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57" r:id="rId3"/>
    <p:sldId id="258" r:id="rId4"/>
    <p:sldId id="259" r:id="rId5"/>
    <p:sldId id="260" r:id="rId6"/>
    <p:sldId id="271" r:id="rId7"/>
    <p:sldId id="261" r:id="rId8"/>
    <p:sldId id="262" r:id="rId9"/>
    <p:sldId id="263" r:id="rId10"/>
    <p:sldId id="264" r:id="rId11"/>
    <p:sldId id="265" r:id="rId12"/>
    <p:sldId id="269" r:id="rId13"/>
    <p:sldId id="266" r:id="rId14"/>
    <p:sldId id="267" r:id="rId15"/>
    <p:sldId id="268" r:id="rId16"/>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17" autoAdjust="0"/>
  </p:normalViewPr>
  <p:slideViewPr>
    <p:cSldViewPr>
      <p:cViewPr>
        <p:scale>
          <a:sx n="82" d="100"/>
          <a:sy n="82" d="100"/>
        </p:scale>
        <p:origin x="-1330" y="48"/>
      </p:cViewPr>
      <p:guideLst>
        <p:guide orient="horz" pos="2160"/>
        <p:guide pos="2880"/>
      </p:guideLst>
    </p:cSldViewPr>
  </p:slideViewPr>
  <p:outlineViewPr>
    <p:cViewPr>
      <p:scale>
        <a:sx n="33" d="100"/>
        <a:sy n="33" d="100"/>
      </p:scale>
      <p:origin x="230" y="88541"/>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D019E7C-3790-4F79-B95A-47D2A4F715F8}" type="datetimeFigureOut">
              <a:rPr lang="it-IT" smtClean="0"/>
              <a:t>12/05/2020</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06CF2EF-52F2-4588-B4A5-DBCD12AD4BCA}" type="slidenum">
              <a:rPr lang="it-IT" smtClean="0"/>
              <a:t>‹N›</a:t>
            </a:fld>
            <a:endParaRPr lang="it-IT"/>
          </a:p>
        </p:txBody>
      </p:sp>
    </p:spTree>
    <p:extLst>
      <p:ext uri="{BB962C8B-B14F-4D97-AF65-F5344CB8AC3E}">
        <p14:creationId xmlns:p14="http://schemas.microsoft.com/office/powerpoint/2010/main" val="2166773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87CF103-2ADA-43B0-9740-A481BFB84972}" type="datetimeFigureOut">
              <a:rPr lang="it-IT" smtClean="0"/>
              <a:t>12/05/2020</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A287AA-C14E-4656-90D7-D9ED4FF8C585}" type="slidenum">
              <a:rPr lang="it-IT" smtClean="0"/>
              <a:t>‹N›</a:t>
            </a:fld>
            <a:endParaRPr lang="it-IT"/>
          </a:p>
        </p:txBody>
      </p:sp>
    </p:spTree>
    <p:extLst>
      <p:ext uri="{BB962C8B-B14F-4D97-AF65-F5344CB8AC3E}">
        <p14:creationId xmlns:p14="http://schemas.microsoft.com/office/powerpoint/2010/main" val="313401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DA287AA-C14E-4656-90D7-D9ED4FF8C585}" type="slidenum">
              <a:rPr lang="it-IT" smtClean="0"/>
              <a:t>9</a:t>
            </a:fld>
            <a:endParaRPr lang="it-IT"/>
          </a:p>
        </p:txBody>
      </p:sp>
    </p:spTree>
    <p:extLst>
      <p:ext uri="{BB962C8B-B14F-4D97-AF65-F5344CB8AC3E}">
        <p14:creationId xmlns:p14="http://schemas.microsoft.com/office/powerpoint/2010/main" val="438547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8D6B25AB-4CCE-4448-AA63-DBC13B92CF11}" type="datetimeFigureOut">
              <a:rPr lang="it-IT" smtClean="0"/>
              <a:t>12/05/2020</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92ABB937-7478-48D5-9D29-F5EBB310FFE3}"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D6B25AB-4CCE-4448-AA63-DBC13B92CF11}"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ABB937-7478-48D5-9D29-F5EBB310FFE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D6B25AB-4CCE-4448-AA63-DBC13B92CF11}"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ABB937-7478-48D5-9D29-F5EBB310FFE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D6B25AB-4CCE-4448-AA63-DBC13B92CF11}"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ABB937-7478-48D5-9D29-F5EBB310FFE3}" type="slidenum">
              <a:rPr lang="it-IT" smtClean="0"/>
              <a:t>‹N›</a:t>
            </a:fld>
            <a:endParaRPr lang="it-IT"/>
          </a:p>
        </p:txBody>
      </p:sp>
      <p:sp>
        <p:nvSpPr>
          <p:cNvPr id="7" name="Titolo 6"/>
          <p:cNvSpPr>
            <a:spLocks noGrp="1"/>
          </p:cNvSpPr>
          <p:nvPr>
            <p:ph type="title"/>
          </p:nvPr>
        </p:nvSpPr>
        <p:spPr/>
        <p:txBody>
          <a:bodyPr rtlCol="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D6B25AB-4CCE-4448-AA63-DBC13B92CF11}" type="datetimeFigureOut">
              <a:rPr lang="it-IT" smtClean="0"/>
              <a:t>12/05/2020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ABB937-7478-48D5-9D29-F5EBB310FFE3}"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D6B25AB-4CCE-4448-AA63-DBC13B92CF11}" type="datetimeFigureOut">
              <a:rPr lang="it-IT" smtClean="0"/>
              <a:t>12/05/2020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ABB937-7478-48D5-9D29-F5EBB310FFE3}" type="slidenum">
              <a:rPr lang="it-IT" smtClean="0"/>
              <a:t>‹N›</a:t>
            </a:fld>
            <a:endParaRPr lang="it-IT"/>
          </a:p>
        </p:txBody>
      </p:sp>
      <p:sp>
        <p:nvSpPr>
          <p:cNvPr id="8" name="Titolo 7"/>
          <p:cNvSpPr>
            <a:spLocks noGrp="1"/>
          </p:cNvSpPr>
          <p:nvPr>
            <p:ph type="title"/>
          </p:nvPr>
        </p:nvSpPr>
        <p:spPr/>
        <p:txBody>
          <a:bodyPr rtlCol="0"/>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D6B25AB-4CCE-4448-AA63-DBC13B92CF11}" type="datetimeFigureOut">
              <a:rPr lang="it-IT" smtClean="0"/>
              <a:t>12/05/2020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2ABB937-7478-48D5-9D29-F5EBB310FFE3}"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8D6B25AB-4CCE-4448-AA63-DBC13B92CF11}" type="datetimeFigureOut">
              <a:rPr lang="it-IT" smtClean="0"/>
              <a:t>12/05/2020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2ABB937-7478-48D5-9D29-F5EBB310FFE3}" type="slidenum">
              <a:rPr lang="it-IT" smtClean="0"/>
              <a:t>‹N›</a:t>
            </a:fld>
            <a:endParaRPr lang="it-IT"/>
          </a:p>
        </p:txBody>
      </p:sp>
      <p:sp>
        <p:nvSpPr>
          <p:cNvPr id="6" name="Titolo 5"/>
          <p:cNvSpPr>
            <a:spLocks noGrp="1"/>
          </p:cNvSpPr>
          <p:nvPr>
            <p:ph type="title"/>
          </p:nvPr>
        </p:nvSpPr>
        <p:spPr/>
        <p:txBody>
          <a:bodyPr rtlCol="0"/>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D6B25AB-4CCE-4448-AA63-DBC13B92CF11}" type="datetimeFigureOut">
              <a:rPr lang="it-IT" smtClean="0"/>
              <a:t>12/05/2020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2ABB937-7478-48D5-9D29-F5EBB310FFE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p>
            <a:fld id="{8D6B25AB-4CCE-4448-AA63-DBC13B92CF11}" type="datetimeFigureOut">
              <a:rPr lang="it-IT" smtClean="0"/>
              <a:t>12/05/2020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ABB937-7478-48D5-9D29-F5EBB310FFE3}"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8D6B25AB-4CCE-4448-AA63-DBC13B92CF11}" type="datetimeFigureOut">
              <a:rPr lang="it-IT" smtClean="0"/>
              <a:t>12/05/2020</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92ABB937-7478-48D5-9D29-F5EBB310FFE3}"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10000"/>
          </a:schemeClr>
        </a:solidFill>
        <a:effectLst/>
      </p:bgPr>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6B25AB-4CCE-4448-AA63-DBC13B92CF11}" type="datetimeFigureOut">
              <a:rPr lang="it-IT" smtClean="0"/>
              <a:t>12/05/2020</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2ABB937-7478-48D5-9D29-F5EBB310FFE3}"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sz="5400" b="0" dirty="0" smtClean="0">
                <a:solidFill>
                  <a:srgbClr val="5FCBEF"/>
                </a:solidFill>
                <a:effectLst/>
                <a:latin typeface="Calibri" panose="020F0502020204030204" pitchFamily="34" charset="0"/>
              </a:rPr>
              <a:t>Istituzioni </a:t>
            </a:r>
            <a:r>
              <a:rPr lang="it-IT" sz="5400" b="0" dirty="0">
                <a:solidFill>
                  <a:srgbClr val="5FCBEF"/>
                </a:solidFill>
                <a:effectLst/>
                <a:latin typeface="Calibri" panose="020F0502020204030204" pitchFamily="34" charset="0"/>
              </a:rPr>
              <a:t>di diritto </a:t>
            </a:r>
            <a:r>
              <a:rPr lang="it-IT" sz="5400" b="0" dirty="0" smtClean="0">
                <a:solidFill>
                  <a:srgbClr val="5FCBEF"/>
                </a:solidFill>
                <a:effectLst/>
                <a:latin typeface="Calibri" panose="020F0502020204030204" pitchFamily="34" charset="0"/>
              </a:rPr>
              <a:t>pubblico</a:t>
            </a:r>
            <a:endParaRPr lang="it-IT" dirty="0"/>
          </a:p>
        </p:txBody>
      </p:sp>
      <p:sp>
        <p:nvSpPr>
          <p:cNvPr id="3" name="Sottotitolo 2"/>
          <p:cNvSpPr>
            <a:spLocks noGrp="1"/>
          </p:cNvSpPr>
          <p:nvPr>
            <p:ph type="subTitle" idx="1"/>
          </p:nvPr>
        </p:nvSpPr>
        <p:spPr>
          <a:xfrm>
            <a:off x="685800" y="3789039"/>
            <a:ext cx="7772400" cy="1022271"/>
          </a:xfrm>
        </p:spPr>
        <p:txBody>
          <a:bodyPr>
            <a:normAutofit/>
          </a:bodyPr>
          <a:lstStyle/>
          <a:p>
            <a:pPr algn="ctr"/>
            <a:r>
              <a:rPr lang="it-IT" sz="1800" dirty="0" smtClean="0"/>
              <a:t>Prof.ssa Michela Michetti</a:t>
            </a:r>
          </a:p>
          <a:p>
            <a:pPr algn="ctr"/>
            <a:r>
              <a:rPr lang="it-IT" sz="1800" dirty="0" smtClean="0"/>
              <a:t>Università degli studi di Teramo</a:t>
            </a:r>
            <a:endParaRPr lang="it-IT" sz="1800" dirty="0"/>
          </a:p>
        </p:txBody>
      </p:sp>
    </p:spTree>
    <p:extLst>
      <p:ext uri="{BB962C8B-B14F-4D97-AF65-F5344CB8AC3E}">
        <p14:creationId xmlns:p14="http://schemas.microsoft.com/office/powerpoint/2010/main" val="148184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268760"/>
            <a:ext cx="8229600" cy="5040560"/>
          </a:xfrm>
        </p:spPr>
        <p:txBody>
          <a:bodyPr>
            <a:normAutofit fontScale="92500"/>
          </a:bodyPr>
          <a:lstStyle/>
          <a:p>
            <a:pPr marL="109728" indent="0" algn="just">
              <a:buNone/>
            </a:pPr>
            <a:r>
              <a:rPr lang="it-IT" dirty="0" smtClean="0"/>
              <a:t>Di maggiore complessità appare l’inquadramento dei </a:t>
            </a:r>
            <a:r>
              <a:rPr lang="it-IT" b="1" dirty="0" smtClean="0"/>
              <a:t>regolamenti di delegificazione</a:t>
            </a:r>
            <a:r>
              <a:rPr lang="it-IT" dirty="0" smtClean="0"/>
              <a:t>, disciplinati all’art. 17, comma 2, della legge n. 400 del 1988.</a:t>
            </a:r>
          </a:p>
          <a:p>
            <a:pPr marL="109728" indent="0" algn="just">
              <a:buNone/>
            </a:pPr>
            <a:r>
              <a:rPr lang="it-IT" dirty="0" smtClean="0"/>
              <a:t>Più nel dettaglio, si tratta di regolamenti emanati per la disciplina di materie, non coperte da riserva assoluta di legge, «per le quali le leggi della Repubblica, autorizzando l’esercizio della potestà regolamentare del Governo, determinano le norme generali regolatrici della materia e dispongono l’abrogazione delle norme vigenti, con effetto dall’entrata in vigore delle norme regolamentari».</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I regolamenti di delegificazione</a:t>
            </a:r>
            <a:endParaRPr lang="it-IT" sz="3600" dirty="0">
              <a:solidFill>
                <a:schemeClr val="accent1">
                  <a:lumMod val="75000"/>
                </a:schemeClr>
              </a:solidFill>
            </a:endParaRPr>
          </a:p>
        </p:txBody>
      </p:sp>
    </p:spTree>
    <p:extLst>
      <p:ext uri="{BB962C8B-B14F-4D97-AF65-F5344CB8AC3E}">
        <p14:creationId xmlns:p14="http://schemas.microsoft.com/office/powerpoint/2010/main" val="3135374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752"/>
            <a:ext cx="8229600" cy="4968552"/>
          </a:xfrm>
        </p:spPr>
        <p:txBody>
          <a:bodyPr>
            <a:normAutofit fontScale="92500" lnSpcReduction="20000"/>
          </a:bodyPr>
          <a:lstStyle/>
          <a:p>
            <a:pPr marL="109728" indent="0" algn="just">
              <a:buNone/>
            </a:pPr>
            <a:r>
              <a:rPr lang="it-IT" dirty="0" smtClean="0"/>
              <a:t>La funzione dei predetti regolamenti è quella di produrre una «</a:t>
            </a:r>
            <a:r>
              <a:rPr lang="it-IT" b="1" dirty="0" smtClean="0"/>
              <a:t>delegificazione</a:t>
            </a:r>
            <a:r>
              <a:rPr lang="it-IT" dirty="0" smtClean="0"/>
              <a:t>» e dunque una sostituzione della previgente disciplina di natura legislativa con una nuova disciplina di livello regolamentare.</a:t>
            </a:r>
          </a:p>
          <a:p>
            <a:pPr marL="109728" indent="0" algn="just">
              <a:buNone/>
            </a:pPr>
            <a:r>
              <a:rPr lang="it-IT" dirty="0" smtClean="0"/>
              <a:t>È bene precisare, tuttavia, come l’abrogazione della legislazione precedente non sia disposta dal regolamento governativo ma dalla legge ordinaria che autorizza l’esercizio della potestà regolamentare su quella data materia.</a:t>
            </a:r>
          </a:p>
          <a:p>
            <a:pPr marL="109728" indent="0" algn="just">
              <a:buNone/>
            </a:pPr>
            <a:r>
              <a:rPr lang="it-IT" dirty="0" smtClean="0"/>
              <a:t>L’abrogazione, infatti, è un effetto discendente dall’applicazione del criterio cronologico e dunque presuppone una equiordinazione tra le fonti che è certo da escludere nel rapporto tra legge e regolamento.</a:t>
            </a:r>
          </a:p>
        </p:txBody>
      </p:sp>
      <p:sp>
        <p:nvSpPr>
          <p:cNvPr id="3" name="Titolo 2"/>
          <p:cNvSpPr>
            <a:spLocks noGrp="1"/>
          </p:cNvSpPr>
          <p:nvPr>
            <p:ph type="title"/>
          </p:nvPr>
        </p:nvSpPr>
        <p:spPr/>
        <p:txBody>
          <a:bodyPr>
            <a:normAutofit/>
          </a:bodyPr>
          <a:lstStyle/>
          <a:p>
            <a:pPr algn="ctr"/>
            <a:r>
              <a:rPr lang="it-IT" sz="3600" dirty="0">
                <a:solidFill>
                  <a:schemeClr val="accent1">
                    <a:lumMod val="75000"/>
                  </a:schemeClr>
                </a:solidFill>
              </a:rPr>
              <a:t>I regolamenti di delegificazione</a:t>
            </a:r>
          </a:p>
        </p:txBody>
      </p:sp>
    </p:spTree>
    <p:extLst>
      <p:ext uri="{BB962C8B-B14F-4D97-AF65-F5344CB8AC3E}">
        <p14:creationId xmlns:p14="http://schemas.microsoft.com/office/powerpoint/2010/main" val="1890367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just">
              <a:buNone/>
            </a:pPr>
            <a:r>
              <a:rPr lang="it-IT" dirty="0"/>
              <a:t>Il regolamento di delegificazione, quindi, deve ritenersi, al pari degli altri regolamenti governativi</a:t>
            </a:r>
            <a:r>
              <a:rPr lang="it-IT" dirty="0" smtClean="0"/>
              <a:t>, </a:t>
            </a:r>
            <a:r>
              <a:rPr lang="it-IT" dirty="0"/>
              <a:t>un atto di normazione secondaria privo della forza e del valore della legge (come tale non sottoponibile al sindacato di legittimità costituzionale</a:t>
            </a:r>
            <a:r>
              <a:rPr lang="it-IT" dirty="0" smtClean="0"/>
              <a:t>).</a:t>
            </a:r>
          </a:p>
          <a:p>
            <a:pPr marL="109728" indent="0" algn="just">
              <a:buNone/>
            </a:pPr>
            <a:r>
              <a:rPr lang="it-IT" dirty="0" smtClean="0"/>
              <a:t>Su questi e ulteriori profili, si veda più ampiamente la sentenza n. 427 del 2000 con cui la Corte costituzionale ha escluso che i regolamenti di delegificazione possano costituire oggetto dello scrutinio di costituzionalità.</a:t>
            </a:r>
            <a:endParaRPr lang="it-IT" dirty="0"/>
          </a:p>
          <a:p>
            <a:pPr marL="109728" indent="0">
              <a:buNone/>
            </a:pPr>
            <a:endParaRPr lang="it-IT" dirty="0"/>
          </a:p>
        </p:txBody>
      </p:sp>
      <p:sp>
        <p:nvSpPr>
          <p:cNvPr id="3" name="Titolo 2"/>
          <p:cNvSpPr>
            <a:spLocks noGrp="1"/>
          </p:cNvSpPr>
          <p:nvPr>
            <p:ph type="title"/>
          </p:nvPr>
        </p:nvSpPr>
        <p:spPr/>
        <p:txBody>
          <a:bodyPr>
            <a:normAutofit/>
          </a:bodyPr>
          <a:lstStyle/>
          <a:p>
            <a:pPr algn="ctr"/>
            <a:r>
              <a:rPr lang="it-IT" sz="3600" dirty="0">
                <a:solidFill>
                  <a:schemeClr val="accent1">
                    <a:lumMod val="75000"/>
                  </a:schemeClr>
                </a:solidFill>
              </a:rPr>
              <a:t>I regolamenti di delegificazione</a:t>
            </a:r>
          </a:p>
        </p:txBody>
      </p:sp>
    </p:spTree>
    <p:extLst>
      <p:ext uri="{BB962C8B-B14F-4D97-AF65-F5344CB8AC3E}">
        <p14:creationId xmlns:p14="http://schemas.microsoft.com/office/powerpoint/2010/main" val="942357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lgn="just">
              <a:buNone/>
            </a:pPr>
            <a:r>
              <a:rPr lang="it-IT" dirty="0" smtClean="0"/>
              <a:t>Sempre l’art. 17 della legge n. 400 del 1988 dispone che i </a:t>
            </a:r>
            <a:r>
              <a:rPr lang="it-IT" b="1" dirty="0" smtClean="0"/>
              <a:t>regolamenti governativi  </a:t>
            </a:r>
            <a:r>
              <a:rPr lang="it-IT" dirty="0" smtClean="0"/>
              <a:t>vengono deliberati dal Consiglio dei ministri, sentito il parere del Consiglio di Stato, che deve pronunziarsi entro 90 giorni dalla richiesta, ed emanati, con decreto, dal Presidente della Repubblica.</a:t>
            </a:r>
          </a:p>
          <a:p>
            <a:pPr marL="109728" indent="0" algn="just">
              <a:buNone/>
            </a:pPr>
            <a:r>
              <a:rPr lang="it-IT" dirty="0" smtClean="0"/>
              <a:t>Il </a:t>
            </a:r>
            <a:r>
              <a:rPr lang="it-IT" b="1" dirty="0" smtClean="0"/>
              <a:t>parere del Consiglio di Stato</a:t>
            </a:r>
            <a:r>
              <a:rPr lang="it-IT" dirty="0" smtClean="0"/>
              <a:t> è obbligatorio ma non vincolante: ne deriva che, ai fini della validità del procedimento di formazione, il Consiglio di Stato dovrà essere obbligatoriamente investito del compito di rendere un parere sullo schema regolamentare, ma il Governo potrà discostarsene, motivandone le ragioni.</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Procedimento di formazione</a:t>
            </a:r>
            <a:endParaRPr lang="it-IT" sz="3600" dirty="0">
              <a:solidFill>
                <a:schemeClr val="accent1">
                  <a:lumMod val="75000"/>
                </a:schemeClr>
              </a:solidFill>
            </a:endParaRPr>
          </a:p>
        </p:txBody>
      </p:sp>
    </p:spTree>
    <p:extLst>
      <p:ext uri="{BB962C8B-B14F-4D97-AF65-F5344CB8AC3E}">
        <p14:creationId xmlns:p14="http://schemas.microsoft.com/office/powerpoint/2010/main" val="2948414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just">
              <a:buNone/>
            </a:pPr>
            <a:r>
              <a:rPr lang="it-IT" dirty="0" smtClean="0"/>
              <a:t>I regolamenti, inoltre, sono sottoposti al visto e alla registrazione della Corte dei Conti e, infine, sono pubblicati in Gazzetta Ufficiale; entrano in vigore dopo un periodo di </a:t>
            </a:r>
            <a:r>
              <a:rPr lang="it-IT" i="1" dirty="0" smtClean="0"/>
              <a:t>vacatio</a:t>
            </a:r>
            <a:r>
              <a:rPr lang="it-IT" dirty="0" smtClean="0"/>
              <a:t>, generalmente pari a 15 giorni.</a:t>
            </a:r>
            <a:endParaRPr lang="it-IT" dirty="0"/>
          </a:p>
        </p:txBody>
      </p:sp>
      <p:sp>
        <p:nvSpPr>
          <p:cNvPr id="3" name="Titolo 2"/>
          <p:cNvSpPr>
            <a:spLocks noGrp="1"/>
          </p:cNvSpPr>
          <p:nvPr>
            <p:ph type="title"/>
          </p:nvPr>
        </p:nvSpPr>
        <p:spPr/>
        <p:txBody>
          <a:bodyPr>
            <a:normAutofit/>
          </a:bodyPr>
          <a:lstStyle/>
          <a:p>
            <a:pPr algn="ctr"/>
            <a:r>
              <a:rPr lang="it-IT" sz="3600" dirty="0">
                <a:solidFill>
                  <a:schemeClr val="accent1">
                    <a:lumMod val="75000"/>
                  </a:schemeClr>
                </a:solidFill>
              </a:rPr>
              <a:t>Procedimento di formazione</a:t>
            </a:r>
          </a:p>
        </p:txBody>
      </p:sp>
    </p:spTree>
    <p:extLst>
      <p:ext uri="{BB962C8B-B14F-4D97-AF65-F5344CB8AC3E}">
        <p14:creationId xmlns:p14="http://schemas.microsoft.com/office/powerpoint/2010/main" val="2485184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lgn="just">
              <a:buNone/>
            </a:pPr>
            <a:r>
              <a:rPr lang="it-IT" dirty="0" smtClean="0"/>
              <a:t>Accanto ai regolamenti governativi, deliberati dal Consiglio dei ministri, si pongono i </a:t>
            </a:r>
            <a:r>
              <a:rPr lang="it-IT" b="1" dirty="0" smtClean="0"/>
              <a:t>regolamenti ministeriali</a:t>
            </a:r>
            <a:r>
              <a:rPr lang="it-IT" dirty="0" smtClean="0"/>
              <a:t>, emanati su proposta del Ministro competente per il settore di relativa spettanza.</a:t>
            </a:r>
          </a:p>
          <a:p>
            <a:pPr marL="109728" indent="0" algn="just">
              <a:buNone/>
            </a:pPr>
            <a:r>
              <a:rPr lang="it-IT" dirty="0" smtClean="0"/>
              <a:t>Si parla invece di regolamenti </a:t>
            </a:r>
            <a:r>
              <a:rPr lang="it-IT" b="1" dirty="0" smtClean="0"/>
              <a:t>interministeriali</a:t>
            </a:r>
            <a:r>
              <a:rPr lang="it-IT" dirty="0" smtClean="0"/>
              <a:t> quando le materie interessate dall’emanazione di un regolamento riguardano settori di competenza di più ministeri.</a:t>
            </a:r>
          </a:p>
          <a:p>
            <a:pPr marL="109728" indent="0" algn="just">
              <a:buNone/>
            </a:pPr>
            <a:r>
              <a:rPr lang="it-IT" dirty="0" smtClean="0"/>
              <a:t>Prima dell’emanazione, i decreti devono essere comunicati al Presidente del Consiglio ed è sempre necessaria l’acquisizione del parere del Consiglio di Stato.</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I regolamenti ministeriali</a:t>
            </a:r>
            <a:endParaRPr lang="it-IT" sz="3600" dirty="0">
              <a:solidFill>
                <a:schemeClr val="accent1">
                  <a:lumMod val="75000"/>
                </a:schemeClr>
              </a:solidFill>
            </a:endParaRPr>
          </a:p>
        </p:txBody>
      </p:sp>
    </p:spTree>
    <p:extLst>
      <p:ext uri="{BB962C8B-B14F-4D97-AF65-F5344CB8AC3E}">
        <p14:creationId xmlns:p14="http://schemas.microsoft.com/office/powerpoint/2010/main" val="414935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6600" dirty="0" smtClean="0">
                <a:solidFill>
                  <a:schemeClr val="accent1">
                    <a:lumMod val="75000"/>
                  </a:schemeClr>
                </a:solidFill>
              </a:rPr>
              <a:t>La potestà </a:t>
            </a:r>
          </a:p>
          <a:p>
            <a:pPr marL="109728" indent="0" algn="ctr">
              <a:buNone/>
            </a:pPr>
            <a:r>
              <a:rPr lang="it-IT" sz="6600" dirty="0" smtClean="0">
                <a:solidFill>
                  <a:schemeClr val="accent1">
                    <a:lumMod val="75000"/>
                  </a:schemeClr>
                </a:solidFill>
              </a:rPr>
              <a:t>di normazione secondaria</a:t>
            </a:r>
            <a:endParaRPr lang="it-IT" sz="6600" dirty="0">
              <a:solidFill>
                <a:schemeClr val="accent1">
                  <a:lumMod val="75000"/>
                </a:schemeClr>
              </a:solidFill>
            </a:endParaRPr>
          </a:p>
        </p:txBody>
      </p:sp>
    </p:spTree>
    <p:extLst>
      <p:ext uri="{BB962C8B-B14F-4D97-AF65-F5344CB8AC3E}">
        <p14:creationId xmlns:p14="http://schemas.microsoft.com/office/powerpoint/2010/main" val="200954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just">
              <a:buNone/>
            </a:pPr>
            <a:r>
              <a:rPr lang="it-IT" dirty="0" smtClean="0"/>
              <a:t>I regolamenti dell’esecutivo sono atti di normazione </a:t>
            </a:r>
            <a:r>
              <a:rPr lang="it-IT" smtClean="0"/>
              <a:t>secondaria </a:t>
            </a:r>
            <a:r>
              <a:rPr lang="it-IT" smtClean="0"/>
              <a:t>approvati </a:t>
            </a:r>
            <a:r>
              <a:rPr lang="it-IT" dirty="0" smtClean="0"/>
              <a:t>dagli organi titolari del potere esecutivo attraverso un procedimento completamente differente rispetto a quello delineato per l’approvazione delle leggi.</a:t>
            </a:r>
          </a:p>
          <a:p>
            <a:pPr marL="109728" indent="0" algn="just">
              <a:buNone/>
            </a:pPr>
            <a:r>
              <a:rPr lang="it-IT" dirty="0" smtClean="0"/>
              <a:t>Nel sistema delle fonti, i regolamenti si collocano in una posizione gerarchicamente sottordinata alla Costituzione e alle altre fonti primarie e attizie</a:t>
            </a:r>
            <a:r>
              <a:rPr lang="it-IT" dirty="0"/>
              <a:t>.</a:t>
            </a:r>
          </a:p>
        </p:txBody>
      </p:sp>
      <p:sp>
        <p:nvSpPr>
          <p:cNvPr id="3" name="Titolo 2"/>
          <p:cNvSpPr>
            <a:spLocks noGrp="1"/>
          </p:cNvSpPr>
          <p:nvPr>
            <p:ph type="title"/>
          </p:nvPr>
        </p:nvSpPr>
        <p:spPr/>
        <p:txBody>
          <a:bodyPr>
            <a:noAutofit/>
          </a:bodyPr>
          <a:lstStyle/>
          <a:p>
            <a:pPr marL="109728" algn="ctr">
              <a:spcBef>
                <a:spcPts val="400"/>
              </a:spcBef>
              <a:buClr>
                <a:schemeClr val="accent1"/>
              </a:buClr>
              <a:buSzPct val="68000"/>
            </a:pPr>
            <a:r>
              <a:rPr lang="it-IT" sz="3600" dirty="0">
                <a:solidFill>
                  <a:schemeClr val="accent1">
                    <a:lumMod val="75000"/>
                  </a:schemeClr>
                </a:solidFill>
                <a:latin typeface="+mn-lt"/>
                <a:ea typeface="+mn-ea"/>
                <a:cs typeface="+mn-cs"/>
              </a:rPr>
              <a:t>I regolamenti dell’esecutivo</a:t>
            </a:r>
          </a:p>
        </p:txBody>
      </p:sp>
    </p:spTree>
    <p:extLst>
      <p:ext uri="{BB962C8B-B14F-4D97-AF65-F5344CB8AC3E}">
        <p14:creationId xmlns:p14="http://schemas.microsoft.com/office/powerpoint/2010/main" val="853915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just">
              <a:buNone/>
            </a:pPr>
            <a:r>
              <a:rPr lang="it-IT" dirty="0" smtClean="0"/>
              <a:t>Nella Carta costituzionale non è dato rinvenire alcun fondamento espresso della potestà regolamentare.</a:t>
            </a:r>
          </a:p>
          <a:p>
            <a:pPr marL="109728" indent="0" algn="just">
              <a:buNone/>
            </a:pPr>
            <a:r>
              <a:rPr lang="it-IT" dirty="0" smtClean="0"/>
              <a:t>La dottrina ha tuttavia individuato un fondamento implicito nell’art. 87, quinto comma, Cost., a norma del quale il Presidente della Repubblica «promulga le leggi ed emana i decreti aventi valore di legge e i regolamenti».</a:t>
            </a:r>
          </a:p>
          <a:p>
            <a:pPr marL="109728" indent="0" algn="just">
              <a:buNone/>
            </a:pPr>
            <a:r>
              <a:rPr lang="it-IT" dirty="0" smtClean="0"/>
              <a:t>Con la riforma del Titolo V </a:t>
            </a:r>
            <a:r>
              <a:rPr lang="it-IT" dirty="0" err="1" smtClean="0"/>
              <a:t>Cost</a:t>
            </a:r>
            <a:r>
              <a:rPr lang="it-IT" dirty="0" smtClean="0"/>
              <a:t>. del 2001, l’art. 117, sesto comma, </a:t>
            </a:r>
            <a:r>
              <a:rPr lang="it-IT" dirty="0" err="1" smtClean="0"/>
              <a:t>Cost</a:t>
            </a:r>
            <a:r>
              <a:rPr lang="it-IT" dirty="0" smtClean="0"/>
              <a:t>., rappresenta una espressa base costituzionale cui ancorare la potestà regolamentare dell’Esecutivo in quanto prevede che «La potestà regolamentare spetta allo Stato nelle materie di legislazione esclusiva, salva delega alle Regioni. La potestà regolamentare spetta alle Regioni in ogni altra materia. (….)». (Principio del parallelismo tra funzioni legislativa e funzione regolamentare).</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Fondamento costituzionale</a:t>
            </a:r>
            <a:endParaRPr lang="it-IT" sz="3600" dirty="0">
              <a:solidFill>
                <a:schemeClr val="accent1">
                  <a:lumMod val="75000"/>
                </a:schemeClr>
              </a:solidFill>
            </a:endParaRPr>
          </a:p>
        </p:txBody>
      </p:sp>
    </p:spTree>
    <p:extLst>
      <p:ext uri="{BB962C8B-B14F-4D97-AF65-F5344CB8AC3E}">
        <p14:creationId xmlns:p14="http://schemas.microsoft.com/office/powerpoint/2010/main" val="2276599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752"/>
            <a:ext cx="8229600" cy="5400600"/>
          </a:xfrm>
        </p:spPr>
        <p:txBody>
          <a:bodyPr>
            <a:normAutofit lnSpcReduction="10000"/>
          </a:bodyPr>
          <a:lstStyle/>
          <a:p>
            <a:pPr marL="109728" indent="0" algn="just">
              <a:buNone/>
            </a:pPr>
            <a:r>
              <a:rPr lang="it-IT" sz="2600" smtClean="0"/>
              <a:t>La </a:t>
            </a:r>
            <a:r>
              <a:rPr lang="it-IT" sz="2600" dirty="0" smtClean="0"/>
              <a:t>disciplina generale del potere regolamentare dell’esecutivo è contenuta nella </a:t>
            </a:r>
            <a:r>
              <a:rPr lang="it-IT" sz="2600" b="1" dirty="0" smtClean="0"/>
              <a:t>legge n. 400 del 1988</a:t>
            </a:r>
            <a:r>
              <a:rPr lang="it-IT" sz="2600" dirty="0" smtClean="0"/>
              <a:t>, recante «</a:t>
            </a:r>
            <a:r>
              <a:rPr lang="it-IT" sz="2600" dirty="0"/>
              <a:t>Disciplina dell’attività di Governo e ordinamento della Presidenza del Consiglio dei </a:t>
            </a:r>
            <a:r>
              <a:rPr lang="it-IT" sz="2600" dirty="0" smtClean="0"/>
              <a:t>Ministri».</a:t>
            </a:r>
          </a:p>
          <a:p>
            <a:pPr marL="109728" indent="0" algn="just">
              <a:buNone/>
            </a:pPr>
            <a:r>
              <a:rPr lang="it-IT" sz="2600" dirty="0" smtClean="0"/>
              <a:t>Tuttora incerta appare la «natura» della legge in questione: difatti, pur non trattandosi di una fonte costituzionale, una parte della dottrina ritiene che ad essa debba riconoscersi una particolare collocazione </a:t>
            </a:r>
            <a:r>
              <a:rPr lang="it-IT" sz="2600" dirty="0"/>
              <a:t>nel sistema delle fonti, </a:t>
            </a:r>
            <a:r>
              <a:rPr lang="it-IT" sz="2600" dirty="0" smtClean="0"/>
              <a:t>tale da non poter essere abrogata, derogata </a:t>
            </a:r>
            <a:r>
              <a:rPr lang="it-IT" sz="2600" dirty="0"/>
              <a:t>o </a:t>
            </a:r>
            <a:r>
              <a:rPr lang="it-IT" sz="2600" dirty="0" smtClean="0"/>
              <a:t>disattesa da altre leggi, e potendo persino fungere da parametro </a:t>
            </a:r>
            <a:r>
              <a:rPr lang="it-IT" sz="2600" dirty="0"/>
              <a:t>del giudizio di </a:t>
            </a:r>
            <a:r>
              <a:rPr lang="it-IT" sz="2600" dirty="0" smtClean="0"/>
              <a:t>legittimità costituzionale.</a:t>
            </a:r>
            <a:endParaRPr lang="it-IT" dirty="0"/>
          </a:p>
        </p:txBody>
      </p:sp>
      <p:sp>
        <p:nvSpPr>
          <p:cNvPr id="3" name="Titolo 2"/>
          <p:cNvSpPr>
            <a:spLocks noGrp="1"/>
          </p:cNvSpPr>
          <p:nvPr>
            <p:ph type="title"/>
          </p:nvPr>
        </p:nvSpPr>
        <p:spPr>
          <a:xfrm>
            <a:off x="457200" y="274638"/>
            <a:ext cx="8229600" cy="922114"/>
          </a:xfrm>
        </p:spPr>
        <p:txBody>
          <a:bodyPr>
            <a:normAutofit/>
          </a:bodyPr>
          <a:lstStyle/>
          <a:p>
            <a:pPr algn="ctr"/>
            <a:r>
              <a:rPr lang="it-IT" sz="3600" dirty="0" smtClean="0">
                <a:solidFill>
                  <a:schemeClr val="accent1">
                    <a:lumMod val="75000"/>
                  </a:schemeClr>
                </a:solidFill>
              </a:rPr>
              <a:t>Fondamento normativo</a:t>
            </a:r>
            <a:endParaRPr lang="it-IT" sz="3600" dirty="0">
              <a:solidFill>
                <a:schemeClr val="accent1">
                  <a:lumMod val="75000"/>
                </a:schemeClr>
              </a:solidFill>
            </a:endParaRPr>
          </a:p>
        </p:txBody>
      </p:sp>
    </p:spTree>
    <p:extLst>
      <p:ext uri="{BB962C8B-B14F-4D97-AF65-F5344CB8AC3E}">
        <p14:creationId xmlns:p14="http://schemas.microsoft.com/office/powerpoint/2010/main" val="4157204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21430"/>
            <a:ext cx="8507288" cy="5359898"/>
          </a:xfrm>
        </p:spPr>
        <p:txBody>
          <a:bodyPr/>
          <a:lstStyle/>
          <a:p>
            <a:endParaRPr lang="it-IT" dirty="0"/>
          </a:p>
        </p:txBody>
      </p:sp>
      <p:sp>
        <p:nvSpPr>
          <p:cNvPr id="3" name="Titolo 2"/>
          <p:cNvSpPr>
            <a:spLocks noGrp="1"/>
          </p:cNvSpPr>
          <p:nvPr>
            <p:ph type="title"/>
          </p:nvPr>
        </p:nvSpPr>
        <p:spPr>
          <a:xfrm>
            <a:off x="457200" y="274638"/>
            <a:ext cx="8363272" cy="838287"/>
          </a:xfrm>
        </p:spPr>
        <p:txBody>
          <a:bodyPr/>
          <a:lstStyle/>
          <a:p>
            <a:r>
              <a:rPr lang="it-IT" dirty="0" smtClean="0"/>
              <a:t>Classificazione </a:t>
            </a:r>
            <a:endParaRPr lang="it-IT" dirty="0"/>
          </a:p>
        </p:txBody>
      </p:sp>
      <p:sp>
        <p:nvSpPr>
          <p:cNvPr id="4" name="Rectangle 2"/>
          <p:cNvSpPr>
            <a:spLocks noChangeArrowheads="1"/>
          </p:cNvSpPr>
          <p:nvPr/>
        </p:nvSpPr>
        <p:spPr bwMode="auto">
          <a:xfrm>
            <a:off x="13672" y="403573"/>
            <a:ext cx="8950816" cy="43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noChangeAspect="1"/>
          </p:cNvGraphicFramePr>
          <p:nvPr>
            <p:extLst/>
          </p:nvPr>
        </p:nvGraphicFramePr>
        <p:xfrm>
          <a:off x="1397005" y="1506013"/>
          <a:ext cx="5119211" cy="4253074"/>
        </p:xfrm>
        <a:graphic>
          <a:graphicData uri="http://schemas.openxmlformats.org/presentationml/2006/ole">
            <mc:AlternateContent xmlns:mc="http://schemas.openxmlformats.org/markup-compatibility/2006">
              <mc:Choice xmlns:v="urn:schemas-microsoft-com:vml" Requires="v">
                <p:oleObj spid="_x0000_s3079" r:id="rId3" imgW="3654028" imgH="3357563" progId="OrgPlusWOPX.4">
                  <p:embed/>
                </p:oleObj>
              </mc:Choice>
              <mc:Fallback>
                <p:oleObj r:id="rId3" imgW="3654028" imgH="3357563" progId="OrgPlusWOPX.4">
                  <p:embed/>
                  <p:pic>
                    <p:nvPicPr>
                      <p:cNvPr id="5"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7005" y="1506013"/>
                        <a:ext cx="5119211" cy="4253074"/>
                      </a:xfrm>
                      <a:prstGeom prst="rect">
                        <a:avLst/>
                      </a:prstGeom>
                      <a:noFill/>
                    </p:spPr>
                  </p:pic>
                </p:oleObj>
              </mc:Fallback>
            </mc:AlternateContent>
          </a:graphicData>
        </a:graphic>
      </p:graphicFrame>
      <p:sp>
        <p:nvSpPr>
          <p:cNvPr id="6" name="Rectangle 3"/>
          <p:cNvSpPr>
            <a:spLocks noChangeArrowheads="1"/>
          </p:cNvSpPr>
          <p:nvPr/>
        </p:nvSpPr>
        <p:spPr bwMode="auto">
          <a:xfrm flipV="1">
            <a:off x="13672" y="589705"/>
            <a:ext cx="89508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it-IT" altLang="it-IT"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898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just">
              <a:buNone/>
            </a:pPr>
            <a:r>
              <a:rPr lang="it-IT" dirty="0" smtClean="0"/>
              <a:t>L’</a:t>
            </a:r>
            <a:r>
              <a:rPr lang="it-IT" b="1" dirty="0" smtClean="0"/>
              <a:t>art. 17</a:t>
            </a:r>
            <a:r>
              <a:rPr lang="it-IT" dirty="0" smtClean="0"/>
              <a:t>, comma 1, della legge n. 400 del 1988 distingue diverse tipologie di regolamento governativo:</a:t>
            </a:r>
          </a:p>
          <a:p>
            <a:pPr algn="just">
              <a:buFont typeface="Arial" panose="020B0604020202020204" pitchFamily="34" charset="0"/>
              <a:buChar char="•"/>
            </a:pPr>
            <a:r>
              <a:rPr lang="it-IT" b="1" dirty="0"/>
              <a:t>a</a:t>
            </a:r>
            <a:r>
              <a:rPr lang="it-IT" b="1" dirty="0" smtClean="0"/>
              <a:t>) regolamenti di esecuzione </a:t>
            </a:r>
            <a:r>
              <a:rPr lang="it-IT" dirty="0" smtClean="0"/>
              <a:t>delle leggi e dei decreti legislativi, nonché dei regolamenti comunitari: si tratta di regolamenti che vengono emanati per rendere più concreto il contenuto degli atti sopra menzionati qualora questi necessitino, ai fini di una più coerente applicazione, di norme di dettaglio, integrative o esplicative.</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Tipologia dei regolamenti</a:t>
            </a:r>
            <a:endParaRPr lang="it-IT" sz="3600" dirty="0">
              <a:solidFill>
                <a:schemeClr val="accent1">
                  <a:lumMod val="75000"/>
                </a:schemeClr>
              </a:solidFill>
            </a:endParaRPr>
          </a:p>
        </p:txBody>
      </p:sp>
    </p:spTree>
    <p:extLst>
      <p:ext uri="{BB962C8B-B14F-4D97-AF65-F5344CB8AC3E}">
        <p14:creationId xmlns:p14="http://schemas.microsoft.com/office/powerpoint/2010/main" val="1743550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rmAutofit/>
          </a:bodyPr>
          <a:lstStyle/>
          <a:p>
            <a:pPr algn="just">
              <a:buFont typeface="Arial" panose="020B0604020202020204" pitchFamily="34" charset="0"/>
              <a:buChar char="•"/>
            </a:pPr>
            <a:r>
              <a:rPr lang="it-IT" dirty="0" smtClean="0"/>
              <a:t>b) </a:t>
            </a:r>
            <a:r>
              <a:rPr lang="it-IT" b="1" dirty="0" smtClean="0"/>
              <a:t>regolamenti di attuazione e di integrazione </a:t>
            </a:r>
            <a:r>
              <a:rPr lang="it-IT" dirty="0" smtClean="0"/>
              <a:t>delle leggi e dei decreti legislativi recanti norme </a:t>
            </a:r>
            <a:r>
              <a:rPr lang="it-IT" dirty="0"/>
              <a:t>di principio, esclusi quelli relativi a materie riservate alla competenza </a:t>
            </a:r>
            <a:r>
              <a:rPr lang="it-IT" dirty="0" smtClean="0"/>
              <a:t>regionale;</a:t>
            </a:r>
          </a:p>
          <a:p>
            <a:pPr algn="just">
              <a:buFont typeface="Arial" panose="020B0604020202020204" pitchFamily="34" charset="0"/>
              <a:buChar char="•"/>
            </a:pPr>
            <a:r>
              <a:rPr lang="it-IT" dirty="0" smtClean="0"/>
              <a:t>c) </a:t>
            </a:r>
            <a:r>
              <a:rPr lang="it-IT" b="1" dirty="0" smtClean="0"/>
              <a:t>regolamenti autonomi o indipendenti</a:t>
            </a:r>
            <a:r>
              <a:rPr lang="it-IT" dirty="0" smtClean="0"/>
              <a:t>: si tratta di una categoria di regolamenti particolarmente discussa in dottrina perché emanati in materie non ancora disciplinate da leggi o atti aventi forza di legge, sempre che non si tratti di materie comunque riservate alla legge;</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Tipologia dei regolamenti</a:t>
            </a:r>
            <a:endParaRPr lang="it-IT" sz="3600" dirty="0">
              <a:solidFill>
                <a:schemeClr val="accent1">
                  <a:lumMod val="75000"/>
                </a:schemeClr>
              </a:solidFill>
            </a:endParaRPr>
          </a:p>
        </p:txBody>
      </p:sp>
    </p:spTree>
    <p:extLst>
      <p:ext uri="{BB962C8B-B14F-4D97-AF65-F5344CB8AC3E}">
        <p14:creationId xmlns:p14="http://schemas.microsoft.com/office/powerpoint/2010/main" val="145372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buFont typeface="Arial" panose="020B0604020202020204" pitchFamily="34" charset="0"/>
              <a:buChar char="•"/>
            </a:pPr>
            <a:r>
              <a:rPr lang="it-IT" dirty="0" smtClean="0"/>
              <a:t>d) </a:t>
            </a:r>
            <a:r>
              <a:rPr lang="it-IT" b="1" dirty="0" smtClean="0"/>
              <a:t>regolamenti di organizzazione</a:t>
            </a:r>
            <a:r>
              <a:rPr lang="it-IT" dirty="0" smtClean="0"/>
              <a:t>: si tratta di regolamenti che, in materia di organizzazione dei pubblici uffici, afferiscono, in senso lato, alla struttura, alla ripartizione delle competenze e allo stato giuridico del personale.</a:t>
            </a:r>
            <a:endParaRPr lang="it-IT" dirty="0"/>
          </a:p>
        </p:txBody>
      </p:sp>
      <p:sp>
        <p:nvSpPr>
          <p:cNvPr id="3" name="Titolo 2"/>
          <p:cNvSpPr>
            <a:spLocks noGrp="1"/>
          </p:cNvSpPr>
          <p:nvPr>
            <p:ph type="title"/>
          </p:nvPr>
        </p:nvSpPr>
        <p:spPr/>
        <p:txBody>
          <a:bodyPr>
            <a:normAutofit/>
          </a:bodyPr>
          <a:lstStyle/>
          <a:p>
            <a:pPr algn="ctr"/>
            <a:r>
              <a:rPr lang="it-IT" sz="3600" dirty="0" smtClean="0">
                <a:solidFill>
                  <a:schemeClr val="accent1">
                    <a:lumMod val="75000"/>
                  </a:schemeClr>
                </a:solidFill>
              </a:rPr>
              <a:t>Tipologia di regolamenti</a:t>
            </a:r>
            <a:endParaRPr lang="it-IT" sz="3600" dirty="0">
              <a:solidFill>
                <a:schemeClr val="accent1">
                  <a:lumMod val="75000"/>
                </a:schemeClr>
              </a:solidFill>
            </a:endParaRPr>
          </a:p>
        </p:txBody>
      </p:sp>
    </p:spTree>
    <p:extLst>
      <p:ext uri="{BB962C8B-B14F-4D97-AF65-F5344CB8AC3E}">
        <p14:creationId xmlns:p14="http://schemas.microsoft.com/office/powerpoint/2010/main" val="17087148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260</TotalTime>
  <Words>1012</Words>
  <Application>Microsoft Office PowerPoint</Application>
  <PresentationFormat>Presentazione su schermo (4:3)</PresentationFormat>
  <Paragraphs>45</Paragraphs>
  <Slides>15</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17" baseType="lpstr">
      <vt:lpstr>Viale</vt:lpstr>
      <vt:lpstr>OrgPlusWOPX.4</vt:lpstr>
      <vt:lpstr>Istituzioni di diritto pubblico</vt:lpstr>
      <vt:lpstr>Presentazione standard di PowerPoint</vt:lpstr>
      <vt:lpstr>I regolamenti dell’esecutivo</vt:lpstr>
      <vt:lpstr>Fondamento costituzionale</vt:lpstr>
      <vt:lpstr>Fondamento normativo</vt:lpstr>
      <vt:lpstr>Classificazione </vt:lpstr>
      <vt:lpstr>Tipologia dei regolamenti</vt:lpstr>
      <vt:lpstr>Tipologia dei regolamenti</vt:lpstr>
      <vt:lpstr>Tipologia di regolamenti</vt:lpstr>
      <vt:lpstr>I regolamenti di delegificazione</vt:lpstr>
      <vt:lpstr>I regolamenti di delegificazione</vt:lpstr>
      <vt:lpstr>I regolamenti di delegificazione</vt:lpstr>
      <vt:lpstr>Procedimento di formazione</vt:lpstr>
      <vt:lpstr>Procedimento di formazione</vt:lpstr>
      <vt:lpstr>I regolamenti ministeriali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dc:title>
  <dc:creator>Utente</dc:creator>
  <cp:lastModifiedBy>Utente</cp:lastModifiedBy>
  <cp:revision>24</cp:revision>
  <cp:lastPrinted>2020-05-12T14:28:06Z</cp:lastPrinted>
  <dcterms:created xsi:type="dcterms:W3CDTF">2020-04-02T08:39:14Z</dcterms:created>
  <dcterms:modified xsi:type="dcterms:W3CDTF">2020-05-12T14:32:46Z</dcterms:modified>
</cp:coreProperties>
</file>