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91" r:id="rId5"/>
    <p:sldId id="259" r:id="rId6"/>
    <p:sldId id="260" r:id="rId7"/>
    <p:sldId id="262" r:id="rId8"/>
    <p:sldId id="261" r:id="rId9"/>
    <p:sldId id="263" r:id="rId10"/>
    <p:sldId id="264" r:id="rId11"/>
    <p:sldId id="265" r:id="rId12"/>
    <p:sldId id="295" r:id="rId13"/>
    <p:sldId id="296" r:id="rId14"/>
    <p:sldId id="287" r:id="rId15"/>
    <p:sldId id="288" r:id="rId16"/>
    <p:sldId id="289" r:id="rId17"/>
    <p:sldId id="290" r:id="rId18"/>
    <p:sldId id="268" r:id="rId19"/>
    <p:sldId id="283" r:id="rId20"/>
    <p:sldId id="284" r:id="rId21"/>
    <p:sldId id="285" r:id="rId22"/>
    <p:sldId id="286" r:id="rId23"/>
    <p:sldId id="266" r:id="rId24"/>
    <p:sldId id="267" r:id="rId25"/>
    <p:sldId id="292" r:id="rId26"/>
    <p:sldId id="269" r:id="rId27"/>
    <p:sldId id="270" r:id="rId28"/>
    <p:sldId id="271" r:id="rId29"/>
    <p:sldId id="272" r:id="rId30"/>
    <p:sldId id="282" r:id="rId31"/>
    <p:sldId id="274" r:id="rId32"/>
    <p:sldId id="275" r:id="rId33"/>
    <p:sldId id="276" r:id="rId34"/>
    <p:sldId id="277" r:id="rId35"/>
    <p:sldId id="278" r:id="rId36"/>
    <p:sldId id="279" r:id="rId37"/>
    <p:sldId id="280" r:id="rId38"/>
    <p:sldId id="293" r:id="rId39"/>
    <p:sldId id="294" r:id="rId40"/>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78" autoAdjust="0"/>
    <p:restoredTop sz="94660"/>
  </p:normalViewPr>
  <p:slideViewPr>
    <p:cSldViewPr>
      <p:cViewPr>
        <p:scale>
          <a:sx n="80" d="100"/>
          <a:sy n="80" d="100"/>
        </p:scale>
        <p:origin x="-1517" y="-149"/>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1">
        <a:schemeClr val="bg1"/>
      </p:bgRef>
    </p:bg>
    <p:spTree>
      <p:nvGrpSpPr>
        <p:cNvPr id="1" name=""/>
        <p:cNvGrpSpPr/>
        <p:nvPr/>
      </p:nvGrpSpPr>
      <p:grpSpPr>
        <a:xfrm>
          <a:off x="0" y="0"/>
          <a:ext cx="0" cy="0"/>
          <a:chOff x="0" y="0"/>
          <a:chExt cx="0" cy="0"/>
        </a:xfrm>
      </p:grpSpPr>
      <p:sp>
        <p:nvSpPr>
          <p:cNvPr id="8" name="Titolo 7"/>
          <p:cNvSpPr>
            <a:spLocks noGrp="1"/>
          </p:cNvSpPr>
          <p:nvPr>
            <p:ph type="ctrTitle"/>
          </p:nvPr>
        </p:nvSpPr>
        <p:spPr>
          <a:xfrm>
            <a:off x="2286000" y="3124200"/>
            <a:ext cx="6172200" cy="1894362"/>
          </a:xfrm>
        </p:spPr>
        <p:txBody>
          <a:bodyPr/>
          <a:lstStyle>
            <a:lvl1pPr>
              <a:defRPr b="1"/>
            </a:lvl1pPr>
          </a:lstStyle>
          <a:p>
            <a:r>
              <a:rPr kumimoji="0" lang="it-IT" smtClean="0"/>
              <a:t>Fare clic per modificare lo stile del titolo</a:t>
            </a:r>
            <a:endParaRPr kumimoji="0" lang="en-US"/>
          </a:p>
        </p:txBody>
      </p:sp>
      <p:sp>
        <p:nvSpPr>
          <p:cNvPr id="9" name="Sottotitolo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Segnaposto data 27"/>
          <p:cNvSpPr>
            <a:spLocks noGrp="1"/>
          </p:cNvSpPr>
          <p:nvPr>
            <p:ph type="dt" sz="half" idx="10"/>
          </p:nvPr>
        </p:nvSpPr>
        <p:spPr bwMode="auto">
          <a:xfrm rot="5400000">
            <a:off x="7764621" y="1174097"/>
            <a:ext cx="2286000" cy="381000"/>
          </a:xfrm>
        </p:spPr>
        <p:txBody>
          <a:bodyPr/>
          <a:lstStyle/>
          <a:p>
            <a:fld id="{81DE0452-5343-4232-B27D-AAF3ED29C38A}" type="datetimeFigureOut">
              <a:rPr lang="it-IT" smtClean="0"/>
              <a:t>27/04/2020</a:t>
            </a:fld>
            <a:endParaRPr lang="it-IT"/>
          </a:p>
        </p:txBody>
      </p:sp>
      <p:sp>
        <p:nvSpPr>
          <p:cNvPr id="17" name="Segnaposto piè di pagina 16"/>
          <p:cNvSpPr>
            <a:spLocks noGrp="1"/>
          </p:cNvSpPr>
          <p:nvPr>
            <p:ph type="ftr" sz="quarter" idx="11"/>
          </p:nvPr>
        </p:nvSpPr>
        <p:spPr bwMode="auto">
          <a:xfrm rot="5400000">
            <a:off x="7077269" y="4181669"/>
            <a:ext cx="3657600" cy="384048"/>
          </a:xfrm>
        </p:spPr>
        <p:txBody>
          <a:bodyPr/>
          <a:lstStyle/>
          <a:p>
            <a:endParaRPr lang="it-IT"/>
          </a:p>
        </p:txBody>
      </p:sp>
      <p:sp>
        <p:nvSpPr>
          <p:cNvPr id="10" name="Rettangolo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ttangolo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ttangolo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ttore 1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ttore 1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ttore 1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ttore 1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ttore 1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ttore 1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ttangolo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egnaposto numero diapositiva 28"/>
          <p:cNvSpPr>
            <a:spLocks noGrp="1"/>
          </p:cNvSpPr>
          <p:nvPr>
            <p:ph type="sldNum" sz="quarter" idx="12"/>
          </p:nvPr>
        </p:nvSpPr>
        <p:spPr bwMode="auto">
          <a:xfrm>
            <a:off x="1325544" y="4928702"/>
            <a:ext cx="609600" cy="517524"/>
          </a:xfrm>
        </p:spPr>
        <p:txBody>
          <a:bodyPr/>
          <a:lstStyle/>
          <a:p>
            <a:fld id="{BC67A7CF-B007-4BEE-A5D5-495F1F9CE68B}" type="slidenum">
              <a:rPr lang="it-IT" smtClean="0"/>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81DE0452-5343-4232-B27D-AAF3ED29C38A}" type="datetimeFigureOut">
              <a:rPr lang="it-IT" smtClean="0"/>
              <a:t>27/04/2020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C67A7CF-B007-4BEE-A5D5-495F1F9CE68B}"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9"/>
            <a:ext cx="167640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81DE0452-5343-4232-B27D-AAF3ED29C38A}" type="datetimeFigureOut">
              <a:rPr lang="it-IT" smtClean="0"/>
              <a:t>27/04/2020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C67A7CF-B007-4BEE-A5D5-495F1F9CE68B}"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8" name="Segnaposto contenuto 7"/>
          <p:cNvSpPr>
            <a:spLocks noGrp="1"/>
          </p:cNvSpPr>
          <p:nvPr>
            <p:ph sz="quarter" idx="1"/>
          </p:nvPr>
        </p:nvSpPr>
        <p:spPr>
          <a:xfrm>
            <a:off x="457200" y="1600200"/>
            <a:ext cx="7467600" cy="4873752"/>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4"/>
          </p:nvPr>
        </p:nvSpPr>
        <p:spPr/>
        <p:txBody>
          <a:bodyPr rtlCol="0"/>
          <a:lstStyle/>
          <a:p>
            <a:fld id="{81DE0452-5343-4232-B27D-AAF3ED29C38A}" type="datetimeFigureOut">
              <a:rPr lang="it-IT" smtClean="0"/>
              <a:t>27/04/2020</a:t>
            </a:fld>
            <a:endParaRPr lang="it-IT"/>
          </a:p>
        </p:txBody>
      </p:sp>
      <p:sp>
        <p:nvSpPr>
          <p:cNvPr id="9" name="Segnaposto numero diapositiva 8"/>
          <p:cNvSpPr>
            <a:spLocks noGrp="1"/>
          </p:cNvSpPr>
          <p:nvPr>
            <p:ph type="sldNum" sz="quarter" idx="15"/>
          </p:nvPr>
        </p:nvSpPr>
        <p:spPr/>
        <p:txBody>
          <a:bodyPr rtlCol="0"/>
          <a:lstStyle/>
          <a:p>
            <a:fld id="{BC67A7CF-B007-4BEE-A5D5-495F1F9CE68B}" type="slidenum">
              <a:rPr lang="it-IT" smtClean="0"/>
              <a:t>‹N›</a:t>
            </a:fld>
            <a:endParaRPr lang="it-IT"/>
          </a:p>
        </p:txBody>
      </p:sp>
      <p:sp>
        <p:nvSpPr>
          <p:cNvPr id="10" name="Segnaposto piè di pagina 9"/>
          <p:cNvSpPr>
            <a:spLocks noGrp="1"/>
          </p:cNvSpPr>
          <p:nvPr>
            <p:ph type="ftr" sz="quarter" idx="16"/>
          </p:nvPr>
        </p:nvSpPr>
        <p:spPr/>
        <p:txBody>
          <a:bodyPr rtlCol="0"/>
          <a:lstStyle/>
          <a:p>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2286000" y="2895600"/>
            <a:ext cx="6172200" cy="2053590"/>
          </a:xfrm>
        </p:spPr>
        <p:txBody>
          <a:bodyPr/>
          <a:lstStyle>
            <a:lvl1pPr algn="l">
              <a:buNone/>
              <a:defRPr sz="3000" b="1" cap="small" baseline="0"/>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bwMode="auto">
          <a:xfrm rot="5400000">
            <a:off x="7763256" y="1170432"/>
            <a:ext cx="2286000" cy="381000"/>
          </a:xfrm>
        </p:spPr>
        <p:txBody>
          <a:bodyPr/>
          <a:lstStyle/>
          <a:p>
            <a:fld id="{81DE0452-5343-4232-B27D-AAF3ED29C38A}" type="datetimeFigureOut">
              <a:rPr lang="it-IT" smtClean="0"/>
              <a:t>27/04/2020</a:t>
            </a:fld>
            <a:endParaRPr lang="it-IT"/>
          </a:p>
        </p:txBody>
      </p:sp>
      <p:sp>
        <p:nvSpPr>
          <p:cNvPr id="5" name="Segnaposto piè di pagina 4"/>
          <p:cNvSpPr>
            <a:spLocks noGrp="1"/>
          </p:cNvSpPr>
          <p:nvPr>
            <p:ph type="ftr" sz="quarter" idx="11"/>
          </p:nvPr>
        </p:nvSpPr>
        <p:spPr bwMode="auto">
          <a:xfrm rot="5400000">
            <a:off x="7077456" y="4178808"/>
            <a:ext cx="3657600" cy="384048"/>
          </a:xfrm>
        </p:spPr>
        <p:txBody>
          <a:bodyPr/>
          <a:lstStyle/>
          <a:p>
            <a:endParaRPr lang="it-IT"/>
          </a:p>
        </p:txBody>
      </p:sp>
      <p:sp>
        <p:nvSpPr>
          <p:cNvPr id="9" name="Rettangolo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tangolo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tangolo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ttore 1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ttore 1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ttore 1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ttore 1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ttore 1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ttangolo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ttore 1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egnaposto numero diapositiva 5"/>
          <p:cNvSpPr>
            <a:spLocks noGrp="1"/>
          </p:cNvSpPr>
          <p:nvPr>
            <p:ph type="sldNum" sz="quarter" idx="12"/>
          </p:nvPr>
        </p:nvSpPr>
        <p:spPr bwMode="auto">
          <a:xfrm>
            <a:off x="1340616" y="4928702"/>
            <a:ext cx="609600" cy="517524"/>
          </a:xfrm>
        </p:spPr>
        <p:txBody>
          <a:bodyPr/>
          <a:lstStyle/>
          <a:p>
            <a:fld id="{BC67A7CF-B007-4BEE-A5D5-495F1F9CE68B}" type="slidenum">
              <a:rPr lang="it-IT" smtClean="0"/>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5" name="Segnaposto data 4"/>
          <p:cNvSpPr>
            <a:spLocks noGrp="1"/>
          </p:cNvSpPr>
          <p:nvPr>
            <p:ph type="dt" sz="half" idx="10"/>
          </p:nvPr>
        </p:nvSpPr>
        <p:spPr/>
        <p:txBody>
          <a:bodyPr/>
          <a:lstStyle/>
          <a:p>
            <a:fld id="{81DE0452-5343-4232-B27D-AAF3ED29C38A}" type="datetimeFigureOut">
              <a:rPr lang="it-IT" smtClean="0"/>
              <a:t>27/04/2020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C67A7CF-B007-4BEE-A5D5-495F1F9CE68B}" type="slidenum">
              <a:rPr lang="it-IT" smtClean="0"/>
              <a:t>‹N›</a:t>
            </a:fld>
            <a:endParaRPr lang="it-IT"/>
          </a:p>
        </p:txBody>
      </p:sp>
      <p:sp>
        <p:nvSpPr>
          <p:cNvPr id="9" name="Segnaposto contenuto 8"/>
          <p:cNvSpPr>
            <a:spLocks noGrp="1"/>
          </p:cNvSpPr>
          <p:nvPr>
            <p:ph sz="quarter" idx="1"/>
          </p:nvPr>
        </p:nvSpPr>
        <p:spPr>
          <a:xfrm>
            <a:off x="457200" y="1600200"/>
            <a:ext cx="3657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1" name="Segnaposto contenuto 10"/>
          <p:cNvSpPr>
            <a:spLocks noGrp="1"/>
          </p:cNvSpPr>
          <p:nvPr>
            <p:ph sz="quarter" idx="2"/>
          </p:nvPr>
        </p:nvSpPr>
        <p:spPr>
          <a:xfrm>
            <a:off x="4270248" y="1600200"/>
            <a:ext cx="3657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7543800" cy="1143000"/>
          </a:xfrm>
        </p:spPr>
        <p:txBody>
          <a:bodyPr anchor="b"/>
          <a:lstStyle>
            <a:lvl1pPr>
              <a:defRPr/>
            </a:lvl1pPr>
          </a:lstStyle>
          <a:p>
            <a:r>
              <a:rPr kumimoji="0" lang="it-IT" smtClean="0"/>
              <a:t>Fare clic per modificare lo stile del titolo</a:t>
            </a:r>
            <a:endParaRPr kumimoji="0" lang="en-US"/>
          </a:p>
        </p:txBody>
      </p:sp>
      <p:sp>
        <p:nvSpPr>
          <p:cNvPr id="7" name="Segnaposto data 6"/>
          <p:cNvSpPr>
            <a:spLocks noGrp="1"/>
          </p:cNvSpPr>
          <p:nvPr>
            <p:ph type="dt" sz="half" idx="10"/>
          </p:nvPr>
        </p:nvSpPr>
        <p:spPr/>
        <p:txBody>
          <a:bodyPr/>
          <a:lstStyle/>
          <a:p>
            <a:fld id="{81DE0452-5343-4232-B27D-AAF3ED29C38A}" type="datetimeFigureOut">
              <a:rPr lang="it-IT" smtClean="0"/>
              <a:t>27/04/2020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C67A7CF-B007-4BEE-A5D5-495F1F9CE68B}" type="slidenum">
              <a:rPr lang="it-IT" smtClean="0"/>
              <a:t>‹N›</a:t>
            </a:fld>
            <a:endParaRPr lang="it-IT"/>
          </a:p>
        </p:txBody>
      </p:sp>
      <p:sp>
        <p:nvSpPr>
          <p:cNvPr id="11" name="Segnaposto contenuto 10"/>
          <p:cNvSpPr>
            <a:spLocks noGrp="1"/>
          </p:cNvSpPr>
          <p:nvPr>
            <p:ph sz="quarter" idx="2"/>
          </p:nvPr>
        </p:nvSpPr>
        <p:spPr>
          <a:xfrm>
            <a:off x="457200" y="2362200"/>
            <a:ext cx="3657600" cy="38862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quarter" idx="4"/>
          </p:nvPr>
        </p:nvSpPr>
        <p:spPr>
          <a:xfrm>
            <a:off x="4371975" y="2362200"/>
            <a:ext cx="3657600" cy="38862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2" name="Segnaposto testo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
        <p:nvSpPr>
          <p:cNvPr id="14" name="Segnaposto testo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6" name="Segnaposto data 5"/>
          <p:cNvSpPr>
            <a:spLocks noGrp="1"/>
          </p:cNvSpPr>
          <p:nvPr>
            <p:ph type="dt" sz="half" idx="10"/>
          </p:nvPr>
        </p:nvSpPr>
        <p:spPr/>
        <p:txBody>
          <a:bodyPr rtlCol="0"/>
          <a:lstStyle/>
          <a:p>
            <a:fld id="{81DE0452-5343-4232-B27D-AAF3ED29C38A}" type="datetimeFigureOut">
              <a:rPr lang="it-IT" smtClean="0"/>
              <a:t>27/04/2020</a:t>
            </a:fld>
            <a:endParaRPr lang="it-IT"/>
          </a:p>
        </p:txBody>
      </p:sp>
      <p:sp>
        <p:nvSpPr>
          <p:cNvPr id="7" name="Segnaposto numero diapositiva 6"/>
          <p:cNvSpPr>
            <a:spLocks noGrp="1"/>
          </p:cNvSpPr>
          <p:nvPr>
            <p:ph type="sldNum" sz="quarter" idx="11"/>
          </p:nvPr>
        </p:nvSpPr>
        <p:spPr/>
        <p:txBody>
          <a:bodyPr rtlCol="0"/>
          <a:lstStyle/>
          <a:p>
            <a:fld id="{BC67A7CF-B007-4BEE-A5D5-495F1F9CE68B}" type="slidenum">
              <a:rPr lang="it-IT" smtClean="0"/>
              <a:t>‹N›</a:t>
            </a:fld>
            <a:endParaRPr lang="it-IT"/>
          </a:p>
        </p:txBody>
      </p:sp>
      <p:sp>
        <p:nvSpPr>
          <p:cNvPr id="8" name="Segnaposto piè di pagina 7"/>
          <p:cNvSpPr>
            <a:spLocks noGrp="1"/>
          </p:cNvSpPr>
          <p:nvPr>
            <p:ph type="ftr" sz="quarter" idx="12"/>
          </p:nvPr>
        </p:nvSpPr>
        <p:spPr/>
        <p:txBody>
          <a:bodyPr rtlCol="0"/>
          <a:lstStyle/>
          <a:p>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81DE0452-5343-4232-B27D-AAF3ED29C38A}" type="datetimeFigureOut">
              <a:rPr lang="it-IT" smtClean="0"/>
              <a:t>27/04/2020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C67A7CF-B007-4BEE-A5D5-495F1F9CE68B}"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bg>
      <p:bgRef idx="1001">
        <a:schemeClr val="bg1"/>
      </p:bgRef>
    </p:bg>
    <p:spTree>
      <p:nvGrpSpPr>
        <p:cNvPr id="1" name=""/>
        <p:cNvGrpSpPr/>
        <p:nvPr/>
      </p:nvGrpSpPr>
      <p:grpSpPr>
        <a:xfrm>
          <a:off x="0" y="0"/>
          <a:ext cx="0" cy="0"/>
          <a:chOff x="0" y="0"/>
          <a:chExt cx="0" cy="0"/>
        </a:xfrm>
      </p:grpSpPr>
      <p:sp>
        <p:nvSpPr>
          <p:cNvPr id="10" name="Connettore 1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olo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8" name="Connettore 1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ttore 1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ttore 1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ttangolo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ttore 1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Segnaposto contenuto 17"/>
          <p:cNvSpPr>
            <a:spLocks noGrp="1"/>
          </p:cNvSpPr>
          <p:nvPr>
            <p:ph sz="quarter" idx="1"/>
          </p:nvPr>
        </p:nvSpPr>
        <p:spPr>
          <a:xfrm>
            <a:off x="304800" y="274320"/>
            <a:ext cx="5638800" cy="6327648"/>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1" name="Segnaposto data 20"/>
          <p:cNvSpPr>
            <a:spLocks noGrp="1"/>
          </p:cNvSpPr>
          <p:nvPr>
            <p:ph type="dt" sz="half" idx="14"/>
          </p:nvPr>
        </p:nvSpPr>
        <p:spPr/>
        <p:txBody>
          <a:bodyPr rtlCol="0"/>
          <a:lstStyle/>
          <a:p>
            <a:fld id="{81DE0452-5343-4232-B27D-AAF3ED29C38A}" type="datetimeFigureOut">
              <a:rPr lang="it-IT" smtClean="0"/>
              <a:t>27/04/2020</a:t>
            </a:fld>
            <a:endParaRPr lang="it-IT"/>
          </a:p>
        </p:txBody>
      </p:sp>
      <p:sp>
        <p:nvSpPr>
          <p:cNvPr id="22" name="Segnaposto numero diapositiva 21"/>
          <p:cNvSpPr>
            <a:spLocks noGrp="1"/>
          </p:cNvSpPr>
          <p:nvPr>
            <p:ph type="sldNum" sz="quarter" idx="15"/>
          </p:nvPr>
        </p:nvSpPr>
        <p:spPr/>
        <p:txBody>
          <a:bodyPr rtlCol="0"/>
          <a:lstStyle/>
          <a:p>
            <a:fld id="{BC67A7CF-B007-4BEE-A5D5-495F1F9CE68B}" type="slidenum">
              <a:rPr lang="it-IT" smtClean="0"/>
              <a:t>‹N›</a:t>
            </a:fld>
            <a:endParaRPr lang="it-IT"/>
          </a:p>
        </p:txBody>
      </p:sp>
      <p:sp>
        <p:nvSpPr>
          <p:cNvPr id="23" name="Segnaposto piè di pagina 22"/>
          <p:cNvSpPr>
            <a:spLocks noGrp="1"/>
          </p:cNvSpPr>
          <p:nvPr>
            <p:ph type="ftr" sz="quarter" idx="16"/>
          </p:nvPr>
        </p:nvSpPr>
        <p:spPr/>
        <p:txBody>
          <a:bodyPr rtlCol="0"/>
          <a:lstStyle/>
          <a:p>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Connettore 1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olo 1"/>
          <p:cNvSpPr>
            <a:spLocks noGrp="1"/>
          </p:cNvSpPr>
          <p:nvPr>
            <p:ph type="title"/>
          </p:nvPr>
        </p:nvSpPr>
        <p:spPr>
          <a:xfrm rot="5400000">
            <a:off x="3350133" y="3200400"/>
            <a:ext cx="6309360" cy="457200"/>
          </a:xfrm>
        </p:spPr>
        <p:txBody>
          <a:bodyPr anchor="b"/>
          <a:lstStyle>
            <a:lvl1pPr algn="l">
              <a:buNone/>
              <a:defRPr sz="2000" b="1"/>
            </a:lvl1pPr>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it-IT" smtClean="0"/>
              <a:t>Fare clic sull'icona per inserire un'immagine</a:t>
            </a:r>
            <a:endParaRPr kumimoji="0" lang="en-US" dirty="0"/>
          </a:p>
        </p:txBody>
      </p:sp>
      <p:sp>
        <p:nvSpPr>
          <p:cNvPr id="4" name="Segnaposto testo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10" name="Connettore 1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ttangolo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ttore 1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ttore 1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ttore 1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egnaposto data 16"/>
          <p:cNvSpPr>
            <a:spLocks noGrp="1"/>
          </p:cNvSpPr>
          <p:nvPr>
            <p:ph type="dt" sz="half" idx="10"/>
          </p:nvPr>
        </p:nvSpPr>
        <p:spPr/>
        <p:txBody>
          <a:bodyPr rtlCol="0"/>
          <a:lstStyle/>
          <a:p>
            <a:fld id="{81DE0452-5343-4232-B27D-AAF3ED29C38A}" type="datetimeFigureOut">
              <a:rPr lang="it-IT" smtClean="0"/>
              <a:t>27/04/2020</a:t>
            </a:fld>
            <a:endParaRPr lang="it-IT"/>
          </a:p>
        </p:txBody>
      </p:sp>
      <p:sp>
        <p:nvSpPr>
          <p:cNvPr id="18" name="Segnaposto numero diapositiva 17"/>
          <p:cNvSpPr>
            <a:spLocks noGrp="1"/>
          </p:cNvSpPr>
          <p:nvPr>
            <p:ph type="sldNum" sz="quarter" idx="11"/>
          </p:nvPr>
        </p:nvSpPr>
        <p:spPr/>
        <p:txBody>
          <a:bodyPr rtlCol="0"/>
          <a:lstStyle/>
          <a:p>
            <a:fld id="{BC67A7CF-B007-4BEE-A5D5-495F1F9CE68B}" type="slidenum">
              <a:rPr lang="it-IT" smtClean="0"/>
              <a:t>‹N›</a:t>
            </a:fld>
            <a:endParaRPr lang="it-IT"/>
          </a:p>
        </p:txBody>
      </p:sp>
      <p:sp>
        <p:nvSpPr>
          <p:cNvPr id="21" name="Segnaposto piè di pagina 20"/>
          <p:cNvSpPr>
            <a:spLocks noGrp="1"/>
          </p:cNvSpPr>
          <p:nvPr>
            <p:ph type="ftr" sz="quarter" idx="12"/>
          </p:nvPr>
        </p:nvSpPr>
        <p:spPr/>
        <p:txBody>
          <a:bodyPr rtlCol="0"/>
          <a:lstStyle/>
          <a:p>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ttore 1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egnaposto titolo 21"/>
          <p:cNvSpPr>
            <a:spLocks noGrp="1"/>
          </p:cNvSpPr>
          <p:nvPr>
            <p:ph type="title"/>
          </p:nvPr>
        </p:nvSpPr>
        <p:spPr>
          <a:xfrm>
            <a:off x="457200" y="274638"/>
            <a:ext cx="7467600" cy="1143000"/>
          </a:xfrm>
          <a:prstGeom prst="rect">
            <a:avLst/>
          </a:prstGeom>
        </p:spPr>
        <p:txBody>
          <a:bodyPr vert="horz" anchor="b">
            <a:normAutofit/>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4" name="Segnaposto data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81DE0452-5343-4232-B27D-AAF3ED29C38A}" type="datetimeFigureOut">
              <a:rPr lang="it-IT" smtClean="0"/>
              <a:t>27/04/2020</a:t>
            </a:fld>
            <a:endParaRPr lang="it-IT"/>
          </a:p>
        </p:txBody>
      </p:sp>
      <p:sp>
        <p:nvSpPr>
          <p:cNvPr id="3" name="Segnaposto piè di pagina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it-IT"/>
          </a:p>
        </p:txBody>
      </p:sp>
      <p:sp>
        <p:nvSpPr>
          <p:cNvPr id="7" name="Connettore 1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ttore 1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ttangolo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ttore 1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egnaposto numero diapositiva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C67A7CF-B007-4BEE-A5D5-495F1F9CE68B}"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286000" y="1772816"/>
            <a:ext cx="6172200" cy="2376264"/>
          </a:xfrm>
        </p:spPr>
        <p:txBody>
          <a:bodyPr>
            <a:normAutofit/>
          </a:bodyPr>
          <a:lstStyle/>
          <a:p>
            <a:pPr algn="ctr"/>
            <a:r>
              <a:rPr lang="it-IT" sz="4800" dirty="0" smtClean="0"/>
              <a:t>Istituzioni di diritto pubblico</a:t>
            </a:r>
            <a:endParaRPr lang="it-IT" sz="4800" dirty="0"/>
          </a:p>
        </p:txBody>
      </p:sp>
      <p:sp>
        <p:nvSpPr>
          <p:cNvPr id="3" name="Sottotitolo 2"/>
          <p:cNvSpPr>
            <a:spLocks noGrp="1"/>
          </p:cNvSpPr>
          <p:nvPr>
            <p:ph type="subTitle" idx="1"/>
          </p:nvPr>
        </p:nvSpPr>
        <p:spPr/>
        <p:txBody>
          <a:bodyPr/>
          <a:lstStyle/>
          <a:p>
            <a:pPr algn="ctr"/>
            <a:r>
              <a:rPr lang="it-IT" dirty="0" smtClean="0"/>
              <a:t>Prof.ssa Michela </a:t>
            </a:r>
            <a:r>
              <a:rPr lang="it-IT" dirty="0" smtClean="0"/>
              <a:t>Michetti</a:t>
            </a:r>
          </a:p>
          <a:p>
            <a:pPr algn="ctr"/>
            <a:r>
              <a:rPr lang="it-IT" dirty="0" smtClean="0"/>
              <a:t>Università degli studi di Teramo</a:t>
            </a:r>
            <a:endParaRPr lang="it-IT" dirty="0"/>
          </a:p>
        </p:txBody>
      </p:sp>
    </p:spTree>
    <p:extLst>
      <p:ext uri="{BB962C8B-B14F-4D97-AF65-F5344CB8AC3E}">
        <p14:creationId xmlns:p14="http://schemas.microsoft.com/office/powerpoint/2010/main" val="17851126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Funzioni</a:t>
            </a:r>
            <a:endParaRPr lang="it-IT" dirty="0"/>
          </a:p>
        </p:txBody>
      </p:sp>
      <p:sp>
        <p:nvSpPr>
          <p:cNvPr id="3" name="Segnaposto contenuto 2"/>
          <p:cNvSpPr>
            <a:spLocks noGrp="1"/>
          </p:cNvSpPr>
          <p:nvPr>
            <p:ph sz="quarter" idx="1"/>
          </p:nvPr>
        </p:nvSpPr>
        <p:spPr/>
        <p:txBody>
          <a:bodyPr/>
          <a:lstStyle/>
          <a:p>
            <a:pPr marL="0" indent="0" algn="just">
              <a:buNone/>
            </a:pPr>
            <a:r>
              <a:rPr lang="it-IT" dirty="0"/>
              <a:t>Accredita e riceve i rappresentanti diplomatici, ratifica i trattati internazionali, previa, quando occorra, l’autorizzazione delle </a:t>
            </a:r>
            <a:r>
              <a:rPr lang="it-IT" dirty="0" smtClean="0"/>
              <a:t>Camere.</a:t>
            </a:r>
          </a:p>
          <a:p>
            <a:pPr marL="0" indent="0" algn="just">
              <a:buNone/>
            </a:pPr>
            <a:r>
              <a:rPr lang="it-IT" dirty="0"/>
              <a:t>Ha il comando delle Forze armate, presiede il Consiglio supremo di difesa costituito secondo la legge, dichiara lo stato di guerra deliberato dalle </a:t>
            </a:r>
            <a:r>
              <a:rPr lang="it-IT" dirty="0" smtClean="0"/>
              <a:t>Camere.</a:t>
            </a:r>
          </a:p>
          <a:p>
            <a:pPr marL="0" indent="0" algn="just">
              <a:buNone/>
            </a:pPr>
            <a:r>
              <a:rPr lang="it-IT" dirty="0"/>
              <a:t>Presiede il Consiglio superiore della </a:t>
            </a:r>
            <a:r>
              <a:rPr lang="it-IT" dirty="0" smtClean="0"/>
              <a:t>magistratura.</a:t>
            </a:r>
          </a:p>
          <a:p>
            <a:pPr marL="0" indent="0" algn="just">
              <a:buNone/>
            </a:pPr>
            <a:r>
              <a:rPr lang="it-IT" dirty="0" smtClean="0"/>
              <a:t>Può </a:t>
            </a:r>
            <a:r>
              <a:rPr lang="it-IT" dirty="0"/>
              <a:t>concedere grazia e commutare le </a:t>
            </a:r>
            <a:r>
              <a:rPr lang="it-IT" dirty="0" smtClean="0"/>
              <a:t>pene.</a:t>
            </a:r>
          </a:p>
          <a:p>
            <a:pPr marL="0" indent="0" algn="just">
              <a:buNone/>
            </a:pPr>
            <a:r>
              <a:rPr lang="it-IT" dirty="0"/>
              <a:t>Conferisce le onorificenze della </a:t>
            </a:r>
            <a:r>
              <a:rPr lang="it-IT" dirty="0" smtClean="0"/>
              <a:t>Repubblica».</a:t>
            </a:r>
            <a:endParaRPr lang="it-IT" dirty="0"/>
          </a:p>
        </p:txBody>
      </p:sp>
    </p:spTree>
    <p:extLst>
      <p:ext uri="{BB962C8B-B14F-4D97-AF65-F5344CB8AC3E}">
        <p14:creationId xmlns:p14="http://schemas.microsoft.com/office/powerpoint/2010/main" val="2983749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95536" y="260648"/>
            <a:ext cx="7467600" cy="1143000"/>
          </a:xfrm>
        </p:spPr>
        <p:txBody>
          <a:bodyPr/>
          <a:lstStyle/>
          <a:p>
            <a:pPr algn="ctr"/>
            <a:r>
              <a:rPr lang="it-IT" dirty="0" smtClean="0"/>
              <a:t>Scioglimento delle Camere</a:t>
            </a:r>
            <a:endParaRPr lang="it-IT" dirty="0"/>
          </a:p>
        </p:txBody>
      </p:sp>
      <p:sp>
        <p:nvSpPr>
          <p:cNvPr id="3" name="Segnaposto contenuto 2"/>
          <p:cNvSpPr>
            <a:spLocks noGrp="1"/>
          </p:cNvSpPr>
          <p:nvPr>
            <p:ph sz="quarter" idx="1"/>
          </p:nvPr>
        </p:nvSpPr>
        <p:spPr/>
        <p:txBody>
          <a:bodyPr/>
          <a:lstStyle/>
          <a:p>
            <a:pPr marL="0" indent="0" algn="ctr">
              <a:buNone/>
            </a:pPr>
            <a:r>
              <a:rPr lang="it-IT" b="1" dirty="0" smtClean="0"/>
              <a:t>Art. 88 Cost.</a:t>
            </a:r>
          </a:p>
          <a:p>
            <a:pPr marL="0" indent="0" algn="just">
              <a:buNone/>
            </a:pPr>
            <a:r>
              <a:rPr lang="it-IT" dirty="0"/>
              <a:t>«Il Presidente della Repubblica </a:t>
            </a:r>
            <a:r>
              <a:rPr lang="it-IT" dirty="0" smtClean="0"/>
              <a:t>può, </a:t>
            </a:r>
            <a:r>
              <a:rPr lang="it-IT" dirty="0"/>
              <a:t>sentiti i loro Presidenti, sciogliere le Camere o anche una sola di esse. </a:t>
            </a:r>
            <a:endParaRPr lang="it-IT" dirty="0" smtClean="0"/>
          </a:p>
          <a:p>
            <a:pPr marL="0" indent="0" algn="just">
              <a:buNone/>
            </a:pPr>
            <a:r>
              <a:rPr lang="it-IT" dirty="0" smtClean="0"/>
              <a:t>Non può </a:t>
            </a:r>
            <a:r>
              <a:rPr lang="it-IT" dirty="0"/>
              <a:t>esercitare tale </a:t>
            </a:r>
            <a:r>
              <a:rPr lang="it-IT" dirty="0" smtClean="0"/>
              <a:t>facoltà </a:t>
            </a:r>
            <a:r>
              <a:rPr lang="it-IT" dirty="0"/>
              <a:t>negli ultimi sei mesi del suo mandato, salvo che essi coincidano in tutto o in parte con gli ultimi sei mesi della </a:t>
            </a:r>
            <a:r>
              <a:rPr lang="it-IT" dirty="0" smtClean="0"/>
              <a:t>legislatura» (si parla, a tal proposito, di </a:t>
            </a:r>
            <a:r>
              <a:rPr lang="it-IT" b="1" dirty="0" smtClean="0"/>
              <a:t>semestre bianco</a:t>
            </a:r>
            <a:r>
              <a:rPr lang="it-IT" dirty="0" smtClean="0"/>
              <a:t>).</a:t>
            </a:r>
          </a:p>
          <a:p>
            <a:pPr marL="0" indent="0" algn="just">
              <a:buNone/>
            </a:pPr>
            <a:endParaRPr lang="it-IT" dirty="0"/>
          </a:p>
        </p:txBody>
      </p:sp>
    </p:spTree>
    <p:extLst>
      <p:ext uri="{BB962C8B-B14F-4D97-AF65-F5344CB8AC3E}">
        <p14:creationId xmlns:p14="http://schemas.microsoft.com/office/powerpoint/2010/main" val="32645765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smtClean="0"/>
              <a:t>Scioglimento anticipato </a:t>
            </a:r>
            <a:r>
              <a:rPr lang="it-IT" sz="2800" dirty="0"/>
              <a:t>delle Camere</a:t>
            </a:r>
          </a:p>
        </p:txBody>
      </p:sp>
      <p:sp>
        <p:nvSpPr>
          <p:cNvPr id="3" name="Segnaposto contenuto 2"/>
          <p:cNvSpPr>
            <a:spLocks noGrp="1"/>
          </p:cNvSpPr>
          <p:nvPr>
            <p:ph sz="quarter" idx="1"/>
          </p:nvPr>
        </p:nvSpPr>
        <p:spPr/>
        <p:txBody>
          <a:bodyPr>
            <a:normAutofit fontScale="92500" lnSpcReduction="10000"/>
          </a:bodyPr>
          <a:lstStyle/>
          <a:p>
            <a:pPr algn="just"/>
            <a:r>
              <a:rPr lang="it-IT" dirty="0" smtClean="0"/>
              <a:t>Lo </a:t>
            </a:r>
            <a:r>
              <a:rPr lang="it-IT" b="1" dirty="0" smtClean="0"/>
              <a:t>scioglimento anticipato </a:t>
            </a:r>
            <a:r>
              <a:rPr lang="it-IT" dirty="0" smtClean="0"/>
              <a:t>delle Camere rientra nella categoria degli atti presidenziali a partecipazione complessa. Diversi sono i presupposti che possono legittimare una decisione di scioglimento anticipato delle Camere: si pensi al caso in cui emergano contrasti insanabili tra l’una e l’altra Camera o all’ipotesi in cui le Camere siano insuscettibili di esprimere una maggioranza a sostegno di un Esecutivo.</a:t>
            </a:r>
          </a:p>
          <a:p>
            <a:pPr algn="just"/>
            <a:r>
              <a:rPr lang="it-IT" dirty="0" smtClean="0"/>
              <a:t>Ad ogni modo, la </a:t>
            </a:r>
            <a:r>
              <a:rPr lang="it-IT" i="1" dirty="0" smtClean="0"/>
              <a:t>ratio</a:t>
            </a:r>
            <a:r>
              <a:rPr lang="it-IT" dirty="0" smtClean="0"/>
              <a:t> sottostante all’istituto ora considerato è quella di rappresentare un atto estremo, cui è possibile ricorrere soltanto quando sia stato inutilmente esperito qualsiasi altro </a:t>
            </a:r>
            <a:r>
              <a:rPr lang="it-IT" dirty="0" smtClean="0"/>
              <a:t>mezzo </a:t>
            </a:r>
            <a:r>
              <a:rPr lang="it-IT" dirty="0" smtClean="0"/>
              <a:t>diretto a formare maggioranze o a rendere funzionante il Parlamento.</a:t>
            </a:r>
          </a:p>
        </p:txBody>
      </p:sp>
    </p:spTree>
    <p:extLst>
      <p:ext uri="{BB962C8B-B14F-4D97-AF65-F5344CB8AC3E}">
        <p14:creationId xmlns:p14="http://schemas.microsoft.com/office/powerpoint/2010/main" val="10178971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Semestre bianco</a:t>
            </a:r>
            <a:endParaRPr lang="it-IT" dirty="0"/>
          </a:p>
        </p:txBody>
      </p:sp>
      <p:sp>
        <p:nvSpPr>
          <p:cNvPr id="3" name="Segnaposto contenuto 2"/>
          <p:cNvSpPr>
            <a:spLocks noGrp="1"/>
          </p:cNvSpPr>
          <p:nvPr>
            <p:ph sz="quarter" idx="1"/>
          </p:nvPr>
        </p:nvSpPr>
        <p:spPr/>
        <p:txBody>
          <a:bodyPr/>
          <a:lstStyle/>
          <a:p>
            <a:pPr algn="just"/>
            <a:r>
              <a:rPr lang="it-IT" dirty="0" smtClean="0"/>
              <a:t>La Costituzione prevede l’esplicito divieto per il Capo dello Stato di procedere allo scioglimento delle Camere nell’ultimo semestre del suo </a:t>
            </a:r>
            <a:r>
              <a:rPr lang="it-IT" dirty="0" smtClean="0"/>
              <a:t>mandato, in </a:t>
            </a:r>
            <a:r>
              <a:rPr lang="it-IT" dirty="0" smtClean="0"/>
              <a:t>un momento in cui </a:t>
            </a:r>
            <a:r>
              <a:rPr lang="it-IT" dirty="0" smtClean="0"/>
              <a:t>l’esercizio di un simile potere potrebbe </a:t>
            </a:r>
            <a:r>
              <a:rPr lang="it-IT" dirty="0" smtClean="0"/>
              <a:t>oggettivamente assumere il significato di una indebita pressione per la sua rielezione. L’unica eccezione a tale divieto si coglie nell’ipotesi in cui il cd. semestre bianco dovesse coincidere con la scadenza naturale della legislatura.</a:t>
            </a:r>
            <a:endParaRPr lang="it-IT" dirty="0"/>
          </a:p>
          <a:p>
            <a:endParaRPr lang="it-IT" dirty="0"/>
          </a:p>
        </p:txBody>
      </p:sp>
    </p:spTree>
    <p:extLst>
      <p:ext uri="{BB962C8B-B14F-4D97-AF65-F5344CB8AC3E}">
        <p14:creationId xmlns:p14="http://schemas.microsoft.com/office/powerpoint/2010/main" val="2882753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Poteri del PdR</a:t>
            </a:r>
            <a:endParaRPr lang="it-IT" dirty="0"/>
          </a:p>
        </p:txBody>
      </p:sp>
      <p:sp>
        <p:nvSpPr>
          <p:cNvPr id="3" name="Segnaposto contenuto 2"/>
          <p:cNvSpPr>
            <a:spLocks noGrp="1"/>
          </p:cNvSpPr>
          <p:nvPr>
            <p:ph sz="quarter" idx="1"/>
          </p:nvPr>
        </p:nvSpPr>
        <p:spPr/>
        <p:txBody>
          <a:bodyPr/>
          <a:lstStyle/>
          <a:p>
            <a:pPr algn="just"/>
            <a:r>
              <a:rPr lang="it-IT" dirty="0" smtClean="0"/>
              <a:t>Sul presupposto delle funzioni elencate agli artt. 87 e 88 Cost., è possibile classificare i poteri del PdR sulla base delle seguenti categorie:</a:t>
            </a:r>
          </a:p>
          <a:p>
            <a:pPr algn="just">
              <a:buFont typeface="Arial" panose="020B0604020202020204" pitchFamily="34" charset="0"/>
              <a:buChar char="•"/>
            </a:pPr>
            <a:r>
              <a:rPr lang="it-IT" b="1" dirty="0"/>
              <a:t>p</a:t>
            </a:r>
            <a:r>
              <a:rPr lang="it-IT" b="1" dirty="0" smtClean="0"/>
              <a:t>oteri di controllo</a:t>
            </a:r>
            <a:r>
              <a:rPr lang="it-IT" dirty="0" smtClean="0"/>
              <a:t>: il PdR partecipa all’esercizio delle principali funzioni dello Stato, intervenendo nelle stesse come istanza che obbliga alla riflessione </a:t>
            </a:r>
            <a:r>
              <a:rPr lang="it-IT" dirty="0" smtClean="0"/>
              <a:t>l’organo che </a:t>
            </a:r>
            <a:r>
              <a:rPr lang="it-IT" dirty="0" smtClean="0"/>
              <a:t>assume la decisione effettiva, tanto sotto il profilo della legittimità costituzionale, quanto della opportunità politica (es. promulgazione, emanazione);</a:t>
            </a:r>
          </a:p>
        </p:txBody>
      </p:sp>
      <p:cxnSp>
        <p:nvCxnSpPr>
          <p:cNvPr id="5" name="Connettore 2 4"/>
          <p:cNvCxnSpPr/>
          <p:nvPr/>
        </p:nvCxnSpPr>
        <p:spPr>
          <a:xfrm>
            <a:off x="6012160" y="5877272"/>
            <a:ext cx="172819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51955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Poteri del PdR</a:t>
            </a:r>
            <a:endParaRPr lang="it-IT" dirty="0"/>
          </a:p>
        </p:txBody>
      </p:sp>
      <p:sp>
        <p:nvSpPr>
          <p:cNvPr id="3" name="Segnaposto contenuto 2"/>
          <p:cNvSpPr>
            <a:spLocks noGrp="1"/>
          </p:cNvSpPr>
          <p:nvPr>
            <p:ph sz="quarter" idx="1"/>
          </p:nvPr>
        </p:nvSpPr>
        <p:spPr/>
        <p:txBody>
          <a:bodyPr/>
          <a:lstStyle/>
          <a:p>
            <a:pPr lvl="0" algn="just">
              <a:buClr>
                <a:srgbClr val="FE8637"/>
              </a:buClr>
              <a:buFont typeface="Arial" panose="020B0604020202020204" pitchFamily="34" charset="0"/>
              <a:buChar char="•"/>
            </a:pPr>
            <a:r>
              <a:rPr lang="it-IT" b="1" dirty="0" smtClean="0">
                <a:solidFill>
                  <a:prstClr val="black"/>
                </a:solidFill>
              </a:rPr>
              <a:t>poteri </a:t>
            </a:r>
            <a:r>
              <a:rPr lang="it-IT" b="1" dirty="0">
                <a:solidFill>
                  <a:prstClr val="black"/>
                </a:solidFill>
              </a:rPr>
              <a:t>di garanzia</a:t>
            </a:r>
            <a:r>
              <a:rPr lang="it-IT" dirty="0">
                <a:solidFill>
                  <a:prstClr val="black"/>
                </a:solidFill>
              </a:rPr>
              <a:t>: tali si definiscono quei poteri </a:t>
            </a:r>
            <a:r>
              <a:rPr lang="it-IT" dirty="0" smtClean="0">
                <a:solidFill>
                  <a:prstClr val="black"/>
                </a:solidFill>
              </a:rPr>
              <a:t>che, pur non attribuendo al PdR un potere di intervento nel contenuto delle decisioni degli altri organi o poteri dello Stato, sono diretti a che il sistema costituzionale funzioni in modo corretto; più nel dettaglio, si tratta di poteri che conferiscono al PdR una serie di possibilità di intervento </a:t>
            </a:r>
            <a:r>
              <a:rPr lang="it-IT" dirty="0" smtClean="0">
                <a:solidFill>
                  <a:prstClr val="black"/>
                </a:solidFill>
              </a:rPr>
              <a:t>volte </a:t>
            </a:r>
            <a:r>
              <a:rPr lang="it-IT" dirty="0" smtClean="0">
                <a:solidFill>
                  <a:prstClr val="black"/>
                </a:solidFill>
              </a:rPr>
              <a:t>a garantire che gli organi o i poteri al cui vertice è posto il PdR non operino al di fuori o contro l’unità complessiva della nazionale (es. comando delle Forze Armate);</a:t>
            </a:r>
            <a:endParaRPr lang="it-IT" dirty="0">
              <a:solidFill>
                <a:prstClr val="black"/>
              </a:solidFill>
            </a:endParaRPr>
          </a:p>
          <a:p>
            <a:endParaRPr lang="it-IT" dirty="0"/>
          </a:p>
        </p:txBody>
      </p:sp>
      <p:cxnSp>
        <p:nvCxnSpPr>
          <p:cNvPr id="5" name="Connettore 2 4"/>
          <p:cNvCxnSpPr/>
          <p:nvPr/>
        </p:nvCxnSpPr>
        <p:spPr>
          <a:xfrm>
            <a:off x="6084168" y="6093296"/>
            <a:ext cx="165618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99385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Poteri del PdR</a:t>
            </a:r>
          </a:p>
        </p:txBody>
      </p:sp>
      <p:sp>
        <p:nvSpPr>
          <p:cNvPr id="3" name="Segnaposto contenuto 2"/>
          <p:cNvSpPr>
            <a:spLocks noGrp="1"/>
          </p:cNvSpPr>
          <p:nvPr>
            <p:ph sz="quarter" idx="1"/>
          </p:nvPr>
        </p:nvSpPr>
        <p:spPr/>
        <p:txBody>
          <a:bodyPr>
            <a:normAutofit fontScale="92500"/>
          </a:bodyPr>
          <a:lstStyle/>
          <a:p>
            <a:pPr algn="just">
              <a:buFont typeface="Arial" panose="020B0604020202020204" pitchFamily="34" charset="0"/>
              <a:buChar char="•"/>
            </a:pPr>
            <a:r>
              <a:rPr lang="it-IT" b="1" dirty="0"/>
              <a:t>p</a:t>
            </a:r>
            <a:r>
              <a:rPr lang="it-IT" b="1" dirty="0" smtClean="0"/>
              <a:t>oteri di prerogativa</a:t>
            </a:r>
            <a:r>
              <a:rPr lang="it-IT" dirty="0" smtClean="0"/>
              <a:t>: la Costituzione affida al PdR alcuni poteri – come quello di concedere la grazia, di commutare le pene, di conferire onorificenze della Repubblica – che appaiono come poteri </a:t>
            </a:r>
            <a:r>
              <a:rPr lang="it-IT" i="1" dirty="0" smtClean="0"/>
              <a:t>extra ordinem</a:t>
            </a:r>
            <a:r>
              <a:rPr lang="it-IT" dirty="0" smtClean="0"/>
              <a:t> rispetto all’ordine complessivo delle competenze stabilito dalla Costituzione e che presentano un retaggio di derivazione monarchica;</a:t>
            </a:r>
          </a:p>
          <a:p>
            <a:pPr algn="just">
              <a:buFont typeface="Arial" panose="020B0604020202020204" pitchFamily="34" charset="0"/>
              <a:buChar char="•"/>
            </a:pPr>
            <a:r>
              <a:rPr lang="it-IT" b="1" dirty="0"/>
              <a:t>p</a:t>
            </a:r>
            <a:r>
              <a:rPr lang="it-IT" b="1" dirty="0" smtClean="0"/>
              <a:t>oteri di influenza</a:t>
            </a:r>
            <a:r>
              <a:rPr lang="it-IT" dirty="0" smtClean="0"/>
              <a:t>: la funzione comune di tali poteri (si pensi al potere di inviare messaggi alle Camere) è quella di esercitare un’influenza sui poteri politicamente attivi (governo, Parlamento), sui partiti o anche sull’opinione pubblica in ordine a qualcosa di rilevanza politica o di interesse generale.</a:t>
            </a:r>
            <a:endParaRPr lang="it-IT" dirty="0"/>
          </a:p>
        </p:txBody>
      </p:sp>
      <p:cxnSp>
        <p:nvCxnSpPr>
          <p:cNvPr id="5" name="Connettore 2 4"/>
          <p:cNvCxnSpPr/>
          <p:nvPr/>
        </p:nvCxnSpPr>
        <p:spPr>
          <a:xfrm>
            <a:off x="6156176" y="6309320"/>
            <a:ext cx="165618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70747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Poteri del PdR</a:t>
            </a:r>
          </a:p>
        </p:txBody>
      </p:sp>
      <p:sp>
        <p:nvSpPr>
          <p:cNvPr id="3" name="Segnaposto contenuto 2"/>
          <p:cNvSpPr>
            <a:spLocks noGrp="1"/>
          </p:cNvSpPr>
          <p:nvPr>
            <p:ph sz="quarter" idx="1"/>
          </p:nvPr>
        </p:nvSpPr>
        <p:spPr/>
        <p:txBody>
          <a:bodyPr/>
          <a:lstStyle/>
          <a:p>
            <a:pPr algn="just">
              <a:buFont typeface="Arial" panose="020B0604020202020204" pitchFamily="34" charset="0"/>
              <a:buChar char="•"/>
            </a:pPr>
            <a:r>
              <a:rPr lang="it-IT" b="1" dirty="0" smtClean="0"/>
              <a:t>poteri di intermediazione politica</a:t>
            </a:r>
            <a:r>
              <a:rPr lang="it-IT" dirty="0" smtClean="0"/>
              <a:t>: questi poteri, che sono i discendenti </a:t>
            </a:r>
            <a:r>
              <a:rPr lang="it-IT" dirty="0" smtClean="0"/>
              <a:t>diretti </a:t>
            </a:r>
            <a:r>
              <a:rPr lang="it-IT" dirty="0" smtClean="0"/>
              <a:t>del </a:t>
            </a:r>
            <a:r>
              <a:rPr lang="it-IT" i="1" dirty="0" smtClean="0"/>
              <a:t>pouvoir modératuer et intermédiaire</a:t>
            </a:r>
            <a:r>
              <a:rPr lang="it-IT" dirty="0" smtClean="0"/>
              <a:t> della monarchia costituzionale, collocano il PdR nel cuore delle vicende politiche più importanti per la vita politico-costituzionale della nazione.</a:t>
            </a:r>
            <a:endParaRPr lang="it-IT" dirty="0"/>
          </a:p>
        </p:txBody>
      </p:sp>
    </p:spTree>
    <p:extLst>
      <p:ext uri="{BB962C8B-B14F-4D97-AF65-F5344CB8AC3E}">
        <p14:creationId xmlns:p14="http://schemas.microsoft.com/office/powerpoint/2010/main" val="34805160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Atti presidenziali</a:t>
            </a:r>
            <a:endParaRPr lang="it-IT" dirty="0"/>
          </a:p>
        </p:txBody>
      </p:sp>
      <p:sp>
        <p:nvSpPr>
          <p:cNvPr id="3" name="Segnaposto contenuto 2"/>
          <p:cNvSpPr>
            <a:spLocks noGrp="1"/>
          </p:cNvSpPr>
          <p:nvPr>
            <p:ph sz="quarter" idx="1"/>
          </p:nvPr>
        </p:nvSpPr>
        <p:spPr/>
        <p:txBody>
          <a:bodyPr/>
          <a:lstStyle/>
          <a:p>
            <a:pPr algn="just"/>
            <a:r>
              <a:rPr lang="it-IT" dirty="0" smtClean="0"/>
              <a:t>Gli atti presidenziali vengono tradizionalmente classificati in tre grandi categorie:</a:t>
            </a:r>
          </a:p>
          <a:p>
            <a:pPr algn="just">
              <a:buFont typeface="Wingdings" panose="05000000000000000000" pitchFamily="2" charset="2"/>
              <a:buChar char="Ø"/>
            </a:pPr>
            <a:r>
              <a:rPr lang="it-IT" b="1" dirty="0" smtClean="0"/>
              <a:t>Atti presidenziali deliberati da organi diversi </a:t>
            </a:r>
            <a:r>
              <a:rPr lang="it-IT" dirty="0" smtClean="0"/>
              <a:t>(es. emanazione di D.l. e di regolamenti governativi, promulgazione delle leggi);</a:t>
            </a:r>
          </a:p>
          <a:p>
            <a:pPr algn="just">
              <a:buFont typeface="Wingdings" panose="05000000000000000000" pitchFamily="2" charset="2"/>
              <a:buChar char="Ø"/>
            </a:pPr>
            <a:r>
              <a:rPr lang="it-IT" b="1" dirty="0" smtClean="0"/>
              <a:t>Atti formalmente e sostanzialmente presidenziali </a:t>
            </a:r>
            <a:r>
              <a:rPr lang="it-IT" dirty="0" smtClean="0"/>
              <a:t>(es. atti di nomina, rinvio delle leggi, messaggi presidenziali, potere di esternazione, concessione della grazia);</a:t>
            </a:r>
          </a:p>
          <a:p>
            <a:pPr algn="just">
              <a:buFont typeface="Wingdings" panose="05000000000000000000" pitchFamily="2" charset="2"/>
              <a:buChar char="Ø"/>
            </a:pPr>
            <a:r>
              <a:rPr lang="it-IT" b="1" dirty="0" smtClean="0"/>
              <a:t>Atti a partecipazione complessa </a:t>
            </a:r>
            <a:r>
              <a:rPr lang="it-IT" dirty="0" smtClean="0"/>
              <a:t>(es. nomina del Presidente del Consiglio e scioglimento anticipato delle Camere).</a:t>
            </a:r>
            <a:endParaRPr lang="it-IT" dirty="0"/>
          </a:p>
        </p:txBody>
      </p:sp>
    </p:spTree>
    <p:extLst>
      <p:ext uri="{BB962C8B-B14F-4D97-AF65-F5344CB8AC3E}">
        <p14:creationId xmlns:p14="http://schemas.microsoft.com/office/powerpoint/2010/main" val="11302868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Potere di grazia</a:t>
            </a:r>
            <a:endParaRPr lang="it-IT" dirty="0"/>
          </a:p>
        </p:txBody>
      </p:sp>
      <p:sp>
        <p:nvSpPr>
          <p:cNvPr id="3" name="Segnaposto contenuto 2"/>
          <p:cNvSpPr>
            <a:spLocks noGrp="1"/>
          </p:cNvSpPr>
          <p:nvPr>
            <p:ph sz="quarter" idx="1"/>
          </p:nvPr>
        </p:nvSpPr>
        <p:spPr>
          <a:xfrm>
            <a:off x="457200" y="1412776"/>
            <a:ext cx="7467600" cy="5328592"/>
          </a:xfrm>
        </p:spPr>
        <p:txBody>
          <a:bodyPr>
            <a:normAutofit fontScale="92500" lnSpcReduction="10000"/>
          </a:bodyPr>
          <a:lstStyle/>
          <a:p>
            <a:pPr algn="just"/>
            <a:r>
              <a:rPr lang="it-IT" dirty="0" smtClean="0"/>
              <a:t>A lungo controverso è stato l’inquadramento del potere di grazia, interrogandosi sulla natura sostanzialmente presidenziale o governativa della decisione.</a:t>
            </a:r>
          </a:p>
          <a:p>
            <a:pPr algn="just"/>
            <a:r>
              <a:rPr lang="it-IT" dirty="0" smtClean="0"/>
              <a:t>Sulla questione è intervenuta la Corte costituzionale che, con </a:t>
            </a:r>
            <a:r>
              <a:rPr lang="it-IT" b="1" dirty="0" smtClean="0"/>
              <a:t>sentenza n. 200 del 2006</a:t>
            </a:r>
            <a:r>
              <a:rPr lang="it-IT" dirty="0" smtClean="0"/>
              <a:t>, ha affermato che il potere di concedere la grazia compete al PdR.</a:t>
            </a:r>
          </a:p>
          <a:p>
            <a:pPr algn="just"/>
            <a:r>
              <a:rPr lang="it-IT" dirty="0" smtClean="0"/>
              <a:t>A tal riguardo, la Consulta afferma che l’esercizio del potere di grazia risponde a finalità essenzialmente umanitarie e risponde alla funzione di attuare i valori costituzionali </a:t>
            </a:r>
            <a:r>
              <a:rPr lang="it-IT" dirty="0"/>
              <a:t>consacrati nel terzo comma dell'art. 27 Cost., garantendo soprattutto il «senso di umanità», cui devono ispirarsi tutte le pene, e ciò anche nella prospettiva di assicurare il pieno rispetto del principio desumibile dall'art. 2 Cost., non senza trascurare il profilo di «rieducazione» proprio della pena.</a:t>
            </a:r>
          </a:p>
        </p:txBody>
      </p:sp>
    </p:spTree>
    <p:extLst>
      <p:ext uri="{BB962C8B-B14F-4D97-AF65-F5344CB8AC3E}">
        <p14:creationId xmlns:p14="http://schemas.microsoft.com/office/powerpoint/2010/main" val="33438778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457200" y="2132856"/>
            <a:ext cx="7467600" cy="4341096"/>
          </a:xfrm>
        </p:spPr>
        <p:txBody>
          <a:bodyPr>
            <a:normAutofit/>
          </a:bodyPr>
          <a:lstStyle/>
          <a:p>
            <a:pPr marL="0" indent="0" algn="ctr">
              <a:buNone/>
            </a:pPr>
            <a:r>
              <a:rPr lang="it-IT" sz="6000" dirty="0" smtClean="0"/>
              <a:t>Il Presidente della Repubblica</a:t>
            </a:r>
            <a:endParaRPr lang="it-IT" sz="6000" dirty="0"/>
          </a:p>
        </p:txBody>
      </p:sp>
    </p:spTree>
    <p:extLst>
      <p:ext uri="{BB962C8B-B14F-4D97-AF65-F5344CB8AC3E}">
        <p14:creationId xmlns:p14="http://schemas.microsoft.com/office/powerpoint/2010/main" val="25751278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Potere di grazia</a:t>
            </a:r>
          </a:p>
        </p:txBody>
      </p:sp>
      <p:sp>
        <p:nvSpPr>
          <p:cNvPr id="3" name="Segnaposto contenuto 2"/>
          <p:cNvSpPr>
            <a:spLocks noGrp="1"/>
          </p:cNvSpPr>
          <p:nvPr>
            <p:ph sz="quarter" idx="1"/>
          </p:nvPr>
        </p:nvSpPr>
        <p:spPr/>
        <p:txBody>
          <a:bodyPr>
            <a:normAutofit lnSpcReduction="10000"/>
          </a:bodyPr>
          <a:lstStyle/>
          <a:p>
            <a:pPr marL="0" indent="0" algn="just">
              <a:buNone/>
            </a:pPr>
            <a:r>
              <a:rPr lang="it-IT" dirty="0" smtClean="0"/>
              <a:t>«</a:t>
            </a:r>
            <a:r>
              <a:rPr lang="it-IT" i="1" dirty="0"/>
              <a:t>U</a:t>
            </a:r>
            <a:r>
              <a:rPr lang="it-IT" i="1" dirty="0" smtClean="0"/>
              <a:t>na </a:t>
            </a:r>
            <a:r>
              <a:rPr lang="it-IT" i="1" dirty="0"/>
              <a:t>volta recuperato l'atto di clemenza alla sua funzione di mitigare o elidere il trattamento sanzionatorio per eccezionali ragioni umanitarie, risulta evidente la necessità di riconoscere nell'esercizio di tale potere – conformemente anche alla lettera dell'art. 87, undicesimo comma, Cost. – una </a:t>
            </a:r>
            <a:r>
              <a:rPr lang="it-IT" b="1" i="1" dirty="0"/>
              <a:t>potestà decisionale del Capo dello Stato</a:t>
            </a:r>
            <a:r>
              <a:rPr lang="it-IT" i="1" dirty="0"/>
              <a:t>, quale organo super </a:t>
            </a:r>
            <a:r>
              <a:rPr lang="it-IT" i="1" dirty="0" err="1"/>
              <a:t>partes</a:t>
            </a:r>
            <a:r>
              <a:rPr lang="it-IT" i="1" dirty="0"/>
              <a:t>, «rappresentante dell'unità nazionale», estraneo a quello che viene definito il “circuito” dell'indirizzo politico-governativo, e che in modo imparziale è chiamato ad apprezzare la sussistenza in concreto dei presupposti umanitari che giustificano l'adozione del provvedimento di </a:t>
            </a:r>
            <a:r>
              <a:rPr lang="it-IT" i="1" dirty="0" smtClean="0"/>
              <a:t>clemenza».</a:t>
            </a:r>
            <a:endParaRPr lang="it-IT" i="1" dirty="0"/>
          </a:p>
        </p:txBody>
      </p:sp>
    </p:spTree>
    <p:extLst>
      <p:ext uri="{BB962C8B-B14F-4D97-AF65-F5344CB8AC3E}">
        <p14:creationId xmlns:p14="http://schemas.microsoft.com/office/powerpoint/2010/main" val="23089918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Potere di grazia</a:t>
            </a:r>
            <a:endParaRPr lang="it-IT" dirty="0"/>
          </a:p>
        </p:txBody>
      </p:sp>
      <p:sp>
        <p:nvSpPr>
          <p:cNvPr id="3" name="Segnaposto contenuto 2"/>
          <p:cNvSpPr>
            <a:spLocks noGrp="1"/>
          </p:cNvSpPr>
          <p:nvPr>
            <p:ph sz="quarter" idx="1"/>
          </p:nvPr>
        </p:nvSpPr>
        <p:spPr>
          <a:xfrm>
            <a:off x="457200" y="1600200"/>
            <a:ext cx="7467600" cy="5141168"/>
          </a:xfrm>
        </p:spPr>
        <p:txBody>
          <a:bodyPr>
            <a:normAutofit fontScale="92500" lnSpcReduction="10000"/>
          </a:bodyPr>
          <a:lstStyle/>
          <a:p>
            <a:pPr algn="just"/>
            <a:r>
              <a:rPr lang="it-IT" dirty="0" smtClean="0"/>
              <a:t>Ciò premesso, la Corte puntualizza che </a:t>
            </a:r>
            <a:r>
              <a:rPr lang="it-IT" dirty="0"/>
              <a:t>il decreto di grazia è la risultante di un vero e proprio </a:t>
            </a:r>
            <a:r>
              <a:rPr lang="it-IT" dirty="0" smtClean="0"/>
              <a:t>procedimento che </a:t>
            </a:r>
            <a:r>
              <a:rPr lang="it-IT" dirty="0"/>
              <a:t>si snoda attraverso una pluralità di atti e di fasi. </a:t>
            </a:r>
            <a:endParaRPr lang="it-IT" dirty="0" smtClean="0"/>
          </a:p>
          <a:p>
            <a:pPr algn="just"/>
            <a:r>
              <a:rPr lang="it-IT" dirty="0" smtClean="0"/>
              <a:t>La responsabilità dell’istruttoria è demandata al Ministro di grazia e giustizia il quale, a conclusione della predetta fase, decide se </a:t>
            </a:r>
            <a:r>
              <a:rPr lang="it-IT" dirty="0"/>
              <a:t>formulare motivatamente la “proposta” di grazia al Presidente della Repubblica ovvero se adottare un provvedimento di archiviazione</a:t>
            </a:r>
            <a:r>
              <a:rPr lang="it-IT" dirty="0" smtClean="0"/>
              <a:t>.</a:t>
            </a:r>
          </a:p>
          <a:p>
            <a:pPr algn="just"/>
            <a:r>
              <a:rPr lang="it-IT" dirty="0" smtClean="0"/>
              <a:t>«</a:t>
            </a:r>
            <a:r>
              <a:rPr lang="it-IT" i="1" dirty="0" smtClean="0"/>
              <a:t>Se </a:t>
            </a:r>
            <a:r>
              <a:rPr lang="it-IT" i="1" dirty="0"/>
              <a:t>il Guardasigilli formula la “proposta” motivata di grazia e predispone lo schema del provvedimento mostra ovviamente con ciò di ritenere sussistenti i presupposti, sia di legittimità che di merito, per la concessione dell'atto di </a:t>
            </a:r>
            <a:r>
              <a:rPr lang="it-IT" i="1" dirty="0" smtClean="0"/>
              <a:t>clemenza</a:t>
            </a:r>
            <a:r>
              <a:rPr lang="it-IT" dirty="0" smtClean="0"/>
              <a:t>».</a:t>
            </a:r>
            <a:endParaRPr lang="it-IT" dirty="0"/>
          </a:p>
        </p:txBody>
      </p:sp>
    </p:spTree>
    <p:extLst>
      <p:ext uri="{BB962C8B-B14F-4D97-AF65-F5344CB8AC3E}">
        <p14:creationId xmlns:p14="http://schemas.microsoft.com/office/powerpoint/2010/main" val="23927277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Potere di grazia</a:t>
            </a:r>
            <a:endParaRPr lang="it-IT" dirty="0"/>
          </a:p>
        </p:txBody>
      </p:sp>
      <p:sp>
        <p:nvSpPr>
          <p:cNvPr id="3" name="Segnaposto contenuto 2"/>
          <p:cNvSpPr>
            <a:spLocks noGrp="1"/>
          </p:cNvSpPr>
          <p:nvPr>
            <p:ph sz="quarter" idx="1"/>
          </p:nvPr>
        </p:nvSpPr>
        <p:spPr/>
        <p:txBody>
          <a:bodyPr/>
          <a:lstStyle/>
          <a:p>
            <a:pPr algn="just"/>
            <a:r>
              <a:rPr lang="it-IT" i="1" dirty="0"/>
              <a:t>Spetterà, poi, al Presidente della Repubblica valutare autonomamente la ricorrenza, sulla base dell'insieme degli elementi trasmessi dal Guardasigilli, di quelle ragioni essenzialmente umanitarie che giustificano l'esercizio del potere in esame. In caso di valutazione positiva del Capo dello Stato seguirà la controfirma del decreto di grazia da parte del Ministro, che provvederà a curare anche gli adempimenti esecutivi.</a:t>
            </a:r>
          </a:p>
          <a:p>
            <a:endParaRPr lang="it-IT" i="1" dirty="0"/>
          </a:p>
          <a:p>
            <a:endParaRPr lang="it-IT" dirty="0"/>
          </a:p>
        </p:txBody>
      </p:sp>
    </p:spTree>
    <p:extLst>
      <p:ext uri="{BB962C8B-B14F-4D97-AF65-F5344CB8AC3E}">
        <p14:creationId xmlns:p14="http://schemas.microsoft.com/office/powerpoint/2010/main" val="30437461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Controfirma ministeriale</a:t>
            </a:r>
            <a:endParaRPr lang="it-IT" dirty="0"/>
          </a:p>
        </p:txBody>
      </p:sp>
      <p:sp>
        <p:nvSpPr>
          <p:cNvPr id="3" name="Segnaposto contenuto 2"/>
          <p:cNvSpPr>
            <a:spLocks noGrp="1"/>
          </p:cNvSpPr>
          <p:nvPr>
            <p:ph sz="quarter" idx="1"/>
          </p:nvPr>
        </p:nvSpPr>
        <p:spPr/>
        <p:txBody>
          <a:bodyPr/>
          <a:lstStyle/>
          <a:p>
            <a:pPr marL="0" indent="0" algn="ctr">
              <a:buNone/>
            </a:pPr>
            <a:r>
              <a:rPr lang="it-IT" b="1" dirty="0" smtClean="0"/>
              <a:t>Art. 89 Cost.</a:t>
            </a:r>
          </a:p>
          <a:p>
            <a:pPr marL="0" indent="0" algn="just">
              <a:buNone/>
            </a:pPr>
            <a:r>
              <a:rPr lang="it-IT" dirty="0" smtClean="0"/>
              <a:t>«</a:t>
            </a:r>
            <a:r>
              <a:rPr lang="it-IT" dirty="0"/>
              <a:t>Nessun atto del Presidente della Repubblica è</a:t>
            </a:r>
            <a:r>
              <a:rPr lang="it-IT" dirty="0" smtClean="0"/>
              <a:t> </a:t>
            </a:r>
            <a:r>
              <a:rPr lang="it-IT" dirty="0"/>
              <a:t>valido se non è</a:t>
            </a:r>
            <a:r>
              <a:rPr lang="it-IT" dirty="0" smtClean="0"/>
              <a:t> </a:t>
            </a:r>
            <a:r>
              <a:rPr lang="it-IT" dirty="0"/>
              <a:t>controfirmato dai ministri proponenti, che ne assumono la </a:t>
            </a:r>
            <a:r>
              <a:rPr lang="it-IT" dirty="0" smtClean="0"/>
              <a:t>responsabilità.</a:t>
            </a:r>
          </a:p>
          <a:p>
            <a:pPr marL="0" indent="0" algn="just">
              <a:buNone/>
            </a:pPr>
            <a:r>
              <a:rPr lang="it-IT" dirty="0"/>
              <a:t>Gli atti che hanno valore </a:t>
            </a:r>
            <a:r>
              <a:rPr lang="it-IT" dirty="0" smtClean="0"/>
              <a:t>legislativo e </a:t>
            </a:r>
            <a:r>
              <a:rPr lang="it-IT" dirty="0"/>
              <a:t>gli altri indicati dalla legge sono controfirmati anche dal Presidente del Consiglio dei </a:t>
            </a:r>
            <a:r>
              <a:rPr lang="it-IT" dirty="0" smtClean="0"/>
              <a:t>Ministri».</a:t>
            </a:r>
            <a:endParaRPr lang="it-IT" b="1" dirty="0"/>
          </a:p>
        </p:txBody>
      </p:sp>
    </p:spTree>
    <p:extLst>
      <p:ext uri="{BB962C8B-B14F-4D97-AF65-F5344CB8AC3E}">
        <p14:creationId xmlns:p14="http://schemas.microsoft.com/office/powerpoint/2010/main" val="8196647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Controfirma ministeriale</a:t>
            </a:r>
          </a:p>
        </p:txBody>
      </p:sp>
      <p:sp>
        <p:nvSpPr>
          <p:cNvPr id="3" name="Segnaposto contenuto 2"/>
          <p:cNvSpPr>
            <a:spLocks noGrp="1"/>
          </p:cNvSpPr>
          <p:nvPr>
            <p:ph sz="quarter" idx="1"/>
          </p:nvPr>
        </p:nvSpPr>
        <p:spPr>
          <a:xfrm>
            <a:off x="457200" y="1600200"/>
            <a:ext cx="7467600" cy="5069160"/>
          </a:xfrm>
        </p:spPr>
        <p:txBody>
          <a:bodyPr>
            <a:normAutofit/>
          </a:bodyPr>
          <a:lstStyle/>
          <a:p>
            <a:pPr algn="just"/>
            <a:r>
              <a:rPr lang="it-IT" dirty="0" smtClean="0"/>
              <a:t>Il principio desumibile dall’art. 89 Cost. è quello dell’irresponsabilità politica del PdR, dal momento che la responsabilità degli atti presidenziali è assunta dai ministri proponenti (o meglio competenti) e dal Presidente del Consiglio dei ministri che li controfirmano (istituto della </a:t>
            </a:r>
            <a:r>
              <a:rPr lang="it-IT" b="1" dirty="0" smtClean="0"/>
              <a:t>controfirma ministeriale</a:t>
            </a:r>
            <a:r>
              <a:rPr lang="it-IT" dirty="0" smtClean="0"/>
              <a:t>).</a:t>
            </a:r>
          </a:p>
          <a:p>
            <a:pPr algn="just"/>
            <a:r>
              <a:rPr lang="it-IT" dirty="0" smtClean="0"/>
              <a:t>È bene altresì precisare che l’art. 89 Cost. richiede la controfirma ministeriale non solo quale strumento idoneo a garantire l’irresponsabilità politica del PdR ma anche come </a:t>
            </a:r>
            <a:r>
              <a:rPr lang="it-IT" b="1" dirty="0" smtClean="0"/>
              <a:t>requisito di validità </a:t>
            </a:r>
            <a:r>
              <a:rPr lang="it-IT" dirty="0" smtClean="0"/>
              <a:t>degli stessi atti (Nessun atto è valido…).</a:t>
            </a:r>
            <a:endParaRPr lang="it-IT" dirty="0"/>
          </a:p>
        </p:txBody>
      </p:sp>
    </p:spTree>
    <p:extLst>
      <p:ext uri="{BB962C8B-B14F-4D97-AF65-F5344CB8AC3E}">
        <p14:creationId xmlns:p14="http://schemas.microsoft.com/office/powerpoint/2010/main" val="9940154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a:t>Controfirma ministeriale</a:t>
            </a:r>
          </a:p>
        </p:txBody>
      </p:sp>
      <p:sp>
        <p:nvSpPr>
          <p:cNvPr id="3" name="Segnaposto contenuto 2"/>
          <p:cNvSpPr>
            <a:spLocks noGrp="1"/>
          </p:cNvSpPr>
          <p:nvPr>
            <p:ph sz="quarter" idx="1"/>
          </p:nvPr>
        </p:nvSpPr>
        <p:spPr/>
        <p:txBody>
          <a:bodyPr>
            <a:normAutofit lnSpcReduction="10000"/>
          </a:bodyPr>
          <a:lstStyle/>
          <a:p>
            <a:pPr algn="just"/>
            <a:r>
              <a:rPr lang="it-IT" dirty="0" smtClean="0"/>
              <a:t>Le origini della controfirma ministeriale risalgono alle prime esperienze di monarchia limitata. Inizialmente, quando i ministri rappresentavano la più antica nobiltà e fungevano da consiglieri del re, la controfirma denotava l’assenso dei ministri stessi alla decisione del monarca. Durante la monarchia costituzionale, invece, la controfirma rientrava o in una fase di controllo formale o in una fase di integrazione dell’efficacia dei comandi regi; talvolta, la controfirma diventava anche un elemento essenziale dell’atto presidenziale che, in sua mancanza, </a:t>
            </a:r>
            <a:r>
              <a:rPr lang="it-IT" dirty="0" smtClean="0"/>
              <a:t>risultava </a:t>
            </a:r>
            <a:r>
              <a:rPr lang="it-IT" dirty="0" smtClean="0"/>
              <a:t>inefficace o addirittura invalido.</a:t>
            </a:r>
            <a:endParaRPr lang="it-IT" dirty="0"/>
          </a:p>
        </p:txBody>
      </p:sp>
    </p:spTree>
    <p:extLst>
      <p:ext uri="{BB962C8B-B14F-4D97-AF65-F5344CB8AC3E}">
        <p14:creationId xmlns:p14="http://schemas.microsoft.com/office/powerpoint/2010/main" val="9777767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Responsabilità giuridica</a:t>
            </a:r>
            <a:endParaRPr lang="it-IT" dirty="0"/>
          </a:p>
        </p:txBody>
      </p:sp>
      <p:sp>
        <p:nvSpPr>
          <p:cNvPr id="3" name="Segnaposto contenuto 2"/>
          <p:cNvSpPr>
            <a:spLocks noGrp="1"/>
          </p:cNvSpPr>
          <p:nvPr>
            <p:ph sz="quarter" idx="1"/>
          </p:nvPr>
        </p:nvSpPr>
        <p:spPr/>
        <p:txBody>
          <a:bodyPr/>
          <a:lstStyle/>
          <a:p>
            <a:pPr marL="0" indent="0" algn="ctr">
              <a:buNone/>
            </a:pPr>
            <a:r>
              <a:rPr lang="it-IT" b="1" dirty="0" smtClean="0"/>
              <a:t>Art. 90 Cost.</a:t>
            </a:r>
          </a:p>
          <a:p>
            <a:pPr marL="0" indent="0" algn="just">
              <a:buNone/>
            </a:pPr>
            <a:r>
              <a:rPr lang="it-IT" dirty="0"/>
              <a:t>«Il Presidente della Repubblica non è</a:t>
            </a:r>
            <a:r>
              <a:rPr lang="it-IT" dirty="0" smtClean="0"/>
              <a:t> </a:t>
            </a:r>
            <a:r>
              <a:rPr lang="it-IT" dirty="0"/>
              <a:t>responsabile degli atti compiuti nell’esercizio delle sue funzioni, tranne che per alto tradimento o per attentato alla Costituzione</a:t>
            </a:r>
            <a:r>
              <a:rPr lang="it-IT" dirty="0" smtClean="0"/>
              <a:t>.</a:t>
            </a:r>
          </a:p>
          <a:p>
            <a:pPr marL="0" indent="0" algn="just">
              <a:buNone/>
            </a:pPr>
            <a:r>
              <a:rPr lang="it-IT" dirty="0"/>
              <a:t>In tali casi è</a:t>
            </a:r>
            <a:r>
              <a:rPr lang="it-IT" dirty="0" smtClean="0"/>
              <a:t> </a:t>
            </a:r>
            <a:r>
              <a:rPr lang="it-IT" dirty="0"/>
              <a:t>messo in stato di accusa dal Parlamento in seduta comune, a maggioranza assoluta dei suoi </a:t>
            </a:r>
            <a:r>
              <a:rPr lang="it-IT" dirty="0" smtClean="0"/>
              <a:t>membri».</a:t>
            </a:r>
            <a:endParaRPr lang="it-IT" dirty="0"/>
          </a:p>
        </p:txBody>
      </p:sp>
    </p:spTree>
    <p:extLst>
      <p:ext uri="{BB962C8B-B14F-4D97-AF65-F5344CB8AC3E}">
        <p14:creationId xmlns:p14="http://schemas.microsoft.com/office/powerpoint/2010/main" val="421721143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Responsabilità giuridica</a:t>
            </a:r>
          </a:p>
        </p:txBody>
      </p:sp>
      <p:sp>
        <p:nvSpPr>
          <p:cNvPr id="3" name="Segnaposto contenuto 2"/>
          <p:cNvSpPr>
            <a:spLocks noGrp="1"/>
          </p:cNvSpPr>
          <p:nvPr>
            <p:ph sz="quarter" idx="1"/>
          </p:nvPr>
        </p:nvSpPr>
        <p:spPr/>
        <p:txBody>
          <a:bodyPr/>
          <a:lstStyle/>
          <a:p>
            <a:pPr algn="just"/>
            <a:r>
              <a:rPr lang="it-IT" dirty="0" smtClean="0"/>
              <a:t>A norma dell’art. 90 Cost., il PdR non è responsabile, sia penalmente che civilmente, per gli atti compiuti nell’esercizio delle sue funzioni, tranne che per alto tradimento e attentato alla Costituzione. La responsabilità degli atti presidenziali ricade sui ministri che li controfirmano.</a:t>
            </a:r>
          </a:p>
          <a:p>
            <a:pPr algn="just"/>
            <a:r>
              <a:rPr lang="it-IT" dirty="0" smtClean="0"/>
              <a:t>Per ciò che attiene ai reati compiuti </a:t>
            </a:r>
            <a:r>
              <a:rPr lang="it-IT" i="1" dirty="0" smtClean="0"/>
              <a:t>al di fuori dell’esercizio delle sue funzioni</a:t>
            </a:r>
            <a:r>
              <a:rPr lang="it-IT" dirty="0" smtClean="0"/>
              <a:t>, il PdR risponde, una volta cessata la </a:t>
            </a:r>
            <a:r>
              <a:rPr lang="it-IT" dirty="0" smtClean="0"/>
              <a:t>carica, </a:t>
            </a:r>
            <a:r>
              <a:rPr lang="it-IT" dirty="0" smtClean="0"/>
              <a:t>al pari di qualsiasi cittadino.</a:t>
            </a:r>
          </a:p>
        </p:txBody>
      </p:sp>
    </p:spTree>
    <p:extLst>
      <p:ext uri="{BB962C8B-B14F-4D97-AF65-F5344CB8AC3E}">
        <p14:creationId xmlns:p14="http://schemas.microsoft.com/office/powerpoint/2010/main" val="3202593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Reati presidenziali</a:t>
            </a:r>
            <a:endParaRPr lang="it-IT" dirty="0"/>
          </a:p>
        </p:txBody>
      </p:sp>
      <p:sp>
        <p:nvSpPr>
          <p:cNvPr id="3" name="Segnaposto contenuto 2"/>
          <p:cNvSpPr>
            <a:spLocks noGrp="1"/>
          </p:cNvSpPr>
          <p:nvPr>
            <p:ph sz="quarter" idx="1"/>
          </p:nvPr>
        </p:nvSpPr>
        <p:spPr/>
        <p:txBody>
          <a:bodyPr/>
          <a:lstStyle/>
          <a:p>
            <a:pPr algn="just"/>
            <a:r>
              <a:rPr lang="it-IT" dirty="0" smtClean="0"/>
              <a:t>Di difficile configurazione appaiono i reati presidenziali di alto tradimento e attentato alla Costituzione.</a:t>
            </a:r>
          </a:p>
          <a:p>
            <a:pPr algn="just"/>
            <a:r>
              <a:rPr lang="it-IT" dirty="0" smtClean="0"/>
              <a:t>Di regola, per </a:t>
            </a:r>
            <a:r>
              <a:rPr lang="it-IT" b="1" dirty="0" smtClean="0"/>
              <a:t>alto tradimento </a:t>
            </a:r>
            <a:r>
              <a:rPr lang="it-IT" dirty="0" smtClean="0"/>
              <a:t>si intende ogni comportamento </a:t>
            </a:r>
            <a:r>
              <a:rPr lang="it-IT" dirty="0" smtClean="0"/>
              <a:t>concretantesi </a:t>
            </a:r>
            <a:r>
              <a:rPr lang="it-IT" dirty="0" smtClean="0"/>
              <a:t>in una violazione del giuramento di fedeltà alla Repubblica.</a:t>
            </a:r>
          </a:p>
          <a:p>
            <a:pPr algn="just"/>
            <a:r>
              <a:rPr lang="it-IT" dirty="0" smtClean="0"/>
              <a:t>Per </a:t>
            </a:r>
            <a:r>
              <a:rPr lang="it-IT" b="1" dirty="0" smtClean="0"/>
              <a:t>attentato alla Costituzione</a:t>
            </a:r>
            <a:r>
              <a:rPr lang="it-IT" dirty="0" smtClean="0"/>
              <a:t>, invece, si considera ogni comportamento diretto a sovvertire l’ordinamento costituzionale o a violare deliberatamente la Costituzione.</a:t>
            </a:r>
            <a:endParaRPr lang="it-IT" dirty="0"/>
          </a:p>
        </p:txBody>
      </p:sp>
    </p:spTree>
    <p:extLst>
      <p:ext uri="{BB962C8B-B14F-4D97-AF65-F5344CB8AC3E}">
        <p14:creationId xmlns:p14="http://schemas.microsoft.com/office/powerpoint/2010/main" val="5905128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Reati presidenziali</a:t>
            </a:r>
          </a:p>
        </p:txBody>
      </p:sp>
      <p:sp>
        <p:nvSpPr>
          <p:cNvPr id="3" name="Segnaposto contenuto 2"/>
          <p:cNvSpPr>
            <a:spLocks noGrp="1"/>
          </p:cNvSpPr>
          <p:nvPr>
            <p:ph sz="quarter" idx="1"/>
          </p:nvPr>
        </p:nvSpPr>
        <p:spPr/>
        <p:txBody>
          <a:bodyPr/>
          <a:lstStyle/>
          <a:p>
            <a:pPr algn="just"/>
            <a:r>
              <a:rPr lang="it-IT" dirty="0" smtClean="0"/>
              <a:t>Competente a giudicare della responsabilità del PdR è la </a:t>
            </a:r>
            <a:r>
              <a:rPr lang="it-IT" b="1" dirty="0" smtClean="0"/>
              <a:t>Corte costituzionale</a:t>
            </a:r>
            <a:r>
              <a:rPr lang="it-IT" dirty="0" smtClean="0"/>
              <a:t>; dinanzi ad essa, dunque, si svolgono i giudizi sulle accuse promosse contro il Capo dello Stato.</a:t>
            </a:r>
          </a:p>
          <a:p>
            <a:pPr algn="just"/>
            <a:r>
              <a:rPr lang="it-IT" dirty="0" smtClean="0"/>
              <a:t>Uno dei fattori di maggiore interesse è costituito dalla circostanza che, nei giudizi in questione, la composizione della Corte costituzionale (15 giudici ordinari) è integrata dalla presenza di 16 giudici aggregati, per un totale di 31.</a:t>
            </a:r>
            <a:endParaRPr lang="it-IT" dirty="0"/>
          </a:p>
        </p:txBody>
      </p:sp>
    </p:spTree>
    <p:extLst>
      <p:ext uri="{BB962C8B-B14F-4D97-AF65-F5344CB8AC3E}">
        <p14:creationId xmlns:p14="http://schemas.microsoft.com/office/powerpoint/2010/main" val="17396177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Presidente della Repubblica</a:t>
            </a:r>
            <a:endParaRPr lang="it-IT" dirty="0"/>
          </a:p>
        </p:txBody>
      </p:sp>
      <p:sp>
        <p:nvSpPr>
          <p:cNvPr id="3" name="Segnaposto contenuto 2"/>
          <p:cNvSpPr>
            <a:spLocks noGrp="1"/>
          </p:cNvSpPr>
          <p:nvPr>
            <p:ph sz="quarter" idx="1"/>
          </p:nvPr>
        </p:nvSpPr>
        <p:spPr/>
        <p:txBody>
          <a:bodyPr>
            <a:normAutofit fontScale="92500"/>
          </a:bodyPr>
          <a:lstStyle/>
          <a:p>
            <a:pPr algn="just"/>
            <a:r>
              <a:rPr lang="it-IT" dirty="0" smtClean="0"/>
              <a:t>A norma dell’art. 87, primo comma, Cost., il Presidente della Repubblica è il capo dello Stato e rappresenta l’unità nazionale. È un organo di garanzia costituzionale, collocato al di fuori dei tradizionali poteri dello Stato.</a:t>
            </a:r>
          </a:p>
          <a:p>
            <a:pPr algn="just"/>
            <a:r>
              <a:rPr lang="it-IT" dirty="0" smtClean="0"/>
              <a:t>Diverse sono le ricostruzioni dottrinali attorno al ruolo e alla funzione del Presidente della Repubblica.</a:t>
            </a:r>
          </a:p>
          <a:p>
            <a:pPr algn="just"/>
            <a:r>
              <a:rPr lang="it-IT" dirty="0" smtClean="0"/>
              <a:t>Particolare rilievo ha assunto l’elaborazione teorica di C. Schmitt che ha configurato </a:t>
            </a:r>
            <a:r>
              <a:rPr lang="it-IT" dirty="0" smtClean="0"/>
              <a:t>il Capo </a:t>
            </a:r>
            <a:r>
              <a:rPr lang="it-IT" dirty="0" smtClean="0"/>
              <a:t>dello Stato quale «</a:t>
            </a:r>
            <a:r>
              <a:rPr lang="it-IT" i="1" dirty="0" smtClean="0"/>
              <a:t>custode della Costituzione</a:t>
            </a:r>
            <a:r>
              <a:rPr lang="it-IT" dirty="0" smtClean="0"/>
              <a:t>».</a:t>
            </a:r>
          </a:p>
          <a:p>
            <a:pPr algn="just"/>
            <a:r>
              <a:rPr lang="it-IT" dirty="0" smtClean="0"/>
              <a:t>Altrettanto nota è la riflessione di C. Esposito che ha individuato nel PdR il «</a:t>
            </a:r>
            <a:r>
              <a:rPr lang="it-IT" i="1" dirty="0" smtClean="0"/>
              <a:t>reggitore dello Stato nei momenti di crisi</a:t>
            </a:r>
            <a:r>
              <a:rPr lang="it-IT" dirty="0" smtClean="0"/>
              <a:t>».</a:t>
            </a:r>
            <a:endParaRPr lang="it-IT" dirty="0"/>
          </a:p>
        </p:txBody>
      </p:sp>
    </p:spTree>
    <p:extLst>
      <p:ext uri="{BB962C8B-B14F-4D97-AF65-F5344CB8AC3E}">
        <p14:creationId xmlns:p14="http://schemas.microsoft.com/office/powerpoint/2010/main" val="23675198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7787208" cy="634082"/>
          </a:xfrm>
        </p:spPr>
        <p:txBody>
          <a:bodyPr>
            <a:normAutofit/>
          </a:bodyPr>
          <a:lstStyle/>
          <a:p>
            <a:pPr algn="ctr"/>
            <a:r>
              <a:rPr lang="it-IT" dirty="0" smtClean="0"/>
              <a:t>Procedimento</a:t>
            </a:r>
            <a:endParaRPr lang="it-IT" dirty="0"/>
          </a:p>
        </p:txBody>
      </p:sp>
      <p:sp>
        <p:nvSpPr>
          <p:cNvPr id="4" name="CasellaDiTesto 3"/>
          <p:cNvSpPr txBox="1"/>
          <p:nvPr/>
        </p:nvSpPr>
        <p:spPr>
          <a:xfrm>
            <a:off x="1043608" y="1484784"/>
            <a:ext cx="2736304" cy="1200329"/>
          </a:xfrm>
          <a:prstGeom prst="rect">
            <a:avLst/>
          </a:prstGeom>
          <a:noFill/>
          <a:ln>
            <a:solidFill>
              <a:schemeClr val="tx1"/>
            </a:solidFill>
          </a:ln>
        </p:spPr>
        <p:txBody>
          <a:bodyPr wrap="square" rtlCol="0">
            <a:spAutoFit/>
          </a:bodyPr>
          <a:lstStyle/>
          <a:p>
            <a:pPr algn="ctr"/>
            <a:r>
              <a:rPr lang="it-IT" dirty="0" smtClean="0">
                <a:solidFill>
                  <a:prstClr val="black"/>
                </a:solidFill>
              </a:rPr>
              <a:t>Comitato parlamentare per i procedimenti di accusa</a:t>
            </a:r>
          </a:p>
          <a:p>
            <a:pPr algn="ctr"/>
            <a:r>
              <a:rPr lang="it-IT" dirty="0" smtClean="0">
                <a:solidFill>
                  <a:prstClr val="black"/>
                </a:solidFill>
              </a:rPr>
              <a:t>(istruttoria)</a:t>
            </a:r>
            <a:endParaRPr lang="it-IT" dirty="0">
              <a:solidFill>
                <a:prstClr val="black"/>
              </a:solidFill>
            </a:endParaRPr>
          </a:p>
        </p:txBody>
      </p:sp>
      <p:cxnSp>
        <p:nvCxnSpPr>
          <p:cNvPr id="6" name="Connettore 2 5"/>
          <p:cNvCxnSpPr>
            <a:stCxn id="4" idx="3"/>
            <a:endCxn id="7" idx="1"/>
          </p:cNvCxnSpPr>
          <p:nvPr/>
        </p:nvCxnSpPr>
        <p:spPr>
          <a:xfrm flipV="1">
            <a:off x="3779912" y="2084948"/>
            <a:ext cx="1296144" cy="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 name="CasellaDiTesto 6"/>
          <p:cNvSpPr txBox="1"/>
          <p:nvPr/>
        </p:nvSpPr>
        <p:spPr>
          <a:xfrm>
            <a:off x="5076056" y="1900282"/>
            <a:ext cx="1656184" cy="369332"/>
          </a:xfrm>
          <a:prstGeom prst="rect">
            <a:avLst/>
          </a:prstGeom>
          <a:noFill/>
          <a:ln>
            <a:solidFill>
              <a:schemeClr val="tx1"/>
            </a:solidFill>
          </a:ln>
        </p:spPr>
        <p:txBody>
          <a:bodyPr wrap="square" rtlCol="0">
            <a:spAutoFit/>
          </a:bodyPr>
          <a:lstStyle/>
          <a:p>
            <a:pPr algn="ctr"/>
            <a:r>
              <a:rPr lang="it-IT" dirty="0" smtClean="0">
                <a:solidFill>
                  <a:prstClr val="black"/>
                </a:solidFill>
              </a:rPr>
              <a:t>archiviazione</a:t>
            </a:r>
            <a:endParaRPr lang="it-IT" dirty="0">
              <a:solidFill>
                <a:prstClr val="black"/>
              </a:solidFill>
            </a:endParaRPr>
          </a:p>
        </p:txBody>
      </p:sp>
      <p:sp>
        <p:nvSpPr>
          <p:cNvPr id="14" name="CasellaDiTesto 13"/>
          <p:cNvSpPr txBox="1"/>
          <p:nvPr/>
        </p:nvSpPr>
        <p:spPr>
          <a:xfrm>
            <a:off x="899592" y="4725144"/>
            <a:ext cx="3024336" cy="923330"/>
          </a:xfrm>
          <a:prstGeom prst="rect">
            <a:avLst/>
          </a:prstGeom>
          <a:noFill/>
          <a:ln>
            <a:solidFill>
              <a:schemeClr val="tx1"/>
            </a:solidFill>
          </a:ln>
        </p:spPr>
        <p:txBody>
          <a:bodyPr wrap="square" rtlCol="0">
            <a:spAutoFit/>
          </a:bodyPr>
          <a:lstStyle/>
          <a:p>
            <a:pPr algn="ctr"/>
            <a:r>
              <a:rPr lang="it-IT" dirty="0" smtClean="0">
                <a:solidFill>
                  <a:prstClr val="black"/>
                </a:solidFill>
              </a:rPr>
              <a:t>Parlamento in seduta comune</a:t>
            </a:r>
          </a:p>
          <a:p>
            <a:pPr algn="ctr"/>
            <a:r>
              <a:rPr lang="it-IT" dirty="0" smtClean="0">
                <a:solidFill>
                  <a:prstClr val="black"/>
                </a:solidFill>
              </a:rPr>
              <a:t>(messa in stato di accusa)</a:t>
            </a:r>
            <a:endParaRPr lang="it-IT" dirty="0">
              <a:solidFill>
                <a:prstClr val="black"/>
              </a:solidFill>
            </a:endParaRPr>
          </a:p>
        </p:txBody>
      </p:sp>
      <p:sp>
        <p:nvSpPr>
          <p:cNvPr id="15" name="CasellaDiTesto 14"/>
          <p:cNvSpPr txBox="1"/>
          <p:nvPr/>
        </p:nvSpPr>
        <p:spPr>
          <a:xfrm>
            <a:off x="1835696" y="3520462"/>
            <a:ext cx="1152128" cy="369332"/>
          </a:xfrm>
          <a:prstGeom prst="rect">
            <a:avLst/>
          </a:prstGeom>
          <a:noFill/>
          <a:ln>
            <a:solidFill>
              <a:schemeClr val="tx1"/>
            </a:solidFill>
          </a:ln>
        </p:spPr>
        <p:txBody>
          <a:bodyPr wrap="square" rtlCol="0">
            <a:spAutoFit/>
          </a:bodyPr>
          <a:lstStyle/>
          <a:p>
            <a:r>
              <a:rPr lang="it-IT" dirty="0" smtClean="0">
                <a:solidFill>
                  <a:prstClr val="black"/>
                </a:solidFill>
              </a:rPr>
              <a:t>relazione</a:t>
            </a:r>
            <a:endParaRPr lang="it-IT" dirty="0">
              <a:solidFill>
                <a:prstClr val="black"/>
              </a:solidFill>
            </a:endParaRPr>
          </a:p>
        </p:txBody>
      </p:sp>
      <p:cxnSp>
        <p:nvCxnSpPr>
          <p:cNvPr id="17" name="Connettore 2 16"/>
          <p:cNvCxnSpPr>
            <a:stCxn id="4" idx="2"/>
            <a:endCxn id="15" idx="0"/>
          </p:cNvCxnSpPr>
          <p:nvPr/>
        </p:nvCxnSpPr>
        <p:spPr>
          <a:xfrm>
            <a:off x="2411760" y="2685113"/>
            <a:ext cx="0" cy="83534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Connettore 2 18"/>
          <p:cNvCxnSpPr>
            <a:stCxn id="15" idx="2"/>
            <a:endCxn id="14" idx="0"/>
          </p:cNvCxnSpPr>
          <p:nvPr/>
        </p:nvCxnSpPr>
        <p:spPr>
          <a:xfrm>
            <a:off x="2411760" y="3889794"/>
            <a:ext cx="0" cy="83535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CasellaDiTesto 24"/>
          <p:cNvSpPr txBox="1"/>
          <p:nvPr/>
        </p:nvSpPr>
        <p:spPr>
          <a:xfrm>
            <a:off x="5004048" y="4725144"/>
            <a:ext cx="3024336" cy="923330"/>
          </a:xfrm>
          <a:prstGeom prst="rect">
            <a:avLst/>
          </a:prstGeom>
          <a:noFill/>
          <a:ln>
            <a:solidFill>
              <a:schemeClr val="tx1"/>
            </a:solidFill>
          </a:ln>
        </p:spPr>
        <p:txBody>
          <a:bodyPr wrap="square" rtlCol="0">
            <a:spAutoFit/>
          </a:bodyPr>
          <a:lstStyle/>
          <a:p>
            <a:pPr algn="ctr"/>
            <a:r>
              <a:rPr lang="it-IT" dirty="0" smtClean="0">
                <a:solidFill>
                  <a:prstClr val="black"/>
                </a:solidFill>
              </a:rPr>
              <a:t>Corte costituzionale integrata</a:t>
            </a:r>
          </a:p>
          <a:p>
            <a:pPr algn="ctr"/>
            <a:r>
              <a:rPr lang="it-IT" dirty="0" smtClean="0">
                <a:solidFill>
                  <a:prstClr val="black"/>
                </a:solidFill>
              </a:rPr>
              <a:t>(giudizio)</a:t>
            </a:r>
            <a:endParaRPr lang="it-IT" dirty="0">
              <a:solidFill>
                <a:prstClr val="black"/>
              </a:solidFill>
            </a:endParaRPr>
          </a:p>
        </p:txBody>
      </p:sp>
      <p:cxnSp>
        <p:nvCxnSpPr>
          <p:cNvPr id="27" name="Connettore 2 26"/>
          <p:cNvCxnSpPr>
            <a:stCxn id="14" idx="3"/>
            <a:endCxn id="25" idx="1"/>
          </p:cNvCxnSpPr>
          <p:nvPr/>
        </p:nvCxnSpPr>
        <p:spPr>
          <a:xfrm>
            <a:off x="3923928" y="5186809"/>
            <a:ext cx="108012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77869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Intercettazioni</a:t>
            </a:r>
            <a:endParaRPr lang="it-IT" dirty="0"/>
          </a:p>
        </p:txBody>
      </p:sp>
      <p:sp>
        <p:nvSpPr>
          <p:cNvPr id="3" name="Segnaposto contenuto 2"/>
          <p:cNvSpPr>
            <a:spLocks noGrp="1"/>
          </p:cNvSpPr>
          <p:nvPr>
            <p:ph sz="quarter" idx="1"/>
          </p:nvPr>
        </p:nvSpPr>
        <p:spPr/>
        <p:txBody>
          <a:bodyPr>
            <a:normAutofit lnSpcReduction="10000"/>
          </a:bodyPr>
          <a:lstStyle/>
          <a:p>
            <a:pPr algn="just"/>
            <a:r>
              <a:rPr lang="it-IT" dirty="0" smtClean="0"/>
              <a:t>Le conversazioni del PdR possono essere intercettate?</a:t>
            </a:r>
          </a:p>
          <a:p>
            <a:pPr algn="just"/>
            <a:r>
              <a:rPr lang="it-IT" dirty="0" smtClean="0"/>
              <a:t>Molto discussa è stata la vicenda che ha opposto il Presidente Napolitano alla Procura della Repubblica di Palermo, </a:t>
            </a:r>
            <a:r>
              <a:rPr lang="it-IT" dirty="0"/>
              <a:t>in relazione all’attività di intercettazione telefonica, svolta riguardo alle utenze di </a:t>
            </a:r>
            <a:r>
              <a:rPr lang="it-IT" dirty="0" smtClean="0"/>
              <a:t>altra </a:t>
            </a:r>
            <a:r>
              <a:rPr lang="it-IT" dirty="0" smtClean="0"/>
              <a:t>persona (sen. Mancino) </a:t>
            </a:r>
            <a:r>
              <a:rPr lang="it-IT" dirty="0" smtClean="0"/>
              <a:t>nell’ambito </a:t>
            </a:r>
            <a:r>
              <a:rPr lang="it-IT" dirty="0"/>
              <a:t>di un procedimento penale pendente a Palermo, nel corso della quale sono state captate conversazioni intrattenute dallo stesso Presidente della Repubblica</a:t>
            </a:r>
            <a:r>
              <a:rPr lang="it-IT" dirty="0" smtClean="0"/>
              <a:t>.</a:t>
            </a:r>
          </a:p>
          <a:p>
            <a:pPr algn="just"/>
            <a:r>
              <a:rPr lang="it-IT" dirty="0" smtClean="0"/>
              <a:t>Proprio in ragione di ciò, il PdR sollevava un conflitto di attribuzione dinanzi alla Corte costituzionale.</a:t>
            </a:r>
            <a:endParaRPr lang="it-IT" dirty="0"/>
          </a:p>
        </p:txBody>
      </p:sp>
    </p:spTree>
    <p:extLst>
      <p:ext uri="{BB962C8B-B14F-4D97-AF65-F5344CB8AC3E}">
        <p14:creationId xmlns:p14="http://schemas.microsoft.com/office/powerpoint/2010/main" val="426224552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Intercettazioni</a:t>
            </a:r>
            <a:endParaRPr lang="it-IT" dirty="0"/>
          </a:p>
        </p:txBody>
      </p:sp>
      <p:sp>
        <p:nvSpPr>
          <p:cNvPr id="3" name="Segnaposto contenuto 2"/>
          <p:cNvSpPr>
            <a:spLocks noGrp="1"/>
          </p:cNvSpPr>
          <p:nvPr>
            <p:ph sz="quarter" idx="1"/>
          </p:nvPr>
        </p:nvSpPr>
        <p:spPr/>
        <p:txBody>
          <a:bodyPr>
            <a:normAutofit lnSpcReduction="10000"/>
          </a:bodyPr>
          <a:lstStyle/>
          <a:p>
            <a:pPr algn="just"/>
            <a:r>
              <a:rPr lang="it-IT" dirty="0" smtClean="0"/>
              <a:t>La Corte ha ritenuto la fondatezza del ricorso presentato dal PdR con </a:t>
            </a:r>
            <a:r>
              <a:rPr lang="it-IT" b="1" dirty="0" smtClean="0"/>
              <a:t>sentenza n. 1 del 2013</a:t>
            </a:r>
            <a:r>
              <a:rPr lang="it-IT" dirty="0" smtClean="0"/>
              <a:t>.</a:t>
            </a:r>
          </a:p>
          <a:p>
            <a:pPr algn="just"/>
            <a:r>
              <a:rPr lang="it-IT" dirty="0" smtClean="0"/>
              <a:t>In premessa, la Consulta ha operato una ricostruzione del ruolo del PdR nel sistema costituzionale italiano, mettendo in rilievo che «</a:t>
            </a:r>
            <a:r>
              <a:rPr lang="it-IT" i="1" dirty="0" smtClean="0"/>
              <a:t>lo stesso </a:t>
            </a:r>
            <a:r>
              <a:rPr lang="it-IT" i="1" dirty="0"/>
              <a:t>è stato collocato dalla Costituzione al di fuori dei tradizionali poteri dello Stato e, naturalmente, al di sopra di tutte le parti </a:t>
            </a:r>
            <a:r>
              <a:rPr lang="it-IT" i="1" dirty="0" smtClean="0"/>
              <a:t>politiche. (….) </a:t>
            </a:r>
            <a:r>
              <a:rPr lang="it-IT" i="1" dirty="0"/>
              <a:t> La specificità della posizione del Capo dello Stato si fonda sulla descritta natura delle sue attribuzioni, che lo differenziano dagli altri organi costituzionali, senza incidere, tuttavia, sul principio di parità tra gli </a:t>
            </a:r>
            <a:r>
              <a:rPr lang="it-IT" i="1" dirty="0" smtClean="0"/>
              <a:t>stessi</a:t>
            </a:r>
            <a:r>
              <a:rPr lang="it-IT" dirty="0" smtClean="0"/>
              <a:t>».</a:t>
            </a:r>
          </a:p>
          <a:p>
            <a:pPr marL="0" indent="0">
              <a:buNone/>
            </a:pPr>
            <a:endParaRPr lang="it-IT" dirty="0" smtClean="0"/>
          </a:p>
          <a:p>
            <a:endParaRPr lang="it-IT" dirty="0"/>
          </a:p>
        </p:txBody>
      </p:sp>
    </p:spTree>
    <p:extLst>
      <p:ext uri="{BB962C8B-B14F-4D97-AF65-F5344CB8AC3E}">
        <p14:creationId xmlns:p14="http://schemas.microsoft.com/office/powerpoint/2010/main" val="131547645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Intercettazioni</a:t>
            </a:r>
          </a:p>
        </p:txBody>
      </p:sp>
      <p:sp>
        <p:nvSpPr>
          <p:cNvPr id="3" name="Segnaposto contenuto 2"/>
          <p:cNvSpPr>
            <a:spLocks noGrp="1"/>
          </p:cNvSpPr>
          <p:nvPr>
            <p:ph sz="quarter" idx="1"/>
          </p:nvPr>
        </p:nvSpPr>
        <p:spPr>
          <a:xfrm>
            <a:off x="457200" y="1600200"/>
            <a:ext cx="7467600" cy="5141168"/>
          </a:xfrm>
        </p:spPr>
        <p:txBody>
          <a:bodyPr>
            <a:normAutofit fontScale="85000" lnSpcReduction="20000"/>
          </a:bodyPr>
          <a:lstStyle/>
          <a:p>
            <a:pPr marL="0" indent="0" algn="just">
              <a:buNone/>
            </a:pPr>
            <a:r>
              <a:rPr lang="it-IT" i="1" dirty="0" smtClean="0"/>
              <a:t>«</a:t>
            </a:r>
            <a:r>
              <a:rPr lang="it-IT" i="1" dirty="0"/>
              <a:t>Per svolgere efficacemente il proprio ruolo di garante dell’equilibrio costituzionale e di “magistratura di influenza”, il Presidente deve tessere costantemente una rete di raccordi allo scopo di armonizzare eventuali posizioni in conflitto ed asprezze polemiche, indicare ai vari titolari di organi costituzionali i principi in base ai quali possono e devono essere ricercate soluzioni il più possibile condivise dei diversi problemi che via via si </a:t>
            </a:r>
            <a:r>
              <a:rPr lang="it-IT" i="1" dirty="0" smtClean="0"/>
              <a:t>pongono.</a:t>
            </a:r>
          </a:p>
          <a:p>
            <a:pPr marL="0" indent="0" algn="just">
              <a:buNone/>
            </a:pPr>
            <a:r>
              <a:rPr lang="it-IT" i="1" dirty="0" smtClean="0"/>
              <a:t>È </a:t>
            </a:r>
            <a:r>
              <a:rPr lang="it-IT" i="1" dirty="0"/>
              <a:t>indispensabile, in questo quadro, che il Presidente affianchi continuamente ai propri poteri formali, che si estrinsecano nell’emanazione di atti determinati e puntuali, espressamente previsti dalla Costituzione, un uso discreto di quello che è stato definito il “</a:t>
            </a:r>
            <a:r>
              <a:rPr lang="it-IT" b="1" i="1" dirty="0"/>
              <a:t>potere di persuasione</a:t>
            </a:r>
            <a:r>
              <a:rPr lang="it-IT" i="1" dirty="0"/>
              <a:t>”, essenzialmente composto di attività informali, che possono precedere o seguire l’adozione, da parte propria o di altri organi costituzionali, di specifici provvedimenti, sia per valutare, in via preventiva, la loro opportunità istituzionale, sia per saggiarne, in via successiva, l’impatto sul sistema delle relazioni tra i poteri dello Stato. Le attività informali sono pertanto inestricabilmente connesse a quelle </a:t>
            </a:r>
            <a:r>
              <a:rPr lang="it-IT" i="1" dirty="0" smtClean="0"/>
              <a:t>formali».</a:t>
            </a:r>
            <a:endParaRPr lang="it-IT" i="1" dirty="0"/>
          </a:p>
          <a:p>
            <a:pPr marL="0" indent="0">
              <a:buNone/>
            </a:pPr>
            <a:endParaRPr lang="it-IT" dirty="0"/>
          </a:p>
        </p:txBody>
      </p:sp>
    </p:spTree>
    <p:extLst>
      <p:ext uri="{BB962C8B-B14F-4D97-AF65-F5344CB8AC3E}">
        <p14:creationId xmlns:p14="http://schemas.microsoft.com/office/powerpoint/2010/main" val="18617226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Intercettazioni</a:t>
            </a:r>
          </a:p>
        </p:txBody>
      </p:sp>
      <p:sp>
        <p:nvSpPr>
          <p:cNvPr id="3" name="Segnaposto contenuto 2"/>
          <p:cNvSpPr>
            <a:spLocks noGrp="1"/>
          </p:cNvSpPr>
          <p:nvPr>
            <p:ph sz="quarter" idx="1"/>
          </p:nvPr>
        </p:nvSpPr>
        <p:spPr/>
        <p:txBody>
          <a:bodyPr>
            <a:normAutofit fontScale="92500"/>
          </a:bodyPr>
          <a:lstStyle/>
          <a:p>
            <a:pPr marL="0" indent="0" algn="just">
              <a:buNone/>
            </a:pPr>
            <a:r>
              <a:rPr lang="it-IT" dirty="0" smtClean="0"/>
              <a:t>«</a:t>
            </a:r>
            <a:r>
              <a:rPr lang="it-IT" i="1" dirty="0"/>
              <a:t>Le suddette attività informali, fatte di incontri, comunicazioni e raffronti dialettici, implicano necessariamente considerazioni e giudizi parziali e provvisori da parte del Presidente e dei suoi interlocutori</a:t>
            </a:r>
            <a:r>
              <a:rPr lang="it-IT" i="1" dirty="0" smtClean="0"/>
              <a:t>. (…) </a:t>
            </a:r>
            <a:r>
              <a:rPr lang="it-IT" i="1" dirty="0"/>
              <a:t>Non occorrono molte parole per dimostrare che un’attività informale di stimolo, moderazione e persuasione – che costituisce il cuore del ruolo presidenziale nella forma di governo italiana – sarebbe destinata a sicuro fallimento, se si dovesse esercitare mediante dichiarazioni pubbliche. </a:t>
            </a:r>
            <a:r>
              <a:rPr lang="it-IT" b="1" i="1" dirty="0"/>
              <a:t>La discrezione, e quindi la riservatezza, delle comunicazioni del Presidente della Repubblica sono pertanto coessenziali al suo ruolo nell’ordinamento </a:t>
            </a:r>
            <a:r>
              <a:rPr lang="it-IT" b="1" i="1" dirty="0" smtClean="0"/>
              <a:t>costituzionale</a:t>
            </a:r>
            <a:r>
              <a:rPr lang="it-IT" dirty="0" smtClean="0"/>
              <a:t>»</a:t>
            </a:r>
            <a:r>
              <a:rPr lang="it-IT" i="1" dirty="0" smtClean="0"/>
              <a:t>.</a:t>
            </a:r>
            <a:endParaRPr lang="it-IT" i="1" dirty="0"/>
          </a:p>
        </p:txBody>
      </p:sp>
    </p:spTree>
    <p:extLst>
      <p:ext uri="{BB962C8B-B14F-4D97-AF65-F5344CB8AC3E}">
        <p14:creationId xmlns:p14="http://schemas.microsoft.com/office/powerpoint/2010/main" val="38247344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a:t>Intercettazioni</a:t>
            </a:r>
          </a:p>
        </p:txBody>
      </p:sp>
      <p:sp>
        <p:nvSpPr>
          <p:cNvPr id="3" name="Segnaposto contenuto 2"/>
          <p:cNvSpPr>
            <a:spLocks noGrp="1"/>
          </p:cNvSpPr>
          <p:nvPr>
            <p:ph sz="quarter" idx="1"/>
          </p:nvPr>
        </p:nvSpPr>
        <p:spPr/>
        <p:txBody>
          <a:bodyPr>
            <a:normAutofit fontScale="92500" lnSpcReduction="10000"/>
          </a:bodyPr>
          <a:lstStyle/>
          <a:p>
            <a:pPr marL="0" indent="0" algn="just">
              <a:buNone/>
            </a:pPr>
            <a:r>
              <a:rPr lang="it-IT" dirty="0" smtClean="0"/>
              <a:t>«</a:t>
            </a:r>
            <a:r>
              <a:rPr lang="it-IT" i="1" dirty="0"/>
              <a:t>Dalle considerazioni svolte consegue che il Presidente della Repubblica deve poter contare sulla riservatezza assoluta delle proprie comunicazioni, non in rapporto ad una specifica funzione, ma per l’efficace esercizio di tutte</a:t>
            </a:r>
            <a:r>
              <a:rPr lang="it-IT" i="1" dirty="0" smtClean="0"/>
              <a:t>. (…) </a:t>
            </a:r>
            <a:r>
              <a:rPr lang="it-IT" i="1" dirty="0"/>
              <a:t>È evidente altresì che tutti gli organi costituzionali hanno necessità di disporre di una </a:t>
            </a:r>
            <a:r>
              <a:rPr lang="it-IT" b="1" i="1" dirty="0"/>
              <a:t>garanzia di riservatezza </a:t>
            </a:r>
            <a:r>
              <a:rPr lang="it-IT" i="1" dirty="0"/>
              <a:t>particolarmente intensa, in relazione alle rispettive comunicazioni inerenti ad attività informali, sul presupposto che tale garanzia – principio generale valevole per tutti i cittadini, ai sensi dell’art. 15 Cost. – assume contorni e finalità specifiche, se vengono in rilievo ulteriori interessi costituzionalmente meritevoli di protezione, quale l’efficace e libero svolgimento, ad esempio, dell’attività parlamentare e di </a:t>
            </a:r>
            <a:r>
              <a:rPr lang="it-IT" i="1" dirty="0" smtClean="0"/>
              <a:t>governo».</a:t>
            </a:r>
            <a:endParaRPr lang="it-IT" i="1" dirty="0"/>
          </a:p>
        </p:txBody>
      </p:sp>
    </p:spTree>
    <p:extLst>
      <p:ext uri="{BB962C8B-B14F-4D97-AF65-F5344CB8AC3E}">
        <p14:creationId xmlns:p14="http://schemas.microsoft.com/office/powerpoint/2010/main" val="322328675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Intercettazioni</a:t>
            </a:r>
          </a:p>
        </p:txBody>
      </p:sp>
      <p:sp>
        <p:nvSpPr>
          <p:cNvPr id="3" name="Segnaposto contenuto 2"/>
          <p:cNvSpPr>
            <a:spLocks noGrp="1"/>
          </p:cNvSpPr>
          <p:nvPr>
            <p:ph sz="quarter" idx="1"/>
          </p:nvPr>
        </p:nvSpPr>
        <p:spPr/>
        <p:txBody>
          <a:bodyPr>
            <a:normAutofit lnSpcReduction="10000"/>
          </a:bodyPr>
          <a:lstStyle/>
          <a:p>
            <a:pPr marL="0" indent="0" algn="just">
              <a:buNone/>
            </a:pPr>
            <a:r>
              <a:rPr lang="it-IT" dirty="0" smtClean="0"/>
              <a:t>La Corte aggiunge che </a:t>
            </a:r>
            <a:r>
              <a:rPr lang="it-IT" dirty="0"/>
              <a:t>d</a:t>
            </a:r>
            <a:r>
              <a:rPr lang="it-IT" dirty="0" smtClean="0"/>
              <a:t>alla mancata inclusione della figura del PdR tra i soggetti destinatari delle garanzie di cui all’art. 68, terzo comma, Cost. (riguardante i membri delle due Camere), non è possibile dedurre la paradossale </a:t>
            </a:r>
            <a:r>
              <a:rPr lang="it-IT" dirty="0"/>
              <a:t>conseguenza che le comunicazioni del Presidente della Repubblica godano di una tutela inferiore a quella degli altri soggetti istituzionali </a:t>
            </a:r>
            <a:r>
              <a:rPr lang="it-IT" dirty="0" smtClean="0"/>
              <a:t>menzionati.</a:t>
            </a:r>
          </a:p>
          <a:p>
            <a:pPr marL="0" indent="0" algn="just">
              <a:buNone/>
            </a:pPr>
            <a:r>
              <a:rPr lang="it-IT" dirty="0" smtClean="0"/>
              <a:t>L’unica eccezione</a:t>
            </a:r>
            <a:r>
              <a:rPr lang="it-IT" dirty="0"/>
              <a:t>, stabilita con legge </a:t>
            </a:r>
            <a:r>
              <a:rPr lang="it-IT" dirty="0" smtClean="0"/>
              <a:t>ordinaria (l. n. 219/1989), </a:t>
            </a:r>
            <a:r>
              <a:rPr lang="it-IT" dirty="0"/>
              <a:t>al generale divieto, desumibile dal sistema costituzionale, di intercettare le comunicazioni del Capo dello </a:t>
            </a:r>
            <a:r>
              <a:rPr lang="it-IT" dirty="0" smtClean="0"/>
              <a:t>Stato è quella disposta nei giudizi di accusa contro il PdR.</a:t>
            </a:r>
            <a:endParaRPr lang="it-IT" dirty="0"/>
          </a:p>
        </p:txBody>
      </p:sp>
    </p:spTree>
    <p:extLst>
      <p:ext uri="{BB962C8B-B14F-4D97-AF65-F5344CB8AC3E}">
        <p14:creationId xmlns:p14="http://schemas.microsoft.com/office/powerpoint/2010/main" val="263215061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Intercettazioni</a:t>
            </a:r>
          </a:p>
        </p:txBody>
      </p:sp>
      <p:sp>
        <p:nvSpPr>
          <p:cNvPr id="3" name="Segnaposto contenuto 2"/>
          <p:cNvSpPr>
            <a:spLocks noGrp="1"/>
          </p:cNvSpPr>
          <p:nvPr>
            <p:ph sz="quarter" idx="1"/>
          </p:nvPr>
        </p:nvSpPr>
        <p:spPr/>
        <p:txBody>
          <a:bodyPr/>
          <a:lstStyle/>
          <a:p>
            <a:pPr marL="0" indent="0" algn="just">
              <a:buNone/>
            </a:pPr>
            <a:r>
              <a:rPr lang="it-IT" dirty="0" smtClean="0"/>
              <a:t>Neppure rilievo assume la distinzione tra reati funzionali e reati extrafunzionali, </a:t>
            </a:r>
            <a:r>
              <a:rPr lang="it-IT" dirty="0"/>
              <a:t> </a:t>
            </a:r>
            <a:r>
              <a:rPr lang="it-IT" dirty="0" smtClean="0"/>
              <a:t>con riferimento alla tutela </a:t>
            </a:r>
            <a:r>
              <a:rPr lang="it-IT" dirty="0"/>
              <a:t>della riservatezza delle comunicazioni del Presidente della </a:t>
            </a:r>
            <a:r>
              <a:rPr lang="it-IT" dirty="0" smtClean="0"/>
              <a:t>Repubblica. Infatti, </a:t>
            </a:r>
            <a:r>
              <a:rPr lang="it-IT" dirty="0"/>
              <a:t>l’interesse costituzionalmente protetto non è la salvaguardia della persona del titolare della carica, ma l’efficace svolgimento delle funzioni di equilibrio e raccordo tipiche del ruolo del Presidente della Repubblica nel sistema costituzionale italiano, fondato sulla separazione e sull’integrazione dei poteri dello Stato.</a:t>
            </a:r>
          </a:p>
        </p:txBody>
      </p:sp>
    </p:spTree>
    <p:extLst>
      <p:ext uri="{BB962C8B-B14F-4D97-AF65-F5344CB8AC3E}">
        <p14:creationId xmlns:p14="http://schemas.microsoft.com/office/powerpoint/2010/main" val="161768190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Impedimenti del PdR e supplenza</a:t>
            </a:r>
            <a:endParaRPr lang="it-IT" dirty="0"/>
          </a:p>
        </p:txBody>
      </p:sp>
      <p:sp>
        <p:nvSpPr>
          <p:cNvPr id="3" name="Segnaposto contenuto 2"/>
          <p:cNvSpPr>
            <a:spLocks noGrp="1"/>
          </p:cNvSpPr>
          <p:nvPr>
            <p:ph sz="quarter" idx="1"/>
          </p:nvPr>
        </p:nvSpPr>
        <p:spPr>
          <a:xfrm>
            <a:off x="457200" y="1600200"/>
            <a:ext cx="7467600" cy="5141168"/>
          </a:xfrm>
        </p:spPr>
        <p:txBody>
          <a:bodyPr>
            <a:normAutofit fontScale="92500" lnSpcReduction="10000"/>
          </a:bodyPr>
          <a:lstStyle/>
          <a:p>
            <a:pPr algn="just"/>
            <a:r>
              <a:rPr lang="it-IT" dirty="0" smtClean="0"/>
              <a:t>L’art. 86 Cost. stabilisce che «Le funzioni del Presidente della Repubblica, in ogni caso che egli non possa adempierle, sono esercitate dal Presidente del Senato».</a:t>
            </a:r>
          </a:p>
          <a:p>
            <a:pPr algn="just"/>
            <a:r>
              <a:rPr lang="it-IT" dirty="0" smtClean="0"/>
              <a:t>La </a:t>
            </a:r>
            <a:r>
              <a:rPr lang="it-IT" b="1" dirty="0" smtClean="0"/>
              <a:t>supplenza</a:t>
            </a:r>
            <a:r>
              <a:rPr lang="it-IT" dirty="0" smtClean="0"/>
              <a:t> è dunque un istituto per cui, quando il titolare di una carica che va esercitata in modo diretto e personale e che non può subire interruzioni è oggettivamente impedito a svolgere le sue funzioni, queste ultime sono temporaneamente esercitate dal titolare di un’altra carica predeterminato per legge. Si tratta dunque di un istituto la cui operatività non dipende dalla volontà del titolare, ma è strettamente condizionata dall’evenienza di alcuni presupposti oggettivi (impedimenti), in presenza dei quali le funzioni del titolare sono automaticamente esercitate dal soggetto designato come supplente.</a:t>
            </a:r>
            <a:endParaRPr lang="it-IT" dirty="0"/>
          </a:p>
        </p:txBody>
      </p:sp>
    </p:spTree>
    <p:extLst>
      <p:ext uri="{BB962C8B-B14F-4D97-AF65-F5344CB8AC3E}">
        <p14:creationId xmlns:p14="http://schemas.microsoft.com/office/powerpoint/2010/main" val="8073919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t>Impedimenti del PdR e supplenza</a:t>
            </a:r>
          </a:p>
        </p:txBody>
      </p:sp>
      <p:sp>
        <p:nvSpPr>
          <p:cNvPr id="3" name="Segnaposto contenuto 2"/>
          <p:cNvSpPr>
            <a:spLocks noGrp="1"/>
          </p:cNvSpPr>
          <p:nvPr>
            <p:ph sz="quarter" idx="1"/>
          </p:nvPr>
        </p:nvSpPr>
        <p:spPr/>
        <p:txBody>
          <a:bodyPr/>
          <a:lstStyle/>
          <a:p>
            <a:pPr algn="just"/>
            <a:r>
              <a:rPr lang="it-IT" dirty="0" smtClean="0"/>
              <a:t>Gli </a:t>
            </a:r>
            <a:r>
              <a:rPr lang="it-IT" b="1" dirty="0" smtClean="0"/>
              <a:t>impedimenti</a:t>
            </a:r>
            <a:r>
              <a:rPr lang="it-IT" dirty="0" smtClean="0"/>
              <a:t> si distinguono in:</a:t>
            </a:r>
          </a:p>
          <a:p>
            <a:pPr algn="just">
              <a:buFont typeface="Arial" panose="020B0604020202020204" pitchFamily="34" charset="0"/>
              <a:buChar char="•"/>
            </a:pPr>
            <a:r>
              <a:rPr lang="it-IT" b="1" dirty="0" smtClean="0"/>
              <a:t>permanenti</a:t>
            </a:r>
            <a:r>
              <a:rPr lang="it-IT" dirty="0" smtClean="0"/>
              <a:t>, la cui evenienza fa cessare dalla carica il Capo dello Stato (es. morte, dimissioni);</a:t>
            </a:r>
          </a:p>
          <a:p>
            <a:pPr algn="just">
              <a:buFont typeface="Arial" panose="020B0604020202020204" pitchFamily="34" charset="0"/>
              <a:buChar char="•"/>
            </a:pPr>
            <a:r>
              <a:rPr lang="it-IT" b="1" dirty="0"/>
              <a:t>t</a:t>
            </a:r>
            <a:r>
              <a:rPr lang="it-IT" b="1" dirty="0" smtClean="0"/>
              <a:t>emporanei</a:t>
            </a:r>
            <a:r>
              <a:rPr lang="it-IT" dirty="0" smtClean="0"/>
              <a:t>, che danno luogo a una breve sospensione dall’esercizio delle funzioni (es. viaggi all’estero per motivi ufficiali).</a:t>
            </a:r>
            <a:endParaRPr lang="it-IT" b="1" dirty="0"/>
          </a:p>
        </p:txBody>
      </p:sp>
    </p:spTree>
    <p:extLst>
      <p:ext uri="{BB962C8B-B14F-4D97-AF65-F5344CB8AC3E}">
        <p14:creationId xmlns:p14="http://schemas.microsoft.com/office/powerpoint/2010/main" val="2680123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Modelli storici e teorici</a:t>
            </a:r>
            <a:endParaRPr lang="it-IT" dirty="0"/>
          </a:p>
        </p:txBody>
      </p:sp>
      <p:sp>
        <p:nvSpPr>
          <p:cNvPr id="3" name="Segnaposto contenuto 2"/>
          <p:cNvSpPr>
            <a:spLocks noGrp="1"/>
          </p:cNvSpPr>
          <p:nvPr>
            <p:ph sz="quarter" idx="1"/>
          </p:nvPr>
        </p:nvSpPr>
        <p:spPr/>
        <p:txBody>
          <a:bodyPr>
            <a:normAutofit fontScale="92500"/>
          </a:bodyPr>
          <a:lstStyle/>
          <a:p>
            <a:pPr marL="0" indent="0" algn="just">
              <a:buNone/>
            </a:pPr>
            <a:r>
              <a:rPr lang="it-IT" dirty="0" smtClean="0"/>
              <a:t>L’alternativa di fondo in merito alla configurazione del Capo dello Stato si articola sulla base di due prevalenti modelli:</a:t>
            </a:r>
          </a:p>
          <a:p>
            <a:pPr algn="just">
              <a:buFont typeface="Arial" panose="020B0604020202020204" pitchFamily="34" charset="0"/>
              <a:buChar char="•"/>
            </a:pPr>
            <a:r>
              <a:rPr lang="it-IT" dirty="0" smtClean="0"/>
              <a:t>PdR come </a:t>
            </a:r>
            <a:r>
              <a:rPr lang="it-IT" b="1" dirty="0" smtClean="0"/>
              <a:t>vertice del potere esecutivo</a:t>
            </a:r>
            <a:r>
              <a:rPr lang="it-IT" dirty="0" smtClean="0"/>
              <a:t>;</a:t>
            </a:r>
          </a:p>
          <a:p>
            <a:pPr algn="just">
              <a:buFont typeface="Arial" panose="020B0604020202020204" pitchFamily="34" charset="0"/>
              <a:buChar char="•"/>
            </a:pPr>
            <a:r>
              <a:rPr lang="it-IT" dirty="0" smtClean="0"/>
              <a:t>PdR come </a:t>
            </a:r>
            <a:r>
              <a:rPr lang="it-IT" b="1" dirty="0" smtClean="0"/>
              <a:t>potere neutro</a:t>
            </a:r>
            <a:r>
              <a:rPr lang="it-IT" dirty="0" smtClean="0"/>
              <a:t>, per il quale il Capo dello Stato non solo non è espressione di specifiche forze politiche, ma si presenta come il garante dell’unità del sistema costituzionale complessivo. Quella del potere neutro è una concezione che risale alle elaborazioni di Benjamin Constant, per il quale il Capo dello Stato si configura come il «guardiano» o «custode» dello Stato contro i «pericoli» di trasformazione e di disgregazione insiti nella libera competizione tra i vari partiti.</a:t>
            </a:r>
            <a:endParaRPr lang="it-IT" dirty="0"/>
          </a:p>
        </p:txBody>
      </p:sp>
    </p:spTree>
    <p:extLst>
      <p:ext uri="{BB962C8B-B14F-4D97-AF65-F5344CB8AC3E}">
        <p14:creationId xmlns:p14="http://schemas.microsoft.com/office/powerpoint/2010/main" val="14694027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Elezione</a:t>
            </a:r>
            <a:endParaRPr lang="it-IT" dirty="0"/>
          </a:p>
        </p:txBody>
      </p:sp>
      <p:sp>
        <p:nvSpPr>
          <p:cNvPr id="3" name="Segnaposto contenuto 2"/>
          <p:cNvSpPr>
            <a:spLocks noGrp="1"/>
          </p:cNvSpPr>
          <p:nvPr>
            <p:ph sz="quarter" idx="1"/>
          </p:nvPr>
        </p:nvSpPr>
        <p:spPr/>
        <p:txBody>
          <a:bodyPr/>
          <a:lstStyle/>
          <a:p>
            <a:pPr marL="0" indent="0" algn="ctr">
              <a:buNone/>
            </a:pPr>
            <a:r>
              <a:rPr lang="it-IT" dirty="0" smtClean="0"/>
              <a:t>Art. 83 Cost.</a:t>
            </a:r>
          </a:p>
          <a:p>
            <a:pPr marL="0" indent="0" algn="just">
              <a:buNone/>
            </a:pPr>
            <a:r>
              <a:rPr lang="it-IT" dirty="0"/>
              <a:t>«Il Presidente della Repubblica è</a:t>
            </a:r>
            <a:r>
              <a:rPr lang="it-IT" dirty="0" smtClean="0"/>
              <a:t> </a:t>
            </a:r>
            <a:r>
              <a:rPr lang="it-IT" dirty="0"/>
              <a:t>eletto dal </a:t>
            </a:r>
            <a:r>
              <a:rPr lang="it-IT" b="1" dirty="0"/>
              <a:t>Parlamento in seduta comune </a:t>
            </a:r>
            <a:r>
              <a:rPr lang="it-IT" dirty="0"/>
              <a:t>dei suoi </a:t>
            </a:r>
            <a:r>
              <a:rPr lang="it-IT" dirty="0" smtClean="0"/>
              <a:t>membri.</a:t>
            </a:r>
          </a:p>
          <a:p>
            <a:pPr marL="0" indent="0" algn="just">
              <a:buNone/>
            </a:pPr>
            <a:r>
              <a:rPr lang="it-IT" dirty="0"/>
              <a:t>All’elezione partecipano tre delegati per ogni Regione eletti dal Consiglio regionale in modo che sia assicurata la rappresentanza delle minoranze. La Valle d’Aosta ha un solo </a:t>
            </a:r>
            <a:r>
              <a:rPr lang="it-IT" dirty="0" smtClean="0"/>
              <a:t>delegato.</a:t>
            </a:r>
          </a:p>
          <a:p>
            <a:pPr marL="0" indent="0" algn="just">
              <a:buNone/>
            </a:pPr>
            <a:r>
              <a:rPr lang="it-IT" dirty="0"/>
              <a:t>L’elezione del Presidente della Repubblica ha luogo per scrutinio segreto a maggioranza di due terzi dell’assemblea. Dopo il terzo scrutinio è</a:t>
            </a:r>
            <a:r>
              <a:rPr lang="it-IT" dirty="0" smtClean="0"/>
              <a:t> </a:t>
            </a:r>
            <a:r>
              <a:rPr lang="it-IT" dirty="0"/>
              <a:t>sufficiente la maggioranza </a:t>
            </a:r>
            <a:r>
              <a:rPr lang="it-IT" dirty="0" smtClean="0"/>
              <a:t>assoluta».</a:t>
            </a:r>
            <a:endParaRPr lang="it-IT" dirty="0"/>
          </a:p>
        </p:txBody>
      </p:sp>
    </p:spTree>
    <p:extLst>
      <p:ext uri="{BB962C8B-B14F-4D97-AF65-F5344CB8AC3E}">
        <p14:creationId xmlns:p14="http://schemas.microsoft.com/office/powerpoint/2010/main" val="17246966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Elezione</a:t>
            </a:r>
            <a:endParaRPr lang="it-IT" dirty="0"/>
          </a:p>
        </p:txBody>
      </p:sp>
      <p:sp>
        <p:nvSpPr>
          <p:cNvPr id="3" name="Segnaposto contenuto 2"/>
          <p:cNvSpPr>
            <a:spLocks noGrp="1"/>
          </p:cNvSpPr>
          <p:nvPr>
            <p:ph sz="quarter" idx="1"/>
          </p:nvPr>
        </p:nvSpPr>
        <p:spPr/>
        <p:txBody>
          <a:bodyPr/>
          <a:lstStyle/>
          <a:p>
            <a:pPr marL="0" indent="0" algn="ctr">
              <a:buNone/>
            </a:pPr>
            <a:r>
              <a:rPr lang="it-IT" dirty="0" smtClean="0"/>
              <a:t>Art. 84 Cost.</a:t>
            </a:r>
          </a:p>
          <a:p>
            <a:pPr marL="0" indent="0" algn="just">
              <a:buNone/>
            </a:pPr>
            <a:r>
              <a:rPr lang="it-IT" dirty="0"/>
              <a:t>«</a:t>
            </a:r>
            <a:r>
              <a:rPr lang="it-IT" dirty="0" smtClean="0"/>
              <a:t>Può </a:t>
            </a:r>
            <a:r>
              <a:rPr lang="it-IT" dirty="0"/>
              <a:t>essere eletto Presidente della Repubblica ogni cittadino che abbia compiuto cinquanta anni </a:t>
            </a:r>
            <a:r>
              <a:rPr lang="it-IT" dirty="0" smtClean="0"/>
              <a:t>d’età </a:t>
            </a:r>
            <a:r>
              <a:rPr lang="it-IT" dirty="0"/>
              <a:t>e goda dei diritti civili e politici. L’ufficio di Presidente della Repubblica è</a:t>
            </a:r>
            <a:r>
              <a:rPr lang="it-IT" dirty="0" smtClean="0"/>
              <a:t> </a:t>
            </a:r>
            <a:r>
              <a:rPr lang="it-IT" dirty="0"/>
              <a:t>incompatibile con qualsiasi altra carica. L’assegno e la dotazione del Presidente sono determinati per </a:t>
            </a:r>
            <a:r>
              <a:rPr lang="it-IT" dirty="0" smtClean="0"/>
              <a:t>legge».</a:t>
            </a:r>
            <a:endParaRPr lang="it-IT" dirty="0"/>
          </a:p>
        </p:txBody>
      </p:sp>
    </p:spTree>
    <p:extLst>
      <p:ext uri="{BB962C8B-B14F-4D97-AF65-F5344CB8AC3E}">
        <p14:creationId xmlns:p14="http://schemas.microsoft.com/office/powerpoint/2010/main" val="2011996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Elezione</a:t>
            </a:r>
            <a:endParaRPr lang="it-IT" dirty="0"/>
          </a:p>
        </p:txBody>
      </p:sp>
      <p:sp>
        <p:nvSpPr>
          <p:cNvPr id="3" name="Segnaposto contenuto 2"/>
          <p:cNvSpPr>
            <a:spLocks noGrp="1"/>
          </p:cNvSpPr>
          <p:nvPr>
            <p:ph sz="quarter" idx="1"/>
          </p:nvPr>
        </p:nvSpPr>
        <p:spPr/>
        <p:txBody>
          <a:bodyPr/>
          <a:lstStyle/>
          <a:p>
            <a:pPr marL="0" indent="0" algn="ctr">
              <a:buNone/>
            </a:pPr>
            <a:r>
              <a:rPr lang="it-IT" dirty="0" smtClean="0"/>
              <a:t>Art. 85 Cost.</a:t>
            </a:r>
          </a:p>
          <a:p>
            <a:pPr marL="0" indent="0" algn="just">
              <a:buNone/>
            </a:pPr>
            <a:r>
              <a:rPr lang="it-IT" dirty="0"/>
              <a:t>«Il Presidente della Repubblica è</a:t>
            </a:r>
            <a:r>
              <a:rPr lang="it-IT" dirty="0" smtClean="0"/>
              <a:t> </a:t>
            </a:r>
            <a:r>
              <a:rPr lang="it-IT" dirty="0"/>
              <a:t>eletto per sette anni. Trenta giorni prima che scada il termine, il Presidente della Camera dei deputati convoca in seduta comune il Parlamento e i delegati regionali, per eleggere il nuovo Presidente della Repubblica</a:t>
            </a:r>
            <a:r>
              <a:rPr lang="it-IT" dirty="0" smtClean="0"/>
              <a:t>.</a:t>
            </a:r>
          </a:p>
          <a:p>
            <a:pPr marL="0" indent="0" algn="just">
              <a:buNone/>
            </a:pPr>
            <a:r>
              <a:rPr lang="it-IT" dirty="0"/>
              <a:t>Se le Camere sono sciolte, o manca meno di tre mesi alla loro cessazione, la elezione ha luogo entro quindici giorni dalla riunione delle Camere nuove. Nel frattempo sono prorogati i poteri del Presidente in carica.</a:t>
            </a:r>
          </a:p>
        </p:txBody>
      </p:sp>
    </p:spTree>
    <p:extLst>
      <p:ext uri="{BB962C8B-B14F-4D97-AF65-F5344CB8AC3E}">
        <p14:creationId xmlns:p14="http://schemas.microsoft.com/office/powerpoint/2010/main" val="8058445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Rielezione</a:t>
            </a:r>
            <a:endParaRPr lang="it-IT" dirty="0"/>
          </a:p>
        </p:txBody>
      </p:sp>
      <p:sp>
        <p:nvSpPr>
          <p:cNvPr id="3" name="Segnaposto contenuto 2"/>
          <p:cNvSpPr>
            <a:spLocks noGrp="1"/>
          </p:cNvSpPr>
          <p:nvPr>
            <p:ph sz="quarter" idx="1"/>
          </p:nvPr>
        </p:nvSpPr>
        <p:spPr/>
        <p:txBody>
          <a:bodyPr/>
          <a:lstStyle/>
          <a:p>
            <a:pPr algn="just"/>
            <a:r>
              <a:rPr lang="it-IT" dirty="0" smtClean="0"/>
              <a:t>È possibile una </a:t>
            </a:r>
            <a:r>
              <a:rPr lang="it-IT" b="1" dirty="0" smtClean="0"/>
              <a:t>rielezione</a:t>
            </a:r>
            <a:r>
              <a:rPr lang="it-IT" dirty="0" smtClean="0"/>
              <a:t> del PdR?</a:t>
            </a:r>
          </a:p>
          <a:p>
            <a:pPr marL="0" indent="0" algn="just">
              <a:buNone/>
            </a:pPr>
            <a:r>
              <a:rPr lang="it-IT" dirty="0" smtClean="0"/>
              <a:t>Sebbene la Costituzione non introduca alcun limite rispetto alla possibilità di rielezione, la dottrina ne ha sempre </a:t>
            </a:r>
            <a:r>
              <a:rPr lang="it-IT" dirty="0" smtClean="0"/>
              <a:t>sottolineato </a:t>
            </a:r>
            <a:r>
              <a:rPr lang="it-IT" dirty="0" smtClean="0"/>
              <a:t>l’inopportunità, nel timore che la rielezione possa comportare un accentramento di poteri in capo alla figura istituzionale del PdR.</a:t>
            </a:r>
          </a:p>
          <a:p>
            <a:pPr marL="0" indent="0" algn="just">
              <a:buNone/>
            </a:pPr>
            <a:r>
              <a:rPr lang="it-IT" dirty="0" smtClean="0"/>
              <a:t>Nella storia repubblicana si è avuto un solo caso di rielezione, nel 2013, con il Presidente Giorgio Napolitano.</a:t>
            </a:r>
            <a:endParaRPr lang="it-IT" dirty="0"/>
          </a:p>
        </p:txBody>
      </p:sp>
    </p:spTree>
    <p:extLst>
      <p:ext uri="{BB962C8B-B14F-4D97-AF65-F5344CB8AC3E}">
        <p14:creationId xmlns:p14="http://schemas.microsoft.com/office/powerpoint/2010/main" val="37575217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Funzioni</a:t>
            </a:r>
            <a:endParaRPr lang="it-IT" dirty="0"/>
          </a:p>
        </p:txBody>
      </p:sp>
      <p:sp>
        <p:nvSpPr>
          <p:cNvPr id="3" name="Segnaposto contenuto 2"/>
          <p:cNvSpPr>
            <a:spLocks noGrp="1"/>
          </p:cNvSpPr>
          <p:nvPr>
            <p:ph sz="quarter" idx="1"/>
          </p:nvPr>
        </p:nvSpPr>
        <p:spPr/>
        <p:txBody>
          <a:bodyPr>
            <a:normAutofit fontScale="92500" lnSpcReduction="10000"/>
          </a:bodyPr>
          <a:lstStyle/>
          <a:p>
            <a:pPr marL="0" indent="0" algn="ctr">
              <a:buNone/>
            </a:pPr>
            <a:r>
              <a:rPr lang="it-IT" b="1" dirty="0" smtClean="0"/>
              <a:t>Art. 87 Cost</a:t>
            </a:r>
            <a:r>
              <a:rPr lang="it-IT" dirty="0" smtClean="0"/>
              <a:t>.</a:t>
            </a:r>
          </a:p>
          <a:p>
            <a:pPr marL="0" indent="0" algn="just">
              <a:buNone/>
            </a:pPr>
            <a:r>
              <a:rPr lang="it-IT" dirty="0"/>
              <a:t>«Il Presidente della Repubblica è</a:t>
            </a:r>
            <a:r>
              <a:rPr lang="it-IT" dirty="0" smtClean="0"/>
              <a:t> </a:t>
            </a:r>
            <a:r>
              <a:rPr lang="it-IT" dirty="0"/>
              <a:t>il capo dello Stato e rappresenta </a:t>
            </a:r>
            <a:r>
              <a:rPr lang="it-IT" dirty="0" smtClean="0"/>
              <a:t>l’unità </a:t>
            </a:r>
            <a:r>
              <a:rPr lang="it-IT" dirty="0"/>
              <a:t>nazionale. </a:t>
            </a:r>
            <a:endParaRPr lang="it-IT" dirty="0" smtClean="0"/>
          </a:p>
          <a:p>
            <a:pPr marL="0" indent="0" algn="just">
              <a:buNone/>
            </a:pPr>
            <a:r>
              <a:rPr lang="it-IT" dirty="0" smtClean="0"/>
              <a:t>Può </a:t>
            </a:r>
            <a:r>
              <a:rPr lang="it-IT" dirty="0"/>
              <a:t>inviare messaggi alle </a:t>
            </a:r>
            <a:r>
              <a:rPr lang="it-IT" dirty="0" smtClean="0"/>
              <a:t>Camere.</a:t>
            </a:r>
          </a:p>
          <a:p>
            <a:pPr marL="0" indent="0" algn="just">
              <a:buNone/>
            </a:pPr>
            <a:r>
              <a:rPr lang="it-IT" dirty="0"/>
              <a:t>Indice le elezioni delle nuove Camere e ne fissa la prima </a:t>
            </a:r>
            <a:r>
              <a:rPr lang="it-IT" dirty="0" smtClean="0"/>
              <a:t>riunione.</a:t>
            </a:r>
          </a:p>
          <a:p>
            <a:pPr marL="0" indent="0" algn="just">
              <a:buNone/>
            </a:pPr>
            <a:r>
              <a:rPr lang="it-IT" dirty="0"/>
              <a:t>Autorizza la presentazione alle Camere dei disegni di legge di iniziativa del </a:t>
            </a:r>
            <a:r>
              <a:rPr lang="it-IT" dirty="0" smtClean="0"/>
              <a:t>Governo.</a:t>
            </a:r>
          </a:p>
          <a:p>
            <a:pPr marL="0" indent="0" algn="just">
              <a:buNone/>
            </a:pPr>
            <a:r>
              <a:rPr lang="it-IT" dirty="0"/>
              <a:t>Promulga le </a:t>
            </a:r>
            <a:r>
              <a:rPr lang="it-IT" dirty="0" smtClean="0"/>
              <a:t>leggi ed </a:t>
            </a:r>
            <a:r>
              <a:rPr lang="it-IT" dirty="0"/>
              <a:t>emana i decreti aventi valore di legge e i regolamenti</a:t>
            </a:r>
            <a:r>
              <a:rPr lang="it-IT" dirty="0" smtClean="0"/>
              <a:t>.</a:t>
            </a:r>
          </a:p>
          <a:p>
            <a:pPr marL="0" indent="0" algn="just">
              <a:buNone/>
            </a:pPr>
            <a:r>
              <a:rPr lang="it-IT" dirty="0"/>
              <a:t>Indice il referendum popolare nei casi previsti dalla </a:t>
            </a:r>
            <a:r>
              <a:rPr lang="it-IT" dirty="0" smtClean="0"/>
              <a:t>Costituzione.</a:t>
            </a:r>
          </a:p>
          <a:p>
            <a:pPr marL="0" indent="0" algn="just">
              <a:buNone/>
            </a:pPr>
            <a:r>
              <a:rPr lang="it-IT" dirty="0"/>
              <a:t>Nomina, nei casi indicati dalla legge, i funzionari dello Stato.</a:t>
            </a:r>
          </a:p>
        </p:txBody>
      </p:sp>
      <p:cxnSp>
        <p:nvCxnSpPr>
          <p:cNvPr id="5" name="Connettore 2 4"/>
          <p:cNvCxnSpPr/>
          <p:nvPr/>
        </p:nvCxnSpPr>
        <p:spPr>
          <a:xfrm>
            <a:off x="6012160" y="6453336"/>
            <a:ext cx="187220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26127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oggia">
  <a:themeElements>
    <a:clrScheme name="Loggi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Loggi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Loggi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400</TotalTime>
  <Words>3070</Words>
  <Application>Microsoft Office PowerPoint</Application>
  <PresentationFormat>Presentazione su schermo (4:3)</PresentationFormat>
  <Paragraphs>138</Paragraphs>
  <Slides>39</Slides>
  <Notes>0</Notes>
  <HiddenSlides>0</HiddenSlides>
  <MMClips>0</MMClips>
  <ScaleCrop>false</ScaleCrop>
  <HeadingPairs>
    <vt:vector size="4" baseType="variant">
      <vt:variant>
        <vt:lpstr>Tema</vt:lpstr>
      </vt:variant>
      <vt:variant>
        <vt:i4>1</vt:i4>
      </vt:variant>
      <vt:variant>
        <vt:lpstr>Titoli diapositive</vt:lpstr>
      </vt:variant>
      <vt:variant>
        <vt:i4>39</vt:i4>
      </vt:variant>
    </vt:vector>
  </HeadingPairs>
  <TitlesOfParts>
    <vt:vector size="40" baseType="lpstr">
      <vt:lpstr>Loggia</vt:lpstr>
      <vt:lpstr>Istituzioni di diritto pubblico</vt:lpstr>
      <vt:lpstr>Presentazione standard di PowerPoint</vt:lpstr>
      <vt:lpstr>Presidente della Repubblica</vt:lpstr>
      <vt:lpstr>Modelli storici e teorici</vt:lpstr>
      <vt:lpstr>Elezione</vt:lpstr>
      <vt:lpstr>Elezione</vt:lpstr>
      <vt:lpstr>Elezione</vt:lpstr>
      <vt:lpstr>Rielezione</vt:lpstr>
      <vt:lpstr>Funzioni</vt:lpstr>
      <vt:lpstr>Funzioni</vt:lpstr>
      <vt:lpstr>Scioglimento delle Camere</vt:lpstr>
      <vt:lpstr>Scioglimento anticipato delle Camere</vt:lpstr>
      <vt:lpstr>Semestre bianco</vt:lpstr>
      <vt:lpstr>Poteri del PdR</vt:lpstr>
      <vt:lpstr>Poteri del PdR</vt:lpstr>
      <vt:lpstr>Poteri del PdR</vt:lpstr>
      <vt:lpstr>Poteri del PdR</vt:lpstr>
      <vt:lpstr>Atti presidenziali</vt:lpstr>
      <vt:lpstr>Potere di grazia</vt:lpstr>
      <vt:lpstr>Potere di grazia</vt:lpstr>
      <vt:lpstr>Potere di grazia</vt:lpstr>
      <vt:lpstr>Potere di grazia</vt:lpstr>
      <vt:lpstr>Controfirma ministeriale</vt:lpstr>
      <vt:lpstr>Controfirma ministeriale</vt:lpstr>
      <vt:lpstr>Controfirma ministeriale</vt:lpstr>
      <vt:lpstr>Responsabilità giuridica</vt:lpstr>
      <vt:lpstr>Responsabilità giuridica</vt:lpstr>
      <vt:lpstr>Reati presidenziali</vt:lpstr>
      <vt:lpstr>Reati presidenziali</vt:lpstr>
      <vt:lpstr>Procedimento</vt:lpstr>
      <vt:lpstr>Intercettazioni</vt:lpstr>
      <vt:lpstr>Intercettazioni</vt:lpstr>
      <vt:lpstr>Intercettazioni</vt:lpstr>
      <vt:lpstr>Intercettazioni</vt:lpstr>
      <vt:lpstr>Intercettazioni</vt:lpstr>
      <vt:lpstr>Intercettazioni</vt:lpstr>
      <vt:lpstr>Intercettazioni</vt:lpstr>
      <vt:lpstr>Impedimenti del PdR e supplenza</vt:lpstr>
      <vt:lpstr>Impedimenti del PdR e supplenza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Istituzioni di diritto pubblico</dc:title>
  <dc:creator>Utente</dc:creator>
  <cp:lastModifiedBy>Utente</cp:lastModifiedBy>
  <cp:revision>46</cp:revision>
  <dcterms:created xsi:type="dcterms:W3CDTF">2020-04-26T07:31:27Z</dcterms:created>
  <dcterms:modified xsi:type="dcterms:W3CDTF">2020-04-27T20:05:58Z</dcterms:modified>
</cp:coreProperties>
</file>