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332494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181475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1091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1400729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4237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1571507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2369782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1997879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526705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F7FEAB7D-9A53-4FF3-97DA-2E307DE2172F}" type="datetimeFigureOut">
              <a:rPr lang="it-IT" smtClean="0"/>
              <a:t>24/03/2020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130151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F7FEAB7D-9A53-4FF3-97DA-2E307DE2172F}" type="datetimeFigureOut">
              <a:rPr lang="it-IT" smtClean="0"/>
              <a:t>24/03/2020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36058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F7FEAB7D-9A53-4FF3-97DA-2E307DE2172F}" type="datetimeFigureOut">
              <a:rPr lang="it-IT" smtClean="0"/>
              <a:t>24/03/2020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3267082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F7FEAB7D-9A53-4FF3-97DA-2E307DE2172F}" type="datetimeFigureOut">
              <a:rPr lang="it-IT" smtClean="0"/>
              <a:t>24/03/2020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263887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FEAB7D-9A53-4FF3-97DA-2E307DE2172F}" type="datetimeFigureOut">
              <a:rPr lang="it-IT" smtClean="0"/>
              <a:t>24/03/2020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2344373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7FEAB7D-9A53-4FF3-97DA-2E307DE2172F}" type="datetimeFigureOut">
              <a:rPr lang="it-IT" smtClean="0"/>
              <a:t>24/03/2020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285975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F7FEAB7D-9A53-4FF3-97DA-2E307DE2172F}" type="datetimeFigureOut">
              <a:rPr lang="it-IT" smtClean="0"/>
              <a:t>24/03/2020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E9A4F9-46F9-4D85-9681-80D56B9180D9}" type="slidenum">
              <a:rPr lang="it-IT" smtClean="0"/>
              <a:t>‹N›</a:t>
            </a:fld>
            <a:endParaRPr lang="it-IT"/>
          </a:p>
        </p:txBody>
      </p:sp>
    </p:spTree>
    <p:extLst>
      <p:ext uri="{BB962C8B-B14F-4D97-AF65-F5344CB8AC3E}">
        <p14:creationId xmlns:p14="http://schemas.microsoft.com/office/powerpoint/2010/main" val="128188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FEAB7D-9A53-4FF3-97DA-2E307DE2172F}" type="datetimeFigureOut">
              <a:rPr lang="it-IT" smtClean="0"/>
              <a:t>24/03/2020</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E9A4F9-46F9-4D85-9681-80D56B9180D9}" type="slidenum">
              <a:rPr lang="it-IT" smtClean="0"/>
              <a:t>‹N›</a:t>
            </a:fld>
            <a:endParaRPr lang="it-IT"/>
          </a:p>
        </p:txBody>
      </p:sp>
    </p:spTree>
    <p:extLst>
      <p:ext uri="{BB962C8B-B14F-4D97-AF65-F5344CB8AC3E}">
        <p14:creationId xmlns:p14="http://schemas.microsoft.com/office/powerpoint/2010/main" val="279896621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07067" y="1648496"/>
            <a:ext cx="7766936" cy="2402340"/>
          </a:xfrm>
        </p:spPr>
        <p:txBody>
          <a:bodyPr>
            <a:noAutofit/>
          </a:bodyPr>
          <a:lstStyle/>
          <a:p>
            <a:pPr algn="ctr"/>
            <a:r>
              <a:rPr lang="it-IT" dirty="0" smtClean="0">
                <a:latin typeface="Calibri" panose="020F0502020204030204" pitchFamily="34" charset="0"/>
              </a:rPr>
              <a:t>«Istituzioni di diritto pubblico» </a:t>
            </a:r>
            <a:br>
              <a:rPr lang="it-IT" dirty="0" smtClean="0">
                <a:latin typeface="Calibri" panose="020F0502020204030204" pitchFamily="34" charset="0"/>
              </a:rPr>
            </a:br>
            <a:endParaRPr lang="it-IT" dirty="0">
              <a:latin typeface="Calibri" panose="020F0502020204030204" pitchFamily="34" charset="0"/>
            </a:endParaRPr>
          </a:p>
        </p:txBody>
      </p:sp>
      <p:sp>
        <p:nvSpPr>
          <p:cNvPr id="3" name="Sottotitolo 2"/>
          <p:cNvSpPr>
            <a:spLocks noGrp="1"/>
          </p:cNvSpPr>
          <p:nvPr>
            <p:ph type="subTitle" idx="1"/>
          </p:nvPr>
        </p:nvSpPr>
        <p:spPr>
          <a:xfrm>
            <a:off x="699752" y="4572001"/>
            <a:ext cx="9144000" cy="1790162"/>
          </a:xfrm>
        </p:spPr>
        <p:txBody>
          <a:bodyPr/>
          <a:lstStyle/>
          <a:p>
            <a:pPr algn="ctr">
              <a:spcBef>
                <a:spcPts val="0"/>
              </a:spcBef>
            </a:pPr>
            <a:r>
              <a:rPr lang="it-IT" dirty="0"/>
              <a:t>Prof.ssa Michela Michetti</a:t>
            </a:r>
          </a:p>
          <a:p>
            <a:pPr algn="ctr">
              <a:spcBef>
                <a:spcPts val="0"/>
              </a:spcBef>
            </a:pPr>
            <a:r>
              <a:rPr lang="it-IT" dirty="0"/>
              <a:t>Università degli studi di Teramo</a:t>
            </a:r>
          </a:p>
          <a:p>
            <a:pPr algn="ctr"/>
            <a:endParaRPr lang="it-IT" dirty="0"/>
          </a:p>
        </p:txBody>
      </p:sp>
    </p:spTree>
    <p:extLst>
      <p:ext uri="{BB962C8B-B14F-4D97-AF65-F5344CB8AC3E}">
        <p14:creationId xmlns:p14="http://schemas.microsoft.com/office/powerpoint/2010/main" val="1966553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378039"/>
            <a:ext cx="8596668" cy="2781837"/>
          </a:xfrm>
        </p:spPr>
        <p:txBody>
          <a:bodyPr>
            <a:noAutofit/>
          </a:bodyPr>
          <a:lstStyle/>
          <a:p>
            <a:pPr algn="ctr"/>
            <a:r>
              <a:rPr lang="it-IT" sz="7200" dirty="0" smtClean="0">
                <a:latin typeface="Calibri" panose="020F0502020204030204" pitchFamily="34" charset="0"/>
              </a:rPr>
              <a:t>Il procedimento legislativo</a:t>
            </a:r>
            <a:endParaRPr lang="it-IT" sz="7200" dirty="0">
              <a:latin typeface="Calibri" panose="020F0502020204030204" pitchFamily="34" charset="0"/>
            </a:endParaRPr>
          </a:p>
        </p:txBody>
      </p:sp>
    </p:spTree>
    <p:extLst>
      <p:ext uri="{BB962C8B-B14F-4D97-AF65-F5344CB8AC3E}">
        <p14:creationId xmlns:p14="http://schemas.microsoft.com/office/powerpoint/2010/main" val="299798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Definizioni</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687133"/>
            <a:ext cx="8596668" cy="4354230"/>
          </a:xfrm>
        </p:spPr>
        <p:txBody>
          <a:bodyPr>
            <a:normAutofit lnSpcReduction="10000"/>
          </a:bodyPr>
          <a:lstStyle/>
          <a:p>
            <a:pPr marL="0" indent="0" algn="just">
              <a:buNone/>
            </a:pPr>
            <a:r>
              <a:rPr lang="it-IT" sz="2000" dirty="0" smtClean="0">
                <a:latin typeface="Calibri" panose="020F0502020204030204" pitchFamily="34" charset="0"/>
              </a:rPr>
              <a:t>Il </a:t>
            </a:r>
            <a:r>
              <a:rPr lang="it-IT" sz="2000" b="1" dirty="0" smtClean="0">
                <a:latin typeface="Calibri" panose="020F0502020204030204" pitchFamily="34" charset="0"/>
              </a:rPr>
              <a:t>procedimento legislativo </a:t>
            </a:r>
            <a:r>
              <a:rPr lang="it-IT" sz="2000" dirty="0" smtClean="0">
                <a:latin typeface="Calibri" panose="020F0502020204030204" pitchFamily="34" charset="0"/>
              </a:rPr>
              <a:t>può definirsi quale serie coordinata di atti preordinati all’adozione della </a:t>
            </a:r>
            <a:r>
              <a:rPr lang="it-IT" sz="2000" b="1" dirty="0" smtClean="0">
                <a:latin typeface="Calibri" panose="020F0502020204030204" pitchFamily="34" charset="0"/>
              </a:rPr>
              <a:t>legge formale</a:t>
            </a:r>
            <a:r>
              <a:rPr lang="it-IT" sz="2000" dirty="0" smtClean="0">
                <a:latin typeface="Calibri" panose="020F0502020204030204" pitchFamily="34" charset="0"/>
              </a:rPr>
              <a:t>, come tale intendendosi l’atto normativo prodotto dalla deliberazione delle Camere e promulgato dal Presidente della Repubblica.</a:t>
            </a:r>
          </a:p>
          <a:p>
            <a:pPr marL="0" indent="0" algn="just">
              <a:buNone/>
            </a:pPr>
            <a:r>
              <a:rPr lang="it-IT" sz="2000" dirty="0" smtClean="0">
                <a:latin typeface="Calibri" panose="020F0502020204030204" pitchFamily="34" charset="0"/>
              </a:rPr>
              <a:t>A livello costituzionale, la disciplina del procedimento di formazione delle leggi è contenuta negli artt. 70 e ss., laddove la Costituzione precisa che «La funzione legislativa è esercitata collettivamente dalle due Camere» (principio del </a:t>
            </a:r>
            <a:r>
              <a:rPr lang="it-IT" sz="2000" b="1" dirty="0" smtClean="0">
                <a:latin typeface="Calibri" panose="020F0502020204030204" pitchFamily="34" charset="0"/>
              </a:rPr>
              <a:t>bicameralismo perfetto</a:t>
            </a:r>
            <a:r>
              <a:rPr lang="it-IT" sz="2000" dirty="0" smtClean="0">
                <a:latin typeface="Calibri" panose="020F0502020204030204" pitchFamily="34" charset="0"/>
              </a:rPr>
              <a:t>). La disciplina di dettaglio è invece enucleata nei regolamenti di ciascuna Camera.</a:t>
            </a:r>
          </a:p>
          <a:p>
            <a:pPr marL="0" indent="0" algn="just">
              <a:buNone/>
            </a:pPr>
            <a:r>
              <a:rPr lang="it-IT" sz="2000" dirty="0" smtClean="0">
                <a:latin typeface="Calibri" panose="020F0502020204030204" pitchFamily="34" charset="0"/>
              </a:rPr>
              <a:t>Gli atti di cui si compone il procedimento legislativo sono:</a:t>
            </a:r>
          </a:p>
          <a:p>
            <a:pPr algn="just">
              <a:buFont typeface="Wingdings" panose="05000000000000000000" pitchFamily="2" charset="2"/>
              <a:buChar char="Ø"/>
            </a:pPr>
            <a:r>
              <a:rPr lang="it-IT" sz="2000" dirty="0" smtClean="0">
                <a:latin typeface="Calibri" panose="020F0502020204030204" pitchFamily="34" charset="0"/>
              </a:rPr>
              <a:t>iniziativa legislativa (fase introduttiva);</a:t>
            </a:r>
          </a:p>
          <a:p>
            <a:pPr algn="just">
              <a:buFont typeface="Wingdings" panose="05000000000000000000" pitchFamily="2" charset="2"/>
              <a:buChar char="Ø"/>
            </a:pPr>
            <a:r>
              <a:rPr lang="it-IT" sz="2000" dirty="0">
                <a:latin typeface="Calibri" panose="020F0502020204030204" pitchFamily="34" charset="0"/>
              </a:rPr>
              <a:t>d</a:t>
            </a:r>
            <a:r>
              <a:rPr lang="it-IT" sz="2000" dirty="0" smtClean="0">
                <a:latin typeface="Calibri" panose="020F0502020204030204" pitchFamily="34" charset="0"/>
              </a:rPr>
              <a:t>eliberazione delle Camere (fase costitutiva);</a:t>
            </a:r>
          </a:p>
          <a:p>
            <a:pPr algn="just">
              <a:buFont typeface="Wingdings" panose="05000000000000000000" pitchFamily="2" charset="2"/>
              <a:buChar char="Ø"/>
            </a:pPr>
            <a:r>
              <a:rPr lang="it-IT" sz="2000" dirty="0">
                <a:latin typeface="Calibri" panose="020F0502020204030204" pitchFamily="34" charset="0"/>
              </a:rPr>
              <a:t>p</a:t>
            </a:r>
            <a:r>
              <a:rPr lang="it-IT" sz="2000" dirty="0" smtClean="0">
                <a:latin typeface="Calibri" panose="020F0502020204030204" pitchFamily="34" charset="0"/>
              </a:rPr>
              <a:t>romulgazione e pubblicazione (fase integrativa dell’efficacia).</a:t>
            </a:r>
          </a:p>
        </p:txBody>
      </p:sp>
    </p:spTree>
    <p:extLst>
      <p:ext uri="{BB962C8B-B14F-4D97-AF65-F5344CB8AC3E}">
        <p14:creationId xmlns:p14="http://schemas.microsoft.com/office/powerpoint/2010/main" val="1330725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Iniziativa legislativa</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378039"/>
            <a:ext cx="8596668" cy="4663323"/>
          </a:xfrm>
        </p:spPr>
        <p:txBody>
          <a:bodyPr>
            <a:normAutofit lnSpcReduction="10000"/>
          </a:bodyPr>
          <a:lstStyle/>
          <a:p>
            <a:pPr marL="0" indent="0" algn="just">
              <a:spcBef>
                <a:spcPts val="0"/>
              </a:spcBef>
              <a:buNone/>
            </a:pPr>
            <a:r>
              <a:rPr lang="it-IT" sz="2000" dirty="0" smtClean="0">
                <a:latin typeface="Calibri" panose="020F0502020204030204" pitchFamily="34" charset="0"/>
              </a:rPr>
              <a:t>L’</a:t>
            </a:r>
            <a:r>
              <a:rPr lang="it-IT" sz="2000" b="1" dirty="0" smtClean="0">
                <a:latin typeface="Calibri" panose="020F0502020204030204" pitchFamily="34" charset="0"/>
              </a:rPr>
              <a:t>iniziativa legislativa </a:t>
            </a:r>
            <a:r>
              <a:rPr lang="it-IT" sz="2000" dirty="0" smtClean="0">
                <a:latin typeface="Calibri" panose="020F0502020204030204" pitchFamily="34" charset="0"/>
              </a:rPr>
              <a:t>consiste nella presentazione di un progetto di legge ad una delle Camere.</a:t>
            </a:r>
          </a:p>
          <a:p>
            <a:pPr marL="0" indent="0" algn="just">
              <a:spcBef>
                <a:spcPts val="0"/>
              </a:spcBef>
              <a:buNone/>
            </a:pPr>
            <a:r>
              <a:rPr lang="it-IT" sz="2000" dirty="0" smtClean="0">
                <a:latin typeface="Calibri" panose="020F0502020204030204" pitchFamily="34" charset="0"/>
              </a:rPr>
              <a:t>L’iniziativa legislativa è riservata ad alcuni soggetti tassativamente indicati dalla Costituzione (o da altre leggi costituzionali):</a:t>
            </a:r>
          </a:p>
          <a:p>
            <a:pPr algn="just">
              <a:spcBef>
                <a:spcPts val="0"/>
              </a:spcBef>
              <a:buFont typeface="Wingdings" panose="05000000000000000000" pitchFamily="2" charset="2"/>
              <a:buChar char="Ø"/>
            </a:pPr>
            <a:r>
              <a:rPr lang="it-IT" sz="2000" dirty="0" smtClean="0">
                <a:latin typeface="Calibri" panose="020F0502020204030204" pitchFamily="34" charset="0"/>
              </a:rPr>
              <a:t>Governo (art. 71 Cost.);</a:t>
            </a:r>
          </a:p>
          <a:p>
            <a:pPr algn="just">
              <a:spcBef>
                <a:spcPts val="0"/>
              </a:spcBef>
              <a:buFont typeface="Wingdings" panose="05000000000000000000" pitchFamily="2" charset="2"/>
              <a:buChar char="Ø"/>
            </a:pPr>
            <a:r>
              <a:rPr lang="it-IT" sz="2000" dirty="0" smtClean="0">
                <a:latin typeface="Calibri" panose="020F0502020204030204" pitchFamily="34" charset="0"/>
              </a:rPr>
              <a:t>ciascun membro del Parlamento (art. 71 Cost.);</a:t>
            </a:r>
          </a:p>
          <a:p>
            <a:pPr algn="just">
              <a:spcBef>
                <a:spcPts val="0"/>
              </a:spcBef>
              <a:buFont typeface="Wingdings" panose="05000000000000000000" pitchFamily="2" charset="2"/>
              <a:buChar char="Ø"/>
            </a:pPr>
            <a:r>
              <a:rPr lang="it-IT" sz="2000" dirty="0" smtClean="0">
                <a:latin typeface="Calibri" panose="020F0502020204030204" pitchFamily="34" charset="0"/>
              </a:rPr>
              <a:t>popolo (art. 71.2 Cost.: «Il popolo esercita l’iniziativa delle leggi, mediante a proposta, da parte di almeno cinquantamila elettori, di un progetto redatto in articoli»);</a:t>
            </a:r>
          </a:p>
          <a:p>
            <a:pPr algn="just">
              <a:spcBef>
                <a:spcPts val="0"/>
              </a:spcBef>
              <a:buFont typeface="Wingdings" panose="05000000000000000000" pitchFamily="2" charset="2"/>
              <a:buChar char="Ø"/>
            </a:pPr>
            <a:r>
              <a:rPr lang="it-IT" sz="2000" dirty="0" smtClean="0">
                <a:latin typeface="Calibri" panose="020F0502020204030204" pitchFamily="34" charset="0"/>
              </a:rPr>
              <a:t>consigli regionali (art. 121.2 Cost.);</a:t>
            </a:r>
          </a:p>
          <a:p>
            <a:pPr algn="just">
              <a:spcBef>
                <a:spcPts val="0"/>
              </a:spcBef>
              <a:buFont typeface="Wingdings" panose="05000000000000000000" pitchFamily="2" charset="2"/>
              <a:buChar char="Ø"/>
            </a:pPr>
            <a:r>
              <a:rPr lang="it-IT" sz="2000" dirty="0" smtClean="0">
                <a:latin typeface="Calibri" panose="020F0502020204030204" pitchFamily="34" charset="0"/>
              </a:rPr>
              <a:t>CNEL (art. 99 Cost.).</a:t>
            </a:r>
          </a:p>
          <a:p>
            <a:pPr algn="just">
              <a:spcBef>
                <a:spcPts val="0"/>
              </a:spcBef>
              <a:buFont typeface="Wingdings" panose="05000000000000000000" pitchFamily="2" charset="2"/>
              <a:buChar char="Ø"/>
            </a:pPr>
            <a:endParaRPr lang="it-IT" sz="2000" dirty="0">
              <a:latin typeface="Calibri" panose="020F0502020204030204" pitchFamily="34" charset="0"/>
            </a:endParaRPr>
          </a:p>
          <a:p>
            <a:pPr marL="0" indent="0" algn="just">
              <a:spcBef>
                <a:spcPts val="0"/>
              </a:spcBef>
              <a:buNone/>
            </a:pPr>
            <a:r>
              <a:rPr lang="it-IT" sz="2000" dirty="0" smtClean="0">
                <a:latin typeface="Calibri" panose="020F0502020204030204" pitchFamily="34" charset="0"/>
              </a:rPr>
              <a:t>L’esercizio dell’iniziativa legislativa non crea alcun obbligo di deliberazione in capo alle Camere; difatti, la discussione sul progetto di legge è interamente affidata a quella discrezionalità politica del legislatore che si esprime anche attraverso le scelte di calendarizzazione e programmazione dei lavori dell’Aula.</a:t>
            </a:r>
          </a:p>
          <a:p>
            <a:pPr>
              <a:buFont typeface="Wingdings" panose="05000000000000000000" pitchFamily="2" charset="2"/>
              <a:buChar char="Ø"/>
            </a:pPr>
            <a:endParaRPr lang="it-IT" dirty="0" smtClean="0"/>
          </a:p>
          <a:p>
            <a:pPr>
              <a:buFont typeface="Wingdings" panose="05000000000000000000" pitchFamily="2" charset="2"/>
              <a:buChar char="Ø"/>
            </a:pPr>
            <a:endParaRPr lang="it-IT" dirty="0" smtClean="0"/>
          </a:p>
        </p:txBody>
      </p:sp>
    </p:spTree>
    <p:extLst>
      <p:ext uri="{BB962C8B-B14F-4D97-AF65-F5344CB8AC3E}">
        <p14:creationId xmlns:p14="http://schemas.microsoft.com/office/powerpoint/2010/main" val="318752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92991"/>
            <a:ext cx="8596668" cy="813660"/>
          </a:xfrm>
        </p:spPr>
        <p:txBody>
          <a:bodyPr>
            <a:normAutofit/>
          </a:bodyPr>
          <a:lstStyle/>
          <a:p>
            <a:pPr algn="ctr"/>
            <a:r>
              <a:rPr lang="it-IT" sz="4000" dirty="0" smtClean="0">
                <a:latin typeface="Calibri" panose="020F0502020204030204" pitchFamily="34" charset="0"/>
              </a:rPr>
              <a:t>L’approvazione delle leggi</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836908"/>
            <a:ext cx="8596668" cy="6106333"/>
          </a:xfrm>
        </p:spPr>
        <p:txBody>
          <a:bodyPr>
            <a:normAutofit fontScale="92500" lnSpcReduction="20000"/>
          </a:bodyPr>
          <a:lstStyle/>
          <a:p>
            <a:pPr marL="0" indent="0" algn="just">
              <a:buNone/>
            </a:pPr>
            <a:r>
              <a:rPr lang="it-IT" sz="2000" dirty="0" smtClean="0">
                <a:latin typeface="Calibri" panose="020F0502020204030204" pitchFamily="34" charset="0"/>
              </a:rPr>
              <a:t>Ai sensi di quanto disposto dall’art. 72, primo comma, Cost.: «Ogni disegno di legge, presentato ad una Camera è, secondo le norme del suo regolamento, esaminato da una commissione e poi dalla Camera stessa, che l’approva articolo per articolo e con votazione finale».</a:t>
            </a:r>
          </a:p>
          <a:p>
            <a:pPr marL="0" indent="0" algn="just">
              <a:buNone/>
            </a:pPr>
            <a:r>
              <a:rPr lang="it-IT" sz="2000" dirty="0" smtClean="0">
                <a:latin typeface="Calibri" panose="020F0502020204030204" pitchFamily="34" charset="0"/>
              </a:rPr>
              <a:t>In relazione alle diverse funzioni che svolgono la Commissione e l’Aula, si distinguono tre procedimenti principali:</a:t>
            </a:r>
          </a:p>
          <a:p>
            <a:pPr algn="just">
              <a:buFont typeface="Arial" panose="020B0604020202020204" pitchFamily="34" charset="0"/>
              <a:buChar char="•"/>
            </a:pPr>
            <a:r>
              <a:rPr lang="it-IT" sz="2000" dirty="0" smtClean="0">
                <a:latin typeface="Calibri" panose="020F0502020204030204" pitchFamily="34" charset="0"/>
              </a:rPr>
              <a:t>Procedimento ordinario per </a:t>
            </a:r>
            <a:r>
              <a:rPr lang="it-IT" sz="2000" b="1" dirty="0" smtClean="0">
                <a:latin typeface="Calibri" panose="020F0502020204030204" pitchFamily="34" charset="0"/>
              </a:rPr>
              <a:t>commissione referente</a:t>
            </a:r>
            <a:r>
              <a:rPr lang="it-IT" sz="2000" dirty="0" smtClean="0">
                <a:latin typeface="Calibri" panose="020F0502020204030204" pitchFamily="34" charset="0"/>
              </a:rPr>
              <a:t>: il progetto di legge viene dapprima assegnato, per il suo esame, alla commissione competente per materia, cui viene demandata una funzione istruttoria. Esaurito l’esame preliminare, il progetto di legge, accompagnato da una o più relazioni, viene trasmesso all’Assemblea, ove si procederà all’esame e alla votazione, articolo per articolo e finale, del testo;</a:t>
            </a:r>
          </a:p>
          <a:p>
            <a:pPr algn="just">
              <a:buFont typeface="Arial" panose="020B0604020202020204" pitchFamily="34" charset="0"/>
              <a:buChar char="•"/>
            </a:pPr>
            <a:r>
              <a:rPr lang="it-IT" sz="2000" dirty="0" smtClean="0">
                <a:latin typeface="Calibri" panose="020F0502020204030204" pitchFamily="34" charset="0"/>
              </a:rPr>
              <a:t>Procedimento decentrato per </a:t>
            </a:r>
            <a:r>
              <a:rPr lang="it-IT" sz="2000" b="1" dirty="0" smtClean="0">
                <a:latin typeface="Calibri" panose="020F0502020204030204" pitchFamily="34" charset="0"/>
              </a:rPr>
              <a:t>commissione deliberante</a:t>
            </a:r>
            <a:r>
              <a:rPr lang="it-IT" sz="2000" dirty="0" smtClean="0">
                <a:latin typeface="Calibri" panose="020F0502020204030204" pitchFamily="34" charset="0"/>
              </a:rPr>
              <a:t>: consente alla commissione di assorbire tutte le fasi del procedimento di approvazione, sostituendo l’Aula; le commissioni, infatti, non si limitano ad esaminare il progetto di legge ma lo approvano anche;</a:t>
            </a:r>
          </a:p>
          <a:p>
            <a:pPr algn="just">
              <a:buFont typeface="Arial" panose="020B0604020202020204" pitchFamily="34" charset="0"/>
              <a:buChar char="•"/>
            </a:pPr>
            <a:r>
              <a:rPr lang="it-IT" sz="2000" dirty="0" smtClean="0">
                <a:latin typeface="Calibri" panose="020F0502020204030204" pitchFamily="34" charset="0"/>
              </a:rPr>
              <a:t>Procedimento misto per </a:t>
            </a:r>
            <a:r>
              <a:rPr lang="it-IT" sz="2000" b="1" dirty="0" smtClean="0">
                <a:latin typeface="Calibri" panose="020F0502020204030204" pitchFamily="34" charset="0"/>
              </a:rPr>
              <a:t>commissione redigente</a:t>
            </a:r>
            <a:r>
              <a:rPr lang="it-IT" sz="2000" dirty="0" smtClean="0">
                <a:latin typeface="Calibri" panose="020F0502020204030204" pitchFamily="34" charset="0"/>
              </a:rPr>
              <a:t>: le fasi di discussione e approvazione degli emendamenti vengono concentrate in Commissione, riservandosi all’Aula la sola approvazione finale.</a:t>
            </a:r>
          </a:p>
          <a:p>
            <a:pPr marL="0" indent="0" algn="just">
              <a:buNone/>
            </a:pPr>
            <a:r>
              <a:rPr lang="it-IT" sz="2000" dirty="0" smtClean="0">
                <a:latin typeface="Calibri" panose="020F0502020204030204" pitchFamily="34" charset="0"/>
              </a:rPr>
              <a:t>Il procedimento per commissione deliberante o redigente </a:t>
            </a:r>
            <a:r>
              <a:rPr lang="it-IT" sz="2000" b="1" dirty="0" smtClean="0">
                <a:latin typeface="Calibri" panose="020F0502020204030204" pitchFamily="34" charset="0"/>
              </a:rPr>
              <a:t>non</a:t>
            </a:r>
            <a:r>
              <a:rPr lang="it-IT" sz="2000" dirty="0" smtClean="0">
                <a:latin typeface="Calibri" panose="020F0502020204030204" pitchFamily="34" charset="0"/>
              </a:rPr>
              <a:t> può essere utilizzato per l’approvazione di quelle leggi su cui insiste una riserva di assemblea ex art. 72, quarto comma, Cost.</a:t>
            </a:r>
            <a:endParaRPr lang="it-IT" sz="2000" dirty="0">
              <a:latin typeface="Calibri" panose="020F0502020204030204" pitchFamily="34" charset="0"/>
            </a:endParaRPr>
          </a:p>
        </p:txBody>
      </p:sp>
    </p:spTree>
    <p:extLst>
      <p:ext uri="{BB962C8B-B14F-4D97-AF65-F5344CB8AC3E}">
        <p14:creationId xmlns:p14="http://schemas.microsoft.com/office/powerpoint/2010/main" val="3491673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L’approvazione delle leggi</a:t>
            </a:r>
            <a:endParaRPr lang="it-IT" dirty="0"/>
          </a:p>
        </p:txBody>
      </p:sp>
      <p:sp>
        <p:nvSpPr>
          <p:cNvPr id="3" name="Segnaposto contenuto 2"/>
          <p:cNvSpPr>
            <a:spLocks noGrp="1"/>
          </p:cNvSpPr>
          <p:nvPr>
            <p:ph idx="1"/>
          </p:nvPr>
        </p:nvSpPr>
        <p:spPr>
          <a:xfrm>
            <a:off x="677334" y="1588577"/>
            <a:ext cx="8596668" cy="4452786"/>
          </a:xfrm>
        </p:spPr>
        <p:txBody>
          <a:bodyPr/>
          <a:lstStyle/>
          <a:p>
            <a:pPr marL="0" indent="0" algn="just">
              <a:buNone/>
            </a:pPr>
            <a:r>
              <a:rPr lang="it-IT" dirty="0" smtClean="0"/>
              <a:t>Rispetto alla fase costitutiva del procedimento di formazione delle leggi, è bene ribadire che nel nostro ordinamento vige il principio del bicameralismo paritario e, di conseguenza, occorre che le Camere approvino entrambe il progetto di legge nel medesimo testo.</a:t>
            </a:r>
          </a:p>
          <a:p>
            <a:pPr marL="0" indent="0" algn="just">
              <a:buNone/>
            </a:pPr>
            <a:r>
              <a:rPr lang="it-IT" dirty="0" smtClean="0"/>
              <a:t>Ne deriva che, se una Camera apporta degli emendamenti al progetto già approvato dall’altra Aula, il progetto stesso dovrà ritornare alla Camera che per prima ha deliberato affinché questa approvi a sua volta gli emendamenti. Il progetto, quindi, passerà da una Assemblea all’altra (la cd. </a:t>
            </a:r>
            <a:r>
              <a:rPr lang="it-IT" b="1" i="1" dirty="0" smtClean="0"/>
              <a:t>navette</a:t>
            </a:r>
            <a:r>
              <a:rPr lang="it-IT" dirty="0" smtClean="0"/>
              <a:t>) finché non sarà raggiunto l’accordo e la votazione non converga sul medesimo testo.</a:t>
            </a:r>
            <a:endParaRPr lang="it-IT" dirty="0"/>
          </a:p>
        </p:txBody>
      </p:sp>
    </p:spTree>
    <p:extLst>
      <p:ext uri="{BB962C8B-B14F-4D97-AF65-F5344CB8AC3E}">
        <p14:creationId xmlns:p14="http://schemas.microsoft.com/office/powerpoint/2010/main" val="2040986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promulgazione delle leggi</a:t>
            </a:r>
            <a:endParaRPr lang="it-IT" dirty="0"/>
          </a:p>
        </p:txBody>
      </p:sp>
      <p:sp>
        <p:nvSpPr>
          <p:cNvPr id="3" name="Segnaposto contenuto 2"/>
          <p:cNvSpPr>
            <a:spLocks noGrp="1"/>
          </p:cNvSpPr>
          <p:nvPr>
            <p:ph idx="1"/>
          </p:nvPr>
        </p:nvSpPr>
        <p:spPr>
          <a:xfrm>
            <a:off x="677334" y="1441343"/>
            <a:ext cx="8596668" cy="5075694"/>
          </a:xfrm>
        </p:spPr>
        <p:txBody>
          <a:bodyPr>
            <a:normAutofit fontScale="92500" lnSpcReduction="20000"/>
          </a:bodyPr>
          <a:lstStyle/>
          <a:p>
            <a:pPr marL="0" indent="0" algn="just">
              <a:buNone/>
            </a:pPr>
            <a:r>
              <a:rPr lang="it-IT" dirty="0" smtClean="0"/>
              <a:t>Il testo di legge approvato da ambedue le Camere viene trasmesso, a cura del Presidente della Camera che l’ha approvato per ultima, al Presidente della Repubblica per la promulgazione.</a:t>
            </a:r>
          </a:p>
          <a:p>
            <a:pPr marL="0" indent="0" algn="just">
              <a:buNone/>
            </a:pPr>
            <a:r>
              <a:rPr lang="it-IT" dirty="0" smtClean="0"/>
              <a:t>La </a:t>
            </a:r>
            <a:r>
              <a:rPr lang="it-IT" b="1" dirty="0" smtClean="0"/>
              <a:t>promulgazione delle leggi</a:t>
            </a:r>
            <a:r>
              <a:rPr lang="it-IT" dirty="0" smtClean="0"/>
              <a:t> viene tradizionalmente definita come «fase integrativa dell’efficacia» poiché necessaria per consentire alla legge di acquisire efficacia  e dunque produrre i suoi effetti.</a:t>
            </a:r>
          </a:p>
          <a:p>
            <a:pPr marL="0" indent="0" algn="just">
              <a:buNone/>
            </a:pPr>
            <a:r>
              <a:rPr lang="it-IT" dirty="0" smtClean="0"/>
              <a:t>La promulgazione delle leggi consiste in un decreto del </a:t>
            </a:r>
            <a:r>
              <a:rPr lang="it-IT" b="1" dirty="0" smtClean="0"/>
              <a:t>Presidente della Repubblica</a:t>
            </a:r>
            <a:r>
              <a:rPr lang="it-IT" dirty="0" smtClean="0"/>
              <a:t>, il quale è incaricato di svolgere un controllo di legittimità formale e sostanziale sull’atto che gli è stato trasmesso (da non confondere, tuttavia, con il controllo di legittimità costituzionale operato dalla Consulta). </a:t>
            </a:r>
          </a:p>
          <a:p>
            <a:pPr marL="0" indent="0" algn="just">
              <a:buNone/>
            </a:pPr>
            <a:r>
              <a:rPr lang="it-IT" dirty="0" smtClean="0"/>
              <a:t>Qualora dovesse riscontrarsi un qualche vizio di legittimità, il Capo dello Stato potrà, ai sensi dell’art. 74 Cost., rinviare la legge al Parlamento, accompagnandola con un messaggio nel quale esporrà i motivi della mancata promulgazione (</a:t>
            </a:r>
            <a:r>
              <a:rPr lang="it-IT" b="1" dirty="0" smtClean="0"/>
              <a:t>potere di rinvio</a:t>
            </a:r>
            <a:r>
              <a:rPr lang="it-IT" dirty="0" smtClean="0"/>
              <a:t>), chiedendone una nuova deliberazione.</a:t>
            </a:r>
          </a:p>
          <a:p>
            <a:pPr marL="0" indent="0" algn="just">
              <a:buNone/>
            </a:pPr>
            <a:r>
              <a:rPr lang="it-IT" dirty="0" smtClean="0"/>
              <a:t>Il </a:t>
            </a:r>
            <a:r>
              <a:rPr lang="it-IT" b="1" dirty="0" smtClean="0"/>
              <a:t>rinvio</a:t>
            </a:r>
            <a:r>
              <a:rPr lang="it-IT" dirty="0" smtClean="0"/>
              <a:t> può essere compiuto una sola volta e, a tal riguardo, l’art. 74, secondo comma, Cost. dispone che «se le Camere approvano nuovamente la legge, questa deve essere promulgata». Le Camere, dunque, rimangono assolutamente libere di accogliere o meno i rilievi del Presidente della Repubblica e, qualora dovessero riapprovare la legge nel medesimo testo, il Capo dello Stato dovrà promulgarla.</a:t>
            </a:r>
          </a:p>
          <a:p>
            <a:pPr marL="0" indent="0" algn="just">
              <a:buNone/>
            </a:pPr>
            <a:r>
              <a:rPr lang="it-IT" dirty="0" smtClean="0"/>
              <a:t>Alla promulgazione, segue la pubblicazione della legge in Gazzetta Ufficiale.</a:t>
            </a:r>
            <a:endParaRPr lang="it-IT" dirty="0"/>
          </a:p>
        </p:txBody>
      </p:sp>
    </p:spTree>
    <p:extLst>
      <p:ext uri="{BB962C8B-B14F-4D97-AF65-F5344CB8AC3E}">
        <p14:creationId xmlns:p14="http://schemas.microsoft.com/office/powerpoint/2010/main" val="240004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pubblicazione delle leggi</a:t>
            </a:r>
            <a:endParaRPr lang="it-IT" dirty="0"/>
          </a:p>
        </p:txBody>
      </p:sp>
      <p:sp>
        <p:nvSpPr>
          <p:cNvPr id="3" name="Segnaposto contenuto 2"/>
          <p:cNvSpPr>
            <a:spLocks noGrp="1"/>
          </p:cNvSpPr>
          <p:nvPr>
            <p:ph idx="1"/>
          </p:nvPr>
        </p:nvSpPr>
        <p:spPr>
          <a:xfrm>
            <a:off x="677334" y="1805553"/>
            <a:ext cx="8596668" cy="4235809"/>
          </a:xfrm>
        </p:spPr>
        <p:txBody>
          <a:bodyPr/>
          <a:lstStyle/>
          <a:p>
            <a:pPr marL="0" indent="0" algn="just">
              <a:buNone/>
            </a:pPr>
            <a:r>
              <a:rPr lang="it-IT" dirty="0" smtClean="0"/>
              <a:t>La pubblicazione della legge in </a:t>
            </a:r>
            <a:r>
              <a:rPr lang="it-IT" i="1" dirty="0" smtClean="0"/>
              <a:t>Gazzetta Ufficiale </a:t>
            </a:r>
            <a:r>
              <a:rPr lang="it-IT" dirty="0" smtClean="0"/>
              <a:t>avviene ad opera, e sotto la responsabilità, del Ministro della giustizia.</a:t>
            </a:r>
          </a:p>
          <a:p>
            <a:pPr marL="0" indent="0" algn="just">
              <a:buNone/>
            </a:pPr>
            <a:r>
              <a:rPr lang="it-IT" dirty="0" smtClean="0"/>
              <a:t>Alla pubblicazione delle leggi si deve provvedere subito dopo la promulgazione (art. 73 Cost.).</a:t>
            </a:r>
          </a:p>
          <a:p>
            <a:pPr marL="0" indent="0" algn="just">
              <a:buNone/>
            </a:pPr>
            <a:r>
              <a:rPr lang="it-IT" dirty="0" smtClean="0"/>
              <a:t>Di norma, la legge entra in vigore nel quindicesimo giorno successivo a quello della pubblicazione in </a:t>
            </a:r>
            <a:r>
              <a:rPr lang="it-IT" i="1" dirty="0" smtClean="0"/>
              <a:t>Gazzetta Ufficiale </a:t>
            </a:r>
            <a:r>
              <a:rPr lang="it-IT" dirty="0" smtClean="0"/>
              <a:t>(la cd. </a:t>
            </a:r>
            <a:r>
              <a:rPr lang="it-IT" i="1" dirty="0" err="1" smtClean="0"/>
              <a:t>vacatio</a:t>
            </a:r>
            <a:r>
              <a:rPr lang="it-IT" i="1" dirty="0" smtClean="0"/>
              <a:t> </a:t>
            </a:r>
            <a:r>
              <a:rPr lang="it-IT" i="1" dirty="0" err="1" smtClean="0"/>
              <a:t>legis</a:t>
            </a:r>
            <a:r>
              <a:rPr lang="it-IT" dirty="0" smtClean="0"/>
              <a:t>), salvo che la legge stessa non prescriva un termine minore o maggiore.</a:t>
            </a:r>
          </a:p>
          <a:p>
            <a:pPr marL="0" indent="0" algn="just">
              <a:buNone/>
            </a:pPr>
            <a:r>
              <a:rPr lang="it-IT" dirty="0" smtClean="0"/>
              <a:t>Pubblicata la legge, questa è pienamente obbligatoria e sorge la presunzione assoluta di conoscenza da parte di tutti i suoi destinatari (principio dell’</a:t>
            </a:r>
            <a:r>
              <a:rPr lang="it-IT" i="1" dirty="0" err="1" smtClean="0"/>
              <a:t>ignorantia</a:t>
            </a:r>
            <a:r>
              <a:rPr lang="it-IT" i="1" dirty="0" smtClean="0"/>
              <a:t> </a:t>
            </a:r>
            <a:r>
              <a:rPr lang="it-IT" i="1" dirty="0" err="1" smtClean="0"/>
              <a:t>legis</a:t>
            </a:r>
            <a:r>
              <a:rPr lang="it-IT" i="1" dirty="0" smtClean="0"/>
              <a:t> non </a:t>
            </a:r>
            <a:r>
              <a:rPr lang="it-IT" i="1" dirty="0" err="1" smtClean="0"/>
              <a:t>excusat</a:t>
            </a:r>
            <a:r>
              <a:rPr lang="it-IT" dirty="0" smtClean="0"/>
              <a:t>).</a:t>
            </a:r>
            <a:endParaRPr lang="it-IT" dirty="0"/>
          </a:p>
        </p:txBody>
      </p:sp>
    </p:spTree>
    <p:extLst>
      <p:ext uri="{BB962C8B-B14F-4D97-AF65-F5344CB8AC3E}">
        <p14:creationId xmlns:p14="http://schemas.microsoft.com/office/powerpoint/2010/main" val="3609649570"/>
      </p:ext>
    </p:extLst>
  </p:cSld>
  <p:clrMapOvr>
    <a:masterClrMapping/>
  </p:clrMapOvr>
</p:sld>
</file>

<file path=ppt/theme/theme1.xml><?xml version="1.0" encoding="utf-8"?>
<a:theme xmlns:a="http://schemas.openxmlformats.org/drawingml/2006/main" name="Sfaccettatura">
  <a:themeElements>
    <a:clrScheme name="Gial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195</TotalTime>
  <Words>1003</Words>
  <Application>Microsoft Office PowerPoint</Application>
  <PresentationFormat>Personalizzato</PresentationFormat>
  <Paragraphs>43</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Sfaccettatura</vt:lpstr>
      <vt:lpstr>«Istituzioni di diritto pubblico»  </vt:lpstr>
      <vt:lpstr>Il procedimento legislativo</vt:lpstr>
      <vt:lpstr>Definizioni</vt:lpstr>
      <vt:lpstr>Iniziativa legislativa</vt:lpstr>
      <vt:lpstr>L’approvazione delle leggi</vt:lpstr>
      <vt:lpstr>L’approvazione delle leggi</vt:lpstr>
      <vt:lpstr>La promulgazione delle leggi</vt:lpstr>
      <vt:lpstr>La pubblicazione delle leggi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  «Diritto costituzionale»</dc:title>
  <dc:creator>Utente</dc:creator>
  <cp:lastModifiedBy>Utente</cp:lastModifiedBy>
  <cp:revision>23</cp:revision>
  <dcterms:created xsi:type="dcterms:W3CDTF">2019-04-30T20:08:49Z</dcterms:created>
  <dcterms:modified xsi:type="dcterms:W3CDTF">2020-03-24T18:05:37Z</dcterms:modified>
</cp:coreProperties>
</file>