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1" r:id="rId3"/>
    <p:sldId id="257" r:id="rId4"/>
    <p:sldId id="258" r:id="rId5"/>
    <p:sldId id="259" r:id="rId6"/>
    <p:sldId id="260" r:id="rId7"/>
    <p:sldId id="275" r:id="rId8"/>
    <p:sldId id="262" r:id="rId9"/>
    <p:sldId id="263" r:id="rId10"/>
    <p:sldId id="276" r:id="rId11"/>
    <p:sldId id="277" r:id="rId12"/>
    <p:sldId id="278" r:id="rId13"/>
    <p:sldId id="279" r:id="rId14"/>
    <p:sldId id="264" r:id="rId15"/>
    <p:sldId id="265" r:id="rId16"/>
    <p:sldId id="273" r:id="rId17"/>
    <p:sldId id="266" r:id="rId18"/>
    <p:sldId id="267" r:id="rId19"/>
    <p:sldId id="268" r:id="rId20"/>
    <p:sldId id="269" r:id="rId21"/>
    <p:sldId id="270" r:id="rId22"/>
    <p:sldId id="271" r:id="rId23"/>
    <p:sldId id="272" r:id="rId24"/>
    <p:sldId id="274" r:id="rId2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82" y="-12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3174410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24746153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87966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3216153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285905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it-IT" smtClean="0"/>
              <a:t>Fare clic per modificare lo stile del titolo</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19605333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42735905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1806304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53438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9B97505E-6053-4575-A6F6-8348A76C0943}" type="datetimeFigureOut">
              <a:rPr lang="it-IT" smtClean="0"/>
              <a:t>05/04/2020</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286037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9B97505E-6053-4575-A6F6-8348A76C0943}" type="datetimeFigureOut">
              <a:rPr lang="it-IT" smtClean="0"/>
              <a:t>05/04/2020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9118966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9B97505E-6053-4575-A6F6-8348A76C0943}" type="datetimeFigureOut">
              <a:rPr lang="it-IT" smtClean="0"/>
              <a:t>05/04/2020</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1400681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9B97505E-6053-4575-A6F6-8348A76C0943}" type="datetimeFigureOut">
              <a:rPr lang="it-IT" smtClean="0"/>
              <a:t>05/04/2020</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5639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7505E-6053-4575-A6F6-8348A76C0943}" type="datetimeFigureOut">
              <a:rPr lang="it-IT" smtClean="0"/>
              <a:t>05/04/2020</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28554838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it-IT" smtClean="0"/>
              <a:t>Fare clic per modificare lo stile del titolo</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9B97505E-6053-4575-A6F6-8348A76C0943}" type="datetimeFigureOut">
              <a:rPr lang="it-IT" smtClean="0"/>
              <a:t>05/04/2020</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A5F07F-C61B-4B53-ADE2-2C5BE3029439}" type="slidenum">
              <a:rPr lang="it-IT" smtClean="0"/>
              <a:t>‹N›</a:t>
            </a:fld>
            <a:endParaRPr lang="it-IT"/>
          </a:p>
        </p:txBody>
      </p:sp>
    </p:spTree>
    <p:extLst>
      <p:ext uri="{BB962C8B-B14F-4D97-AF65-F5344CB8AC3E}">
        <p14:creationId xmlns:p14="http://schemas.microsoft.com/office/powerpoint/2010/main" val="40744295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B4A5F07F-C61B-4B53-ADE2-2C5BE3029439}" type="slidenum">
              <a:rPr lang="it-IT" smtClean="0"/>
              <a:t>‹N›</a:t>
            </a:fld>
            <a:endParaRPr lang="it-IT"/>
          </a:p>
        </p:txBody>
      </p:sp>
      <p:sp>
        <p:nvSpPr>
          <p:cNvPr id="5" name="Date Placeholder 4"/>
          <p:cNvSpPr>
            <a:spLocks noGrp="1"/>
          </p:cNvSpPr>
          <p:nvPr>
            <p:ph type="dt" sz="half" idx="10"/>
          </p:nvPr>
        </p:nvSpPr>
        <p:spPr/>
        <p:txBody>
          <a:bodyPr/>
          <a:lstStyle/>
          <a:p>
            <a:fld id="{9B97505E-6053-4575-A6F6-8348A76C0943}" type="datetimeFigureOut">
              <a:rPr lang="it-IT" smtClean="0"/>
              <a:t>05/04/2020</a:t>
            </a:fld>
            <a:endParaRPr lang="it-IT"/>
          </a:p>
        </p:txBody>
      </p:sp>
    </p:spTree>
    <p:extLst>
      <p:ext uri="{BB962C8B-B14F-4D97-AF65-F5344CB8AC3E}">
        <p14:creationId xmlns:p14="http://schemas.microsoft.com/office/powerpoint/2010/main" val="2022382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alphaModFix amt="5000"/>
            <a:lum/>
          </a:blip>
          <a:srcRect/>
          <a:stretch>
            <a:fillRect t="-8000" b="-8000"/>
          </a:stretch>
        </a:blipFill>
        <a:effectLst/>
      </p:bgPr>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B97505E-6053-4575-A6F6-8348A76C0943}" type="datetimeFigureOut">
              <a:rPr lang="it-IT" smtClean="0"/>
              <a:t>05/04/2020</a:t>
            </a:fld>
            <a:endParaRPr lang="it-IT"/>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B4A5F07F-C61B-4B53-ADE2-2C5BE3029439}" type="slidenum">
              <a:rPr lang="it-IT" smtClean="0"/>
              <a:t>‹N›</a:t>
            </a:fld>
            <a:endParaRPr lang="it-IT"/>
          </a:p>
        </p:txBody>
      </p:sp>
    </p:spTree>
    <p:extLst>
      <p:ext uri="{BB962C8B-B14F-4D97-AF65-F5344CB8AC3E}">
        <p14:creationId xmlns:p14="http://schemas.microsoft.com/office/powerpoint/2010/main" val="373602130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1339642" y="1223493"/>
            <a:ext cx="7766936" cy="3309870"/>
          </a:xfrm>
        </p:spPr>
        <p:txBody>
          <a:bodyPr/>
          <a:lstStyle/>
          <a:p>
            <a:pPr algn="ctr"/>
            <a:r>
              <a:rPr lang="it-IT" dirty="0" smtClean="0">
                <a:latin typeface="Calibri" panose="020F0502020204030204" pitchFamily="34" charset="0"/>
              </a:rPr>
              <a:t>«Istituzioni di diritto pubblico» </a:t>
            </a:r>
            <a:r>
              <a:rPr lang="it-IT" dirty="0">
                <a:latin typeface="Calibri" panose="020F0502020204030204" pitchFamily="34" charset="0"/>
              </a:rPr>
              <a:t/>
            </a:r>
            <a:br>
              <a:rPr lang="it-IT" dirty="0">
                <a:latin typeface="Calibri" panose="020F0502020204030204" pitchFamily="34" charset="0"/>
              </a:rPr>
            </a:br>
            <a:endParaRPr lang="it-IT" dirty="0">
              <a:latin typeface="Calibri" panose="020F0502020204030204" pitchFamily="34" charset="0"/>
            </a:endParaRPr>
          </a:p>
        </p:txBody>
      </p:sp>
      <p:sp>
        <p:nvSpPr>
          <p:cNvPr id="3" name="Sottotitolo 2"/>
          <p:cNvSpPr>
            <a:spLocks noGrp="1"/>
          </p:cNvSpPr>
          <p:nvPr>
            <p:ph type="subTitle" idx="1"/>
          </p:nvPr>
        </p:nvSpPr>
        <p:spPr>
          <a:xfrm>
            <a:off x="1455552" y="4958366"/>
            <a:ext cx="7766936" cy="1571222"/>
          </a:xfrm>
        </p:spPr>
        <p:txBody>
          <a:bodyPr>
            <a:normAutofit/>
          </a:bodyPr>
          <a:lstStyle/>
          <a:p>
            <a:pPr algn="ctr">
              <a:spcBef>
                <a:spcPts val="0"/>
              </a:spcBef>
            </a:pPr>
            <a:r>
              <a:rPr lang="it-IT" sz="2000" dirty="0" smtClean="0">
                <a:latin typeface="Calibri" panose="020F0502020204030204" pitchFamily="34" charset="0"/>
              </a:rPr>
              <a:t>Prof.ssa Michela Michetti</a:t>
            </a:r>
          </a:p>
          <a:p>
            <a:pPr algn="ctr">
              <a:spcBef>
                <a:spcPts val="0"/>
              </a:spcBef>
            </a:pPr>
            <a:r>
              <a:rPr lang="it-IT" sz="2000" dirty="0" smtClean="0">
                <a:latin typeface="Calibri" panose="020F0502020204030204" pitchFamily="34" charset="0"/>
              </a:rPr>
              <a:t>Università degli studi di Teramo</a:t>
            </a:r>
          </a:p>
        </p:txBody>
      </p:sp>
    </p:spTree>
    <p:extLst>
      <p:ext uri="{BB962C8B-B14F-4D97-AF65-F5344CB8AC3E}">
        <p14:creationId xmlns:p14="http://schemas.microsoft.com/office/powerpoint/2010/main" val="12050131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cs typeface="Calibri" panose="020F0502020204030204" pitchFamily="34" charset="0"/>
              </a:rPr>
              <a:t>Le leggi regionali ordinarie: il rapporto con la legge statale</a:t>
            </a:r>
            <a:endParaRPr lang="it-IT"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p:txBody>
          <a:bodyPr>
            <a:normAutofit fontScale="92500" lnSpcReduction="20000"/>
          </a:bodyPr>
          <a:lstStyle/>
          <a:p>
            <a:pPr marL="0" indent="0" algn="just">
              <a:buNone/>
            </a:pPr>
            <a:r>
              <a:rPr lang="it-IT" sz="2000" dirty="0" smtClean="0">
                <a:latin typeface="Calibri" panose="020F0502020204030204" pitchFamily="34" charset="0"/>
                <a:cs typeface="Calibri" panose="020F0502020204030204" pitchFamily="34" charset="0"/>
              </a:rPr>
              <a:t>Da quanto sinora illustrato, può facilmente dedursi che il rapporto intercorrente tra la legge regionale e quella statale non si spiega nei termini di un rapporto di natura gerarchica (che si configura, per entrambe, solo rispetto alla Costituzione) ma, diversamente, si articola e si giustifica in virtù del </a:t>
            </a:r>
            <a:r>
              <a:rPr lang="it-IT" sz="2000" b="1" dirty="0" smtClean="0">
                <a:latin typeface="Calibri" panose="020F0502020204030204" pitchFamily="34" charset="0"/>
                <a:cs typeface="Calibri" panose="020F0502020204030204" pitchFamily="34" charset="0"/>
              </a:rPr>
              <a:t>principio di separazione delle competenze</a:t>
            </a:r>
            <a:r>
              <a:rPr lang="it-IT" sz="2000" dirty="0" smtClean="0">
                <a:latin typeface="Calibri" panose="020F0502020204030204" pitchFamily="34" charset="0"/>
                <a:cs typeface="Calibri" panose="020F0502020204030204" pitchFamily="34" charset="0"/>
              </a:rPr>
              <a:t>. A tal riguardo, l’art. 117 si configura alla stregua di una norma costituzionale di distribuzione e ripartizione delle competenze.</a:t>
            </a:r>
          </a:p>
          <a:p>
            <a:pPr marL="0" indent="0" algn="just">
              <a:buNone/>
            </a:pPr>
            <a:r>
              <a:rPr lang="it-IT" sz="2000" dirty="0" smtClean="0">
                <a:latin typeface="Calibri" panose="020F0502020204030204" pitchFamily="34" charset="0"/>
                <a:cs typeface="Calibri" panose="020F0502020204030204" pitchFamily="34" charset="0"/>
              </a:rPr>
              <a:t>Rispetto al modello così raffigurato, deve tuttavia precisarsi come maggiori complessità siano implicate dallo svolgimento dello schema di competenza concorrente, trattandosi di una regola di riparto che mantiene un residuo di gerarchia nella composizione del rapporto tra principi fondamentali di derivazione statale e legislazione regionale di dettaglio.</a:t>
            </a:r>
          </a:p>
          <a:p>
            <a:pPr marL="0" indent="0" algn="just">
              <a:buNone/>
            </a:pPr>
            <a:r>
              <a:rPr lang="it-IT" sz="2000" dirty="0" smtClean="0">
                <a:latin typeface="Calibri" panose="020F0502020204030204" pitchFamily="34" charset="0"/>
                <a:cs typeface="Calibri" panose="020F0502020204030204" pitchFamily="34" charset="0"/>
              </a:rPr>
              <a:t>In tali casi, la relazione gerarchica si stabilisce su basi sostanziali o, in altri termini, in funzione del contenuto prescrittivo delle norme che definiscono i principi fondamentali della materia: si tratta della cd. «</a:t>
            </a:r>
            <a:r>
              <a:rPr lang="it-IT" sz="2000" b="1" dirty="0" smtClean="0">
                <a:latin typeface="Calibri" panose="020F0502020204030204" pitchFamily="34" charset="0"/>
                <a:cs typeface="Calibri" panose="020F0502020204030204" pitchFamily="34" charset="0"/>
              </a:rPr>
              <a:t>gerarchia dei contenuti</a:t>
            </a:r>
            <a:r>
              <a:rPr lang="it-IT" sz="2000" dirty="0" smtClean="0">
                <a:latin typeface="Calibri" panose="020F0502020204030204" pitchFamily="34" charset="0"/>
                <a:cs typeface="Calibri" panose="020F0502020204030204" pitchFamily="34" charset="0"/>
              </a:rPr>
              <a:t>».</a:t>
            </a:r>
          </a:p>
          <a:p>
            <a:pPr marL="0" indent="0">
              <a:buNone/>
            </a:pP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28237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cs typeface="Calibri" panose="020F0502020204030204" pitchFamily="34" charset="0"/>
              </a:rPr>
              <a:t>Le leggi regionali ordinarie: il procedimento di formazione</a:t>
            </a:r>
            <a:endParaRPr lang="it-IT"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a:xfrm>
            <a:off x="677334" y="2160589"/>
            <a:ext cx="8596668" cy="4395194"/>
          </a:xfrm>
        </p:spPr>
        <p:txBody>
          <a:bodyPr>
            <a:normAutofit/>
          </a:bodyPr>
          <a:lstStyle/>
          <a:p>
            <a:pPr marL="0" indent="0" algn="just">
              <a:buNone/>
            </a:pPr>
            <a:r>
              <a:rPr lang="it-IT" sz="2000" dirty="0" smtClean="0">
                <a:latin typeface="Calibri" panose="020F0502020204030204" pitchFamily="34" charset="0"/>
                <a:cs typeface="Calibri" panose="020F0502020204030204" pitchFamily="34" charset="0"/>
              </a:rPr>
              <a:t>Al pari del procedimento di formazione delle leggi statali, quello previsto per le leggi regionali </a:t>
            </a:r>
            <a:r>
              <a:rPr lang="it-IT" sz="2000" dirty="0" smtClean="0">
                <a:latin typeface="Calibri" panose="020F0502020204030204" pitchFamily="34" charset="0"/>
                <a:cs typeface="Calibri" panose="020F0502020204030204" pitchFamily="34" charset="0"/>
              </a:rPr>
              <a:t>si </a:t>
            </a:r>
            <a:r>
              <a:rPr lang="it-IT" sz="2000" dirty="0" smtClean="0">
                <a:latin typeface="Calibri" panose="020F0502020204030204" pitchFamily="34" charset="0"/>
                <a:cs typeface="Calibri" panose="020F0502020204030204" pitchFamily="34" charset="0"/>
              </a:rPr>
              <a:t>articola in tre fasi: </a:t>
            </a:r>
            <a:r>
              <a:rPr lang="it-IT" sz="2000" dirty="0" smtClean="0">
                <a:latin typeface="Calibri" panose="020F0502020204030204" pitchFamily="34" charset="0"/>
                <a:cs typeface="Calibri" panose="020F0502020204030204" pitchFamily="34" charset="0"/>
              </a:rPr>
              <a:t>quella dell’iniziativa</a:t>
            </a:r>
            <a:r>
              <a:rPr lang="it-IT" sz="2000" dirty="0" smtClean="0">
                <a:latin typeface="Calibri" panose="020F0502020204030204" pitchFamily="34" charset="0"/>
                <a:cs typeface="Calibri" panose="020F0502020204030204" pitchFamily="34" charset="0"/>
              </a:rPr>
              <a:t>, </a:t>
            </a:r>
            <a:r>
              <a:rPr lang="it-IT" sz="2000" dirty="0" smtClean="0">
                <a:latin typeface="Calibri" panose="020F0502020204030204" pitchFamily="34" charset="0"/>
                <a:cs typeface="Calibri" panose="020F0502020204030204" pitchFamily="34" charset="0"/>
              </a:rPr>
              <a:t>quella costitutiva e quella </a:t>
            </a:r>
            <a:r>
              <a:rPr lang="it-IT" sz="2000" dirty="0" smtClean="0">
                <a:latin typeface="Calibri" panose="020F0502020204030204" pitchFamily="34" charset="0"/>
                <a:cs typeface="Calibri" panose="020F0502020204030204" pitchFamily="34" charset="0"/>
              </a:rPr>
              <a:t>integrativa dell’efficacia:</a:t>
            </a:r>
          </a:p>
          <a:p>
            <a:pPr algn="just">
              <a:buFont typeface="Arial" panose="020B0604020202020204" pitchFamily="34" charset="0"/>
              <a:buChar char="•"/>
            </a:pPr>
            <a:r>
              <a:rPr lang="it-IT" sz="2000" b="1" dirty="0">
                <a:latin typeface="Calibri" panose="020F0502020204030204" pitchFamily="34" charset="0"/>
                <a:cs typeface="Calibri" panose="020F0502020204030204" pitchFamily="34" charset="0"/>
              </a:rPr>
              <a:t>i</a:t>
            </a:r>
            <a:r>
              <a:rPr lang="it-IT" sz="2000" b="1" dirty="0" smtClean="0">
                <a:latin typeface="Calibri" panose="020F0502020204030204" pitchFamily="34" charset="0"/>
                <a:cs typeface="Calibri" panose="020F0502020204030204" pitchFamily="34" charset="0"/>
              </a:rPr>
              <a:t>niziativa</a:t>
            </a:r>
            <a:r>
              <a:rPr lang="it-IT" sz="2000" dirty="0" smtClean="0">
                <a:latin typeface="Calibri" panose="020F0502020204030204" pitchFamily="34" charset="0"/>
                <a:cs typeface="Calibri" panose="020F0502020204030204" pitchFamily="34" charset="0"/>
              </a:rPr>
              <a:t>: l’iniziativa spetta alla Giunta, ai singoli consiglieri e agli elettori della Regione; gli Statuti, inoltre, la attribuiscono ai Consigli comunali e provinciali e di norma la estendono anche ad altri organismi (come ad esempio il CAL);</a:t>
            </a:r>
          </a:p>
          <a:p>
            <a:pPr algn="just">
              <a:buFont typeface="Arial" panose="020B0604020202020204" pitchFamily="34" charset="0"/>
              <a:buChar char="•"/>
            </a:pPr>
            <a:r>
              <a:rPr lang="it-IT" sz="2000" b="1" dirty="0">
                <a:latin typeface="Calibri" panose="020F0502020204030204" pitchFamily="34" charset="0"/>
                <a:cs typeface="Calibri" panose="020F0502020204030204" pitchFamily="34" charset="0"/>
              </a:rPr>
              <a:t>c</a:t>
            </a:r>
            <a:r>
              <a:rPr lang="it-IT" sz="2000" b="1" dirty="0" smtClean="0">
                <a:latin typeface="Calibri" panose="020F0502020204030204" pitchFamily="34" charset="0"/>
                <a:cs typeface="Calibri" panose="020F0502020204030204" pitchFamily="34" charset="0"/>
              </a:rPr>
              <a:t>ostitutiva</a:t>
            </a:r>
            <a:r>
              <a:rPr lang="it-IT" sz="2000" dirty="0" smtClean="0">
                <a:latin typeface="Calibri" panose="020F0502020204030204" pitchFamily="34" charset="0"/>
                <a:cs typeface="Calibri" panose="020F0502020204030204" pitchFamily="34" charset="0"/>
              </a:rPr>
              <a:t>: ogni progetto di legge, previo esame da parte della commissione legislativa competente per materia, è discusso e votato dal Consiglio articolo per articolo e con votazione finale;</a:t>
            </a:r>
          </a:p>
          <a:p>
            <a:pPr algn="just">
              <a:buFont typeface="Arial" panose="020B0604020202020204" pitchFamily="34" charset="0"/>
              <a:buChar char="•"/>
            </a:pPr>
            <a:r>
              <a:rPr lang="it-IT" sz="2000" b="1" dirty="0">
                <a:latin typeface="Calibri" panose="020F0502020204030204" pitchFamily="34" charset="0"/>
                <a:cs typeface="Calibri" panose="020F0502020204030204" pitchFamily="34" charset="0"/>
              </a:rPr>
              <a:t>i</a:t>
            </a:r>
            <a:r>
              <a:rPr lang="it-IT" sz="2000" b="1" dirty="0" smtClean="0">
                <a:latin typeface="Calibri" panose="020F0502020204030204" pitchFamily="34" charset="0"/>
                <a:cs typeface="Calibri" panose="020F0502020204030204" pitchFamily="34" charset="0"/>
              </a:rPr>
              <a:t>ntegrativa dell’efficacia</a:t>
            </a:r>
            <a:r>
              <a:rPr lang="it-IT" sz="2000" dirty="0" smtClean="0">
                <a:latin typeface="Calibri" panose="020F0502020204030204" pitchFamily="34" charset="0"/>
                <a:cs typeface="Calibri" panose="020F0502020204030204" pitchFamily="34" charset="0"/>
              </a:rPr>
              <a:t>: le leggi regionali sono promulgate dal Presidente della Giunta e sono pubblicate nel Bollettino Ufficiale della Regione e riprodotte nella Gazzetta Ufficiale della Repubblica. </a:t>
            </a:r>
          </a:p>
          <a:p>
            <a:pPr algn="just">
              <a:buFont typeface="Arial" panose="020B0604020202020204" pitchFamily="34" charset="0"/>
              <a:buChar char="•"/>
            </a:pPr>
            <a:endParaRPr lang="it-IT" sz="2000" dirty="0" smtClean="0">
              <a:latin typeface="Calibri" panose="020F0502020204030204" pitchFamily="34" charset="0"/>
              <a:cs typeface="Calibri" panose="020F0502020204030204" pitchFamily="34" charset="0"/>
            </a:endParaRPr>
          </a:p>
          <a:p>
            <a:pPr marL="0" indent="0" algn="just">
              <a:buNone/>
            </a:pPr>
            <a:endParaRPr lang="it-IT"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31314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cs typeface="Calibri" panose="020F0502020204030204" pitchFamily="34" charset="0"/>
              </a:rPr>
              <a:t>La potestà regolamentare</a:t>
            </a:r>
            <a:endParaRPr lang="it-IT"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a:xfrm>
            <a:off x="677334" y="1859797"/>
            <a:ext cx="8596668" cy="4181565"/>
          </a:xfrm>
        </p:spPr>
        <p:txBody>
          <a:bodyPr>
            <a:noAutofit/>
          </a:bodyPr>
          <a:lstStyle/>
          <a:p>
            <a:pPr marL="0" indent="0">
              <a:buNone/>
            </a:pPr>
            <a:r>
              <a:rPr lang="it-IT" sz="2000" dirty="0" smtClean="0">
                <a:latin typeface="Calibri" panose="020F0502020204030204" pitchFamily="34" charset="0"/>
                <a:cs typeface="Calibri" panose="020F0502020204030204" pitchFamily="34" charset="0"/>
              </a:rPr>
              <a:t>All’indomani della riforma costituzionale del 2001, anche il regime di allocazione e di esercizio della </a:t>
            </a:r>
            <a:r>
              <a:rPr lang="it-IT" sz="2000" b="1" dirty="0" smtClean="0">
                <a:latin typeface="Calibri" panose="020F0502020204030204" pitchFamily="34" charset="0"/>
                <a:cs typeface="Calibri" panose="020F0502020204030204" pitchFamily="34" charset="0"/>
              </a:rPr>
              <a:t>potestà regolamentare </a:t>
            </a:r>
            <a:r>
              <a:rPr lang="it-IT" sz="2000" dirty="0" smtClean="0">
                <a:latin typeface="Calibri" panose="020F0502020204030204" pitchFamily="34" charset="0"/>
                <a:cs typeface="Calibri" panose="020F0502020204030204" pitchFamily="34" charset="0"/>
              </a:rPr>
              <a:t>è stato modificato.</a:t>
            </a:r>
          </a:p>
          <a:p>
            <a:pPr marL="0" indent="0">
              <a:buNone/>
            </a:pPr>
            <a:r>
              <a:rPr lang="it-IT" sz="2000" dirty="0" smtClean="0">
                <a:latin typeface="Calibri" panose="020F0502020204030204" pitchFamily="34" charset="0"/>
                <a:cs typeface="Calibri" panose="020F0502020204030204" pitchFamily="34" charset="0"/>
              </a:rPr>
              <a:t>Difatti, nel previgente sistema, la titolarità della potestà regolamentare spettava alla competenza generale dello Stato.</a:t>
            </a:r>
            <a:endParaRPr lang="it-IT" sz="2000" dirty="0">
              <a:latin typeface="Calibri" panose="020F0502020204030204" pitchFamily="34" charset="0"/>
              <a:cs typeface="Calibri" panose="020F0502020204030204" pitchFamily="34" charset="0"/>
            </a:endParaRPr>
          </a:p>
          <a:p>
            <a:pPr marL="0" indent="0">
              <a:buNone/>
            </a:pPr>
            <a:r>
              <a:rPr lang="it-IT" sz="2000" dirty="0" smtClean="0">
                <a:latin typeface="Calibri" panose="020F0502020204030204" pitchFamily="34" charset="0"/>
                <a:cs typeface="Calibri" panose="020F0502020204030204" pitchFamily="34" charset="0"/>
              </a:rPr>
              <a:t>Diversamente, il novellato art. 117, sesto comma, Cost. dispone che «</a:t>
            </a:r>
            <a:r>
              <a:rPr lang="it-IT" sz="2000" dirty="0">
                <a:latin typeface="Calibri" panose="020F0502020204030204" pitchFamily="34" charset="0"/>
                <a:cs typeface="Calibri" panose="020F0502020204030204" pitchFamily="34" charset="0"/>
              </a:rPr>
              <a:t>La potestà regolamentare spetta allo Stato nelle materie di legislazione esclusiva, salva delega alle </a:t>
            </a:r>
            <a:r>
              <a:rPr lang="it-IT" sz="2000" dirty="0" smtClean="0">
                <a:latin typeface="Calibri" panose="020F0502020204030204" pitchFamily="34" charset="0"/>
                <a:cs typeface="Calibri" panose="020F0502020204030204" pitchFamily="34" charset="0"/>
              </a:rPr>
              <a:t>Regioni».</a:t>
            </a:r>
          </a:p>
          <a:p>
            <a:pPr marL="0" indent="0">
              <a:buNone/>
            </a:pPr>
            <a:r>
              <a:rPr lang="it-IT" sz="2000" dirty="0" smtClean="0">
                <a:latin typeface="Calibri" panose="020F0502020204030204" pitchFamily="34" charset="0"/>
                <a:cs typeface="Calibri" panose="020F0502020204030204" pitchFamily="34" charset="0"/>
              </a:rPr>
              <a:t>Ne deriva che l’esercizio della potestà regolamentare compete allo Stato nelle sole materie attribuite alla sua potestà legislativa esclusiva.</a:t>
            </a:r>
          </a:p>
          <a:p>
            <a:pPr marL="0" indent="0">
              <a:buNone/>
            </a:pPr>
            <a:r>
              <a:rPr lang="it-IT" sz="2000" dirty="0" smtClean="0">
                <a:latin typeface="Calibri" panose="020F0502020204030204" pitchFamily="34" charset="0"/>
                <a:cs typeface="Calibri" panose="020F0502020204030204" pitchFamily="34" charset="0"/>
              </a:rPr>
              <a:t>Su ogni altra materia, invece, la potestà regolamentare è demandata alle Regioni (art. 117, settimo comma, Cost.).</a:t>
            </a:r>
          </a:p>
        </p:txBody>
      </p:sp>
    </p:spTree>
    <p:extLst>
      <p:ext uri="{BB962C8B-B14F-4D97-AF65-F5344CB8AC3E}">
        <p14:creationId xmlns:p14="http://schemas.microsoft.com/office/powerpoint/2010/main" val="1855565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dirty="0" smtClean="0"/>
              <a:t>Autonomia amministrativa</a:t>
            </a:r>
            <a:endParaRPr lang="it-IT" dirty="0"/>
          </a:p>
        </p:txBody>
      </p:sp>
      <p:sp>
        <p:nvSpPr>
          <p:cNvPr id="3" name="Segnaposto contenuto 2"/>
          <p:cNvSpPr>
            <a:spLocks noGrp="1"/>
          </p:cNvSpPr>
          <p:nvPr>
            <p:ph idx="1"/>
          </p:nvPr>
        </p:nvSpPr>
        <p:spPr>
          <a:xfrm>
            <a:off x="677334" y="1774557"/>
            <a:ext cx="8596668" cy="4266806"/>
          </a:xfrm>
        </p:spPr>
        <p:txBody>
          <a:bodyPr>
            <a:noAutofit/>
          </a:bodyPr>
          <a:lstStyle/>
          <a:p>
            <a:pPr marL="0" indent="0" algn="just">
              <a:buNone/>
            </a:pPr>
            <a:r>
              <a:rPr lang="it-IT" sz="2000" dirty="0" smtClean="0">
                <a:latin typeface="Calibri" panose="020F0502020204030204" pitchFamily="34" charset="0"/>
                <a:cs typeface="Calibri" panose="020F0502020204030204" pitchFamily="34" charset="0"/>
              </a:rPr>
              <a:t>Con la legge di revisione costituzionale del 2001, il criterio di allocazione di poteri e funzioni sul versante amministrativo è stato modellato sulla base del </a:t>
            </a:r>
            <a:r>
              <a:rPr lang="it-IT" sz="2000" b="1" dirty="0" smtClean="0">
                <a:latin typeface="Calibri" panose="020F0502020204030204" pitchFamily="34" charset="0"/>
                <a:cs typeface="Calibri" panose="020F0502020204030204" pitchFamily="34" charset="0"/>
              </a:rPr>
              <a:t>principio di sussidiarietà </a:t>
            </a:r>
            <a:r>
              <a:rPr lang="it-IT" sz="2000" dirty="0" smtClean="0">
                <a:latin typeface="Calibri" panose="020F0502020204030204" pitchFamily="34" charset="0"/>
                <a:cs typeface="Calibri" panose="020F0502020204030204" pitchFamily="34" charset="0"/>
              </a:rPr>
              <a:t>che, nella duplice veste «verticale» e «orizzontale», esprime una scelta di preferenza verso il livello di decisione più vicino ai cittadini.</a:t>
            </a:r>
          </a:p>
          <a:p>
            <a:pPr marL="0" indent="0" algn="just">
              <a:buNone/>
            </a:pPr>
            <a:r>
              <a:rPr lang="it-IT" sz="2000" dirty="0" smtClean="0">
                <a:latin typeface="Calibri" panose="020F0502020204030204" pitchFamily="34" charset="0"/>
                <a:cs typeface="Calibri" panose="020F0502020204030204" pitchFamily="34" charset="0"/>
              </a:rPr>
              <a:t>Il predetto criterio ha ricevuto formale ed espressa costituzionalizzazione all’art. 118 Cost.</a:t>
            </a:r>
          </a:p>
          <a:p>
            <a:pPr algn="just">
              <a:buFont typeface="Arial" panose="020B0604020202020204" pitchFamily="34" charset="0"/>
              <a:buChar char="•"/>
            </a:pPr>
            <a:r>
              <a:rPr lang="it-IT" sz="2000" dirty="0" smtClean="0">
                <a:latin typeface="Calibri" panose="020F0502020204030204" pitchFamily="34" charset="0"/>
                <a:cs typeface="Calibri" panose="020F0502020204030204" pitchFamily="34" charset="0"/>
              </a:rPr>
              <a:t>Art. 118, primo comma, Cost. (sussidiarietà verticale): «Le </a:t>
            </a:r>
            <a:r>
              <a:rPr lang="it-IT" sz="2000" dirty="0">
                <a:latin typeface="Calibri" panose="020F0502020204030204" pitchFamily="34" charset="0"/>
                <a:cs typeface="Calibri" panose="020F0502020204030204" pitchFamily="34" charset="0"/>
              </a:rPr>
              <a:t>funzioni amministrative sono attribuite ai Comuni salvo che, per assicurarne l'esercizio unitario, siano conferite a Province, Città metropolitane, Regioni e Stato, sulla base dei princìpi di sussidiarietà, differenziazione ed </a:t>
            </a:r>
            <a:r>
              <a:rPr lang="it-IT" sz="2000" dirty="0" smtClean="0">
                <a:latin typeface="Calibri" panose="020F0502020204030204" pitchFamily="34" charset="0"/>
                <a:cs typeface="Calibri" panose="020F0502020204030204" pitchFamily="34" charset="0"/>
              </a:rPr>
              <a:t>adeguatezza».</a:t>
            </a:r>
          </a:p>
          <a:p>
            <a:pPr algn="just">
              <a:buFont typeface="Arial" panose="020B0604020202020204" pitchFamily="34" charset="0"/>
              <a:buChar char="•"/>
            </a:pPr>
            <a:r>
              <a:rPr lang="it-IT" sz="2000" dirty="0" smtClean="0">
                <a:latin typeface="Calibri" panose="020F0502020204030204" pitchFamily="34" charset="0"/>
                <a:cs typeface="Calibri" panose="020F0502020204030204" pitchFamily="34" charset="0"/>
              </a:rPr>
              <a:t>Art. 118, quarto comma, Cost. (sussidiarietà orizzontale): «</a:t>
            </a:r>
            <a:r>
              <a:rPr lang="it-IT" sz="2000" dirty="0">
                <a:latin typeface="Calibri" panose="020F0502020204030204" pitchFamily="34" charset="0"/>
                <a:cs typeface="Calibri" panose="020F0502020204030204" pitchFamily="34" charset="0"/>
              </a:rPr>
              <a:t>Stato, Regioni, Città metropolitane, Province e Comuni favoriscono l'autonoma iniziativa dei cittadini, singoli e associati, per lo svolgimento di attività di interesse generale, sulla base del principio di </a:t>
            </a:r>
            <a:r>
              <a:rPr lang="it-IT" sz="2000" dirty="0" smtClean="0">
                <a:latin typeface="Calibri" panose="020F0502020204030204" pitchFamily="34" charset="0"/>
                <a:cs typeface="Calibri" panose="020F0502020204030204" pitchFamily="34" charset="0"/>
              </a:rPr>
              <a:t>sussidiarietà».</a:t>
            </a:r>
            <a:endParaRPr lang="it-IT"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11507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Corte costituzionale e Regioni</a:t>
            </a:r>
            <a:endParaRPr lang="it-IT" dirty="0">
              <a:latin typeface="Calibri" panose="020F0502020204030204" pitchFamily="34" charset="0"/>
            </a:endParaRPr>
          </a:p>
        </p:txBody>
      </p:sp>
      <p:sp>
        <p:nvSpPr>
          <p:cNvPr id="3" name="Segnaposto contenuto 2"/>
          <p:cNvSpPr>
            <a:spLocks noGrp="1"/>
          </p:cNvSpPr>
          <p:nvPr>
            <p:ph idx="1"/>
          </p:nvPr>
        </p:nvSpPr>
        <p:spPr>
          <a:xfrm>
            <a:off x="677334" y="1635618"/>
            <a:ext cx="8596668" cy="4405746"/>
          </a:xfrm>
        </p:spPr>
        <p:txBody>
          <a:bodyPr>
            <a:normAutofit/>
          </a:bodyPr>
          <a:lstStyle/>
          <a:p>
            <a:pPr marL="0" indent="0" algn="just">
              <a:buNone/>
            </a:pPr>
            <a:r>
              <a:rPr lang="it-IT" sz="2000" dirty="0" smtClean="0">
                <a:latin typeface="Calibri" panose="020F0502020204030204" pitchFamily="34" charset="0"/>
              </a:rPr>
              <a:t>Sebbene il complesso di riforme abbia notevolmente ampliato la sfera di autonomia decisionale delle Regioni, deve osservarsi come questa, nell’esperienza ordinamentale, sia stata progressivamente accerchiata dalle incursioni del legislatore statale il quale, in più occasioni, ha esteso il proprio margine di intervento su ambiti materiali devoluti alla competenza regionale.</a:t>
            </a:r>
          </a:p>
          <a:p>
            <a:pPr marL="0" indent="0" algn="just">
              <a:buNone/>
            </a:pPr>
            <a:r>
              <a:rPr lang="it-IT" sz="2000" dirty="0" smtClean="0">
                <a:latin typeface="Calibri" panose="020F0502020204030204" pitchFamily="34" charset="0"/>
              </a:rPr>
              <a:t>A ciò si aggiunga che molte delle interferenze statali si sono compiute con l’avallo della giurisprudenza costituzionale che, pur nell’intento di conferire maggiore flessibilità al sistema, ha di sovente legittimato un’indebita compressione dell’autonomia regionale. </a:t>
            </a:r>
          </a:p>
        </p:txBody>
      </p:sp>
    </p:spTree>
    <p:extLst>
      <p:ext uri="{BB962C8B-B14F-4D97-AF65-F5344CB8AC3E}">
        <p14:creationId xmlns:p14="http://schemas.microsoft.com/office/powerpoint/2010/main" val="15998579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579548"/>
            <a:ext cx="8596668" cy="1004553"/>
          </a:xfrm>
        </p:spPr>
        <p:txBody>
          <a:bodyPr>
            <a:normAutofit fontScale="90000"/>
          </a:bodyPr>
          <a:lstStyle/>
          <a:p>
            <a:pPr algn="ctr"/>
            <a:r>
              <a:rPr lang="it-IT" sz="4000" dirty="0" smtClean="0">
                <a:latin typeface="Calibri" panose="020F0502020204030204" pitchFamily="34" charset="0"/>
              </a:rPr>
              <a:t>Determinazione dei principi fondamentali </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1738649"/>
            <a:ext cx="8596668" cy="4302714"/>
          </a:xfrm>
        </p:spPr>
        <p:txBody>
          <a:bodyPr>
            <a:normAutofit lnSpcReduction="10000"/>
          </a:bodyPr>
          <a:lstStyle/>
          <a:p>
            <a:pPr marL="0" indent="0" algn="just">
              <a:buNone/>
            </a:pPr>
            <a:r>
              <a:rPr lang="it-IT" sz="2000" dirty="0" smtClean="0">
                <a:latin typeface="Calibri" panose="020F0502020204030204" pitchFamily="34" charset="0"/>
              </a:rPr>
              <a:t>In primo luogo, quanto alla determinazione dei principi fondamentali ex art. 117, terzo comma, Cost., la Corte costituzionale ha sostenuto una lettura del Titolo V revisionato in continuità con i precedenti giurisprudenziali affermatisi nella vigenza del precedente riparto.</a:t>
            </a:r>
          </a:p>
          <a:p>
            <a:pPr marL="0" indent="0" algn="just">
              <a:buNone/>
            </a:pPr>
            <a:r>
              <a:rPr lang="it-IT" sz="2000" dirty="0" smtClean="0">
                <a:latin typeface="Calibri" panose="020F0502020204030204" pitchFamily="34" charset="0"/>
              </a:rPr>
              <a:t>Non è un caso allora che, nella </a:t>
            </a:r>
            <a:r>
              <a:rPr lang="it-IT" sz="2000" b="1" dirty="0" smtClean="0">
                <a:latin typeface="Calibri" panose="020F0502020204030204" pitchFamily="34" charset="0"/>
              </a:rPr>
              <a:t>sentenza n. 282 del 2002</a:t>
            </a:r>
            <a:r>
              <a:rPr lang="it-IT" sz="2000" dirty="0" smtClean="0">
                <a:latin typeface="Calibri" panose="020F0502020204030204" pitchFamily="34" charset="0"/>
              </a:rPr>
              <a:t>, la Corte, pur affermando che «</a:t>
            </a:r>
            <a:r>
              <a:rPr lang="it-IT" sz="2000" i="1" dirty="0">
                <a:latin typeface="Calibri" panose="020F0502020204030204" pitchFamily="34" charset="0"/>
              </a:rPr>
              <a:t>La nuova formulazione dell'art. 117, terzo comma, rispetto a quella previgente dell'art. 117, primo comma, esprime l'intento di una più netta distinzione fra la competenza regionale a legiferare in queste materie e la competenza statale, limitata alla determinazione dei principi fondamentali della </a:t>
            </a:r>
            <a:r>
              <a:rPr lang="it-IT" sz="2000" i="1" dirty="0" smtClean="0">
                <a:latin typeface="Calibri" panose="020F0502020204030204" pitchFamily="34" charset="0"/>
              </a:rPr>
              <a:t>disciplina</a:t>
            </a:r>
            <a:r>
              <a:rPr lang="it-IT" sz="2000" dirty="0" smtClean="0">
                <a:latin typeface="Calibri" panose="020F0502020204030204" pitchFamily="34" charset="0"/>
              </a:rPr>
              <a:t>» precisa che «</a:t>
            </a:r>
            <a:r>
              <a:rPr lang="it-IT" sz="2000" i="1" dirty="0" smtClean="0">
                <a:latin typeface="Calibri" panose="020F0502020204030204" pitchFamily="34" charset="0"/>
              </a:rPr>
              <a:t>ciò non significa che </a:t>
            </a:r>
            <a:r>
              <a:rPr lang="it-IT" sz="2000" i="1" dirty="0">
                <a:latin typeface="Calibri" panose="020F0502020204030204" pitchFamily="34" charset="0"/>
              </a:rPr>
              <a:t>i principi possano trarsi solo da leggi statali nuove, espressamente rivolte a tale scopo. Specie nella fase della transizione dal vecchio al nuovo sistema di riparto delle competenze, la legislazione regionale concorrente dovrà svolgersi nel rispetto dei principi fondamentali comunque risultanti dalla legislazione statale già in </a:t>
            </a:r>
            <a:r>
              <a:rPr lang="it-IT" sz="2000" i="1" dirty="0" smtClean="0">
                <a:latin typeface="Calibri" panose="020F0502020204030204" pitchFamily="34" charset="0"/>
              </a:rPr>
              <a:t>vigore</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11368323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Principio di cedevolezza</a:t>
            </a:r>
            <a:endParaRPr lang="it-IT" dirty="0">
              <a:latin typeface="Calibri" panose="020F0502020204030204" pitchFamily="34" charset="0"/>
            </a:endParaRPr>
          </a:p>
        </p:txBody>
      </p:sp>
      <p:sp>
        <p:nvSpPr>
          <p:cNvPr id="3" name="Segnaposto contenuto 2"/>
          <p:cNvSpPr>
            <a:spLocks noGrp="1"/>
          </p:cNvSpPr>
          <p:nvPr>
            <p:ph idx="1"/>
          </p:nvPr>
        </p:nvSpPr>
        <p:spPr>
          <a:xfrm>
            <a:off x="677334" y="1930401"/>
            <a:ext cx="8596668" cy="4110962"/>
          </a:xfrm>
        </p:spPr>
        <p:txBody>
          <a:bodyPr>
            <a:normAutofit/>
          </a:bodyPr>
          <a:lstStyle/>
          <a:p>
            <a:pPr marL="0" indent="0" algn="just">
              <a:buNone/>
            </a:pPr>
            <a:r>
              <a:rPr lang="it-IT" sz="2000" dirty="0" smtClean="0">
                <a:latin typeface="Calibri" panose="020F0502020204030204" pitchFamily="34" charset="0"/>
              </a:rPr>
              <a:t>Ancora nel segno della continuità normativa e istituzionale, si colloca la dottrina della </a:t>
            </a:r>
            <a:r>
              <a:rPr lang="it-IT" sz="2000" b="1" dirty="0" smtClean="0">
                <a:latin typeface="Calibri" panose="020F0502020204030204" pitchFamily="34" charset="0"/>
              </a:rPr>
              <a:t>cedevolezza </a:t>
            </a:r>
            <a:r>
              <a:rPr lang="it-IT" sz="2000" dirty="0" smtClean="0">
                <a:latin typeface="Calibri" panose="020F0502020204030204" pitchFamily="34" charset="0"/>
              </a:rPr>
              <a:t>elaborata dalla Corte costituzionale, a giudizio della quale, specie nella fase di transizione dal vecchio al nuovo regime di riparto delle competenze, «</a:t>
            </a:r>
            <a:r>
              <a:rPr lang="it-IT" sz="2000" i="1" dirty="0" smtClean="0">
                <a:latin typeface="Calibri" panose="020F0502020204030204" pitchFamily="34" charset="0"/>
              </a:rPr>
              <a:t>le </a:t>
            </a:r>
            <a:r>
              <a:rPr lang="it-IT" sz="2000" i="1" dirty="0">
                <a:latin typeface="Calibri" panose="020F0502020204030204" pitchFamily="34" charset="0"/>
              </a:rPr>
              <a:t>preesistenti norme statali continuano a vigere nonostante il mutato assetto delle attribuzioni fino all'adozione di leggi regionali conformi alla nuova </a:t>
            </a:r>
            <a:r>
              <a:rPr lang="it-IT" sz="2000" i="1" dirty="0" smtClean="0">
                <a:latin typeface="Calibri" panose="020F0502020204030204" pitchFamily="34" charset="0"/>
              </a:rPr>
              <a:t>competenza</a:t>
            </a:r>
            <a:r>
              <a:rPr lang="it-IT" sz="2000" dirty="0" smtClean="0">
                <a:latin typeface="Calibri" panose="020F0502020204030204" pitchFamily="34" charset="0"/>
              </a:rPr>
              <a:t>» (</a:t>
            </a:r>
            <a:r>
              <a:rPr lang="it-IT" sz="2000" b="1" dirty="0" smtClean="0">
                <a:latin typeface="Calibri" panose="020F0502020204030204" pitchFamily="34" charset="0"/>
              </a:rPr>
              <a:t>sentenza n. 13 del 2004</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2885138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Attrazione in sussidiarietà della competenza legislativa</a:t>
            </a:r>
            <a:endParaRPr lang="it-IT" dirty="0">
              <a:latin typeface="Calibri" panose="020F0502020204030204" pitchFamily="34" charset="0"/>
            </a:endParaRPr>
          </a:p>
        </p:txBody>
      </p:sp>
      <p:sp>
        <p:nvSpPr>
          <p:cNvPr id="3" name="Segnaposto contenuto 2"/>
          <p:cNvSpPr>
            <a:spLocks noGrp="1"/>
          </p:cNvSpPr>
          <p:nvPr>
            <p:ph idx="1"/>
          </p:nvPr>
        </p:nvSpPr>
        <p:spPr>
          <a:xfrm>
            <a:off x="677334" y="2160589"/>
            <a:ext cx="8596668" cy="4343242"/>
          </a:xfrm>
        </p:spPr>
        <p:txBody>
          <a:bodyPr>
            <a:normAutofit/>
          </a:bodyPr>
          <a:lstStyle/>
          <a:p>
            <a:pPr marL="0" indent="0" algn="just">
              <a:buNone/>
            </a:pPr>
            <a:r>
              <a:rPr lang="it-IT" sz="2000" dirty="0" smtClean="0">
                <a:latin typeface="Calibri" panose="020F0502020204030204" pitchFamily="34" charset="0"/>
              </a:rPr>
              <a:t>Altro strumento con cui la Corte, a partire dalla </a:t>
            </a:r>
            <a:r>
              <a:rPr lang="it-IT" sz="2000" b="1" dirty="0" smtClean="0">
                <a:latin typeface="Calibri" panose="020F0502020204030204" pitchFamily="34" charset="0"/>
              </a:rPr>
              <a:t>sentenza n. 303 del 2003</a:t>
            </a:r>
            <a:r>
              <a:rPr lang="it-IT" sz="2000" dirty="0" smtClean="0">
                <a:latin typeface="Calibri" panose="020F0502020204030204" pitchFamily="34" charset="0"/>
              </a:rPr>
              <a:t>, ha prestato il fianco ad una ricentralizzazione della legislazione è quello dell’attrazione in sussidiarietà della competenza legislativa e amministrativa.</a:t>
            </a:r>
          </a:p>
          <a:p>
            <a:pPr marL="0" indent="0" algn="just">
              <a:buNone/>
            </a:pPr>
            <a:r>
              <a:rPr lang="it-IT" sz="2000" dirty="0" smtClean="0">
                <a:latin typeface="Calibri" panose="020F0502020204030204" pitchFamily="34" charset="0"/>
              </a:rPr>
              <a:t>Nella specie, la Corte introduce un meccanismo di flessibilità (privo di ogni copertura costituzionale) nel </a:t>
            </a:r>
            <a:r>
              <a:rPr lang="it-IT" sz="2000" dirty="0" smtClean="0">
                <a:latin typeface="Calibri" panose="020F0502020204030204" pitchFamily="34" charset="0"/>
              </a:rPr>
              <a:t>riparto </a:t>
            </a:r>
            <a:r>
              <a:rPr lang="it-IT" sz="2000" dirty="0" smtClean="0">
                <a:latin typeface="Calibri" panose="020F0502020204030204" pitchFamily="34" charset="0"/>
              </a:rPr>
              <a:t>di competenze, statuendo che «</a:t>
            </a:r>
            <a:r>
              <a:rPr lang="it-IT" sz="2000" i="1" dirty="0">
                <a:latin typeface="Calibri" panose="020F0502020204030204" pitchFamily="34" charset="0"/>
              </a:rPr>
              <a:t>quando l'istanza di esercizio unitario trascende anche l'ambito regionale, la funzione amministrativa può essere esercitata dallo Stato. Ciò non può restare senza conseguenze sull'esercizio della funzione legislativa, giacché il principio di legalità, il quale impone che anche le funzioni assunte per sussidiarietà siano organizzate e regolate dalla legge, conduce logicamente ad escludere che le singole Regioni, con discipline differenziate, possano organizzare e regolare funzioni amministrative attratte a livello nazionale e ad affermare che solo la legge statale possa attendere a un compito </a:t>
            </a:r>
            <a:r>
              <a:rPr lang="it-IT" sz="2000" i="1" dirty="0" smtClean="0">
                <a:latin typeface="Calibri" panose="020F0502020204030204" pitchFamily="34" charset="0"/>
              </a:rPr>
              <a:t>siffatto</a:t>
            </a:r>
            <a:r>
              <a:rPr lang="it-IT" sz="2000" dirty="0" smtClean="0">
                <a:latin typeface="Calibri" panose="020F0502020204030204" pitchFamily="34" charset="0"/>
              </a:rPr>
              <a:t>».</a:t>
            </a:r>
            <a:endParaRPr lang="it-IT" sz="2000" dirty="0">
              <a:latin typeface="Calibri" panose="020F0502020204030204" pitchFamily="34" charset="0"/>
            </a:endParaRPr>
          </a:p>
        </p:txBody>
      </p:sp>
    </p:spTree>
    <p:extLst>
      <p:ext uri="{BB962C8B-B14F-4D97-AF65-F5344CB8AC3E}">
        <p14:creationId xmlns:p14="http://schemas.microsoft.com/office/powerpoint/2010/main" val="20636161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latin typeface="Calibri" panose="020F0502020204030204" pitchFamily="34" charset="0"/>
              </a:rPr>
              <a:t>Attrazione in sussidiarietà della competenza legislativa</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In altri termini, la Corte ha legittimato uno spostamento a livello statale della competenza amministrativa, attraendo al medesimo livello istituzionale la corrispondente funzione legislativa, e ciò in ossequio al principio di legalità.</a:t>
            </a:r>
          </a:p>
          <a:p>
            <a:pPr marL="0" indent="0" algn="just">
              <a:buNone/>
            </a:pPr>
            <a:r>
              <a:rPr lang="it-IT" sz="2000" dirty="0" smtClean="0">
                <a:latin typeface="Calibri" panose="020F0502020204030204" pitchFamily="34" charset="0"/>
              </a:rPr>
              <a:t>Ad ogni modo, la Corte ammette una tale deroga al riparto competenziale solo se la valutazione dell’interesse pubblico sottostante all’assunzione di funzioni regionali o locali da parte dello Stato sia proporzionata, non affetta da irragionevolezza e oggetto di accordo stipulato con la Regione stessa (principio della </a:t>
            </a:r>
            <a:r>
              <a:rPr lang="it-IT" sz="2000" b="1" dirty="0" smtClean="0">
                <a:latin typeface="Calibri" panose="020F0502020204030204" pitchFamily="34" charset="0"/>
              </a:rPr>
              <a:t>leale collaborazione</a:t>
            </a:r>
            <a:r>
              <a:rPr lang="it-IT" sz="2000" dirty="0" smtClean="0">
                <a:latin typeface="Calibri" panose="020F0502020204030204" pitchFamily="34" charset="0"/>
              </a:rPr>
              <a:t>).</a:t>
            </a:r>
          </a:p>
          <a:p>
            <a:pPr marL="0" indent="0">
              <a:buNone/>
            </a:pPr>
            <a:endParaRPr lang="it-IT" sz="2000" dirty="0">
              <a:latin typeface="Calibri" panose="020F0502020204030204" pitchFamily="34" charset="0"/>
            </a:endParaRPr>
          </a:p>
        </p:txBody>
      </p:sp>
    </p:spTree>
    <p:extLst>
      <p:ext uri="{BB962C8B-B14F-4D97-AF65-F5344CB8AC3E}">
        <p14:creationId xmlns:p14="http://schemas.microsoft.com/office/powerpoint/2010/main" val="380596724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Materie trasversali</a:t>
            </a:r>
            <a:endParaRPr lang="it-IT" dirty="0">
              <a:latin typeface="Calibri" panose="020F0502020204030204" pitchFamily="34" charset="0"/>
            </a:endParaRPr>
          </a:p>
        </p:txBody>
      </p:sp>
      <p:sp>
        <p:nvSpPr>
          <p:cNvPr id="3" name="Segnaposto contenuto 2"/>
          <p:cNvSpPr>
            <a:spLocks noGrp="1"/>
          </p:cNvSpPr>
          <p:nvPr>
            <p:ph idx="1"/>
          </p:nvPr>
        </p:nvSpPr>
        <p:spPr>
          <a:xfrm>
            <a:off x="677334" y="1596981"/>
            <a:ext cx="8596668" cy="4444382"/>
          </a:xfrm>
        </p:spPr>
        <p:txBody>
          <a:bodyPr>
            <a:normAutofit/>
          </a:bodyPr>
          <a:lstStyle/>
          <a:p>
            <a:pPr marL="0" indent="0" algn="just">
              <a:buNone/>
            </a:pPr>
            <a:r>
              <a:rPr lang="it-IT" sz="2000" dirty="0" smtClean="0">
                <a:latin typeface="Calibri" panose="020F0502020204030204" pitchFamily="34" charset="0"/>
              </a:rPr>
              <a:t>Quella delle </a:t>
            </a:r>
            <a:r>
              <a:rPr lang="it-IT" sz="2000" b="1" dirty="0" smtClean="0">
                <a:latin typeface="Calibri" panose="020F0502020204030204" pitchFamily="34" charset="0"/>
              </a:rPr>
              <a:t>materie trasversali </a:t>
            </a:r>
            <a:r>
              <a:rPr lang="it-IT" sz="2000" dirty="0" smtClean="0">
                <a:latin typeface="Calibri" panose="020F0502020204030204" pitchFamily="34" charset="0"/>
              </a:rPr>
              <a:t>costituisce una delle </a:t>
            </a:r>
            <a:r>
              <a:rPr lang="it-IT" sz="2000" dirty="0" smtClean="0">
                <a:latin typeface="Calibri" panose="020F0502020204030204" pitchFamily="34" charset="0"/>
              </a:rPr>
              <a:t>testimonianze </a:t>
            </a:r>
            <a:r>
              <a:rPr lang="it-IT" sz="2000" dirty="0" smtClean="0">
                <a:latin typeface="Calibri" panose="020F0502020204030204" pitchFamily="34" charset="0"/>
              </a:rPr>
              <a:t>più emblematiche di interferenza statale </a:t>
            </a:r>
            <a:r>
              <a:rPr lang="it-IT" sz="2000" dirty="0" smtClean="0">
                <a:latin typeface="Calibri" panose="020F0502020204030204" pitchFamily="34" charset="0"/>
              </a:rPr>
              <a:t>in </a:t>
            </a:r>
            <a:r>
              <a:rPr lang="it-IT" sz="2000" dirty="0" smtClean="0">
                <a:latin typeface="Calibri" panose="020F0502020204030204" pitchFamily="34" charset="0"/>
              </a:rPr>
              <a:t>ambiti materiali riservati alla competenza del legislatore regionale.</a:t>
            </a:r>
          </a:p>
          <a:p>
            <a:pPr marL="0" indent="0" algn="just">
              <a:buNone/>
            </a:pPr>
            <a:r>
              <a:rPr lang="it-IT" sz="2000" dirty="0" smtClean="0">
                <a:latin typeface="Calibri" panose="020F0502020204030204" pitchFamily="34" charset="0"/>
              </a:rPr>
              <a:t>Tradizionalmente, il riferimento alla predetta categoria denota un complesso di «materie-non materie», le quali identificano competenze legislative dello Stato costruite in termini finalistici e, come tali, suscettibili di intersecare plurimi interessi e competenze, anche di spettanza regionale.</a:t>
            </a:r>
          </a:p>
          <a:p>
            <a:pPr marL="0" indent="0" algn="just">
              <a:buNone/>
            </a:pPr>
            <a:r>
              <a:rPr lang="it-IT" sz="2000" dirty="0" smtClean="0">
                <a:latin typeface="Calibri" panose="020F0502020204030204" pitchFamily="34" charset="0"/>
              </a:rPr>
              <a:t>A titolo di esempio, si ricordi la </a:t>
            </a:r>
            <a:r>
              <a:rPr lang="it-IT" sz="2000" b="1" dirty="0" smtClean="0">
                <a:latin typeface="Calibri" panose="020F0502020204030204" pitchFamily="34" charset="0"/>
              </a:rPr>
              <a:t>sentenza n. 407 del 2002</a:t>
            </a:r>
            <a:r>
              <a:rPr lang="it-IT" sz="2000" dirty="0" smtClean="0">
                <a:latin typeface="Calibri" panose="020F0502020204030204" pitchFamily="34" charset="0"/>
              </a:rPr>
              <a:t> laddove la Corte, con riferimento alla tutela dell’ambiente, ha affermato che «</a:t>
            </a:r>
            <a:r>
              <a:rPr lang="it-IT" sz="2000" i="1" dirty="0">
                <a:latin typeface="Calibri" panose="020F0502020204030204" pitchFamily="34" charset="0"/>
              </a:rPr>
              <a:t>non tutti gli ambiti materiali specificati nel secondo comma dell'art. 117 possono, in quanto tali, configurarsi come "materie" in senso stretto, poiché, in alcuni casi, si tratta più esattamente di competenze del legislatore statale idonee ad investire una pluralità di </a:t>
            </a:r>
            <a:r>
              <a:rPr lang="it-IT" sz="2000" i="1" dirty="0" smtClean="0">
                <a:latin typeface="Calibri" panose="020F0502020204030204" pitchFamily="34" charset="0"/>
              </a:rPr>
              <a:t>materie.</a:t>
            </a:r>
          </a:p>
        </p:txBody>
      </p:sp>
      <p:cxnSp>
        <p:nvCxnSpPr>
          <p:cNvPr id="5" name="Connettore 2 4"/>
          <p:cNvCxnSpPr/>
          <p:nvPr/>
        </p:nvCxnSpPr>
        <p:spPr>
          <a:xfrm>
            <a:off x="6005593" y="5920353"/>
            <a:ext cx="233249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26805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a:xfrm>
            <a:off x="669585" y="586352"/>
            <a:ext cx="8596668" cy="5688169"/>
          </a:xfrm>
        </p:spPr>
        <p:txBody>
          <a:bodyPr>
            <a:normAutofit/>
          </a:bodyPr>
          <a:lstStyle/>
          <a:p>
            <a:pPr algn="ctr"/>
            <a:r>
              <a:rPr lang="it-IT" dirty="0" smtClean="0"/>
              <a:t/>
            </a:r>
            <a:br>
              <a:rPr lang="it-IT" dirty="0" smtClean="0"/>
            </a:br>
            <a:r>
              <a:rPr lang="it-IT" dirty="0"/>
              <a:t/>
            </a:r>
            <a:br>
              <a:rPr lang="it-IT" dirty="0"/>
            </a:br>
            <a:r>
              <a:rPr lang="it-IT" sz="5400" dirty="0">
                <a:latin typeface="Calibri" panose="020F0502020204030204" pitchFamily="34" charset="0"/>
              </a:rPr>
              <a:t/>
            </a:r>
            <a:br>
              <a:rPr lang="it-IT" sz="5400" dirty="0">
                <a:latin typeface="Calibri" panose="020F0502020204030204" pitchFamily="34" charset="0"/>
              </a:rPr>
            </a:br>
            <a:r>
              <a:rPr lang="it-IT" sz="6700" dirty="0" smtClean="0">
                <a:latin typeface="Calibri" panose="020F0502020204030204" pitchFamily="34" charset="0"/>
              </a:rPr>
              <a:t>Il regionalismo italiano</a:t>
            </a:r>
            <a:br>
              <a:rPr lang="it-IT" sz="6700" dirty="0" smtClean="0">
                <a:latin typeface="Calibri" panose="020F0502020204030204" pitchFamily="34" charset="0"/>
              </a:rPr>
            </a:br>
            <a:r>
              <a:rPr lang="it-IT" sz="6700" dirty="0">
                <a:latin typeface="Calibri" panose="020F0502020204030204" pitchFamily="34" charset="0"/>
              </a:rPr>
              <a:t/>
            </a:r>
            <a:br>
              <a:rPr lang="it-IT" sz="6700" dirty="0">
                <a:latin typeface="Calibri" panose="020F0502020204030204" pitchFamily="34" charset="0"/>
              </a:rPr>
            </a:br>
            <a:r>
              <a:rPr lang="it-IT" sz="5400" dirty="0" smtClean="0"/>
              <a:t/>
            </a:r>
            <a:br>
              <a:rPr lang="it-IT" sz="5400" dirty="0" smtClean="0"/>
            </a:br>
            <a:endParaRPr lang="it-IT" sz="2000" dirty="0">
              <a:solidFill>
                <a:schemeClr val="tx1"/>
              </a:solidFill>
              <a:latin typeface="Calibri" panose="020F0502020204030204" pitchFamily="34" charset="0"/>
            </a:endParaRPr>
          </a:p>
        </p:txBody>
      </p:sp>
    </p:spTree>
    <p:extLst>
      <p:ext uri="{BB962C8B-B14F-4D97-AF65-F5344CB8AC3E}">
        <p14:creationId xmlns:p14="http://schemas.microsoft.com/office/powerpoint/2010/main" val="20259036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a:latin typeface="Calibri" panose="020F0502020204030204" pitchFamily="34" charset="0"/>
              </a:rPr>
              <a:t>Materie trasversali</a:t>
            </a:r>
            <a:endParaRPr lang="it-IT" dirty="0"/>
          </a:p>
        </p:txBody>
      </p:sp>
      <p:sp>
        <p:nvSpPr>
          <p:cNvPr id="3" name="Segnaposto contenuto 2"/>
          <p:cNvSpPr>
            <a:spLocks noGrp="1"/>
          </p:cNvSpPr>
          <p:nvPr>
            <p:ph idx="1"/>
          </p:nvPr>
        </p:nvSpPr>
        <p:spPr>
          <a:xfrm>
            <a:off x="677334" y="1687133"/>
            <a:ext cx="8596668" cy="4354230"/>
          </a:xfrm>
        </p:spPr>
        <p:txBody>
          <a:bodyPr>
            <a:normAutofit/>
          </a:bodyPr>
          <a:lstStyle/>
          <a:p>
            <a:pPr marL="0" indent="0" algn="just">
              <a:buNone/>
            </a:pPr>
            <a:r>
              <a:rPr lang="it-IT" sz="2000" i="1" dirty="0">
                <a:latin typeface="Calibri" panose="020F0502020204030204" pitchFamily="34" charset="0"/>
              </a:rPr>
              <a:t>In questo senso l'evoluzione legislativa e la giurisprudenza costituzionale portano ad escludere che possa identificarsi una "materia" in senso tecnico, qualificabile come "tutela dell'ambiente", dal momento che non sembra configurabile come sfera di competenza statale rigorosamente circoscritta e delimitata, giacché, al contrario, essa investe e si intreccia inestricabilmente con altri interessi e competenze. In particolare, dalla giurisprudenza della Corte antecedente alla nuova formulazione del Titolo V della Costituzione è agevole ricavare una configurazione dell'ambiente come "valore" costituzionalmente protetto, che, in quanto tale, delinea una sorta di materia "trasversale", in ordine alla quale si manifestano competenze diverse, che ben possono essere regionali, spettando allo Stato le determinazioni che rispondono ad esigenze meritevoli di disciplina uniforme sull'intero territorio </a:t>
            </a:r>
            <a:r>
              <a:rPr lang="it-IT" sz="2000" i="1" dirty="0" smtClean="0">
                <a:latin typeface="Calibri" panose="020F0502020204030204" pitchFamily="34" charset="0"/>
              </a:rPr>
              <a:t>nazionale». </a:t>
            </a:r>
            <a:endParaRPr lang="it-IT" sz="2000" i="1" dirty="0">
              <a:latin typeface="Calibri" panose="020F0502020204030204" pitchFamily="34" charset="0"/>
            </a:endParaRPr>
          </a:p>
        </p:txBody>
      </p:sp>
    </p:spTree>
    <p:extLst>
      <p:ext uri="{BB962C8B-B14F-4D97-AF65-F5344CB8AC3E}">
        <p14:creationId xmlns:p14="http://schemas.microsoft.com/office/powerpoint/2010/main" val="9417999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Intreccio di materie e criteri di composizione</a:t>
            </a:r>
            <a:endParaRPr lang="it-IT" sz="4000" dirty="0">
              <a:latin typeface="Calibri" panose="020F0502020204030204" pitchFamily="34" charset="0"/>
            </a:endParaRPr>
          </a:p>
        </p:txBody>
      </p:sp>
      <p:sp>
        <p:nvSpPr>
          <p:cNvPr id="3" name="Segnaposto contenuto 2"/>
          <p:cNvSpPr>
            <a:spLocks noGrp="1"/>
          </p:cNvSpPr>
          <p:nvPr>
            <p:ph idx="1"/>
          </p:nvPr>
        </p:nvSpPr>
        <p:spPr/>
        <p:txBody>
          <a:bodyPr>
            <a:normAutofit/>
          </a:bodyPr>
          <a:lstStyle/>
          <a:p>
            <a:pPr marL="0" indent="0" algn="just">
              <a:buNone/>
            </a:pPr>
            <a:r>
              <a:rPr lang="it-IT" sz="2000" dirty="0" smtClean="0">
                <a:latin typeface="Calibri" panose="020F0502020204030204" pitchFamily="34" charset="0"/>
              </a:rPr>
              <a:t>Alquanto evidente appare la considerazione che la regolazione degli assetti competenziali, delineata all’art. 117 Cost., non risolva in modo automatico tutti i problemi di definizione e allocazione delle materie.</a:t>
            </a:r>
          </a:p>
          <a:p>
            <a:pPr marL="0" indent="0" algn="just">
              <a:buNone/>
            </a:pPr>
            <a:r>
              <a:rPr lang="it-IT" sz="2000" dirty="0" smtClean="0">
                <a:latin typeface="Calibri" panose="020F0502020204030204" pitchFamily="34" charset="0"/>
              </a:rPr>
              <a:t>A ciò consegue un’estrema complessità di lettura del sistema e la necessità di mettere a punto alcuni criteri di razionalizzazione degli </a:t>
            </a:r>
            <a:r>
              <a:rPr lang="it-IT" sz="2000" b="1" dirty="0" smtClean="0">
                <a:latin typeface="Calibri" panose="020F0502020204030204" pitchFamily="34" charset="0"/>
              </a:rPr>
              <a:t>intrecci competenziali.</a:t>
            </a:r>
          </a:p>
          <a:p>
            <a:pPr marL="0" indent="0" algn="just">
              <a:buNone/>
            </a:pPr>
            <a:r>
              <a:rPr lang="it-IT" sz="2000" dirty="0" smtClean="0">
                <a:latin typeface="Calibri" panose="020F0502020204030204" pitchFamily="34" charset="0"/>
              </a:rPr>
              <a:t>A tal proposito, la Corte ha fatto ricorso a due strumenti di composizione: il criterio della prevalenza e il principio di leale collaborazione.</a:t>
            </a:r>
            <a:endParaRPr lang="it-IT" sz="2000" dirty="0">
              <a:latin typeface="Calibri" panose="020F0502020204030204" pitchFamily="34" charset="0"/>
            </a:endParaRPr>
          </a:p>
        </p:txBody>
      </p:sp>
    </p:spTree>
    <p:extLst>
      <p:ext uri="{BB962C8B-B14F-4D97-AF65-F5344CB8AC3E}">
        <p14:creationId xmlns:p14="http://schemas.microsoft.com/office/powerpoint/2010/main" val="116648766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Il criterio della prevalenza</a:t>
            </a:r>
            <a:endParaRPr lang="it-IT" dirty="0">
              <a:latin typeface="Calibri" panose="020F0502020204030204" pitchFamily="34" charset="0"/>
            </a:endParaRPr>
          </a:p>
        </p:txBody>
      </p:sp>
      <p:sp>
        <p:nvSpPr>
          <p:cNvPr id="3" name="Segnaposto contenuto 2"/>
          <p:cNvSpPr>
            <a:spLocks noGrp="1"/>
          </p:cNvSpPr>
          <p:nvPr>
            <p:ph idx="1"/>
          </p:nvPr>
        </p:nvSpPr>
        <p:spPr>
          <a:xfrm>
            <a:off x="677334" y="1790163"/>
            <a:ext cx="8596668" cy="4251199"/>
          </a:xfrm>
        </p:spPr>
        <p:txBody>
          <a:bodyPr>
            <a:normAutofit fontScale="92500" lnSpcReduction="20000"/>
          </a:bodyPr>
          <a:lstStyle/>
          <a:p>
            <a:pPr marL="0" indent="0" algn="just">
              <a:buNone/>
            </a:pPr>
            <a:r>
              <a:rPr lang="it-IT" sz="2200" dirty="0" smtClean="0">
                <a:latin typeface="Calibri" panose="020F0502020204030204" pitchFamily="34" charset="0"/>
              </a:rPr>
              <a:t>Quello della prevalenza, dunque, è un criterio preordinato alla soluzione di quegli intrecci </a:t>
            </a:r>
            <a:r>
              <a:rPr lang="it-IT" sz="2200" dirty="0" smtClean="0">
                <a:latin typeface="Calibri" panose="020F0502020204030204" pitchFamily="34" charset="0"/>
              </a:rPr>
              <a:t>fra materie </a:t>
            </a:r>
            <a:r>
              <a:rPr lang="it-IT" sz="2200" dirty="0" smtClean="0">
                <a:latin typeface="Calibri" panose="020F0502020204030204" pitchFamily="34" charset="0"/>
              </a:rPr>
              <a:t>in cui appaia </a:t>
            </a:r>
            <a:r>
              <a:rPr lang="it-IT" sz="2200" dirty="0" smtClean="0">
                <a:latin typeface="Calibri" panose="020F0502020204030204" pitchFamily="34" charset="0"/>
              </a:rPr>
              <a:t>possibile ed evidente </a:t>
            </a:r>
            <a:r>
              <a:rPr lang="it-IT" sz="2200" dirty="0" smtClean="0">
                <a:latin typeface="Calibri" panose="020F0502020204030204" pitchFamily="34" charset="0"/>
              </a:rPr>
              <a:t>la riconducibilità di un dato oggetto ad un ambito materiale di </a:t>
            </a:r>
            <a:r>
              <a:rPr lang="it-IT" sz="2200" dirty="0" smtClean="0">
                <a:latin typeface="Calibri" panose="020F0502020204030204" pitchFamily="34" charset="0"/>
              </a:rPr>
              <a:t>spettanza statale </a:t>
            </a:r>
            <a:r>
              <a:rPr lang="it-IT" sz="2200" dirty="0" smtClean="0">
                <a:latin typeface="Calibri" panose="020F0502020204030204" pitchFamily="34" charset="0"/>
              </a:rPr>
              <a:t>o regionale. </a:t>
            </a:r>
          </a:p>
          <a:p>
            <a:pPr marL="0" indent="0" algn="just">
              <a:buNone/>
            </a:pPr>
            <a:r>
              <a:rPr lang="it-IT" sz="2200" dirty="0" smtClean="0">
                <a:latin typeface="Calibri" panose="020F0502020204030204" pitchFamily="34" charset="0"/>
              </a:rPr>
              <a:t>In tal senso, la Corte puntualizza, nella </a:t>
            </a:r>
            <a:r>
              <a:rPr lang="it-IT" sz="2200" b="1" dirty="0" smtClean="0">
                <a:latin typeface="Calibri" panose="020F0502020204030204" pitchFamily="34" charset="0"/>
              </a:rPr>
              <a:t>sentenza n. 50 del 2005</a:t>
            </a:r>
            <a:r>
              <a:rPr lang="it-IT" sz="2200" dirty="0" smtClean="0">
                <a:latin typeface="Calibri" panose="020F0502020204030204" pitchFamily="34" charset="0"/>
              </a:rPr>
              <a:t>, che «</a:t>
            </a:r>
            <a:r>
              <a:rPr lang="it-IT" sz="2200" i="1" dirty="0">
                <a:latin typeface="Calibri" panose="020F0502020204030204" pitchFamily="34" charset="0"/>
              </a:rPr>
              <a:t>Questioni di legittimità costituzionale possono quindi anzitutto insorgere per le interferenze tra norme rientranti in materie di competenza esclusiva, spettanti alcune allo Stato ed altre, come l'istruzione e formazione professionale, alle Regioni. In tali ipotesi può parlarsi di concorrenza di competenze e non di competenza ripartita o concorrente. Per la composizione di siffatte interferenze la Costituzione non prevede espressamente un criterio ed è quindi necessaria l'adozione di principi diversi: quello di leale collaborazione, che per la sua elasticità consente di aver riguardo alle peculiarità delle singole situazioni, ma anche quello della prevalenza, cui pure questa Corte ha fatto ricorso (v. sentenza n. 370 del 2003), qualora appaia evidente l'appartenenza del nucleo essenziale di un complesso normativo ad una materia piuttosto che ad </a:t>
            </a:r>
            <a:r>
              <a:rPr lang="it-IT" sz="2200" i="1" dirty="0" smtClean="0">
                <a:latin typeface="Calibri" panose="020F0502020204030204" pitchFamily="34" charset="0"/>
              </a:rPr>
              <a:t>altre</a:t>
            </a:r>
            <a:r>
              <a:rPr lang="it-IT" sz="2200" dirty="0" smtClean="0">
                <a:latin typeface="Calibri" panose="020F0502020204030204" pitchFamily="34" charset="0"/>
              </a:rPr>
              <a:t>».</a:t>
            </a:r>
            <a:endParaRPr lang="it-IT" sz="2200" dirty="0">
              <a:latin typeface="Calibri" panose="020F0502020204030204" pitchFamily="34" charset="0"/>
            </a:endParaRPr>
          </a:p>
        </p:txBody>
      </p:sp>
    </p:spTree>
    <p:extLst>
      <p:ext uri="{BB962C8B-B14F-4D97-AF65-F5344CB8AC3E}">
        <p14:creationId xmlns:p14="http://schemas.microsoft.com/office/powerpoint/2010/main" val="76145564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Il principio di leale collaborazione</a:t>
            </a:r>
            <a:endParaRPr lang="it-IT" dirty="0">
              <a:latin typeface="Calibri" panose="020F0502020204030204" pitchFamily="34" charset="0"/>
            </a:endParaRPr>
          </a:p>
        </p:txBody>
      </p:sp>
      <p:sp>
        <p:nvSpPr>
          <p:cNvPr id="3" name="Segnaposto contenuto 2"/>
          <p:cNvSpPr>
            <a:spLocks noGrp="1"/>
          </p:cNvSpPr>
          <p:nvPr>
            <p:ph idx="1"/>
          </p:nvPr>
        </p:nvSpPr>
        <p:spPr>
          <a:xfrm>
            <a:off x="677334" y="1803043"/>
            <a:ext cx="8596668" cy="4238320"/>
          </a:xfrm>
        </p:spPr>
        <p:txBody>
          <a:bodyPr>
            <a:normAutofit/>
          </a:bodyPr>
          <a:lstStyle/>
          <a:p>
            <a:pPr marL="0" indent="0" algn="just">
              <a:buNone/>
            </a:pPr>
            <a:r>
              <a:rPr lang="it-IT" sz="2000" dirty="0" smtClean="0">
                <a:latin typeface="Calibri" panose="020F0502020204030204" pitchFamily="34" charset="0"/>
              </a:rPr>
              <a:t>Solitamente, il principio di leale collaborazione viene invocato dalla Corte qualora la composizione dell’intreccio competenziale non possa risolversi mediante l’ausilio del criterio della prevalenza, così </a:t>
            </a:r>
            <a:r>
              <a:rPr lang="it-IT" sz="2000" dirty="0" smtClean="0">
                <a:latin typeface="Calibri" panose="020F0502020204030204" pitchFamily="34" charset="0"/>
              </a:rPr>
              <a:t>rimettendola relativa soluzione alla </a:t>
            </a:r>
            <a:r>
              <a:rPr lang="it-IT" sz="2000" dirty="0" smtClean="0">
                <a:latin typeface="Calibri" panose="020F0502020204030204" pitchFamily="34" charset="0"/>
              </a:rPr>
              <a:t>concertazione tra Stato e Regioni e ai moduli collaborativi del parere o dell’intesa.</a:t>
            </a:r>
          </a:p>
          <a:p>
            <a:pPr marL="0" indent="0" algn="just">
              <a:buNone/>
            </a:pPr>
            <a:r>
              <a:rPr lang="it-IT" sz="2000" dirty="0" smtClean="0">
                <a:latin typeface="Calibri" panose="020F0502020204030204" pitchFamily="34" charset="0"/>
              </a:rPr>
              <a:t>Emblematica è, in proposito, la </a:t>
            </a:r>
            <a:r>
              <a:rPr lang="it-IT" sz="2000" b="1" dirty="0" smtClean="0">
                <a:latin typeface="Calibri" panose="020F0502020204030204" pitchFamily="34" charset="0"/>
              </a:rPr>
              <a:t>sentenza n. 219 del 2005</a:t>
            </a:r>
            <a:r>
              <a:rPr lang="it-IT" sz="2000" dirty="0" smtClean="0">
                <a:latin typeface="Calibri" panose="020F0502020204030204" pitchFamily="34" charset="0"/>
              </a:rPr>
              <a:t>, in cui la Corte rileva che «</a:t>
            </a:r>
            <a:r>
              <a:rPr lang="it-IT" sz="2000" i="1" dirty="0" smtClean="0">
                <a:latin typeface="Calibri" panose="020F0502020204030204" pitchFamily="34" charset="0"/>
              </a:rPr>
              <a:t>In </a:t>
            </a:r>
            <a:r>
              <a:rPr lang="it-IT" sz="2000" i="1" dirty="0">
                <a:latin typeface="Calibri" panose="020F0502020204030204" pitchFamily="34" charset="0"/>
              </a:rPr>
              <a:t>tal caso – ove, come nella specie, non possa ravvisarsi la sicura prevalenza di un complesso normativo rispetto ad altri, che renda dominante la relativa competenza legislativa – si deve ricorrere al canone della “leale collaborazione”, che impone alla legge statale di predisporre adeguati strumenti di coinvolgimento delle Regioni, a salvaguardia delle loro </a:t>
            </a:r>
            <a:r>
              <a:rPr lang="it-IT" sz="2000" i="1" dirty="0" smtClean="0">
                <a:latin typeface="Calibri" panose="020F0502020204030204" pitchFamily="34" charset="0"/>
              </a:rPr>
              <a:t>competenze</a:t>
            </a:r>
            <a:r>
              <a:rPr lang="it-IT" sz="2000" dirty="0" smtClean="0">
                <a:latin typeface="Calibri" panose="020F0502020204030204" pitchFamily="34" charset="0"/>
              </a:rPr>
              <a:t>». </a:t>
            </a:r>
            <a:endParaRPr lang="it-IT" sz="2000" dirty="0">
              <a:latin typeface="Calibri" panose="020F0502020204030204" pitchFamily="34" charset="0"/>
            </a:endParaRPr>
          </a:p>
        </p:txBody>
      </p:sp>
    </p:spTree>
    <p:extLst>
      <p:ext uri="{BB962C8B-B14F-4D97-AF65-F5344CB8AC3E}">
        <p14:creationId xmlns:p14="http://schemas.microsoft.com/office/powerpoint/2010/main" val="1594912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Il principio di leale collaborazione</a:t>
            </a:r>
            <a:endParaRPr lang="it-IT" dirty="0">
              <a:latin typeface="Calibri" panose="020F0502020204030204" pitchFamily="34" charset="0"/>
            </a:endParaRPr>
          </a:p>
        </p:txBody>
      </p:sp>
      <p:sp>
        <p:nvSpPr>
          <p:cNvPr id="3" name="Segnaposto contenuto 2"/>
          <p:cNvSpPr>
            <a:spLocks noGrp="1"/>
          </p:cNvSpPr>
          <p:nvPr>
            <p:ph idx="1"/>
          </p:nvPr>
        </p:nvSpPr>
        <p:spPr>
          <a:xfrm>
            <a:off x="677334" y="1751527"/>
            <a:ext cx="8596668" cy="4829317"/>
          </a:xfrm>
        </p:spPr>
        <p:txBody>
          <a:bodyPr>
            <a:noAutofit/>
          </a:bodyPr>
          <a:lstStyle/>
          <a:p>
            <a:pPr marL="0" indent="0" algn="just">
              <a:lnSpc>
                <a:spcPct val="110000"/>
              </a:lnSpc>
              <a:spcBef>
                <a:spcPts val="0"/>
              </a:spcBef>
              <a:buNone/>
            </a:pPr>
            <a:r>
              <a:rPr lang="it-IT" sz="2000" dirty="0" smtClean="0">
                <a:latin typeface="Calibri" panose="020F0502020204030204" pitchFamily="34" charset="0"/>
              </a:rPr>
              <a:t>Quanto alla declinazione del principio di leale collaborazione, particolare rilievo assume la </a:t>
            </a:r>
            <a:r>
              <a:rPr lang="it-IT" sz="2000" b="1" dirty="0" smtClean="0">
                <a:latin typeface="Calibri" panose="020F0502020204030204" pitchFamily="34" charset="0"/>
              </a:rPr>
              <a:t>sentenza n. 251 del 2016 </a:t>
            </a:r>
            <a:r>
              <a:rPr lang="it-IT" sz="2000" dirty="0" smtClean="0">
                <a:latin typeface="Calibri" panose="020F0502020204030204" pitchFamily="34" charset="0"/>
              </a:rPr>
              <a:t>laddove la Corte costituzionale, dichiarando l’illegittimità di alcune norme contenute nella legge delega n. 124 del 2015 (meglio nota come </a:t>
            </a:r>
            <a:r>
              <a:rPr lang="it-IT" sz="2000" dirty="0">
                <a:latin typeface="Calibri" panose="020F0502020204030204" pitchFamily="34" charset="0"/>
              </a:rPr>
              <a:t>legge Madia) </a:t>
            </a:r>
            <a:r>
              <a:rPr lang="it-IT" sz="2000" dirty="0" smtClean="0">
                <a:latin typeface="Calibri" panose="020F0502020204030204" pitchFamily="34" charset="0"/>
              </a:rPr>
              <a:t>ha </a:t>
            </a:r>
            <a:r>
              <a:rPr lang="it-IT" sz="2000" dirty="0">
                <a:latin typeface="Calibri" panose="020F0502020204030204" pitchFamily="34" charset="0"/>
              </a:rPr>
              <a:t>sottolineato come il legislatore, nel riformare istituti che </a:t>
            </a:r>
            <a:r>
              <a:rPr lang="it-IT" sz="2000" dirty="0" smtClean="0">
                <a:latin typeface="Calibri" panose="020F0502020204030204" pitchFamily="34" charset="0"/>
              </a:rPr>
              <a:t>intrecciavano sfere </a:t>
            </a:r>
            <a:r>
              <a:rPr lang="it-IT" sz="2000" dirty="0">
                <a:latin typeface="Calibri" panose="020F0502020204030204" pitchFamily="34" charset="0"/>
              </a:rPr>
              <a:t>di competenza statali e regionali inestricabilmente connesse, avrebbe </a:t>
            </a:r>
            <a:r>
              <a:rPr lang="it-IT" sz="2000" dirty="0" smtClean="0">
                <a:latin typeface="Calibri" panose="020F0502020204030204" pitchFamily="34" charset="0"/>
              </a:rPr>
              <a:t>dovuto assicurare </a:t>
            </a:r>
            <a:r>
              <a:rPr lang="it-IT" sz="2000" dirty="0">
                <a:latin typeface="Calibri" panose="020F0502020204030204" pitchFamily="34" charset="0"/>
              </a:rPr>
              <a:t>un più marcato coinvolgimento delle autonomie territoriali, ricorrendo non </a:t>
            </a:r>
            <a:r>
              <a:rPr lang="it-IT" sz="2000" dirty="0" smtClean="0">
                <a:latin typeface="Calibri" panose="020F0502020204030204" pitchFamily="34" charset="0"/>
              </a:rPr>
              <a:t>al debole </a:t>
            </a:r>
            <a:r>
              <a:rPr lang="it-IT" sz="2000" dirty="0">
                <a:latin typeface="Calibri" panose="020F0502020204030204" pitchFamily="34" charset="0"/>
              </a:rPr>
              <a:t>strumento del </a:t>
            </a:r>
            <a:r>
              <a:rPr lang="it-IT" sz="2000" dirty="0" smtClean="0">
                <a:latin typeface="Calibri" panose="020F0502020204030204" pitchFamily="34" charset="0"/>
              </a:rPr>
              <a:t>parere </a:t>
            </a:r>
            <a:r>
              <a:rPr lang="it-IT" sz="2000" dirty="0">
                <a:latin typeface="Calibri" panose="020F0502020204030204" pitchFamily="34" charset="0"/>
              </a:rPr>
              <a:t>ma, piuttosto, a quello </a:t>
            </a:r>
            <a:r>
              <a:rPr lang="it-IT" sz="2000" dirty="0" smtClean="0">
                <a:latin typeface="Calibri" panose="020F0502020204030204" pitchFamily="34" charset="0"/>
              </a:rPr>
              <a:t>dell’intesa, </a:t>
            </a:r>
            <a:r>
              <a:rPr lang="it-IT" sz="2000" dirty="0">
                <a:latin typeface="Calibri" panose="020F0502020204030204" pitchFamily="34" charset="0"/>
              </a:rPr>
              <a:t>da ricercarsi in seno </a:t>
            </a:r>
            <a:r>
              <a:rPr lang="it-IT" sz="2000" dirty="0" smtClean="0">
                <a:latin typeface="Calibri" panose="020F0502020204030204" pitchFamily="34" charset="0"/>
              </a:rPr>
              <a:t>al sistema </a:t>
            </a:r>
            <a:r>
              <a:rPr lang="it-IT" sz="2000" dirty="0">
                <a:latin typeface="Calibri" panose="020F0502020204030204" pitchFamily="34" charset="0"/>
              </a:rPr>
              <a:t>delle </a:t>
            </a:r>
            <a:r>
              <a:rPr lang="it-IT" sz="2000" dirty="0" smtClean="0">
                <a:latin typeface="Calibri" panose="020F0502020204030204" pitchFamily="34" charset="0"/>
              </a:rPr>
              <a:t>Conferenze. La </a:t>
            </a:r>
            <a:r>
              <a:rPr lang="it-IT" sz="2000" dirty="0">
                <a:latin typeface="Calibri" panose="020F0502020204030204" pitchFamily="34" charset="0"/>
              </a:rPr>
              <a:t>Corte ha quindi esteso il principio di leale collaborazione al procedimento </a:t>
            </a:r>
            <a:r>
              <a:rPr lang="it-IT" sz="2000" dirty="0" smtClean="0">
                <a:latin typeface="Calibri" panose="020F0502020204030204" pitchFamily="34" charset="0"/>
              </a:rPr>
              <a:t>legislativo delegato</a:t>
            </a:r>
            <a:r>
              <a:rPr lang="it-IT" sz="2000" dirty="0">
                <a:latin typeface="Calibri" panose="020F0502020204030204" pitchFamily="34" charset="0"/>
              </a:rPr>
              <a:t>, imponendo al legislatore statale di esercitare le procedure di raccordo </a:t>
            </a:r>
            <a:r>
              <a:rPr lang="it-IT" sz="2000" dirty="0" smtClean="0">
                <a:latin typeface="Calibri" panose="020F0502020204030204" pitchFamily="34" charset="0"/>
              </a:rPr>
              <a:t>previste nell’ordinamento </a:t>
            </a:r>
            <a:r>
              <a:rPr lang="it-IT" sz="2000" dirty="0">
                <a:latin typeface="Calibri" panose="020F0502020204030204" pitchFamily="34" charset="0"/>
              </a:rPr>
              <a:t>e di favorire, attraverso il modulo dell’intesa, l’integrazione delle </a:t>
            </a:r>
            <a:r>
              <a:rPr lang="it-IT" sz="2000" dirty="0" smtClean="0">
                <a:latin typeface="Calibri" panose="020F0502020204030204" pitchFamily="34" charset="0"/>
              </a:rPr>
              <a:t>esigenze sottese </a:t>
            </a:r>
            <a:r>
              <a:rPr lang="it-IT" sz="2000" dirty="0">
                <a:latin typeface="Calibri" panose="020F0502020204030204" pitchFamily="34" charset="0"/>
              </a:rPr>
              <a:t>al sistema delle autonomie. </a:t>
            </a:r>
          </a:p>
        </p:txBody>
      </p:sp>
    </p:spTree>
    <p:extLst>
      <p:ext uri="{BB962C8B-B14F-4D97-AF65-F5344CB8AC3E}">
        <p14:creationId xmlns:p14="http://schemas.microsoft.com/office/powerpoint/2010/main" val="26244644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smtClean="0">
                <a:latin typeface="Calibri" panose="020F0502020204030204" pitchFamily="34" charset="0"/>
              </a:rPr>
              <a:t>Il disegno regionalista dell’Assemblea costituente</a:t>
            </a:r>
            <a:endParaRPr lang="it-IT" sz="4000" dirty="0">
              <a:latin typeface="Calibri" panose="020F0502020204030204" pitchFamily="34" charset="0"/>
            </a:endParaRPr>
          </a:p>
        </p:txBody>
      </p:sp>
      <p:sp>
        <p:nvSpPr>
          <p:cNvPr id="3" name="Segnaposto contenuto 2"/>
          <p:cNvSpPr>
            <a:spLocks noGrp="1"/>
          </p:cNvSpPr>
          <p:nvPr>
            <p:ph idx="1"/>
          </p:nvPr>
        </p:nvSpPr>
        <p:spPr>
          <a:xfrm>
            <a:off x="677334" y="2408349"/>
            <a:ext cx="8596668" cy="4018209"/>
          </a:xfrm>
        </p:spPr>
        <p:txBody>
          <a:bodyPr>
            <a:noAutofit/>
          </a:bodyPr>
          <a:lstStyle/>
          <a:p>
            <a:pPr marL="0" indent="0" algn="just">
              <a:buNone/>
            </a:pPr>
            <a:r>
              <a:rPr lang="it-IT" sz="2000" dirty="0" smtClean="0">
                <a:latin typeface="Calibri" panose="020F0502020204030204" pitchFamily="34" charset="0"/>
              </a:rPr>
              <a:t>La creazione </a:t>
            </a:r>
            <a:r>
              <a:rPr lang="it-IT" sz="2000" dirty="0" smtClean="0">
                <a:latin typeface="Calibri" panose="020F0502020204030204" pitchFamily="34" charset="0"/>
              </a:rPr>
              <a:t>delle Regioni ha rappresentato una delle maggiori novità del disegno istituzionale promosso dall’Assemblea costituente la quale, nella previsione di cui all’</a:t>
            </a:r>
            <a:r>
              <a:rPr lang="it-IT" sz="2000" b="1" dirty="0" smtClean="0">
                <a:latin typeface="Calibri" panose="020F0502020204030204" pitchFamily="34" charset="0"/>
              </a:rPr>
              <a:t>art. 5 Cost</a:t>
            </a:r>
            <a:r>
              <a:rPr lang="it-IT" sz="2000" dirty="0" smtClean="0">
                <a:latin typeface="Calibri" panose="020F0502020204030204" pitchFamily="34" charset="0"/>
              </a:rPr>
              <a:t>., ha compendiato le istanze autonomistiche con i valori dell’unità e dell’indivisibilità della Repubblica:</a:t>
            </a:r>
          </a:p>
          <a:p>
            <a:pPr marL="0" indent="0" algn="ctr">
              <a:spcBef>
                <a:spcPts val="0"/>
              </a:spcBef>
              <a:buNone/>
            </a:pPr>
            <a:endParaRPr lang="it-IT" sz="2000" dirty="0" smtClean="0">
              <a:latin typeface="Calibri" panose="020F0502020204030204" pitchFamily="34" charset="0"/>
            </a:endParaRPr>
          </a:p>
          <a:p>
            <a:pPr marL="0" indent="0" algn="just">
              <a:spcBef>
                <a:spcPts val="0"/>
              </a:spcBef>
              <a:buNone/>
            </a:pPr>
            <a:r>
              <a:rPr lang="it-IT" sz="2000" dirty="0" smtClean="0">
                <a:latin typeface="Calibri" panose="020F0502020204030204" pitchFamily="34" charset="0"/>
              </a:rPr>
              <a:t>«</a:t>
            </a:r>
            <a:r>
              <a:rPr lang="it-IT" sz="2000" dirty="0">
                <a:latin typeface="Calibri" panose="020F0502020204030204" pitchFamily="34" charset="0"/>
              </a:rPr>
              <a:t>La Repubblica, una e indivisibile, riconosce e promuove le autonomie locali; attua nei servizi che dipendono dallo Stato il più ampio decentramento amministrativo; adegua i principi ed i metodi della sua legislazione alle esigenze dell'autonomia e del </a:t>
            </a:r>
            <a:r>
              <a:rPr lang="it-IT" sz="2000" dirty="0" smtClean="0">
                <a:latin typeface="Calibri" panose="020F0502020204030204" pitchFamily="34" charset="0"/>
              </a:rPr>
              <a:t>decentramento» (Art. 5 Cost.).</a:t>
            </a:r>
            <a:endParaRPr lang="it-IT" sz="2000" dirty="0">
              <a:latin typeface="Calibri" panose="020F0502020204030204" pitchFamily="34" charset="0"/>
            </a:endParaRPr>
          </a:p>
        </p:txBody>
      </p:sp>
    </p:spTree>
    <p:extLst>
      <p:ext uri="{BB962C8B-B14F-4D97-AF65-F5344CB8AC3E}">
        <p14:creationId xmlns:p14="http://schemas.microsoft.com/office/powerpoint/2010/main" val="645913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dirty="0">
                <a:latin typeface="Calibri" panose="020F0502020204030204" pitchFamily="34" charset="0"/>
              </a:rPr>
              <a:t>Il disegno regionalista dell’Assemblea costituente</a:t>
            </a:r>
          </a:p>
        </p:txBody>
      </p:sp>
      <p:sp>
        <p:nvSpPr>
          <p:cNvPr id="3" name="Segnaposto contenuto 2"/>
          <p:cNvSpPr>
            <a:spLocks noGrp="1"/>
          </p:cNvSpPr>
          <p:nvPr>
            <p:ph idx="1"/>
          </p:nvPr>
        </p:nvSpPr>
        <p:spPr>
          <a:xfrm>
            <a:off x="677334" y="2421228"/>
            <a:ext cx="8596668" cy="3620134"/>
          </a:xfrm>
        </p:spPr>
        <p:txBody>
          <a:bodyPr/>
          <a:lstStyle/>
          <a:p>
            <a:pPr marL="0" indent="0" algn="just">
              <a:buNone/>
            </a:pPr>
            <a:r>
              <a:rPr lang="it-IT" sz="2000" dirty="0" smtClean="0">
                <a:latin typeface="Calibri" panose="020F0502020204030204" pitchFamily="34" charset="0"/>
              </a:rPr>
              <a:t>Le Regioni sono state configurate quali enti territoriali dotati di autonomia politica, legislativa, amministrativa e finanziaria. </a:t>
            </a:r>
          </a:p>
          <a:p>
            <a:pPr marL="0" indent="0" algn="just">
              <a:buNone/>
            </a:pPr>
            <a:r>
              <a:rPr lang="it-IT" sz="2000" dirty="0" smtClean="0">
                <a:latin typeface="Calibri" panose="020F0502020204030204" pitchFamily="34" charset="0"/>
              </a:rPr>
              <a:t>Come noto, l’ampiezza del regime autonomistico è stato differenziato lungo la linea di distinzione che corre tra Regioni </a:t>
            </a:r>
            <a:r>
              <a:rPr lang="it-IT" sz="2000" b="1" dirty="0" smtClean="0">
                <a:latin typeface="Calibri" panose="020F0502020204030204" pitchFamily="34" charset="0"/>
              </a:rPr>
              <a:t>speciali</a:t>
            </a:r>
            <a:r>
              <a:rPr lang="it-IT" sz="2000" dirty="0" smtClean="0">
                <a:latin typeface="Calibri" panose="020F0502020204030204" pitchFamily="34" charset="0"/>
              </a:rPr>
              <a:t> e </a:t>
            </a:r>
            <a:r>
              <a:rPr lang="it-IT" sz="2000" b="1" dirty="0" smtClean="0">
                <a:latin typeface="Calibri" panose="020F0502020204030204" pitchFamily="34" charset="0"/>
              </a:rPr>
              <a:t>ordinarie</a:t>
            </a:r>
            <a:r>
              <a:rPr lang="it-IT" sz="2000" dirty="0" smtClean="0">
                <a:latin typeface="Calibri" panose="020F0502020204030204" pitchFamily="34" charset="0"/>
              </a:rPr>
              <a:t>: le prime, dotate di «forme e condizioni particolari di autonomia» statutariamente definite; le seconde, titolari di un complesso di attribuzioni costituzionalmente predeterminate.</a:t>
            </a:r>
          </a:p>
          <a:p>
            <a:pPr marL="0" indent="0" algn="just">
              <a:buNone/>
            </a:pPr>
            <a:endParaRPr lang="it-IT" sz="2400" dirty="0" smtClean="0">
              <a:latin typeface="Calibri" panose="020F0502020204030204" pitchFamily="34" charset="0"/>
            </a:endParaRPr>
          </a:p>
          <a:p>
            <a:pPr marL="0" indent="0" algn="just">
              <a:buNone/>
            </a:pPr>
            <a:endParaRPr lang="it-IT" dirty="0" smtClean="0">
              <a:latin typeface="Calibri" panose="020F0502020204030204" pitchFamily="34" charset="0"/>
            </a:endParaRPr>
          </a:p>
          <a:p>
            <a:pPr marL="0" indent="0" algn="just">
              <a:buNone/>
            </a:pPr>
            <a:endParaRPr lang="it-IT" dirty="0">
              <a:latin typeface="Calibri" panose="020F0502020204030204" pitchFamily="34" charset="0"/>
            </a:endParaRPr>
          </a:p>
        </p:txBody>
      </p:sp>
    </p:spTree>
    <p:extLst>
      <p:ext uri="{BB962C8B-B14F-4D97-AF65-F5344CB8AC3E}">
        <p14:creationId xmlns:p14="http://schemas.microsoft.com/office/powerpoint/2010/main" val="2650027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L’evoluzione del disegno regionalista</a:t>
            </a:r>
            <a:endParaRPr lang="it-IT" dirty="0">
              <a:latin typeface="Calibri" panose="020F0502020204030204" pitchFamily="34" charset="0"/>
            </a:endParaRPr>
          </a:p>
        </p:txBody>
      </p:sp>
      <p:sp>
        <p:nvSpPr>
          <p:cNvPr id="3" name="Segnaposto contenuto 2"/>
          <p:cNvSpPr>
            <a:spLocks noGrp="1"/>
          </p:cNvSpPr>
          <p:nvPr>
            <p:ph idx="1"/>
          </p:nvPr>
        </p:nvSpPr>
        <p:spPr>
          <a:xfrm>
            <a:off x="677334" y="1571223"/>
            <a:ext cx="8596668" cy="4932608"/>
          </a:xfrm>
        </p:spPr>
        <p:txBody>
          <a:bodyPr>
            <a:normAutofit/>
          </a:bodyPr>
          <a:lstStyle/>
          <a:p>
            <a:pPr marL="0" indent="0" algn="just">
              <a:buNone/>
            </a:pPr>
            <a:r>
              <a:rPr lang="it-IT" sz="2000" dirty="0" smtClean="0">
                <a:latin typeface="Calibri" panose="020F0502020204030204" pitchFamily="34" charset="0"/>
              </a:rPr>
              <a:t>Il regime </a:t>
            </a:r>
            <a:r>
              <a:rPr lang="it-IT" sz="2000" dirty="0">
                <a:latin typeface="Calibri" panose="020F0502020204030204" pitchFamily="34" charset="0"/>
              </a:rPr>
              <a:t>autonomistico </a:t>
            </a:r>
            <a:r>
              <a:rPr lang="it-IT" sz="2000" dirty="0" smtClean="0">
                <a:latin typeface="Calibri" panose="020F0502020204030204" pitchFamily="34" charset="0"/>
              </a:rPr>
              <a:t>ordinario è </a:t>
            </a:r>
            <a:r>
              <a:rPr lang="it-IT" sz="2000" dirty="0">
                <a:latin typeface="Calibri" panose="020F0502020204030204" pitchFamily="34" charset="0"/>
              </a:rPr>
              <a:t>stato negli anni </a:t>
            </a:r>
            <a:r>
              <a:rPr lang="it-IT" sz="2000" dirty="0" smtClean="0">
                <a:latin typeface="Calibri" panose="020F0502020204030204" pitchFamily="34" charset="0"/>
              </a:rPr>
              <a:t>modellato </a:t>
            </a:r>
            <a:r>
              <a:rPr lang="it-IT" sz="2000" dirty="0">
                <a:latin typeface="Calibri" panose="020F0502020204030204" pitchFamily="34" charset="0"/>
              </a:rPr>
              <a:t>dal susseguirsi di una pluralità di riforme, di matrice istituzionale e costituzionale, che ne hanno profondamente mutato l’assetto originario, basato sull’enumerazione delle competenze di spettanza regionale e sul principio del parallelismo tra funzioni legislative e </a:t>
            </a:r>
            <a:r>
              <a:rPr lang="it-IT" sz="2000" dirty="0" smtClean="0">
                <a:latin typeface="Calibri" panose="020F0502020204030204" pitchFamily="34" charset="0"/>
              </a:rPr>
              <a:t>amministrative. </a:t>
            </a:r>
            <a:endParaRPr lang="it-IT" sz="2000" dirty="0">
              <a:latin typeface="Calibri" panose="020F0502020204030204" pitchFamily="34" charset="0"/>
            </a:endParaRPr>
          </a:p>
          <a:p>
            <a:pPr marL="0" indent="0" algn="just">
              <a:buNone/>
            </a:pPr>
            <a:r>
              <a:rPr lang="it-IT" sz="2000" dirty="0" smtClean="0">
                <a:latin typeface="Calibri" panose="020F0502020204030204" pitchFamily="34" charset="0"/>
              </a:rPr>
              <a:t>Nella specie, si ricordi:</a:t>
            </a:r>
          </a:p>
          <a:p>
            <a:pPr algn="just">
              <a:buFont typeface="Wingdings" panose="05000000000000000000" pitchFamily="2" charset="2"/>
              <a:buChar char="Ø"/>
            </a:pPr>
            <a:r>
              <a:rPr lang="it-IT" sz="2000" dirty="0" smtClean="0">
                <a:latin typeface="Calibri" panose="020F0502020204030204" pitchFamily="34" charset="0"/>
              </a:rPr>
              <a:t>la </a:t>
            </a:r>
            <a:r>
              <a:rPr lang="it-IT" sz="2000" b="1" dirty="0" smtClean="0">
                <a:latin typeface="Calibri" panose="020F0502020204030204" pitchFamily="34" charset="0"/>
              </a:rPr>
              <a:t>legge </a:t>
            </a:r>
            <a:r>
              <a:rPr lang="it-IT" sz="2000" b="1" dirty="0" smtClean="0">
                <a:latin typeface="Calibri" panose="020F0502020204030204" pitchFamily="34" charset="0"/>
              </a:rPr>
              <a:t>delega n</a:t>
            </a:r>
            <a:r>
              <a:rPr lang="it-IT" sz="2000" b="1" dirty="0" smtClean="0">
                <a:latin typeface="Calibri" panose="020F0502020204030204" pitchFamily="34" charset="0"/>
              </a:rPr>
              <a:t>. 59/1997 </a:t>
            </a:r>
            <a:r>
              <a:rPr lang="it-IT" sz="2000" dirty="0" smtClean="0">
                <a:latin typeface="Calibri" panose="020F0502020204030204" pitchFamily="34" charset="0"/>
              </a:rPr>
              <a:t>(«legge Bassanini»), che ha scardinato il principio del «parallelismo delle funzioni», allocando la generalità delle funzioni amministrative al livello di governo regionale e locale;</a:t>
            </a:r>
          </a:p>
          <a:p>
            <a:pPr algn="just">
              <a:buFont typeface="Wingdings" panose="05000000000000000000" pitchFamily="2" charset="2"/>
              <a:buChar char="Ø"/>
            </a:pPr>
            <a:r>
              <a:rPr lang="it-IT" sz="2000" dirty="0" smtClean="0">
                <a:latin typeface="Calibri" panose="020F0502020204030204" pitchFamily="34" charset="0"/>
              </a:rPr>
              <a:t>la </a:t>
            </a:r>
            <a:r>
              <a:rPr lang="it-IT" sz="2000" b="1" dirty="0" smtClean="0">
                <a:latin typeface="Calibri" panose="020F0502020204030204" pitchFamily="34" charset="0"/>
              </a:rPr>
              <a:t>l. cost. n. 1/1999</a:t>
            </a:r>
            <a:r>
              <a:rPr lang="it-IT" sz="2000" dirty="0" smtClean="0">
                <a:latin typeface="Calibri" panose="020F0502020204030204" pitchFamily="34" charset="0"/>
              </a:rPr>
              <a:t>, che ha inciso sulla forma di governo regionale, devolvendone la definizione di forme e contenuti all’autonomia statutaria;</a:t>
            </a:r>
          </a:p>
          <a:p>
            <a:pPr algn="just">
              <a:buFont typeface="Wingdings" panose="05000000000000000000" pitchFamily="2" charset="2"/>
              <a:buChar char="Ø"/>
            </a:pPr>
            <a:r>
              <a:rPr lang="it-IT" sz="2000" dirty="0" smtClean="0">
                <a:latin typeface="Calibri" panose="020F0502020204030204" pitchFamily="34" charset="0"/>
              </a:rPr>
              <a:t>la </a:t>
            </a:r>
            <a:r>
              <a:rPr lang="it-IT" sz="2000" b="1" dirty="0" smtClean="0">
                <a:latin typeface="Calibri" panose="020F0502020204030204" pitchFamily="34" charset="0"/>
              </a:rPr>
              <a:t>l. cost. n. 3/2001</a:t>
            </a:r>
            <a:r>
              <a:rPr lang="it-IT" sz="2000" dirty="0" smtClean="0">
                <a:latin typeface="Calibri" panose="020F0502020204030204" pitchFamily="34" charset="0"/>
              </a:rPr>
              <a:t>, che ha ridisegnato le sfere </a:t>
            </a:r>
            <a:r>
              <a:rPr lang="it-IT" sz="2000" dirty="0" smtClean="0">
                <a:latin typeface="Calibri" panose="020F0502020204030204" pitchFamily="34" charset="0"/>
              </a:rPr>
              <a:t>di competenza </a:t>
            </a:r>
            <a:r>
              <a:rPr lang="it-IT" sz="2000" dirty="0" smtClean="0">
                <a:latin typeface="Calibri" panose="020F0502020204030204" pitchFamily="34" charset="0"/>
              </a:rPr>
              <a:t>e</a:t>
            </a:r>
            <a:r>
              <a:rPr lang="it-IT" sz="2000" dirty="0" smtClean="0">
                <a:latin typeface="Calibri" panose="020F0502020204030204" pitchFamily="34" charset="0"/>
              </a:rPr>
              <a:t>, con esse, l’articolazione territoriale del potere.</a:t>
            </a:r>
          </a:p>
          <a:p>
            <a:pPr algn="just">
              <a:buFont typeface="Arial" panose="020B0604020202020204" pitchFamily="34" charset="0"/>
              <a:buChar char="•"/>
            </a:pPr>
            <a:endParaRPr lang="it-IT" dirty="0">
              <a:latin typeface="Calibri" panose="020F0502020204030204" pitchFamily="34" charset="0"/>
            </a:endParaRPr>
          </a:p>
          <a:p>
            <a:endParaRPr lang="it-IT" dirty="0"/>
          </a:p>
        </p:txBody>
      </p:sp>
    </p:spTree>
    <p:extLst>
      <p:ext uri="{BB962C8B-B14F-4D97-AF65-F5344CB8AC3E}">
        <p14:creationId xmlns:p14="http://schemas.microsoft.com/office/powerpoint/2010/main" val="29445539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rPr>
              <a:t>La legge cost. n. 3/2001</a:t>
            </a:r>
            <a:endParaRPr lang="it-IT" dirty="0">
              <a:latin typeface="Calibri" panose="020F0502020204030204" pitchFamily="34" charset="0"/>
            </a:endParaRPr>
          </a:p>
        </p:txBody>
      </p:sp>
      <p:sp>
        <p:nvSpPr>
          <p:cNvPr id="3" name="Segnaposto contenuto 2"/>
          <p:cNvSpPr>
            <a:spLocks noGrp="1"/>
          </p:cNvSpPr>
          <p:nvPr>
            <p:ph idx="1"/>
          </p:nvPr>
        </p:nvSpPr>
        <p:spPr>
          <a:xfrm>
            <a:off x="677334" y="1313646"/>
            <a:ext cx="8596668" cy="5267458"/>
          </a:xfrm>
        </p:spPr>
        <p:txBody>
          <a:bodyPr>
            <a:normAutofit lnSpcReduction="10000"/>
          </a:bodyPr>
          <a:lstStyle/>
          <a:p>
            <a:pPr marL="0" indent="0" algn="just">
              <a:buNone/>
            </a:pPr>
            <a:r>
              <a:rPr lang="it-IT" sz="2000" dirty="0" smtClean="0">
                <a:latin typeface="Calibri" panose="020F0502020204030204" pitchFamily="34" charset="0"/>
              </a:rPr>
              <a:t>La legge di revisione costituzionale n. 3/2001 ha conferito un’impronta più marcatamente federale </a:t>
            </a:r>
            <a:r>
              <a:rPr lang="it-IT" sz="2000" dirty="0" smtClean="0">
                <a:latin typeface="Calibri" panose="020F0502020204030204" pitchFamily="34" charset="0"/>
              </a:rPr>
              <a:t>all’intero disegno, </a:t>
            </a:r>
            <a:r>
              <a:rPr lang="it-IT" sz="2000" dirty="0" smtClean="0">
                <a:latin typeface="Calibri" panose="020F0502020204030204" pitchFamily="34" charset="0"/>
              </a:rPr>
              <a:t>nell’intento di restituire nuova linfa a quelle istanze autonomistiche che risultavano astrette da una vocazione, istituzionale e giurisprudenziale, sempre più uniformante e accentratrice.</a:t>
            </a:r>
          </a:p>
          <a:p>
            <a:pPr marL="0" indent="0" algn="just">
              <a:buNone/>
            </a:pPr>
            <a:r>
              <a:rPr lang="it-IT" sz="2000" dirty="0" smtClean="0">
                <a:latin typeface="Calibri" panose="020F0502020204030204" pitchFamily="34" charset="0"/>
              </a:rPr>
              <a:t>In particolare, è con il disegno di riforma costituzionale che il legislatore:</a:t>
            </a:r>
          </a:p>
          <a:p>
            <a:pPr algn="just">
              <a:buFont typeface="Wingdings" panose="05000000000000000000" pitchFamily="2" charset="2"/>
              <a:buChar char="Ø"/>
            </a:pPr>
            <a:r>
              <a:rPr lang="it-IT" sz="2000" dirty="0">
                <a:latin typeface="Calibri" panose="020F0502020204030204" pitchFamily="34" charset="0"/>
              </a:rPr>
              <a:t>h</a:t>
            </a:r>
            <a:r>
              <a:rPr lang="it-IT" sz="2000" dirty="0" smtClean="0">
                <a:latin typeface="Calibri" panose="020F0502020204030204" pitchFamily="34" charset="0"/>
              </a:rPr>
              <a:t>a operato un rovesciamento del principio enumerativo, riformulando la tecnica di riparto delle </a:t>
            </a:r>
            <a:r>
              <a:rPr lang="it-IT" sz="2000" dirty="0" smtClean="0">
                <a:latin typeface="Calibri" panose="020F0502020204030204" pitchFamily="34" charset="0"/>
              </a:rPr>
              <a:t>competenze (art. 117 Cost.);</a:t>
            </a:r>
            <a:endParaRPr lang="it-IT" sz="2000" dirty="0" smtClean="0">
              <a:latin typeface="Calibri" panose="020F0502020204030204" pitchFamily="34" charset="0"/>
            </a:endParaRPr>
          </a:p>
          <a:p>
            <a:pPr algn="just">
              <a:buFont typeface="Wingdings" panose="05000000000000000000" pitchFamily="2" charset="2"/>
              <a:buChar char="Ø"/>
            </a:pPr>
            <a:r>
              <a:rPr lang="it-IT" sz="2000" dirty="0" smtClean="0">
                <a:latin typeface="Calibri" panose="020F0502020204030204" pitchFamily="34" charset="0"/>
              </a:rPr>
              <a:t>ha eliminato ogni riferimento testuale al limite dell’interesse nazionale;</a:t>
            </a:r>
          </a:p>
          <a:p>
            <a:pPr algn="just">
              <a:buFont typeface="Wingdings" panose="05000000000000000000" pitchFamily="2" charset="2"/>
              <a:buChar char="Ø"/>
            </a:pPr>
            <a:r>
              <a:rPr lang="it-IT" sz="2000" dirty="0" smtClean="0">
                <a:latin typeface="Calibri" panose="020F0502020204030204" pitchFamily="34" charset="0"/>
              </a:rPr>
              <a:t>ha cancellato il controllo governativo sulle leggi </a:t>
            </a:r>
            <a:r>
              <a:rPr lang="it-IT" sz="2000" dirty="0" smtClean="0">
                <a:latin typeface="Calibri" panose="020F0502020204030204" pitchFamily="34" charset="0"/>
              </a:rPr>
              <a:t>regionali (art. 127 </a:t>
            </a:r>
            <a:r>
              <a:rPr lang="it-IT" sz="2000" dirty="0" err="1" smtClean="0">
                <a:latin typeface="Calibri" panose="020F0502020204030204" pitchFamily="34" charset="0"/>
              </a:rPr>
              <a:t>v.f.</a:t>
            </a:r>
            <a:r>
              <a:rPr lang="it-IT" sz="2000" dirty="0" smtClean="0">
                <a:latin typeface="Calibri" panose="020F0502020204030204" pitchFamily="34" charset="0"/>
              </a:rPr>
              <a:t>), </a:t>
            </a:r>
            <a:r>
              <a:rPr lang="it-IT" sz="2000" dirty="0" smtClean="0">
                <a:latin typeface="Calibri" panose="020F0502020204030204" pitchFamily="34" charset="0"/>
              </a:rPr>
              <a:t>parificando la posizione di Stato e Regioni nell’accesso al contenzioso costituzionale;</a:t>
            </a:r>
          </a:p>
          <a:p>
            <a:pPr algn="just">
              <a:buFont typeface="Wingdings" panose="05000000000000000000" pitchFamily="2" charset="2"/>
              <a:buChar char="Ø"/>
            </a:pPr>
            <a:r>
              <a:rPr lang="it-IT" sz="2000" dirty="0" smtClean="0">
                <a:latin typeface="Calibri" panose="020F0502020204030204" pitchFamily="34" charset="0"/>
              </a:rPr>
              <a:t>ha accolto il principio di sussidiarietà quale criterio di allocazione delle funzioni amministrative tra gli enti territoriali (art. 118 Cost.) e come canone cui informare l’esercizio dei poteri sostitutivi (art. 120, secondo comma, Cost.);</a:t>
            </a:r>
          </a:p>
          <a:p>
            <a:pPr algn="just">
              <a:buFont typeface="Wingdings" panose="05000000000000000000" pitchFamily="2" charset="2"/>
              <a:buChar char="Ø"/>
            </a:pPr>
            <a:r>
              <a:rPr lang="it-IT" sz="2000" dirty="0" smtClean="0">
                <a:latin typeface="Calibri" panose="020F0502020204030204" pitchFamily="34" charset="0"/>
              </a:rPr>
              <a:t>ha introdotto la clausola di asimmetria di cui all’art. 116, terzo comma, Cost.</a:t>
            </a:r>
          </a:p>
          <a:p>
            <a:pPr algn="just">
              <a:buFont typeface="Arial" panose="020B0604020202020204" pitchFamily="34" charset="0"/>
              <a:buChar char="•"/>
            </a:pPr>
            <a:endParaRPr lang="it-IT" sz="2000" dirty="0" smtClean="0">
              <a:latin typeface="Calibri" panose="020F0502020204030204" pitchFamily="34" charset="0"/>
            </a:endParaRPr>
          </a:p>
          <a:p>
            <a:pPr algn="just">
              <a:buFont typeface="Arial" panose="020B0604020202020204" pitchFamily="34" charset="0"/>
              <a:buChar char="•"/>
            </a:pPr>
            <a:endParaRPr lang="it-IT" sz="2000" dirty="0" smtClean="0">
              <a:latin typeface="Calibri" panose="020F0502020204030204" pitchFamily="34" charset="0"/>
            </a:endParaRPr>
          </a:p>
        </p:txBody>
      </p:sp>
    </p:spTree>
    <p:extLst>
      <p:ext uri="{BB962C8B-B14F-4D97-AF65-F5344CB8AC3E}">
        <p14:creationId xmlns:p14="http://schemas.microsoft.com/office/powerpoint/2010/main" val="42318119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dirty="0" smtClean="0">
                <a:latin typeface="Calibri" panose="020F0502020204030204" pitchFamily="34" charset="0"/>
                <a:cs typeface="Calibri" panose="020F0502020204030204" pitchFamily="34" charset="0"/>
              </a:rPr>
              <a:t>Art. 117 Cost.</a:t>
            </a:r>
            <a:endParaRPr lang="it-IT" dirty="0">
              <a:latin typeface="Calibri" panose="020F0502020204030204" pitchFamily="34" charset="0"/>
              <a:cs typeface="Calibri" panose="020F0502020204030204" pitchFamily="34" charset="0"/>
            </a:endParaRPr>
          </a:p>
        </p:txBody>
      </p:sp>
      <p:sp>
        <p:nvSpPr>
          <p:cNvPr id="3" name="Segnaposto contenuto 2"/>
          <p:cNvSpPr>
            <a:spLocks noGrp="1"/>
          </p:cNvSpPr>
          <p:nvPr>
            <p:ph idx="1"/>
          </p:nvPr>
        </p:nvSpPr>
        <p:spPr>
          <a:xfrm>
            <a:off x="677334" y="1549831"/>
            <a:ext cx="8596668" cy="4491531"/>
          </a:xfrm>
        </p:spPr>
        <p:txBody>
          <a:bodyPr>
            <a:normAutofit/>
          </a:bodyPr>
          <a:lstStyle/>
          <a:p>
            <a:pPr marL="0" indent="0" algn="just">
              <a:buNone/>
            </a:pPr>
            <a:r>
              <a:rPr lang="it-IT" sz="2000" dirty="0" smtClean="0">
                <a:latin typeface="Calibri" panose="020F0502020204030204" pitchFamily="34" charset="0"/>
                <a:cs typeface="Calibri" panose="020F0502020204030204" pitchFamily="34" charset="0"/>
              </a:rPr>
              <a:t>Con la legge di riforma costituzionale n. 3 del 2001, la potestà legislativa statale e regionale </a:t>
            </a:r>
            <a:r>
              <a:rPr lang="it-IT" sz="2000" dirty="0" smtClean="0">
                <a:latin typeface="Calibri" panose="020F0502020204030204" pitchFamily="34" charset="0"/>
                <a:cs typeface="Calibri" panose="020F0502020204030204" pitchFamily="34" charset="0"/>
              </a:rPr>
              <a:t>è stata assoggettata </a:t>
            </a:r>
            <a:r>
              <a:rPr lang="it-IT" sz="2000" dirty="0" smtClean="0">
                <a:latin typeface="Calibri" panose="020F0502020204030204" pitchFamily="34" charset="0"/>
                <a:cs typeface="Calibri" panose="020F0502020204030204" pitchFamily="34" charset="0"/>
              </a:rPr>
              <a:t>alle medesime categorie di limiti. </a:t>
            </a:r>
          </a:p>
          <a:p>
            <a:pPr marL="0" indent="0" algn="just">
              <a:buNone/>
            </a:pPr>
            <a:r>
              <a:rPr lang="it-IT" sz="2000" dirty="0" smtClean="0">
                <a:latin typeface="Calibri" panose="020F0502020204030204" pitchFamily="34" charset="0"/>
                <a:cs typeface="Calibri" panose="020F0502020204030204" pitchFamily="34" charset="0"/>
              </a:rPr>
              <a:t>In tal senso, l’art. 117, primo comma, Cost., specifica che «</a:t>
            </a:r>
            <a:r>
              <a:rPr lang="it-IT" sz="2000" dirty="0">
                <a:latin typeface="Calibri" panose="020F0502020204030204" pitchFamily="34" charset="0"/>
                <a:cs typeface="Calibri" panose="020F0502020204030204" pitchFamily="34" charset="0"/>
              </a:rPr>
              <a:t>La potestà legislativa è esercitata dallo Stato </a:t>
            </a:r>
            <a:r>
              <a:rPr lang="it-IT" sz="2000" dirty="0" smtClean="0">
                <a:latin typeface="Calibri" panose="020F0502020204030204" pitchFamily="34" charset="0"/>
                <a:cs typeface="Calibri" panose="020F0502020204030204" pitchFamily="34" charset="0"/>
              </a:rPr>
              <a:t>e </a:t>
            </a:r>
            <a:r>
              <a:rPr lang="it-IT" sz="2000" dirty="0">
                <a:latin typeface="Calibri" panose="020F0502020204030204" pitchFamily="34" charset="0"/>
                <a:cs typeface="Calibri" panose="020F0502020204030204" pitchFamily="34" charset="0"/>
              </a:rPr>
              <a:t>dalle Regioni nel rispetto della Costituzione, </a:t>
            </a:r>
            <a:r>
              <a:rPr lang="it-IT" sz="2000" dirty="0" smtClean="0">
                <a:latin typeface="Calibri" panose="020F0502020204030204" pitchFamily="34" charset="0"/>
                <a:cs typeface="Calibri" panose="020F0502020204030204" pitchFamily="34" charset="0"/>
              </a:rPr>
              <a:t>nonché </a:t>
            </a:r>
            <a:r>
              <a:rPr lang="it-IT" sz="2000" dirty="0">
                <a:latin typeface="Calibri" panose="020F0502020204030204" pitchFamily="34" charset="0"/>
                <a:cs typeface="Calibri" panose="020F0502020204030204" pitchFamily="34" charset="0"/>
              </a:rPr>
              <a:t>dei vincoli derivanti dall'ordinamento comunitario e dagli obblighi </a:t>
            </a:r>
            <a:r>
              <a:rPr lang="it-IT" sz="2000" dirty="0" smtClean="0">
                <a:latin typeface="Calibri" panose="020F0502020204030204" pitchFamily="34" charset="0"/>
                <a:cs typeface="Calibri" panose="020F0502020204030204" pitchFamily="34" charset="0"/>
              </a:rPr>
              <a:t>internazionali</a:t>
            </a:r>
            <a:r>
              <a:rPr lang="it-IT" sz="2000" dirty="0" smtClean="0">
                <a:latin typeface="Calibri" panose="020F0502020204030204" pitchFamily="34" charset="0"/>
                <a:cs typeface="Calibri" panose="020F0502020204030204" pitchFamily="34" charset="0"/>
              </a:rPr>
              <a:t>».</a:t>
            </a:r>
            <a:endParaRPr lang="it-IT" sz="2000" dirty="0" smtClean="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4685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850006"/>
            <a:ext cx="8596668" cy="1080394"/>
          </a:xfrm>
        </p:spPr>
        <p:txBody>
          <a:bodyPr>
            <a:normAutofit/>
          </a:bodyPr>
          <a:lstStyle/>
          <a:p>
            <a:pPr algn="ctr"/>
            <a:r>
              <a:rPr lang="it-IT" dirty="0" smtClean="0">
                <a:latin typeface="Calibri" panose="020F0502020204030204" pitchFamily="34" charset="0"/>
              </a:rPr>
              <a:t>Art. 117 Cost.</a:t>
            </a:r>
            <a:endParaRPr lang="it-IT" dirty="0">
              <a:latin typeface="Calibri" panose="020F0502020204030204" pitchFamily="34" charset="0"/>
            </a:endParaRPr>
          </a:p>
        </p:txBody>
      </p:sp>
      <p:sp>
        <p:nvSpPr>
          <p:cNvPr id="3" name="Segnaposto contenuto 2"/>
          <p:cNvSpPr>
            <a:spLocks noGrp="1"/>
          </p:cNvSpPr>
          <p:nvPr>
            <p:ph idx="1"/>
          </p:nvPr>
        </p:nvSpPr>
        <p:spPr>
          <a:xfrm>
            <a:off x="677334" y="2047741"/>
            <a:ext cx="8596668" cy="3993621"/>
          </a:xfrm>
        </p:spPr>
        <p:txBody>
          <a:bodyPr>
            <a:normAutofit/>
          </a:bodyPr>
          <a:lstStyle/>
          <a:p>
            <a:pPr marL="0" indent="0" algn="just">
              <a:buNone/>
            </a:pPr>
            <a:r>
              <a:rPr lang="it-IT" sz="2000" dirty="0" smtClean="0">
                <a:latin typeface="Calibri" panose="020F0502020204030204" pitchFamily="34" charset="0"/>
              </a:rPr>
              <a:t>Quanto al sistema di ripartizione delle competenze, la potestà legislativa di Stato e Regioni appare così rideterminata:</a:t>
            </a:r>
          </a:p>
          <a:p>
            <a:pPr algn="just">
              <a:buFont typeface="Wingdings" panose="05000000000000000000" pitchFamily="2" charset="2"/>
              <a:buChar char="Ø"/>
            </a:pPr>
            <a:r>
              <a:rPr lang="it-IT" sz="2000" dirty="0" smtClean="0">
                <a:latin typeface="Calibri" panose="020F0502020204030204" pitchFamily="34" charset="0"/>
              </a:rPr>
              <a:t>Art. 117, secondo comma, Cost.: </a:t>
            </a:r>
            <a:r>
              <a:rPr lang="it-IT" sz="2000" b="1" dirty="0" smtClean="0">
                <a:latin typeface="Calibri" panose="020F0502020204030204" pitchFamily="34" charset="0"/>
              </a:rPr>
              <a:t>competenza esclusiva</a:t>
            </a:r>
            <a:r>
              <a:rPr lang="it-IT" sz="2000" dirty="0" smtClean="0">
                <a:latin typeface="Calibri" panose="020F0502020204030204" pitchFamily="34" charset="0"/>
              </a:rPr>
              <a:t> dello Stato; </a:t>
            </a:r>
          </a:p>
          <a:p>
            <a:pPr algn="just">
              <a:buFont typeface="Wingdings" panose="05000000000000000000" pitchFamily="2" charset="2"/>
              <a:buChar char="Ø"/>
            </a:pPr>
            <a:r>
              <a:rPr lang="it-IT" sz="2000" dirty="0" smtClean="0">
                <a:latin typeface="Calibri" panose="020F0502020204030204" pitchFamily="34" charset="0"/>
              </a:rPr>
              <a:t>Art. 117, terzo comma, Cost.: </a:t>
            </a:r>
            <a:r>
              <a:rPr lang="it-IT" sz="2000" b="1" dirty="0" smtClean="0">
                <a:latin typeface="Calibri" panose="020F0502020204030204" pitchFamily="34" charset="0"/>
              </a:rPr>
              <a:t>competenza concorrente</a:t>
            </a:r>
            <a:r>
              <a:rPr lang="it-IT" sz="2000" dirty="0" smtClean="0">
                <a:latin typeface="Calibri" panose="020F0502020204030204" pitchFamily="34" charset="0"/>
              </a:rPr>
              <a:t> di Stato e Regioni;</a:t>
            </a:r>
          </a:p>
          <a:p>
            <a:pPr algn="just">
              <a:buFont typeface="Wingdings" panose="05000000000000000000" pitchFamily="2" charset="2"/>
              <a:buChar char="Ø"/>
            </a:pPr>
            <a:r>
              <a:rPr lang="it-IT" sz="2000" dirty="0" smtClean="0">
                <a:latin typeface="Calibri" panose="020F0502020204030204" pitchFamily="34" charset="0"/>
              </a:rPr>
              <a:t>Art. 117, quarto comma, Cost.: </a:t>
            </a:r>
            <a:r>
              <a:rPr lang="it-IT" sz="2000" b="1" dirty="0" smtClean="0">
                <a:latin typeface="Calibri" panose="020F0502020204030204" pitchFamily="34" charset="0"/>
              </a:rPr>
              <a:t>competenza residuale </a:t>
            </a:r>
            <a:r>
              <a:rPr lang="it-IT" sz="2000" dirty="0" smtClean="0">
                <a:latin typeface="Calibri" panose="020F0502020204030204" pitchFamily="34" charset="0"/>
              </a:rPr>
              <a:t>delle Regioni.</a:t>
            </a:r>
            <a:endParaRPr lang="it-IT" sz="2000" dirty="0">
              <a:latin typeface="Calibri" panose="020F0502020204030204" pitchFamily="34" charset="0"/>
            </a:endParaRPr>
          </a:p>
        </p:txBody>
      </p:sp>
    </p:spTree>
    <p:extLst>
      <p:ext uri="{BB962C8B-B14F-4D97-AF65-F5344CB8AC3E}">
        <p14:creationId xmlns:p14="http://schemas.microsoft.com/office/powerpoint/2010/main" val="42286741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77334" y="193184"/>
            <a:ext cx="8596668" cy="1352282"/>
          </a:xfrm>
        </p:spPr>
        <p:txBody>
          <a:bodyPr>
            <a:normAutofit/>
          </a:bodyPr>
          <a:lstStyle/>
          <a:p>
            <a:pPr algn="ctr"/>
            <a:r>
              <a:rPr lang="it-IT" dirty="0" smtClean="0">
                <a:latin typeface="Calibri" panose="020F0502020204030204" pitchFamily="34" charset="0"/>
              </a:rPr>
              <a:t>Competenza legislativa esclusiva, concorrente e residuale</a:t>
            </a:r>
            <a:endParaRPr lang="it-IT" dirty="0">
              <a:latin typeface="Calibri" panose="020F0502020204030204" pitchFamily="34" charset="0"/>
            </a:endParaRPr>
          </a:p>
        </p:txBody>
      </p:sp>
      <p:sp>
        <p:nvSpPr>
          <p:cNvPr id="3" name="Segnaposto contenuto 2"/>
          <p:cNvSpPr>
            <a:spLocks noGrp="1"/>
          </p:cNvSpPr>
          <p:nvPr>
            <p:ph idx="1"/>
          </p:nvPr>
        </p:nvSpPr>
        <p:spPr>
          <a:xfrm>
            <a:off x="677334" y="1442434"/>
            <a:ext cx="8596668" cy="5228822"/>
          </a:xfrm>
        </p:spPr>
        <p:txBody>
          <a:bodyPr>
            <a:noAutofit/>
          </a:bodyPr>
          <a:lstStyle/>
          <a:p>
            <a:pPr marL="0" indent="0" algn="just">
              <a:spcBef>
                <a:spcPts val="0"/>
              </a:spcBef>
              <a:buNone/>
            </a:pPr>
            <a:r>
              <a:rPr lang="it-IT" sz="2000" dirty="0" smtClean="0">
                <a:latin typeface="Calibri" panose="020F0502020204030204" pitchFamily="34" charset="0"/>
              </a:rPr>
              <a:t>L’art. 117 contiene, al secondo comma, un elenco tassativo di materie che il legislatore costituzionale ha ritenuto di affidare alla sola </a:t>
            </a:r>
            <a:r>
              <a:rPr lang="it-IT" sz="2000" b="1" dirty="0" smtClean="0">
                <a:latin typeface="Calibri" panose="020F0502020204030204" pitchFamily="34" charset="0"/>
              </a:rPr>
              <a:t>competenza legislativa dello Stato</a:t>
            </a:r>
            <a:r>
              <a:rPr lang="it-IT" sz="2000" dirty="0" smtClean="0">
                <a:latin typeface="Calibri" panose="020F0502020204030204" pitchFamily="34" charset="0"/>
              </a:rPr>
              <a:t>, stante il prevalere di esigenze e interessi unitari che necessitano di uniformità di disciplina su tutto il territorio nazionale. Da ciò consegue che negli ambiti materiali ivi indicati solo lo Stato è legittimato ad esercitare la propria potestà normativa, non residuando alcun titolo di intervento per le Regioni. </a:t>
            </a:r>
          </a:p>
          <a:p>
            <a:pPr marL="0" indent="0" algn="just">
              <a:spcBef>
                <a:spcPts val="0"/>
              </a:spcBef>
              <a:buNone/>
            </a:pPr>
            <a:endParaRPr lang="it-IT" sz="2000" dirty="0" smtClean="0">
              <a:latin typeface="Calibri" panose="020F0502020204030204" pitchFamily="34" charset="0"/>
            </a:endParaRPr>
          </a:p>
          <a:p>
            <a:pPr marL="0" indent="0" algn="just">
              <a:spcBef>
                <a:spcPts val="0"/>
              </a:spcBef>
              <a:buNone/>
            </a:pPr>
            <a:r>
              <a:rPr lang="it-IT" sz="2000" dirty="0" smtClean="0">
                <a:latin typeface="Calibri" panose="020F0502020204030204" pitchFamily="34" charset="0"/>
              </a:rPr>
              <a:t>Diversamente</a:t>
            </a:r>
            <a:r>
              <a:rPr lang="it-IT" sz="2000" dirty="0">
                <a:latin typeface="Calibri" panose="020F0502020204030204" pitchFamily="34" charset="0"/>
              </a:rPr>
              <a:t>, l’art. 117, terzo comma, </a:t>
            </a:r>
            <a:r>
              <a:rPr lang="it-IT" sz="2000" dirty="0" smtClean="0">
                <a:latin typeface="Calibri" panose="020F0502020204030204" pitchFamily="34" charset="0"/>
              </a:rPr>
              <a:t>individua </a:t>
            </a:r>
            <a:r>
              <a:rPr lang="it-IT" sz="2000" dirty="0">
                <a:latin typeface="Calibri" panose="020F0502020204030204" pitchFamily="34" charset="0"/>
              </a:rPr>
              <a:t>23 ambiti materiali devoluti alla </a:t>
            </a:r>
            <a:r>
              <a:rPr lang="it-IT" sz="2000" b="1" dirty="0">
                <a:latin typeface="Calibri" panose="020F0502020204030204" pitchFamily="34" charset="0"/>
              </a:rPr>
              <a:t>competenza concorrente </a:t>
            </a:r>
            <a:r>
              <a:rPr lang="it-IT" sz="2000" dirty="0">
                <a:latin typeface="Calibri" panose="020F0502020204030204" pitchFamily="34" charset="0"/>
              </a:rPr>
              <a:t>(o meglio ripartita) di Stato e Regioni. Più nel dettaglio, il modello concorrenziale affida allo Stato la determinazione dei principi fondamentali della materia e alle Regioni lo svolgimento della normativa di dettaglio, nel rispetto della legislazione di principio dettata a livello centrale</a:t>
            </a:r>
            <a:r>
              <a:rPr lang="it-IT" sz="2000" dirty="0" smtClean="0">
                <a:latin typeface="Calibri" panose="020F0502020204030204" pitchFamily="34" charset="0"/>
              </a:rPr>
              <a:t>.</a:t>
            </a:r>
          </a:p>
          <a:p>
            <a:pPr marL="0" indent="0" algn="just">
              <a:spcBef>
                <a:spcPts val="0"/>
              </a:spcBef>
              <a:buNone/>
            </a:pPr>
            <a:endParaRPr lang="it-IT" sz="2000" dirty="0" smtClean="0">
              <a:latin typeface="Calibri" panose="020F0502020204030204" pitchFamily="34" charset="0"/>
            </a:endParaRPr>
          </a:p>
          <a:p>
            <a:pPr marL="0" indent="0" algn="just">
              <a:buNone/>
            </a:pPr>
            <a:r>
              <a:rPr lang="it-IT" sz="2000" dirty="0">
                <a:latin typeface="Calibri" panose="020F0502020204030204" pitchFamily="34" charset="0"/>
              </a:rPr>
              <a:t>Infine, l’art. 117, quarto comma, contiene una </a:t>
            </a:r>
            <a:r>
              <a:rPr lang="it-IT" sz="2000" b="1" dirty="0" smtClean="0">
                <a:latin typeface="Calibri" panose="020F0502020204030204" pitchFamily="34" charset="0"/>
              </a:rPr>
              <a:t>clausola residuale </a:t>
            </a:r>
            <a:r>
              <a:rPr lang="it-IT" sz="2000" dirty="0" smtClean="0">
                <a:latin typeface="Calibri" panose="020F0502020204030204" pitchFamily="34" charset="0"/>
              </a:rPr>
              <a:t>laddove </a:t>
            </a:r>
            <a:r>
              <a:rPr lang="it-IT" sz="2000" dirty="0">
                <a:latin typeface="Calibri" panose="020F0502020204030204" pitchFamily="34" charset="0"/>
              </a:rPr>
              <a:t>afferma che alle Regioni spetta la titolarità e l’esercizio della competenza legislativa su ogni altra materia non espressamente riservata alla legislazione dello </a:t>
            </a:r>
            <a:r>
              <a:rPr lang="it-IT" sz="2000" dirty="0" smtClean="0">
                <a:latin typeface="Calibri" panose="020F0502020204030204" pitchFamily="34" charset="0"/>
              </a:rPr>
              <a:t>Stato.</a:t>
            </a:r>
            <a:endParaRPr lang="it-IT" sz="2000" dirty="0">
              <a:latin typeface="Calibri" panose="020F0502020204030204" pitchFamily="34" charset="0"/>
            </a:endParaRPr>
          </a:p>
          <a:p>
            <a:pPr marL="0" indent="0" algn="just">
              <a:buNone/>
            </a:pPr>
            <a:endParaRPr lang="it-IT" sz="2000" dirty="0">
              <a:latin typeface="Calibri" panose="020F0502020204030204" pitchFamily="34" charset="0"/>
            </a:endParaRPr>
          </a:p>
          <a:p>
            <a:pPr marL="0" indent="0" algn="just">
              <a:buNone/>
            </a:pPr>
            <a:endParaRPr lang="it-IT" sz="2000" dirty="0">
              <a:latin typeface="Calibri" panose="020F0502020204030204" pitchFamily="34" charset="0"/>
            </a:endParaRPr>
          </a:p>
        </p:txBody>
      </p:sp>
    </p:spTree>
    <p:extLst>
      <p:ext uri="{BB962C8B-B14F-4D97-AF65-F5344CB8AC3E}">
        <p14:creationId xmlns:p14="http://schemas.microsoft.com/office/powerpoint/2010/main" val="3279498752"/>
      </p:ext>
    </p:extLst>
  </p:cSld>
  <p:clrMapOvr>
    <a:masterClrMapping/>
  </p:clrMapOvr>
  <p:timing>
    <p:tnLst>
      <p:par>
        <p:cTn id="1" dur="indefinite" restart="never" nodeType="tmRoot"/>
      </p:par>
    </p:tnLst>
  </p:timing>
</p:sld>
</file>

<file path=ppt/theme/theme1.xml><?xml version="1.0" encoding="utf-8"?>
<a:theme xmlns:a="http://schemas.openxmlformats.org/drawingml/2006/main" name="Sfaccettatura">
  <a:themeElements>
    <a:clrScheme name="Sfaccettatur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Sfaccettatur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faccettatur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Slice</Template>
  <TotalTime>624</TotalTime>
  <Words>2932</Words>
  <Application>Microsoft Office PowerPoint</Application>
  <PresentationFormat>Personalizzato</PresentationFormat>
  <Paragraphs>92</Paragraphs>
  <Slides>24</Slides>
  <Notes>0</Notes>
  <HiddenSlides>0</HiddenSlides>
  <MMClips>0</MMClips>
  <ScaleCrop>false</ScaleCrop>
  <HeadingPairs>
    <vt:vector size="4" baseType="variant">
      <vt:variant>
        <vt:lpstr>Tema</vt:lpstr>
      </vt:variant>
      <vt:variant>
        <vt:i4>1</vt:i4>
      </vt:variant>
      <vt:variant>
        <vt:lpstr>Titoli diapositive</vt:lpstr>
      </vt:variant>
      <vt:variant>
        <vt:i4>24</vt:i4>
      </vt:variant>
    </vt:vector>
  </HeadingPairs>
  <TitlesOfParts>
    <vt:vector size="25" baseType="lpstr">
      <vt:lpstr>Sfaccettatura</vt:lpstr>
      <vt:lpstr>«Istituzioni di diritto pubblico»  </vt:lpstr>
      <vt:lpstr>   Il regionalismo italiano   </vt:lpstr>
      <vt:lpstr>Il disegno regionalista dell’Assemblea costituente</vt:lpstr>
      <vt:lpstr>Il disegno regionalista dell’Assemblea costituente</vt:lpstr>
      <vt:lpstr>L’evoluzione del disegno regionalista</vt:lpstr>
      <vt:lpstr>La legge cost. n. 3/2001</vt:lpstr>
      <vt:lpstr>Art. 117 Cost.</vt:lpstr>
      <vt:lpstr>Art. 117 Cost.</vt:lpstr>
      <vt:lpstr>Competenza legislativa esclusiva, concorrente e residuale</vt:lpstr>
      <vt:lpstr>Le leggi regionali ordinarie: il rapporto con la legge statale</vt:lpstr>
      <vt:lpstr>Le leggi regionali ordinarie: il procedimento di formazione</vt:lpstr>
      <vt:lpstr>La potestà regolamentare</vt:lpstr>
      <vt:lpstr>Autonomia amministrativa</vt:lpstr>
      <vt:lpstr>Corte costituzionale e Regioni</vt:lpstr>
      <vt:lpstr>Determinazione dei principi fondamentali </vt:lpstr>
      <vt:lpstr>Principio di cedevolezza</vt:lpstr>
      <vt:lpstr>Attrazione in sussidiarietà della competenza legislativa</vt:lpstr>
      <vt:lpstr>Attrazione in sussidiarietà della competenza legislativa</vt:lpstr>
      <vt:lpstr>Materie trasversali</vt:lpstr>
      <vt:lpstr>Materie trasversali</vt:lpstr>
      <vt:lpstr>Intreccio di materie e criteri di composizione</vt:lpstr>
      <vt:lpstr>Il criterio della prevalenza</vt:lpstr>
      <vt:lpstr>Il principio di leale collaborazione</vt:lpstr>
      <vt:lpstr>Il principio di leale collaborazione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Istituzioni di diritto pubblico</dc:title>
  <dc:creator>Utente</dc:creator>
  <cp:lastModifiedBy>Utente</cp:lastModifiedBy>
  <cp:revision>67</cp:revision>
  <dcterms:created xsi:type="dcterms:W3CDTF">2019-04-22T08:39:44Z</dcterms:created>
  <dcterms:modified xsi:type="dcterms:W3CDTF">2020-04-05T15:06:48Z</dcterms:modified>
</cp:coreProperties>
</file>