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8" d="100"/>
          <a:sy n="98" d="100"/>
        </p:scale>
        <p:origin x="-82" y="-12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F4693E3B-5D46-478F-9FD8-7507341FA197}" type="datetimeFigureOut">
              <a:rPr lang="it-IT" smtClean="0"/>
              <a:t>21/03/2020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F029B53-A78E-4EDE-B0B8-D476460EE0CF}" type="slidenum">
              <a:rPr lang="it-IT" smtClean="0"/>
              <a:t>‹N›</a:t>
            </a:fld>
            <a:endParaRPr lang="it-IT"/>
          </a:p>
        </p:txBody>
      </p:sp>
    </p:spTree>
    <p:extLst>
      <p:ext uri="{BB962C8B-B14F-4D97-AF65-F5344CB8AC3E}">
        <p14:creationId xmlns:p14="http://schemas.microsoft.com/office/powerpoint/2010/main" val="42263235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F4693E3B-5D46-478F-9FD8-7507341FA197}" type="datetimeFigureOut">
              <a:rPr lang="it-IT" smtClean="0"/>
              <a:t>21/03/2020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F029B53-A78E-4EDE-B0B8-D476460EE0CF}" type="slidenum">
              <a:rPr lang="it-IT" smtClean="0"/>
              <a:t>‹N›</a:t>
            </a:fld>
            <a:endParaRPr lang="it-IT"/>
          </a:p>
        </p:txBody>
      </p:sp>
    </p:spTree>
    <p:extLst>
      <p:ext uri="{BB962C8B-B14F-4D97-AF65-F5344CB8AC3E}">
        <p14:creationId xmlns:p14="http://schemas.microsoft.com/office/powerpoint/2010/main" val="2802000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smtClean="0"/>
              <a:t>Fare clic per modificare lo stile del titolo</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F4693E3B-5D46-478F-9FD8-7507341FA197}" type="datetimeFigureOut">
              <a:rPr lang="it-IT" smtClean="0"/>
              <a:t>21/03/2020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F029B53-A78E-4EDE-B0B8-D476460EE0CF}" type="slidenum">
              <a:rPr lang="it-IT" smtClean="0"/>
              <a:t>‹N›</a:t>
            </a:fld>
            <a:endParaRPr lang="it-IT"/>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138845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F4693E3B-5D46-478F-9FD8-7507341FA197}" type="datetimeFigureOut">
              <a:rPr lang="it-IT" smtClean="0"/>
              <a:t>21/03/2020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F029B53-A78E-4EDE-B0B8-D476460EE0CF}" type="slidenum">
              <a:rPr lang="it-IT" smtClean="0"/>
              <a:t>‹N›</a:t>
            </a:fld>
            <a:endParaRPr lang="it-IT"/>
          </a:p>
        </p:txBody>
      </p:sp>
    </p:spTree>
    <p:extLst>
      <p:ext uri="{BB962C8B-B14F-4D97-AF65-F5344CB8AC3E}">
        <p14:creationId xmlns:p14="http://schemas.microsoft.com/office/powerpoint/2010/main" val="11196236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smtClean="0"/>
              <a:t>Fare clic per modificare lo stile del titolo</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F4693E3B-5D46-478F-9FD8-7507341FA197}" type="datetimeFigureOut">
              <a:rPr lang="it-IT" smtClean="0"/>
              <a:t>21/03/2020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F029B53-A78E-4EDE-B0B8-D476460EE0CF}" type="slidenum">
              <a:rPr lang="it-IT" smtClean="0"/>
              <a:t>‹N›</a:t>
            </a:fld>
            <a:endParaRPr lang="it-IT"/>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213381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it-IT" smtClean="0"/>
              <a:t>Fare clic per modificare lo stile del titolo</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F4693E3B-5D46-478F-9FD8-7507341FA197}" type="datetimeFigureOut">
              <a:rPr lang="it-IT" smtClean="0"/>
              <a:t>21/03/2020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F029B53-A78E-4EDE-B0B8-D476460EE0CF}" type="slidenum">
              <a:rPr lang="it-IT" smtClean="0"/>
              <a:t>‹N›</a:t>
            </a:fld>
            <a:endParaRPr lang="it-IT"/>
          </a:p>
        </p:txBody>
      </p:sp>
    </p:spTree>
    <p:extLst>
      <p:ext uri="{BB962C8B-B14F-4D97-AF65-F5344CB8AC3E}">
        <p14:creationId xmlns:p14="http://schemas.microsoft.com/office/powerpoint/2010/main" val="35569220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F4693E3B-5D46-478F-9FD8-7507341FA197}" type="datetimeFigureOut">
              <a:rPr lang="it-IT" smtClean="0"/>
              <a:t>21/03/2020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F029B53-A78E-4EDE-B0B8-D476460EE0CF}" type="slidenum">
              <a:rPr lang="it-IT" smtClean="0"/>
              <a:t>‹N›</a:t>
            </a:fld>
            <a:endParaRPr lang="it-IT"/>
          </a:p>
        </p:txBody>
      </p:sp>
    </p:spTree>
    <p:extLst>
      <p:ext uri="{BB962C8B-B14F-4D97-AF65-F5344CB8AC3E}">
        <p14:creationId xmlns:p14="http://schemas.microsoft.com/office/powerpoint/2010/main" val="20286468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F4693E3B-5D46-478F-9FD8-7507341FA197}" type="datetimeFigureOut">
              <a:rPr lang="it-IT" smtClean="0"/>
              <a:t>21/03/2020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F029B53-A78E-4EDE-B0B8-D476460EE0CF}" type="slidenum">
              <a:rPr lang="it-IT" smtClean="0"/>
              <a:t>‹N›</a:t>
            </a:fld>
            <a:endParaRPr lang="it-IT"/>
          </a:p>
        </p:txBody>
      </p:sp>
    </p:spTree>
    <p:extLst>
      <p:ext uri="{BB962C8B-B14F-4D97-AF65-F5344CB8AC3E}">
        <p14:creationId xmlns:p14="http://schemas.microsoft.com/office/powerpoint/2010/main" val="4237848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F4693E3B-5D46-478F-9FD8-7507341FA197}" type="datetimeFigureOut">
              <a:rPr lang="it-IT" smtClean="0"/>
              <a:t>21/03/2020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F029B53-A78E-4EDE-B0B8-D476460EE0CF}" type="slidenum">
              <a:rPr lang="it-IT" smtClean="0"/>
              <a:t>‹N›</a:t>
            </a:fld>
            <a:endParaRPr lang="it-IT"/>
          </a:p>
        </p:txBody>
      </p:sp>
    </p:spTree>
    <p:extLst>
      <p:ext uri="{BB962C8B-B14F-4D97-AF65-F5344CB8AC3E}">
        <p14:creationId xmlns:p14="http://schemas.microsoft.com/office/powerpoint/2010/main" val="1518596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F4693E3B-5D46-478F-9FD8-7507341FA197}" type="datetimeFigureOut">
              <a:rPr lang="it-IT" smtClean="0"/>
              <a:t>21/03/2020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F029B53-A78E-4EDE-B0B8-D476460EE0CF}" type="slidenum">
              <a:rPr lang="it-IT" smtClean="0"/>
              <a:t>‹N›</a:t>
            </a:fld>
            <a:endParaRPr lang="it-IT"/>
          </a:p>
        </p:txBody>
      </p:sp>
    </p:spTree>
    <p:extLst>
      <p:ext uri="{BB962C8B-B14F-4D97-AF65-F5344CB8AC3E}">
        <p14:creationId xmlns:p14="http://schemas.microsoft.com/office/powerpoint/2010/main" val="40304376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F4693E3B-5D46-478F-9FD8-7507341FA197}" type="datetimeFigureOut">
              <a:rPr lang="it-IT" smtClean="0"/>
              <a:t>21/03/2020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4F029B53-A78E-4EDE-B0B8-D476460EE0CF}" type="slidenum">
              <a:rPr lang="it-IT" smtClean="0"/>
              <a:t>‹N›</a:t>
            </a:fld>
            <a:endParaRPr lang="it-IT"/>
          </a:p>
        </p:txBody>
      </p:sp>
    </p:spTree>
    <p:extLst>
      <p:ext uri="{BB962C8B-B14F-4D97-AF65-F5344CB8AC3E}">
        <p14:creationId xmlns:p14="http://schemas.microsoft.com/office/powerpoint/2010/main" val="3839536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F4693E3B-5D46-478F-9FD8-7507341FA197}" type="datetimeFigureOut">
              <a:rPr lang="it-IT" smtClean="0"/>
              <a:t>21/03/2020</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4F029B53-A78E-4EDE-B0B8-D476460EE0CF}" type="slidenum">
              <a:rPr lang="it-IT" smtClean="0"/>
              <a:t>‹N›</a:t>
            </a:fld>
            <a:endParaRPr lang="it-IT"/>
          </a:p>
        </p:txBody>
      </p:sp>
    </p:spTree>
    <p:extLst>
      <p:ext uri="{BB962C8B-B14F-4D97-AF65-F5344CB8AC3E}">
        <p14:creationId xmlns:p14="http://schemas.microsoft.com/office/powerpoint/2010/main" val="1581292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F4693E3B-5D46-478F-9FD8-7507341FA197}" type="datetimeFigureOut">
              <a:rPr lang="it-IT" smtClean="0"/>
              <a:t>21/03/2020</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4F029B53-A78E-4EDE-B0B8-D476460EE0CF}" type="slidenum">
              <a:rPr lang="it-IT" smtClean="0"/>
              <a:t>‹N›</a:t>
            </a:fld>
            <a:endParaRPr lang="it-IT"/>
          </a:p>
        </p:txBody>
      </p:sp>
    </p:spTree>
    <p:extLst>
      <p:ext uri="{BB962C8B-B14F-4D97-AF65-F5344CB8AC3E}">
        <p14:creationId xmlns:p14="http://schemas.microsoft.com/office/powerpoint/2010/main" val="386817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693E3B-5D46-478F-9FD8-7507341FA197}" type="datetimeFigureOut">
              <a:rPr lang="it-IT" smtClean="0"/>
              <a:t>21/03/2020</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4F029B53-A78E-4EDE-B0B8-D476460EE0CF}" type="slidenum">
              <a:rPr lang="it-IT" smtClean="0"/>
              <a:t>‹N›</a:t>
            </a:fld>
            <a:endParaRPr lang="it-IT"/>
          </a:p>
        </p:txBody>
      </p:sp>
    </p:spTree>
    <p:extLst>
      <p:ext uri="{BB962C8B-B14F-4D97-AF65-F5344CB8AC3E}">
        <p14:creationId xmlns:p14="http://schemas.microsoft.com/office/powerpoint/2010/main" val="29764196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it-IT" smtClean="0"/>
              <a:t>Fare clic per modificare lo stile del titolo</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F4693E3B-5D46-478F-9FD8-7507341FA197}" type="datetimeFigureOut">
              <a:rPr lang="it-IT" smtClean="0"/>
              <a:t>21/03/2020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4F029B53-A78E-4EDE-B0B8-D476460EE0CF}" type="slidenum">
              <a:rPr lang="it-IT" smtClean="0"/>
              <a:t>‹N›</a:t>
            </a:fld>
            <a:endParaRPr lang="it-IT"/>
          </a:p>
        </p:txBody>
      </p:sp>
    </p:spTree>
    <p:extLst>
      <p:ext uri="{BB962C8B-B14F-4D97-AF65-F5344CB8AC3E}">
        <p14:creationId xmlns:p14="http://schemas.microsoft.com/office/powerpoint/2010/main" val="10880651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F4693E3B-5D46-478F-9FD8-7507341FA197}" type="datetimeFigureOut">
              <a:rPr lang="it-IT" smtClean="0"/>
              <a:t>21/03/2020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4F029B53-A78E-4EDE-B0B8-D476460EE0CF}" type="slidenum">
              <a:rPr lang="it-IT" smtClean="0"/>
              <a:t>‹N›</a:t>
            </a:fld>
            <a:endParaRPr lang="it-IT"/>
          </a:p>
        </p:txBody>
      </p:sp>
    </p:spTree>
    <p:extLst>
      <p:ext uri="{BB962C8B-B14F-4D97-AF65-F5344CB8AC3E}">
        <p14:creationId xmlns:p14="http://schemas.microsoft.com/office/powerpoint/2010/main" val="2984776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4693E3B-5D46-478F-9FD8-7507341FA197}" type="datetimeFigureOut">
              <a:rPr lang="it-IT" smtClean="0"/>
              <a:t>21/03/2020</a:t>
            </a:fld>
            <a:endParaRPr lang="it-IT"/>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F029B53-A78E-4EDE-B0B8-D476460EE0CF}" type="slidenum">
              <a:rPr lang="it-IT" smtClean="0"/>
              <a:t>‹N›</a:t>
            </a:fld>
            <a:endParaRPr lang="it-IT"/>
          </a:p>
        </p:txBody>
      </p:sp>
    </p:spTree>
    <p:extLst>
      <p:ext uri="{BB962C8B-B14F-4D97-AF65-F5344CB8AC3E}">
        <p14:creationId xmlns:p14="http://schemas.microsoft.com/office/powerpoint/2010/main" val="3285384547"/>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07067" y="1455313"/>
            <a:ext cx="7766936" cy="2595523"/>
          </a:xfrm>
        </p:spPr>
        <p:txBody>
          <a:bodyPr/>
          <a:lstStyle/>
          <a:p>
            <a:pPr algn="ctr"/>
            <a:r>
              <a:rPr lang="it-IT" dirty="0" smtClean="0">
                <a:latin typeface="Calibri" panose="020F0502020204030204" pitchFamily="34" charset="0"/>
              </a:rPr>
              <a:t>Istituzioni </a:t>
            </a:r>
            <a:r>
              <a:rPr lang="it-IT" dirty="0">
                <a:latin typeface="Calibri" panose="020F0502020204030204" pitchFamily="34" charset="0"/>
              </a:rPr>
              <a:t>di diritto </a:t>
            </a:r>
            <a:r>
              <a:rPr lang="it-IT" dirty="0" smtClean="0">
                <a:latin typeface="Calibri" panose="020F0502020204030204" pitchFamily="34" charset="0"/>
              </a:rPr>
              <a:t>pubblico</a:t>
            </a:r>
            <a:r>
              <a:rPr lang="it-IT" dirty="0">
                <a:latin typeface="Calibri" panose="020F0502020204030204" pitchFamily="34" charset="0"/>
              </a:rPr>
              <a:t/>
            </a:r>
            <a:br>
              <a:rPr lang="it-IT" dirty="0">
                <a:latin typeface="Calibri" panose="020F0502020204030204" pitchFamily="34" charset="0"/>
              </a:rPr>
            </a:br>
            <a:endParaRPr lang="it-IT" dirty="0">
              <a:latin typeface="Calibri" panose="020F0502020204030204" pitchFamily="34" charset="0"/>
            </a:endParaRPr>
          </a:p>
        </p:txBody>
      </p:sp>
      <p:sp>
        <p:nvSpPr>
          <p:cNvPr id="3" name="Sottotitolo 2"/>
          <p:cNvSpPr>
            <a:spLocks noGrp="1"/>
          </p:cNvSpPr>
          <p:nvPr>
            <p:ph type="subTitle" idx="1"/>
          </p:nvPr>
        </p:nvSpPr>
        <p:spPr>
          <a:xfrm>
            <a:off x="1507067" y="4842456"/>
            <a:ext cx="7766936" cy="1493950"/>
          </a:xfrm>
        </p:spPr>
        <p:txBody>
          <a:bodyPr>
            <a:noAutofit/>
          </a:bodyPr>
          <a:lstStyle/>
          <a:p>
            <a:pPr algn="ctr">
              <a:spcBef>
                <a:spcPts val="0"/>
              </a:spcBef>
            </a:pPr>
            <a:r>
              <a:rPr lang="it-IT" sz="2000" dirty="0">
                <a:latin typeface="Calibri" panose="020F0502020204030204" pitchFamily="34" charset="0"/>
              </a:rPr>
              <a:t>Prof.ssa Michela Michetti</a:t>
            </a:r>
          </a:p>
          <a:p>
            <a:pPr algn="ctr">
              <a:spcBef>
                <a:spcPts val="0"/>
              </a:spcBef>
            </a:pPr>
            <a:r>
              <a:rPr lang="it-IT" sz="2000" dirty="0">
                <a:latin typeface="Calibri" panose="020F0502020204030204" pitchFamily="34" charset="0"/>
              </a:rPr>
              <a:t>Università degli studi di Teramo</a:t>
            </a:r>
          </a:p>
          <a:p>
            <a:pPr algn="ctr"/>
            <a:endParaRPr lang="it-IT" sz="2000" dirty="0">
              <a:latin typeface="Calibri" panose="020F0502020204030204" pitchFamily="34" charset="0"/>
            </a:endParaRPr>
          </a:p>
        </p:txBody>
      </p:sp>
    </p:spTree>
    <p:extLst>
      <p:ext uri="{BB962C8B-B14F-4D97-AF65-F5344CB8AC3E}">
        <p14:creationId xmlns:p14="http://schemas.microsoft.com/office/powerpoint/2010/main" val="38546337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4" y="1738648"/>
            <a:ext cx="8596668" cy="2781837"/>
          </a:xfrm>
        </p:spPr>
        <p:txBody>
          <a:bodyPr>
            <a:normAutofit/>
          </a:bodyPr>
          <a:lstStyle/>
          <a:p>
            <a:pPr algn="ctr"/>
            <a:r>
              <a:rPr lang="it-IT" sz="6000" dirty="0" smtClean="0">
                <a:latin typeface="Calibri" panose="020F0502020204030204" pitchFamily="34" charset="0"/>
              </a:rPr>
              <a:t>Il procedimento di revisione costituzionale</a:t>
            </a:r>
            <a:endParaRPr lang="it-IT" sz="6000" dirty="0">
              <a:latin typeface="Calibri" panose="020F0502020204030204" pitchFamily="34" charset="0"/>
            </a:endParaRPr>
          </a:p>
        </p:txBody>
      </p:sp>
    </p:spTree>
    <p:extLst>
      <p:ext uri="{BB962C8B-B14F-4D97-AF65-F5344CB8AC3E}">
        <p14:creationId xmlns:p14="http://schemas.microsoft.com/office/powerpoint/2010/main" val="33103009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4000" dirty="0" smtClean="0">
                <a:latin typeface="Calibri" panose="020F0502020204030204" pitchFamily="34" charset="0"/>
              </a:rPr>
              <a:t>I caratteri della Costituzione italiana</a:t>
            </a:r>
            <a:endParaRPr lang="it-IT" sz="4000" dirty="0">
              <a:latin typeface="Calibri" panose="020F0502020204030204" pitchFamily="34" charset="0"/>
            </a:endParaRPr>
          </a:p>
        </p:txBody>
      </p:sp>
      <p:sp>
        <p:nvSpPr>
          <p:cNvPr id="3" name="Segnaposto contenuto 2"/>
          <p:cNvSpPr>
            <a:spLocks noGrp="1"/>
          </p:cNvSpPr>
          <p:nvPr>
            <p:ph idx="1"/>
          </p:nvPr>
        </p:nvSpPr>
        <p:spPr>
          <a:xfrm>
            <a:off x="677334" y="1764407"/>
            <a:ext cx="8596668" cy="4276956"/>
          </a:xfrm>
        </p:spPr>
        <p:txBody>
          <a:bodyPr>
            <a:normAutofit/>
          </a:bodyPr>
          <a:lstStyle/>
          <a:p>
            <a:pPr marL="0" indent="0" algn="just">
              <a:buNone/>
            </a:pPr>
            <a:r>
              <a:rPr lang="it-IT" sz="2000" dirty="0" smtClean="0">
                <a:latin typeface="Calibri" panose="020F0502020204030204" pitchFamily="34" charset="0"/>
              </a:rPr>
              <a:t>La Costituzione italiana è:</a:t>
            </a:r>
          </a:p>
          <a:p>
            <a:pPr algn="just">
              <a:buFont typeface="Wingdings" panose="05000000000000000000" pitchFamily="2" charset="2"/>
              <a:buChar char="Ø"/>
            </a:pPr>
            <a:r>
              <a:rPr lang="it-IT" sz="2000" b="1" dirty="0">
                <a:latin typeface="Calibri" panose="020F0502020204030204" pitchFamily="34" charset="0"/>
              </a:rPr>
              <a:t>s</a:t>
            </a:r>
            <a:r>
              <a:rPr lang="it-IT" sz="2000" b="1" dirty="0" smtClean="0">
                <a:latin typeface="Calibri" panose="020F0502020204030204" pitchFamily="34" charset="0"/>
              </a:rPr>
              <a:t>critta</a:t>
            </a:r>
            <a:r>
              <a:rPr lang="it-IT" sz="2000" dirty="0" smtClean="0">
                <a:latin typeface="Calibri" panose="020F0502020204030204" pitchFamily="34" charset="0"/>
              </a:rPr>
              <a:t>;</a:t>
            </a:r>
          </a:p>
          <a:p>
            <a:pPr algn="just">
              <a:buFont typeface="Wingdings" panose="05000000000000000000" pitchFamily="2" charset="2"/>
              <a:buChar char="Ø"/>
            </a:pPr>
            <a:r>
              <a:rPr lang="it-IT" sz="2000" b="1" dirty="0" smtClean="0">
                <a:latin typeface="Calibri" panose="020F0502020204030204" pitchFamily="34" charset="0"/>
              </a:rPr>
              <a:t>votata</a:t>
            </a:r>
            <a:r>
              <a:rPr lang="it-IT" sz="2000" dirty="0" smtClean="0">
                <a:latin typeface="Calibri" panose="020F0502020204030204" pitchFamily="34" charset="0"/>
              </a:rPr>
              <a:t>, perché redatta e approvata dall’Assemblea costituente;</a:t>
            </a:r>
          </a:p>
          <a:p>
            <a:pPr algn="just">
              <a:buFont typeface="Wingdings" panose="05000000000000000000" pitchFamily="2" charset="2"/>
              <a:buChar char="Ø"/>
            </a:pPr>
            <a:r>
              <a:rPr lang="it-IT" sz="2000" b="1" dirty="0" smtClean="0">
                <a:latin typeface="Calibri" panose="020F0502020204030204" pitchFamily="34" charset="0"/>
              </a:rPr>
              <a:t>convenzionale</a:t>
            </a:r>
            <a:r>
              <a:rPr lang="it-IT" sz="2000" dirty="0" smtClean="0">
                <a:latin typeface="Calibri" panose="020F0502020204030204" pitchFamily="34" charset="0"/>
              </a:rPr>
              <a:t>, perché frutto di un accordo tra le forze politiche rappresentate in Assemblea costituente;</a:t>
            </a:r>
          </a:p>
          <a:p>
            <a:pPr algn="just">
              <a:buFont typeface="Wingdings" panose="05000000000000000000" pitchFamily="2" charset="2"/>
              <a:buChar char="Ø"/>
            </a:pPr>
            <a:r>
              <a:rPr lang="it-IT" sz="2000" b="1" dirty="0" smtClean="0">
                <a:latin typeface="Calibri" panose="020F0502020204030204" pitchFamily="34" charset="0"/>
              </a:rPr>
              <a:t>rigida</a:t>
            </a:r>
            <a:r>
              <a:rPr lang="it-IT" sz="2000" dirty="0" smtClean="0">
                <a:latin typeface="Calibri" panose="020F0502020204030204" pitchFamily="34" charset="0"/>
              </a:rPr>
              <a:t>, perché le norme in essa contenute sono modificabili solo mediante un particolare procedimento di revisione costituzionale che, stante la sua natura aggravata, si differenzia dall’ordinario iter di formazione delle leggi. L’aggravio del procedimento di revisione si iscrive in </a:t>
            </a:r>
            <a:r>
              <a:rPr lang="it-IT" sz="2000" smtClean="0">
                <a:latin typeface="Calibri" panose="020F0502020204030204" pitchFamily="34" charset="0"/>
              </a:rPr>
              <a:t>quel nucleo </a:t>
            </a:r>
            <a:r>
              <a:rPr lang="it-IT" sz="2000" dirty="0" smtClean="0">
                <a:latin typeface="Calibri" panose="020F0502020204030204" pitchFamily="34" charset="0"/>
              </a:rPr>
              <a:t>di garanzie che i Costituenti hanno apprestato alla tutela del principio di legalità costituzionale.</a:t>
            </a:r>
          </a:p>
        </p:txBody>
      </p:sp>
    </p:spTree>
    <p:extLst>
      <p:ext uri="{BB962C8B-B14F-4D97-AF65-F5344CB8AC3E}">
        <p14:creationId xmlns:p14="http://schemas.microsoft.com/office/powerpoint/2010/main" val="38386810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4000" dirty="0" smtClean="0">
                <a:latin typeface="Calibri" panose="020F0502020204030204" pitchFamily="34" charset="0"/>
              </a:rPr>
              <a:t>Art. 138 Cost.</a:t>
            </a:r>
            <a:endParaRPr lang="it-IT" sz="4000" dirty="0">
              <a:latin typeface="Calibri" panose="020F0502020204030204" pitchFamily="34" charset="0"/>
            </a:endParaRPr>
          </a:p>
        </p:txBody>
      </p:sp>
      <p:sp>
        <p:nvSpPr>
          <p:cNvPr id="3" name="Segnaposto contenuto 2"/>
          <p:cNvSpPr>
            <a:spLocks noGrp="1"/>
          </p:cNvSpPr>
          <p:nvPr>
            <p:ph idx="1"/>
          </p:nvPr>
        </p:nvSpPr>
        <p:spPr>
          <a:xfrm>
            <a:off x="677334" y="1712891"/>
            <a:ext cx="8596668" cy="4328472"/>
          </a:xfrm>
        </p:spPr>
        <p:txBody>
          <a:bodyPr>
            <a:normAutofit/>
          </a:bodyPr>
          <a:lstStyle/>
          <a:p>
            <a:pPr marL="0" indent="0" algn="just">
              <a:buNone/>
            </a:pPr>
            <a:r>
              <a:rPr lang="it-IT" sz="2000" dirty="0" smtClean="0">
                <a:latin typeface="Calibri" panose="020F0502020204030204" pitchFamily="34" charset="0"/>
              </a:rPr>
              <a:t>«Le leggi di revisione della Costituzione e le altre leggi costituzionali sono adottate da ciascuna Camera con due successive deliberazioni ad intervallo non minore di tre mesi, e sono approvate a maggioranza assoluta dei componenti di ciascuna Camera nella seconda votazione.</a:t>
            </a:r>
          </a:p>
          <a:p>
            <a:pPr marL="0" indent="0" algn="just">
              <a:buNone/>
            </a:pPr>
            <a:r>
              <a:rPr lang="it-IT" sz="2000" dirty="0">
                <a:latin typeface="Calibri" panose="020F0502020204030204" pitchFamily="34" charset="0"/>
              </a:rPr>
              <a:t>Le leggi stesse sono sottoposte a </a:t>
            </a:r>
            <a:r>
              <a:rPr lang="it-IT" sz="2000" i="1" dirty="0">
                <a:latin typeface="Calibri" panose="020F0502020204030204" pitchFamily="34" charset="0"/>
              </a:rPr>
              <a:t>referendum</a:t>
            </a:r>
            <a:r>
              <a:rPr lang="it-IT" sz="2000" dirty="0">
                <a:latin typeface="Calibri" panose="020F0502020204030204" pitchFamily="34" charset="0"/>
              </a:rPr>
              <a:t> </a:t>
            </a:r>
            <a:r>
              <a:rPr lang="it-IT" sz="2000" dirty="0" smtClean="0">
                <a:latin typeface="Calibri" panose="020F0502020204030204" pitchFamily="34" charset="0"/>
              </a:rPr>
              <a:t>popolare </a:t>
            </a:r>
            <a:r>
              <a:rPr lang="it-IT" sz="2000" dirty="0">
                <a:latin typeface="Calibri" panose="020F0502020204030204" pitchFamily="34" charset="0"/>
              </a:rPr>
              <a:t>quando, entro tre mesi dalla loro pubblicazione, ne facciano domanda un quinto dei membri di una Camera o cinquecentomila elettori o cinque Consigli regionali. La legge sottoposta a </a:t>
            </a:r>
            <a:r>
              <a:rPr lang="it-IT" sz="2000" i="1" dirty="0">
                <a:latin typeface="Calibri" panose="020F0502020204030204" pitchFamily="34" charset="0"/>
              </a:rPr>
              <a:t>referendum</a:t>
            </a:r>
            <a:r>
              <a:rPr lang="it-IT" sz="2000" dirty="0">
                <a:latin typeface="Calibri" panose="020F0502020204030204" pitchFamily="34" charset="0"/>
              </a:rPr>
              <a:t> non è promulgata </a:t>
            </a:r>
            <a:r>
              <a:rPr lang="it-IT" sz="2000" dirty="0" smtClean="0">
                <a:latin typeface="Calibri" panose="020F0502020204030204" pitchFamily="34" charset="0"/>
              </a:rPr>
              <a:t>se </a:t>
            </a:r>
            <a:r>
              <a:rPr lang="it-IT" sz="2000" dirty="0">
                <a:latin typeface="Calibri" panose="020F0502020204030204" pitchFamily="34" charset="0"/>
              </a:rPr>
              <a:t>non è approvata dalla maggioranza dei voti validi.</a:t>
            </a:r>
          </a:p>
          <a:p>
            <a:pPr marL="0" indent="0" algn="just">
              <a:buNone/>
            </a:pPr>
            <a:r>
              <a:rPr lang="it-IT" sz="2000" dirty="0">
                <a:latin typeface="Calibri" panose="020F0502020204030204" pitchFamily="34" charset="0"/>
              </a:rPr>
              <a:t>Non si fa luogo a </a:t>
            </a:r>
            <a:r>
              <a:rPr lang="it-IT" sz="2000" i="1" dirty="0">
                <a:latin typeface="Calibri" panose="020F0502020204030204" pitchFamily="34" charset="0"/>
              </a:rPr>
              <a:t>referendum</a:t>
            </a:r>
            <a:r>
              <a:rPr lang="it-IT" sz="2000" dirty="0">
                <a:latin typeface="Calibri" panose="020F0502020204030204" pitchFamily="34" charset="0"/>
              </a:rPr>
              <a:t> se la legge è stata approvata nella seconda votazione da ciascuna delle Camere a maggioranza di due terzi dei suoi </a:t>
            </a:r>
            <a:r>
              <a:rPr lang="it-IT" sz="2000" dirty="0" smtClean="0">
                <a:latin typeface="Calibri" panose="020F0502020204030204" pitchFamily="34" charset="0"/>
              </a:rPr>
              <a:t>componenti».</a:t>
            </a:r>
            <a:endParaRPr lang="it-IT" sz="2000" dirty="0">
              <a:latin typeface="Calibri" panose="020F0502020204030204" pitchFamily="34" charset="0"/>
            </a:endParaRPr>
          </a:p>
          <a:p>
            <a:pPr marL="0" indent="0">
              <a:buNone/>
            </a:pPr>
            <a:endParaRPr lang="it-IT" dirty="0"/>
          </a:p>
        </p:txBody>
      </p:sp>
    </p:spTree>
    <p:extLst>
      <p:ext uri="{BB962C8B-B14F-4D97-AF65-F5344CB8AC3E}">
        <p14:creationId xmlns:p14="http://schemas.microsoft.com/office/powerpoint/2010/main" val="31038619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4000" dirty="0" smtClean="0">
                <a:latin typeface="Calibri" panose="020F0502020204030204" pitchFamily="34" charset="0"/>
              </a:rPr>
              <a:t>I limiti della revisione costituzionale</a:t>
            </a:r>
            <a:br>
              <a:rPr lang="it-IT" sz="4000" dirty="0" smtClean="0">
                <a:latin typeface="Calibri" panose="020F0502020204030204" pitchFamily="34" charset="0"/>
              </a:rPr>
            </a:br>
            <a:r>
              <a:rPr lang="it-IT" sz="2800" dirty="0" smtClean="0">
                <a:latin typeface="Calibri" panose="020F0502020204030204" pitchFamily="34" charset="0"/>
              </a:rPr>
              <a:t>Art. 139 Cost.</a:t>
            </a:r>
            <a:endParaRPr lang="it-IT" sz="2800" dirty="0">
              <a:latin typeface="Calibri" panose="020F0502020204030204" pitchFamily="34" charset="0"/>
            </a:endParaRPr>
          </a:p>
        </p:txBody>
      </p:sp>
      <p:sp>
        <p:nvSpPr>
          <p:cNvPr id="3" name="Segnaposto contenuto 2"/>
          <p:cNvSpPr>
            <a:spLocks noGrp="1"/>
          </p:cNvSpPr>
          <p:nvPr>
            <p:ph idx="1"/>
          </p:nvPr>
        </p:nvSpPr>
        <p:spPr>
          <a:xfrm>
            <a:off x="677334" y="1828801"/>
            <a:ext cx="8596668" cy="4212562"/>
          </a:xfrm>
        </p:spPr>
        <p:txBody>
          <a:bodyPr>
            <a:normAutofit/>
          </a:bodyPr>
          <a:lstStyle/>
          <a:p>
            <a:pPr marL="0" indent="0" algn="just">
              <a:buNone/>
            </a:pPr>
            <a:r>
              <a:rPr lang="it-IT" sz="2000" dirty="0" smtClean="0">
                <a:latin typeface="Calibri" panose="020F0502020204030204" pitchFamily="34" charset="0"/>
              </a:rPr>
              <a:t>Sebbene l’Assemblea costituente abbia circondato di particolari garanzie il procedimento di cui all’art. 138 Cost., deve osservarsi come non tutti i principi siano passibili di modifica e come, pertanto, sussistano taluni limiti all’attività di revisione costituzionale.</a:t>
            </a:r>
          </a:p>
          <a:p>
            <a:pPr marL="0" indent="0" algn="just">
              <a:buNone/>
            </a:pPr>
            <a:r>
              <a:rPr lang="it-IT" sz="2000" dirty="0" smtClean="0">
                <a:latin typeface="Calibri" panose="020F0502020204030204" pitchFamily="34" charset="0"/>
              </a:rPr>
              <a:t>Un primo limite è enucleato all’</a:t>
            </a:r>
            <a:r>
              <a:rPr lang="it-IT" sz="2000" b="1" dirty="0" smtClean="0">
                <a:latin typeface="Calibri" panose="020F0502020204030204" pitchFamily="34" charset="0"/>
              </a:rPr>
              <a:t>art. 139 Cost</a:t>
            </a:r>
            <a:r>
              <a:rPr lang="it-IT" sz="2000" dirty="0" smtClean="0">
                <a:latin typeface="Calibri" panose="020F0502020204030204" pitchFamily="34" charset="0"/>
              </a:rPr>
              <a:t>., ai sensi del quale: «La forma repubblicana non può essere oggetto di revisione costituzionale». È infatti evidente come la forma repubblicana dello Stato sia da considerarsi intimamente connessa alla struttura democratica della nostra società e al sistema costituzionale in cui essa ha trovato espressione.</a:t>
            </a:r>
            <a:endParaRPr lang="it-IT" sz="2000" dirty="0">
              <a:latin typeface="Calibri" panose="020F0502020204030204" pitchFamily="34" charset="0"/>
            </a:endParaRPr>
          </a:p>
        </p:txBody>
      </p:sp>
    </p:spTree>
    <p:extLst>
      <p:ext uri="{BB962C8B-B14F-4D97-AF65-F5344CB8AC3E}">
        <p14:creationId xmlns:p14="http://schemas.microsoft.com/office/powerpoint/2010/main" val="2837248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z="4000" dirty="0">
                <a:latin typeface="Calibri" panose="020F0502020204030204" pitchFamily="34" charset="0"/>
              </a:rPr>
              <a:t>I limiti della revisione costituzionale</a:t>
            </a:r>
            <a:r>
              <a:rPr lang="it-IT" dirty="0">
                <a:latin typeface="Calibri" panose="020F0502020204030204" pitchFamily="34" charset="0"/>
              </a:rPr>
              <a:t/>
            </a:r>
            <a:br>
              <a:rPr lang="it-IT" dirty="0">
                <a:latin typeface="Calibri" panose="020F0502020204030204" pitchFamily="34" charset="0"/>
              </a:rPr>
            </a:br>
            <a:r>
              <a:rPr lang="it-IT" sz="2800" dirty="0" smtClean="0">
                <a:latin typeface="Calibri" panose="020F0502020204030204" pitchFamily="34" charset="0"/>
              </a:rPr>
              <a:t>I principi supremi</a:t>
            </a:r>
            <a:endParaRPr lang="it-IT" sz="2800" dirty="0">
              <a:latin typeface="Calibri" panose="020F0502020204030204" pitchFamily="34" charset="0"/>
            </a:endParaRPr>
          </a:p>
        </p:txBody>
      </p:sp>
      <p:sp>
        <p:nvSpPr>
          <p:cNvPr id="3" name="Segnaposto contenuto 2"/>
          <p:cNvSpPr>
            <a:spLocks noGrp="1"/>
          </p:cNvSpPr>
          <p:nvPr>
            <p:ph idx="1"/>
          </p:nvPr>
        </p:nvSpPr>
        <p:spPr/>
        <p:txBody>
          <a:bodyPr>
            <a:normAutofit/>
          </a:bodyPr>
          <a:lstStyle/>
          <a:p>
            <a:pPr marL="0" indent="0" algn="just">
              <a:buNone/>
            </a:pPr>
            <a:r>
              <a:rPr lang="it-IT" sz="2000" dirty="0" smtClean="0">
                <a:latin typeface="Calibri" panose="020F0502020204030204" pitchFamily="34" charset="0"/>
              </a:rPr>
              <a:t>Di elaborazione giurisprudenziale è la tesi, avallata dalla Consulta, dell’esistenza di alcuni «principi supremi», in seno alle norme costituzionali, che resisterebbero al procedimento di revisione.</a:t>
            </a:r>
          </a:p>
          <a:p>
            <a:pPr marL="0" indent="0" algn="just">
              <a:buNone/>
            </a:pPr>
            <a:r>
              <a:rPr lang="it-IT" sz="2000" dirty="0" smtClean="0">
                <a:latin typeface="Calibri" panose="020F0502020204030204" pitchFamily="34" charset="0"/>
              </a:rPr>
              <a:t>Un primo richiamo si coglie nelle </a:t>
            </a:r>
            <a:r>
              <a:rPr lang="it-IT" sz="2000" b="1" dirty="0" smtClean="0">
                <a:latin typeface="Calibri" panose="020F0502020204030204" pitchFamily="34" charset="0"/>
              </a:rPr>
              <a:t>sentenze </a:t>
            </a:r>
            <a:r>
              <a:rPr lang="it-IT" sz="2000" b="1" dirty="0" err="1" smtClean="0">
                <a:latin typeface="Calibri" panose="020F0502020204030204" pitchFamily="34" charset="0"/>
              </a:rPr>
              <a:t>nn</a:t>
            </a:r>
            <a:r>
              <a:rPr lang="it-IT" sz="2000" b="1" dirty="0" smtClean="0">
                <a:latin typeface="Calibri" panose="020F0502020204030204" pitchFamily="34" charset="0"/>
              </a:rPr>
              <a:t>. 30 e 31 del 1971</a:t>
            </a:r>
            <a:r>
              <a:rPr lang="it-IT" sz="2000" dirty="0" smtClean="0">
                <a:latin typeface="Calibri" panose="020F0502020204030204" pitchFamily="34" charset="0"/>
              </a:rPr>
              <a:t>, laddove la Corte ha precisato che l’art. 7 Cost., pur contenendo un preciso riferimento al Concordato, che ha riconosciuto allo Stato e alla Chiesa cattolica una posizione di reciproca indipendenza e sovranità, </a:t>
            </a:r>
            <a:r>
              <a:rPr lang="it-IT" sz="2000" dirty="0">
                <a:latin typeface="Calibri" panose="020F0502020204030204" pitchFamily="34" charset="0"/>
              </a:rPr>
              <a:t>non preclude il controllo di costituzionalità delle leggi che </a:t>
            </a:r>
            <a:r>
              <a:rPr lang="it-IT" sz="2000" dirty="0" smtClean="0">
                <a:latin typeface="Calibri" panose="020F0502020204030204" pitchFamily="34" charset="0"/>
              </a:rPr>
              <a:t>abbiano immesso </a:t>
            </a:r>
            <a:r>
              <a:rPr lang="it-IT" sz="2000" dirty="0">
                <a:latin typeface="Calibri" panose="020F0502020204030204" pitchFamily="34" charset="0"/>
              </a:rPr>
              <a:t>nell'ordinamento interno le clausole dei Patti lateranensi, potendosene valutare la conformità o meno ai principi supremi dell'ordinamento </a:t>
            </a:r>
            <a:r>
              <a:rPr lang="it-IT" sz="2000" dirty="0" smtClean="0">
                <a:latin typeface="Calibri" panose="020F0502020204030204" pitchFamily="34" charset="0"/>
              </a:rPr>
              <a:t>costituzionale.</a:t>
            </a:r>
            <a:endParaRPr lang="it-IT" sz="2000" dirty="0">
              <a:latin typeface="Calibri" panose="020F0502020204030204" pitchFamily="34" charset="0"/>
            </a:endParaRPr>
          </a:p>
        </p:txBody>
      </p:sp>
    </p:spTree>
    <p:extLst>
      <p:ext uri="{BB962C8B-B14F-4D97-AF65-F5344CB8AC3E}">
        <p14:creationId xmlns:p14="http://schemas.microsoft.com/office/powerpoint/2010/main" val="17787224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z="4000" dirty="0">
                <a:latin typeface="Calibri" panose="020F0502020204030204" pitchFamily="34" charset="0"/>
              </a:rPr>
              <a:t>I limiti della revisione costituzionale</a:t>
            </a:r>
            <a:r>
              <a:rPr lang="it-IT" dirty="0">
                <a:latin typeface="Calibri" panose="020F0502020204030204" pitchFamily="34" charset="0"/>
              </a:rPr>
              <a:t/>
            </a:r>
            <a:br>
              <a:rPr lang="it-IT" dirty="0">
                <a:latin typeface="Calibri" panose="020F0502020204030204" pitchFamily="34" charset="0"/>
              </a:rPr>
            </a:br>
            <a:r>
              <a:rPr lang="it-IT" sz="2800" dirty="0">
                <a:latin typeface="Calibri" panose="020F0502020204030204" pitchFamily="34" charset="0"/>
              </a:rPr>
              <a:t>I principi supremi</a:t>
            </a:r>
          </a:p>
        </p:txBody>
      </p:sp>
      <p:sp>
        <p:nvSpPr>
          <p:cNvPr id="3" name="Segnaposto contenuto 2"/>
          <p:cNvSpPr>
            <a:spLocks noGrp="1"/>
          </p:cNvSpPr>
          <p:nvPr>
            <p:ph idx="1"/>
          </p:nvPr>
        </p:nvSpPr>
        <p:spPr>
          <a:xfrm>
            <a:off x="677334" y="2176530"/>
            <a:ext cx="8596668" cy="4520484"/>
          </a:xfrm>
        </p:spPr>
        <p:txBody>
          <a:bodyPr>
            <a:normAutofit/>
          </a:bodyPr>
          <a:lstStyle/>
          <a:p>
            <a:pPr marL="0" indent="0" algn="just">
              <a:buNone/>
            </a:pPr>
            <a:r>
              <a:rPr lang="it-IT" sz="2000" dirty="0" smtClean="0">
                <a:latin typeface="Calibri" panose="020F0502020204030204" pitchFamily="34" charset="0"/>
              </a:rPr>
              <a:t>La dottrina dei «principi supremi», non suscettibili di revisione costituzionale, ha assunto una più compiuta definizione con la </a:t>
            </a:r>
            <a:r>
              <a:rPr lang="it-IT" sz="2000" b="1" dirty="0" smtClean="0">
                <a:latin typeface="Calibri" panose="020F0502020204030204" pitchFamily="34" charset="0"/>
              </a:rPr>
              <a:t>sentenza n. 1146 del 1988</a:t>
            </a:r>
            <a:r>
              <a:rPr lang="it-IT" sz="2000" dirty="0" smtClean="0">
                <a:latin typeface="Calibri" panose="020F0502020204030204" pitchFamily="34" charset="0"/>
              </a:rPr>
              <a:t>, in cui si è affermato: </a:t>
            </a:r>
            <a:r>
              <a:rPr lang="it-IT" sz="2000" dirty="0">
                <a:latin typeface="Calibri" panose="020F0502020204030204" pitchFamily="34" charset="0"/>
              </a:rPr>
              <a:t>«La Costituzione italiana contiene alcuni principi supremi che non possono essere sovvertiti o modificati nel loro contenuto essenziale neppure da leggi di revisione costituzionale o da altre leggi costituzionali. Tali sono tanto i principi che la stessa Costituzione esplicitamente prevede come limiti assoluti al potere di revisione costituzionale, quale la forma repubblicana (art. 139 Cost.), quanto i principi che, pur non essendo espressamente menzionati fra quelli non assoggettabili al procedimento di revisione costituzionale, appartengono all'essenza dei valori supremi sui quali si fonda la Costituzione italiana. </a:t>
            </a:r>
            <a:endParaRPr lang="it-IT" sz="2000" dirty="0" smtClean="0">
              <a:latin typeface="Calibri" panose="020F0502020204030204" pitchFamily="34" charset="0"/>
            </a:endParaRPr>
          </a:p>
        </p:txBody>
      </p:sp>
      <p:cxnSp>
        <p:nvCxnSpPr>
          <p:cNvPr id="5" name="Connettore 2 4"/>
          <p:cNvCxnSpPr/>
          <p:nvPr/>
        </p:nvCxnSpPr>
        <p:spPr>
          <a:xfrm>
            <a:off x="7263685" y="5782614"/>
            <a:ext cx="1893194" cy="128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16419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4" y="167426"/>
            <a:ext cx="8596668" cy="1056068"/>
          </a:xfrm>
        </p:spPr>
        <p:txBody>
          <a:bodyPr>
            <a:normAutofit fontScale="90000"/>
          </a:bodyPr>
          <a:lstStyle/>
          <a:p>
            <a:pPr algn="ctr"/>
            <a:r>
              <a:rPr lang="it-IT" sz="4000" dirty="0">
                <a:latin typeface="Calibri" panose="020F0502020204030204" pitchFamily="34" charset="0"/>
              </a:rPr>
              <a:t>I limiti della revisione costituzionale</a:t>
            </a:r>
            <a:r>
              <a:rPr lang="it-IT" dirty="0"/>
              <a:t/>
            </a:r>
            <a:br>
              <a:rPr lang="it-IT" dirty="0"/>
            </a:br>
            <a:r>
              <a:rPr lang="it-IT" sz="2800" dirty="0">
                <a:latin typeface="Calibri" panose="020F0502020204030204" pitchFamily="34" charset="0"/>
              </a:rPr>
              <a:t>I principi supremi</a:t>
            </a:r>
          </a:p>
        </p:txBody>
      </p:sp>
      <p:sp>
        <p:nvSpPr>
          <p:cNvPr id="3" name="Segnaposto contenuto 2"/>
          <p:cNvSpPr>
            <a:spLocks noGrp="1"/>
          </p:cNvSpPr>
          <p:nvPr>
            <p:ph idx="1"/>
          </p:nvPr>
        </p:nvSpPr>
        <p:spPr>
          <a:xfrm>
            <a:off x="677334" y="1223495"/>
            <a:ext cx="8596668" cy="5537914"/>
          </a:xfrm>
        </p:spPr>
        <p:txBody>
          <a:bodyPr>
            <a:noAutofit/>
          </a:bodyPr>
          <a:lstStyle/>
          <a:p>
            <a:pPr marL="0" indent="0" algn="just">
              <a:spcBef>
                <a:spcPts val="0"/>
              </a:spcBef>
              <a:buNone/>
            </a:pPr>
            <a:r>
              <a:rPr lang="it-IT" sz="2000" dirty="0">
                <a:latin typeface="Calibri" panose="020F0502020204030204" pitchFamily="34" charset="0"/>
              </a:rPr>
              <a:t>Questa Corte, del resto, ha già riconosciuto in numerose decisioni come i principi supremi dell'ordinamento costituzionale abbiano una valenza superiore rispetto alle altre norme o leggi di rango costituzionale, sia quando ha ritenuto che anche le disposizioni del Concordato, le quali godono della particolare "copertura costituzionale" fornita dall'art. 7, comma secondo, Cost., non si sottraggono all'accertamento della loro conformità ai "principi supremi dell'ordinamento costituzionale" (v. </a:t>
            </a:r>
            <a:r>
              <a:rPr lang="it-IT" sz="2000" dirty="0" err="1">
                <a:latin typeface="Calibri" panose="020F0502020204030204" pitchFamily="34" charset="0"/>
              </a:rPr>
              <a:t>sentt</a:t>
            </a:r>
            <a:r>
              <a:rPr lang="it-IT" sz="2000" dirty="0">
                <a:latin typeface="Calibri" panose="020F0502020204030204" pitchFamily="34" charset="0"/>
              </a:rPr>
              <a:t>. </a:t>
            </a:r>
            <a:r>
              <a:rPr lang="it-IT" sz="2000" dirty="0" err="1">
                <a:latin typeface="Calibri" panose="020F0502020204030204" pitchFamily="34" charset="0"/>
              </a:rPr>
              <a:t>nn</a:t>
            </a:r>
            <a:r>
              <a:rPr lang="it-IT" sz="2000" dirty="0">
                <a:latin typeface="Calibri" panose="020F0502020204030204" pitchFamily="34" charset="0"/>
              </a:rPr>
              <a:t>. 30 del 1971, 12 del 1972, 175 del 1973, 1 del 1977, 18 del 1982), sia quando ha affermato che la legge di esecuzione del Trattato della CEE può essere assoggettata al sindacato di questa Corte "in riferimento ai principi fondamentali del nostro ordinamento costituzionale e ai diritti inalienabili della persona umana" (v. </a:t>
            </a:r>
            <a:r>
              <a:rPr lang="it-IT" sz="2000" dirty="0" err="1">
                <a:latin typeface="Calibri" panose="020F0502020204030204" pitchFamily="34" charset="0"/>
              </a:rPr>
              <a:t>sentt</a:t>
            </a:r>
            <a:r>
              <a:rPr lang="it-IT" sz="2000" dirty="0">
                <a:latin typeface="Calibri" panose="020F0502020204030204" pitchFamily="34" charset="0"/>
              </a:rPr>
              <a:t>. </a:t>
            </a:r>
            <a:r>
              <a:rPr lang="it-IT" sz="2000" dirty="0" err="1">
                <a:latin typeface="Calibri" panose="020F0502020204030204" pitchFamily="34" charset="0"/>
              </a:rPr>
              <a:t>nn</a:t>
            </a:r>
            <a:r>
              <a:rPr lang="it-IT" sz="2000" dirty="0">
                <a:latin typeface="Calibri" panose="020F0502020204030204" pitchFamily="34" charset="0"/>
              </a:rPr>
              <a:t>. 183 del 1973, 170 del 1984</a:t>
            </a:r>
            <a:r>
              <a:rPr lang="it-IT" sz="2000" dirty="0" smtClean="0">
                <a:latin typeface="Calibri" panose="020F0502020204030204" pitchFamily="34" charset="0"/>
              </a:rPr>
              <a:t>).</a:t>
            </a:r>
          </a:p>
          <a:p>
            <a:pPr marL="0" indent="0" algn="just">
              <a:spcBef>
                <a:spcPts val="0"/>
              </a:spcBef>
              <a:buNone/>
            </a:pPr>
            <a:r>
              <a:rPr lang="it-IT" sz="2000" dirty="0">
                <a:latin typeface="Calibri" panose="020F0502020204030204" pitchFamily="34" charset="0"/>
              </a:rPr>
              <a:t>Non si può, pertanto, negare che questa Corte sia competente a giudicare sulla conformità delle leggi di revisione costituzionale e delle altre leggi costituzionali anche nei confronti dei principi supremi dell'ordinamento costituzionale. Se così non fosse, del resto, si perverrebbe all'assurdo di considerare il sistema di garanzie giurisdizionali della Costituzione come difettoso o non effettivo proprio in relazione alle sue norme di più elevato </a:t>
            </a:r>
            <a:r>
              <a:rPr lang="it-IT" sz="2000" dirty="0" smtClean="0">
                <a:latin typeface="Calibri" panose="020F0502020204030204" pitchFamily="34" charset="0"/>
              </a:rPr>
              <a:t>valore».</a:t>
            </a:r>
            <a:endParaRPr lang="it-IT" sz="2000" dirty="0">
              <a:latin typeface="Calibri" panose="020F0502020204030204" pitchFamily="34" charset="0"/>
            </a:endParaRPr>
          </a:p>
        </p:txBody>
      </p:sp>
    </p:spTree>
    <p:extLst>
      <p:ext uri="{BB962C8B-B14F-4D97-AF65-F5344CB8AC3E}">
        <p14:creationId xmlns:p14="http://schemas.microsoft.com/office/powerpoint/2010/main" val="1610402055"/>
      </p:ext>
    </p:extLst>
  </p:cSld>
  <p:clrMapOvr>
    <a:masterClrMapping/>
  </p:clrMapOvr>
  <p:timing>
    <p:tnLst>
      <p:par>
        <p:cTn id="1" dur="indefinite" restart="never" nodeType="tmRoot"/>
      </p:par>
    </p:tnLst>
  </p:timing>
</p:sld>
</file>

<file path=ppt/theme/theme1.xml><?xml version="1.0" encoding="utf-8"?>
<a:theme xmlns:a="http://schemas.openxmlformats.org/drawingml/2006/main" name="Sfaccettatura">
  <a:themeElements>
    <a:clrScheme name="Rosso">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Sfaccettatur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faccettatur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114</TotalTime>
  <Words>757</Words>
  <Application>Microsoft Office PowerPoint</Application>
  <PresentationFormat>Personalizzato</PresentationFormat>
  <Paragraphs>25</Paragraphs>
  <Slides>8</Slides>
  <Notes>0</Notes>
  <HiddenSlides>0</HiddenSlides>
  <MMClips>0</MMClips>
  <ScaleCrop>false</ScaleCrop>
  <HeadingPairs>
    <vt:vector size="4" baseType="variant">
      <vt:variant>
        <vt:lpstr>Tema</vt:lpstr>
      </vt:variant>
      <vt:variant>
        <vt:i4>1</vt:i4>
      </vt:variant>
      <vt:variant>
        <vt:lpstr>Titoli diapositive</vt:lpstr>
      </vt:variant>
      <vt:variant>
        <vt:i4>8</vt:i4>
      </vt:variant>
    </vt:vector>
  </HeadingPairs>
  <TitlesOfParts>
    <vt:vector size="9" baseType="lpstr">
      <vt:lpstr>Sfaccettatura</vt:lpstr>
      <vt:lpstr>Istituzioni di diritto pubblico </vt:lpstr>
      <vt:lpstr>Il procedimento di revisione costituzionale</vt:lpstr>
      <vt:lpstr>I caratteri della Costituzione italiana</vt:lpstr>
      <vt:lpstr>Art. 138 Cost.</vt:lpstr>
      <vt:lpstr>I limiti della revisione costituzionale Art. 139 Cost.</vt:lpstr>
      <vt:lpstr>I limiti della revisione costituzionale I principi supremi</vt:lpstr>
      <vt:lpstr>I limiti della revisione costituzionale I principi supremi</vt:lpstr>
      <vt:lpstr>I limiti della revisione costituzionale I principi supremi</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«Istituzioni di diritto pubblico»  «Diritto costituzionale»</dc:title>
  <dc:creator>Utente</dc:creator>
  <cp:lastModifiedBy>Utente</cp:lastModifiedBy>
  <cp:revision>16</cp:revision>
  <dcterms:created xsi:type="dcterms:W3CDTF">2019-04-29T15:39:13Z</dcterms:created>
  <dcterms:modified xsi:type="dcterms:W3CDTF">2020-03-21T22:00:09Z</dcterms:modified>
</cp:coreProperties>
</file>