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1" r:id="rId4"/>
    <p:sldId id="272" r:id="rId5"/>
    <p:sldId id="273" r:id="rId6"/>
    <p:sldId id="260" r:id="rId7"/>
    <p:sldId id="274" r:id="rId8"/>
    <p:sldId id="275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69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19/01/2022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19/01/2022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54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91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5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34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17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68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19/01/2022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err="1"/>
              <a:t>Examen</a:t>
            </a:r>
            <a:r>
              <a:rPr lang="it-IT" dirty="0"/>
              <a:t> </a:t>
            </a:r>
            <a:r>
              <a:rPr lang="it-IT" dirty="0" err="1"/>
              <a:t>oral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err="1"/>
              <a:t>Comment</a:t>
            </a:r>
            <a:r>
              <a:rPr lang="it-IT" dirty="0"/>
              <a:t> </a:t>
            </a:r>
            <a:r>
              <a:rPr lang="it-IT" dirty="0" err="1"/>
              <a:t>ça</a:t>
            </a:r>
            <a:r>
              <a:rPr lang="it-IT" dirty="0"/>
              <a:t> marche ?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/>
              <a:t>Structure</a:t>
            </a:r>
            <a:r>
              <a:rPr lang="it-IT" dirty="0"/>
              <a:t> de l’</a:t>
            </a:r>
            <a:r>
              <a:rPr lang="it-IT" dirty="0" err="1"/>
              <a:t>examen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519411"/>
          </a:xfrm>
        </p:spPr>
        <p:txBody>
          <a:bodyPr rtlCol="0">
            <a:normAutofit fontScale="92500"/>
          </a:bodyPr>
          <a:lstStyle/>
          <a:p>
            <a:pPr marL="457200" indent="-457200" rtl="0">
              <a:lnSpc>
                <a:spcPct val="300000"/>
              </a:lnSpc>
              <a:buFont typeface="+mj-lt"/>
              <a:buAutoNum type="arabicPeriod"/>
            </a:pPr>
            <a:r>
              <a:rPr lang="fr-FR" sz="2600" b="1" dirty="0"/>
              <a:t>Simulation d’entretien sur la base de votre CV (</a:t>
            </a:r>
            <a:r>
              <a:rPr lang="fr-FR" sz="2600" b="1" dirty="0" err="1"/>
              <a:t>europass</a:t>
            </a:r>
            <a:r>
              <a:rPr lang="fr-FR" sz="2600" b="1" dirty="0"/>
              <a:t>)</a:t>
            </a:r>
          </a:p>
          <a:p>
            <a:pPr marL="457200" indent="-457200" rtl="0">
              <a:lnSpc>
                <a:spcPct val="300000"/>
              </a:lnSpc>
              <a:buFont typeface="+mj-lt"/>
              <a:buAutoNum type="arabicPeriod"/>
            </a:pPr>
            <a:r>
              <a:rPr lang="fr-FR" sz="2600" b="1" dirty="0"/>
              <a:t>Questions de langue française générale </a:t>
            </a:r>
            <a:r>
              <a:rPr lang="fr-FR" sz="1700" dirty="0"/>
              <a:t>(cette partie concerne uniquement les étudiants qui n’ont pas passé le partiel)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fr-FR" sz="2600" b="1" dirty="0"/>
              <a:t>Questions de français sur objectif spécifique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/>
              <a:t>Structure</a:t>
            </a:r>
            <a:r>
              <a:rPr lang="it-IT" dirty="0"/>
              <a:t> de l’</a:t>
            </a:r>
            <a:r>
              <a:rPr lang="it-IT" dirty="0" err="1"/>
              <a:t>examen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 rtl="0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Simulation d’entretien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 candidat devra se munir du CV format EUROPASS complété en français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Sur la base du CV, le candidat devra: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Se présenter de manière autonome / semi-dirigée (présent)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Parler de son parcours de formation et de son expérience professionnelle (passé composé / imparfait)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/>
              <a:t>P</a:t>
            </a:r>
            <a:r>
              <a:rPr lang="fr-FR" dirty="0" err="1"/>
              <a:t>arler</a:t>
            </a:r>
            <a:r>
              <a:rPr lang="fr-FR" dirty="0"/>
              <a:t> de ses projets professionnels (futur / conditionnel)</a:t>
            </a:r>
          </a:p>
        </p:txBody>
      </p:sp>
    </p:spTree>
    <p:extLst>
      <p:ext uri="{BB962C8B-B14F-4D97-AF65-F5344CB8AC3E}">
        <p14:creationId xmlns:p14="http://schemas.microsoft.com/office/powerpoint/2010/main" val="24118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/>
              <a:t>Structure</a:t>
            </a:r>
            <a:r>
              <a:rPr lang="it-IT" dirty="0"/>
              <a:t> de l’</a:t>
            </a:r>
            <a:r>
              <a:rPr lang="it-IT" dirty="0" err="1"/>
              <a:t>examen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rtl="0">
              <a:lnSpc>
                <a:spcPct val="150000"/>
              </a:lnSpc>
              <a:buFont typeface="+mj-lt"/>
              <a:buAutoNum type="arabicPeriod" startAt="2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Questions de langue générale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Cette partie ne concerne que les étudiants qui n’ont pas passé le partiel de langue générale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 candidat devra répondre à 10 questions /portant sur les règles morphosyntaxiques, phonétiques et lexicales qui régissent le français;</a:t>
            </a:r>
          </a:p>
        </p:txBody>
      </p:sp>
    </p:spTree>
    <p:extLst>
      <p:ext uri="{BB962C8B-B14F-4D97-AF65-F5344CB8AC3E}">
        <p14:creationId xmlns:p14="http://schemas.microsoft.com/office/powerpoint/2010/main" val="32512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Structure de l’examen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rtl="0">
              <a:lnSpc>
                <a:spcPct val="150000"/>
              </a:lnSpc>
              <a:buFont typeface="+mj-lt"/>
              <a:buAutoNum type="arabicPeriod" startAt="3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Questions de français sur objectif spécifique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Cette partie concerne tous les étudiants;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 candidat devra répondre à des questions portant sur le contenu de l’enseignement (17 Objectifs de l’ONU + unités « Savoir parler du monde et des Institutions »)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Les questions seront libres (ex. donner une définition)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ou semi-dirigée (sur la base de documents</a:t>
            </a:r>
            <a:r>
              <a:rPr lang="it-IT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7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1" y="212034"/>
            <a:ext cx="11449877" cy="689113"/>
          </a:xfrm>
        </p:spPr>
        <p:txBody>
          <a:bodyPr rtlCol="0">
            <a:normAutofit/>
          </a:bodyPr>
          <a:lstStyle/>
          <a:p>
            <a:pPr rtl="0"/>
            <a:r>
              <a:rPr lang="it-IT" dirty="0" err="1"/>
              <a:t>Critères</a:t>
            </a:r>
            <a:r>
              <a:rPr lang="it-IT" dirty="0"/>
              <a:t> d’</a:t>
            </a:r>
            <a:r>
              <a:rPr lang="it-IT" dirty="0" err="1"/>
              <a:t>évaluation</a:t>
            </a:r>
            <a:r>
              <a:rPr lang="it-IT" dirty="0"/>
              <a:t> – 1. </a:t>
            </a:r>
            <a:r>
              <a:rPr lang="it-IT" dirty="0" err="1"/>
              <a:t>entretien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9388069"/>
              </p:ext>
            </p:extLst>
          </p:nvPr>
        </p:nvGraphicFramePr>
        <p:xfrm>
          <a:off x="437322" y="901147"/>
          <a:ext cx="11449877" cy="4947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95">
                  <a:extLst>
                    <a:ext uri="{9D8B030D-6E8A-4147-A177-3AD203B41FA5}">
                      <a16:colId xmlns:a16="http://schemas.microsoft.com/office/drawing/2014/main" val="241760665"/>
                    </a:ext>
                  </a:extLst>
                </a:gridCol>
                <a:gridCol w="248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8929">
                  <a:extLst>
                    <a:ext uri="{9D8B030D-6E8A-4147-A177-3AD203B41FA5}">
                      <a16:colId xmlns:a16="http://schemas.microsoft.com/office/drawing/2014/main" val="1325549476"/>
                    </a:ext>
                  </a:extLst>
                </a:gridCol>
              </a:tblGrid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Critères d’évaluation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Ottimo (27-30)</a:t>
                      </a:r>
                    </a:p>
                    <a:p>
                      <a:pPr rtl="0"/>
                      <a:endParaRPr lang="it-IT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Buono (22-26)</a:t>
                      </a:r>
                    </a:p>
                    <a:p>
                      <a:pPr algn="ctr" rtl="0"/>
                      <a:endParaRPr lang="it-IT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dirty="0"/>
                        <a:t>Sufficiente (18-22)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Non sufficiente (&lt;18)</a:t>
                      </a:r>
                    </a:p>
                    <a:p>
                      <a:pPr algn="ctr" rtl="0"/>
                      <a:endParaRPr lang="it-IT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Morphosyntaxe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b="1" noProof="0" dirty="0"/>
                        <a:t>Le candidat/la candidate…</a:t>
                      </a:r>
                    </a:p>
                    <a:p>
                      <a:pPr rtl="0"/>
                      <a:endParaRPr lang="fr-FR" sz="1200" b="1" noProof="0" dirty="0"/>
                    </a:p>
                    <a:p>
                      <a:pPr rtl="0"/>
                      <a:r>
                        <a:rPr lang="fr-FR" sz="1200" noProof="0" dirty="0"/>
                        <a:t>fait peu d’erreurs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r>
                        <a:rPr lang="fr-FR" sz="1200" noProof="0" dirty="0"/>
                        <a:t>fait quelques erreurs qui ne compromettent pas la compréhension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r>
                        <a:rPr lang="fr-FR" sz="1200" noProof="0" dirty="0"/>
                        <a:t>les erreurs compromettent partialement la compréhension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r>
                        <a:rPr lang="fr-FR" sz="1200" noProof="0" dirty="0"/>
                        <a:t>les principales règles morphosyntaxiques ne sont pas respectées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Prononciation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respecte les règles de prononciation y compris celles qui posent des difficultés particulières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ne respecte pas certaines règles mais cela n’entrave pas la compréhension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les erreurs de prononciation compromettent partialement la compréhension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les principales règles de prononciation ne sont pas respectées et cela entrave la compréhension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noProof="0"/>
                        <a:t>Fluidité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s’exprime sans interruptions, ne cherche pas ses mots, utilise un lexique riche et varié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s’exprime de manière fluide avec quelques pauses mais sans que cela n’affecte la transmission du message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ne s’exprime pas de manière fluide mais le message reste compréhensible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ne s’exprime pas de manière fluide et le message est compromis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it-IT" sz="1200" dirty="0"/>
                        <a:t>Autonomie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se présente de manière totalement autonome et répond de manière  spontanée et adéquate aux questions imprévues.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se présente de manière partiellement autonome et répond de manière adéquate aux questions imprévues.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a besoin d’être guidé par des questions et répond de manière adéquate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/>
                        <a:t>a besoin d’être guidé par des questions et répond de manière incohérente</a:t>
                      </a:r>
                    </a:p>
                    <a:p>
                      <a:pPr algn="ctr" rtl="0"/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0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322" y="212034"/>
            <a:ext cx="11317356" cy="689113"/>
          </a:xfrm>
        </p:spPr>
        <p:txBody>
          <a:bodyPr rtlCol="0">
            <a:normAutofit/>
          </a:bodyPr>
          <a:lstStyle/>
          <a:p>
            <a:pPr rtl="0"/>
            <a:r>
              <a:rPr lang="it-IT" dirty="0" err="1"/>
              <a:t>Critères</a:t>
            </a:r>
            <a:r>
              <a:rPr lang="it-IT" dirty="0"/>
              <a:t> d’</a:t>
            </a:r>
            <a:r>
              <a:rPr lang="it-IT" dirty="0" err="1"/>
              <a:t>évaluation</a:t>
            </a:r>
            <a:r>
              <a:rPr lang="it-IT" dirty="0"/>
              <a:t> – 3. sciences </a:t>
            </a:r>
            <a:r>
              <a:rPr lang="it-IT" dirty="0" err="1"/>
              <a:t>politiques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419584"/>
              </p:ext>
            </p:extLst>
          </p:nvPr>
        </p:nvGraphicFramePr>
        <p:xfrm>
          <a:off x="437322" y="2213112"/>
          <a:ext cx="11449877" cy="3525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95">
                  <a:extLst>
                    <a:ext uri="{9D8B030D-6E8A-4147-A177-3AD203B41FA5}">
                      <a16:colId xmlns:a16="http://schemas.microsoft.com/office/drawing/2014/main" val="241760665"/>
                    </a:ext>
                  </a:extLst>
                </a:gridCol>
                <a:gridCol w="248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8929">
                  <a:extLst>
                    <a:ext uri="{9D8B030D-6E8A-4147-A177-3AD203B41FA5}">
                      <a16:colId xmlns:a16="http://schemas.microsoft.com/office/drawing/2014/main" val="1325549476"/>
                    </a:ext>
                  </a:extLst>
                </a:gridCol>
              </a:tblGrid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Critères d’évaluation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dirty="0"/>
                        <a:t>Ottimo (27-30)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dirty="0"/>
                        <a:t>Buono (22-26)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dirty="0"/>
                        <a:t>Sufficiente (18-22)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200" dirty="0"/>
                        <a:t>Non sufficiente (&lt;18)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b="1" noProof="0" dirty="0"/>
                        <a:t>Contenus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b="1" noProof="0" dirty="0"/>
                        <a:t>Le candidat/la candidate…</a:t>
                      </a:r>
                    </a:p>
                    <a:p>
                      <a:pPr rtl="0"/>
                      <a:endParaRPr lang="fr-FR" sz="1200" b="1" noProof="0" dirty="0"/>
                    </a:p>
                    <a:p>
                      <a:pPr rtl="0"/>
                      <a:r>
                        <a:rPr lang="fr-FR" sz="1200" noProof="0" dirty="0"/>
                        <a:t>maitrise les contenus, est capable de fournir des exemples afin de les illustrer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fr-FR" sz="1200" noProof="0" dirty="0"/>
                    </a:p>
                    <a:p>
                      <a:pPr algn="ctr" rtl="0"/>
                      <a:r>
                        <a:rPr lang="fr-FR" sz="1200" noProof="0" dirty="0"/>
                        <a:t>a une connaissance précise des idées directrices et de certains contenus plus spécifiques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a compris les idées directrices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a une connaissance approximative de tous les contenus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890">
                <a:tc>
                  <a:txBody>
                    <a:bodyPr/>
                    <a:lstStyle/>
                    <a:p>
                      <a:pPr rtl="0"/>
                      <a:r>
                        <a:rPr lang="fr-FR" sz="1200" b="1" noProof="0" dirty="0"/>
                        <a:t>Exposition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noProof="0" dirty="0"/>
                        <a:t>s’exprime exclusivement en français, construit un discours articulé, cohérent et efficace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s’exprime exclusivement en français et construit un discours cohérent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s’exprime en français la plupart du temps, utilise l’italien pour exprimer les concepts les plus difficiles, a parfois besoin de questions guides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noProof="0" dirty="0"/>
                        <a:t>répond</a:t>
                      </a:r>
                      <a:r>
                        <a:rPr lang="fr-FR" sz="1200" baseline="0" noProof="0" dirty="0"/>
                        <a:t> par un mot français isolé sans construire de phrases - R</a:t>
                      </a:r>
                      <a:r>
                        <a:rPr lang="fr-FR" sz="1200" noProof="0" dirty="0"/>
                        <a:t>épond exclusivement en italien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45FD0A-E8F6-44A4-852D-D64F722DBB1E}"/>
              </a:ext>
            </a:extLst>
          </p:cNvPr>
          <p:cNvSpPr txBox="1"/>
          <p:nvPr/>
        </p:nvSpPr>
        <p:spPr>
          <a:xfrm>
            <a:off x="543339" y="1205948"/>
            <a:ext cx="110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critères d’évaluation de la langue sont valables également pour cette partie de l’examen.</a:t>
            </a:r>
          </a:p>
        </p:txBody>
      </p:sp>
    </p:spTree>
    <p:extLst>
      <p:ext uri="{BB962C8B-B14F-4D97-AF65-F5344CB8AC3E}">
        <p14:creationId xmlns:p14="http://schemas.microsoft.com/office/powerpoint/2010/main" val="41620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Structures utiles 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065214" y="1752600"/>
            <a:ext cx="4498459" cy="42291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C’est…/ Ce sont…</a:t>
            </a:r>
          </a:p>
          <a:p>
            <a:pPr>
              <a:lnSpc>
                <a:spcPct val="150000"/>
              </a:lnSpc>
            </a:pPr>
            <a:r>
              <a:rPr lang="fr-FR" dirty="0"/>
              <a:t>Il y a…</a:t>
            </a:r>
          </a:p>
          <a:p>
            <a:pPr>
              <a:lnSpc>
                <a:spcPct val="150000"/>
              </a:lnSpc>
            </a:pPr>
            <a:r>
              <a:rPr lang="fr-FR" dirty="0"/>
              <a:t>Je pense que…</a:t>
            </a:r>
          </a:p>
          <a:p>
            <a:pPr>
              <a:lnSpc>
                <a:spcPct val="150000"/>
              </a:lnSpc>
            </a:pPr>
            <a:r>
              <a:rPr lang="fr-FR" dirty="0"/>
              <a:t>A mon avis…</a:t>
            </a:r>
          </a:p>
          <a:p>
            <a:pPr>
              <a:lnSpc>
                <a:spcPct val="150000"/>
              </a:lnSpc>
            </a:pPr>
            <a:r>
              <a:rPr lang="fr-FR" dirty="0"/>
              <a:t>Selon moi / d’après moi…</a:t>
            </a:r>
          </a:p>
        </p:txBody>
      </p:sp>
      <p:sp>
        <p:nvSpPr>
          <p:cNvPr id="4" name="Segnaposto contenuto 13"/>
          <p:cNvSpPr txBox="1">
            <a:spLocks/>
          </p:cNvSpPr>
          <p:nvPr/>
        </p:nvSpPr>
        <p:spPr>
          <a:xfrm>
            <a:off x="6304769" y="1752600"/>
            <a:ext cx="4498459" cy="422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/>
              <a:t>Parce que, car, à cause de</a:t>
            </a:r>
          </a:p>
          <a:p>
            <a:pPr>
              <a:lnSpc>
                <a:spcPct val="150000"/>
              </a:lnSpc>
            </a:pPr>
            <a:r>
              <a:rPr lang="fr-FR" dirty="0"/>
              <a:t>Pour, afin de, dans le but de…</a:t>
            </a:r>
          </a:p>
          <a:p>
            <a:pPr>
              <a:lnSpc>
                <a:spcPct val="150000"/>
              </a:lnSpc>
            </a:pPr>
            <a:r>
              <a:rPr lang="fr-FR" dirty="0"/>
              <a:t>Par conséquent, ainsi, c’est pour cela que</a:t>
            </a:r>
          </a:p>
          <a:p>
            <a:pPr>
              <a:lnSpc>
                <a:spcPct val="150000"/>
              </a:lnSpc>
            </a:pPr>
            <a:r>
              <a:rPr lang="fr-FR" dirty="0"/>
              <a:t>Contrairement à, par contre, </a:t>
            </a:r>
          </a:p>
          <a:p>
            <a:pPr>
              <a:lnSpc>
                <a:spcPct val="150000"/>
              </a:lnSpc>
            </a:pPr>
            <a:r>
              <a:rPr lang="fr-FR" dirty="0"/>
              <a:t>D’abord, ensuite, puis, après, enfin</a:t>
            </a:r>
          </a:p>
        </p:txBody>
      </p:sp>
    </p:spTree>
    <p:extLst>
      <p:ext uri="{BB962C8B-B14F-4D97-AF65-F5344CB8AC3E}">
        <p14:creationId xmlns:p14="http://schemas.microsoft.com/office/powerpoint/2010/main" val="24208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naturale, modello con paesaggio illustrato (widescreen)</Template>
  <TotalTime>451</TotalTime>
  <Words>662</Words>
  <Application>Microsoft Office PowerPoint</Application>
  <PresentationFormat>Widescreen</PresentationFormat>
  <Paragraphs>96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Illustrazione natura 16x9</vt:lpstr>
      <vt:lpstr>Examen oral</vt:lpstr>
      <vt:lpstr>Structure de l’examen</vt:lpstr>
      <vt:lpstr>Structure de l’examen</vt:lpstr>
      <vt:lpstr>Structure de l’examen</vt:lpstr>
      <vt:lpstr>Structure de l’examen</vt:lpstr>
      <vt:lpstr>Critères d’évaluation – 1. entretien</vt:lpstr>
      <vt:lpstr>Critères d’évaluation – 3. sciences politiques</vt:lpstr>
      <vt:lpstr>Structures utiles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oral</dc:title>
  <dc:creator>Marie-Blanche Paour</dc:creator>
  <cp:lastModifiedBy>Marie-Blanche Paour</cp:lastModifiedBy>
  <cp:revision>17</cp:revision>
  <dcterms:created xsi:type="dcterms:W3CDTF">2018-12-03T14:56:30Z</dcterms:created>
  <dcterms:modified xsi:type="dcterms:W3CDTF">2022-01-19T10:03:19Z</dcterms:modified>
</cp:coreProperties>
</file>