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13/03/2022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dirty="0" smtClean="0"/>
              <a:t>Teorie e metodologie dell’apprendimento musicale</a:t>
            </a:r>
          </a:p>
          <a:p>
            <a:endParaRPr lang="it-IT" sz="2400" dirty="0" smtClean="0"/>
          </a:p>
          <a:p>
            <a:r>
              <a:rPr lang="it-IT" dirty="0" smtClean="0"/>
              <a:t>Punti </a:t>
            </a:r>
            <a:r>
              <a:rPr lang="it-IT" dirty="0" smtClean="0"/>
              <a:t>ESSENZIALI</a:t>
            </a:r>
          </a:p>
          <a:p>
            <a:r>
              <a:rPr lang="it-IT" sz="1000" dirty="0" smtClean="0"/>
              <a:t>(</a:t>
            </a:r>
            <a:r>
              <a:rPr lang="it-IT" sz="1000" cap="none" dirty="0" smtClean="0"/>
              <a:t>primo invio di slide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7815290" cy="1919310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C00000"/>
                </a:solidFill>
              </a:rPr>
              <a:t>Corso di Laurea in Media, Arti, Culture </a:t>
            </a:r>
            <a:br>
              <a:rPr lang="it-IT" sz="3200" dirty="0" smtClean="0">
                <a:solidFill>
                  <a:srgbClr val="C00000"/>
                </a:solidFill>
              </a:rPr>
            </a:br>
            <a:r>
              <a:rPr lang="it-IT" sz="1800" dirty="0" smtClean="0">
                <a:solidFill>
                  <a:srgbClr val="C00000"/>
                </a:solidFill>
              </a:rPr>
              <a:t>A.A. 2021/2022</a:t>
            </a:r>
            <a:r>
              <a:rPr lang="it-IT" sz="2800" dirty="0" smtClean="0">
                <a:solidFill>
                  <a:srgbClr val="C00000"/>
                </a:solidFill>
              </a:rPr>
              <a:t/>
            </a:r>
            <a:br>
              <a:rPr lang="it-IT" sz="2800" dirty="0" smtClean="0">
                <a:solidFill>
                  <a:srgbClr val="C00000"/>
                </a:solidFill>
              </a:rPr>
            </a:br>
            <a:r>
              <a:rPr lang="it-IT" sz="2800" dirty="0" smtClean="0">
                <a:solidFill>
                  <a:srgbClr val="C00000"/>
                </a:solidFill>
              </a:rPr>
              <a:t>DIDATTICA DELLA MUSICA</a:t>
            </a:r>
            <a:br>
              <a:rPr lang="it-IT" sz="2800" dirty="0" smtClean="0">
                <a:solidFill>
                  <a:srgbClr val="C00000"/>
                </a:solidFill>
              </a:rPr>
            </a:br>
            <a:r>
              <a:rPr lang="it-IT" sz="1800" dirty="0" smtClean="0">
                <a:solidFill>
                  <a:srgbClr val="C00000"/>
                </a:solidFill>
              </a:rPr>
              <a:t>L-ART/07</a:t>
            </a:r>
            <a:endParaRPr lang="it-IT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77276" cy="785818"/>
          </a:xfrm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PEDAGOGIA ATTIVA</a:t>
            </a:r>
            <a:endParaRPr lang="it-IT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1600" dirty="0" smtClean="0">
                <a:latin typeface="Calibri" pitchFamily="34" charset="0"/>
                <a:cs typeface="Calibri" pitchFamily="34" charset="0"/>
              </a:rPr>
              <a:t>La corrente di pensiero dell’</a:t>
            </a:r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attivismo pedagogico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nasce tra la fine del </a:t>
            </a:r>
            <a:r>
              <a:rPr lang="it-IT" sz="1600" dirty="0" err="1" smtClean="0">
                <a:latin typeface="Calibri" pitchFamily="34" charset="0"/>
                <a:cs typeface="Calibri" pitchFamily="34" charset="0"/>
              </a:rPr>
              <a:t>XIX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 e gli inizi del XX secolo, e conosce tra i suoi fondamentali esponenti:</a:t>
            </a:r>
          </a:p>
          <a:p>
            <a:pPr>
              <a:buFontTx/>
              <a:buChar char="-"/>
            </a:pPr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JOHN DEWEY </a:t>
            </a:r>
          </a:p>
          <a:p>
            <a:pPr>
              <a:buFontTx/>
              <a:buChar char="-"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EDOUARD CLARAPÈDE (sulle sue teorie </a:t>
            </a:r>
            <a:r>
              <a:rPr lang="it-IT" sz="1600" dirty="0" err="1" smtClean="0">
                <a:latin typeface="Calibri" pitchFamily="34" charset="0"/>
                <a:cs typeface="Calibri" pitchFamily="34" charset="0"/>
              </a:rPr>
              <a:t>J.E.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  <a:cs typeface="Calibri" pitchFamily="34" charset="0"/>
              </a:rPr>
              <a:t>Dalcroze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 si baserà a sua volta)</a:t>
            </a:r>
          </a:p>
          <a:p>
            <a:pPr>
              <a:buFontTx/>
              <a:buChar char="-"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MARIA MONTESSORI</a:t>
            </a:r>
          </a:p>
          <a:p>
            <a:pPr>
              <a:buNone/>
            </a:pPr>
            <a:endParaRPr lang="it-IT" sz="1600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sz="1600" dirty="0" smtClean="0">
                <a:latin typeface="Calibri" pitchFamily="34" charset="0"/>
                <a:cs typeface="Calibri" pitchFamily="34" charset="0"/>
              </a:rPr>
              <a:t>La pedagogia attiva vede il bambino come il protagonista attivo del processo educativo e non come ricevente passivo dell’azione dell’adulto. </a:t>
            </a:r>
          </a:p>
          <a:p>
            <a:pPr algn="ctr">
              <a:buNone/>
            </a:pPr>
            <a:r>
              <a:rPr lang="it-IT" sz="1600" b="1" dirty="0" smtClean="0">
                <a:latin typeface="Calibri" pitchFamily="34" charset="0"/>
                <a:cs typeface="Calibri" pitchFamily="34" charset="0"/>
              </a:rPr>
              <a:t>	PUNTI IN SINTESI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1600" dirty="0" smtClean="0">
                <a:latin typeface="Calibri" pitchFamily="34" charset="0"/>
                <a:cs typeface="Calibri" pitchFamily="34" charset="0"/>
              </a:rPr>
            </a:br>
            <a:endParaRPr lang="it-IT" sz="16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- il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bambino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è riconosciuto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quale soggetto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attivo;</a:t>
            </a: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- il bambino e le sue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inclinazioni sono posti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al centro dell’attività educativa;</a:t>
            </a: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- l’attività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manuale è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considerata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pratica educativa fondamentale;</a:t>
            </a: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- l’educazione </a:t>
            </a:r>
            <a:r>
              <a:rPr lang="it-IT" sz="1600" dirty="0" smtClean="0">
                <a:latin typeface="Calibri" pitchFamily="34" charset="0"/>
                <a:cs typeface="Calibri" pitchFamily="34" charset="0"/>
              </a:rPr>
              <a:t>deve essere globale e consentire uno sviluppo armonico di tutte le facoltà del bambino;</a:t>
            </a: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- gli interessi individuali e le motivazioni di ciascuno sono alla base della costruzione del progetto</a:t>
            </a: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educativo;</a:t>
            </a: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- l’apprendimento deve muovere dalla realtà che circonda il bambino e incentivare la socializzazione;</a:t>
            </a:r>
          </a:p>
          <a:p>
            <a:pPr algn="just">
              <a:buNone/>
            </a:pPr>
            <a:r>
              <a:rPr lang="it-IT" sz="1600" dirty="0" smtClean="0">
                <a:latin typeface="Calibri" pitchFamily="34" charset="0"/>
                <a:cs typeface="Calibri" pitchFamily="34" charset="0"/>
              </a:rPr>
              <a:t>- l’antiautoritarismo.</a:t>
            </a:r>
            <a:endParaRPr lang="it-IT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METODO ATTIVO IN DIDATTICA DELLA MUSICA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1600" dirty="0" smtClean="0"/>
              <a:t>Il metodo attivo nella didattica della musica, COLLOCA  al </a:t>
            </a:r>
          </a:p>
          <a:p>
            <a:pPr algn="ctr">
              <a:buNone/>
            </a:pPr>
            <a:r>
              <a:rPr lang="it-IT" sz="1800" b="1" dirty="0" smtClean="0"/>
              <a:t>CENTRO DELL’APPRENDIMENTO</a:t>
            </a:r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800" b="1" dirty="0" smtClean="0"/>
          </a:p>
        </p:txBody>
      </p:sp>
      <p:cxnSp>
        <p:nvCxnSpPr>
          <p:cNvPr id="9" name="Connettore 2 8"/>
          <p:cNvCxnSpPr/>
          <p:nvPr/>
        </p:nvCxnSpPr>
        <p:spPr>
          <a:xfrm>
            <a:off x="6643702" y="2143116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rot="5400000">
            <a:off x="3107521" y="3036091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16200000" flipH="1">
            <a:off x="4750595" y="2464587"/>
            <a:ext cx="1785950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00034" y="3643314"/>
            <a:ext cx="1928826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ESPERIENZA SENSITIVA   E MOTORIA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500034" y="4572008"/>
            <a:ext cx="1928826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Il “fare” precede la teoria</a:t>
            </a:r>
            <a:endParaRPr lang="it-IT" sz="12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714612" y="3929066"/>
            <a:ext cx="257176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APPROCCIO LUDICO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5572132" y="4071942"/>
            <a:ext cx="228601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RUOLO CENTRALE DEL “CANTO”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30" name="Connettore 2 29"/>
          <p:cNvCxnSpPr/>
          <p:nvPr/>
        </p:nvCxnSpPr>
        <p:spPr>
          <a:xfrm rot="10800000" flipV="1">
            <a:off x="1214414" y="2143116"/>
            <a:ext cx="1928826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6643702" y="2643182"/>
            <a:ext cx="207170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 TRADIZIONALE FORMAZIONE STRUMENTALE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572560" cy="928694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Le METODOLOGIE – STRATEGIE </a:t>
            </a:r>
            <a:r>
              <a:rPr lang="it-IT" b="1" dirty="0" err="1" smtClean="0">
                <a:solidFill>
                  <a:srgbClr val="C00000"/>
                </a:solidFill>
              </a:rPr>
              <a:t>D’APPRENDIMENTO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Emile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Jaques-Dalcroze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(1865-1950) (Laura Bassi 1883-1950)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Rosa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Agazzi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(1866-1951) e Carolina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Agazzi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(1870-1945)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 Maria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Montessori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(1870-1952) 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Zoltan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Kodaly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(1882-1967)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 Edgar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Willems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(1890-1978) 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Carl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Orff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(1895-1982) 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Maurice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Martenot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(1898-1980) </a:t>
            </a:r>
          </a:p>
          <a:p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Shinichi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Suzuki (1898-1998) 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 Edwin Gordon (1927-2015) </a:t>
            </a:r>
          </a:p>
          <a:p>
            <a:pPr>
              <a:buNone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Delalande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(1941-)</a:t>
            </a:r>
          </a:p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 Metodo Yamaha (1954)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sapere non formale </a:t>
            </a:r>
            <a:r>
              <a:rPr lang="it-IT" i="1" dirty="0" smtClean="0"/>
              <a:t>vs </a:t>
            </a:r>
            <a:r>
              <a:rPr lang="it-IT" dirty="0" smtClean="0"/>
              <a:t>sapere formale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 smtClean="0"/>
              <a:t>Tali teorie dell’apprendimento musicale, le numerose riprese anche italiane  e diversi modelli di educazione musicale proposti </a:t>
            </a:r>
            <a:r>
              <a:rPr lang="it-IT" sz="2000" b="1" dirty="0" smtClean="0"/>
              <a:t>negli anni Settanta–Novanta del Novecento</a:t>
            </a:r>
            <a:r>
              <a:rPr lang="it-IT" sz="2000" dirty="0" smtClean="0"/>
              <a:t>, prediligendo un approccio esperienziale, centrato sul soggetto e finalizzato a un suo generale benessere psico-fisico,  hanno totalmente messo a margine ed escluso qualsiasi forma di apprendimento potesse </a:t>
            </a:r>
            <a:r>
              <a:rPr lang="it-IT" sz="2000" dirty="0" smtClean="0"/>
              <a:t>derivare dalla </a:t>
            </a:r>
            <a:r>
              <a:rPr lang="it-IT" sz="2000" dirty="0" smtClean="0"/>
              <a:t>musica d’arte, e quindi da un sapere formale. </a:t>
            </a:r>
          </a:p>
          <a:p>
            <a:pPr algn="just">
              <a:buNone/>
            </a:pPr>
            <a:r>
              <a:rPr lang="it-IT" sz="2000" dirty="0" smtClean="0"/>
              <a:t>Questa prospettiva, sintomatica di un </a:t>
            </a:r>
            <a:r>
              <a:rPr lang="it-IT" sz="2000" dirty="0" smtClean="0"/>
              <a:t>scontro prima </a:t>
            </a:r>
            <a:r>
              <a:rPr lang="it-IT" sz="2000" dirty="0" smtClean="0"/>
              <a:t>ideologico </a:t>
            </a:r>
            <a:r>
              <a:rPr lang="it-IT" sz="2000" b="1" dirty="0" smtClean="0"/>
              <a:t>tra </a:t>
            </a:r>
            <a:r>
              <a:rPr lang="it-IT" sz="2000" b="1" dirty="0" smtClean="0"/>
              <a:t>cultura per tutti </a:t>
            </a:r>
            <a:r>
              <a:rPr lang="it-IT" sz="2000" b="1" i="1" dirty="0" smtClean="0"/>
              <a:t>vs</a:t>
            </a:r>
            <a:r>
              <a:rPr lang="it-IT" sz="2000" b="1" dirty="0" smtClean="0"/>
              <a:t> cultura </a:t>
            </a:r>
            <a:r>
              <a:rPr lang="it-IT" sz="2000" b="1" dirty="0" smtClean="0"/>
              <a:t>elitaria, sapere </a:t>
            </a:r>
            <a:r>
              <a:rPr lang="it-IT" sz="2000" b="1" dirty="0" smtClean="0"/>
              <a:t>informale </a:t>
            </a:r>
            <a:r>
              <a:rPr lang="it-IT" sz="2000" b="1" i="1" dirty="0" smtClean="0"/>
              <a:t>vs </a:t>
            </a:r>
            <a:r>
              <a:rPr lang="it-IT" sz="2000" b="1" dirty="0" smtClean="0"/>
              <a:t>sapere formale</a:t>
            </a:r>
            <a:r>
              <a:rPr lang="it-IT" sz="2000" dirty="0" smtClean="0"/>
              <a:t>, </a:t>
            </a:r>
            <a:r>
              <a:rPr lang="it-IT" sz="2000" dirty="0" smtClean="0"/>
              <a:t>ha generato uno scollamento dalla storia della musica e dalle competenze ad essa ascrivibili, nondimeno, dal suo insegnamento nella scuola secondaria di secondo grado.   </a:t>
            </a:r>
            <a:endParaRPr lang="it-IT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502</TotalTime>
  <Words>328</Words>
  <PresentationFormat>Presentazione su schermo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Città</vt:lpstr>
      <vt:lpstr>Corso di Laurea in Media, Arti, Culture  A.A. 2021/2022 DIDATTICA DELLA MUSICA L-ART/07</vt:lpstr>
      <vt:lpstr>PEDAGOGIA ATTIVA</vt:lpstr>
      <vt:lpstr>METODO ATTIVO IN DIDATTICA DELLA MUSICA</vt:lpstr>
      <vt:lpstr>Le METODOLOGIE – STRATEGIE D’APPRENDIMENTO</vt:lpstr>
      <vt:lpstr>sapere non formale vs sapere formale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Laurea in Media, Arti, Culture  A.A. 2021/2022 DIDATTICA DELLA MUSICA L-ART/07</dc:title>
  <dc:creator>negozio</dc:creator>
  <cp:lastModifiedBy>negozio</cp:lastModifiedBy>
  <cp:revision>56</cp:revision>
  <dcterms:created xsi:type="dcterms:W3CDTF">2022-03-11T14:35:38Z</dcterms:created>
  <dcterms:modified xsi:type="dcterms:W3CDTF">2022-03-13T17:29:20Z</dcterms:modified>
</cp:coreProperties>
</file>