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516" y="1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13/03/2022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13/03/2022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13/03/2022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13/03/2022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tango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13/03/2022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B6055F8-1D02-4417-9241-55C834FD9970}" type="datetimeFigureOut">
              <a:rPr lang="it-IT" smtClean="0"/>
              <a:pPr/>
              <a:t>13/03/2022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egnaposto contenut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contenut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13/03/2022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it-IT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egnaposto contenut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6" name="Segnaposto contenut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Oval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3" name="Tito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13/03/2022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tango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tango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13/03/2022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egnaposto contenut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Oval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13/03/2022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ttore 1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B6055F8-1D02-4417-9241-55C834FD9970}" type="datetimeFigureOut">
              <a:rPr lang="it-IT" smtClean="0"/>
              <a:pPr/>
              <a:t>13/03/2022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13/03/2022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it-IT" sz="2400" dirty="0" smtClean="0"/>
              <a:t>Teorie e metodologie dell’apprendimento musicale</a:t>
            </a:r>
          </a:p>
          <a:p>
            <a:endParaRPr lang="it-IT" sz="2400" dirty="0" smtClean="0"/>
          </a:p>
          <a:p>
            <a:r>
              <a:rPr lang="it-IT" dirty="0" smtClean="0"/>
              <a:t>Punti </a:t>
            </a:r>
            <a:r>
              <a:rPr lang="it-IT" dirty="0" smtClean="0"/>
              <a:t>ESSENZIALI</a:t>
            </a:r>
          </a:p>
          <a:p>
            <a:r>
              <a:rPr lang="it-IT" sz="1000" dirty="0" smtClean="0"/>
              <a:t>(</a:t>
            </a:r>
            <a:r>
              <a:rPr lang="it-IT" sz="1000" cap="none" dirty="0" smtClean="0"/>
              <a:t>primo invio di slide</a:t>
            </a:r>
            <a:r>
              <a:rPr lang="it-IT" sz="1000" dirty="0" smtClean="0"/>
              <a:t>)</a:t>
            </a:r>
            <a:endParaRPr lang="it-IT" sz="1000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57224" y="214290"/>
            <a:ext cx="7815290" cy="1919310"/>
          </a:xfrm>
        </p:spPr>
        <p:txBody>
          <a:bodyPr>
            <a:noAutofit/>
          </a:bodyPr>
          <a:lstStyle/>
          <a:p>
            <a:r>
              <a:rPr lang="it-IT" sz="3200" dirty="0" smtClean="0">
                <a:solidFill>
                  <a:srgbClr val="C00000"/>
                </a:solidFill>
              </a:rPr>
              <a:t>Corso di Laurea in Media, Arti, Culture </a:t>
            </a:r>
            <a:br>
              <a:rPr lang="it-IT" sz="3200" dirty="0" smtClean="0">
                <a:solidFill>
                  <a:srgbClr val="C00000"/>
                </a:solidFill>
              </a:rPr>
            </a:br>
            <a:r>
              <a:rPr lang="it-IT" sz="1800" dirty="0" smtClean="0">
                <a:solidFill>
                  <a:srgbClr val="C00000"/>
                </a:solidFill>
              </a:rPr>
              <a:t>A.A. 2021/2022</a:t>
            </a:r>
            <a:r>
              <a:rPr lang="it-IT" sz="2800" dirty="0" smtClean="0">
                <a:solidFill>
                  <a:srgbClr val="C00000"/>
                </a:solidFill>
              </a:rPr>
              <a:t/>
            </a:r>
            <a:br>
              <a:rPr lang="it-IT" sz="2800" dirty="0" smtClean="0">
                <a:solidFill>
                  <a:srgbClr val="C00000"/>
                </a:solidFill>
              </a:rPr>
            </a:br>
            <a:r>
              <a:rPr lang="it-IT" sz="2800" dirty="0" smtClean="0">
                <a:solidFill>
                  <a:srgbClr val="C00000"/>
                </a:solidFill>
              </a:rPr>
              <a:t>DIDATTICA DELLA MUSICA</a:t>
            </a:r>
            <a:br>
              <a:rPr lang="it-IT" sz="2800" dirty="0" smtClean="0">
                <a:solidFill>
                  <a:srgbClr val="C00000"/>
                </a:solidFill>
              </a:rPr>
            </a:br>
            <a:r>
              <a:rPr lang="it-IT" sz="1800" dirty="0" smtClean="0">
                <a:solidFill>
                  <a:srgbClr val="C00000"/>
                </a:solidFill>
              </a:rPr>
              <a:t>L-ART/07</a:t>
            </a:r>
            <a:endParaRPr lang="it-IT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77276" cy="785818"/>
          </a:xfrm>
        </p:spPr>
        <p:txBody>
          <a:bodyPr>
            <a:noAutofit/>
          </a:bodyPr>
          <a:lstStyle/>
          <a:p>
            <a:r>
              <a:rPr lang="it-IT" sz="32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PEDAGOGIA ATTIVA</a:t>
            </a:r>
            <a:endParaRPr lang="it-IT" sz="3200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sz="1600" dirty="0" smtClean="0">
                <a:latin typeface="Calibri" pitchFamily="34" charset="0"/>
                <a:cs typeface="Calibri" pitchFamily="34" charset="0"/>
              </a:rPr>
              <a:t>La corrente di pensiero dell’</a:t>
            </a:r>
            <a:r>
              <a:rPr lang="it-IT" sz="1600" b="1" dirty="0" smtClean="0">
                <a:latin typeface="Calibri" pitchFamily="34" charset="0"/>
                <a:cs typeface="Calibri" pitchFamily="34" charset="0"/>
              </a:rPr>
              <a:t>attivismo pedagogico 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nasce tra la fine del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XIX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e gli inizi del XX secolo, e conosce tra i suoi fondamentali esponenti:</a:t>
            </a:r>
          </a:p>
          <a:p>
            <a:pPr>
              <a:buFontTx/>
              <a:buChar char="-"/>
            </a:pPr>
            <a:r>
              <a:rPr lang="it-IT" sz="1600" b="1" dirty="0" smtClean="0">
                <a:latin typeface="Calibri" pitchFamily="34" charset="0"/>
                <a:cs typeface="Calibri" pitchFamily="34" charset="0"/>
              </a:rPr>
              <a:t>JOHN DEWEY </a:t>
            </a:r>
          </a:p>
          <a:p>
            <a:pPr>
              <a:buFontTx/>
              <a:buChar char="-"/>
            </a:pPr>
            <a:r>
              <a:rPr lang="it-IT" sz="1600" dirty="0" smtClean="0">
                <a:latin typeface="Calibri" pitchFamily="34" charset="0"/>
                <a:cs typeface="Calibri" pitchFamily="34" charset="0"/>
              </a:rPr>
              <a:t>EDOUARD CLARAPÈDE (sulle sue teorie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J.E.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1600" dirty="0" err="1" smtClean="0">
                <a:latin typeface="Calibri" pitchFamily="34" charset="0"/>
                <a:cs typeface="Calibri" pitchFamily="34" charset="0"/>
              </a:rPr>
              <a:t>Dalcroze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 si baserà a sua volta)</a:t>
            </a:r>
          </a:p>
          <a:p>
            <a:pPr>
              <a:buFontTx/>
              <a:buChar char="-"/>
            </a:pPr>
            <a:r>
              <a:rPr lang="it-IT" sz="1600" dirty="0" smtClean="0">
                <a:latin typeface="Calibri" pitchFamily="34" charset="0"/>
                <a:cs typeface="Calibri" pitchFamily="34" charset="0"/>
              </a:rPr>
              <a:t>MARIA MONTESSORI</a:t>
            </a:r>
          </a:p>
          <a:p>
            <a:pPr>
              <a:buNone/>
            </a:pPr>
            <a:endParaRPr lang="it-IT" sz="1600" dirty="0" smtClean="0">
              <a:latin typeface="Calibri" pitchFamily="34" charset="0"/>
              <a:cs typeface="Calibri" pitchFamily="34" charset="0"/>
            </a:endParaRPr>
          </a:p>
          <a:p>
            <a:r>
              <a:rPr lang="it-IT" sz="1600" dirty="0" smtClean="0">
                <a:latin typeface="Calibri" pitchFamily="34" charset="0"/>
                <a:cs typeface="Calibri" pitchFamily="34" charset="0"/>
              </a:rPr>
              <a:t>La pedagogia attiva vede il bambino come il protagonista attivo del processo educativo e non come ricevente passivo dell’azione dell’adulto. </a:t>
            </a:r>
          </a:p>
          <a:p>
            <a:pPr algn="ctr">
              <a:buNone/>
            </a:pPr>
            <a:r>
              <a:rPr lang="it-IT" sz="1600" b="1" dirty="0" smtClean="0">
                <a:latin typeface="Calibri" pitchFamily="34" charset="0"/>
                <a:cs typeface="Calibri" pitchFamily="34" charset="0"/>
              </a:rPr>
              <a:t>	PUNTI IN SINTESI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it-IT" sz="1600" dirty="0" smtClean="0">
                <a:latin typeface="Calibri" pitchFamily="34" charset="0"/>
                <a:cs typeface="Calibri" pitchFamily="34" charset="0"/>
              </a:rPr>
            </a:br>
            <a:endParaRPr lang="it-IT" sz="16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r>
              <a:rPr lang="it-IT" sz="1600" dirty="0" smtClean="0">
                <a:latin typeface="Calibri" pitchFamily="34" charset="0"/>
                <a:cs typeface="Calibri" pitchFamily="34" charset="0"/>
              </a:rPr>
              <a:t>- il 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bambino 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è riconosciuto 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quale soggetto 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attivo;</a:t>
            </a:r>
          </a:p>
          <a:p>
            <a:pPr algn="just">
              <a:buNone/>
            </a:pPr>
            <a:r>
              <a:rPr lang="it-IT" sz="1600" dirty="0" smtClean="0">
                <a:latin typeface="Calibri" pitchFamily="34" charset="0"/>
                <a:cs typeface="Calibri" pitchFamily="34" charset="0"/>
              </a:rPr>
              <a:t>- il bambino e le sue 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inclinazioni sono posti 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al centro dell’attività educativa;</a:t>
            </a:r>
          </a:p>
          <a:p>
            <a:pPr algn="just">
              <a:buNone/>
            </a:pPr>
            <a:r>
              <a:rPr lang="it-IT" sz="1600" dirty="0" smtClean="0">
                <a:latin typeface="Calibri" pitchFamily="34" charset="0"/>
                <a:cs typeface="Calibri" pitchFamily="34" charset="0"/>
              </a:rPr>
              <a:t>- l’attività 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manuale è 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considerata 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pratica educativa fondamentale;</a:t>
            </a:r>
          </a:p>
          <a:p>
            <a:pPr algn="just">
              <a:buNone/>
            </a:pPr>
            <a:r>
              <a:rPr lang="it-IT" sz="1600" dirty="0" smtClean="0">
                <a:latin typeface="Calibri" pitchFamily="34" charset="0"/>
                <a:cs typeface="Calibri" pitchFamily="34" charset="0"/>
              </a:rPr>
              <a:t>- l’educazione </a:t>
            </a:r>
            <a:r>
              <a:rPr lang="it-IT" sz="1600" dirty="0" smtClean="0">
                <a:latin typeface="Calibri" pitchFamily="34" charset="0"/>
                <a:cs typeface="Calibri" pitchFamily="34" charset="0"/>
              </a:rPr>
              <a:t>deve essere globale e consentire uno sviluppo armonico di tutte le facoltà del bambino;</a:t>
            </a:r>
          </a:p>
          <a:p>
            <a:pPr algn="just">
              <a:buNone/>
            </a:pPr>
            <a:r>
              <a:rPr lang="it-IT" sz="1600" dirty="0" smtClean="0">
                <a:latin typeface="Calibri" pitchFamily="34" charset="0"/>
                <a:cs typeface="Calibri" pitchFamily="34" charset="0"/>
              </a:rPr>
              <a:t>- gli interessi individuali e le motivazioni di ciascuno sono alla base della costruzione del progetto</a:t>
            </a:r>
          </a:p>
          <a:p>
            <a:pPr algn="just">
              <a:buNone/>
            </a:pPr>
            <a:r>
              <a:rPr lang="it-IT" sz="1600" dirty="0" smtClean="0">
                <a:latin typeface="Calibri" pitchFamily="34" charset="0"/>
                <a:cs typeface="Calibri" pitchFamily="34" charset="0"/>
              </a:rPr>
              <a:t>educativo;</a:t>
            </a:r>
          </a:p>
          <a:p>
            <a:pPr algn="just">
              <a:buNone/>
            </a:pPr>
            <a:r>
              <a:rPr lang="it-IT" sz="1600" dirty="0" smtClean="0">
                <a:latin typeface="Calibri" pitchFamily="34" charset="0"/>
                <a:cs typeface="Calibri" pitchFamily="34" charset="0"/>
              </a:rPr>
              <a:t>- l’apprendimento deve muovere dalla realtà che circonda il bambino e incentivare la socializzazione;</a:t>
            </a:r>
          </a:p>
          <a:p>
            <a:pPr algn="just">
              <a:buNone/>
            </a:pPr>
            <a:r>
              <a:rPr lang="it-IT" sz="1600" dirty="0" smtClean="0">
                <a:latin typeface="Calibri" pitchFamily="34" charset="0"/>
                <a:cs typeface="Calibri" pitchFamily="34" charset="0"/>
              </a:rPr>
              <a:t>- l’antiautoritarismo.</a:t>
            </a:r>
            <a:endParaRPr lang="it-IT" sz="16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6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METODO ATTIVO IN DIDATTICA DELLA MUSICA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t-IT" sz="1600" dirty="0" smtClean="0"/>
              <a:t>Il metodo attivo nella didattica della musica, COLLOCA  al </a:t>
            </a:r>
          </a:p>
          <a:p>
            <a:pPr algn="ctr">
              <a:buNone/>
            </a:pPr>
            <a:r>
              <a:rPr lang="it-IT" sz="1800" b="1" dirty="0" smtClean="0"/>
              <a:t>CENTRO DELL’APPRENDIMENTO</a:t>
            </a:r>
          </a:p>
          <a:p>
            <a:pPr algn="ctr">
              <a:buNone/>
            </a:pPr>
            <a:endParaRPr lang="it-IT" sz="1800" b="1" dirty="0" smtClean="0"/>
          </a:p>
          <a:p>
            <a:pPr algn="ctr">
              <a:buNone/>
            </a:pPr>
            <a:endParaRPr lang="it-IT" sz="1800" b="1" dirty="0" smtClean="0"/>
          </a:p>
          <a:p>
            <a:pPr algn="ctr">
              <a:buNone/>
            </a:pPr>
            <a:endParaRPr lang="it-IT" sz="1800" b="1" dirty="0" smtClean="0"/>
          </a:p>
          <a:p>
            <a:pPr algn="ctr">
              <a:buNone/>
            </a:pPr>
            <a:endParaRPr lang="it-IT" sz="1800" b="1" dirty="0" smtClean="0"/>
          </a:p>
          <a:p>
            <a:pPr algn="ctr">
              <a:buNone/>
            </a:pPr>
            <a:endParaRPr lang="it-IT" sz="1800" b="1" dirty="0" smtClean="0"/>
          </a:p>
          <a:p>
            <a:pPr algn="ctr">
              <a:buNone/>
            </a:pPr>
            <a:endParaRPr lang="it-IT" sz="1800" b="1" dirty="0" smtClean="0"/>
          </a:p>
          <a:p>
            <a:pPr algn="ctr">
              <a:buNone/>
            </a:pPr>
            <a:endParaRPr lang="it-IT" sz="1800" b="1" dirty="0" smtClean="0"/>
          </a:p>
          <a:p>
            <a:pPr algn="ctr">
              <a:buNone/>
            </a:pPr>
            <a:endParaRPr lang="it-IT" sz="1800" b="1" dirty="0" smtClean="0"/>
          </a:p>
          <a:p>
            <a:pPr algn="ctr">
              <a:buNone/>
            </a:pPr>
            <a:endParaRPr lang="it-IT" sz="1800" b="1" dirty="0" smtClean="0"/>
          </a:p>
          <a:p>
            <a:pPr algn="ctr">
              <a:buNone/>
            </a:pPr>
            <a:endParaRPr lang="it-IT" sz="1800" b="1" dirty="0" smtClean="0"/>
          </a:p>
        </p:txBody>
      </p:sp>
      <p:cxnSp>
        <p:nvCxnSpPr>
          <p:cNvPr id="9" name="Connettore 2 8"/>
          <p:cNvCxnSpPr/>
          <p:nvPr/>
        </p:nvCxnSpPr>
        <p:spPr>
          <a:xfrm>
            <a:off x="6643702" y="2143116"/>
            <a:ext cx="78581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/>
          <p:nvPr/>
        </p:nvCxnSpPr>
        <p:spPr>
          <a:xfrm rot="5400000">
            <a:off x="3107521" y="3036091"/>
            <a:ext cx="164307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/>
          <p:cNvCxnSpPr/>
          <p:nvPr/>
        </p:nvCxnSpPr>
        <p:spPr>
          <a:xfrm rot="16200000" flipH="1">
            <a:off x="4750595" y="2464587"/>
            <a:ext cx="1785950" cy="1285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/>
          <p:cNvSpPr txBox="1"/>
          <p:nvPr/>
        </p:nvSpPr>
        <p:spPr>
          <a:xfrm>
            <a:off x="500034" y="3643314"/>
            <a:ext cx="1928826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ESPERIENZA SENSITIVA   E MOTORIA</a:t>
            </a:r>
            <a:endParaRPr lang="it-IT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500034" y="4572008"/>
            <a:ext cx="1928826" cy="2769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1200" dirty="0" smtClean="0"/>
              <a:t>Il “fare” precede la teoria</a:t>
            </a:r>
            <a:endParaRPr lang="it-IT" sz="1200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2714612" y="3929066"/>
            <a:ext cx="2571768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APPROCCIO LUDICO</a:t>
            </a:r>
            <a:endParaRPr lang="it-IT" dirty="0"/>
          </a:p>
        </p:txBody>
      </p:sp>
      <p:sp>
        <p:nvSpPr>
          <p:cNvPr id="23" name="CasellaDiTesto 22"/>
          <p:cNvSpPr txBox="1"/>
          <p:nvPr/>
        </p:nvSpPr>
        <p:spPr>
          <a:xfrm>
            <a:off x="5572132" y="4071942"/>
            <a:ext cx="2286016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RUOLO CENTRALE DEL “CANTO”</a:t>
            </a:r>
            <a:endParaRPr lang="it-IT" dirty="0">
              <a:solidFill>
                <a:schemeClr val="tx1"/>
              </a:solidFill>
            </a:endParaRPr>
          </a:p>
        </p:txBody>
      </p:sp>
      <p:cxnSp>
        <p:nvCxnSpPr>
          <p:cNvPr id="30" name="Connettore 2 29"/>
          <p:cNvCxnSpPr/>
          <p:nvPr/>
        </p:nvCxnSpPr>
        <p:spPr>
          <a:xfrm rot="10800000" flipV="1">
            <a:off x="1214414" y="2143116"/>
            <a:ext cx="1928826" cy="1428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sellaDiTesto 31"/>
          <p:cNvSpPr txBox="1"/>
          <p:nvPr/>
        </p:nvSpPr>
        <p:spPr>
          <a:xfrm>
            <a:off x="6643702" y="2643182"/>
            <a:ext cx="2071702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NO TRADIZIONALE FORMAZIONE STRUMENTALE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572560" cy="928694"/>
          </a:xfrm>
        </p:spPr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C00000"/>
                </a:solidFill>
              </a:rPr>
              <a:t>Le METODOLOGIE – STRATEGIE </a:t>
            </a:r>
            <a:r>
              <a:rPr lang="it-IT" b="1" dirty="0" err="1" smtClean="0">
                <a:solidFill>
                  <a:srgbClr val="C00000"/>
                </a:solidFill>
              </a:rPr>
              <a:t>D’APPRENDIMENTO</a:t>
            </a:r>
            <a:endParaRPr lang="it-IT" b="1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it-IT" sz="2400" dirty="0" smtClean="0">
                <a:latin typeface="Calibri" pitchFamily="34" charset="0"/>
                <a:cs typeface="Calibri" pitchFamily="34" charset="0"/>
              </a:rPr>
              <a:t>Emile </a:t>
            </a:r>
            <a:r>
              <a:rPr lang="it-IT" sz="2400" dirty="0" err="1" smtClean="0">
                <a:latin typeface="Calibri" pitchFamily="34" charset="0"/>
                <a:cs typeface="Calibri" pitchFamily="34" charset="0"/>
              </a:rPr>
              <a:t>Jaques-Dalcroze</a:t>
            </a:r>
            <a:r>
              <a:rPr lang="it-IT" sz="2400" dirty="0" smtClean="0">
                <a:latin typeface="Calibri" pitchFamily="34" charset="0"/>
                <a:cs typeface="Calibri" pitchFamily="34" charset="0"/>
              </a:rPr>
              <a:t> (1865-1950) (Laura Bassi 1883-1950)</a:t>
            </a:r>
          </a:p>
          <a:p>
            <a:r>
              <a:rPr lang="it-IT" sz="2400" dirty="0" smtClean="0">
                <a:latin typeface="Calibri" pitchFamily="34" charset="0"/>
                <a:cs typeface="Calibri" pitchFamily="34" charset="0"/>
              </a:rPr>
              <a:t>Rosa </a:t>
            </a:r>
            <a:r>
              <a:rPr lang="it-IT" sz="2400" dirty="0" err="1" smtClean="0">
                <a:latin typeface="Calibri" pitchFamily="34" charset="0"/>
                <a:cs typeface="Calibri" pitchFamily="34" charset="0"/>
              </a:rPr>
              <a:t>Agazzi</a:t>
            </a:r>
            <a:r>
              <a:rPr lang="it-IT" sz="2400" dirty="0" smtClean="0">
                <a:latin typeface="Calibri" pitchFamily="34" charset="0"/>
                <a:cs typeface="Calibri" pitchFamily="34" charset="0"/>
              </a:rPr>
              <a:t> (1866-1951) e Carolina </a:t>
            </a:r>
            <a:r>
              <a:rPr lang="it-IT" sz="2400" dirty="0" err="1" smtClean="0">
                <a:latin typeface="Calibri" pitchFamily="34" charset="0"/>
                <a:cs typeface="Calibri" pitchFamily="34" charset="0"/>
              </a:rPr>
              <a:t>Agazzi</a:t>
            </a:r>
            <a:r>
              <a:rPr lang="it-IT" sz="2400" dirty="0" smtClean="0">
                <a:latin typeface="Calibri" pitchFamily="34" charset="0"/>
                <a:cs typeface="Calibri" pitchFamily="34" charset="0"/>
              </a:rPr>
              <a:t> (1870-1945)</a:t>
            </a:r>
          </a:p>
          <a:p>
            <a:r>
              <a:rPr lang="it-IT" sz="2400" dirty="0" smtClean="0">
                <a:latin typeface="Calibri" pitchFamily="34" charset="0"/>
                <a:cs typeface="Calibri" pitchFamily="34" charset="0"/>
              </a:rPr>
              <a:t> Maria </a:t>
            </a:r>
            <a:r>
              <a:rPr lang="it-IT" sz="2400" dirty="0" err="1" smtClean="0">
                <a:latin typeface="Calibri" pitchFamily="34" charset="0"/>
                <a:cs typeface="Calibri" pitchFamily="34" charset="0"/>
              </a:rPr>
              <a:t>Montessori</a:t>
            </a:r>
            <a:r>
              <a:rPr lang="it-IT" sz="2400" dirty="0" smtClean="0">
                <a:latin typeface="Calibri" pitchFamily="34" charset="0"/>
                <a:cs typeface="Calibri" pitchFamily="34" charset="0"/>
              </a:rPr>
              <a:t> (1870-1952) </a:t>
            </a:r>
          </a:p>
          <a:p>
            <a:r>
              <a:rPr lang="it-IT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400" dirty="0" err="1" smtClean="0">
                <a:latin typeface="Calibri" pitchFamily="34" charset="0"/>
                <a:cs typeface="Calibri" pitchFamily="34" charset="0"/>
              </a:rPr>
              <a:t>Zoltan</a:t>
            </a:r>
            <a:r>
              <a:rPr lang="it-IT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400" dirty="0" err="1" smtClean="0">
                <a:latin typeface="Calibri" pitchFamily="34" charset="0"/>
                <a:cs typeface="Calibri" pitchFamily="34" charset="0"/>
              </a:rPr>
              <a:t>Kodaly</a:t>
            </a:r>
            <a:r>
              <a:rPr lang="it-IT" sz="2400" dirty="0" smtClean="0">
                <a:latin typeface="Calibri" pitchFamily="34" charset="0"/>
                <a:cs typeface="Calibri" pitchFamily="34" charset="0"/>
              </a:rPr>
              <a:t> (1882-1967)</a:t>
            </a:r>
          </a:p>
          <a:p>
            <a:r>
              <a:rPr lang="it-IT" sz="2400" dirty="0" smtClean="0">
                <a:latin typeface="Calibri" pitchFamily="34" charset="0"/>
                <a:cs typeface="Calibri" pitchFamily="34" charset="0"/>
              </a:rPr>
              <a:t> Edgar </a:t>
            </a:r>
            <a:r>
              <a:rPr lang="it-IT" sz="2400" dirty="0" err="1" smtClean="0">
                <a:latin typeface="Calibri" pitchFamily="34" charset="0"/>
                <a:cs typeface="Calibri" pitchFamily="34" charset="0"/>
              </a:rPr>
              <a:t>Willems</a:t>
            </a:r>
            <a:r>
              <a:rPr lang="it-IT" sz="2400" dirty="0" smtClean="0">
                <a:latin typeface="Calibri" pitchFamily="34" charset="0"/>
                <a:cs typeface="Calibri" pitchFamily="34" charset="0"/>
              </a:rPr>
              <a:t> (1890-1978) </a:t>
            </a:r>
          </a:p>
          <a:p>
            <a:r>
              <a:rPr lang="it-IT" sz="2400" dirty="0" smtClean="0">
                <a:latin typeface="Calibri" pitchFamily="34" charset="0"/>
                <a:cs typeface="Calibri" pitchFamily="34" charset="0"/>
              </a:rPr>
              <a:t>Carl </a:t>
            </a:r>
            <a:r>
              <a:rPr lang="it-IT" sz="2400" dirty="0" err="1" smtClean="0">
                <a:latin typeface="Calibri" pitchFamily="34" charset="0"/>
                <a:cs typeface="Calibri" pitchFamily="34" charset="0"/>
              </a:rPr>
              <a:t>Orff</a:t>
            </a:r>
            <a:r>
              <a:rPr lang="it-IT" sz="2400" dirty="0" smtClean="0">
                <a:latin typeface="Calibri" pitchFamily="34" charset="0"/>
                <a:cs typeface="Calibri" pitchFamily="34" charset="0"/>
              </a:rPr>
              <a:t> (1895-1982) </a:t>
            </a:r>
          </a:p>
          <a:p>
            <a:r>
              <a:rPr lang="it-IT" sz="2400" dirty="0" smtClean="0">
                <a:latin typeface="Calibri" pitchFamily="34" charset="0"/>
                <a:cs typeface="Calibri" pitchFamily="34" charset="0"/>
              </a:rPr>
              <a:t>Maurice </a:t>
            </a:r>
            <a:r>
              <a:rPr lang="it-IT" sz="2400" dirty="0" err="1" smtClean="0">
                <a:latin typeface="Calibri" pitchFamily="34" charset="0"/>
                <a:cs typeface="Calibri" pitchFamily="34" charset="0"/>
              </a:rPr>
              <a:t>Martenot</a:t>
            </a:r>
            <a:r>
              <a:rPr lang="it-IT" sz="2400" dirty="0" smtClean="0">
                <a:latin typeface="Calibri" pitchFamily="34" charset="0"/>
                <a:cs typeface="Calibri" pitchFamily="34" charset="0"/>
              </a:rPr>
              <a:t> (1898-1980) </a:t>
            </a:r>
          </a:p>
          <a:p>
            <a:r>
              <a:rPr lang="it-IT" sz="2400" dirty="0" err="1" smtClean="0">
                <a:latin typeface="Calibri" pitchFamily="34" charset="0"/>
                <a:cs typeface="Calibri" pitchFamily="34" charset="0"/>
              </a:rPr>
              <a:t>Shinichi</a:t>
            </a:r>
            <a:r>
              <a:rPr lang="it-IT" sz="2400" dirty="0" smtClean="0">
                <a:latin typeface="Calibri" pitchFamily="34" charset="0"/>
                <a:cs typeface="Calibri" pitchFamily="34" charset="0"/>
              </a:rPr>
              <a:t> Suzuki (1898-1998) </a:t>
            </a:r>
          </a:p>
          <a:p>
            <a:r>
              <a:rPr lang="it-IT" sz="2400" dirty="0" smtClean="0">
                <a:latin typeface="Calibri" pitchFamily="34" charset="0"/>
                <a:cs typeface="Calibri" pitchFamily="34" charset="0"/>
              </a:rPr>
              <a:t> Edwin Gordon (1927-2015) </a:t>
            </a:r>
          </a:p>
          <a:p>
            <a:pPr>
              <a:buNone/>
            </a:pPr>
            <a:r>
              <a:rPr lang="it-IT" sz="2400" dirty="0" smtClean="0">
                <a:latin typeface="Calibri" pitchFamily="34" charset="0"/>
                <a:cs typeface="Calibri" pitchFamily="34" charset="0"/>
              </a:rPr>
              <a:t>   </a:t>
            </a:r>
            <a:r>
              <a:rPr lang="it-IT" sz="2400" dirty="0" err="1" smtClean="0">
                <a:latin typeface="Calibri" pitchFamily="34" charset="0"/>
                <a:cs typeface="Calibri" pitchFamily="34" charset="0"/>
              </a:rPr>
              <a:t>Delalande</a:t>
            </a:r>
            <a:r>
              <a:rPr lang="it-IT" sz="2400" dirty="0" smtClean="0">
                <a:latin typeface="Calibri" pitchFamily="34" charset="0"/>
                <a:cs typeface="Calibri" pitchFamily="34" charset="0"/>
              </a:rPr>
              <a:t> (1941-)</a:t>
            </a:r>
          </a:p>
          <a:p>
            <a:r>
              <a:rPr lang="it-IT" sz="2400" dirty="0" smtClean="0">
                <a:latin typeface="Calibri" pitchFamily="34" charset="0"/>
                <a:cs typeface="Calibri" pitchFamily="34" charset="0"/>
              </a:rPr>
              <a:t> Metodo Yamaha (1954)</a:t>
            </a:r>
            <a:endParaRPr lang="it-IT" sz="2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sapere non formale </a:t>
            </a:r>
            <a:r>
              <a:rPr lang="it-IT" i="1" dirty="0" smtClean="0"/>
              <a:t>vs </a:t>
            </a:r>
            <a:r>
              <a:rPr lang="it-IT" dirty="0" smtClean="0"/>
              <a:t>sapere formale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it-IT" sz="2000" dirty="0" smtClean="0"/>
              <a:t>Tali teorie dell’apprendimento musicale, le numerose riprese anche italiane  e diversi modelli di educazione musicale proposti </a:t>
            </a:r>
            <a:r>
              <a:rPr lang="it-IT" sz="2000" b="1" dirty="0" smtClean="0"/>
              <a:t>negli anni Settanta–Novanta del Novecento</a:t>
            </a:r>
            <a:r>
              <a:rPr lang="it-IT" sz="2000" dirty="0" smtClean="0"/>
              <a:t>, prediligendo un approccio esperienziale, centrato sul soggetto e finalizzato a un suo generale benessere psico-fisico,  hanno totalmente messo a margine ed escluso qualsiasi forma di apprendimento potesse </a:t>
            </a:r>
            <a:r>
              <a:rPr lang="it-IT" sz="2000" dirty="0" smtClean="0"/>
              <a:t>derivare dalla </a:t>
            </a:r>
            <a:r>
              <a:rPr lang="it-IT" sz="2000" dirty="0" smtClean="0"/>
              <a:t>musica d’arte, e quindi da un sapere formale. </a:t>
            </a:r>
          </a:p>
          <a:p>
            <a:pPr algn="just">
              <a:buNone/>
            </a:pPr>
            <a:r>
              <a:rPr lang="it-IT" sz="2000" dirty="0" smtClean="0"/>
              <a:t>Questa prospettiva, sintomatica di un </a:t>
            </a:r>
            <a:r>
              <a:rPr lang="it-IT" sz="2000" dirty="0" smtClean="0"/>
              <a:t>scontro prima </a:t>
            </a:r>
            <a:r>
              <a:rPr lang="it-IT" sz="2000" dirty="0" smtClean="0"/>
              <a:t>ideologico </a:t>
            </a:r>
            <a:r>
              <a:rPr lang="it-IT" sz="2000" b="1" dirty="0" smtClean="0"/>
              <a:t>tra </a:t>
            </a:r>
            <a:r>
              <a:rPr lang="it-IT" sz="2000" b="1" dirty="0" smtClean="0"/>
              <a:t>cultura per tutti </a:t>
            </a:r>
            <a:r>
              <a:rPr lang="it-IT" sz="2000" b="1" i="1" dirty="0" smtClean="0"/>
              <a:t>vs</a:t>
            </a:r>
            <a:r>
              <a:rPr lang="it-IT" sz="2000" b="1" dirty="0" smtClean="0"/>
              <a:t> cultura </a:t>
            </a:r>
            <a:r>
              <a:rPr lang="it-IT" sz="2000" b="1" dirty="0" smtClean="0"/>
              <a:t>elitaria, sapere </a:t>
            </a:r>
            <a:r>
              <a:rPr lang="it-IT" sz="2000" b="1" dirty="0" smtClean="0"/>
              <a:t>informale </a:t>
            </a:r>
            <a:r>
              <a:rPr lang="it-IT" sz="2000" b="1" i="1" dirty="0" smtClean="0"/>
              <a:t>vs </a:t>
            </a:r>
            <a:r>
              <a:rPr lang="it-IT" sz="2000" b="1" dirty="0" smtClean="0"/>
              <a:t>sapere formale</a:t>
            </a:r>
            <a:r>
              <a:rPr lang="it-IT" sz="2000" dirty="0" smtClean="0"/>
              <a:t>, </a:t>
            </a:r>
            <a:r>
              <a:rPr lang="it-IT" sz="2000" dirty="0" smtClean="0"/>
              <a:t>ha generato uno scollamento dalla storia della musica e dalle competenze ad essa ascrivibili, nondimeno, dal suo insegnamento nella scuola secondaria di secondo grado.   </a:t>
            </a:r>
            <a:endParaRPr lang="it-IT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tà">
  <a:themeElements>
    <a:clrScheme name="Città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ttà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ttà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502</TotalTime>
  <Words>328</Words>
  <PresentationFormat>Presentazione su schermo (4:3)</PresentationFormat>
  <Paragraphs>52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Città</vt:lpstr>
      <vt:lpstr>Corso di Laurea in Media, Arti, Culture  A.A. 2021/2022 DIDATTICA DELLA MUSICA L-ART/07</vt:lpstr>
      <vt:lpstr>PEDAGOGIA ATTIVA</vt:lpstr>
      <vt:lpstr>METODO ATTIVO IN DIDATTICA DELLA MUSICA</vt:lpstr>
      <vt:lpstr>Le METODOLOGIE – STRATEGIE D’APPRENDIMENTO</vt:lpstr>
      <vt:lpstr>sapere non formale vs sapere formale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Corso di Laurea in Media, Arti, Culture  A.A. 2021/2022 DIDATTICA DELLA MUSICA L-ART/07</dc:title>
  <dc:creator>negozio</dc:creator>
  <cp:lastModifiedBy>negozio</cp:lastModifiedBy>
  <cp:revision>56</cp:revision>
  <dcterms:created xsi:type="dcterms:W3CDTF">2022-03-11T14:35:38Z</dcterms:created>
  <dcterms:modified xsi:type="dcterms:W3CDTF">2022-03-13T17:29:20Z</dcterms:modified>
</cp:coreProperties>
</file>