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434" r:id="rId3"/>
    <p:sldId id="436" r:id="rId4"/>
    <p:sldId id="332" r:id="rId5"/>
    <p:sldId id="257" r:id="rId6"/>
    <p:sldId id="350" r:id="rId7"/>
    <p:sldId id="259" r:id="rId8"/>
    <p:sldId id="435" r:id="rId9"/>
    <p:sldId id="261" r:id="rId10"/>
    <p:sldId id="262" r:id="rId11"/>
    <p:sldId id="263" r:id="rId12"/>
    <p:sldId id="264" r:id="rId13"/>
    <p:sldId id="367" r:id="rId14"/>
    <p:sldId id="260" r:id="rId15"/>
    <p:sldId id="375" r:id="rId16"/>
    <p:sldId id="331" r:id="rId17"/>
    <p:sldId id="311" r:id="rId18"/>
    <p:sldId id="377" r:id="rId19"/>
    <p:sldId id="324" r:id="rId20"/>
    <p:sldId id="378" r:id="rId21"/>
    <p:sldId id="325" r:id="rId22"/>
    <p:sldId id="326" r:id="rId23"/>
    <p:sldId id="334" r:id="rId24"/>
    <p:sldId id="333" r:id="rId25"/>
    <p:sldId id="298" r:id="rId26"/>
    <p:sldId id="299" r:id="rId27"/>
    <p:sldId id="300" r:id="rId28"/>
    <p:sldId id="301" r:id="rId29"/>
    <p:sldId id="371" r:id="rId30"/>
    <p:sldId id="294" r:id="rId31"/>
    <p:sldId id="431" r:id="rId32"/>
    <p:sldId id="432" r:id="rId33"/>
    <p:sldId id="437" r:id="rId34"/>
    <p:sldId id="438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114"/>
      </p:cViewPr>
      <p:guideLst>
        <p:guide orient="horz" pos="2160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E7B0-E8CD-4B1E-B693-75232FB57C02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D61C2-B626-4F37-9E76-C415C8F7E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09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9pPr>
          </a:lstStyle>
          <a:p>
            <a:pPr eaLnBrk="1" hangingPunct="1"/>
            <a:fld id="{1ED56CAC-4B15-40AB-94D7-64A268EDC6B1}" type="slidenum">
              <a:rPr lang="it-IT" smtClean="0">
                <a:latin typeface="Arial" pitchFamily="34" charset="0"/>
              </a:rPr>
              <a:pPr eaLnBrk="1" hangingPunct="1"/>
              <a:t>3</a:t>
            </a:fld>
            <a:endParaRPr lang="it-IT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1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51FA5-744D-4CD2-A88C-8EBD30F1DECA}" type="slidenum">
              <a:rPr lang="it-IT" sz="1200" smtClean="0"/>
              <a:pPr eaLnBrk="1" hangingPunct="1"/>
              <a:t>5</a:t>
            </a:fld>
            <a:endParaRPr lang="it-IT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4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03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63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98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36D6-CA57-4373-9CF0-23A167B95E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2616E-6FE7-4415-982A-79F51B072F84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258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9875-689F-467D-890B-8CF0DBE5DD0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2340CA-95BD-4230-8834-BC655CAC4CA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272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A3AD-7CF2-4A52-A202-449692F70C5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6EC701-E1CA-4552-AA5C-4142831D6DCD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924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700E-792D-4F52-8512-2A81C0CDD4E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55FF61-997B-4F4A-A431-38B7712D8183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62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C54C-D9C6-472C-ACD2-C3FC692F740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CFFAE-5414-45E3-953E-D84F00F3A9B0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44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93A9-095C-49E7-AACA-FF21AC8C579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06C0-3215-4F50-8AD5-CCCABEC4CA5A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76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8A27-5C65-4564-82DC-1ED9E928CB3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C19C95-BABF-4AA5-B367-EC1B36DA1B41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300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CBB3-4E48-4F9C-AB66-832B6E0FE1D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395324-592A-4F1C-B730-B4F8D4C274FC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504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84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1AE0-003A-4A84-8F04-249A8CB0A6A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F45714-32D5-4749-B667-B67C4925BBC2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508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80A6-7C62-4856-9B0F-F4F7C30F073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9E665-CBB0-4CB9-9109-C2401E02AB76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5770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A071-CC2C-467C-A6C4-6C6D7B5E4F2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0B95F-CA08-4527-9A2C-04343289553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86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83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9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1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79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31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86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ECBF-6086-4137-97E5-2D093C4B504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7B08E-7112-4DC8-AD5F-00E562332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6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325C28-8DA4-4542-BAF7-1740F0B47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3AF8A-362A-4981-8F6E-44DEA4B053F2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45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1CA5CE8-E2B8-42EF-8107-A9C0BE20C30F}"/>
              </a:ext>
            </a:extLst>
          </p:cNvPr>
          <p:cNvSpPr/>
          <p:nvPr/>
        </p:nvSpPr>
        <p:spPr>
          <a:xfrm>
            <a:off x="334964" y="839972"/>
            <a:ext cx="115220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COSA SONO I DISTURBI GASTROINTESTINALI DEI CANI?</a:t>
            </a:r>
          </a:p>
          <a:p>
            <a:pPr algn="just"/>
            <a:endParaRPr lang="it-IT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disturbi gastrointestinali sono tutte quelle condizioni che impediscono la corretta digestione o che alterano la velocità di transito dell'alimento nel tratto digerente del cane.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disturbi gastrointestinali sono uno dei motivi più comuni di visita dal veterinario.</a:t>
            </a:r>
            <a:endParaRPr lang="it-IT" sz="3200" b="1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3285" y="265862"/>
            <a:ext cx="11528277" cy="6086218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CARBOIDRATI E SENSIBILITA’ DIGESTIVA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saliva del cane e del gatto non contiene l’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amilasi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carnivori, essendo meno efficienti nella digestione degli amidi, produrranno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feci voluminose e poco conformate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carboidrati (cereali) necessitano di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tempi di digestione più lunghi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sostano più tempo nell’apparato digerente;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carboidrati che non sono interamente digeriti nel piccolo intestino continuano a fermentare nel colon con produzione di gas (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flatulenza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831" y="368252"/>
            <a:ext cx="11511185" cy="5050165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SENSIBILITA’ DIGESTIVA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Ghiandole perianali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Immagazzinano una </a:t>
            </a:r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sostanza lubrificante 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necessaria per migliorare l’</a:t>
            </a:r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evacuazione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condizioni normali, la secrezione che i nostri animali producono viene eliminata con il </a:t>
            </a:r>
            <a:r>
              <a:rPr lang="it-IT" sz="40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passaggio delle feci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attraverso l’ano.</a:t>
            </a:r>
            <a:endParaRPr lang="it-IT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8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831" y="368252"/>
            <a:ext cx="11511185" cy="5954451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SENSIBILITA’ DIGESTIVA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Ghiandole perianali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infiammazione delle ghiandole perianali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comporta arrossamento e gonfiore (non sono in grado di far defluire il proprio secreto all’esterno, con conseguente rischio d’infezioni).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causa più frequente d’infiammazione è la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sensibilità digestiva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continuo aumento in medicina veterinaria che comporta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feci con scarsa consistenza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conseguente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minore igiene della zona perianale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1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831" y="200402"/>
            <a:ext cx="11511185" cy="6529031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SENSIBILITA’ DIGESTIVA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6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Sintomi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scarsa consistenza delle feci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borborigmi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flatulenza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coprofagia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infiammazione delle ghiandole perianali.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vomito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cambiamento nell'appetito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improvvisa inattività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perdita di peso</a:t>
            </a:r>
            <a:endParaRPr lang="it-IT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8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13" y="1154303"/>
            <a:ext cx="11654971" cy="4373570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DIARREA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veloce transito delle sostanze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indigerite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che devono essere allontanate molto velocemente per evitare che vadano incontro a processi di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putrefazione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può provocare irritazioni dell’intestino che spesso si traducono in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episodi anche ricorrenti di diarrea acuta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65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13" y="675733"/>
            <a:ext cx="11654971" cy="4966360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DIARREA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Prevalenza di diarrea del 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35%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nei primi anni di vita del cane e del gatto.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Più del </a:t>
            </a: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15%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cani e gatti soffre di episodi ricorrenti di diarrea da cause diverse.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L’incidenza varia anche in rapporto alla 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razza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 a rischio in particolare le 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razze di taglia grande/gigante</a:t>
            </a:r>
          </a:p>
        </p:txBody>
      </p:sp>
    </p:spTree>
    <p:extLst>
      <p:ext uri="{BB962C8B-B14F-4D97-AF65-F5344CB8AC3E}">
        <p14:creationId xmlns:p14="http://schemas.microsoft.com/office/powerpoint/2010/main" val="12696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95" y="747010"/>
            <a:ext cx="11654971" cy="4335354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DIARREA - aspetti clinici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aumento di volume fecale può essere dovuto: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superamento delle capacità di assorbimento del colon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un problema nel tratto intestinale precedente per:</a:t>
            </a:r>
          </a:p>
          <a:p>
            <a:pPr marL="1371600" lvl="2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presenza di sostanze osmotiche,</a:t>
            </a:r>
          </a:p>
          <a:p>
            <a:pPr marL="1371600" lvl="2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aumento delle secrezioni intestinali</a:t>
            </a:r>
          </a:p>
          <a:p>
            <a:pPr marL="1371600" lvl="2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alterazione della permeabilità intestinale;</a:t>
            </a:r>
            <a:endParaRPr lang="it-IT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861" y="1554585"/>
            <a:ext cx="11590199" cy="333764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Diarrea acuta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fenomeno non episodico che si manifesta per meno di 7-14 giorni;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Diarrea cronica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fenomeno che non migliora in modo evidente dopo 21 giorni</a:t>
            </a:r>
          </a:p>
        </p:txBody>
      </p:sp>
    </p:spTree>
    <p:extLst>
      <p:ext uri="{BB962C8B-B14F-4D97-AF65-F5344CB8AC3E}">
        <p14:creationId xmlns:p14="http://schemas.microsoft.com/office/powerpoint/2010/main" val="26467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861" y="801512"/>
            <a:ext cx="11590199" cy="4735720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it-I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DIARREA ACUTA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segno clinico che compare d’</a:t>
            </a:r>
            <a:r>
              <a:rPr lang="it-IT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improvviso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un paziente precedentemente sano;</a:t>
            </a:r>
          </a:p>
          <a:p>
            <a:pPr marL="571500" lvl="0" indent="-5715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solito </a:t>
            </a:r>
            <a:r>
              <a:rPr lang="it-IT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autolimitante</a:t>
            </a:r>
          </a:p>
          <a:p>
            <a:pPr marL="571500" lvl="0" indent="-5715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risponde in </a:t>
            </a:r>
            <a:r>
              <a:rPr lang="it-IT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3-7 giorni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una terapia sintomatica e di supporto.</a:t>
            </a:r>
          </a:p>
        </p:txBody>
      </p:sp>
    </p:spTree>
    <p:extLst>
      <p:ext uri="{BB962C8B-B14F-4D97-AF65-F5344CB8AC3E}">
        <p14:creationId xmlns:p14="http://schemas.microsoft.com/office/powerpoint/2010/main" val="203285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93" y="1000481"/>
            <a:ext cx="11654971" cy="4966424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DIARREA ACUTA: cause eziologiche</a:t>
            </a:r>
            <a:endParaRPr lang="it-IT" sz="36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DIETA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somministrazione di alimenti alterati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alimenti  eccessivamente ricchi di grassi o carboidrati,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repentino cambio dietetico,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intolleranza e/o allergia alimentare,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intossicazioni alimentari;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it-IT" sz="20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cause alimentari rappresentano l’eziologia principale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it-IT" sz="20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 diarrea acuta autolimitante nel cane e nel gatto.</a:t>
            </a:r>
            <a:endParaRPr lang="it-IT" sz="2000" b="1" i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0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1CA5CE8-E2B8-42EF-8107-A9C0BE20C30F}"/>
              </a:ext>
            </a:extLst>
          </p:cNvPr>
          <p:cNvSpPr/>
          <p:nvPr/>
        </p:nvSpPr>
        <p:spPr>
          <a:xfrm>
            <a:off x="334964" y="839972"/>
            <a:ext cx="1152207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E DISTURBI GASTROINTESTINALI</a:t>
            </a:r>
          </a:p>
          <a:p>
            <a:pPr algn="just"/>
            <a:endParaRPr lang="it-IT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cronico ed eventi stressanti frequenti e di breve durata possono provocare una serie di reazioni negative nei cani, tra cui i disturbi gastrointestinali.</a:t>
            </a:r>
          </a:p>
          <a:p>
            <a:pPr algn="just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situazioni che inducono stress nei cani includono: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della routine quotidiana (contatto con nuove persone, luoghi o cose, nuovi nati, ospiti, cambiamenti nelle abitudini familiari)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dell'ambiente circostante (traslochi, viaggi o vacanze)</a:t>
            </a:r>
          </a:p>
        </p:txBody>
      </p:sp>
    </p:spTree>
    <p:extLst>
      <p:ext uri="{BB962C8B-B14F-4D97-AF65-F5344CB8AC3E}">
        <p14:creationId xmlns:p14="http://schemas.microsoft.com/office/powerpoint/2010/main" val="402531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95" y="1222673"/>
            <a:ext cx="11654971" cy="3451458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DIARREA ACUTA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 eziologiche</a:t>
            </a:r>
            <a:endParaRPr lang="it-IT" sz="36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Farmaci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FANS, antibiotici o antiparassitari in un’unica soluzione possono essere generalmente responsabili di diarrea acuta autolimitante.</a:t>
            </a:r>
            <a:endParaRPr lang="it-IT" sz="20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6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93" y="932115"/>
            <a:ext cx="11654971" cy="463716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DIARREA ACUTA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 eziologiche</a:t>
            </a:r>
            <a:endParaRPr lang="it-IT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 infettive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pazienti che vivono in ambienti affollati e igienicamente inadeguati, stressati e con il sistema immunitario depresso e/o immaturo, che vivono in colonie libere, ma affollate.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Possibile anche la comparsa in soggetti in condizioni fisiche normali e che vivono singolarmente.</a:t>
            </a:r>
          </a:p>
        </p:txBody>
      </p:sp>
    </p:spTree>
    <p:extLst>
      <p:ext uri="{BB962C8B-B14F-4D97-AF65-F5344CB8AC3E}">
        <p14:creationId xmlns:p14="http://schemas.microsoft.com/office/powerpoint/2010/main" val="205848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93" y="906469"/>
            <a:ext cx="11654971" cy="4986878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DIARREA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sfida clinica e diagnostica per il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Medico Veterinario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impatto sulla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 di vita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cani e gatti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difficile gestione per il </a:t>
            </a: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proprietario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Medico Veterinario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individuare il corretto approccio diagnostico e terapeutico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Proprietario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gestione problematica e di forte impatto sulla qualità della vita del suo pet.</a:t>
            </a:r>
          </a:p>
        </p:txBody>
      </p:sp>
    </p:spTree>
    <p:extLst>
      <p:ext uri="{BB962C8B-B14F-4D97-AF65-F5344CB8AC3E}">
        <p14:creationId xmlns:p14="http://schemas.microsoft.com/office/powerpoint/2010/main" val="410581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93" y="1001355"/>
            <a:ext cx="11654971" cy="4667753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DIARREA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32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 la 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tempestività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dell’intervento terapeutico per consentire al Medico Veterinario di individuare e trattare in tempo una delle tante cause di diarrea, senza rischiare di compromettere eccessivamente lo 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generale di salute dell’animale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00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15" y="1180516"/>
            <a:ext cx="11654970" cy="442928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BARRIERA INTESTINALE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Unità funzionale composta da diverse strutture: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epitelio intestinale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strato mucoso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giunzioni intercellulari (</a:t>
            </a:r>
            <a:r>
              <a:rPr lang="it-IT" sz="36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tight </a:t>
            </a:r>
            <a:r>
              <a:rPr lang="it-IT" sz="3600" b="1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Junctions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microbiota intestinale.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9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831" y="1068615"/>
            <a:ext cx="11511185" cy="4593886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BARRIERA INTESTINALE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8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Funzione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Ruolo dicotomico fondamentale e discriminante: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assorbimento e permeabilità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(acqua, nutrienti ed elettroliti) 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difesa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(esclusione dei patogeni).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43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15" y="1251625"/>
            <a:ext cx="11654970" cy="5061322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ALTERAZIONE BARRIERA INTESTINALE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Errori alimentari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Condizioni di stress o sforzi fisici protratti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Allergie/intolleranze alimentari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Infezioni intestinali: virali e batteriche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Farmaci: antibiotici, FANS, antiparassitari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Malattia metaboliche croniche</a:t>
            </a:r>
            <a:endParaRPr lang="it-IT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9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513" y="1259522"/>
            <a:ext cx="11654971" cy="426462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LEAKY GUT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Aumento incontrollato della permeabilità intestinale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passaggio di molecole batteriche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iperattività della risposta immunitaria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mucosale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alterata digestione delle sostanze nutritive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comparsa della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sintomatologia diarroica acuta</a:t>
            </a:r>
          </a:p>
        </p:txBody>
      </p:sp>
    </p:spTree>
    <p:extLst>
      <p:ext uri="{BB962C8B-B14F-4D97-AF65-F5344CB8AC3E}">
        <p14:creationId xmlns:p14="http://schemas.microsoft.com/office/powerpoint/2010/main" val="98254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2375727"/>
            <a:ext cx="11652257" cy="398421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74826" y="243096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BARRIERA INTESTINALE</a:t>
            </a:r>
            <a:endParaRPr lang="it-IT" altLang="it-IT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34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90ABCD-5A92-476E-8485-232B34F53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9" y="73142"/>
            <a:ext cx="10342228" cy="25342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C75B2B0-14BB-4252-9E1B-BB5B4C10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670" y="3014918"/>
            <a:ext cx="9304660" cy="373932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27199" y="0"/>
            <a:ext cx="2354386" cy="195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281585" y="0"/>
            <a:ext cx="8118505" cy="64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01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3374" y="403945"/>
            <a:ext cx="11534775" cy="58785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CARNIVORI</a:t>
            </a:r>
          </a:p>
          <a:p>
            <a:pPr algn="ctr">
              <a:defRPr/>
            </a:pP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SISTEMA GASTROINTESTINALE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carnivori si alimentano di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proteine animali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(facilmente digeribili con alto tenore energetico);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digestione proteica: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solo attività enzimatiche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tratto gastrointestinale ha una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capacità ridotta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 hanno distretti dilatati entro cui l’alimento permane per subire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processi fermentativi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possono alimentare </a:t>
            </a:r>
            <a:r>
              <a:rPr lang="it-IT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saltuariamente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3783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5F5C54-C0D0-403F-AA1E-E35DB4B35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9" y="73142"/>
            <a:ext cx="10342228" cy="253427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A4E9F6E-6680-4E1D-80C9-04CB601FC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64" y="2510538"/>
            <a:ext cx="9088072" cy="427432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554340" y="2811566"/>
            <a:ext cx="2085696" cy="1632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178325" y="4751462"/>
            <a:ext cx="2204815" cy="1051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742348" y="5802594"/>
            <a:ext cx="1110953" cy="282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572142" y="3503776"/>
            <a:ext cx="2674834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72142" y="5044808"/>
            <a:ext cx="2674834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485260" y="6444834"/>
            <a:ext cx="2674834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927199" y="0"/>
            <a:ext cx="2354386" cy="195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281585" y="0"/>
            <a:ext cx="8118505" cy="64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02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BCF2C3-7EB7-4D0E-A97B-50AE200D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9" y="73142"/>
            <a:ext cx="10342228" cy="253427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02D7065-9E2B-4D04-84E8-AED62272D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7" y="3082306"/>
            <a:ext cx="11030125" cy="357865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110669" y="4181682"/>
            <a:ext cx="3153398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110669" y="5692863"/>
            <a:ext cx="3153398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9468740" y="2888479"/>
            <a:ext cx="1982624" cy="1734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879080" y="4751462"/>
            <a:ext cx="2845750" cy="17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27199" y="0"/>
            <a:ext cx="2354386" cy="195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281585" y="0"/>
            <a:ext cx="8118505" cy="64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001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4825" y="1268760"/>
            <a:ext cx="8642350" cy="501675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microbiota intestinale può andare incontro a 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modificazioni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che possono alterare lo stato di salute dell’organismo.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i microrganismi intestinali sono in equilibrio la condizione prende il nome di “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EUBIOSI INTESTINALE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quando, invece, compaiono batteri non desiderati o nocivi, l'equilibrio si altera e viene a crearsi una condizione patologica di “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DISBIOSI INTESTINALE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4826" y="149090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</p:spTree>
    <p:extLst>
      <p:ext uri="{BB962C8B-B14F-4D97-AF65-F5344CB8AC3E}">
        <p14:creationId xmlns:p14="http://schemas.microsoft.com/office/powerpoint/2010/main" val="3710676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4825" y="1052736"/>
            <a:ext cx="8642350" cy="5509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disbiosi intestinale nel cane e nel gatto è caratterizzata da un’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alterazione quali/quantitativa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della flora batterica enterica;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causata in particolare da un’alimentazione scorretta e da trattamenti farmacologici prolungati;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conseguenti disturbi funzionali intestinali possono evolvere, per la 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perdita della tolleranza immunitaria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in patologie coinvolgenti altri organi.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4826" y="44452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</p:spTree>
    <p:extLst>
      <p:ext uri="{BB962C8B-B14F-4D97-AF65-F5344CB8AC3E}">
        <p14:creationId xmlns:p14="http://schemas.microsoft.com/office/powerpoint/2010/main" val="351318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4825" y="1268761"/>
            <a:ext cx="8642350" cy="526297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funzione del tipo di processo che l’alterazione della flora batterica induce possiamo avere: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DISBIOSI PUTREFATTIVA</a:t>
            </a:r>
            <a:r>
              <a:rPr 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si sviluppa essenzialmente nel colon ed è la conseguenza di un regime alimentare ricco di proteine e povero di fibre, tipico del </a:t>
            </a: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GATTO</a:t>
            </a:r>
            <a:r>
              <a:rPr 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(carnivoro obbligato).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it-IT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DISBIOSI FERMENTATIVA</a:t>
            </a:r>
            <a:r>
              <a:rPr 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si sviluppa nell’intestino tenue e cieco ed è caratterizzata da una dieta troppo ricca di carboidrati, tipica del </a:t>
            </a: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CANE</a:t>
            </a:r>
            <a:r>
              <a:rPr 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(carnivoro opportunista).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it-IT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DISBIOSI CARENZIALE</a:t>
            </a:r>
            <a:r>
              <a:rPr 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regime alimentare povero di fibre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6" y="44452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</p:spTree>
    <p:extLst>
      <p:ext uri="{BB962C8B-B14F-4D97-AF65-F5344CB8AC3E}">
        <p14:creationId xmlns:p14="http://schemas.microsoft.com/office/powerpoint/2010/main" val="399284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4825" y="1268760"/>
            <a:ext cx="8642350" cy="501675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 le cause più comuni e conosciute della disbiosi intestinale troviamo l’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impiego di antibiotici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 possono alterare il microbiota intestinale, modificando di conseguenza anche la riposta immunitaria;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disbiosi antibiotico-indotta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può promuovere effetti dannosi sulla salute come infezioni virali, batteriche o allergie.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6" y="44452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</p:spTree>
    <p:extLst>
      <p:ext uri="{BB962C8B-B14F-4D97-AF65-F5344CB8AC3E}">
        <p14:creationId xmlns:p14="http://schemas.microsoft.com/office/powerpoint/2010/main" val="3241229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4825" y="1340768"/>
            <a:ext cx="8642350" cy="501675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patologie a cascata indotte dalla disbiosi intestinale nel cane e nel gatto, spesso riscontrabili a lungo termine, sono: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quelle tipiche a livello intestinale (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IBD, malassorbimento ed intolleranze alimentari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quelle sistemiche quali: 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allergie, dermatiti, patologie renali ed epatiche, linfomi, patologie comportamentali e malattie autoimmuni, obesità</a:t>
            </a: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6" y="44452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</p:spTree>
    <p:extLst>
      <p:ext uri="{BB962C8B-B14F-4D97-AF65-F5344CB8AC3E}">
        <p14:creationId xmlns:p14="http://schemas.microsoft.com/office/powerpoint/2010/main" val="33441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6" y="44452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74825" y="1196753"/>
            <a:ext cx="8642350" cy="532453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caso di disbiosi intestinale occorre:</a:t>
            </a:r>
          </a:p>
          <a:p>
            <a:pPr algn="ctr">
              <a:lnSpc>
                <a:spcPts val="3400"/>
              </a:lnSpc>
              <a:defRPr/>
            </a:pPr>
            <a:endParaRPr lang="it-IT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RISTABILIRE IL CORRETTO EQUILIBRIO DEL MICROBIOTA INTESTINALE</a:t>
            </a:r>
          </a:p>
          <a:p>
            <a:pPr algn="ctr">
              <a:lnSpc>
                <a:spcPts val="3400"/>
              </a:lnSpc>
              <a:defRPr/>
            </a:pP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RIPRISTINARE L’EFFICIENZA DELLA BARRIERA INTESTINALE</a:t>
            </a:r>
          </a:p>
          <a:p>
            <a:pPr algn="ctr">
              <a:lnSpc>
                <a:spcPts val="3400"/>
              </a:lnSpc>
              <a:defRPr/>
            </a:pP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MODULARE LA RISPOSTA IMMUNITARIA A LIVELLO INTESTINALE</a:t>
            </a:r>
          </a:p>
        </p:txBody>
      </p:sp>
    </p:spTree>
    <p:extLst>
      <p:ext uri="{BB962C8B-B14F-4D97-AF65-F5344CB8AC3E}">
        <p14:creationId xmlns:p14="http://schemas.microsoft.com/office/powerpoint/2010/main" val="3475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6" y="548681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74825" y="1988840"/>
            <a:ext cx="8642350" cy="446276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RISTABILIRE L’EQUILIBRIO DEL MICROBIOTA INTESTINALE</a:t>
            </a:r>
          </a:p>
          <a:p>
            <a:pPr algn="just">
              <a:defRPr/>
            </a:pPr>
            <a:endParaRPr lang="it-IT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Impedire la colonizzazione intestinale da parte di batteri patogeni;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stimolare la produzione di acidi grassi volatili.</a:t>
            </a:r>
          </a:p>
        </p:txBody>
      </p:sp>
    </p:spTree>
    <p:extLst>
      <p:ext uri="{BB962C8B-B14F-4D97-AF65-F5344CB8AC3E}">
        <p14:creationId xmlns:p14="http://schemas.microsoft.com/office/powerpoint/2010/main" val="37127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6" y="548681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74825" y="1988840"/>
            <a:ext cx="8642350" cy="39087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RIPRISTINARE L’EFFICIENZA DELLA BARRIERA INTESTINALE</a:t>
            </a:r>
          </a:p>
          <a:p>
            <a:pPr algn="just">
              <a:defRPr/>
            </a:pPr>
            <a:endParaRPr lang="it-IT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Favorire il trofismo delle cellule epiteliali intestinali;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contrastare lo </a:t>
            </a:r>
            <a:r>
              <a:rPr lang="it-IT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stres</a:t>
            </a: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ossidativo a seguito del danno epiteliale.</a:t>
            </a:r>
          </a:p>
        </p:txBody>
      </p:sp>
    </p:spTree>
    <p:extLst>
      <p:ext uri="{BB962C8B-B14F-4D97-AF65-F5344CB8AC3E}">
        <p14:creationId xmlns:p14="http://schemas.microsoft.com/office/powerpoint/2010/main" val="1646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831" y="133899"/>
            <a:ext cx="11519731" cy="5493299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DIGESTIONE DEL CANE E DEL GATTO</a:t>
            </a:r>
            <a:endParaRPr lang="it-IT" sz="4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carnivori domestici come il cane e il gatto presentano alcune peculiari caratteristiche digestive, le più importanti delle quali sono: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3888" lvl="0" indent="-358775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 digeribilità di proteine</a:t>
            </a:r>
            <a:endParaRPr lang="it-IT" sz="36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3888" lvl="0" indent="-358775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scarsa digestione degli amidi</a:t>
            </a:r>
            <a:endParaRPr lang="it-IT" sz="36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3888" lvl="0" indent="-358775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necessitano di fibra per la peristalsi intestinale</a:t>
            </a:r>
            <a:endParaRPr lang="it-IT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77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5" y="548681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74825" y="1988840"/>
            <a:ext cx="8642350" cy="39087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MODULARE LA RISPOSTA IMMUNITARIA INTESTINALE</a:t>
            </a:r>
          </a:p>
          <a:p>
            <a:pPr algn="just">
              <a:defRPr/>
            </a:pPr>
            <a:endParaRPr lang="it-IT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Ristabilire le condizioni di tolleranza immunitaria;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stimolare la risposta antinfiammatoria batterica.</a:t>
            </a:r>
          </a:p>
        </p:txBody>
      </p:sp>
    </p:spTree>
    <p:extLst>
      <p:ext uri="{BB962C8B-B14F-4D97-AF65-F5344CB8AC3E}">
        <p14:creationId xmlns:p14="http://schemas.microsoft.com/office/powerpoint/2010/main" val="32355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4825" y="1508006"/>
            <a:ext cx="8642350" cy="4801314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CONTRASTARE LA DISBIOSI INTESTINALE CONDIZIONANDO IN MANIERA SELETTIVA IL MICROBIOTA INTESTINALE</a:t>
            </a:r>
          </a:p>
          <a:p>
            <a:pPr algn="ctr">
              <a:defRPr/>
            </a:pP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</a:t>
            </a:r>
          </a:p>
          <a:p>
            <a:pPr algn="ctr">
              <a:defRPr/>
            </a:pPr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PREBIOSI</a:t>
            </a:r>
          </a:p>
          <a:p>
            <a:pPr algn="ctr">
              <a:defRPr/>
            </a:pPr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PROBIOSI</a:t>
            </a:r>
          </a:p>
          <a:p>
            <a:pPr algn="ctr">
              <a:defRPr/>
            </a:pPr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POSTBIOSI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4826" y="548681"/>
            <a:ext cx="8642350" cy="831639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DISBIOSI INTESTINALE</a:t>
            </a:r>
          </a:p>
        </p:txBody>
      </p:sp>
    </p:spTree>
    <p:extLst>
      <p:ext uri="{BB962C8B-B14F-4D97-AF65-F5344CB8AC3E}">
        <p14:creationId xmlns:p14="http://schemas.microsoft.com/office/powerpoint/2010/main" val="20579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52520"/>
              </p:ext>
            </p:extLst>
          </p:nvPr>
        </p:nvGraphicFramePr>
        <p:xfrm>
          <a:off x="352425" y="1556677"/>
          <a:ext cx="11496674" cy="4590218"/>
        </p:xfrm>
        <a:graphic>
          <a:graphicData uri="http://schemas.openxmlformats.org/drawingml/2006/table">
            <a:tbl>
              <a:tblPr/>
              <a:tblGrid>
                <a:gridCol w="498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2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DIFFERENZE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RAZZE MINI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RAZZE MAXI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Durata della crescita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mesi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mesi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Ampiezza della crescita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P.V. nascita x 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P.V. nascita x 100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 dei denti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canino: 4-5 mm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canino: 5-16 mm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Fabbisogno energetico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kcal/kg P.V.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kcal/kg P.V.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relativo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digerente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P.V.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 P.V.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Aspettativa di vita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12 anni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anni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78"/>
          <p:cNvSpPr txBox="1">
            <a:spLocks noChangeArrowheads="1"/>
          </p:cNvSpPr>
          <p:nvPr/>
        </p:nvSpPr>
        <p:spPr bwMode="auto">
          <a:xfrm>
            <a:off x="352425" y="196068"/>
            <a:ext cx="11496675" cy="92333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SPECIE CANINA</a:t>
            </a:r>
          </a:p>
        </p:txBody>
      </p:sp>
    </p:spTree>
    <p:extLst>
      <p:ext uri="{BB962C8B-B14F-4D97-AF65-F5344CB8AC3E}">
        <p14:creationId xmlns:p14="http://schemas.microsoft.com/office/powerpoint/2010/main" val="74698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831" y="283120"/>
            <a:ext cx="11519731" cy="6283643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SENSIBILITA’ DIGESTIVA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Condizione che impedisce una corretta digestione o che altera il ritmo del passaggio dell'alimento nel tratto digerente (cane e gatto).</a:t>
            </a:r>
          </a:p>
          <a:p>
            <a:pPr marL="571500" indent="-5715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 disturbo, sempre più frequente, racchiude una serie di particolari condizioni metaboliche derivanti da 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difficoltà digestive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 cui manifestazioni cliniche sono a carico dell’</a:t>
            </a:r>
            <a:r>
              <a:rPr lang="it-IT" sz="36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apparato digerente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8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1CA5CE8-E2B8-42EF-8107-A9C0BE20C30F}"/>
              </a:ext>
            </a:extLst>
          </p:cNvPr>
          <p:cNvSpPr/>
          <p:nvPr/>
        </p:nvSpPr>
        <p:spPr>
          <a:xfrm>
            <a:off x="334964" y="754514"/>
            <a:ext cx="115220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SENSIBILITA’ ALIMENTARE</a:t>
            </a:r>
          </a:p>
          <a:p>
            <a:pPr algn="just"/>
            <a:endParaRPr lang="it-IT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sensibilità alimentare è una reazione a uno o più ingredienti, contenuti nel cibo, che l'organismo del cane non tollera bene. Viene definita anche “reazione avversa agli alimenti”. Il problema è piuttosto comune e può dipendere da una reazione su base immunitaria o non immunitaria.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sensibilità alimentare è un problema che varia da individuo a individuo, ma anche se ogni cane è un caso a sé in genere le intolleranze riguardano ingredienti impiegati comunemente e a cui l'animale è già stato esposto, come manzo, pollo, derivati del latte o frumento. Diarrea frequente o vomito, soprattutto appena dopo mangiato, potrebbero essere sintomi di sensibilità alimentare.</a:t>
            </a:r>
            <a:endParaRPr lang="it-IT" sz="2400" b="1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7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831" y="340200"/>
            <a:ext cx="11511185" cy="570874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SENSIBILITA’ DIGESTIVA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Alimentazione casalinga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fonte del malessere è rappresentata da uno o più alimenti che, per mancanza dei necessari enzimi, l’animale non è in grado di digerire: 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cereali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formaggi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uova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latte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soia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 spesso si ritrovano nella composizione della dieta casalinga.</a:t>
            </a:r>
            <a:endParaRPr lang="it-IT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0377" y="143725"/>
            <a:ext cx="11502639" cy="6311408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SENSIBILITA’ DIGESTIVA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Alimentazione industriale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eccesso proteico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fenomeni putrefattivi a livello di intestino crasso con feci poco formate e molto scure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eccesso di carboidrati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fenomeni fermentativi a livello di intestino tenue con feci poco formate e chiare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mancanza di fibre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alterazione della microflora intestinale con diminuzione della frequenza di defecazione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eccesso di grassi</a:t>
            </a:r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aumento della frequenza di defecazione</a:t>
            </a:r>
            <a:endParaRPr lang="it-IT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64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1717</Words>
  <Application>Microsoft Office PowerPoint</Application>
  <PresentationFormat>Widescreen</PresentationFormat>
  <Paragraphs>230</Paragraphs>
  <Slides>41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MS PGothic</vt:lpstr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Teramo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Gramenzi</dc:creator>
  <cp:lastModifiedBy>Alessandro Gramenzi</cp:lastModifiedBy>
  <cp:revision>49</cp:revision>
  <dcterms:created xsi:type="dcterms:W3CDTF">2018-11-02T08:57:52Z</dcterms:created>
  <dcterms:modified xsi:type="dcterms:W3CDTF">2020-11-23T09:37:03Z</dcterms:modified>
</cp:coreProperties>
</file>