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2" r:id="rId3"/>
    <p:sldId id="259" r:id="rId4"/>
    <p:sldId id="274" r:id="rId5"/>
    <p:sldId id="260" r:id="rId6"/>
    <p:sldId id="276" r:id="rId7"/>
    <p:sldId id="275" r:id="rId8"/>
    <p:sldId id="261" r:id="rId9"/>
    <p:sldId id="262" r:id="rId10"/>
    <p:sldId id="263" r:id="rId11"/>
    <p:sldId id="264" r:id="rId12"/>
    <p:sldId id="265" r:id="rId13"/>
  </p:sldIdLst>
  <p:sldSz cx="6858000" cy="9144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CCFF"/>
    <a:srgbClr val="FF9933"/>
    <a:srgbClr val="FF6699"/>
    <a:srgbClr val="FFFF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912" y="1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fld id="{DA54CB82-2C97-45E2-9E54-ACD2F54D90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090738" y="722313"/>
            <a:ext cx="2706687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smtClean="0"/>
            </a:lvl1pPr>
          </a:lstStyle>
          <a:p>
            <a:pPr>
              <a:defRPr/>
            </a:pPr>
            <a:fld id="{0E6736E2-7509-49B1-834C-C9466EE7A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1" cy="2267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3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5" y="3431"/>
              <a:ext cx="3181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2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84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38400"/>
            <a:ext cx="5829300" cy="2316163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D9086-4BB0-4E5B-A0DF-59FA96383E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176F-EE53-4BED-B3BD-17232BDA1C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9888"/>
            <a:ext cx="1543050" cy="78041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9888"/>
            <a:ext cx="4476750" cy="78041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D947-BF3C-4509-819F-4B4F2BB3AC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95B0-4A10-4A77-8A02-F77398B32D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1C6E-921C-44C4-8A82-729A11A0A3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40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F084-9324-4338-BF8A-857D11DBBE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71CE-B342-4C8F-89A4-C780156643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06F6-F774-43BC-A6AE-D014DF423B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DE4E-B373-413F-B613-C131A8CE28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05C6-6EE7-4A33-BE17-08170D53BD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AC59-EED8-42C7-BEBD-8A544B1BA2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6858000" cy="9245600"/>
            <a:chOff x="0" y="0"/>
            <a:chExt cx="5760" cy="4368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hidden">
            <a:xfrm>
              <a:off x="3188" y="1"/>
              <a:ext cx="2571" cy="2267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hidden">
            <a:xfrm>
              <a:off x="0" y="1545"/>
              <a:ext cx="763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2315" y="3431"/>
              <a:ext cx="3181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2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3160" y="1860"/>
              <a:ext cx="2163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74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9888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FA7D0F-D2F8-48DB-A185-487ECB3274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349500" y="395288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“black measles”</a:t>
            </a:r>
          </a:p>
        </p:txBody>
      </p:sp>
      <p:pic>
        <p:nvPicPr>
          <p:cNvPr id="24581" name="Picture 5" descr="Mal dell'Esca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250825"/>
            <a:ext cx="52022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Mal dell'Esca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5913" y="3779838"/>
            <a:ext cx="7408863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572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Tahoma" pitchFamily="34" charset="0"/>
              </a:rPr>
              <a:t>Diffusione, biologia  ed epidemiologia</a:t>
            </a:r>
            <a:endParaRPr lang="it-IT" sz="28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Diffusione in tutte le aree vitate mondiali</a:t>
            </a:r>
            <a:endParaRPr lang="it-IT" sz="2400">
              <a:latin typeface="Tahom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609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mancata proporzionalità tra gravità delle necrosi legnose ed estensione                    dei sintomi fogliari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5257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“mascheramento”</a:t>
            </a:r>
            <a:endParaRPr lang="it-IT" sz="240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676400" y="4495800"/>
            <a:ext cx="3200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6400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ruolo nella patogenesi delle operazioni in vivaio</a:t>
            </a:r>
            <a:endParaRPr lang="it-IT" sz="24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723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durata del periodo di incubazione</a:t>
            </a:r>
            <a:endParaRPr lang="it-IT" sz="24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8001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cause della comparsa dei sintomi fogliari</a:t>
            </a:r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  <p:bldP spid="10246" grpId="0" animBg="1"/>
      <p:bldP spid="10247" grpId="0" autoUpdateAnimBg="0"/>
      <p:bldP spid="10248" grpId="0" autoUpdateAnimBg="0"/>
      <p:bldP spid="102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modalità di disseminazione e vie di infezione        dei principali patogeni coinvolti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057400"/>
            <a:ext cx="6858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disseminazione aerea degli elementi di propagazione</a:t>
            </a:r>
            <a:endParaRPr lang="it-IT" sz="2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6629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suscettibilità delle ferite più elevata                             in caso di potatura precoce</a:t>
            </a:r>
            <a:endParaRPr lang="it-IT" sz="2000">
              <a:latin typeface="Tahom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114800"/>
            <a:ext cx="6858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isolamento dei funghi mitosporici                                         anche dai tralci non potati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Tahoma" pitchFamily="34" charset="0"/>
              </a:rPr>
              <a:t>La difesa</a:t>
            </a:r>
            <a:endParaRPr lang="it-IT" sz="24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00200" y="1447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Arsenito di sodio</a:t>
            </a:r>
            <a:endParaRPr lang="it-IT" sz="24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38400" y="243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DNOC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505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Triazoli, Phosetyl AL e microiniezioni al tronco</a:t>
            </a:r>
            <a:endParaRPr lang="it-IT" sz="2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441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Iniezioni al terreno e spennellature dei tronchi</a:t>
            </a:r>
            <a:endParaRPr lang="it-IT" sz="2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5257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Interventi agronomici di “capitozzamento”</a:t>
            </a:r>
            <a:endParaRPr lang="it-IT" sz="24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28600" y="6172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Interventi contro le forme giovanili</a:t>
            </a:r>
            <a:endParaRPr lang="it-IT" sz="24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5800" y="7086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Tecniche di lotta biologica</a:t>
            </a:r>
            <a:endParaRPr lang="it-IT" sz="24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" y="7924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Norme profilattiche</a:t>
            </a:r>
            <a:endParaRPr lang="it-IT" sz="2400"/>
          </a:p>
        </p:txBody>
      </p:sp>
      <p:pic>
        <p:nvPicPr>
          <p:cNvPr id="12299" name="Picture 11" descr="piantacapitozz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2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al dell'Esca 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96850"/>
            <a:ext cx="6562725" cy="87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Mal dell'Esca 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79388"/>
            <a:ext cx="6553200" cy="87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FFFF00"/>
                </a:solidFill>
                <a:latin typeface="Tahoma" pitchFamily="34" charset="0"/>
              </a:rPr>
              <a:t>Eziologia</a:t>
            </a:r>
            <a:endParaRPr lang="it-IT" sz="2800" b="1">
              <a:latin typeface="Tahoma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14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partecipazione di diversi microrganismi fungini</a:t>
            </a:r>
            <a:endParaRPr lang="it-IT" sz="2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752600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la colonizzazione inizia dal punto di innesto, dalle ferite accidentali o di potatura e si completa con la morte della pianta dopo alcuni anni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3528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formazione di aree necrotiche                                        di diversa consistenza e colorazione</a:t>
            </a:r>
            <a:endParaRPr lang="it-IT" sz="24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45720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La definizione delle cause della malattia è stata ricercata fin dalla fine del 1800 quando in Francia l’ampelopatia era presente                in particolare nella forma del decorso acuto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00213" y="5795963"/>
            <a:ext cx="345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1865 Henri Mares </a:t>
            </a:r>
            <a:r>
              <a:rPr lang="it-IT">
                <a:sym typeface="Wingdings" pitchFamily="2" charset="2"/>
              </a:rPr>
              <a:t> “apoplessia”</a:t>
            </a:r>
            <a:endParaRPr lang="it-IT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700213" y="630078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1873 De Rolland </a:t>
            </a:r>
            <a:r>
              <a:rPr lang="it-IT">
                <a:sym typeface="Wingdings" pitchFamily="2" charset="2"/>
              </a:rPr>
              <a:t> “vegetazione crittogamica”</a:t>
            </a:r>
            <a:endParaRPr lang="it-IT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00213" y="68040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1887 Viala </a:t>
            </a:r>
            <a:r>
              <a:rPr lang="it-IT">
                <a:sym typeface="Wingdings" pitchFamily="2" charset="2"/>
              </a:rPr>
              <a:t> “folletage”</a:t>
            </a:r>
            <a:endParaRPr lang="it-IT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700213" y="73088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1898 Ravaz </a:t>
            </a:r>
            <a:r>
              <a:rPr lang="it-IT">
                <a:sym typeface="Wingdings" pitchFamily="2" charset="2"/>
              </a:rPr>
              <a:t> </a:t>
            </a:r>
            <a:r>
              <a:rPr lang="it-IT" i="1">
                <a:sym typeface="Wingdings" pitchFamily="2" charset="2"/>
              </a:rPr>
              <a:t>Polyporus ignarius</a:t>
            </a:r>
            <a:endParaRPr lang="it-IT" i="1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00213" y="77406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1909 Vinet </a:t>
            </a:r>
            <a:r>
              <a:rPr lang="it-IT">
                <a:sym typeface="Wingdings" pitchFamily="2" charset="2"/>
              </a:rPr>
              <a:t> </a:t>
            </a:r>
            <a:r>
              <a:rPr lang="it-IT" i="1">
                <a:sym typeface="Wingdings" pitchFamily="2" charset="2"/>
              </a:rPr>
              <a:t>Stereum hirsutum</a:t>
            </a:r>
            <a:endParaRPr lang="it-IT" i="1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0" y="8243888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1923 Marsais, 1926 Viala </a:t>
            </a:r>
            <a:r>
              <a:rPr lang="it-IT">
                <a:sym typeface="Wingdings" pitchFamily="2" charset="2"/>
              </a:rPr>
              <a:t> </a:t>
            </a:r>
            <a:r>
              <a:rPr lang="it-IT" i="1">
                <a:sym typeface="Wingdings" pitchFamily="2" charset="2"/>
              </a:rPr>
              <a:t>Stereum hirsutum e Phellinus ignarius</a:t>
            </a:r>
            <a:r>
              <a:rPr lang="it-IT">
                <a:sym typeface="Wingdings" pitchFamily="2" charset="2"/>
              </a:rPr>
              <a:t> ritenuti responsabili anche della forma cronica di esca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  <p:bldP spid="6155" grpId="0"/>
      <p:bldP spid="6156" grpId="0"/>
      <p:bldP spid="6157" grpId="0"/>
      <p:bldP spid="6158" grpId="0"/>
      <p:bldP spid="6159" grpId="0"/>
      <p:bldP spid="6160" grpId="0"/>
      <p:bldP spid="6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2385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  <a:latin typeface="Tahoma" pitchFamily="34" charset="0"/>
              </a:rPr>
              <a:t>Stereum hirsutum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e </a:t>
            </a:r>
            <a:r>
              <a:rPr lang="it-IT" sz="2400" i="1">
                <a:solidFill>
                  <a:srgbClr val="FFFF00"/>
                </a:solidFill>
                <a:latin typeface="Tahoma" pitchFamily="34" charset="0"/>
              </a:rPr>
              <a:t>Phellinus ignarius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ritenuti per lungo tempo gli unici responsabili della malattia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2195513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Larignon e Dubos 1987:                                       ipotesi della sequenza parassitaria</a:t>
            </a:r>
            <a:endParaRPr lang="it-IT" sz="24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7019925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corrispondenza</a:t>
            </a:r>
            <a:r>
              <a:rPr lang="it-IT" sz="2400">
                <a:latin typeface="Tahoma" pitchFamily="34" charset="0"/>
              </a:rPr>
              <a:t>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fra tipo di alterazione                    e funghi isolati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916113" y="3132138"/>
            <a:ext cx="2895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0" y="1331913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1959 Luigi Chiarappa </a:t>
            </a:r>
            <a:r>
              <a:rPr lang="it-IT" sz="2000">
                <a:sym typeface="Wingdings" pitchFamily="2" charset="2"/>
              </a:rPr>
              <a:t> specie di </a:t>
            </a:r>
            <a:r>
              <a:rPr lang="it-IT" sz="2000" i="1">
                <a:sym typeface="Wingdings" pitchFamily="2" charset="2"/>
              </a:rPr>
              <a:t>Cephalosporium</a:t>
            </a:r>
            <a:r>
              <a:rPr lang="it-IT" sz="2000">
                <a:sym typeface="Wingdings" pitchFamily="2" charset="2"/>
              </a:rPr>
              <a:t>                                              nei tessuti imbruniti di viti affette da “black measles”</a:t>
            </a:r>
            <a:endParaRPr lang="it-IT" sz="200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0" y="3851275"/>
            <a:ext cx="685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/>
              <a:t>Phialophora parasitica</a:t>
            </a:r>
            <a:r>
              <a:rPr lang="it-IT" sz="2000"/>
              <a:t>,</a:t>
            </a:r>
            <a:r>
              <a:rPr lang="it-IT" sz="2000" i="1"/>
              <a:t> Cephalosporium</a:t>
            </a:r>
            <a:r>
              <a:rPr lang="it-IT" sz="2000"/>
              <a:t> sp. (sin. </a:t>
            </a:r>
            <a:r>
              <a:rPr lang="it-IT" sz="2000" i="1"/>
              <a:t>Acremonium</a:t>
            </a:r>
            <a:r>
              <a:rPr lang="it-IT" sz="2000"/>
              <a:t>), </a:t>
            </a:r>
            <a:r>
              <a:rPr lang="it-IT" sz="2000" i="1"/>
              <a:t>Eutypa lata</a:t>
            </a:r>
            <a:r>
              <a:rPr lang="it-IT" sz="2000"/>
              <a:t> </a:t>
            </a:r>
            <a:r>
              <a:rPr lang="it-IT" sz="2000">
                <a:sym typeface="Wingdings" pitchFamily="2" charset="2"/>
              </a:rPr>
              <a:t> </a:t>
            </a:r>
            <a:r>
              <a:rPr lang="it-IT" sz="2000" i="1">
                <a:sym typeface="Wingdings" pitchFamily="2" charset="2"/>
              </a:rPr>
              <a:t>S. Hirsutum</a:t>
            </a:r>
            <a:r>
              <a:rPr lang="it-IT" sz="2000">
                <a:sym typeface="Wingdings" pitchFamily="2" charset="2"/>
              </a:rPr>
              <a:t> e </a:t>
            </a:r>
            <a:r>
              <a:rPr lang="it-IT" sz="2000" i="1">
                <a:sym typeface="Wingdings" pitchFamily="2" charset="2"/>
              </a:rPr>
              <a:t>P. ignarius</a:t>
            </a:r>
            <a:endParaRPr lang="it-IT" sz="2000" i="1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0" y="5219700"/>
            <a:ext cx="6858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Serra, 1990</a:t>
            </a:r>
          </a:p>
          <a:p>
            <a:pPr algn="ctr">
              <a:spcBef>
                <a:spcPct val="50000"/>
              </a:spcBef>
            </a:pPr>
            <a:r>
              <a:rPr lang="it-IT"/>
              <a:t>Mugnai </a:t>
            </a:r>
            <a:r>
              <a:rPr lang="it-IT" i="1"/>
              <a:t>et al</a:t>
            </a:r>
            <a:r>
              <a:rPr lang="it-IT"/>
              <a:t>., 1996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141663" y="6156325"/>
            <a:ext cx="503237" cy="647700"/>
          </a:xfrm>
          <a:prstGeom prst="downArrow">
            <a:avLst>
              <a:gd name="adj1" fmla="val 50000"/>
              <a:gd name="adj2" fmla="val 32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0" grpId="0" autoUpdateAnimBg="0"/>
      <p:bldP spid="33801" grpId="0" animBg="1"/>
      <p:bldP spid="33802" grpId="0"/>
      <p:bldP spid="33803" grpId="0"/>
      <p:bldP spid="33804" grpId="0"/>
      <p:bldP spid="338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3048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</a:rPr>
              <a:t>Phaeoacremonium chlamydosporum</a:t>
            </a:r>
            <a:r>
              <a:rPr lang="it-IT" sz="2400">
                <a:solidFill>
                  <a:srgbClr val="FFFF00"/>
                </a:solidFill>
              </a:rPr>
              <a:t> e </a:t>
            </a:r>
            <a:r>
              <a:rPr lang="it-IT" sz="2400" i="1">
                <a:solidFill>
                  <a:srgbClr val="FFFF00"/>
                </a:solidFill>
              </a:rPr>
              <a:t>Phaeoacremonium aleophilum</a:t>
            </a:r>
            <a:r>
              <a:rPr lang="it-IT" sz="2400"/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zone rosate, brune e venature nere</a:t>
            </a:r>
            <a:endParaRPr lang="it-IT" sz="2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12875" y="255587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</a:rPr>
              <a:t>Phellinus ignarius</a:t>
            </a:r>
            <a:endParaRPr lang="it-IT" sz="2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00213" y="3563938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carie bianca</a:t>
            </a:r>
            <a:endParaRPr lang="it-IT" sz="240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057400" y="1219200"/>
            <a:ext cx="2819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060575" y="3059113"/>
            <a:ext cx="2819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7179" name="Picture 11" descr="necrosi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63"/>
            <a:ext cx="685800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Mal dell'Esca 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0" y="4140200"/>
            <a:ext cx="3754438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  <p:bldP spid="7174" grpId="0" animBg="1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1908175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Deperimenti giovanili associati alla sindrome e  revisione delle capacità patogenetiche dei microrganismi coinvolti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700213" y="3276600"/>
            <a:ext cx="3352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0" y="611188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Venature brune e nuove evidenze                sperimentali sul ruolo di patogeni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92150" y="3924300"/>
            <a:ext cx="53276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presenza di </a:t>
            </a:r>
            <a:r>
              <a:rPr lang="it-IT" sz="2400" i="1"/>
              <a:t>P. chlamydospora</a:t>
            </a:r>
            <a:r>
              <a:rPr lang="it-IT" sz="2400"/>
              <a:t>                   nelle venature brune rinvenute                  in viti colpite da forme giovanili               </a:t>
            </a:r>
            <a:r>
              <a:rPr lang="it-IT"/>
              <a:t>(Larignon e Dubos, 2000; Bertelli </a:t>
            </a:r>
            <a:r>
              <a:rPr lang="it-IT" i="1"/>
              <a:t>et al</a:t>
            </a:r>
            <a:r>
              <a:rPr lang="it-IT"/>
              <a:t>., 1998;               Surico </a:t>
            </a:r>
            <a:r>
              <a:rPr lang="it-IT" i="1"/>
              <a:t>et al</a:t>
            </a:r>
            <a:r>
              <a:rPr lang="it-IT"/>
              <a:t>., 1998)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0" y="5795963"/>
            <a:ext cx="685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La presenza preponderante di </a:t>
            </a:r>
            <a:r>
              <a:rPr lang="it-IT" i="1"/>
              <a:t>P. chlamydospora</a:t>
            </a:r>
            <a:r>
              <a:rPr lang="it-IT"/>
              <a:t> e </a:t>
            </a:r>
            <a:r>
              <a:rPr lang="it-IT" i="1"/>
              <a:t>P. aleophilum</a:t>
            </a:r>
            <a:r>
              <a:rPr lang="it-IT"/>
              <a:t>                   in piante adulte colpite da esca e la costante associazione tra                           </a:t>
            </a:r>
            <a:r>
              <a:rPr lang="it-IT" i="1"/>
              <a:t>P. chlamydospora</a:t>
            </a:r>
            <a:r>
              <a:rPr lang="it-IT"/>
              <a:t> e venature brune stimolano approfondimenti</a:t>
            </a:r>
          </a:p>
        </p:txBody>
      </p:sp>
      <p:sp>
        <p:nvSpPr>
          <p:cNvPr id="15367" name="Line 16"/>
          <p:cNvSpPr>
            <a:spLocks noChangeShapeType="1"/>
          </p:cNvSpPr>
          <p:nvPr/>
        </p:nvSpPr>
        <p:spPr bwMode="auto">
          <a:xfrm>
            <a:off x="836613" y="6516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981075" y="6659563"/>
            <a:ext cx="42481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0" y="7092950"/>
            <a:ext cx="685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corrispondenza tra le specie di </a:t>
            </a:r>
            <a:r>
              <a:rPr lang="it-IT" i="1"/>
              <a:t>Cephalosporium</a:t>
            </a:r>
            <a:r>
              <a:rPr lang="it-IT"/>
              <a:t> ed </a:t>
            </a:r>
            <a:r>
              <a:rPr lang="it-IT" i="1"/>
              <a:t>Acremonium</a:t>
            </a:r>
            <a:r>
              <a:rPr lang="it-IT"/>
              <a:t>  isolate da Petri (1912) e da Chiarappa (1959)                                                              e </a:t>
            </a:r>
            <a:r>
              <a:rPr lang="it-IT" i="1"/>
              <a:t>P. chlamydospora</a:t>
            </a:r>
            <a:r>
              <a:rPr lang="it-IT"/>
              <a:t> e </a:t>
            </a:r>
            <a:r>
              <a:rPr lang="it-IT" i="1"/>
              <a:t>P. aleophilum</a:t>
            </a:r>
            <a:r>
              <a:rPr lang="it-IT"/>
              <a:t> (Surico e Mugnai, 2001).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0" y="8027988"/>
            <a:ext cx="685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prove di patogenicità dimostrano che la genesi delle venature brune è imputabile a </a:t>
            </a:r>
            <a:r>
              <a:rPr lang="it-IT" i="1"/>
              <a:t>P. chlamydospora</a:t>
            </a:r>
            <a:r>
              <a:rPr lang="it-IT"/>
              <a:t> e </a:t>
            </a:r>
            <a:r>
              <a:rPr lang="it-IT" i="1"/>
              <a:t>P. aleophilum</a:t>
            </a:r>
            <a:r>
              <a:rPr lang="it-IT"/>
              <a:t> (Mugnai </a:t>
            </a:r>
            <a:r>
              <a:rPr lang="it-IT" i="1"/>
              <a:t>et al</a:t>
            </a:r>
            <a:r>
              <a:rPr lang="it-IT"/>
              <a:t>., 1997b; Sparapano </a:t>
            </a:r>
            <a:r>
              <a:rPr lang="it-IT" i="1"/>
              <a:t>et al</a:t>
            </a:r>
            <a:r>
              <a:rPr lang="it-IT"/>
              <a:t>., 200b; Graniti </a:t>
            </a:r>
            <a:r>
              <a:rPr lang="it-IT" i="1"/>
              <a:t>et al</a:t>
            </a:r>
            <a:r>
              <a:rPr lang="it-IT"/>
              <a:t>., 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utoUpdateAnimBg="0"/>
      <p:bldP spid="35850" grpId="0" animBg="1"/>
      <p:bldP spid="35852" grpId="0"/>
      <p:bldP spid="35854" grpId="0"/>
      <p:bldP spid="35855" grpId="0"/>
      <p:bldP spid="35857" grpId="0" animBg="1"/>
      <p:bldP spid="35858" grpId="0"/>
      <p:bldP spid="358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779838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i="1">
                <a:solidFill>
                  <a:srgbClr val="FFFF00"/>
                </a:solidFill>
              </a:rPr>
              <a:t>Phaeomoniella chlamydospora,</a:t>
            </a:r>
            <a:r>
              <a:rPr lang="it-IT" sz="2000"/>
              <a:t> </a:t>
            </a:r>
            <a:r>
              <a:rPr lang="it-IT" sz="2000" i="1">
                <a:solidFill>
                  <a:srgbClr val="FFFF00"/>
                </a:solidFill>
              </a:rPr>
              <a:t>Phaeoacremonium aleophilum e Fomitiporia mediterranea </a:t>
            </a:r>
            <a:r>
              <a:rPr lang="it-IT" sz="2000"/>
              <a:t>patogeni primari</a:t>
            </a:r>
            <a:r>
              <a:rPr lang="it-IT" sz="2000">
                <a:solidFill>
                  <a:srgbClr val="FFFF00"/>
                </a:solidFill>
              </a:rPr>
              <a:t> ossia</a:t>
            </a:r>
            <a:r>
              <a:rPr lang="it-IT" sz="2000" i="1">
                <a:solidFill>
                  <a:srgbClr val="FFFF00"/>
                </a:solidFill>
              </a:rPr>
              <a:t> </a:t>
            </a:r>
            <a:r>
              <a:rPr lang="it-IT" sz="2000">
                <a:solidFill>
                  <a:srgbClr val="FFFF00"/>
                </a:solidFill>
              </a:rPr>
              <a:t>capaci               di generare infezione l’uno indipendentemente dall’altro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250825"/>
            <a:ext cx="685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it-IT"/>
              <a:t> revisione delle caratteristiche patogenetiche di </a:t>
            </a:r>
            <a:r>
              <a:rPr lang="it-IT" i="1"/>
              <a:t>P. ignarius</a:t>
            </a:r>
            <a:r>
              <a:rPr lang="it-IT"/>
              <a:t>:                              da patogeno “opportunista” a “primario”                                                    (Contesini, 1991; Mugnai </a:t>
            </a:r>
            <a:r>
              <a:rPr lang="it-IT" i="1"/>
              <a:t>et al</a:t>
            </a:r>
            <a:r>
              <a:rPr lang="it-IT"/>
              <a:t>., 1996a; Chiarappa, 1997;                      Sparapano </a:t>
            </a:r>
            <a:r>
              <a:rPr lang="it-IT" i="1"/>
              <a:t>et al</a:t>
            </a:r>
            <a:r>
              <a:rPr lang="it-IT"/>
              <a:t>., 2000, 2000a; Fischer, 2002)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2124075"/>
            <a:ext cx="7316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/>
              <a:t>Phellinus ignarius </a:t>
            </a:r>
            <a:r>
              <a:rPr lang="it-IT" i="1">
                <a:sym typeface="Wingdings" pitchFamily="2" charset="2"/>
              </a:rPr>
              <a:t> Fomitiporia punctata  Fomitiporia mediterranea</a:t>
            </a:r>
            <a:endParaRPr lang="it-IT" i="1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0" y="5795963"/>
            <a:ext cx="6858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La colonizzazione dei tessuti legnosi operata da                    </a:t>
            </a:r>
            <a:r>
              <a:rPr lang="it-IT" sz="2000" i="1">
                <a:solidFill>
                  <a:srgbClr val="FFFF00"/>
                </a:solidFill>
              </a:rPr>
              <a:t>Fomitiporia mediterranea</a:t>
            </a:r>
            <a:r>
              <a:rPr lang="it-IT" sz="2000"/>
              <a:t> procede più agilmente                             quando questi sono stati già colonizzati da                        </a:t>
            </a:r>
            <a:r>
              <a:rPr lang="it-IT" sz="2000" i="1">
                <a:solidFill>
                  <a:srgbClr val="FFFF00"/>
                </a:solidFill>
              </a:rPr>
              <a:t>Phaeomoniella chlamydospora</a:t>
            </a:r>
            <a:r>
              <a:rPr lang="it-IT" i="1">
                <a:solidFill>
                  <a:srgbClr val="FFFF00"/>
                </a:solidFill>
              </a:rPr>
              <a:t> 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258888"/>
            <a:ext cx="6858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La successione dei microrganismi è un evento probabile ma non strettamente utile alla formazione della carie e in relazione alla presenza nelle viti di </a:t>
            </a:r>
            <a:r>
              <a:rPr lang="it-IT" sz="2400" i="1">
                <a:solidFill>
                  <a:srgbClr val="FFFF00"/>
                </a:solidFill>
                <a:latin typeface="Tahoma" pitchFamily="34" charset="0"/>
              </a:rPr>
              <a:t>P. chlamydospora,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it-IT" sz="2400" i="1">
                <a:solidFill>
                  <a:srgbClr val="FFFF00"/>
                </a:solidFill>
                <a:latin typeface="Tahoma" pitchFamily="34" charset="0"/>
              </a:rPr>
              <a:t>P.aleophilum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e </a:t>
            </a:r>
            <a:r>
              <a:rPr lang="it-IT" sz="2400" i="1">
                <a:solidFill>
                  <a:srgbClr val="FFFF00"/>
                </a:solidFill>
                <a:latin typeface="Tahoma" pitchFamily="34" charset="0"/>
              </a:rPr>
              <a:t>F.punctata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sia possibile identificare diverse malattie a carico della vite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356100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Black goo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Slowdieback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Petri’s grapevine disease</a:t>
            </a:r>
            <a:endParaRPr lang="it-IT" sz="2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343400" y="50768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Petri’s disease</a:t>
            </a:r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573463" y="4067175"/>
            <a:ext cx="762000" cy="2514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025921">
            <a:off x="2852738" y="3563938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4813" y="7019925"/>
            <a:ext cx="396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“esca giovane”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b="1">
                <a:solidFill>
                  <a:srgbClr val="FFFF00"/>
                </a:solidFill>
                <a:latin typeface="Tahoma" pitchFamily="34" charset="0"/>
              </a:rPr>
              <a:t>“esca proper” o classica</a:t>
            </a:r>
            <a:endParaRPr lang="it-IT" sz="24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04813" y="250825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malattia complessa o complesso di malattie?</a:t>
            </a:r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 animBg="1"/>
      <p:bldP spid="8198" grpId="0" animBg="1"/>
      <p:bldP spid="8199" grpId="0" autoUpdateAnimBg="0"/>
      <p:bldP spid="82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6019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Il ruolo di altri</a:t>
            </a:r>
            <a:r>
              <a:rPr lang="it-IT" sz="2400"/>
              <a:t>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miceti nel determinismo della malattia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95400" y="3276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Altre specie di </a:t>
            </a:r>
            <a:r>
              <a:rPr lang="it-IT" sz="2400" i="1">
                <a:solidFill>
                  <a:srgbClr val="FFFF00"/>
                </a:solidFill>
              </a:rPr>
              <a:t>Phaeoacremonium</a:t>
            </a:r>
            <a:endParaRPr lang="it-IT" sz="2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71600" y="4114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</a:rPr>
              <a:t>Stereum hirsutum</a:t>
            </a:r>
            <a:endParaRPr lang="it-IT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43000" y="5029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</a:rPr>
              <a:t>Eutypa lata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905000" y="2438400"/>
            <a:ext cx="3048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412875" y="6804025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</a:rPr>
              <a:t>Cylindrocarpon sp.</a:t>
            </a:r>
            <a:endParaRPr lang="it-IT" sz="240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68413" y="5940425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i="1">
                <a:solidFill>
                  <a:srgbClr val="FFFF00"/>
                </a:solidFill>
              </a:rPr>
              <a:t>Botryosphaeria 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nimBg="1"/>
      <p:bldP spid="9223" grpId="0" autoUpdateAnimBg="0"/>
      <p:bldP spid="9224" grpId="0"/>
    </p:bldLst>
  </p:timing>
</p:sld>
</file>

<file path=ppt/theme/theme1.xml><?xml version="1.0" encoding="utf-8"?>
<a:theme xmlns:a="http://schemas.openxmlformats.org/drawingml/2006/main" name="Acero">
  <a:themeElements>
    <a:clrScheme name="Acero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ce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ero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ro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ro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749</TotalTime>
  <Words>678</Words>
  <Application>Microsoft PowerPoint</Application>
  <PresentationFormat>Presentazione su schermo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Wingdings</vt:lpstr>
      <vt:lpstr>Tahoma</vt:lpstr>
      <vt:lpstr>Monotype Sorts</vt:lpstr>
      <vt:lpstr>Acero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patrizia gabrieli</dc:creator>
  <cp:lastModifiedBy>Francesco</cp:lastModifiedBy>
  <cp:revision>17</cp:revision>
  <dcterms:created xsi:type="dcterms:W3CDTF">2003-03-19T09:25:27Z</dcterms:created>
  <dcterms:modified xsi:type="dcterms:W3CDTF">2016-05-06T11:20:54Z</dcterms:modified>
</cp:coreProperties>
</file>