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7" r:id="rId2"/>
    <p:sldId id="441" r:id="rId3"/>
    <p:sldId id="446" r:id="rId4"/>
    <p:sldId id="470" r:id="rId5"/>
    <p:sldId id="390" r:id="rId6"/>
    <p:sldId id="452" r:id="rId7"/>
    <p:sldId id="393" r:id="rId8"/>
    <p:sldId id="453" r:id="rId9"/>
    <p:sldId id="449" r:id="rId10"/>
    <p:sldId id="471" r:id="rId11"/>
    <p:sldId id="480" r:id="rId12"/>
    <p:sldId id="475" r:id="rId13"/>
    <p:sldId id="484" r:id="rId14"/>
    <p:sldId id="477" r:id="rId15"/>
    <p:sldId id="478" r:id="rId16"/>
    <p:sldId id="297" r:id="rId17"/>
    <p:sldId id="476" r:id="rId18"/>
    <p:sldId id="300" r:id="rId19"/>
    <p:sldId id="303" r:id="rId20"/>
    <p:sldId id="455" r:id="rId21"/>
    <p:sldId id="456" r:id="rId22"/>
    <p:sldId id="286" r:id="rId23"/>
    <p:sldId id="457" r:id="rId24"/>
    <p:sldId id="485" r:id="rId25"/>
    <p:sldId id="458" r:id="rId26"/>
    <p:sldId id="486" r:id="rId27"/>
    <p:sldId id="459" r:id="rId28"/>
    <p:sldId id="460" r:id="rId29"/>
    <p:sldId id="461" r:id="rId30"/>
    <p:sldId id="462" r:id="rId31"/>
    <p:sldId id="487" r:id="rId32"/>
    <p:sldId id="474" r:id="rId33"/>
    <p:sldId id="318" r:id="rId34"/>
    <p:sldId id="472" r:id="rId35"/>
    <p:sldId id="320" r:id="rId36"/>
    <p:sldId id="466" r:id="rId37"/>
    <p:sldId id="479" r:id="rId38"/>
    <p:sldId id="442" r:id="rId39"/>
    <p:sldId id="481" r:id="rId40"/>
    <p:sldId id="403" r:id="rId41"/>
    <p:sldId id="482" r:id="rId42"/>
    <p:sldId id="473"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06"/>
    <p:restoredTop sz="88550"/>
  </p:normalViewPr>
  <p:slideViewPr>
    <p:cSldViewPr snapToGrid="0">
      <p:cViewPr varScale="1">
        <p:scale>
          <a:sx n="100" d="100"/>
          <a:sy n="100" d="100"/>
        </p:scale>
        <p:origin x="232" y="160"/>
      </p:cViewPr>
      <p:guideLst/>
    </p:cSldViewPr>
  </p:slideViewPr>
  <p:notesTextViewPr>
    <p:cViewPr>
      <p:scale>
        <a:sx n="1" d="1"/>
        <a:sy n="1" d="1"/>
      </p:scale>
      <p:origin x="0" y="-120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D0081-DCAC-0C40-8198-19C0E8101EE9}" type="datetimeFigureOut">
              <a:rPr lang="it-IT" smtClean="0"/>
              <a:t>20/03/23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DA25D-D541-8445-B7EF-4E2F9025F275}" type="slidenum">
              <a:rPr lang="it-IT" smtClean="0"/>
              <a:t>‹N›</a:t>
            </a:fld>
            <a:endParaRPr lang="it-IT"/>
          </a:p>
        </p:txBody>
      </p:sp>
    </p:spTree>
    <p:extLst>
      <p:ext uri="{BB962C8B-B14F-4D97-AF65-F5344CB8AC3E}">
        <p14:creationId xmlns:p14="http://schemas.microsoft.com/office/powerpoint/2010/main" val="311902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2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dirty="0" err="1">
                <a:latin typeface="Times New Roman" panose="02020603050405020304" pitchFamily="18" charset="0"/>
              </a:rPr>
              <a:t>When</a:t>
            </a:r>
            <a:r>
              <a:rPr lang="it-IT" altLang="it-IT" dirty="0">
                <a:latin typeface="Times New Roman" panose="02020603050405020304" pitchFamily="18" charset="0"/>
              </a:rPr>
              <a:t> </a:t>
            </a:r>
            <a:r>
              <a:rPr lang="it-IT" altLang="it-IT" dirty="0" err="1">
                <a:latin typeface="Times New Roman" panose="02020603050405020304" pitchFamily="18" charset="0"/>
              </a:rPr>
              <a:t>they</a:t>
            </a:r>
            <a:r>
              <a:rPr lang="it-IT" altLang="it-IT" dirty="0">
                <a:latin typeface="Times New Roman" panose="02020603050405020304" pitchFamily="18" charset="0"/>
              </a:rPr>
              <a:t> are </a:t>
            </a:r>
            <a:r>
              <a:rPr lang="it-IT" altLang="it-IT" dirty="0" err="1">
                <a:latin typeface="Times New Roman" panose="02020603050405020304" pitchFamily="18" charset="0"/>
              </a:rPr>
              <a:t>activated</a:t>
            </a:r>
            <a:r>
              <a:rPr lang="it-IT" altLang="it-IT" dirty="0">
                <a:latin typeface="Times New Roman" panose="02020603050405020304" pitchFamily="18" charset="0"/>
              </a:rPr>
              <a:t>, </a:t>
            </a:r>
            <a:r>
              <a:rPr lang="it-IT" altLang="it-IT" dirty="0" err="1">
                <a:latin typeface="Times New Roman" panose="02020603050405020304" pitchFamily="18" charset="0"/>
              </a:rPr>
              <a:t>they</a:t>
            </a:r>
            <a:r>
              <a:rPr lang="it-IT" altLang="it-IT" dirty="0">
                <a:latin typeface="Times New Roman" panose="02020603050405020304" pitchFamily="18" charset="0"/>
              </a:rPr>
              <a:t> </a:t>
            </a:r>
            <a:r>
              <a:rPr lang="it-IT" altLang="it-IT" dirty="0" err="1">
                <a:latin typeface="Times New Roman" panose="02020603050405020304" pitchFamily="18" charset="0"/>
              </a:rPr>
              <a:t>catalyze</a:t>
            </a:r>
            <a:r>
              <a:rPr lang="it-IT" altLang="it-IT" dirty="0">
                <a:latin typeface="Times New Roman" panose="02020603050405020304" pitchFamily="18" charset="0"/>
              </a:rPr>
              <a:t> the </a:t>
            </a:r>
            <a:r>
              <a:rPr lang="it-IT" altLang="it-IT" dirty="0" err="1">
                <a:latin typeface="Times New Roman" panose="02020603050405020304" pitchFamily="18" charset="0"/>
              </a:rPr>
              <a:t>phosphorilation</a:t>
            </a:r>
            <a:r>
              <a:rPr lang="it-IT" altLang="it-IT" dirty="0">
                <a:latin typeface="Times New Roman" panose="02020603050405020304" pitchFamily="18" charset="0"/>
              </a:rPr>
              <a:t> of </a:t>
            </a:r>
            <a:r>
              <a:rPr lang="it-IT" altLang="it-IT" dirty="0" err="1">
                <a:latin typeface="Times New Roman" panose="02020603050405020304" pitchFamily="18" charset="0"/>
              </a:rPr>
              <a:t>themselves</a:t>
            </a:r>
            <a:r>
              <a:rPr lang="it-IT" altLang="it-IT" dirty="0">
                <a:latin typeface="Times New Roman" panose="02020603050405020304" pitchFamily="18" charset="0"/>
              </a:rPr>
              <a:t> and/ or </a:t>
            </a:r>
            <a:r>
              <a:rPr lang="it-IT" altLang="it-IT" dirty="0" err="1">
                <a:latin typeface="Times New Roman" panose="02020603050405020304" pitchFamily="18" charset="0"/>
              </a:rPr>
              <a:t>other</a:t>
            </a:r>
            <a:r>
              <a:rPr lang="it-IT" altLang="it-IT" dirty="0">
                <a:latin typeface="Times New Roman" panose="02020603050405020304" pitchFamily="18" charset="0"/>
              </a:rPr>
              <a:t> </a:t>
            </a:r>
            <a:r>
              <a:rPr lang="it-IT" altLang="it-IT" dirty="0" err="1">
                <a:latin typeface="Times New Roman" panose="02020603050405020304" pitchFamily="18" charset="0"/>
              </a:rPr>
              <a:t>proteins</a:t>
            </a:r>
            <a:r>
              <a:rPr lang="it-IT" altLang="it-IT" dirty="0">
                <a:latin typeface="Times New Roman" panose="02020603050405020304" pitchFamily="18" charset="0"/>
              </a:rPr>
              <a:t>, </a:t>
            </a:r>
            <a:r>
              <a:rPr lang="it-IT" altLang="it-IT" dirty="0" err="1">
                <a:latin typeface="Times New Roman" panose="02020603050405020304" pitchFamily="18" charset="0"/>
              </a:rPr>
              <a:t>thus</a:t>
            </a:r>
            <a:r>
              <a:rPr lang="it-IT" altLang="it-IT" dirty="0">
                <a:latin typeface="Times New Roman" panose="02020603050405020304" pitchFamily="18" charset="0"/>
              </a:rPr>
              <a:t> </a:t>
            </a:r>
            <a:r>
              <a:rPr lang="it-IT" altLang="it-IT" dirty="0" err="1">
                <a:latin typeface="Times New Roman" panose="02020603050405020304" pitchFamily="18" charset="0"/>
              </a:rPr>
              <a:t>changing</a:t>
            </a:r>
            <a:r>
              <a:rPr lang="it-IT" altLang="it-IT" dirty="0">
                <a:latin typeface="Times New Roman" panose="02020603050405020304" pitchFamily="18" charset="0"/>
              </a:rPr>
              <a:t> </a:t>
            </a:r>
            <a:r>
              <a:rPr lang="it-IT" altLang="it-IT" dirty="0" err="1">
                <a:latin typeface="Times New Roman" panose="02020603050405020304" pitchFamily="18" charset="0"/>
              </a:rPr>
              <a:t>their</a:t>
            </a:r>
            <a:r>
              <a:rPr lang="it-IT" altLang="it-IT" dirty="0">
                <a:latin typeface="Times New Roman" panose="02020603050405020304" pitchFamily="18" charset="0"/>
              </a:rPr>
              <a:t> </a:t>
            </a:r>
            <a:r>
              <a:rPr lang="it-IT" altLang="it-IT" dirty="0" err="1">
                <a:latin typeface="Times New Roman" panose="02020603050405020304" pitchFamily="18" charset="0"/>
              </a:rPr>
              <a:t>shapes</a:t>
            </a:r>
            <a:r>
              <a:rPr lang="it-IT" altLang="it-IT" dirty="0">
                <a:latin typeface="Times New Roman" panose="02020603050405020304" pitchFamily="18" charset="0"/>
              </a:rPr>
              <a:t> and </a:t>
            </a:r>
            <a:r>
              <a:rPr lang="it-IT" altLang="it-IT" dirty="0" err="1">
                <a:latin typeface="Times New Roman" panose="02020603050405020304" pitchFamily="18" charset="0"/>
              </a:rPr>
              <a:t>their</a:t>
            </a:r>
            <a:r>
              <a:rPr lang="it-IT" altLang="it-IT" dirty="0">
                <a:latin typeface="Times New Roman" panose="02020603050405020304" pitchFamily="18" charset="0"/>
              </a:rPr>
              <a:t> </a:t>
            </a:r>
            <a:r>
              <a:rPr lang="it-IT" altLang="it-IT" dirty="0" err="1">
                <a:latin typeface="Times New Roman" panose="02020603050405020304" pitchFamily="18" charset="0"/>
              </a:rPr>
              <a:t>functions</a:t>
            </a:r>
            <a:endParaRPr lang="it-IT" altLang="it-IT" dirty="0">
              <a:latin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06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Except for the ion channels, all transmembrane receptors are directly or indirectly linked to intracellular enzyme activities. For many receptors, the enzymatic activity is encoded in the same polypeptide chain as the ligand-binding activity, such receptors are said to have intrinsic enzymatic activity. Receptors can also be noncovalently associated with enzymes such as protein kinases and proteases.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 1) Receptor serine-threonine kinases , i.e. transforming growth factor beta receptors (TGS beta)</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2) Receptor tyrosine kinases (RTKs ) as the growth factor receptors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3)</a:t>
            </a:r>
            <a:r>
              <a:rPr lang="en-US" altLang="it-IT" sz="2400" dirty="0" err="1">
                <a:solidFill>
                  <a:srgbClr val="000000"/>
                </a:solidFill>
              </a:rPr>
              <a:t>TYrosine</a:t>
            </a:r>
            <a:r>
              <a:rPr lang="en-US" altLang="it-IT" sz="2400" dirty="0">
                <a:solidFill>
                  <a:srgbClr val="000000"/>
                </a:solidFill>
              </a:rPr>
              <a:t> kinase associated </a:t>
            </a:r>
            <a:r>
              <a:rPr lang="en-US" altLang="it-IT" sz="2400" dirty="0" err="1">
                <a:solidFill>
                  <a:srgbClr val="000000"/>
                </a:solidFill>
              </a:rPr>
              <a:t>receptros</a:t>
            </a:r>
            <a:r>
              <a:rPr lang="en-US" altLang="it-IT" sz="2400" dirty="0">
                <a:solidFill>
                  <a:srgbClr val="000000"/>
                </a:solidFill>
              </a:rPr>
              <a:t> e.g. cytokine </a:t>
            </a:r>
            <a:r>
              <a:rPr lang="en-US" altLang="it-IT" sz="2400" dirty="0" err="1">
                <a:solidFill>
                  <a:srgbClr val="000000"/>
                </a:solidFill>
              </a:rPr>
              <a:t>reeptors</a:t>
            </a: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11</a:t>
            </a:fld>
            <a:endParaRPr lang="it-IT"/>
          </a:p>
        </p:txBody>
      </p:sp>
    </p:spTree>
    <p:extLst>
      <p:ext uri="{BB962C8B-B14F-4D97-AF65-F5344CB8AC3E}">
        <p14:creationId xmlns:p14="http://schemas.microsoft.com/office/powerpoint/2010/main" val="59064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RTKs are transmembrane receptors with intracellular protein tyrosine kinase domains. In the humane genome, there are almost 50 RTKs which can be divided into families based on their sequence similarities.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These receptors bind polypeptide ligands that regulate cell proliferation, growth, differentiation or migration. Thus they play a critical role in development and tissue homeostasis in multicellular organisms. </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12</a:t>
            </a:fld>
            <a:endParaRPr lang="it-IT"/>
          </a:p>
        </p:txBody>
      </p:sp>
    </p:spTree>
    <p:extLst>
      <p:ext uri="{BB962C8B-B14F-4D97-AF65-F5344CB8AC3E}">
        <p14:creationId xmlns:p14="http://schemas.microsoft.com/office/powerpoint/2010/main" val="105192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Most RTK are activated by dimerization induced by ligand binding  which allows the tyrosine kinase catalytic domains of the dimerized receptors to </a:t>
            </a:r>
            <a:r>
              <a:rPr lang="en-US" altLang="it-IT" sz="2400" dirty="0" err="1">
                <a:solidFill>
                  <a:srgbClr val="000000"/>
                </a:solidFill>
              </a:rPr>
              <a:t>transphosphorylate</a:t>
            </a:r>
            <a:r>
              <a:rPr lang="en-US" altLang="it-IT" sz="2400" dirty="0">
                <a:solidFill>
                  <a:srgbClr val="000000"/>
                </a:solidFill>
              </a:rPr>
              <a:t> each other on the “activation loop” (on tyrosine </a:t>
            </a:r>
            <a:r>
              <a:rPr lang="en-US" altLang="it-IT" sz="2400" dirty="0" err="1">
                <a:solidFill>
                  <a:srgbClr val="000000"/>
                </a:solidFill>
              </a:rPr>
              <a:t>résidues</a:t>
            </a:r>
            <a:r>
              <a:rPr lang="en-US" altLang="it-IT" sz="2400" dirty="0">
                <a:solidFill>
                  <a:srgbClr val="000000"/>
                </a:solidFill>
              </a:rPr>
              <a:t> ) and this leads to stably activate each other. </a:t>
            </a:r>
            <a:r>
              <a:rPr lang="en-US" altLang="it-IT" sz="2400" dirty="0" err="1">
                <a:solidFill>
                  <a:srgbClr val="000000"/>
                </a:solidFill>
              </a:rPr>
              <a:t>Phosphotyrosine</a:t>
            </a:r>
            <a:r>
              <a:rPr lang="en-US" altLang="it-IT" sz="2400" dirty="0">
                <a:solidFill>
                  <a:srgbClr val="000000"/>
                </a:solidFill>
              </a:rPr>
              <a:t> is a conserved “docking site” for many intracellular signal transduction proteins that contains SH2 domain , which is a </a:t>
            </a:r>
            <a:r>
              <a:rPr lang="en-US" altLang="it-IT" sz="2400" dirty="0" err="1">
                <a:solidFill>
                  <a:srgbClr val="000000"/>
                </a:solidFill>
              </a:rPr>
              <a:t>clsss</a:t>
            </a:r>
            <a:r>
              <a:rPr lang="en-US" altLang="it-IT" sz="2400" dirty="0">
                <a:solidFill>
                  <a:srgbClr val="000000"/>
                </a:solidFill>
              </a:rPr>
              <a:t> of known </a:t>
            </a:r>
            <a:r>
              <a:rPr lang="en-US" altLang="it-IT" sz="2400" dirty="0" err="1">
                <a:solidFill>
                  <a:srgbClr val="000000"/>
                </a:solidFill>
              </a:rPr>
              <a:t>pTyr</a:t>
            </a:r>
            <a:r>
              <a:rPr lang="en-US" altLang="it-IT" sz="2400" dirty="0">
                <a:solidFill>
                  <a:srgbClr val="000000"/>
                </a:solidFill>
              </a:rPr>
              <a:t> – recognition domain</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In some cases dimerization can also directly induce allosteric changes that increase kinase activity. The specific details of the catalytic activation mechanism vary among the different RTKs.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EGF and PDGF receptors can </a:t>
            </a:r>
            <a:r>
              <a:rPr lang="en-US" altLang="it-IT" sz="2400" dirty="0" err="1">
                <a:solidFill>
                  <a:srgbClr val="000000"/>
                </a:solidFill>
              </a:rPr>
              <a:t>autophosphorylate</a:t>
            </a:r>
            <a:r>
              <a:rPr lang="en-US" altLang="it-IT" sz="2400" dirty="0">
                <a:solidFill>
                  <a:srgbClr val="000000"/>
                </a:solidFill>
              </a:rPr>
              <a:t> on multiple sites and this is sufficient to recruit effector </a:t>
            </a:r>
            <a:r>
              <a:rPr lang="en-US" altLang="it-IT" sz="2400" dirty="0" err="1">
                <a:solidFill>
                  <a:srgbClr val="000000"/>
                </a:solidFill>
              </a:rPr>
              <a:t>protains</a:t>
            </a:r>
            <a:r>
              <a:rPr lang="en-US" altLang="it-IT" sz="2400" dirty="0">
                <a:solidFill>
                  <a:srgbClr val="000000"/>
                </a:solidFill>
              </a:rPr>
              <a:t> (such as PLC or PIP-3 kinase) to transmit the downstream signals.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13</a:t>
            </a:fld>
            <a:endParaRPr lang="it-IT"/>
          </a:p>
        </p:txBody>
      </p:sp>
    </p:spTree>
    <p:extLst>
      <p:ext uri="{BB962C8B-B14F-4D97-AF65-F5344CB8AC3E}">
        <p14:creationId xmlns:p14="http://schemas.microsoft.com/office/powerpoint/2010/main" val="2761485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Classification of the main kinases and phosphatases proteins</a:t>
            </a:r>
          </a:p>
        </p:txBody>
      </p:sp>
      <p:sp>
        <p:nvSpPr>
          <p:cNvPr id="4" name="Segnaposto numero diapositiva 3"/>
          <p:cNvSpPr>
            <a:spLocks noGrp="1"/>
          </p:cNvSpPr>
          <p:nvPr>
            <p:ph type="sldNum" sz="quarter" idx="5"/>
          </p:nvPr>
        </p:nvSpPr>
        <p:spPr/>
        <p:txBody>
          <a:bodyPr/>
          <a:lstStyle/>
          <a:p>
            <a:fld id="{38ECE7DE-3DFA-EB47-B378-AF43330A14C0}" type="slidenum">
              <a:rPr lang="it-IT" smtClean="0"/>
              <a:t>14</a:t>
            </a:fld>
            <a:endParaRPr lang="it-IT"/>
          </a:p>
        </p:txBody>
      </p:sp>
    </p:spTree>
    <p:extLst>
      <p:ext uri="{BB962C8B-B14F-4D97-AF65-F5344CB8AC3E}">
        <p14:creationId xmlns:p14="http://schemas.microsoft.com/office/powerpoint/2010/main" val="208166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tLang="it-IT" dirty="0">
                <a:latin typeface="Times New Roman" panose="02020603050405020304" pitchFamily="18" charset="0"/>
              </a:rPr>
              <a:t>The </a:t>
            </a:r>
            <a:r>
              <a:rPr lang="it-IT" altLang="it-IT" dirty="0" err="1">
                <a:latin typeface="Times New Roman" panose="02020603050405020304" pitchFamily="18" charset="0"/>
              </a:rPr>
              <a:t>effectors</a:t>
            </a:r>
            <a:r>
              <a:rPr lang="it-IT" altLang="it-IT" dirty="0">
                <a:latin typeface="Times New Roman" panose="02020603050405020304" pitchFamily="18" charset="0"/>
              </a:rPr>
              <a:t> of </a:t>
            </a:r>
            <a:r>
              <a:rPr lang="it-IT" altLang="it-IT" dirty="0" err="1">
                <a:latin typeface="Times New Roman" panose="02020603050405020304" pitchFamily="18" charset="0"/>
              </a:rPr>
              <a:t>RTKs</a:t>
            </a:r>
            <a:r>
              <a:rPr lang="it-IT" altLang="it-IT" dirty="0">
                <a:latin typeface="Times New Roman" panose="02020603050405020304" pitchFamily="18" charset="0"/>
              </a:rPr>
              <a:t> include </a:t>
            </a:r>
            <a:r>
              <a:rPr lang="it-IT" altLang="it-IT" dirty="0" err="1">
                <a:latin typeface="Times New Roman" panose="02020603050405020304" pitchFamily="18" charset="0"/>
              </a:rPr>
              <a:t>phospholipases</a:t>
            </a:r>
            <a:r>
              <a:rPr lang="it-IT" altLang="it-IT" dirty="0">
                <a:latin typeface="Times New Roman" panose="02020603050405020304" pitchFamily="18" charset="0"/>
              </a:rPr>
              <a:t> and </a:t>
            </a:r>
            <a:r>
              <a:rPr lang="it-IT" altLang="it-IT" dirty="0" err="1">
                <a:latin typeface="Times New Roman" panose="02020603050405020304" pitchFamily="18" charset="0"/>
              </a:rPr>
              <a:t>kinases</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act</a:t>
            </a:r>
            <a:r>
              <a:rPr lang="it-IT" altLang="it-IT" dirty="0">
                <a:latin typeface="Times New Roman" panose="02020603050405020304" pitchFamily="18" charset="0"/>
              </a:rPr>
              <a:t> on </a:t>
            </a:r>
            <a:r>
              <a:rPr lang="it-IT" altLang="it-IT" dirty="0" err="1">
                <a:latin typeface="Times New Roman" panose="02020603050405020304" pitchFamily="18" charset="0"/>
              </a:rPr>
              <a:t>lipids</a:t>
            </a:r>
            <a:r>
              <a:rPr lang="it-IT" altLang="it-IT" dirty="0">
                <a:latin typeface="Times New Roman" panose="02020603050405020304" pitchFamily="18" charset="0"/>
              </a:rPr>
              <a:t> in </a:t>
            </a:r>
            <a:r>
              <a:rPr lang="it-IT" altLang="it-IT" dirty="0" err="1">
                <a:latin typeface="Times New Roman" panose="02020603050405020304" pitchFamily="18" charset="0"/>
              </a:rPr>
              <a:t>order</a:t>
            </a:r>
            <a:r>
              <a:rPr lang="it-IT" altLang="it-IT" dirty="0">
                <a:latin typeface="Times New Roman" panose="02020603050405020304" pitchFamily="18" charset="0"/>
              </a:rPr>
              <a:t> to generate </a:t>
            </a:r>
            <a:r>
              <a:rPr lang="it-IT" altLang="it-IT" dirty="0" err="1">
                <a:latin typeface="Times New Roman" panose="02020603050405020304" pitchFamily="18" charset="0"/>
              </a:rPr>
              <a:t>second</a:t>
            </a:r>
            <a:r>
              <a:rPr lang="it-IT" altLang="it-IT" dirty="0">
                <a:latin typeface="Times New Roman" panose="02020603050405020304" pitchFamily="18" charset="0"/>
              </a:rPr>
              <a:t> </a:t>
            </a:r>
            <a:r>
              <a:rPr lang="it-IT" altLang="it-IT" dirty="0" err="1">
                <a:latin typeface="Times New Roman" panose="02020603050405020304" pitchFamily="18" charset="0"/>
              </a:rPr>
              <a:t>messengers</a:t>
            </a:r>
            <a:endParaRPr lang="it-IT" altLang="it-IT" dirty="0">
              <a:latin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15</a:t>
            </a:fld>
            <a:endParaRPr lang="it-IT"/>
          </a:p>
        </p:txBody>
      </p:sp>
    </p:spTree>
    <p:extLst>
      <p:ext uri="{BB962C8B-B14F-4D97-AF65-F5344CB8AC3E}">
        <p14:creationId xmlns:p14="http://schemas.microsoft.com/office/powerpoint/2010/main" val="83084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35CCD8A6-AE03-1B4A-A522-6EF07C620D1B}"/>
              </a:ext>
            </a:extLst>
          </p:cNvPr>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46083" name="Rectangle 2">
            <a:extLst>
              <a:ext uri="{FF2B5EF4-FFF2-40B4-BE49-F238E27FC236}">
                <a16:creationId xmlns:a16="http://schemas.microsoft.com/office/drawing/2014/main" id="{69D9040D-E758-E74B-A41D-498A705FAFC1}"/>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altLang="it-IT" dirty="0" err="1">
                <a:latin typeface="Times New Roman" panose="02020603050405020304" pitchFamily="18" charset="0"/>
              </a:rPr>
              <a:t>Before</a:t>
            </a:r>
            <a:r>
              <a:rPr lang="it-IT" altLang="it-IT" dirty="0">
                <a:latin typeface="Times New Roman" panose="02020603050405020304" pitchFamily="18" charset="0"/>
              </a:rPr>
              <a:t> </a:t>
            </a:r>
            <a:r>
              <a:rPr lang="it-IT" altLang="it-IT" dirty="0" err="1">
                <a:latin typeface="Times New Roman" panose="02020603050405020304" pitchFamily="18" charset="0"/>
              </a:rPr>
              <a:t>showing</a:t>
            </a:r>
            <a:r>
              <a:rPr lang="it-IT" altLang="it-IT" dirty="0">
                <a:latin typeface="Times New Roman" panose="02020603050405020304" pitchFamily="18" charset="0"/>
              </a:rPr>
              <a:t> the RTK </a:t>
            </a:r>
            <a:r>
              <a:rPr lang="it-IT" altLang="it-IT" dirty="0" err="1">
                <a:latin typeface="Times New Roman" panose="02020603050405020304" pitchFamily="18" charset="0"/>
              </a:rPr>
              <a:t>signalling</a:t>
            </a:r>
            <a:r>
              <a:rPr lang="it-IT" altLang="it-IT" dirty="0">
                <a:latin typeface="Times New Roman" panose="02020603050405020304" pitchFamily="18" charset="0"/>
              </a:rPr>
              <a:t> </a:t>
            </a:r>
            <a:r>
              <a:rPr lang="it-IT" altLang="it-IT" dirty="0" err="1">
                <a:latin typeface="Times New Roman" panose="02020603050405020304" pitchFamily="18" charset="0"/>
              </a:rPr>
              <a:t>mechanism</a:t>
            </a:r>
            <a:r>
              <a:rPr lang="it-IT" altLang="it-IT" dirty="0">
                <a:latin typeface="Times New Roman" panose="02020603050405020304" pitchFamily="18" charset="0"/>
              </a:rPr>
              <a:t>, </a:t>
            </a:r>
            <a:r>
              <a:rPr lang="it-IT" altLang="it-IT" dirty="0" err="1">
                <a:latin typeface="Times New Roman" panose="02020603050405020304" pitchFamily="18" charset="0"/>
              </a:rPr>
              <a:t>we</a:t>
            </a:r>
            <a:r>
              <a:rPr lang="it-IT" altLang="it-IT" dirty="0">
                <a:latin typeface="Times New Roman" panose="02020603050405020304" pitchFamily="18" charset="0"/>
              </a:rPr>
              <a:t> </a:t>
            </a:r>
            <a:r>
              <a:rPr lang="it-IT" altLang="it-IT" dirty="0" err="1">
                <a:latin typeface="Times New Roman" panose="02020603050405020304" pitchFamily="18" charset="0"/>
              </a:rPr>
              <a:t>have</a:t>
            </a:r>
            <a:r>
              <a:rPr lang="it-IT" altLang="it-IT" dirty="0">
                <a:latin typeface="Times New Roman" panose="02020603050405020304" pitchFamily="18" charset="0"/>
              </a:rPr>
              <a:t> to introduce the small G </a:t>
            </a:r>
            <a:r>
              <a:rPr lang="it-IT" altLang="it-IT" dirty="0" err="1">
                <a:latin typeface="Times New Roman" panose="02020603050405020304" pitchFamily="18" charset="0"/>
              </a:rPr>
              <a:t>protein</a:t>
            </a:r>
            <a:r>
              <a:rPr lang="it-IT" altLang="it-IT" dirty="0">
                <a:latin typeface="Times New Roman" panose="02020603050405020304" pitchFamily="18" charset="0"/>
              </a:rPr>
              <a:t> Ras. </a:t>
            </a:r>
          </a:p>
          <a:p>
            <a:endParaRPr lang="it-IT" altLang="it-IT" dirty="0">
              <a:latin typeface="Times New Roman" panose="02020603050405020304" pitchFamily="18" charset="0"/>
            </a:endParaRPr>
          </a:p>
          <a:p>
            <a:r>
              <a:rPr lang="it-IT" altLang="it-IT" dirty="0">
                <a:latin typeface="Times New Roman" panose="02020603050405020304" pitchFamily="18" charset="0"/>
              </a:rPr>
              <a:t>Ras </a:t>
            </a:r>
            <a:r>
              <a:rPr lang="it-IT" altLang="it-IT" dirty="0" err="1">
                <a:latin typeface="Times New Roman" panose="02020603050405020304" pitchFamily="18" charset="0"/>
              </a:rPr>
              <a:t>proteins</a:t>
            </a:r>
            <a:r>
              <a:rPr lang="it-IT" altLang="it-IT" dirty="0">
                <a:latin typeface="Times New Roman" panose="02020603050405020304" pitchFamily="18" charset="0"/>
              </a:rPr>
              <a:t> </a:t>
            </a:r>
            <a:r>
              <a:rPr lang="it-IT" altLang="it-IT" dirty="0" err="1">
                <a:latin typeface="Times New Roman" panose="02020603050405020304" pitchFamily="18" charset="0"/>
              </a:rPr>
              <a:t>exist</a:t>
            </a:r>
            <a:r>
              <a:rPr lang="it-IT" altLang="it-IT" dirty="0">
                <a:latin typeface="Times New Roman" panose="02020603050405020304" pitchFamily="18" charset="0"/>
              </a:rPr>
              <a:t> in an </a:t>
            </a:r>
            <a:r>
              <a:rPr lang="it-IT" altLang="it-IT" dirty="0" err="1">
                <a:latin typeface="Times New Roman" panose="02020603050405020304" pitchFamily="18" charset="0"/>
              </a:rPr>
              <a:t>inactive</a:t>
            </a:r>
            <a:r>
              <a:rPr lang="it-IT" altLang="it-IT" dirty="0">
                <a:latin typeface="Times New Roman" panose="02020603050405020304" pitchFamily="18" charset="0"/>
              </a:rPr>
              <a:t> GDP </a:t>
            </a:r>
            <a:r>
              <a:rPr lang="it-IT" altLang="it-IT" dirty="0" err="1">
                <a:latin typeface="Times New Roman" panose="02020603050405020304" pitchFamily="18" charset="0"/>
              </a:rPr>
              <a:t>bound</a:t>
            </a:r>
            <a:r>
              <a:rPr lang="it-IT" altLang="it-IT" dirty="0">
                <a:latin typeface="Times New Roman" panose="02020603050405020304" pitchFamily="18" charset="0"/>
              </a:rPr>
              <a:t> </a:t>
            </a:r>
            <a:r>
              <a:rPr lang="it-IT" altLang="it-IT" dirty="0" err="1">
                <a:latin typeface="Times New Roman" panose="02020603050405020304" pitchFamily="18" charset="0"/>
              </a:rPr>
              <a:t>form</a:t>
            </a:r>
            <a:r>
              <a:rPr lang="it-IT" altLang="it-IT" dirty="0">
                <a:latin typeface="Times New Roman" panose="02020603050405020304" pitchFamily="18" charset="0"/>
              </a:rPr>
              <a:t> and </a:t>
            </a:r>
            <a:r>
              <a:rPr lang="it-IT" altLang="it-IT" dirty="0" err="1">
                <a:latin typeface="Times New Roman" panose="02020603050405020304" pitchFamily="18" charset="0"/>
              </a:rPr>
              <a:t>active</a:t>
            </a:r>
            <a:r>
              <a:rPr lang="it-IT" altLang="it-IT" dirty="0">
                <a:latin typeface="Times New Roman" panose="02020603050405020304" pitchFamily="18" charset="0"/>
              </a:rPr>
              <a:t> GTP-</a:t>
            </a:r>
            <a:r>
              <a:rPr lang="it-IT" altLang="it-IT" dirty="0" err="1">
                <a:latin typeface="Times New Roman" panose="02020603050405020304" pitchFamily="18" charset="0"/>
              </a:rPr>
              <a:t>bound</a:t>
            </a:r>
            <a:r>
              <a:rPr lang="it-IT" altLang="it-IT" dirty="0">
                <a:latin typeface="Times New Roman" panose="02020603050405020304" pitchFamily="18" charset="0"/>
              </a:rPr>
              <a:t> </a:t>
            </a:r>
            <a:r>
              <a:rPr lang="it-IT" altLang="it-IT" dirty="0" err="1">
                <a:latin typeface="Times New Roman" panose="02020603050405020304" pitchFamily="18" charset="0"/>
              </a:rPr>
              <a:t>form</a:t>
            </a:r>
            <a:r>
              <a:rPr lang="it-IT" altLang="it-IT" dirty="0">
                <a:latin typeface="Times New Roman" panose="02020603050405020304" pitchFamily="18" charset="0"/>
              </a:rPr>
              <a:t>. The </a:t>
            </a:r>
            <a:r>
              <a:rPr lang="it-IT" altLang="it-IT" dirty="0" err="1">
                <a:latin typeface="Times New Roman" panose="02020603050405020304" pitchFamily="18" charset="0"/>
              </a:rPr>
              <a:t>conversion</a:t>
            </a:r>
            <a:r>
              <a:rPr lang="it-IT" altLang="it-IT" dirty="0">
                <a:latin typeface="Times New Roman" panose="02020603050405020304" pitchFamily="18" charset="0"/>
              </a:rPr>
              <a:t> of </a:t>
            </a:r>
            <a:r>
              <a:rPr lang="it-IT" altLang="it-IT" dirty="0" err="1">
                <a:latin typeface="Times New Roman" panose="02020603050405020304" pitchFamily="18" charset="0"/>
              </a:rPr>
              <a:t>inactive</a:t>
            </a:r>
            <a:r>
              <a:rPr lang="it-IT" altLang="it-IT" dirty="0">
                <a:latin typeface="Times New Roman" panose="02020603050405020304" pitchFamily="18" charset="0"/>
              </a:rPr>
              <a:t> </a:t>
            </a:r>
            <a:r>
              <a:rPr lang="it-IT" altLang="it-IT" dirty="0" err="1">
                <a:latin typeface="Times New Roman" panose="02020603050405020304" pitchFamily="18" charset="0"/>
              </a:rPr>
              <a:t>form</a:t>
            </a:r>
            <a:r>
              <a:rPr lang="it-IT" altLang="it-IT" dirty="0">
                <a:latin typeface="Times New Roman" panose="02020603050405020304" pitchFamily="18" charset="0"/>
              </a:rPr>
              <a:t> to </a:t>
            </a:r>
            <a:r>
              <a:rPr lang="it-IT" altLang="it-IT" dirty="0" err="1">
                <a:latin typeface="Times New Roman" panose="02020603050405020304" pitchFamily="18" charset="0"/>
              </a:rPr>
              <a:t>active</a:t>
            </a:r>
            <a:r>
              <a:rPr lang="it-IT" altLang="it-IT" dirty="0">
                <a:latin typeface="Times New Roman" panose="02020603050405020304" pitchFamily="18" charset="0"/>
              </a:rPr>
              <a:t> </a:t>
            </a:r>
            <a:r>
              <a:rPr lang="it-IT" altLang="it-IT" dirty="0" err="1">
                <a:latin typeface="Times New Roman" panose="02020603050405020304" pitchFamily="18" charset="0"/>
              </a:rPr>
              <a:t>one</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in </a:t>
            </a:r>
            <a:r>
              <a:rPr lang="it-IT" altLang="it-IT" dirty="0" err="1">
                <a:latin typeface="Times New Roman" panose="02020603050405020304" pitchFamily="18" charset="0"/>
              </a:rPr>
              <a:t>response</a:t>
            </a:r>
            <a:r>
              <a:rPr lang="it-IT" altLang="it-IT" dirty="0">
                <a:latin typeface="Times New Roman" panose="02020603050405020304" pitchFamily="18" charset="0"/>
              </a:rPr>
              <a:t> to </a:t>
            </a:r>
            <a:r>
              <a:rPr lang="it-IT" altLang="it-IT" dirty="0" err="1">
                <a:latin typeface="Times New Roman" panose="02020603050405020304" pitchFamily="18" charset="0"/>
              </a:rPr>
              <a:t>cell</a:t>
            </a:r>
            <a:r>
              <a:rPr lang="it-IT" altLang="it-IT" dirty="0">
                <a:latin typeface="Times New Roman" panose="02020603050405020304" pitchFamily="18" charset="0"/>
              </a:rPr>
              <a:t> </a:t>
            </a:r>
            <a:r>
              <a:rPr lang="it-IT" altLang="it-IT" dirty="0" err="1">
                <a:latin typeface="Times New Roman" panose="02020603050405020304" pitchFamily="18" charset="0"/>
              </a:rPr>
              <a:t>signalling</a:t>
            </a:r>
            <a:r>
              <a:rPr lang="it-IT" altLang="it-IT" dirty="0">
                <a:latin typeface="Times New Roman" panose="02020603050405020304" pitchFamily="18" charset="0"/>
              </a:rPr>
              <a:t> </a:t>
            </a:r>
            <a:r>
              <a:rPr lang="it-IT" altLang="it-IT" dirty="0" err="1">
                <a:latin typeface="Times New Roman" panose="02020603050405020304" pitchFamily="18" charset="0"/>
              </a:rPr>
              <a:t>events</a:t>
            </a:r>
            <a:r>
              <a:rPr lang="it-IT" altLang="it-IT" dirty="0">
                <a:latin typeface="Times New Roman" panose="02020603050405020304" pitchFamily="18" charset="0"/>
              </a:rPr>
              <a:t>. </a:t>
            </a:r>
          </a:p>
          <a:p>
            <a:endParaRPr lang="it-IT" altLang="it-IT"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dirty="0">
                <a:latin typeface="Times New Roman" panose="02020603050405020304" pitchFamily="18" charset="0"/>
              </a:rPr>
              <a:t>The </a:t>
            </a:r>
            <a:r>
              <a:rPr lang="it-IT" altLang="it-IT" dirty="0" err="1">
                <a:latin typeface="Times New Roman" panose="02020603050405020304" pitchFamily="18" charset="0"/>
              </a:rPr>
              <a:t>activation</a:t>
            </a:r>
            <a:r>
              <a:rPr lang="it-IT" altLang="it-IT" dirty="0">
                <a:latin typeface="Times New Roman" panose="02020603050405020304" pitchFamily="18" charset="0"/>
              </a:rPr>
              <a:t> of Ras </a:t>
            </a:r>
            <a:r>
              <a:rPr lang="it-IT" altLang="it-IT" dirty="0" err="1">
                <a:latin typeface="Times New Roman" panose="02020603050405020304" pitchFamily="18" charset="0"/>
              </a:rPr>
              <a:t>is</a:t>
            </a:r>
            <a:r>
              <a:rPr lang="it-IT" altLang="it-IT" dirty="0">
                <a:latin typeface="Times New Roman" panose="02020603050405020304" pitchFamily="18" charset="0"/>
              </a:rPr>
              <a:t> due to a guanine nucleotide </a:t>
            </a:r>
            <a:r>
              <a:rPr lang="it-IT" altLang="it-IT" dirty="0" err="1">
                <a:latin typeface="Times New Roman" panose="02020603050405020304" pitchFamily="18" charset="0"/>
              </a:rPr>
              <a:t>exchange</a:t>
            </a:r>
            <a:r>
              <a:rPr lang="it-IT" altLang="it-IT" dirty="0">
                <a:latin typeface="Times New Roman" panose="02020603050405020304" pitchFamily="18" charset="0"/>
              </a:rPr>
              <a:t> </a:t>
            </a:r>
            <a:r>
              <a:rPr lang="it-IT" altLang="it-IT" dirty="0" err="1">
                <a:latin typeface="Times New Roman" panose="02020603050405020304" pitchFamily="18" charset="0"/>
              </a:rPr>
              <a:t>factor</a:t>
            </a:r>
            <a:r>
              <a:rPr lang="it-IT" altLang="it-IT" dirty="0">
                <a:latin typeface="Times New Roman" panose="02020603050405020304" pitchFamily="18" charset="0"/>
              </a:rPr>
              <a:t> (</a:t>
            </a:r>
            <a:r>
              <a:rPr lang="it-IT" altLang="it-IT" dirty="0" err="1">
                <a:latin typeface="Times New Roman" panose="02020603050405020304" pitchFamily="18" charset="0"/>
              </a:rPr>
              <a:t>GEFs</a:t>
            </a:r>
            <a:r>
              <a:rPr lang="it-IT" altLang="it-IT" dirty="0">
                <a:latin typeface="Times New Roman" panose="02020603050405020304" pitchFamily="18" charset="0"/>
              </a:rPr>
              <a:t>) </a:t>
            </a:r>
            <a:r>
              <a:rPr lang="it-IT" altLang="it-IT" dirty="0" err="1">
                <a:latin typeface="Times New Roman" panose="02020603050405020304" pitchFamily="18" charset="0"/>
              </a:rPr>
              <a:t>called</a:t>
            </a:r>
            <a:r>
              <a:rPr lang="it-IT" altLang="it-IT" dirty="0">
                <a:latin typeface="Times New Roman" panose="02020603050405020304" pitchFamily="18" charset="0"/>
              </a:rPr>
              <a:t> </a:t>
            </a:r>
            <a:r>
              <a:rPr lang="it-IT" altLang="it-IT" dirty="0" err="1">
                <a:latin typeface="Times New Roman" panose="02020603050405020304" pitchFamily="18" charset="0"/>
              </a:rPr>
              <a:t>Sos</a:t>
            </a:r>
            <a:r>
              <a:rPr lang="it-IT" altLang="it-IT" dirty="0">
                <a:latin typeface="Times New Roman" panose="02020603050405020304" pitchFamily="18" charset="0"/>
              </a:rPr>
              <a:t> (in the </a:t>
            </a:r>
            <a:r>
              <a:rPr lang="it-IT" altLang="it-IT" dirty="0" err="1">
                <a:latin typeface="Times New Roman" panose="02020603050405020304" pitchFamily="18" charset="0"/>
              </a:rPr>
              <a:t>picture</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circled</a:t>
            </a:r>
            <a:r>
              <a:rPr lang="it-IT" altLang="it-IT" dirty="0">
                <a:latin typeface="Times New Roman" panose="02020603050405020304" pitchFamily="18" charset="0"/>
              </a:rPr>
              <a:t> in </a:t>
            </a:r>
            <a:r>
              <a:rPr lang="it-IT" altLang="it-IT" dirty="0" err="1">
                <a:latin typeface="Times New Roman" panose="02020603050405020304" pitchFamily="18" charset="0"/>
              </a:rPr>
              <a:t>azure</a:t>
            </a:r>
            <a:r>
              <a:rPr lang="it-IT" altLang="it-IT" dirty="0">
                <a:latin typeface="Times New Roman" panose="02020603050405020304" pitchFamily="18" charset="0"/>
              </a:rPr>
              <a:t>). </a:t>
            </a:r>
            <a:r>
              <a:rPr lang="it-IT" altLang="it-IT" sz="1200" b="0" dirty="0">
                <a:solidFill>
                  <a:schemeClr val="accent2"/>
                </a:solidFill>
                <a:latin typeface="Garamond" panose="02020404030301010803" pitchFamily="18" charset="0"/>
                <a:cs typeface="Arial" panose="020B0604020202020204" pitchFamily="34" charset="0"/>
              </a:rPr>
              <a:t>SOS </a:t>
            </a:r>
            <a:r>
              <a:rPr lang="it-IT" altLang="it-IT" sz="1200" b="0" dirty="0" err="1">
                <a:solidFill>
                  <a:schemeClr val="accent2"/>
                </a:solidFill>
                <a:latin typeface="Garamond" panose="02020404030301010803" pitchFamily="18" charset="0"/>
                <a:cs typeface="Arial" panose="020B0604020202020204" pitchFamily="34" charset="0"/>
              </a:rPr>
              <a:t>is</a:t>
            </a:r>
            <a:r>
              <a:rPr lang="it-IT" altLang="it-IT" sz="1200" b="0" dirty="0">
                <a:solidFill>
                  <a:schemeClr val="accent2"/>
                </a:solidFill>
                <a:latin typeface="Garamond" panose="02020404030301010803" pitchFamily="18" charset="0"/>
                <a:cs typeface="Arial" panose="020B0604020202020204" pitchFamily="34" charset="0"/>
              </a:rPr>
              <a:t> a </a:t>
            </a:r>
            <a:r>
              <a:rPr lang="it-IT" altLang="it-IT" sz="1200" b="0" dirty="0" err="1">
                <a:solidFill>
                  <a:schemeClr val="accent2"/>
                </a:solidFill>
                <a:latin typeface="Garamond" panose="02020404030301010803" pitchFamily="18" charset="0"/>
                <a:cs typeface="Arial" panose="020B0604020202020204" pitchFamily="34" charset="0"/>
              </a:rPr>
              <a:t>guanylnucleotide</a:t>
            </a:r>
            <a:r>
              <a:rPr lang="it-IT" altLang="it-IT" sz="1200" b="0" dirty="0">
                <a:solidFill>
                  <a:schemeClr val="accent2"/>
                </a:solidFill>
                <a:latin typeface="Garamond" panose="02020404030301010803" pitchFamily="18" charset="0"/>
                <a:cs typeface="Arial" panose="020B0604020202020204" pitchFamily="34" charset="0"/>
              </a:rPr>
              <a:t> release </a:t>
            </a:r>
            <a:r>
              <a:rPr lang="it-IT" altLang="it-IT" sz="1200" b="0" dirty="0" err="1">
                <a:solidFill>
                  <a:schemeClr val="accent2"/>
                </a:solidFill>
                <a:latin typeface="Garamond" panose="02020404030301010803" pitchFamily="18" charset="0"/>
                <a:cs typeface="Arial" panose="020B0604020202020204" pitchFamily="34" charset="0"/>
              </a:rPr>
              <a:t>protein</a:t>
            </a:r>
            <a:r>
              <a:rPr lang="it-IT" altLang="it-IT" sz="1200" b="0" dirty="0">
                <a:solidFill>
                  <a:schemeClr val="accent2"/>
                </a:solidFill>
                <a:latin typeface="Garamond" panose="02020404030301010803" pitchFamily="18" charset="0"/>
                <a:cs typeface="Arial" panose="020B0604020202020204" pitchFamily="34" charset="0"/>
              </a:rPr>
              <a:t> (GNRP). </a:t>
            </a:r>
            <a:r>
              <a:rPr lang="it-IT" altLang="it-IT" sz="1200" b="0" dirty="0" err="1">
                <a:solidFill>
                  <a:schemeClr val="accent2"/>
                </a:solidFill>
                <a:latin typeface="Garamond" panose="02020404030301010803" pitchFamily="18" charset="0"/>
                <a:cs typeface="Arial" panose="020B0604020202020204" pitchFamily="34" charset="0"/>
              </a:rPr>
              <a:t>When</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sz="1200" b="0" dirty="0" err="1">
                <a:solidFill>
                  <a:schemeClr val="accent2"/>
                </a:solidFill>
                <a:latin typeface="Garamond" panose="02020404030301010803" pitchFamily="18" charset="0"/>
                <a:cs typeface="Arial" panose="020B0604020202020204" pitchFamily="34" charset="0"/>
              </a:rPr>
              <a:t>activated</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sz="1200" b="0" dirty="0" err="1">
                <a:solidFill>
                  <a:schemeClr val="accent2"/>
                </a:solidFill>
                <a:latin typeface="Garamond" panose="02020404030301010803" pitchFamily="18" charset="0"/>
                <a:cs typeface="Arial" panose="020B0604020202020204" pitchFamily="34" charset="0"/>
              </a:rPr>
              <a:t>it</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sz="1200" b="0" dirty="0" err="1">
                <a:solidFill>
                  <a:schemeClr val="accent2"/>
                </a:solidFill>
                <a:latin typeface="Garamond" panose="02020404030301010803" pitchFamily="18" charset="0"/>
                <a:cs typeface="Arial" panose="020B0604020202020204" pitchFamily="34" charset="0"/>
              </a:rPr>
              <a:t>causes</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sz="1200" b="0" dirty="0" err="1">
                <a:solidFill>
                  <a:schemeClr val="accent2"/>
                </a:solidFill>
                <a:latin typeface="Garamond" panose="02020404030301010803" pitchFamily="18" charset="0"/>
                <a:cs typeface="Arial" panose="020B0604020202020204" pitchFamily="34" charset="0"/>
              </a:rPr>
              <a:t>certain</a:t>
            </a:r>
            <a:r>
              <a:rPr lang="it-IT" altLang="it-IT" sz="1200" b="0" dirty="0">
                <a:solidFill>
                  <a:schemeClr val="accent2"/>
                </a:solidFill>
                <a:latin typeface="Garamond" panose="02020404030301010803" pitchFamily="18" charset="0"/>
                <a:cs typeface="Arial" panose="020B0604020202020204" pitchFamily="34" charset="0"/>
              </a:rPr>
              <a:t> G </a:t>
            </a:r>
            <a:r>
              <a:rPr lang="it-IT" altLang="it-IT" sz="1200" b="0" dirty="0" err="1">
                <a:solidFill>
                  <a:schemeClr val="accent2"/>
                </a:solidFill>
                <a:latin typeface="Garamond" panose="02020404030301010803" pitchFamily="18" charset="0"/>
                <a:cs typeface="Arial" panose="020B0604020202020204" pitchFamily="34" charset="0"/>
              </a:rPr>
              <a:t>proteins</a:t>
            </a:r>
            <a:r>
              <a:rPr lang="it-IT" altLang="it-IT" sz="1200" b="0" dirty="0">
                <a:solidFill>
                  <a:schemeClr val="accent2"/>
                </a:solidFill>
                <a:latin typeface="Garamond" panose="02020404030301010803" pitchFamily="18" charset="0"/>
                <a:cs typeface="Arial" panose="020B0604020202020204" pitchFamily="34" charset="0"/>
              </a:rPr>
              <a:t> to release GDP and </a:t>
            </a:r>
            <a:r>
              <a:rPr lang="it-IT" altLang="it-IT" sz="1200" b="0" dirty="0" err="1">
                <a:solidFill>
                  <a:schemeClr val="accent2"/>
                </a:solidFill>
                <a:latin typeface="Garamond" panose="02020404030301010803" pitchFamily="18" charset="0"/>
                <a:cs typeface="Arial" panose="020B0604020202020204" pitchFamily="34" charset="0"/>
              </a:rPr>
              <a:t>exchange</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sz="1200" b="0" dirty="0" err="1">
                <a:solidFill>
                  <a:schemeClr val="accent2"/>
                </a:solidFill>
                <a:latin typeface="Garamond" panose="02020404030301010803" pitchFamily="18" charset="0"/>
                <a:cs typeface="Arial" panose="020B0604020202020204" pitchFamily="34" charset="0"/>
              </a:rPr>
              <a:t>it</a:t>
            </a:r>
            <a:r>
              <a:rPr lang="it-IT" altLang="it-IT" sz="1200" b="0" dirty="0">
                <a:solidFill>
                  <a:schemeClr val="accent2"/>
                </a:solidFill>
                <a:latin typeface="Garamond" panose="02020404030301010803" pitchFamily="18" charset="0"/>
                <a:cs typeface="Arial" panose="020B0604020202020204" pitchFamily="34" charset="0"/>
              </a:rPr>
              <a:t> for GTP, and Ras </a:t>
            </a:r>
            <a:r>
              <a:rPr lang="it-IT" altLang="it-IT" sz="1200" b="0" dirty="0" err="1">
                <a:solidFill>
                  <a:schemeClr val="accent2"/>
                </a:solidFill>
                <a:latin typeface="Garamond" panose="02020404030301010803" pitchFamily="18" charset="0"/>
                <a:cs typeface="Arial" panose="020B0604020202020204" pitchFamily="34" charset="0"/>
              </a:rPr>
              <a:t>is</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sz="1200" b="0" dirty="0" err="1">
                <a:solidFill>
                  <a:schemeClr val="accent2"/>
                </a:solidFill>
                <a:latin typeface="Garamond" panose="02020404030301010803" pitchFamily="18" charset="0"/>
                <a:cs typeface="Arial" panose="020B0604020202020204" pitchFamily="34" charset="0"/>
              </a:rPr>
              <a:t>one</a:t>
            </a:r>
            <a:r>
              <a:rPr lang="it-IT" altLang="it-IT" sz="1200" b="0" dirty="0">
                <a:solidFill>
                  <a:schemeClr val="accent2"/>
                </a:solidFill>
                <a:latin typeface="Garamond" panose="02020404030301010803" pitchFamily="18" charset="0"/>
                <a:cs typeface="Arial" panose="020B0604020202020204" pitchFamily="34" charset="0"/>
              </a:rPr>
              <a:t> of </a:t>
            </a:r>
            <a:r>
              <a:rPr lang="it-IT" altLang="it-IT" sz="1200" b="0" dirty="0" err="1">
                <a:solidFill>
                  <a:schemeClr val="accent2"/>
                </a:solidFill>
                <a:latin typeface="Garamond" panose="02020404030301010803" pitchFamily="18" charset="0"/>
                <a:cs typeface="Arial" panose="020B0604020202020204" pitchFamily="34" charset="0"/>
              </a:rPr>
              <a:t>these</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sz="1200" b="0" dirty="0" err="1">
                <a:solidFill>
                  <a:schemeClr val="accent2"/>
                </a:solidFill>
                <a:latin typeface="Garamond" panose="02020404030301010803" pitchFamily="18" charset="0"/>
                <a:cs typeface="Arial" panose="020B0604020202020204" pitchFamily="34" charset="0"/>
              </a:rPr>
              <a:t>proteins</a:t>
            </a:r>
            <a:r>
              <a:rPr lang="it-IT" altLang="it-IT" sz="1200" b="0" dirty="0">
                <a:solidFill>
                  <a:schemeClr val="accent2"/>
                </a:solidFill>
                <a:latin typeface="Garamond" panose="02020404030301010803" pitchFamily="18" charset="0"/>
                <a:cs typeface="Arial" panose="020B0604020202020204" pitchFamily="34" charset="0"/>
              </a:rPr>
              <a:t>. </a:t>
            </a:r>
            <a:r>
              <a:rPr lang="it-IT" altLang="it-IT" dirty="0">
                <a:latin typeface="Times New Roman" panose="02020603050405020304" pitchFamily="18" charset="0"/>
              </a:rPr>
              <a:t>GTP-Ras </a:t>
            </a:r>
            <a:r>
              <a:rPr lang="it-IT" altLang="it-IT" dirty="0" err="1">
                <a:latin typeface="Times New Roman" panose="02020603050405020304" pitchFamily="18" charset="0"/>
              </a:rPr>
              <a:t>then</a:t>
            </a:r>
            <a:r>
              <a:rPr lang="it-IT" altLang="it-IT" dirty="0">
                <a:latin typeface="Times New Roman" panose="02020603050405020304" pitchFamily="18" charset="0"/>
              </a:rPr>
              <a:t> </a:t>
            </a:r>
            <a:r>
              <a:rPr lang="it-IT" altLang="it-IT" dirty="0" err="1">
                <a:latin typeface="Times New Roman" panose="02020603050405020304" pitchFamily="18" charset="0"/>
              </a:rPr>
              <a:t>promotes</a:t>
            </a:r>
            <a:r>
              <a:rPr lang="it-IT" altLang="it-IT" dirty="0">
                <a:latin typeface="Times New Roman" panose="02020603050405020304" pitchFamily="18" charset="0"/>
              </a:rPr>
              <a:t> the </a:t>
            </a:r>
            <a:r>
              <a:rPr lang="it-IT" altLang="it-IT" dirty="0" err="1">
                <a:latin typeface="Times New Roman" panose="02020603050405020304" pitchFamily="18" charset="0"/>
              </a:rPr>
              <a:t>activity</a:t>
            </a:r>
            <a:r>
              <a:rPr lang="it-IT" altLang="it-IT" dirty="0">
                <a:latin typeface="Times New Roman" panose="02020603050405020304" pitchFamily="18" charset="0"/>
              </a:rPr>
              <a:t> of a wide </a:t>
            </a:r>
            <a:r>
              <a:rPr lang="it-IT" altLang="it-IT" dirty="0" err="1">
                <a:latin typeface="Times New Roman" panose="02020603050405020304" pitchFamily="18" charset="0"/>
              </a:rPr>
              <a:t>range</a:t>
            </a:r>
            <a:r>
              <a:rPr lang="it-IT" altLang="it-IT" dirty="0">
                <a:latin typeface="Times New Roman" panose="02020603050405020304" pitchFamily="18" charset="0"/>
              </a:rPr>
              <a:t> of </a:t>
            </a:r>
            <a:r>
              <a:rPr lang="it-IT" altLang="it-IT" dirty="0" err="1">
                <a:latin typeface="Times New Roman" panose="02020603050405020304" pitchFamily="18" charset="0"/>
              </a:rPr>
              <a:t>effectors</a:t>
            </a:r>
            <a:r>
              <a:rPr lang="it-IT" altLang="it-IT" dirty="0">
                <a:latin typeface="Times New Roman" panose="02020603050405020304" pitchFamily="18" charset="0"/>
              </a:rPr>
              <a:t> </a:t>
            </a:r>
            <a:r>
              <a:rPr lang="it-IT" altLang="it-IT" dirty="0" err="1">
                <a:latin typeface="Times New Roman" panose="02020603050405020304" pitchFamily="18" charset="0"/>
              </a:rPr>
              <a:t>kinases</a:t>
            </a:r>
            <a:r>
              <a:rPr lang="it-IT" altLang="it-IT" dirty="0">
                <a:latin typeface="Times New Roman" panose="02020603050405020304" pitchFamily="18" charset="0"/>
              </a:rPr>
              <a:t> and </a:t>
            </a:r>
            <a:r>
              <a:rPr lang="it-IT" altLang="it-IT" dirty="0" err="1">
                <a:latin typeface="Times New Roman" panose="02020603050405020304" pitchFamily="18" charset="0"/>
              </a:rPr>
              <a:t>related</a:t>
            </a:r>
            <a:r>
              <a:rPr lang="it-IT" altLang="it-IT" dirty="0">
                <a:latin typeface="Times New Roman" panose="02020603050405020304" pitchFamily="18" charset="0"/>
              </a:rPr>
              <a:t> </a:t>
            </a:r>
            <a:r>
              <a:rPr lang="it-IT" altLang="it-IT" dirty="0" err="1">
                <a:latin typeface="Times New Roman" panose="02020603050405020304" pitchFamily="18" charset="0"/>
              </a:rPr>
              <a:t>signalling</a:t>
            </a:r>
            <a:r>
              <a:rPr lang="it-IT" altLang="it-IT" dirty="0">
                <a:latin typeface="Times New Roman" panose="02020603050405020304" pitchFamily="18" charset="0"/>
              </a:rPr>
              <a:t> </a:t>
            </a:r>
            <a:r>
              <a:rPr lang="it-IT" altLang="it-IT" dirty="0" err="1">
                <a:latin typeface="Times New Roman" panose="02020603050405020304" pitchFamily="18" charset="0"/>
              </a:rPr>
              <a:t>enxymes</a:t>
            </a:r>
            <a:r>
              <a:rPr lang="it-IT" altLang="it-IT" dirty="0">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dirty="0">
                <a:latin typeface="Times New Roman" panose="02020603050405020304" pitchFamily="18" charset="0"/>
              </a:rPr>
              <a:t>In </a:t>
            </a:r>
            <a:r>
              <a:rPr lang="it-IT" altLang="it-IT" dirty="0" err="1">
                <a:latin typeface="Times New Roman" panose="02020603050405020304" pitchFamily="18" charset="0"/>
              </a:rPr>
              <a:t>unstimulated</a:t>
            </a:r>
            <a:r>
              <a:rPr lang="it-IT" altLang="it-IT" dirty="0">
                <a:latin typeface="Times New Roman" panose="02020603050405020304" pitchFamily="18" charset="0"/>
              </a:rPr>
              <a:t> </a:t>
            </a:r>
            <a:r>
              <a:rPr lang="it-IT" altLang="it-IT" dirty="0" err="1">
                <a:latin typeface="Times New Roman" panose="02020603050405020304" pitchFamily="18" charset="0"/>
              </a:rPr>
              <a:t>cells</a:t>
            </a:r>
            <a:r>
              <a:rPr lang="it-IT" altLang="it-IT" dirty="0">
                <a:latin typeface="Times New Roman" panose="02020603050405020304" pitchFamily="18" charset="0"/>
              </a:rPr>
              <a:t>, Ras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tightly</a:t>
            </a:r>
            <a:r>
              <a:rPr lang="it-IT" altLang="it-IT" dirty="0">
                <a:latin typeface="Times New Roman" panose="02020603050405020304" pitchFamily="18" charset="0"/>
              </a:rPr>
              <a:t> </a:t>
            </a:r>
            <a:r>
              <a:rPr lang="it-IT" altLang="it-IT" dirty="0" err="1">
                <a:latin typeface="Times New Roman" panose="02020603050405020304" pitchFamily="18" charset="0"/>
              </a:rPr>
              <a:t>associated</a:t>
            </a:r>
            <a:r>
              <a:rPr lang="it-IT" altLang="it-IT" dirty="0">
                <a:latin typeface="Times New Roman" panose="02020603050405020304" pitchFamily="18" charset="0"/>
              </a:rPr>
              <a:t> with </a:t>
            </a:r>
            <a:r>
              <a:rPr lang="it-IT" altLang="it-IT" dirty="0" err="1">
                <a:latin typeface="Times New Roman" panose="02020603050405020304" pitchFamily="18" charset="0"/>
              </a:rPr>
              <a:t>membranes</a:t>
            </a:r>
            <a:r>
              <a:rPr lang="it-IT" altLang="it-IT" dirty="0">
                <a:latin typeface="Times New Roman" panose="02020603050405020304" pitchFamily="18" charset="0"/>
              </a:rPr>
              <a:t> by </a:t>
            </a:r>
            <a:r>
              <a:rPr lang="it-IT" altLang="it-IT" dirty="0" err="1">
                <a:latin typeface="Times New Roman" panose="02020603050405020304" pitchFamily="18" charset="0"/>
              </a:rPr>
              <a:t>covalent</a:t>
            </a:r>
            <a:r>
              <a:rPr lang="it-IT" altLang="it-IT" dirty="0">
                <a:latin typeface="Times New Roman" panose="02020603050405020304" pitchFamily="18" charset="0"/>
              </a:rPr>
              <a:t> </a:t>
            </a:r>
            <a:r>
              <a:rPr lang="it-IT" altLang="it-IT" dirty="0" err="1">
                <a:latin typeface="Times New Roman" panose="02020603050405020304" pitchFamily="18" charset="0"/>
              </a:rPr>
              <a:t>lipid</a:t>
            </a:r>
            <a:r>
              <a:rPr lang="it-IT" altLang="it-IT" dirty="0">
                <a:latin typeface="Times New Roman" panose="02020603050405020304" pitchFamily="18" charset="0"/>
              </a:rPr>
              <a:t> </a:t>
            </a:r>
            <a:r>
              <a:rPr lang="it-IT" altLang="it-IT" dirty="0" err="1">
                <a:latin typeface="Times New Roman" panose="02020603050405020304" pitchFamily="18" charset="0"/>
              </a:rPr>
              <a:t>modifications</a:t>
            </a:r>
            <a:r>
              <a:rPr lang="it-IT" altLang="it-IT" dirty="0">
                <a:latin typeface="Times New Roman" panose="02020603050405020304" pitchFamily="18" charset="0"/>
              </a:rPr>
              <a:t>, and </a:t>
            </a:r>
            <a:r>
              <a:rPr lang="it-IT" altLang="it-IT" dirty="0" err="1">
                <a:latin typeface="Times New Roman" panose="02020603050405020304" pitchFamily="18" charset="0"/>
              </a:rPr>
              <a:t>its</a:t>
            </a:r>
            <a:r>
              <a:rPr lang="it-IT" altLang="it-IT" dirty="0">
                <a:latin typeface="Times New Roman" panose="02020603050405020304" pitchFamily="18" charset="0"/>
              </a:rPr>
              <a:t> </a:t>
            </a:r>
            <a:r>
              <a:rPr lang="it-IT" altLang="it-IT" dirty="0" err="1">
                <a:latin typeface="Times New Roman" panose="02020603050405020304" pitchFamily="18" charset="0"/>
              </a:rPr>
              <a:t>activator</a:t>
            </a:r>
            <a:r>
              <a:rPr lang="it-IT" altLang="it-IT" dirty="0">
                <a:latin typeface="Times New Roman" panose="02020603050405020304" pitchFamily="18" charset="0"/>
              </a:rPr>
              <a:t> </a:t>
            </a:r>
            <a:r>
              <a:rPr lang="it-IT" altLang="it-IT" dirty="0" err="1">
                <a:latin typeface="Times New Roman" panose="02020603050405020304" pitchFamily="18" charset="0"/>
              </a:rPr>
              <a:t>Sos</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in the </a:t>
            </a:r>
            <a:r>
              <a:rPr lang="it-IT" altLang="it-IT" dirty="0" err="1">
                <a:latin typeface="Times New Roman" panose="02020603050405020304" pitchFamily="18" charset="0"/>
              </a:rPr>
              <a:t>cytosol</a:t>
            </a:r>
            <a:r>
              <a:rPr lang="it-IT" altLang="it-IT" dirty="0">
                <a:latin typeface="Times New Roman" panose="02020603050405020304" pitchFamily="18" charset="0"/>
              </a:rPr>
              <a:t> </a:t>
            </a:r>
            <a:r>
              <a:rPr lang="it-IT" altLang="it-IT" dirty="0" err="1">
                <a:latin typeface="Times New Roman" panose="02020603050405020304" pitchFamily="18" charset="0"/>
              </a:rPr>
              <a:t>associated</a:t>
            </a:r>
            <a:r>
              <a:rPr lang="it-IT" altLang="it-IT" dirty="0">
                <a:latin typeface="Times New Roman" panose="02020603050405020304" pitchFamily="18" charset="0"/>
              </a:rPr>
              <a:t> with the </a:t>
            </a:r>
            <a:r>
              <a:rPr lang="it-IT" altLang="it-IT" dirty="0" err="1">
                <a:latin typeface="Times New Roman" panose="02020603050405020304" pitchFamily="18" charset="0"/>
              </a:rPr>
              <a:t>adaptor</a:t>
            </a:r>
            <a:r>
              <a:rPr lang="it-IT" altLang="it-IT" dirty="0">
                <a:latin typeface="Times New Roman" panose="02020603050405020304" pitchFamily="18" charset="0"/>
              </a:rPr>
              <a:t> </a:t>
            </a:r>
            <a:r>
              <a:rPr lang="it-IT" altLang="it-IT" dirty="0" err="1">
                <a:latin typeface="Times New Roman" panose="02020603050405020304" pitchFamily="18" charset="0"/>
              </a:rPr>
              <a:t>protein</a:t>
            </a:r>
            <a:r>
              <a:rPr lang="it-IT" altLang="it-IT" dirty="0">
                <a:latin typeface="Times New Roman" panose="02020603050405020304" pitchFamily="18" charset="0"/>
              </a:rPr>
              <a:t> Grb2. </a:t>
            </a:r>
            <a:r>
              <a:rPr lang="it-IT" altLang="it-IT" dirty="0" err="1">
                <a:latin typeface="Times New Roman" panose="02020603050405020304" pitchFamily="18" charset="0"/>
              </a:rPr>
              <a:t>Therefore</a:t>
            </a:r>
            <a:r>
              <a:rPr lang="it-IT" altLang="it-IT" dirty="0">
                <a:latin typeface="Times New Roman" panose="02020603050405020304" pitchFamily="18" charset="0"/>
              </a:rPr>
              <a:t> </a:t>
            </a:r>
            <a:r>
              <a:rPr lang="it-IT" altLang="it-IT" dirty="0" err="1">
                <a:latin typeface="Times New Roman" panose="02020603050405020304" pitchFamily="18" charset="0"/>
              </a:rPr>
              <a:t>only</a:t>
            </a:r>
            <a:r>
              <a:rPr lang="it-IT" altLang="it-IT" dirty="0">
                <a:latin typeface="Times New Roman" panose="02020603050405020304" pitchFamily="18" charset="0"/>
              </a:rPr>
              <a:t> </a:t>
            </a:r>
            <a:r>
              <a:rPr lang="it-IT" altLang="it-IT" dirty="0" err="1">
                <a:latin typeface="Times New Roman" panose="02020603050405020304" pitchFamily="18" charset="0"/>
              </a:rPr>
              <a:t>rarely</a:t>
            </a:r>
            <a:r>
              <a:rPr lang="it-IT" altLang="it-IT" dirty="0">
                <a:latin typeface="Times New Roman" panose="02020603050405020304" pitchFamily="18" charset="0"/>
              </a:rPr>
              <a:t> </a:t>
            </a:r>
            <a:r>
              <a:rPr lang="it-IT" altLang="it-IT" dirty="0" err="1">
                <a:latin typeface="Times New Roman" panose="02020603050405020304" pitchFamily="18" charset="0"/>
              </a:rPr>
              <a:t>Sos</a:t>
            </a:r>
            <a:r>
              <a:rPr lang="it-IT" altLang="it-IT" dirty="0">
                <a:latin typeface="Times New Roman" panose="02020603050405020304" pitchFamily="18" charset="0"/>
              </a:rPr>
              <a:t> </a:t>
            </a:r>
            <a:r>
              <a:rPr lang="it-IT" altLang="it-IT" dirty="0" err="1">
                <a:latin typeface="Times New Roman" panose="02020603050405020304" pitchFamily="18" charset="0"/>
              </a:rPr>
              <a:t>encounters</a:t>
            </a:r>
            <a:r>
              <a:rPr lang="it-IT" altLang="it-IT" dirty="0">
                <a:latin typeface="Times New Roman" panose="02020603050405020304" pitchFamily="18" charset="0"/>
              </a:rPr>
              <a:t> </a:t>
            </a:r>
            <a:r>
              <a:rPr lang="it-IT" altLang="it-IT" dirty="0" err="1">
                <a:latin typeface="Times New Roman" panose="02020603050405020304" pitchFamily="18" charset="0"/>
              </a:rPr>
              <a:t>its</a:t>
            </a:r>
            <a:r>
              <a:rPr lang="it-IT" altLang="it-IT" dirty="0">
                <a:latin typeface="Times New Roman" panose="02020603050405020304" pitchFamily="18" charset="0"/>
              </a:rPr>
              <a:t> membrane-</a:t>
            </a:r>
            <a:r>
              <a:rPr lang="it-IT" altLang="it-IT" dirty="0" err="1">
                <a:latin typeface="Times New Roman" panose="02020603050405020304" pitchFamily="18" charset="0"/>
              </a:rPr>
              <a:t>bound</a:t>
            </a:r>
            <a:r>
              <a:rPr lang="it-IT" altLang="it-IT" dirty="0">
                <a:latin typeface="Times New Roman" panose="02020603050405020304" pitchFamily="18" charset="0"/>
              </a:rPr>
              <a:t> </a:t>
            </a:r>
            <a:r>
              <a:rPr lang="it-IT" altLang="it-IT" dirty="0" err="1">
                <a:latin typeface="Times New Roman" panose="02020603050405020304" pitchFamily="18" charset="0"/>
              </a:rPr>
              <a:t>substrate</a:t>
            </a:r>
            <a:r>
              <a:rPr lang="it-IT" altLang="it-IT" dirty="0">
                <a:latin typeface="Times New Roman" panose="02020603050405020304" pitchFamily="18" charset="0"/>
              </a:rPr>
              <a:t> </a:t>
            </a:r>
            <a:r>
              <a:rPr lang="it-IT" altLang="it-IT" dirty="0" err="1">
                <a:latin typeface="Times New Roman" panose="02020603050405020304" pitchFamily="18" charset="0"/>
              </a:rPr>
              <a:t>because</a:t>
            </a:r>
            <a:r>
              <a:rPr lang="it-IT" altLang="it-IT" dirty="0">
                <a:latin typeface="Times New Roman" panose="02020603050405020304" pitchFamily="18" charset="0"/>
              </a:rPr>
              <a:t> </a:t>
            </a:r>
            <a:r>
              <a:rPr lang="it-IT" altLang="it-IT" dirty="0" err="1">
                <a:latin typeface="Times New Roman" panose="02020603050405020304" pitchFamily="18" charset="0"/>
              </a:rPr>
              <a:t>its</a:t>
            </a:r>
            <a:r>
              <a:rPr lang="it-IT" altLang="it-IT" dirty="0">
                <a:latin typeface="Times New Roman" panose="02020603050405020304" pitchFamily="18" charset="0"/>
              </a:rPr>
              <a:t> </a:t>
            </a:r>
            <a:r>
              <a:rPr lang="it-IT" altLang="it-IT" dirty="0" err="1">
                <a:latin typeface="Times New Roman" panose="02020603050405020304" pitchFamily="18" charset="0"/>
              </a:rPr>
              <a:t>concentration</a:t>
            </a:r>
            <a:r>
              <a:rPr lang="it-IT" altLang="it-IT" dirty="0">
                <a:latin typeface="Times New Roman" panose="02020603050405020304" pitchFamily="18" charset="0"/>
              </a:rPr>
              <a:t> </a:t>
            </a:r>
            <a:r>
              <a:rPr lang="it-IT" altLang="it-IT" dirty="0" err="1">
                <a:latin typeface="Times New Roman" panose="02020603050405020304" pitchFamily="18" charset="0"/>
              </a:rPr>
              <a:t>at</a:t>
            </a:r>
            <a:r>
              <a:rPr lang="it-IT" altLang="it-IT" dirty="0">
                <a:latin typeface="Times New Roman" panose="02020603050405020304" pitchFamily="18" charset="0"/>
              </a:rPr>
              <a:t> the membrane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very</a:t>
            </a:r>
            <a:r>
              <a:rPr lang="it-IT" altLang="it-IT" dirty="0">
                <a:latin typeface="Times New Roman" panose="02020603050405020304" pitchFamily="18" charset="0"/>
              </a:rPr>
              <a:t> </a:t>
            </a:r>
            <a:r>
              <a:rPr lang="it-IT" altLang="it-IT" dirty="0" err="1">
                <a:latin typeface="Times New Roman" panose="02020603050405020304" pitchFamily="18" charset="0"/>
              </a:rPr>
              <a:t>low</a:t>
            </a:r>
            <a:r>
              <a:rPr lang="it-IT" altLang="it-IT" dirty="0">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dirty="0" err="1">
                <a:latin typeface="Times New Roman" panose="02020603050405020304" pitchFamily="18" charset="0"/>
              </a:rPr>
              <a:t>Upon</a:t>
            </a:r>
            <a:r>
              <a:rPr lang="it-IT" altLang="it-IT" dirty="0">
                <a:latin typeface="Times New Roman" panose="02020603050405020304" pitchFamily="18" charset="0"/>
              </a:rPr>
              <a:t>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activation</a:t>
            </a:r>
            <a:r>
              <a:rPr lang="it-IT" altLang="it-IT" dirty="0">
                <a:latin typeface="Times New Roman" panose="02020603050405020304" pitchFamily="18" charset="0"/>
              </a:rPr>
              <a:t>, </a:t>
            </a:r>
            <a:r>
              <a:rPr lang="it-IT" altLang="it-IT" dirty="0" err="1">
                <a:latin typeface="Times New Roman" panose="02020603050405020304" pitchFamily="18" charset="0"/>
              </a:rPr>
              <a:t>Sos</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recuited</a:t>
            </a:r>
            <a:r>
              <a:rPr lang="it-IT" altLang="it-IT" dirty="0">
                <a:latin typeface="Times New Roman" panose="02020603050405020304" pitchFamily="18" charset="0"/>
              </a:rPr>
              <a:t> to the membrane </a:t>
            </a:r>
            <a:r>
              <a:rPr lang="it-IT" altLang="it-IT" dirty="0" err="1">
                <a:latin typeface="Times New Roman" panose="02020603050405020304" pitchFamily="18" charset="0"/>
              </a:rPr>
              <a:t>where</a:t>
            </a:r>
            <a:r>
              <a:rPr lang="it-IT" altLang="it-IT" dirty="0">
                <a:latin typeface="Times New Roman" panose="02020603050405020304" pitchFamily="18" charset="0"/>
              </a:rPr>
              <a:t> Ras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found</a:t>
            </a:r>
            <a:r>
              <a:rPr lang="it-IT" altLang="it-IT" dirty="0">
                <a:latin typeface="Times New Roman" panose="02020603050405020304" pitchFamily="18" charset="0"/>
              </a:rPr>
              <a:t>, </a:t>
            </a:r>
            <a:r>
              <a:rPr lang="it-IT" altLang="it-IT" dirty="0" err="1">
                <a:latin typeface="Times New Roman" panose="02020603050405020304" pitchFamily="18" charset="0"/>
              </a:rPr>
              <a:t>thus</a:t>
            </a:r>
            <a:r>
              <a:rPr lang="it-IT" altLang="it-IT" dirty="0">
                <a:latin typeface="Times New Roman" panose="02020603050405020304" pitchFamily="18" charset="0"/>
              </a:rPr>
              <a:t>  </a:t>
            </a:r>
            <a:r>
              <a:rPr lang="it-IT" altLang="it-IT" dirty="0" err="1">
                <a:latin typeface="Times New Roman" panose="02020603050405020304" pitchFamily="18" charset="0"/>
              </a:rPr>
              <a:t>increasing</a:t>
            </a:r>
            <a:r>
              <a:rPr lang="it-IT" altLang="it-IT" dirty="0">
                <a:latin typeface="Times New Roman" panose="02020603050405020304" pitchFamily="18" charset="0"/>
              </a:rPr>
              <a:t> the </a:t>
            </a:r>
            <a:r>
              <a:rPr lang="it-IT" altLang="it-IT" dirty="0" err="1">
                <a:latin typeface="Times New Roman" panose="02020603050405020304" pitchFamily="18" charset="0"/>
              </a:rPr>
              <a:t>efficiency</a:t>
            </a:r>
            <a:r>
              <a:rPr lang="it-IT" altLang="it-IT" dirty="0">
                <a:latin typeface="Times New Roman" panose="02020603050405020304" pitchFamily="18" charset="0"/>
              </a:rPr>
              <a:t> of Ras </a:t>
            </a:r>
            <a:r>
              <a:rPr lang="it-IT" altLang="it-IT" dirty="0" err="1">
                <a:latin typeface="Times New Roman" panose="02020603050405020304" pitchFamily="18" charset="0"/>
              </a:rPr>
              <a:t>activation</a:t>
            </a:r>
            <a:r>
              <a:rPr lang="it-IT" altLang="it-IT" dirty="0">
                <a:latin typeface="Times New Roman" panose="02020603050405020304" pitchFamily="18" charset="0"/>
              </a:rPr>
              <a:t> by </a:t>
            </a:r>
            <a:r>
              <a:rPr lang="it-IT" altLang="it-IT" dirty="0" err="1">
                <a:latin typeface="Times New Roman" panose="02020603050405020304" pitchFamily="18" charset="0"/>
              </a:rPr>
              <a:t>Sos</a:t>
            </a:r>
            <a:r>
              <a:rPr lang="it-IT" altLang="it-IT" dirty="0">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dirty="0">
              <a:latin typeface="Times New Roman" panose="02020603050405020304" pitchFamily="18" charset="0"/>
            </a:endParaRPr>
          </a:p>
        </p:txBody>
      </p:sp>
    </p:spTree>
    <p:extLst>
      <p:ext uri="{BB962C8B-B14F-4D97-AF65-F5344CB8AC3E}">
        <p14:creationId xmlns:p14="http://schemas.microsoft.com/office/powerpoint/2010/main" val="396929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b="0" dirty="0">
                <a:solidFill>
                  <a:srgbClr val="000000"/>
                </a:solidFill>
                <a:latin typeface="Garamond" panose="02020404030301010803" pitchFamily="18" charset="0"/>
              </a:rPr>
              <a:t> </a:t>
            </a:r>
            <a:r>
              <a:rPr lang="it-IT" altLang="it-IT" sz="2400" b="0" dirty="0">
                <a:solidFill>
                  <a:schemeClr val="accent2"/>
                </a:solidFill>
                <a:latin typeface="Garamond" panose="02020404030301010803" pitchFamily="18" charset="0"/>
                <a:cs typeface="Arial" panose="020B0604020202020204" pitchFamily="34" charset="0"/>
              </a:rPr>
              <a:t>In </a:t>
            </a:r>
            <a:r>
              <a:rPr lang="it-IT" altLang="it-IT" sz="2400" b="0" dirty="0" err="1">
                <a:solidFill>
                  <a:schemeClr val="accent2"/>
                </a:solidFill>
                <a:latin typeface="Garamond" panose="02020404030301010803" pitchFamily="18" charset="0"/>
                <a:cs typeface="Arial" panose="020B0604020202020204" pitchFamily="34" charset="0"/>
              </a:rPr>
              <a:t>this</a:t>
            </a:r>
            <a:r>
              <a:rPr lang="it-IT" altLang="it-IT" sz="2400" b="0" dirty="0">
                <a:solidFill>
                  <a:schemeClr val="accent2"/>
                </a:solidFill>
                <a:latin typeface="Garamond" panose="02020404030301010803" pitchFamily="18" charset="0"/>
                <a:cs typeface="Arial" panose="020B0604020202020204" pitchFamily="34" charset="0"/>
              </a:rPr>
              <a:t> slide </a:t>
            </a:r>
            <a:r>
              <a:rPr lang="it-IT" altLang="it-IT" sz="2400" b="0" dirty="0" err="1">
                <a:solidFill>
                  <a:schemeClr val="accent2"/>
                </a:solidFill>
                <a:latin typeface="Garamond" panose="02020404030301010803" pitchFamily="18" charset="0"/>
                <a:cs typeface="Arial" panose="020B0604020202020204" pitchFamily="34" charset="0"/>
              </a:rPr>
              <a:t>it</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is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reported</a:t>
            </a:r>
            <a:r>
              <a:rPr lang="it-IT" altLang="it-IT" sz="2400" b="0" dirty="0">
                <a:solidFill>
                  <a:schemeClr val="accent2"/>
                </a:solidFill>
                <a:latin typeface="Garamond" panose="02020404030301010803" pitchFamily="18" charset="0"/>
                <a:cs typeface="Arial" panose="020B0604020202020204" pitchFamily="34" charset="0"/>
              </a:rPr>
              <a:t> the </a:t>
            </a:r>
            <a:r>
              <a:rPr lang="it-IT" altLang="it-IT" sz="2400" b="0" dirty="0" err="1">
                <a:solidFill>
                  <a:schemeClr val="accent2"/>
                </a:solidFill>
                <a:latin typeface="Garamond" panose="02020404030301010803" pitchFamily="18" charset="0"/>
                <a:cs typeface="Arial" panose="020B0604020202020204" pitchFamily="34" charset="0"/>
              </a:rPr>
              <a:t>mechanism</a:t>
            </a:r>
            <a:r>
              <a:rPr lang="it-IT" altLang="it-IT" sz="2400" b="0" dirty="0">
                <a:solidFill>
                  <a:schemeClr val="accent2"/>
                </a:solidFill>
                <a:latin typeface="Garamond" panose="02020404030301010803" pitchFamily="18" charset="0"/>
                <a:cs typeface="Arial" panose="020B0604020202020204" pitchFamily="34" charset="0"/>
              </a:rPr>
              <a:t> of </a:t>
            </a:r>
            <a:r>
              <a:rPr lang="it-IT" altLang="it-IT" sz="2400" b="0" dirty="0" err="1">
                <a:solidFill>
                  <a:schemeClr val="accent2"/>
                </a:solidFill>
                <a:latin typeface="Garamond" panose="02020404030301010803" pitchFamily="18" charset="0"/>
                <a:cs typeface="Arial" panose="020B0604020202020204" pitchFamily="34" charset="0"/>
              </a:rPr>
              <a:t>signalling</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transduction</a:t>
            </a:r>
            <a:r>
              <a:rPr lang="it-IT" altLang="it-IT" sz="2400" b="0" dirty="0">
                <a:solidFill>
                  <a:schemeClr val="accent2"/>
                </a:solidFill>
                <a:latin typeface="Garamond" panose="02020404030301010803" pitchFamily="18" charset="0"/>
                <a:cs typeface="Arial" panose="020B0604020202020204" pitchFamily="34" charset="0"/>
              </a:rPr>
              <a:t> with </a:t>
            </a:r>
            <a:r>
              <a:rPr lang="it-IT" altLang="it-IT" sz="2400" b="0" dirty="0" err="1">
                <a:solidFill>
                  <a:schemeClr val="accent2"/>
                </a:solidFill>
                <a:latin typeface="Garamond" panose="02020404030301010803" pitchFamily="18" charset="0"/>
                <a:cs typeface="Arial" panose="020B0604020202020204" pitchFamily="34" charset="0"/>
              </a:rPr>
              <a:t>RTKs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receptors</a:t>
            </a:r>
            <a:endParaRPr lang="it-IT" altLang="it-IT" sz="2400" b="0" dirty="0">
              <a:solidFill>
                <a:schemeClr val="accent2"/>
              </a:solidFill>
              <a:latin typeface="Garamond" panose="02020404030301010803" pitchFamily="18" charset="0"/>
              <a:cs typeface="Arial" panose="020B0604020202020204" pitchFamily="34" charset="0"/>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it-IT" altLang="it-IT" sz="2400" b="0" dirty="0">
              <a:solidFill>
                <a:schemeClr val="accent2"/>
              </a:solidFill>
              <a:latin typeface="Garamond" panose="02020404030301010803" pitchFamily="18" charset="0"/>
              <a:cs typeface="Arial" panose="020B0604020202020204" pitchFamily="34" charset="0"/>
            </a:endParaRP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it-IT" altLang="it-IT" sz="2400" b="0" dirty="0" err="1">
                <a:solidFill>
                  <a:schemeClr val="accent2"/>
                </a:solidFill>
                <a:latin typeface="Garamond" panose="02020404030301010803" pitchFamily="18" charset="0"/>
                <a:cs typeface="Arial" panose="020B0604020202020204" pitchFamily="34" charset="0"/>
              </a:rPr>
              <a:t>When</a:t>
            </a:r>
            <a:r>
              <a:rPr lang="it-IT" altLang="it-IT" sz="2400" b="0" dirty="0">
                <a:solidFill>
                  <a:schemeClr val="accent2"/>
                </a:solidFill>
                <a:latin typeface="Garamond" panose="02020404030301010803" pitchFamily="18" charset="0"/>
                <a:cs typeface="Arial" panose="020B0604020202020204" pitchFamily="34" charset="0"/>
              </a:rPr>
              <a:t> the </a:t>
            </a:r>
            <a:r>
              <a:rPr lang="it-IT" altLang="it-IT" sz="2400" b="0" dirty="0" err="1">
                <a:solidFill>
                  <a:schemeClr val="accent2"/>
                </a:solidFill>
                <a:latin typeface="Garamond" panose="02020404030301010803" pitchFamily="18" charset="0"/>
                <a:cs typeface="Arial" panose="020B0604020202020204" pitchFamily="34" charset="0"/>
              </a:rPr>
              <a:t>receptors</a:t>
            </a:r>
            <a:r>
              <a:rPr lang="it-IT" altLang="it-IT" sz="2400" b="0" dirty="0">
                <a:solidFill>
                  <a:schemeClr val="accent2"/>
                </a:solidFill>
                <a:latin typeface="Garamond" panose="02020404030301010803" pitchFamily="18" charset="0"/>
                <a:cs typeface="Arial" panose="020B0604020202020204" pitchFamily="34" charset="0"/>
              </a:rPr>
              <a:t> aggregate, the </a:t>
            </a:r>
            <a:r>
              <a:rPr lang="it-IT" altLang="it-IT" sz="2400" b="0" dirty="0" err="1">
                <a:solidFill>
                  <a:schemeClr val="accent2"/>
                </a:solidFill>
                <a:latin typeface="Garamond" panose="02020404030301010803" pitchFamily="18" charset="0"/>
                <a:cs typeface="Arial" panose="020B0604020202020204" pitchFamily="34" charset="0"/>
              </a:rPr>
              <a:t>tyrosine</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kinase</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domains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phosphorylate</a:t>
            </a:r>
            <a:r>
              <a:rPr lang="it-IT" altLang="it-IT" sz="2400" b="0" dirty="0">
                <a:solidFill>
                  <a:schemeClr val="accent2"/>
                </a:solidFill>
                <a:latin typeface="Garamond" panose="02020404030301010803" pitchFamily="18" charset="0"/>
                <a:cs typeface="Arial" panose="020B0604020202020204" pitchFamily="34" charset="0"/>
              </a:rPr>
              <a:t> the C terminal </a:t>
            </a:r>
            <a:r>
              <a:rPr lang="it-IT" altLang="it-IT" sz="2400" b="0" dirty="0" err="1">
                <a:solidFill>
                  <a:schemeClr val="accent2"/>
                </a:solidFill>
                <a:latin typeface="Garamond" panose="02020404030301010803" pitchFamily="18" charset="0"/>
                <a:cs typeface="Arial" panose="020B0604020202020204" pitchFamily="34" charset="0"/>
              </a:rPr>
              <a:t>tyrosine</a:t>
            </a:r>
            <a:r>
              <a:rPr lang="it-IT" altLang="it-IT" sz="2400" b="0" dirty="0">
                <a:solidFill>
                  <a:schemeClr val="accent2"/>
                </a:solidFill>
                <a:latin typeface="Garamond" panose="02020404030301010803" pitchFamily="18" charset="0"/>
                <a:cs typeface="Arial" panose="020B0604020202020204" pitchFamily="34" charset="0"/>
              </a:rPr>
              <a:t> residue</a:t>
            </a: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it-IT" altLang="it-IT" sz="2400" b="0" dirty="0" err="1">
                <a:solidFill>
                  <a:schemeClr val="accent2"/>
                </a:solidFill>
                <a:latin typeface="Garamond" panose="02020404030301010803" pitchFamily="18" charset="0"/>
                <a:cs typeface="Arial" panose="020B0604020202020204" pitchFamily="34" charset="0"/>
              </a:rPr>
              <a:t>This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produces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binding</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sites</a:t>
            </a:r>
            <a:r>
              <a:rPr lang="it-IT" altLang="it-IT" sz="2400" b="0" dirty="0">
                <a:solidFill>
                  <a:schemeClr val="accent2"/>
                </a:solidFill>
                <a:latin typeface="Garamond" panose="02020404030301010803" pitchFamily="18" charset="0"/>
                <a:cs typeface="Arial" panose="020B0604020202020204" pitchFamily="34" charset="0"/>
              </a:rPr>
              <a:t> for </a:t>
            </a:r>
            <a:r>
              <a:rPr lang="it-IT" altLang="it-IT" sz="2400" b="0" dirty="0" err="1">
                <a:solidFill>
                  <a:schemeClr val="accent2"/>
                </a:solidFill>
                <a:latin typeface="Garamond" panose="02020404030301010803" pitchFamily="18" charset="0"/>
                <a:cs typeface="Arial" panose="020B0604020202020204" pitchFamily="34" charset="0"/>
              </a:rPr>
              <a:t>protein</a:t>
            </a:r>
            <a:r>
              <a:rPr lang="it-IT" altLang="it-IT" sz="2400" b="0" dirty="0">
                <a:solidFill>
                  <a:schemeClr val="accent2"/>
                </a:solidFill>
                <a:latin typeface="Garamond" panose="02020404030301010803" pitchFamily="18" charset="0"/>
                <a:cs typeface="Arial" panose="020B0604020202020204" pitchFamily="34" charset="0"/>
              </a:rPr>
              <a:t> with SH2 </a:t>
            </a:r>
            <a:r>
              <a:rPr lang="it-IT" altLang="it-IT" sz="2400" b="0" dirty="0" err="1">
                <a:solidFill>
                  <a:schemeClr val="accent2"/>
                </a:solidFill>
                <a:latin typeface="Garamond" panose="02020404030301010803" pitchFamily="18" charset="0"/>
                <a:cs typeface="Arial" panose="020B0604020202020204" pitchFamily="34" charset="0"/>
              </a:rPr>
              <a:t>domains</a:t>
            </a:r>
            <a:r>
              <a:rPr lang="it-IT" altLang="it-IT" sz="2400" b="0" dirty="0">
                <a:solidFill>
                  <a:schemeClr val="accent2"/>
                </a:solidFill>
                <a:latin typeface="Garamond" panose="02020404030301010803" pitchFamily="18" charset="0"/>
                <a:cs typeface="Arial" panose="020B0604020202020204" pitchFamily="34" charset="0"/>
              </a:rPr>
              <a:t>. Grb2 </a:t>
            </a:r>
            <a:r>
              <a:rPr lang="it-IT" altLang="it-IT" sz="2400" b="0" dirty="0" err="1">
                <a:solidFill>
                  <a:schemeClr val="accent2"/>
                </a:solidFill>
                <a:latin typeface="Garamond" panose="02020404030301010803" pitchFamily="18" charset="0"/>
                <a:cs typeface="Arial" panose="020B0604020202020204" pitchFamily="34" charset="0"/>
              </a:rPr>
              <a:t>is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one</a:t>
            </a:r>
            <a:r>
              <a:rPr lang="it-IT" altLang="it-IT" sz="2400" b="0" dirty="0">
                <a:solidFill>
                  <a:schemeClr val="accent2"/>
                </a:solidFill>
                <a:latin typeface="Garamond" panose="02020404030301010803" pitchFamily="18" charset="0"/>
                <a:cs typeface="Arial" panose="020B0604020202020204" pitchFamily="34" charset="0"/>
              </a:rPr>
              <a:t> of </a:t>
            </a:r>
            <a:r>
              <a:rPr lang="it-IT" altLang="it-IT" sz="2400" b="0" dirty="0" err="1">
                <a:solidFill>
                  <a:schemeClr val="accent2"/>
                </a:solidFill>
                <a:latin typeface="Garamond" panose="02020404030301010803" pitchFamily="18" charset="0"/>
                <a:cs typeface="Arial" panose="020B0604020202020204" pitchFamily="34" charset="0"/>
              </a:rPr>
              <a:t>these</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proteins</a:t>
            </a:r>
            <a:r>
              <a:rPr lang="it-IT" altLang="it-IT" sz="2400" b="0" dirty="0">
                <a:solidFill>
                  <a:schemeClr val="accent2"/>
                </a:solidFill>
                <a:latin typeface="Garamond" panose="02020404030301010803" pitchFamily="18" charset="0"/>
                <a:cs typeface="Arial" panose="020B0604020202020204" pitchFamily="34" charset="0"/>
              </a:rPr>
              <a:t>. Grb2 with </a:t>
            </a:r>
            <a:r>
              <a:rPr lang="it-IT" altLang="it-IT" sz="2400" b="0" dirty="0" err="1">
                <a:solidFill>
                  <a:schemeClr val="accent2"/>
                </a:solidFill>
                <a:latin typeface="Garamond" panose="02020404030301010803" pitchFamily="18" charset="0"/>
                <a:cs typeface="Arial" panose="020B0604020202020204" pitchFamily="34" charset="0"/>
              </a:rPr>
              <a:t>Sos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adaptor</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proteins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binds</a:t>
            </a:r>
            <a:r>
              <a:rPr lang="it-IT" altLang="it-IT" sz="2400" b="0" dirty="0">
                <a:solidFill>
                  <a:schemeClr val="accent2"/>
                </a:solidFill>
                <a:latin typeface="Garamond" panose="02020404030301010803" pitchFamily="18" charset="0"/>
                <a:cs typeface="Arial" panose="020B0604020202020204" pitchFamily="34" charset="0"/>
              </a:rPr>
              <a:t> to the </a:t>
            </a:r>
            <a:r>
              <a:rPr lang="it-IT" altLang="it-IT" sz="2400" b="0" dirty="0" err="1">
                <a:solidFill>
                  <a:schemeClr val="accent2"/>
                </a:solidFill>
                <a:latin typeface="Garamond" panose="02020404030301010803" pitchFamily="18" charset="0"/>
                <a:cs typeface="Arial" panose="020B0604020202020204" pitchFamily="34" charset="0"/>
              </a:rPr>
              <a:t>receptor</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complex</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This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causes</a:t>
            </a:r>
            <a:r>
              <a:rPr lang="it-IT" altLang="it-IT" sz="2400" b="0" dirty="0">
                <a:solidFill>
                  <a:schemeClr val="accent2"/>
                </a:solidFill>
                <a:latin typeface="Garamond" panose="02020404030301010803" pitchFamily="18" charset="0"/>
                <a:cs typeface="Arial" panose="020B0604020202020204" pitchFamily="34" charset="0"/>
              </a:rPr>
              <a:t> the </a:t>
            </a:r>
            <a:r>
              <a:rPr lang="it-IT" altLang="it-IT" sz="2400" b="0" dirty="0" err="1">
                <a:solidFill>
                  <a:schemeClr val="accent2"/>
                </a:solidFill>
                <a:latin typeface="Garamond" panose="02020404030301010803" pitchFamily="18" charset="0"/>
                <a:cs typeface="Arial" panose="020B0604020202020204" pitchFamily="34" charset="0"/>
              </a:rPr>
              <a:t>activation</a:t>
            </a:r>
            <a:r>
              <a:rPr lang="it-IT" altLang="it-IT" sz="2400" b="0" dirty="0">
                <a:solidFill>
                  <a:schemeClr val="accent2"/>
                </a:solidFill>
                <a:latin typeface="Garamond" panose="02020404030301010803" pitchFamily="18" charset="0"/>
                <a:cs typeface="Arial" panose="020B0604020202020204" pitchFamily="34" charset="0"/>
              </a:rPr>
              <a:t> of </a:t>
            </a:r>
            <a:r>
              <a:rPr lang="it-IT" altLang="it-IT" sz="2400" b="0" dirty="0" err="1">
                <a:solidFill>
                  <a:schemeClr val="accent2"/>
                </a:solidFill>
                <a:latin typeface="Garamond" panose="02020404030301010803" pitchFamily="18" charset="0"/>
                <a:cs typeface="Arial" panose="020B0604020202020204" pitchFamily="34" charset="0"/>
              </a:rPr>
              <a:t>Sos</a:t>
            </a:r>
            <a:endParaRPr lang="it-IT" altLang="it-IT" sz="2400" b="0" dirty="0">
              <a:solidFill>
                <a:schemeClr val="accent2"/>
              </a:solidFill>
              <a:latin typeface="Garamond" panose="02020404030301010803" pitchFamily="18" charset="0"/>
              <a:cs typeface="Arial" panose="020B0604020202020204" pitchFamily="34" charset="0"/>
            </a:endParaRP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it-IT" altLang="it-IT" sz="2400" b="0" dirty="0" err="1">
                <a:solidFill>
                  <a:schemeClr val="accent2"/>
                </a:solidFill>
                <a:latin typeface="Garamond" panose="02020404030301010803" pitchFamily="18" charset="0"/>
                <a:cs typeface="Arial" panose="020B0604020202020204" pitchFamily="34" charset="0"/>
              </a:rPr>
              <a:t>When</a:t>
            </a:r>
            <a:r>
              <a:rPr lang="it-IT" altLang="it-IT" sz="2400" b="0" dirty="0">
                <a:solidFill>
                  <a:schemeClr val="accent2"/>
                </a:solidFill>
                <a:latin typeface="Garamond" panose="02020404030301010803" pitchFamily="18" charset="0"/>
                <a:cs typeface="Arial" panose="020B0604020202020204" pitchFamily="34" charset="0"/>
              </a:rPr>
              <a:t> Ras </a:t>
            </a:r>
            <a:r>
              <a:rPr lang="it-IT" altLang="it-IT" sz="2400" b="0" dirty="0" err="1">
                <a:solidFill>
                  <a:schemeClr val="accent2"/>
                </a:solidFill>
                <a:latin typeface="Garamond" panose="02020404030301010803" pitchFamily="18" charset="0"/>
                <a:cs typeface="Arial" panose="020B0604020202020204" pitchFamily="34" charset="0"/>
              </a:rPr>
              <a:t>has</a:t>
            </a:r>
            <a:r>
              <a:rPr lang="it-IT" altLang="it-IT" sz="2400" b="0" dirty="0">
                <a:solidFill>
                  <a:schemeClr val="accent2"/>
                </a:solidFill>
                <a:latin typeface="Garamond" panose="02020404030301010803" pitchFamily="18" charset="0"/>
                <a:cs typeface="Arial" panose="020B0604020202020204" pitchFamily="34" charset="0"/>
              </a:rPr>
              <a:t> GTP </a:t>
            </a:r>
            <a:r>
              <a:rPr lang="it-IT" altLang="it-IT" sz="2400" b="0" dirty="0" err="1">
                <a:solidFill>
                  <a:schemeClr val="accent2"/>
                </a:solidFill>
                <a:latin typeface="Garamond" panose="02020404030301010803" pitchFamily="18" charset="0"/>
                <a:cs typeface="Arial" panose="020B0604020202020204" pitchFamily="34" charset="0"/>
              </a:rPr>
              <a:t>bound</a:t>
            </a:r>
            <a:r>
              <a:rPr lang="it-IT" altLang="it-IT" sz="2400" b="0" dirty="0">
                <a:solidFill>
                  <a:schemeClr val="accent2"/>
                </a:solidFill>
                <a:latin typeface="Garamond" panose="02020404030301010803" pitchFamily="18" charset="0"/>
                <a:cs typeface="Arial" panose="020B0604020202020204" pitchFamily="34" charset="0"/>
              </a:rPr>
              <a:t> to </a:t>
            </a:r>
            <a:r>
              <a:rPr lang="it-IT" altLang="it-IT" sz="2400" b="0" dirty="0" err="1">
                <a:solidFill>
                  <a:schemeClr val="accent2"/>
                </a:solidFill>
                <a:latin typeface="Garamond" panose="02020404030301010803" pitchFamily="18" charset="0"/>
                <a:cs typeface="Arial" panose="020B0604020202020204" pitchFamily="34" charset="0"/>
              </a:rPr>
              <a:t>it</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it</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becomes</a:t>
            </a:r>
            <a:r>
              <a:rPr lang="it-IT" altLang="it-IT" sz="2400" b="0" dirty="0">
                <a:solidFill>
                  <a:schemeClr val="accent2"/>
                </a:solidFill>
                <a:latin typeface="Garamond" panose="02020404030301010803" pitchFamily="18" charset="0"/>
                <a:cs typeface="Arial" panose="020B0604020202020204" pitchFamily="34" charset="0"/>
              </a:rPr>
              <a:t> in turn </a:t>
            </a:r>
            <a:r>
              <a:rPr lang="it-IT" altLang="it-IT" sz="2400" b="0" dirty="0" err="1">
                <a:solidFill>
                  <a:schemeClr val="accent2"/>
                </a:solidFill>
                <a:latin typeface="Garamond" panose="02020404030301010803" pitchFamily="18" charset="0"/>
                <a:cs typeface="Arial" panose="020B0604020202020204" pitchFamily="34" charset="0"/>
              </a:rPr>
              <a:t>active</a:t>
            </a:r>
            <a:endParaRPr lang="it-IT" altLang="it-IT" sz="2400" b="0" dirty="0">
              <a:solidFill>
                <a:schemeClr val="accent2"/>
              </a:solidFill>
              <a:latin typeface="Garamond" panose="02020404030301010803" pitchFamily="18" charset="0"/>
              <a:cs typeface="Arial" panose="020B0604020202020204" pitchFamily="34" charset="0"/>
            </a:endParaRP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it-IT" altLang="it-IT" sz="2400" b="0" dirty="0" err="1">
                <a:solidFill>
                  <a:schemeClr val="accent2"/>
                </a:solidFill>
                <a:latin typeface="Garamond" panose="02020404030301010803" pitchFamily="18" charset="0"/>
                <a:cs typeface="Arial" panose="020B0604020202020204" pitchFamily="34" charset="0"/>
              </a:rPr>
              <a:t>Activated</a:t>
            </a:r>
            <a:r>
              <a:rPr lang="it-IT" altLang="it-IT" sz="2400" b="0" dirty="0">
                <a:solidFill>
                  <a:schemeClr val="accent2"/>
                </a:solidFill>
                <a:latin typeface="Garamond" panose="02020404030301010803" pitchFamily="18" charset="0"/>
                <a:cs typeface="Arial" panose="020B0604020202020204" pitchFamily="34" charset="0"/>
              </a:rPr>
              <a:t> Ras </a:t>
            </a:r>
            <a:r>
              <a:rPr lang="it-IT" altLang="it-IT" sz="2400" b="0" dirty="0" err="1">
                <a:solidFill>
                  <a:schemeClr val="accent2"/>
                </a:solidFill>
                <a:latin typeface="Garamond" panose="02020404030301010803" pitchFamily="18" charset="0"/>
                <a:cs typeface="Arial" panose="020B0604020202020204" pitchFamily="34" charset="0"/>
              </a:rPr>
              <a:t>then</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causes</a:t>
            </a:r>
            <a:r>
              <a:rPr lang="it-IT" altLang="it-IT" sz="2400" b="0" dirty="0">
                <a:solidFill>
                  <a:schemeClr val="accent2"/>
                </a:solidFill>
                <a:latin typeface="Garamond" panose="02020404030301010803" pitchFamily="18" charset="0"/>
                <a:cs typeface="Arial" panose="020B0604020202020204" pitchFamily="34" charset="0"/>
              </a:rPr>
              <a:t> the </a:t>
            </a:r>
            <a:r>
              <a:rPr lang="it-IT" altLang="it-IT" sz="2400" b="0" dirty="0" err="1">
                <a:solidFill>
                  <a:schemeClr val="accent2"/>
                </a:solidFill>
                <a:latin typeface="Garamond" panose="02020404030301010803" pitchFamily="18" charset="0"/>
                <a:cs typeface="Arial" panose="020B0604020202020204" pitchFamily="34" charset="0"/>
              </a:rPr>
              <a:t>activation</a:t>
            </a:r>
            <a:r>
              <a:rPr lang="it-IT" altLang="it-IT" sz="2400" b="0" dirty="0">
                <a:solidFill>
                  <a:schemeClr val="accent2"/>
                </a:solidFill>
                <a:latin typeface="Garamond" panose="02020404030301010803" pitchFamily="18" charset="0"/>
                <a:cs typeface="Arial" panose="020B0604020202020204" pitchFamily="34" charset="0"/>
              </a:rPr>
              <a:t> of a </a:t>
            </a:r>
            <a:r>
              <a:rPr lang="it-IT" altLang="it-IT" sz="2400" b="0" dirty="0" err="1">
                <a:solidFill>
                  <a:schemeClr val="accent2"/>
                </a:solidFill>
                <a:latin typeface="Garamond" panose="02020404030301010803" pitchFamily="18" charset="0"/>
                <a:cs typeface="Arial" panose="020B0604020202020204" pitchFamily="34" charset="0"/>
              </a:rPr>
              <a:t>cellular</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kinase</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called</a:t>
            </a:r>
            <a:r>
              <a:rPr lang="it-IT" altLang="it-IT" sz="2400" b="0" dirty="0">
                <a:solidFill>
                  <a:schemeClr val="accent2"/>
                </a:solidFill>
                <a:latin typeface="Garamond" panose="02020404030301010803" pitchFamily="18" charset="0"/>
                <a:cs typeface="Arial" panose="020B0604020202020204" pitchFamily="34" charset="0"/>
              </a:rPr>
              <a:t> raf-1</a:t>
            </a: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it-IT" altLang="it-IT" sz="2400" b="0" dirty="0">
                <a:solidFill>
                  <a:schemeClr val="accent2"/>
                </a:solidFill>
                <a:latin typeface="Garamond" panose="02020404030301010803" pitchFamily="18" charset="0"/>
                <a:cs typeface="Arial" panose="020B0604020202020204" pitchFamily="34" charset="0"/>
              </a:rPr>
              <a:t>Raf-1 </a:t>
            </a:r>
            <a:r>
              <a:rPr lang="it-IT" altLang="it-IT" sz="2400" b="0" dirty="0" err="1">
                <a:solidFill>
                  <a:schemeClr val="accent2"/>
                </a:solidFill>
                <a:latin typeface="Garamond" panose="02020404030301010803" pitchFamily="18" charset="0"/>
                <a:cs typeface="Arial" panose="020B0604020202020204" pitchFamily="34" charset="0"/>
              </a:rPr>
              <a:t>kinase</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then</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phosphorilates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another</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cellular</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kinase</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called</a:t>
            </a:r>
            <a:r>
              <a:rPr lang="it-IT" altLang="it-IT" sz="2400" b="0" dirty="0">
                <a:solidFill>
                  <a:schemeClr val="accent2"/>
                </a:solidFill>
                <a:latin typeface="Garamond" panose="02020404030301010803" pitchFamily="18" charset="0"/>
                <a:cs typeface="Arial" panose="020B0604020202020204" pitchFamily="34" charset="0"/>
              </a:rPr>
              <a:t> MEK, </a:t>
            </a:r>
            <a:r>
              <a:rPr lang="it-IT" altLang="it-IT" sz="2400" b="0" dirty="0" err="1">
                <a:solidFill>
                  <a:schemeClr val="accent2"/>
                </a:solidFill>
                <a:latin typeface="Garamond" panose="02020404030301010803" pitchFamily="18" charset="0"/>
                <a:cs typeface="Arial" panose="020B0604020202020204" pitchFamily="34" charset="0"/>
              </a:rPr>
              <a:t>causing</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its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activation</a:t>
            </a:r>
            <a:r>
              <a:rPr lang="it-IT" altLang="it-IT" sz="2400" b="0" dirty="0">
                <a:solidFill>
                  <a:schemeClr val="accent2"/>
                </a:solidFill>
                <a:latin typeface="Garamond" panose="02020404030301010803" pitchFamily="18" charset="0"/>
                <a:cs typeface="Arial" panose="020B0604020202020204" pitchFamily="34" charset="0"/>
              </a:rPr>
              <a:t>. MEK in turn </a:t>
            </a:r>
            <a:r>
              <a:rPr lang="it-IT" altLang="it-IT" sz="2400" b="0" dirty="0" err="1">
                <a:solidFill>
                  <a:schemeClr val="accent2"/>
                </a:solidFill>
                <a:latin typeface="Garamond" panose="02020404030301010803" pitchFamily="18" charset="0"/>
                <a:cs typeface="Arial" panose="020B0604020202020204" pitchFamily="34" charset="0"/>
              </a:rPr>
              <a:t>phosphorylates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another</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protein</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kinase</a:t>
            </a:r>
            <a:r>
              <a:rPr lang="it-IT" altLang="it-IT" sz="2400" b="0" dirty="0">
                <a:solidFill>
                  <a:schemeClr val="accent2"/>
                </a:solidFill>
                <a:latin typeface="Garamond" panose="02020404030301010803" pitchFamily="18" charset="0"/>
                <a:cs typeface="Arial" panose="020B0604020202020204" pitchFamily="34" charset="0"/>
              </a:rPr>
              <a:t> MAPK </a:t>
            </a:r>
            <a:r>
              <a:rPr lang="it-IT" altLang="it-IT" sz="2400" b="0" dirty="0" err="1">
                <a:solidFill>
                  <a:schemeClr val="accent2"/>
                </a:solidFill>
                <a:latin typeface="Garamond" panose="02020404030301010803" pitchFamily="18" charset="0"/>
                <a:cs typeface="Arial" panose="020B0604020202020204" pitchFamily="34" charset="0"/>
              </a:rPr>
              <a:t>causing</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its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activation</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This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series</a:t>
            </a:r>
            <a:r>
              <a:rPr lang="it-IT" altLang="it-IT" sz="2400" b="0" dirty="0">
                <a:solidFill>
                  <a:schemeClr val="accent2"/>
                </a:solidFill>
                <a:latin typeface="Garamond" panose="02020404030301010803" pitchFamily="18" charset="0"/>
                <a:cs typeface="Arial" panose="020B0604020202020204" pitchFamily="34" charset="0"/>
              </a:rPr>
              <a:t> of </a:t>
            </a:r>
            <a:r>
              <a:rPr lang="it-IT" altLang="it-IT" sz="2400" b="0" dirty="0" err="1">
                <a:solidFill>
                  <a:schemeClr val="accent2"/>
                </a:solidFill>
                <a:latin typeface="Garamond" panose="02020404030301010803" pitchFamily="18" charset="0"/>
                <a:cs typeface="Arial" panose="020B0604020202020204" pitchFamily="34" charset="0"/>
              </a:rPr>
              <a:t>phosphorylation</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process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is</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called</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Kinase</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cascade</a:t>
            </a:r>
            <a:r>
              <a:rPr lang="it-IT" altLang="it-IT" sz="2400" b="0" dirty="0">
                <a:solidFill>
                  <a:schemeClr val="accent2"/>
                </a:solidFill>
                <a:latin typeface="Garamond" panose="02020404030301010803" pitchFamily="18" charset="0"/>
                <a:cs typeface="Arial" panose="020B0604020202020204" pitchFamily="34" charset="0"/>
              </a:rPr>
              <a:t> and </a:t>
            </a:r>
            <a:r>
              <a:rPr lang="it-IT" altLang="it-IT" sz="2400" b="0" dirty="0" err="1">
                <a:solidFill>
                  <a:schemeClr val="accent2"/>
                </a:solidFill>
                <a:latin typeface="Garamond" panose="02020404030301010803" pitchFamily="18" charset="0"/>
                <a:cs typeface="Arial" panose="020B0604020202020204" pitchFamily="34" charset="0"/>
              </a:rPr>
              <a:t>it</a:t>
            </a:r>
            <a:r>
              <a:rPr lang="it-IT" altLang="it-IT" sz="2400" b="0" dirty="0">
                <a:solidFill>
                  <a:schemeClr val="accent2"/>
                </a:solidFill>
                <a:latin typeface="Garamond" panose="02020404030301010803" pitchFamily="18" charset="0"/>
                <a:cs typeface="Arial" panose="020B0604020202020204" pitchFamily="34" charset="0"/>
              </a:rPr>
              <a:t> </a:t>
            </a:r>
            <a:r>
              <a:rPr lang="it-IT" altLang="it-IT" sz="2400" b="0" dirty="0" err="1">
                <a:solidFill>
                  <a:schemeClr val="accent2"/>
                </a:solidFill>
                <a:latin typeface="Garamond" panose="02020404030301010803" pitchFamily="18" charset="0"/>
                <a:cs typeface="Arial" panose="020B0604020202020204" pitchFamily="34" charset="0"/>
              </a:rPr>
              <a:t>results</a:t>
            </a:r>
            <a:r>
              <a:rPr lang="it-IT" altLang="it-IT" sz="2400" b="0" dirty="0">
                <a:solidFill>
                  <a:schemeClr val="accent2"/>
                </a:solidFill>
                <a:latin typeface="Garamond" panose="02020404030301010803" pitchFamily="18" charset="0"/>
                <a:cs typeface="Arial" panose="020B0604020202020204" pitchFamily="34" charset="0"/>
              </a:rPr>
              <a:t> in the </a:t>
            </a:r>
            <a:r>
              <a:rPr lang="it-IT" altLang="it-IT" sz="2400" b="0" dirty="0" err="1">
                <a:solidFill>
                  <a:schemeClr val="accent2"/>
                </a:solidFill>
                <a:latin typeface="Garamond" panose="02020404030301010803" pitchFamily="18" charset="0"/>
                <a:cs typeface="Arial" panose="020B0604020202020204" pitchFamily="34" charset="0"/>
              </a:rPr>
              <a:t>amplification</a:t>
            </a:r>
            <a:r>
              <a:rPr lang="it-IT" altLang="it-IT" sz="2400" b="0" dirty="0">
                <a:solidFill>
                  <a:schemeClr val="accent2"/>
                </a:solidFill>
                <a:latin typeface="Garamond" panose="02020404030301010803" pitchFamily="18" charset="0"/>
                <a:cs typeface="Arial" panose="020B0604020202020204" pitchFamily="34" charset="0"/>
              </a:rPr>
              <a:t> of the </a:t>
            </a:r>
            <a:r>
              <a:rPr lang="it-IT" altLang="it-IT" sz="2400" b="0" dirty="0" err="1">
                <a:solidFill>
                  <a:schemeClr val="accent2"/>
                </a:solidFill>
                <a:latin typeface="Garamond" panose="02020404030301010803" pitchFamily="18" charset="0"/>
                <a:cs typeface="Arial" panose="020B0604020202020204" pitchFamily="34" charset="0"/>
              </a:rPr>
              <a:t>signal</a:t>
            </a:r>
            <a:r>
              <a:rPr lang="it-IT" altLang="it-IT" sz="2400" b="0" dirty="0">
                <a:solidFill>
                  <a:schemeClr val="accent2"/>
                </a:solidFill>
                <a:latin typeface="Garamond" panose="02020404030301010803" pitchFamily="18" charset="0"/>
                <a:cs typeface="Arial" panose="020B0604020202020204" pitchFamily="34" charset="0"/>
              </a:rPr>
              <a:t>.</a:t>
            </a:r>
          </a:p>
        </p:txBody>
      </p:sp>
      <p:sp>
        <p:nvSpPr>
          <p:cNvPr id="4" name="Segnaposto numero diapositiva 3"/>
          <p:cNvSpPr>
            <a:spLocks noGrp="1"/>
          </p:cNvSpPr>
          <p:nvPr>
            <p:ph type="sldNum" sz="quarter" idx="5"/>
          </p:nvPr>
        </p:nvSpPr>
        <p:spPr/>
        <p:txBody>
          <a:bodyPr/>
          <a:lstStyle/>
          <a:p>
            <a:fld id="{38ECE7DE-3DFA-EB47-B378-AF43330A14C0}" type="slidenum">
              <a:rPr lang="it-IT" smtClean="0"/>
              <a:t>17</a:t>
            </a:fld>
            <a:endParaRPr lang="it-IT"/>
          </a:p>
        </p:txBody>
      </p:sp>
    </p:spTree>
    <p:extLst>
      <p:ext uri="{BB962C8B-B14F-4D97-AF65-F5344CB8AC3E}">
        <p14:creationId xmlns:p14="http://schemas.microsoft.com/office/powerpoint/2010/main" val="299213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E6A964E4-D44F-CC4E-94DA-B5759E7AE475}"/>
              </a:ext>
            </a:extLst>
          </p:cNvPr>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45059" name="Rectangle 2">
            <a:extLst>
              <a:ext uri="{FF2B5EF4-FFF2-40B4-BE49-F238E27FC236}">
                <a16:creationId xmlns:a16="http://schemas.microsoft.com/office/drawing/2014/main" id="{8F437F5C-22FC-AC44-B519-52323CFA6063}"/>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altLang="it-IT" dirty="0" err="1">
                <a:latin typeface="Times New Roman" panose="02020603050405020304" pitchFamily="18" charset="0"/>
              </a:rPr>
              <a:t>What</a:t>
            </a:r>
            <a:r>
              <a:rPr lang="it-IT" altLang="it-IT" dirty="0">
                <a:latin typeface="Times New Roman" panose="02020603050405020304" pitchFamily="18" charset="0"/>
              </a:rPr>
              <a:t> </a:t>
            </a:r>
            <a:r>
              <a:rPr lang="it-IT" altLang="it-IT" dirty="0" err="1">
                <a:latin typeface="Times New Roman" panose="02020603050405020304" pitchFamily="18" charset="0"/>
              </a:rPr>
              <a:t>happen</a:t>
            </a:r>
            <a:r>
              <a:rPr lang="it-IT" altLang="it-IT" dirty="0">
                <a:latin typeface="Times New Roman" panose="02020603050405020304" pitchFamily="18" charset="0"/>
              </a:rPr>
              <a:t> </a:t>
            </a:r>
            <a:r>
              <a:rPr lang="it-IT" altLang="it-IT" dirty="0" err="1">
                <a:latin typeface="Times New Roman" panose="02020603050405020304" pitchFamily="18" charset="0"/>
              </a:rPr>
              <a:t>after</a:t>
            </a:r>
            <a:r>
              <a:rPr lang="it-IT" altLang="it-IT" dirty="0">
                <a:latin typeface="Times New Roman" panose="02020603050405020304" pitchFamily="18" charset="0"/>
              </a:rPr>
              <a:t> the </a:t>
            </a:r>
            <a:r>
              <a:rPr lang="it-IT" altLang="it-IT" dirty="0" err="1">
                <a:latin typeface="Times New Roman" panose="02020603050405020304" pitchFamily="18" charset="0"/>
              </a:rPr>
              <a:t>signal</a:t>
            </a:r>
            <a:r>
              <a:rPr lang="it-IT" altLang="it-IT" dirty="0">
                <a:latin typeface="Times New Roman" panose="02020603050405020304" pitchFamily="18" charset="0"/>
              </a:rPr>
              <a:t> </a:t>
            </a:r>
            <a:r>
              <a:rPr lang="it-IT" altLang="it-IT" dirty="0" err="1">
                <a:latin typeface="Times New Roman" panose="02020603050405020304" pitchFamily="18" charset="0"/>
              </a:rPr>
              <a:t>has</a:t>
            </a:r>
            <a:r>
              <a:rPr lang="it-IT" altLang="it-IT" dirty="0">
                <a:latin typeface="Times New Roman" panose="02020603050405020304" pitchFamily="18" charset="0"/>
              </a:rPr>
              <a:t> </a:t>
            </a:r>
            <a:r>
              <a:rPr lang="it-IT" altLang="it-IT" dirty="0" err="1">
                <a:latin typeface="Times New Roman" panose="02020603050405020304" pitchFamily="18" charset="0"/>
              </a:rPr>
              <a:t>been</a:t>
            </a:r>
            <a:r>
              <a:rPr lang="it-IT" altLang="it-IT" dirty="0">
                <a:latin typeface="Times New Roman" panose="02020603050405020304" pitchFamily="18" charset="0"/>
              </a:rPr>
              <a:t> </a:t>
            </a:r>
            <a:r>
              <a:rPr lang="it-IT" altLang="it-IT" dirty="0" err="1">
                <a:latin typeface="Times New Roman" panose="02020603050405020304" pitchFamily="18" charset="0"/>
              </a:rPr>
              <a:t>amplificated</a:t>
            </a:r>
            <a:r>
              <a:rPr lang="it-IT" altLang="it-IT" dirty="0">
                <a:latin typeface="Times New Roman" panose="02020603050405020304" pitchFamily="18" charset="0"/>
              </a:rPr>
              <a:t>?</a:t>
            </a:r>
          </a:p>
          <a:p>
            <a:r>
              <a:rPr lang="it-IT" altLang="it-IT" dirty="0">
                <a:latin typeface="Times New Roman" panose="02020603050405020304" pitchFamily="18" charset="0"/>
              </a:rPr>
              <a:t>The </a:t>
            </a:r>
            <a:r>
              <a:rPr lang="it-IT" altLang="it-IT" dirty="0" err="1">
                <a:latin typeface="Times New Roman" panose="02020603050405020304" pitchFamily="18" charset="0"/>
              </a:rPr>
              <a:t>final</a:t>
            </a:r>
            <a:r>
              <a:rPr lang="it-IT" altLang="it-IT" dirty="0">
                <a:latin typeface="Times New Roman" panose="02020603050405020304" pitchFamily="18" charset="0"/>
              </a:rPr>
              <a:t> </a:t>
            </a:r>
            <a:r>
              <a:rPr lang="it-IT" altLang="it-IT" dirty="0" err="1">
                <a:latin typeface="Times New Roman" panose="02020603050405020304" pitchFamily="18" charset="0"/>
              </a:rPr>
              <a:t>effect</a:t>
            </a:r>
            <a:r>
              <a:rPr lang="it-IT" altLang="it-IT" dirty="0">
                <a:latin typeface="Times New Roman" panose="02020603050405020304" pitchFamily="18" charset="0"/>
              </a:rPr>
              <a:t> </a:t>
            </a:r>
            <a:r>
              <a:rPr lang="it-IT" altLang="it-IT" dirty="0" err="1">
                <a:latin typeface="Times New Roman" panose="02020603050405020304" pitchFamily="18" charset="0"/>
              </a:rPr>
              <a:t>results</a:t>
            </a:r>
            <a:r>
              <a:rPr lang="it-IT" altLang="it-IT" dirty="0">
                <a:latin typeface="Times New Roman" panose="02020603050405020304" pitchFamily="18" charset="0"/>
              </a:rPr>
              <a:t> in </a:t>
            </a:r>
            <a:r>
              <a:rPr lang="it-IT" altLang="it-IT" dirty="0" err="1">
                <a:latin typeface="Times New Roman" panose="02020603050405020304" pitchFamily="18" charset="0"/>
              </a:rPr>
              <a:t>changing</a:t>
            </a:r>
            <a:r>
              <a:rPr lang="it-IT" altLang="it-IT" dirty="0">
                <a:latin typeface="Times New Roman" panose="02020603050405020304" pitchFamily="18" charset="0"/>
              </a:rPr>
              <a:t> in </a:t>
            </a:r>
            <a:r>
              <a:rPr lang="it-IT" altLang="it-IT" dirty="0" err="1">
                <a:latin typeface="Times New Roman" panose="02020603050405020304" pitchFamily="18" charset="0"/>
              </a:rPr>
              <a:t>protein</a:t>
            </a:r>
            <a:r>
              <a:rPr lang="it-IT" altLang="it-IT" dirty="0">
                <a:latin typeface="Times New Roman" panose="02020603050405020304" pitchFamily="18" charset="0"/>
              </a:rPr>
              <a:t> </a:t>
            </a:r>
            <a:r>
              <a:rPr lang="it-IT" altLang="it-IT" dirty="0" err="1">
                <a:latin typeface="Times New Roman" panose="02020603050405020304" pitchFamily="18" charset="0"/>
              </a:rPr>
              <a:t>activity</a:t>
            </a:r>
            <a:r>
              <a:rPr lang="it-IT" altLang="it-IT" dirty="0">
                <a:latin typeface="Times New Roman" panose="02020603050405020304" pitchFamily="18" charset="0"/>
              </a:rPr>
              <a:t> or gene </a:t>
            </a:r>
            <a:r>
              <a:rPr lang="it-IT" altLang="it-IT" dirty="0" err="1">
                <a:latin typeface="Times New Roman" panose="02020603050405020304" pitchFamily="18" charset="0"/>
              </a:rPr>
              <a:t>expression</a:t>
            </a:r>
            <a:r>
              <a:rPr lang="it-IT" altLang="it-IT" dirty="0">
                <a:latin typeface="Times New Roman" panose="02020603050405020304" pitchFamily="18" charset="0"/>
              </a:rPr>
              <a:t> , i.s. </a:t>
            </a:r>
            <a:r>
              <a:rPr lang="it-IT" altLang="it-IT" dirty="0" err="1">
                <a:latin typeface="Times New Roman" panose="02020603050405020304" pitchFamily="18" charset="0"/>
              </a:rPr>
              <a:t>this</a:t>
            </a:r>
            <a:r>
              <a:rPr lang="it-IT" altLang="it-IT" dirty="0">
                <a:latin typeface="Times New Roman" panose="02020603050405020304" pitchFamily="18" charset="0"/>
              </a:rPr>
              <a:t> </a:t>
            </a:r>
            <a:r>
              <a:rPr lang="it-IT" altLang="it-IT" dirty="0" err="1">
                <a:latin typeface="Times New Roman" panose="02020603050405020304" pitchFamily="18" charset="0"/>
              </a:rPr>
              <a:t>cascade</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activated</a:t>
            </a:r>
            <a:r>
              <a:rPr lang="it-IT" altLang="it-IT" dirty="0">
                <a:latin typeface="Times New Roman" panose="02020603050405020304" pitchFamily="18" charset="0"/>
              </a:rPr>
              <a:t> by some </a:t>
            </a:r>
            <a:r>
              <a:rPr lang="it-IT" altLang="it-IT" dirty="0" err="1">
                <a:latin typeface="Times New Roman" panose="02020603050405020304" pitchFamily="18" charset="0"/>
              </a:rPr>
              <a:t>cytoskeleton</a:t>
            </a:r>
            <a:r>
              <a:rPr lang="it-IT" altLang="it-IT" dirty="0">
                <a:latin typeface="Times New Roman" panose="02020603050405020304" pitchFamily="18" charset="0"/>
              </a:rPr>
              <a:t> </a:t>
            </a:r>
            <a:r>
              <a:rPr lang="it-IT" altLang="it-IT" dirty="0" err="1">
                <a:latin typeface="Times New Roman" panose="02020603050405020304" pitchFamily="18" charset="0"/>
              </a:rPr>
              <a:t>components</a:t>
            </a:r>
            <a:r>
              <a:rPr lang="it-IT" altLang="it-IT" dirty="0">
                <a:latin typeface="Times New Roman" panose="02020603050405020304" pitchFamily="18" charset="0"/>
              </a:rPr>
              <a:t> </a:t>
            </a:r>
            <a:r>
              <a:rPr lang="it-IT" altLang="it-IT" dirty="0" err="1">
                <a:latin typeface="Times New Roman" panose="02020603050405020304" pitchFamily="18" charset="0"/>
              </a:rPr>
              <a:t>involved</a:t>
            </a:r>
            <a:r>
              <a:rPr lang="it-IT" altLang="it-IT" dirty="0">
                <a:latin typeface="Times New Roman" panose="02020603050405020304" pitchFamily="18" charset="0"/>
              </a:rPr>
              <a:t> in the </a:t>
            </a:r>
            <a:r>
              <a:rPr lang="it-IT" altLang="it-IT" dirty="0" err="1">
                <a:latin typeface="Times New Roman" panose="02020603050405020304" pitchFamily="18" charset="0"/>
              </a:rPr>
              <a:t>cell</a:t>
            </a:r>
            <a:r>
              <a:rPr lang="it-IT" altLang="it-IT" dirty="0">
                <a:latin typeface="Times New Roman" panose="02020603050405020304" pitchFamily="18" charset="0"/>
              </a:rPr>
              <a:t> </a:t>
            </a:r>
            <a:r>
              <a:rPr lang="it-IT" altLang="it-IT" dirty="0" err="1">
                <a:latin typeface="Times New Roman" panose="02020603050405020304" pitchFamily="18" charset="0"/>
              </a:rPr>
              <a:t>motility</a:t>
            </a:r>
            <a:r>
              <a:rPr lang="it-IT" altLang="it-IT" dirty="0">
                <a:latin typeface="Times New Roman" panose="02020603050405020304" pitchFamily="18" charset="0"/>
              </a:rPr>
              <a:t>.</a:t>
            </a:r>
          </a:p>
        </p:txBody>
      </p:sp>
    </p:spTree>
    <p:extLst>
      <p:ext uri="{BB962C8B-B14F-4D97-AF65-F5344CB8AC3E}">
        <p14:creationId xmlns:p14="http://schemas.microsoft.com/office/powerpoint/2010/main" val="390252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C346CCB1-A73F-AC4F-9A81-2ECD4865FA74}"/>
              </a:ext>
            </a:extLst>
          </p:cNvPr>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50179" name="Rectangle 2">
            <a:extLst>
              <a:ext uri="{FF2B5EF4-FFF2-40B4-BE49-F238E27FC236}">
                <a16:creationId xmlns:a16="http://schemas.microsoft.com/office/drawing/2014/main" id="{FA9BAB67-F5E1-5448-BBEF-DE791EC136F2}"/>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altLang="it-IT" dirty="0">
                <a:latin typeface="Times New Roman" panose="02020603050405020304" pitchFamily="18" charset="0"/>
              </a:rPr>
              <a:t>In the </a:t>
            </a:r>
            <a:r>
              <a:rPr lang="it-IT" altLang="it-IT" dirty="0" err="1">
                <a:latin typeface="Times New Roman" panose="02020603050405020304" pitchFamily="18" charset="0"/>
              </a:rPr>
              <a:t>context</a:t>
            </a:r>
            <a:r>
              <a:rPr lang="it-IT" altLang="it-IT" dirty="0">
                <a:latin typeface="Times New Roman" panose="02020603050405020304" pitchFamily="18" charset="0"/>
              </a:rPr>
              <a:t> of </a:t>
            </a:r>
            <a:r>
              <a:rPr lang="it-IT" altLang="it-IT" dirty="0" err="1">
                <a:latin typeface="Times New Roman" panose="02020603050405020304" pitchFamily="18" charset="0"/>
              </a:rPr>
              <a:t>RTKs</a:t>
            </a:r>
            <a:r>
              <a:rPr lang="it-IT" altLang="it-IT" dirty="0">
                <a:latin typeface="Times New Roman" panose="02020603050405020304" pitchFamily="18" charset="0"/>
              </a:rPr>
              <a:t> </a:t>
            </a:r>
            <a:r>
              <a:rPr lang="it-IT" altLang="it-IT" dirty="0" err="1">
                <a:latin typeface="Times New Roman" panose="02020603050405020304" pitchFamily="18" charset="0"/>
              </a:rPr>
              <a:t>receptors</a:t>
            </a:r>
            <a:r>
              <a:rPr lang="it-IT" altLang="it-IT" dirty="0">
                <a:latin typeface="Times New Roman" panose="02020603050405020304" pitchFamily="18" charset="0"/>
              </a:rPr>
              <a:t> , </a:t>
            </a:r>
            <a:r>
              <a:rPr lang="it-IT" altLang="it-IT" dirty="0" err="1">
                <a:latin typeface="Times New Roman" panose="02020603050405020304" pitchFamily="18" charset="0"/>
              </a:rPr>
              <a:t>we</a:t>
            </a:r>
            <a:r>
              <a:rPr lang="it-IT" altLang="it-IT" dirty="0">
                <a:latin typeface="Times New Roman" panose="02020603050405020304" pitchFamily="18" charset="0"/>
              </a:rPr>
              <a:t> </a:t>
            </a:r>
            <a:r>
              <a:rPr lang="it-IT" altLang="it-IT" dirty="0" err="1">
                <a:latin typeface="Times New Roman" panose="02020603050405020304" pitchFamily="18" charset="0"/>
              </a:rPr>
              <a:t>ahve</a:t>
            </a:r>
            <a:r>
              <a:rPr lang="it-IT" altLang="it-IT" dirty="0">
                <a:latin typeface="Times New Roman" panose="02020603050405020304" pitchFamily="18" charset="0"/>
              </a:rPr>
              <a:t> to </a:t>
            </a:r>
            <a:r>
              <a:rPr lang="it-IT" altLang="it-IT" dirty="0" err="1">
                <a:latin typeface="Times New Roman" panose="02020603050405020304" pitchFamily="18" charset="0"/>
              </a:rPr>
              <a:t>mention</a:t>
            </a:r>
            <a:r>
              <a:rPr lang="it-IT" altLang="it-IT" dirty="0">
                <a:latin typeface="Times New Roman" panose="02020603050405020304" pitchFamily="18" charset="0"/>
              </a:rPr>
              <a:t> the </a:t>
            </a:r>
            <a:r>
              <a:rPr lang="it-IT" altLang="it-IT" dirty="0" err="1">
                <a:latin typeface="Times New Roman" panose="02020603050405020304" pitchFamily="18" charset="0"/>
              </a:rPr>
              <a:t>Transforming</a:t>
            </a:r>
            <a:r>
              <a:rPr lang="it-IT" altLang="it-IT" dirty="0">
                <a:latin typeface="Times New Roman" panose="02020603050405020304" pitchFamily="18" charset="0"/>
              </a:rPr>
              <a:t> </a:t>
            </a:r>
            <a:r>
              <a:rPr lang="it-IT" altLang="it-IT" dirty="0" err="1">
                <a:latin typeface="Times New Roman" panose="02020603050405020304" pitchFamily="18" charset="0"/>
              </a:rPr>
              <a:t>growth</a:t>
            </a:r>
            <a:r>
              <a:rPr lang="it-IT" altLang="it-IT" dirty="0">
                <a:latin typeface="Times New Roman" panose="02020603050405020304" pitchFamily="18" charset="0"/>
              </a:rPr>
              <a:t> </a:t>
            </a:r>
            <a:r>
              <a:rPr lang="it-IT" altLang="it-IT" dirty="0" err="1">
                <a:latin typeface="Times New Roman" panose="02020603050405020304" pitchFamily="18" charset="0"/>
              </a:rPr>
              <a:t>factor</a:t>
            </a:r>
            <a:r>
              <a:rPr lang="it-IT" altLang="it-IT" dirty="0">
                <a:latin typeface="Times New Roman" panose="02020603050405020304" pitchFamily="18" charset="0"/>
              </a:rPr>
              <a:t> beta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This</a:t>
            </a:r>
            <a:r>
              <a:rPr lang="it-IT" altLang="it-IT" dirty="0">
                <a:latin typeface="Times New Roman" panose="02020603050405020304" pitchFamily="18" charset="0"/>
              </a:rPr>
              <a:t> family </a:t>
            </a:r>
            <a:r>
              <a:rPr lang="it-IT" altLang="it-IT" dirty="0" err="1">
                <a:latin typeface="Times New Roman" panose="02020603050405020304" pitchFamily="18" charset="0"/>
              </a:rPr>
              <a:t>is</a:t>
            </a:r>
            <a:r>
              <a:rPr lang="it-IT" altLang="it-IT" dirty="0">
                <a:latin typeface="Times New Roman" panose="02020603050405020304" pitchFamily="18" charset="0"/>
              </a:rPr>
              <a:t> the </a:t>
            </a:r>
            <a:r>
              <a:rPr lang="it-IT" altLang="it-IT" dirty="0" err="1">
                <a:latin typeface="Times New Roman" panose="02020603050405020304" pitchFamily="18" charset="0"/>
              </a:rPr>
              <a:t>only</a:t>
            </a:r>
            <a:r>
              <a:rPr lang="it-IT" altLang="it-IT" dirty="0">
                <a:latin typeface="Times New Roman" panose="02020603050405020304" pitchFamily="18" charset="0"/>
              </a:rPr>
              <a:t> </a:t>
            </a:r>
            <a:r>
              <a:rPr lang="it-IT" altLang="it-IT" dirty="0" err="1">
                <a:latin typeface="Times New Roman" panose="02020603050405020304" pitchFamily="18" charset="0"/>
              </a:rPr>
              <a:t>class</a:t>
            </a:r>
            <a:r>
              <a:rPr lang="it-IT" altLang="it-IT" dirty="0">
                <a:latin typeface="Times New Roman" panose="02020603050405020304" pitchFamily="18" charset="0"/>
              </a:rPr>
              <a:t> of </a:t>
            </a:r>
            <a:r>
              <a:rPr lang="it-IT" altLang="it-IT" dirty="0" err="1">
                <a:latin typeface="Times New Roman" panose="02020603050405020304" pitchFamily="18" charset="0"/>
              </a:rPr>
              <a:t>receptors</a:t>
            </a:r>
            <a:r>
              <a:rPr lang="it-IT" altLang="it-IT" dirty="0">
                <a:latin typeface="Times New Roman" panose="02020603050405020304" pitchFamily="18" charset="0"/>
              </a:rPr>
              <a:t> with </a:t>
            </a:r>
            <a:r>
              <a:rPr lang="it-IT" altLang="it-IT" dirty="0" err="1">
                <a:latin typeface="Times New Roman" panose="02020603050405020304" pitchFamily="18" charset="0"/>
              </a:rPr>
              <a:t>intrinsic</a:t>
            </a:r>
            <a:r>
              <a:rPr lang="it-IT" altLang="it-IT" dirty="0">
                <a:latin typeface="Times New Roman" panose="02020603050405020304" pitchFamily="18" charset="0"/>
              </a:rPr>
              <a:t> serine/</a:t>
            </a:r>
            <a:r>
              <a:rPr lang="it-IT" altLang="it-IT" dirty="0" err="1">
                <a:latin typeface="Times New Roman" panose="02020603050405020304" pitchFamily="18" charset="0"/>
              </a:rPr>
              <a:t>threonine</a:t>
            </a:r>
            <a:r>
              <a:rPr lang="it-IT" altLang="it-IT" dirty="0">
                <a:latin typeface="Times New Roman" panose="02020603050405020304" pitchFamily="18" charset="0"/>
              </a:rPr>
              <a:t> </a:t>
            </a:r>
            <a:r>
              <a:rPr lang="it-IT" altLang="it-IT" dirty="0" err="1">
                <a:latin typeface="Times New Roman" panose="02020603050405020304" pitchFamily="18" charset="0"/>
              </a:rPr>
              <a:t>kinase</a:t>
            </a:r>
            <a:r>
              <a:rPr lang="it-IT" altLang="it-IT" dirty="0">
                <a:latin typeface="Times New Roman" panose="02020603050405020304" pitchFamily="18" charset="0"/>
              </a:rPr>
              <a:t> </a:t>
            </a:r>
            <a:r>
              <a:rPr lang="it-IT" altLang="it-IT" dirty="0" err="1">
                <a:latin typeface="Times New Roman" panose="02020603050405020304" pitchFamily="18" charset="0"/>
              </a:rPr>
              <a:t>activity</a:t>
            </a:r>
            <a:r>
              <a:rPr lang="it-IT" altLang="it-IT" dirty="0">
                <a:latin typeface="Times New Roman" panose="02020603050405020304" pitchFamily="18" charset="0"/>
              </a:rPr>
              <a:t>.</a:t>
            </a:r>
          </a:p>
          <a:p>
            <a:r>
              <a:rPr lang="it-IT" altLang="it-IT" dirty="0">
                <a:latin typeface="Times New Roman" panose="02020603050405020304" pitchFamily="18" charset="0"/>
              </a:rPr>
              <a:t>the TGF beta </a:t>
            </a:r>
            <a:r>
              <a:rPr lang="it-IT" altLang="it-IT" dirty="0" err="1">
                <a:latin typeface="Times New Roman" panose="02020603050405020304" pitchFamily="18" charset="0"/>
              </a:rPr>
              <a:t>receptors</a:t>
            </a:r>
            <a:r>
              <a:rPr lang="it-IT" altLang="it-IT" dirty="0">
                <a:latin typeface="Times New Roman" panose="02020603050405020304" pitchFamily="18" charset="0"/>
              </a:rPr>
              <a:t> </a:t>
            </a:r>
            <a:r>
              <a:rPr lang="it-IT" altLang="it-IT" dirty="0" err="1">
                <a:latin typeface="Times New Roman" panose="02020603050405020304" pitchFamily="18" charset="0"/>
              </a:rPr>
              <a:t>bind</a:t>
            </a:r>
            <a:r>
              <a:rPr lang="it-IT" altLang="it-IT" dirty="0">
                <a:latin typeface="Times New Roman" panose="02020603050405020304" pitchFamily="18" charset="0"/>
              </a:rPr>
              <a:t> to </a:t>
            </a:r>
            <a:r>
              <a:rPr lang="it-IT" altLang="it-IT" dirty="0" err="1">
                <a:latin typeface="Times New Roman" panose="02020603050405020304" pitchFamily="18" charset="0"/>
              </a:rPr>
              <a:t>ligands</a:t>
            </a:r>
            <a:r>
              <a:rPr lang="it-IT" altLang="it-IT" dirty="0">
                <a:latin typeface="Times New Roman" panose="02020603050405020304" pitchFamily="18" charset="0"/>
              </a:rPr>
              <a:t> </a:t>
            </a:r>
            <a:r>
              <a:rPr lang="it-IT" altLang="it-IT" dirty="0" err="1">
                <a:latin typeface="Times New Roman" panose="02020603050405020304" pitchFamily="18" charset="0"/>
              </a:rPr>
              <a:t>such</a:t>
            </a:r>
            <a:r>
              <a:rPr lang="it-IT" altLang="it-IT" dirty="0">
                <a:latin typeface="Times New Roman" panose="02020603050405020304" pitchFamily="18" charset="0"/>
              </a:rPr>
              <a:t> </a:t>
            </a:r>
            <a:r>
              <a:rPr lang="it-IT" altLang="it-IT" dirty="0" err="1">
                <a:latin typeface="Times New Roman" panose="02020603050405020304" pitchFamily="18" charset="0"/>
              </a:rPr>
              <a:t>as</a:t>
            </a:r>
            <a:r>
              <a:rPr lang="it-IT" altLang="it-IT" dirty="0">
                <a:latin typeface="Times New Roman" panose="02020603050405020304" pitchFamily="18" charset="0"/>
              </a:rPr>
              <a:t> TGF beta, </a:t>
            </a:r>
            <a:r>
              <a:rPr lang="it-IT" altLang="it-IT" dirty="0" err="1">
                <a:latin typeface="Times New Roman" panose="02020603050405020304" pitchFamily="18" charset="0"/>
              </a:rPr>
              <a:t>activin</a:t>
            </a:r>
            <a:r>
              <a:rPr lang="it-IT" altLang="it-IT" dirty="0">
                <a:latin typeface="Times New Roman" panose="02020603050405020304" pitchFamily="18" charset="0"/>
              </a:rPr>
              <a:t>, bone </a:t>
            </a:r>
            <a:r>
              <a:rPr lang="it-IT" altLang="it-IT" dirty="0" err="1">
                <a:latin typeface="Times New Roman" panose="02020603050405020304" pitchFamily="18" charset="0"/>
              </a:rPr>
              <a:t>morphogenetic</a:t>
            </a:r>
            <a:r>
              <a:rPr lang="it-IT" altLang="it-IT" dirty="0">
                <a:latin typeface="Times New Roman" panose="02020603050405020304" pitchFamily="18" charset="0"/>
              </a:rPr>
              <a:t> </a:t>
            </a:r>
            <a:r>
              <a:rPr lang="it-IT" altLang="it-IT" dirty="0" err="1">
                <a:latin typeface="Times New Roman" panose="02020603050405020304" pitchFamily="18" charset="0"/>
              </a:rPr>
              <a:t>proteins</a:t>
            </a:r>
            <a:r>
              <a:rPr lang="it-IT" altLang="it-IT" dirty="0">
                <a:latin typeface="Times New Roman" panose="02020603050405020304" pitchFamily="18" charset="0"/>
              </a:rPr>
              <a:t> and </a:t>
            </a:r>
            <a:r>
              <a:rPr lang="it-IT" altLang="it-IT" dirty="0" err="1">
                <a:latin typeface="Times New Roman" panose="02020603050405020304" pitchFamily="18" charset="0"/>
              </a:rPr>
              <a:t>other</a:t>
            </a:r>
            <a:r>
              <a:rPr lang="it-IT" altLang="it-IT" dirty="0">
                <a:latin typeface="Times New Roman" panose="02020603050405020304" pitchFamily="18" charset="0"/>
              </a:rPr>
              <a:t> </a:t>
            </a:r>
            <a:r>
              <a:rPr lang="it-IT" altLang="it-IT" dirty="0" err="1">
                <a:latin typeface="Times New Roman" panose="02020603050405020304" pitchFamily="18" charset="0"/>
              </a:rPr>
              <a:t>regulators</a:t>
            </a:r>
            <a:r>
              <a:rPr lang="it-IT" altLang="it-IT" dirty="0">
                <a:latin typeface="Times New Roman" panose="02020603050405020304" pitchFamily="18" charset="0"/>
              </a:rPr>
              <a:t> of </a:t>
            </a:r>
            <a:r>
              <a:rPr lang="it-IT" altLang="it-IT" dirty="0" err="1">
                <a:latin typeface="Times New Roman" panose="02020603050405020304" pitchFamily="18" charset="0"/>
              </a:rPr>
              <a:t>proliferation</a:t>
            </a:r>
            <a:r>
              <a:rPr lang="it-IT" altLang="it-IT" dirty="0">
                <a:latin typeface="Times New Roman" panose="02020603050405020304" pitchFamily="18" charset="0"/>
              </a:rPr>
              <a:t> and </a:t>
            </a:r>
            <a:r>
              <a:rPr lang="it-IT" altLang="it-IT" dirty="0" err="1">
                <a:latin typeface="Times New Roman" panose="02020603050405020304" pitchFamily="18" charset="0"/>
              </a:rPr>
              <a:t>cell</a:t>
            </a:r>
            <a:r>
              <a:rPr lang="it-IT" altLang="it-IT" dirty="0">
                <a:latin typeface="Times New Roman" panose="02020603050405020304" pitchFamily="18" charset="0"/>
              </a:rPr>
              <a:t> fate. In </a:t>
            </a:r>
            <a:r>
              <a:rPr lang="it-IT" altLang="it-IT" dirty="0" err="1">
                <a:latin typeface="Times New Roman" panose="02020603050405020304" pitchFamily="18" charset="0"/>
              </a:rPr>
              <a:t>humans</a:t>
            </a:r>
            <a:r>
              <a:rPr lang="it-IT" altLang="it-IT" dirty="0">
                <a:latin typeface="Times New Roman" panose="02020603050405020304" pitchFamily="18" charset="0"/>
              </a:rPr>
              <a:t> </a:t>
            </a:r>
            <a:r>
              <a:rPr lang="it-IT" altLang="it-IT" dirty="0" err="1">
                <a:latin typeface="Times New Roman" panose="02020603050405020304" pitchFamily="18" charset="0"/>
              </a:rPr>
              <a:t>there</a:t>
            </a:r>
            <a:r>
              <a:rPr lang="it-IT" altLang="it-IT" dirty="0">
                <a:latin typeface="Times New Roman" panose="02020603050405020304" pitchFamily="18" charset="0"/>
              </a:rPr>
              <a:t> are 12 </a:t>
            </a:r>
            <a:r>
              <a:rPr lang="it-IT" altLang="it-IT" dirty="0" err="1">
                <a:latin typeface="Times New Roman" panose="02020603050405020304" pitchFamily="18" charset="0"/>
              </a:rPr>
              <a:t>distinct</a:t>
            </a:r>
            <a:r>
              <a:rPr lang="it-IT" altLang="it-IT" dirty="0">
                <a:latin typeface="Times New Roman" panose="02020603050405020304" pitchFamily="18" charset="0"/>
              </a:rPr>
              <a:t> </a:t>
            </a:r>
            <a:r>
              <a:rPr lang="it-IT" altLang="it-IT" dirty="0" err="1">
                <a:latin typeface="Times New Roman" panose="02020603050405020304" pitchFamily="18" charset="0"/>
              </a:rPr>
              <a:t>receptors</a:t>
            </a:r>
            <a:r>
              <a:rPr lang="it-IT" altLang="it-IT" dirty="0">
                <a:latin typeface="Times New Roman" panose="02020603050405020304" pitchFamily="18" charset="0"/>
              </a:rPr>
              <a:t> in the TGF beta family </a:t>
            </a:r>
            <a:r>
              <a:rPr lang="it-IT" altLang="it-IT" dirty="0" err="1">
                <a:latin typeface="Times New Roman" panose="02020603050405020304" pitchFamily="18" charset="0"/>
              </a:rPr>
              <a:t>which</a:t>
            </a:r>
            <a:r>
              <a:rPr lang="it-IT" altLang="it-IT" dirty="0">
                <a:latin typeface="Times New Roman" panose="02020603050405020304" pitchFamily="18" charset="0"/>
              </a:rPr>
              <a:t> can be </a:t>
            </a:r>
            <a:r>
              <a:rPr lang="it-IT" altLang="it-IT" dirty="0" err="1">
                <a:latin typeface="Times New Roman" panose="02020603050405020304" pitchFamily="18" charset="0"/>
              </a:rPr>
              <a:t>functionally</a:t>
            </a:r>
            <a:r>
              <a:rPr lang="it-IT" altLang="it-IT" dirty="0">
                <a:latin typeface="Times New Roman" panose="02020603050405020304" pitchFamily="18" charset="0"/>
              </a:rPr>
              <a:t> </a:t>
            </a:r>
            <a:r>
              <a:rPr lang="it-IT" altLang="it-IT" dirty="0" err="1">
                <a:latin typeface="Times New Roman" panose="02020603050405020304" pitchFamily="18" charset="0"/>
              </a:rPr>
              <a:t>divided</a:t>
            </a:r>
            <a:r>
              <a:rPr lang="it-IT" altLang="it-IT" dirty="0">
                <a:latin typeface="Times New Roman" panose="02020603050405020304" pitchFamily="18" charset="0"/>
              </a:rPr>
              <a:t> in </a:t>
            </a:r>
            <a:r>
              <a:rPr lang="it-IT" altLang="it-IT" dirty="0" err="1">
                <a:latin typeface="Times New Roman" panose="02020603050405020304" pitchFamily="18" charset="0"/>
              </a:rPr>
              <a:t>two</a:t>
            </a:r>
            <a:r>
              <a:rPr lang="it-IT" altLang="it-IT" dirty="0">
                <a:latin typeface="Times New Roman" panose="02020603050405020304" pitchFamily="18" charset="0"/>
              </a:rPr>
              <a:t> </a:t>
            </a:r>
            <a:r>
              <a:rPr lang="it-IT" altLang="it-IT" dirty="0" err="1">
                <a:latin typeface="Times New Roman" panose="02020603050405020304" pitchFamily="18" charset="0"/>
              </a:rPr>
              <a:t>classes</a:t>
            </a:r>
            <a:r>
              <a:rPr lang="it-IT" altLang="it-IT" dirty="0">
                <a:latin typeface="Times New Roman" panose="02020603050405020304" pitchFamily="18" charset="0"/>
              </a:rPr>
              <a:t> (</a:t>
            </a:r>
            <a:r>
              <a:rPr lang="it-IT" altLang="it-IT" dirty="0" err="1">
                <a:latin typeface="Times New Roman" panose="02020603050405020304" pitchFamily="18" charset="0"/>
              </a:rPr>
              <a:t>tyoe</a:t>
            </a:r>
            <a:r>
              <a:rPr lang="it-IT" altLang="it-IT" dirty="0">
                <a:latin typeface="Times New Roman" panose="02020603050405020304" pitchFamily="18" charset="0"/>
              </a:rPr>
              <a:t> I and </a:t>
            </a:r>
            <a:r>
              <a:rPr lang="it-IT" altLang="it-IT" dirty="0" err="1">
                <a:latin typeface="Times New Roman" panose="02020603050405020304" pitchFamily="18" charset="0"/>
              </a:rPr>
              <a:t>type</a:t>
            </a:r>
            <a:r>
              <a:rPr lang="it-IT" altLang="it-IT" dirty="0">
                <a:latin typeface="Times New Roman" panose="02020603050405020304" pitchFamily="18" charset="0"/>
              </a:rPr>
              <a:t> II). </a:t>
            </a:r>
            <a:r>
              <a:rPr lang="it-IT" altLang="it-IT" dirty="0" err="1">
                <a:latin typeface="Times New Roman" panose="02020603050405020304" pitchFamily="18" charset="0"/>
              </a:rPr>
              <a:t>Type</a:t>
            </a:r>
            <a:r>
              <a:rPr lang="it-IT" altLang="it-IT" dirty="0">
                <a:latin typeface="Times New Roman" panose="02020603050405020304" pitchFamily="18" charset="0"/>
              </a:rPr>
              <a:t> I and </a:t>
            </a:r>
            <a:r>
              <a:rPr lang="it-IT" altLang="it-IT" dirty="0" err="1">
                <a:latin typeface="Times New Roman" panose="02020603050405020304" pitchFamily="18" charset="0"/>
              </a:rPr>
              <a:t>type</a:t>
            </a:r>
            <a:r>
              <a:rPr lang="it-IT" altLang="it-IT" dirty="0">
                <a:latin typeface="Times New Roman" panose="02020603050405020304" pitchFamily="18" charset="0"/>
              </a:rPr>
              <a:t> II </a:t>
            </a:r>
            <a:r>
              <a:rPr lang="it-IT" altLang="it-IT" dirty="0" err="1">
                <a:latin typeface="Times New Roman" panose="02020603050405020304" pitchFamily="18" charset="0"/>
              </a:rPr>
              <a:t>receptors</a:t>
            </a:r>
            <a:r>
              <a:rPr lang="it-IT" altLang="it-IT" dirty="0">
                <a:latin typeface="Times New Roman" panose="02020603050405020304" pitchFamily="18" charset="0"/>
              </a:rPr>
              <a:t> </a:t>
            </a:r>
            <a:r>
              <a:rPr lang="it-IT" altLang="it-IT" dirty="0" err="1">
                <a:latin typeface="Times New Roman" panose="02020603050405020304" pitchFamily="18" charset="0"/>
              </a:rPr>
              <a:t>exist</a:t>
            </a:r>
            <a:r>
              <a:rPr lang="it-IT" altLang="it-IT" dirty="0">
                <a:latin typeface="Times New Roman" panose="02020603050405020304" pitchFamily="18" charset="0"/>
              </a:rPr>
              <a:t> </a:t>
            </a:r>
            <a:r>
              <a:rPr lang="it-IT" altLang="it-IT" dirty="0" err="1">
                <a:latin typeface="Times New Roman" panose="02020603050405020304" pitchFamily="18" charset="0"/>
              </a:rPr>
              <a:t>as</a:t>
            </a:r>
            <a:r>
              <a:rPr lang="it-IT" altLang="it-IT" dirty="0">
                <a:latin typeface="Times New Roman" panose="02020603050405020304" pitchFamily="18" charset="0"/>
              </a:rPr>
              <a:t> </a:t>
            </a:r>
            <a:r>
              <a:rPr lang="it-IT" altLang="it-IT" dirty="0" err="1">
                <a:latin typeface="Times New Roman" panose="02020603050405020304" pitchFamily="18" charset="0"/>
              </a:rPr>
              <a:t>homodimers</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associate </a:t>
            </a:r>
            <a:r>
              <a:rPr lang="it-IT" altLang="it-IT" dirty="0" err="1">
                <a:latin typeface="Times New Roman" panose="02020603050405020304" pitchFamily="18" charset="0"/>
              </a:rPr>
              <a:t>into</a:t>
            </a:r>
            <a:r>
              <a:rPr lang="it-IT" altLang="it-IT" dirty="0">
                <a:latin typeface="Times New Roman" panose="02020603050405020304" pitchFamily="18" charset="0"/>
              </a:rPr>
              <a:t> a </a:t>
            </a:r>
            <a:r>
              <a:rPr lang="it-IT" altLang="it-IT" dirty="0" err="1">
                <a:latin typeface="Times New Roman" panose="02020603050405020304" pitchFamily="18" charset="0"/>
              </a:rPr>
              <a:t>heterotetrameric</a:t>
            </a:r>
            <a:r>
              <a:rPr lang="it-IT" altLang="it-IT" dirty="0">
                <a:latin typeface="Times New Roman" panose="02020603050405020304" pitchFamily="18" charset="0"/>
              </a:rPr>
              <a:t> </a:t>
            </a:r>
            <a:r>
              <a:rPr lang="it-IT" altLang="it-IT" dirty="0" err="1">
                <a:latin typeface="Times New Roman" panose="02020603050405020304" pitchFamily="18" charset="0"/>
              </a:rPr>
              <a:t>activated</a:t>
            </a:r>
            <a:r>
              <a:rPr lang="it-IT" altLang="it-IT" dirty="0">
                <a:latin typeface="Times New Roman" panose="02020603050405020304" pitchFamily="18" charset="0"/>
              </a:rPr>
              <a:t> </a:t>
            </a:r>
            <a:r>
              <a:rPr lang="it-IT" altLang="it-IT" dirty="0" err="1">
                <a:latin typeface="Times New Roman" panose="02020603050405020304" pitchFamily="18" charset="0"/>
              </a:rPr>
              <a:t>complex</a:t>
            </a:r>
            <a:r>
              <a:rPr lang="it-IT" altLang="it-IT" dirty="0">
                <a:latin typeface="Times New Roman" panose="02020603050405020304" pitchFamily="18" charset="0"/>
              </a:rPr>
              <a:t>. In </a:t>
            </a:r>
            <a:r>
              <a:rPr lang="it-IT" altLang="it-IT" dirty="0" err="1">
                <a:latin typeface="Times New Roman" panose="02020603050405020304" pitchFamily="18" charset="0"/>
              </a:rPr>
              <a:t>this</a:t>
            </a:r>
            <a:r>
              <a:rPr lang="it-IT" altLang="it-IT" dirty="0">
                <a:latin typeface="Times New Roman" panose="02020603050405020304" pitchFamily="18" charset="0"/>
              </a:rPr>
              <a:t> </a:t>
            </a:r>
            <a:r>
              <a:rPr lang="it-IT" altLang="it-IT" dirty="0" err="1">
                <a:latin typeface="Times New Roman" panose="02020603050405020304" pitchFamily="18" charset="0"/>
              </a:rPr>
              <a:t>complex</a:t>
            </a:r>
            <a:r>
              <a:rPr lang="it-IT" altLang="it-IT" dirty="0">
                <a:latin typeface="Times New Roman" panose="02020603050405020304" pitchFamily="18" charset="0"/>
              </a:rPr>
              <a:t>, </a:t>
            </a:r>
            <a:r>
              <a:rPr lang="it-IT" altLang="it-IT" dirty="0" err="1">
                <a:latin typeface="Times New Roman" panose="02020603050405020304" pitchFamily="18" charset="0"/>
              </a:rPr>
              <a:t>type</a:t>
            </a:r>
            <a:r>
              <a:rPr lang="it-IT" altLang="it-IT" dirty="0">
                <a:latin typeface="Times New Roman" panose="02020603050405020304" pitchFamily="18" charset="0"/>
              </a:rPr>
              <a:t> II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constitutively</a:t>
            </a:r>
            <a:r>
              <a:rPr lang="it-IT" altLang="it-IT" dirty="0">
                <a:latin typeface="Times New Roman" panose="02020603050405020304" pitchFamily="18" charset="0"/>
              </a:rPr>
              <a:t> </a:t>
            </a:r>
            <a:r>
              <a:rPr lang="it-IT" altLang="it-IT" dirty="0" err="1">
                <a:latin typeface="Times New Roman" panose="02020603050405020304" pitchFamily="18" charset="0"/>
              </a:rPr>
              <a:t>active</a:t>
            </a:r>
            <a:r>
              <a:rPr lang="it-IT" altLang="it-IT" dirty="0">
                <a:latin typeface="Times New Roman" panose="02020603050405020304" pitchFamily="18" charset="0"/>
              </a:rPr>
              <a:t> can </a:t>
            </a:r>
            <a:r>
              <a:rPr lang="it-IT" altLang="it-IT" dirty="0" err="1">
                <a:latin typeface="Times New Roman" panose="02020603050405020304" pitchFamily="18" charset="0"/>
              </a:rPr>
              <a:t>phosphotiklate</a:t>
            </a:r>
            <a:r>
              <a:rPr lang="it-IT" altLang="it-IT" dirty="0">
                <a:latin typeface="Times New Roman" panose="02020603050405020304" pitchFamily="18" charset="0"/>
              </a:rPr>
              <a:t> the </a:t>
            </a:r>
            <a:r>
              <a:rPr lang="it-IT" altLang="it-IT" dirty="0" err="1">
                <a:latin typeface="Times New Roman" panose="02020603050405020304" pitchFamily="18" charset="0"/>
              </a:rPr>
              <a:t>type</a:t>
            </a:r>
            <a:r>
              <a:rPr lang="it-IT" altLang="it-IT" dirty="0">
                <a:latin typeface="Times New Roman" panose="02020603050405020304" pitchFamily="18" charset="0"/>
              </a:rPr>
              <a:t> I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activating</a:t>
            </a:r>
            <a:r>
              <a:rPr lang="it-IT" altLang="it-IT" dirty="0">
                <a:latin typeface="Times New Roman" panose="02020603050405020304" pitchFamily="18" charset="0"/>
              </a:rPr>
              <a:t> </a:t>
            </a:r>
            <a:r>
              <a:rPr lang="it-IT" altLang="it-IT" dirty="0" err="1">
                <a:latin typeface="Times New Roman" panose="02020603050405020304" pitchFamily="18" charset="0"/>
              </a:rPr>
              <a:t>it</a:t>
            </a:r>
            <a:r>
              <a:rPr lang="it-IT" altLang="it-IT" dirty="0">
                <a:latin typeface="Times New Roman" panose="02020603050405020304" pitchFamily="18" charset="0"/>
              </a:rPr>
              <a:t> and </a:t>
            </a:r>
            <a:r>
              <a:rPr lang="it-IT" altLang="it-IT" dirty="0" err="1">
                <a:latin typeface="Times New Roman" panose="02020603050405020304" pitchFamily="18" charset="0"/>
              </a:rPr>
              <a:t>incresing</a:t>
            </a:r>
            <a:r>
              <a:rPr lang="it-IT" altLang="it-IT" dirty="0">
                <a:latin typeface="Times New Roman" panose="02020603050405020304" pitchFamily="18" charset="0"/>
              </a:rPr>
              <a:t> </a:t>
            </a:r>
            <a:r>
              <a:rPr lang="it-IT" altLang="it-IT" dirty="0" err="1">
                <a:latin typeface="Times New Roman" panose="02020603050405020304" pitchFamily="18" charset="0"/>
              </a:rPr>
              <a:t>its</a:t>
            </a:r>
            <a:r>
              <a:rPr lang="it-IT" altLang="it-IT" dirty="0">
                <a:latin typeface="Times New Roman" panose="02020603050405020304" pitchFamily="18" charset="0"/>
              </a:rPr>
              <a:t> </a:t>
            </a:r>
            <a:r>
              <a:rPr lang="it-IT" altLang="it-IT" dirty="0" err="1">
                <a:latin typeface="Times New Roman" panose="02020603050405020304" pitchFamily="18" charset="0"/>
              </a:rPr>
              <a:t>affinity</a:t>
            </a:r>
            <a:r>
              <a:rPr lang="it-IT" altLang="it-IT" dirty="0">
                <a:latin typeface="Times New Roman" panose="02020603050405020304" pitchFamily="18" charset="0"/>
              </a:rPr>
              <a:t> for SMAD </a:t>
            </a:r>
            <a:r>
              <a:rPr lang="it-IT" altLang="it-IT" dirty="0" err="1">
                <a:latin typeface="Times New Roman" panose="02020603050405020304" pitchFamily="18" charset="0"/>
              </a:rPr>
              <a:t>proteins</a:t>
            </a:r>
            <a:r>
              <a:rPr lang="it-IT" altLang="it-IT" dirty="0">
                <a:latin typeface="Times New Roman" panose="02020603050405020304" pitchFamily="18" charset="0"/>
              </a:rPr>
              <a:t> </a:t>
            </a:r>
            <a:r>
              <a:rPr lang="it-IT" altLang="it-IT" dirty="0" err="1">
                <a:latin typeface="Times New Roman" panose="02020603050405020304" pitchFamily="18" charset="0"/>
              </a:rPr>
              <a:t>called</a:t>
            </a:r>
            <a:r>
              <a:rPr lang="it-IT" altLang="it-IT" dirty="0">
                <a:latin typeface="Times New Roman" panose="02020603050405020304" pitchFamily="18" charset="0"/>
              </a:rPr>
              <a:t> R-SMAD. The </a:t>
            </a:r>
            <a:r>
              <a:rPr lang="it-IT" altLang="it-IT" dirty="0" err="1">
                <a:latin typeface="Times New Roman" panose="02020603050405020304" pitchFamily="18" charset="0"/>
              </a:rPr>
              <a:t>type</a:t>
            </a:r>
            <a:r>
              <a:rPr lang="it-IT" altLang="it-IT" dirty="0">
                <a:latin typeface="Times New Roman" panose="02020603050405020304" pitchFamily="18" charset="0"/>
              </a:rPr>
              <a:t> I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then</a:t>
            </a:r>
            <a:r>
              <a:rPr lang="it-IT" altLang="it-IT" dirty="0">
                <a:latin typeface="Times New Roman" panose="02020603050405020304" pitchFamily="18" charset="0"/>
              </a:rPr>
              <a:t> </a:t>
            </a:r>
            <a:r>
              <a:rPr lang="it-IT" altLang="it-IT" dirty="0" err="1">
                <a:latin typeface="Times New Roman" panose="02020603050405020304" pitchFamily="18" charset="0"/>
              </a:rPr>
              <a:t>phosphorylates</a:t>
            </a:r>
            <a:r>
              <a:rPr lang="it-IT" altLang="it-IT" dirty="0">
                <a:latin typeface="Times New Roman" panose="02020603050405020304" pitchFamily="18" charset="0"/>
              </a:rPr>
              <a:t> the </a:t>
            </a:r>
            <a:r>
              <a:rPr lang="it-IT" altLang="it-IT" dirty="0" err="1">
                <a:latin typeface="Times New Roman" panose="02020603050405020304" pitchFamily="18" charset="0"/>
              </a:rPr>
              <a:t>associated</a:t>
            </a:r>
            <a:r>
              <a:rPr lang="it-IT" altLang="it-IT" dirty="0">
                <a:latin typeface="Times New Roman" panose="02020603050405020304" pitchFamily="18" charset="0"/>
              </a:rPr>
              <a:t> R-SMAD </a:t>
            </a:r>
            <a:r>
              <a:rPr lang="it-IT" altLang="it-IT" dirty="0" err="1">
                <a:latin typeface="Times New Roman" panose="02020603050405020304" pitchFamily="18" charset="0"/>
              </a:rPr>
              <a:t>leading</a:t>
            </a:r>
            <a:r>
              <a:rPr lang="it-IT" altLang="it-IT" dirty="0">
                <a:latin typeface="Times New Roman" panose="02020603050405020304" pitchFamily="18" charset="0"/>
              </a:rPr>
              <a:t> to </a:t>
            </a:r>
            <a:r>
              <a:rPr lang="it-IT" altLang="it-IT" dirty="0" err="1">
                <a:latin typeface="Times New Roman" panose="02020603050405020304" pitchFamily="18" charset="0"/>
              </a:rPr>
              <a:t>its</a:t>
            </a:r>
            <a:r>
              <a:rPr lang="it-IT" altLang="it-IT" dirty="0">
                <a:latin typeface="Times New Roman" panose="02020603050405020304" pitchFamily="18" charset="0"/>
              </a:rPr>
              <a:t> </a:t>
            </a:r>
            <a:r>
              <a:rPr lang="it-IT" altLang="it-IT" dirty="0" err="1">
                <a:latin typeface="Times New Roman" panose="02020603050405020304" pitchFamily="18" charset="0"/>
              </a:rPr>
              <a:t>dissociation</a:t>
            </a:r>
            <a:r>
              <a:rPr lang="it-IT" altLang="it-IT" dirty="0">
                <a:latin typeface="Times New Roman" panose="02020603050405020304" pitchFamily="18" charset="0"/>
              </a:rPr>
              <a:t> from the </a:t>
            </a:r>
            <a:r>
              <a:rPr lang="it-IT" altLang="it-IT" dirty="0" err="1">
                <a:latin typeface="Times New Roman" panose="02020603050405020304" pitchFamily="18" charset="0"/>
              </a:rPr>
              <a:t>receptor</a:t>
            </a:r>
            <a:r>
              <a:rPr lang="it-IT" altLang="it-IT" dirty="0">
                <a:latin typeface="Times New Roman" panose="02020603050405020304" pitchFamily="18" charset="0"/>
              </a:rPr>
              <a:t>. The </a:t>
            </a:r>
            <a:r>
              <a:rPr lang="it-IT" altLang="it-IT" dirty="0" err="1">
                <a:latin typeface="Times New Roman" panose="02020603050405020304" pitchFamily="18" charset="0"/>
              </a:rPr>
              <a:t>phosphorylated</a:t>
            </a:r>
            <a:r>
              <a:rPr lang="it-IT" altLang="it-IT" dirty="0">
                <a:latin typeface="Times New Roman" panose="02020603050405020304" pitchFamily="18" charset="0"/>
              </a:rPr>
              <a:t> R-SMAD can </a:t>
            </a:r>
            <a:r>
              <a:rPr lang="it-IT" altLang="it-IT" dirty="0" err="1">
                <a:latin typeface="Times New Roman" panose="02020603050405020304" pitchFamily="18" charset="0"/>
              </a:rPr>
              <a:t>then</a:t>
            </a:r>
            <a:r>
              <a:rPr lang="it-IT" altLang="it-IT" dirty="0">
                <a:latin typeface="Times New Roman" panose="02020603050405020304" pitchFamily="18" charset="0"/>
              </a:rPr>
              <a:t> </a:t>
            </a:r>
            <a:r>
              <a:rPr lang="it-IT" altLang="it-IT" dirty="0" err="1">
                <a:latin typeface="Times New Roman" panose="02020603050405020304" pitchFamily="18" charset="0"/>
              </a:rPr>
              <a:t>form</a:t>
            </a:r>
            <a:r>
              <a:rPr lang="it-IT" altLang="it-IT" dirty="0">
                <a:latin typeface="Times New Roman" panose="02020603050405020304" pitchFamily="18" charset="0"/>
              </a:rPr>
              <a:t> </a:t>
            </a:r>
            <a:r>
              <a:rPr lang="it-IT" altLang="it-IT" dirty="0" err="1">
                <a:latin typeface="Times New Roman" panose="02020603050405020304" pitchFamily="18" charset="0"/>
              </a:rPr>
              <a:t>heterptrimeric</a:t>
            </a:r>
            <a:r>
              <a:rPr lang="it-IT" altLang="it-IT" dirty="0">
                <a:latin typeface="Times New Roman" panose="02020603050405020304" pitchFamily="18" charset="0"/>
              </a:rPr>
              <a:t> </a:t>
            </a:r>
            <a:r>
              <a:rPr lang="it-IT" altLang="it-IT" dirty="0" err="1">
                <a:latin typeface="Times New Roman" panose="02020603050405020304" pitchFamily="18" charset="0"/>
              </a:rPr>
              <a:t>compelxes</a:t>
            </a:r>
            <a:r>
              <a:rPr lang="it-IT" altLang="it-IT" dirty="0">
                <a:latin typeface="Times New Roman" panose="02020603050405020304" pitchFamily="18" charset="0"/>
              </a:rPr>
              <a:t> with SMAD4, </a:t>
            </a:r>
            <a:r>
              <a:rPr lang="it-IT" altLang="it-IT" dirty="0" err="1">
                <a:latin typeface="Times New Roman" panose="02020603050405020304" pitchFamily="18" charset="0"/>
              </a:rPr>
              <a:t>called</a:t>
            </a:r>
            <a:r>
              <a:rPr lang="it-IT" altLang="it-IT" dirty="0">
                <a:latin typeface="Times New Roman" panose="02020603050405020304" pitchFamily="18" charset="0"/>
              </a:rPr>
              <a:t> </a:t>
            </a:r>
            <a:r>
              <a:rPr lang="it-IT" altLang="it-IT" dirty="0" err="1">
                <a:latin typeface="Times New Roman" panose="02020603050405020304" pitchFamily="18" charset="0"/>
              </a:rPr>
              <a:t>asla</a:t>
            </a:r>
            <a:r>
              <a:rPr lang="it-IT" altLang="it-IT" dirty="0">
                <a:latin typeface="Times New Roman" panose="02020603050405020304" pitchFamily="18" charset="0"/>
              </a:rPr>
              <a:t> co-SMAD, and </a:t>
            </a:r>
            <a:r>
              <a:rPr lang="it-IT" altLang="it-IT" dirty="0" err="1">
                <a:latin typeface="Times New Roman" panose="02020603050405020304" pitchFamily="18" charset="0"/>
              </a:rPr>
              <a:t>this</a:t>
            </a:r>
            <a:r>
              <a:rPr lang="it-IT" altLang="it-IT" dirty="0">
                <a:latin typeface="Times New Roman" panose="02020603050405020304" pitchFamily="18" charset="0"/>
              </a:rPr>
              <a:t> </a:t>
            </a:r>
            <a:r>
              <a:rPr lang="it-IT" altLang="it-IT" dirty="0" err="1">
                <a:latin typeface="Times New Roman" panose="02020603050405020304" pitchFamily="18" charset="0"/>
              </a:rPr>
              <a:t>complex</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then</a:t>
            </a:r>
            <a:r>
              <a:rPr lang="it-IT" altLang="it-IT" dirty="0">
                <a:latin typeface="Times New Roman" panose="02020603050405020304" pitchFamily="18" charset="0"/>
              </a:rPr>
              <a:t> </a:t>
            </a:r>
            <a:r>
              <a:rPr lang="it-IT" altLang="it-IT" dirty="0" err="1">
                <a:latin typeface="Times New Roman" panose="02020603050405020304" pitchFamily="18" charset="0"/>
              </a:rPr>
              <a:t>competent</a:t>
            </a:r>
            <a:r>
              <a:rPr lang="it-IT" altLang="it-IT" dirty="0">
                <a:latin typeface="Times New Roman" panose="02020603050405020304" pitchFamily="18" charset="0"/>
              </a:rPr>
              <a:t> to be </a:t>
            </a:r>
            <a:r>
              <a:rPr lang="it-IT" altLang="it-IT" dirty="0" err="1">
                <a:latin typeface="Times New Roman" panose="02020603050405020304" pitchFamily="18" charset="0"/>
              </a:rPr>
              <a:t>transported</a:t>
            </a:r>
            <a:r>
              <a:rPr lang="it-IT" altLang="it-IT" dirty="0">
                <a:latin typeface="Times New Roman" panose="02020603050405020304" pitchFamily="18" charset="0"/>
              </a:rPr>
              <a:t> </a:t>
            </a:r>
            <a:r>
              <a:rPr lang="it-IT" altLang="it-IT" dirty="0" err="1">
                <a:latin typeface="Times New Roman" panose="02020603050405020304" pitchFamily="18" charset="0"/>
              </a:rPr>
              <a:t>into</a:t>
            </a:r>
            <a:r>
              <a:rPr lang="it-IT" altLang="it-IT" dirty="0">
                <a:latin typeface="Times New Roman" panose="02020603050405020304" pitchFamily="18" charset="0"/>
              </a:rPr>
              <a:t> the </a:t>
            </a:r>
            <a:r>
              <a:rPr lang="it-IT" altLang="it-IT" dirty="0" err="1">
                <a:latin typeface="Times New Roman" panose="02020603050405020304" pitchFamily="18" charset="0"/>
              </a:rPr>
              <a:t>nucleus</a:t>
            </a:r>
            <a:r>
              <a:rPr lang="it-IT" altLang="it-IT" dirty="0">
                <a:latin typeface="Times New Roman" panose="02020603050405020304" pitchFamily="18" charset="0"/>
              </a:rPr>
              <a:t> and </a:t>
            </a:r>
            <a:r>
              <a:rPr lang="it-IT" altLang="it-IT" dirty="0" err="1">
                <a:latin typeface="Times New Roman" panose="02020603050405020304" pitchFamily="18" charset="0"/>
              </a:rPr>
              <a:t>bind</a:t>
            </a:r>
            <a:r>
              <a:rPr lang="it-IT" altLang="it-IT" dirty="0">
                <a:latin typeface="Times New Roman" panose="02020603050405020304" pitchFamily="18" charset="0"/>
              </a:rPr>
              <a:t> </a:t>
            </a:r>
            <a:r>
              <a:rPr lang="it-IT" altLang="it-IT" dirty="0" err="1">
                <a:latin typeface="Times New Roman" panose="02020603050405020304" pitchFamily="18" charset="0"/>
              </a:rPr>
              <a:t>specific</a:t>
            </a:r>
            <a:r>
              <a:rPr lang="it-IT" altLang="it-IT" dirty="0">
                <a:latin typeface="Times New Roman" panose="02020603050405020304" pitchFamily="18" charset="0"/>
              </a:rPr>
              <a:t> </a:t>
            </a:r>
            <a:r>
              <a:rPr lang="it-IT" altLang="it-IT" dirty="0" err="1">
                <a:latin typeface="Times New Roman" panose="02020603050405020304" pitchFamily="18" charset="0"/>
              </a:rPr>
              <a:t>chromatin</a:t>
            </a:r>
            <a:r>
              <a:rPr lang="it-IT" altLang="it-IT" dirty="0">
                <a:latin typeface="Times New Roman" panose="02020603050405020304" pitchFamily="18" charset="0"/>
              </a:rPr>
              <a:t> </a:t>
            </a:r>
            <a:r>
              <a:rPr lang="it-IT" altLang="it-IT" dirty="0" err="1">
                <a:latin typeface="Times New Roman" panose="02020603050405020304" pitchFamily="18" charset="0"/>
              </a:rPr>
              <a:t>sites</a:t>
            </a:r>
            <a:r>
              <a:rPr lang="it-IT" altLang="it-IT" dirty="0">
                <a:latin typeface="Times New Roman" panose="02020603050405020304" pitchFamily="18" charset="0"/>
              </a:rPr>
              <a:t> </a:t>
            </a:r>
            <a:r>
              <a:rPr lang="it-IT" altLang="it-IT" dirty="0" err="1">
                <a:latin typeface="Times New Roman" panose="02020603050405020304" pitchFamily="18" charset="0"/>
              </a:rPr>
              <a:t>where</a:t>
            </a:r>
            <a:r>
              <a:rPr lang="it-IT" altLang="it-IT" dirty="0">
                <a:latin typeface="Times New Roman" panose="02020603050405020304" pitchFamily="18" charset="0"/>
              </a:rPr>
              <a:t> </a:t>
            </a:r>
            <a:r>
              <a:rPr lang="it-IT" altLang="it-IT" dirty="0" err="1">
                <a:latin typeface="Times New Roman" panose="02020603050405020304" pitchFamily="18" charset="0"/>
              </a:rPr>
              <a:t>it</a:t>
            </a:r>
            <a:r>
              <a:rPr lang="it-IT" altLang="it-IT" dirty="0">
                <a:latin typeface="Times New Roman" panose="02020603050405020304" pitchFamily="18" charset="0"/>
              </a:rPr>
              <a:t> </a:t>
            </a:r>
            <a:r>
              <a:rPr lang="it-IT" altLang="it-IT" dirty="0" err="1">
                <a:latin typeface="Times New Roman" panose="02020603050405020304" pitchFamily="18" charset="0"/>
              </a:rPr>
              <a:t>activates</a:t>
            </a:r>
            <a:r>
              <a:rPr lang="it-IT" altLang="it-IT" dirty="0">
                <a:latin typeface="Times New Roman" panose="02020603050405020304" pitchFamily="18" charset="0"/>
              </a:rPr>
              <a:t> </a:t>
            </a:r>
            <a:r>
              <a:rPr lang="it-IT" altLang="it-IT" dirty="0" err="1">
                <a:latin typeface="Times New Roman" panose="02020603050405020304" pitchFamily="18" charset="0"/>
              </a:rPr>
              <a:t>transcription</a:t>
            </a:r>
            <a:r>
              <a:rPr lang="it-IT" altLang="it-IT" dirty="0">
                <a:latin typeface="Times New Roman" panose="02020603050405020304" pitchFamily="18" charset="0"/>
              </a:rPr>
              <a:t> of </a:t>
            </a:r>
            <a:r>
              <a:rPr lang="it-IT" altLang="it-IT" dirty="0" err="1">
                <a:latin typeface="Times New Roman" panose="02020603050405020304" pitchFamily="18" charset="0"/>
              </a:rPr>
              <a:t>TGFbeta</a:t>
            </a:r>
            <a:r>
              <a:rPr lang="it-IT" altLang="it-IT" dirty="0">
                <a:latin typeface="Times New Roman" panose="02020603050405020304" pitchFamily="18" charset="0"/>
              </a:rPr>
              <a:t> </a:t>
            </a:r>
            <a:r>
              <a:rPr lang="it-IT" altLang="it-IT" dirty="0" err="1">
                <a:latin typeface="Times New Roman" panose="02020603050405020304" pitchFamily="18" charset="0"/>
              </a:rPr>
              <a:t>reponsive</a:t>
            </a:r>
            <a:r>
              <a:rPr lang="it-IT" altLang="it-IT" dirty="0">
                <a:latin typeface="Times New Roman" panose="02020603050405020304" pitchFamily="18" charset="0"/>
              </a:rPr>
              <a:t> </a:t>
            </a:r>
            <a:r>
              <a:rPr lang="it-IT" altLang="it-IT" dirty="0" err="1">
                <a:latin typeface="Times New Roman" panose="02020603050405020304" pitchFamily="18" charset="0"/>
              </a:rPr>
              <a:t>genes</a:t>
            </a:r>
            <a:r>
              <a:rPr lang="it-IT" altLang="it-IT" dirty="0">
                <a:latin typeface="Times New Roman" panose="02020603050405020304" pitchFamily="18" charset="0"/>
              </a:rPr>
              <a:t>.</a:t>
            </a:r>
          </a:p>
          <a:p>
            <a:endParaRPr lang="it-IT" altLang="it-IT" dirty="0">
              <a:latin typeface="Times New Roman" panose="02020603050405020304" pitchFamily="18" charset="0"/>
            </a:endParaRPr>
          </a:p>
          <a:p>
            <a:r>
              <a:rPr lang="it-IT" altLang="it-IT" dirty="0" err="1">
                <a:latin typeface="Times New Roman" panose="02020603050405020304" pitchFamily="18" charset="0"/>
              </a:rPr>
              <a:t>If</a:t>
            </a:r>
            <a:r>
              <a:rPr lang="it-IT" altLang="it-IT" dirty="0">
                <a:latin typeface="Times New Roman" panose="02020603050405020304" pitchFamily="18" charset="0"/>
              </a:rPr>
              <a:t> </a:t>
            </a:r>
            <a:r>
              <a:rPr lang="it-IT" altLang="it-IT" dirty="0" err="1">
                <a:latin typeface="Times New Roman" panose="02020603050405020304" pitchFamily="18" charset="0"/>
              </a:rPr>
              <a:t>we</a:t>
            </a:r>
            <a:r>
              <a:rPr lang="it-IT" altLang="it-IT" dirty="0">
                <a:latin typeface="Times New Roman" panose="02020603050405020304" pitchFamily="18" charset="0"/>
              </a:rPr>
              <a:t> compare the TGF beta </a:t>
            </a:r>
            <a:r>
              <a:rPr lang="it-IT" altLang="it-IT" dirty="0" err="1">
                <a:latin typeface="Times New Roman" panose="02020603050405020304" pitchFamily="18" charset="0"/>
              </a:rPr>
              <a:t>signaling</a:t>
            </a:r>
            <a:r>
              <a:rPr lang="it-IT" altLang="it-IT" dirty="0">
                <a:latin typeface="Times New Roman" panose="02020603050405020304" pitchFamily="18" charset="0"/>
              </a:rPr>
              <a:t> </a:t>
            </a:r>
            <a:r>
              <a:rPr lang="it-IT" altLang="it-IT" dirty="0" err="1">
                <a:latin typeface="Times New Roman" panose="02020603050405020304" pitchFamily="18" charset="0"/>
              </a:rPr>
              <a:t>mechanism</a:t>
            </a:r>
            <a:r>
              <a:rPr lang="it-IT" altLang="it-IT" dirty="0">
                <a:latin typeface="Times New Roman" panose="02020603050405020304" pitchFamily="18" charset="0"/>
              </a:rPr>
              <a:t> with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used</a:t>
            </a:r>
            <a:r>
              <a:rPr lang="it-IT" altLang="it-IT" dirty="0">
                <a:latin typeface="Times New Roman" panose="02020603050405020304" pitchFamily="18" charset="0"/>
              </a:rPr>
              <a:t> by </a:t>
            </a:r>
            <a:r>
              <a:rPr lang="it-IT" altLang="it-IT" dirty="0" err="1">
                <a:latin typeface="Times New Roman" panose="02020603050405020304" pitchFamily="18" charset="0"/>
              </a:rPr>
              <a:t>receptors</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couple</a:t>
            </a:r>
            <a:r>
              <a:rPr lang="it-IT" altLang="it-IT" dirty="0">
                <a:latin typeface="Times New Roman" panose="02020603050405020304" pitchFamily="18" charset="0"/>
              </a:rPr>
              <a:t> to </a:t>
            </a:r>
            <a:r>
              <a:rPr lang="it-IT" altLang="it-IT" dirty="0" err="1">
                <a:latin typeface="Times New Roman" panose="02020603050405020304" pitchFamily="18" charset="0"/>
              </a:rPr>
              <a:t>tyrosine</a:t>
            </a:r>
            <a:r>
              <a:rPr lang="it-IT" altLang="it-IT" dirty="0">
                <a:latin typeface="Times New Roman" panose="02020603050405020304" pitchFamily="18" charset="0"/>
              </a:rPr>
              <a:t> </a:t>
            </a:r>
            <a:r>
              <a:rPr lang="it-IT" altLang="it-IT" dirty="0" err="1">
                <a:latin typeface="Times New Roman" panose="02020603050405020304" pitchFamily="18" charset="0"/>
              </a:rPr>
              <a:t>kinases</a:t>
            </a:r>
            <a:r>
              <a:rPr lang="it-IT" altLang="it-IT" dirty="0">
                <a:latin typeface="Times New Roman" panose="02020603050405020304" pitchFamily="18" charset="0"/>
              </a:rPr>
              <a:t>, </a:t>
            </a:r>
            <a:r>
              <a:rPr lang="it-IT" altLang="it-IT" dirty="0" err="1">
                <a:latin typeface="Times New Roman" panose="02020603050405020304" pitchFamily="18" charset="0"/>
              </a:rPr>
              <a:t>it</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very</a:t>
            </a:r>
            <a:r>
              <a:rPr lang="it-IT" altLang="it-IT" dirty="0">
                <a:latin typeface="Times New Roman" panose="02020603050405020304" pitchFamily="18" charset="0"/>
              </a:rPr>
              <a:t> </a:t>
            </a:r>
            <a:r>
              <a:rPr lang="it-IT" altLang="it-IT" dirty="0" err="1">
                <a:latin typeface="Times New Roman" panose="02020603050405020304" pitchFamily="18" charset="0"/>
              </a:rPr>
              <a:t>interesting</a:t>
            </a:r>
            <a:r>
              <a:rPr lang="it-IT" altLang="it-IT" dirty="0">
                <a:latin typeface="Times New Roman" panose="02020603050405020304" pitchFamily="18" charset="0"/>
              </a:rPr>
              <a:t> to note the </a:t>
            </a:r>
            <a:r>
              <a:rPr lang="it-IT" altLang="it-IT" dirty="0" err="1">
                <a:latin typeface="Times New Roman" panose="02020603050405020304" pitchFamily="18" charset="0"/>
              </a:rPr>
              <a:t>parallelism</a:t>
            </a:r>
            <a:r>
              <a:rPr lang="it-IT" altLang="it-IT" dirty="0">
                <a:latin typeface="Times New Roman" panose="02020603050405020304" pitchFamily="18" charset="0"/>
              </a:rPr>
              <a:t>.</a:t>
            </a:r>
          </a:p>
          <a:p>
            <a:r>
              <a:rPr lang="it-IT" altLang="it-IT" dirty="0">
                <a:latin typeface="Times New Roman" panose="02020603050405020304" pitchFamily="18" charset="0"/>
              </a:rPr>
              <a:t>In </a:t>
            </a:r>
            <a:r>
              <a:rPr lang="it-IT" altLang="it-IT" dirty="0" err="1">
                <a:latin typeface="Times New Roman" panose="02020603050405020304" pitchFamily="18" charset="0"/>
              </a:rPr>
              <a:t>fact</a:t>
            </a:r>
            <a:r>
              <a:rPr lang="it-IT" altLang="it-IT" dirty="0">
                <a:latin typeface="Times New Roman" panose="02020603050405020304" pitchFamily="18" charset="0"/>
              </a:rPr>
              <a:t>, </a:t>
            </a:r>
            <a:r>
              <a:rPr lang="it-IT" altLang="it-IT" dirty="0" err="1">
                <a:latin typeface="Times New Roman" panose="02020603050405020304" pitchFamily="18" charset="0"/>
              </a:rPr>
              <a:t>despite</a:t>
            </a:r>
            <a:r>
              <a:rPr lang="it-IT" altLang="it-IT" dirty="0">
                <a:latin typeface="Times New Roman" panose="02020603050405020304" pitchFamily="18" charset="0"/>
              </a:rPr>
              <a:t> the </a:t>
            </a:r>
            <a:r>
              <a:rPr lang="it-IT" altLang="it-IT" dirty="0" err="1">
                <a:latin typeface="Times New Roman" panose="02020603050405020304" pitchFamily="18" charset="0"/>
              </a:rPr>
              <a:t>dissimilarity</a:t>
            </a:r>
            <a:r>
              <a:rPr lang="it-IT" altLang="it-IT" dirty="0">
                <a:latin typeface="Times New Roman" panose="02020603050405020304" pitchFamily="18" charset="0"/>
              </a:rPr>
              <a:t> of the </a:t>
            </a:r>
            <a:r>
              <a:rPr lang="it-IT" altLang="it-IT" dirty="0" err="1">
                <a:latin typeface="Times New Roman" panose="02020603050405020304" pitchFamily="18" charset="0"/>
              </a:rPr>
              <a:t>individual</a:t>
            </a:r>
            <a:r>
              <a:rPr lang="it-IT" altLang="it-IT" dirty="0">
                <a:latin typeface="Times New Roman" panose="02020603050405020304" pitchFamily="18" charset="0"/>
              </a:rPr>
              <a:t> </a:t>
            </a:r>
            <a:r>
              <a:rPr lang="it-IT" altLang="it-IT" dirty="0" err="1">
                <a:latin typeface="Times New Roman" panose="02020603050405020304" pitchFamily="18" charset="0"/>
              </a:rPr>
              <a:t>components</a:t>
            </a:r>
            <a:r>
              <a:rPr lang="it-IT" altLang="it-IT" dirty="0">
                <a:latin typeface="Times New Roman" panose="02020603050405020304" pitchFamily="18" charset="0"/>
              </a:rPr>
              <a:t>, in </a:t>
            </a:r>
            <a:r>
              <a:rPr lang="it-IT" altLang="it-IT" dirty="0" err="1">
                <a:latin typeface="Times New Roman" panose="02020603050405020304" pitchFamily="18" charset="0"/>
              </a:rPr>
              <a:t>both</a:t>
            </a:r>
            <a:r>
              <a:rPr lang="it-IT" altLang="it-IT" dirty="0">
                <a:latin typeface="Times New Roman" panose="02020603050405020304" pitchFamily="18" charset="0"/>
              </a:rPr>
              <a:t> </a:t>
            </a:r>
            <a:r>
              <a:rPr lang="it-IT" altLang="it-IT" dirty="0" err="1">
                <a:latin typeface="Times New Roman" panose="02020603050405020304" pitchFamily="18" charset="0"/>
              </a:rPr>
              <a:t>cases</a:t>
            </a:r>
            <a:r>
              <a:rPr lang="it-IT" altLang="it-IT" dirty="0">
                <a:latin typeface="Times New Roman" panose="02020603050405020304" pitchFamily="18" charset="0"/>
              </a:rPr>
              <a:t> </a:t>
            </a:r>
            <a:r>
              <a:rPr lang="it-IT" altLang="it-IT" dirty="0" err="1">
                <a:latin typeface="Times New Roman" panose="02020603050405020304" pitchFamily="18" charset="0"/>
              </a:rPr>
              <a:t>ligand</a:t>
            </a:r>
            <a:r>
              <a:rPr lang="it-IT" altLang="it-IT" dirty="0">
                <a:latin typeface="Times New Roman" panose="02020603050405020304" pitchFamily="18" charset="0"/>
              </a:rPr>
              <a:t> </a:t>
            </a:r>
            <a:r>
              <a:rPr lang="it-IT" altLang="it-IT" dirty="0" err="1">
                <a:latin typeface="Times New Roman" panose="02020603050405020304" pitchFamily="18" charset="0"/>
              </a:rPr>
              <a:t>binding</a:t>
            </a:r>
            <a:r>
              <a:rPr lang="it-IT" altLang="it-IT" dirty="0">
                <a:latin typeface="Times New Roman" panose="02020603050405020304" pitchFamily="18" charset="0"/>
              </a:rPr>
              <a:t> </a:t>
            </a:r>
            <a:r>
              <a:rPr lang="it-IT" altLang="it-IT" dirty="0" err="1">
                <a:latin typeface="Times New Roman" panose="02020603050405020304" pitchFamily="18" charset="0"/>
              </a:rPr>
              <a:t>induces</a:t>
            </a:r>
            <a:r>
              <a:rPr lang="it-IT" altLang="it-IT" dirty="0">
                <a:latin typeface="Times New Roman" panose="02020603050405020304" pitchFamily="18" charset="0"/>
              </a:rPr>
              <a:t>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dimerization</a:t>
            </a:r>
            <a:r>
              <a:rPr lang="it-IT" altLang="it-IT" dirty="0">
                <a:latin typeface="Times New Roman" panose="02020603050405020304" pitchFamily="18" charset="0"/>
              </a:rPr>
              <a:t>/</a:t>
            </a:r>
            <a:r>
              <a:rPr lang="it-IT" altLang="it-IT" dirty="0" err="1">
                <a:latin typeface="Times New Roman" panose="02020603050405020304" pitchFamily="18" charset="0"/>
              </a:rPr>
              <a:t>oligomerizatiomn</a:t>
            </a:r>
            <a:r>
              <a:rPr lang="it-IT" altLang="it-IT" dirty="0">
                <a:latin typeface="Times New Roman" panose="02020603050405020304" pitchFamily="18" charset="0"/>
              </a:rPr>
              <a:t>, </a:t>
            </a:r>
            <a:r>
              <a:rPr lang="it-IT" altLang="it-IT" dirty="0" err="1">
                <a:latin typeface="Times New Roman" panose="02020603050405020304" pitchFamily="18" charset="0"/>
              </a:rPr>
              <a:t>leading</a:t>
            </a:r>
            <a:r>
              <a:rPr lang="it-IT" altLang="it-IT" dirty="0">
                <a:latin typeface="Times New Roman" panose="02020603050405020304" pitchFamily="18" charset="0"/>
              </a:rPr>
              <a:t> to </a:t>
            </a:r>
            <a:r>
              <a:rPr lang="it-IT" altLang="it-IT" dirty="0" err="1">
                <a:latin typeface="Times New Roman" panose="02020603050405020304" pitchFamily="18" charset="0"/>
              </a:rPr>
              <a:t>transsphosphorylation</a:t>
            </a:r>
            <a:r>
              <a:rPr lang="it-IT" altLang="it-IT" dirty="0">
                <a:latin typeface="Times New Roman" panose="02020603050405020304" pitchFamily="18" charset="0"/>
              </a:rPr>
              <a:t>. </a:t>
            </a:r>
            <a:r>
              <a:rPr lang="it-IT" altLang="it-IT" dirty="0" err="1">
                <a:latin typeface="Times New Roman" panose="02020603050405020304" pitchFamily="18" charset="0"/>
              </a:rPr>
              <a:t>This,in</a:t>
            </a:r>
            <a:r>
              <a:rPr lang="it-IT" altLang="it-IT" dirty="0">
                <a:latin typeface="Times New Roman" panose="02020603050405020304" pitchFamily="18" charset="0"/>
              </a:rPr>
              <a:t> turn, </a:t>
            </a:r>
            <a:r>
              <a:rPr lang="it-IT" altLang="it-IT" dirty="0" err="1">
                <a:latin typeface="Times New Roman" panose="02020603050405020304" pitchFamily="18" charset="0"/>
              </a:rPr>
              <a:t>activates</a:t>
            </a:r>
            <a:r>
              <a:rPr lang="it-IT" altLang="it-IT" dirty="0">
                <a:latin typeface="Times New Roman" panose="02020603050405020304" pitchFamily="18" charset="0"/>
              </a:rPr>
              <a:t> the </a:t>
            </a:r>
            <a:r>
              <a:rPr lang="it-IT" altLang="it-IT" dirty="0" err="1">
                <a:latin typeface="Times New Roman" panose="02020603050405020304" pitchFamily="18" charset="0"/>
              </a:rPr>
              <a:t>intrinsic</a:t>
            </a:r>
            <a:r>
              <a:rPr lang="it-IT" altLang="it-IT" dirty="0">
                <a:latin typeface="Times New Roman" panose="02020603050405020304" pitchFamily="18" charset="0"/>
              </a:rPr>
              <a:t> </a:t>
            </a:r>
            <a:r>
              <a:rPr lang="it-IT" altLang="it-IT" dirty="0" err="1">
                <a:latin typeface="Times New Roman" panose="02020603050405020304" pitchFamily="18" charset="0"/>
              </a:rPr>
              <a:t>kinase</a:t>
            </a:r>
            <a:r>
              <a:rPr lang="it-IT" altLang="it-IT" dirty="0">
                <a:latin typeface="Times New Roman" panose="02020603050405020304" pitchFamily="18" charset="0"/>
              </a:rPr>
              <a:t> </a:t>
            </a:r>
            <a:r>
              <a:rPr lang="it-IT" altLang="it-IT" dirty="0" err="1">
                <a:latin typeface="Times New Roman" panose="02020603050405020304" pitchFamily="18" charset="0"/>
              </a:rPr>
              <a:t>activity</a:t>
            </a:r>
            <a:r>
              <a:rPr lang="it-IT" altLang="it-IT" dirty="0">
                <a:latin typeface="Times New Roman" panose="02020603050405020304" pitchFamily="18" charset="0"/>
              </a:rPr>
              <a:t> of the </a:t>
            </a:r>
            <a:r>
              <a:rPr lang="it-IT" altLang="it-IT" dirty="0" err="1">
                <a:latin typeface="Times New Roman" panose="02020603050405020304" pitchFamily="18" charset="0"/>
              </a:rPr>
              <a:t>receptors</a:t>
            </a:r>
            <a:r>
              <a:rPr lang="it-IT" altLang="it-IT" dirty="0">
                <a:latin typeface="Times New Roman" panose="02020603050405020304" pitchFamily="18" charset="0"/>
              </a:rPr>
              <a:t> and </a:t>
            </a:r>
            <a:r>
              <a:rPr lang="it-IT" altLang="it-IT" dirty="0" err="1">
                <a:latin typeface="Times New Roman" panose="02020603050405020304" pitchFamily="18" charset="0"/>
              </a:rPr>
              <a:t>recuits</a:t>
            </a:r>
            <a:r>
              <a:rPr lang="it-IT" altLang="it-IT" dirty="0">
                <a:latin typeface="Times New Roman" panose="02020603050405020304" pitchFamily="18" charset="0"/>
              </a:rPr>
              <a:t> downstream </a:t>
            </a:r>
            <a:r>
              <a:rPr lang="it-IT" altLang="it-IT" dirty="0" err="1">
                <a:latin typeface="Times New Roman" panose="02020603050405020304" pitchFamily="18" charset="0"/>
              </a:rPr>
              <a:t>effectors</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can </a:t>
            </a:r>
            <a:r>
              <a:rPr lang="it-IT" altLang="it-IT" dirty="0" err="1">
                <a:latin typeface="Times New Roman" panose="02020603050405020304" pitchFamily="18" charset="0"/>
              </a:rPr>
              <a:t>then</a:t>
            </a:r>
            <a:r>
              <a:rPr lang="it-IT" altLang="it-IT" dirty="0">
                <a:latin typeface="Times New Roman" panose="02020603050405020304" pitchFamily="18" charset="0"/>
              </a:rPr>
              <a:t> be </a:t>
            </a:r>
            <a:r>
              <a:rPr lang="it-IT" altLang="it-IT" dirty="0" err="1">
                <a:latin typeface="Times New Roman" panose="02020603050405020304" pitchFamily="18" charset="0"/>
              </a:rPr>
              <a:t>phosphorylated</a:t>
            </a:r>
            <a:r>
              <a:rPr lang="it-IT" altLang="it-IT" dirty="0">
                <a:latin typeface="Times New Roman" panose="02020603050405020304" pitchFamily="18" charset="0"/>
              </a:rPr>
              <a:t> and </a:t>
            </a:r>
            <a:r>
              <a:rPr lang="it-IT" altLang="it-IT" dirty="0" err="1">
                <a:latin typeface="Times New Roman" panose="02020603050405020304" pitchFamily="18" charset="0"/>
              </a:rPr>
              <a:t>thus</a:t>
            </a:r>
            <a:r>
              <a:rPr lang="it-IT" altLang="it-IT" dirty="0">
                <a:latin typeface="Times New Roman" panose="02020603050405020304" pitchFamily="18" charset="0"/>
              </a:rPr>
              <a:t> </a:t>
            </a:r>
            <a:r>
              <a:rPr lang="it-IT" altLang="it-IT" dirty="0" err="1">
                <a:latin typeface="Times New Roman" panose="02020603050405020304" pitchFamily="18" charset="0"/>
              </a:rPr>
              <a:t>activated</a:t>
            </a:r>
            <a:r>
              <a:rPr lang="it-IT" altLang="it-IT" dirty="0">
                <a:latin typeface="Times New Roman" panose="02020603050405020304" pitchFamily="18" charset="0"/>
              </a:rPr>
              <a:t> by the </a:t>
            </a:r>
            <a:r>
              <a:rPr lang="it-IT" altLang="it-IT" dirty="0" err="1">
                <a:latin typeface="Times New Roman" panose="02020603050405020304" pitchFamily="18" charset="0"/>
              </a:rPr>
              <a:t>receptor</a:t>
            </a:r>
            <a:r>
              <a:rPr lang="it-IT" altLang="it-IT" dirty="0">
                <a:latin typeface="Times New Roman" panose="02020603050405020304" pitchFamily="18" charset="0"/>
              </a:rPr>
              <a:t>. In </a:t>
            </a:r>
            <a:r>
              <a:rPr lang="it-IT" altLang="it-IT" dirty="0" err="1">
                <a:latin typeface="Times New Roman" panose="02020603050405020304" pitchFamily="18" charset="0"/>
              </a:rPr>
              <a:t>plants</a:t>
            </a:r>
            <a:r>
              <a:rPr lang="it-IT" altLang="it-IT" dirty="0">
                <a:latin typeface="Times New Roman" panose="02020603050405020304" pitchFamily="18" charset="0"/>
              </a:rPr>
              <a:t>, </a:t>
            </a:r>
            <a:r>
              <a:rPr lang="it-IT" altLang="it-IT" dirty="0" err="1">
                <a:latin typeface="Times New Roman" panose="02020603050405020304" pitchFamily="18" charset="0"/>
              </a:rPr>
              <a:t>transmembrane</a:t>
            </a:r>
            <a:r>
              <a:rPr lang="it-IT" altLang="it-IT" dirty="0">
                <a:latin typeface="Times New Roman" panose="02020603050405020304" pitchFamily="18" charset="0"/>
              </a:rPr>
              <a:t> </a:t>
            </a:r>
            <a:r>
              <a:rPr lang="it-IT" altLang="it-IT" dirty="0" err="1">
                <a:latin typeface="Times New Roman" panose="02020603050405020304" pitchFamily="18" charset="0"/>
              </a:rPr>
              <a:t>receptor</a:t>
            </a:r>
            <a:r>
              <a:rPr lang="it-IT" altLang="it-IT" dirty="0">
                <a:latin typeface="Times New Roman" panose="02020603050405020304" pitchFamily="18" charset="0"/>
              </a:rPr>
              <a:t> with </a:t>
            </a:r>
            <a:r>
              <a:rPr lang="it-IT" altLang="it-IT" dirty="0" err="1">
                <a:latin typeface="Times New Roman" panose="02020603050405020304" pitchFamily="18" charset="0"/>
              </a:rPr>
              <a:t>intracellular</a:t>
            </a:r>
            <a:r>
              <a:rPr lang="it-IT" altLang="it-IT" dirty="0">
                <a:latin typeface="Times New Roman" panose="02020603050405020304" pitchFamily="18" charset="0"/>
              </a:rPr>
              <a:t> serine/</a:t>
            </a:r>
            <a:r>
              <a:rPr lang="it-IT" altLang="it-IT" dirty="0" err="1">
                <a:latin typeface="Times New Roman" panose="02020603050405020304" pitchFamily="18" charset="0"/>
              </a:rPr>
              <a:t>threonine</a:t>
            </a:r>
            <a:r>
              <a:rPr lang="it-IT" altLang="it-IT" dirty="0">
                <a:latin typeface="Times New Roman" panose="02020603050405020304" pitchFamily="18" charset="0"/>
              </a:rPr>
              <a:t> </a:t>
            </a:r>
            <a:r>
              <a:rPr lang="it-IT" altLang="it-IT" dirty="0" err="1">
                <a:latin typeface="Times New Roman" panose="02020603050405020304" pitchFamily="18" charset="0"/>
              </a:rPr>
              <a:t>kinase</a:t>
            </a:r>
            <a:r>
              <a:rPr lang="it-IT" altLang="it-IT" dirty="0">
                <a:latin typeface="Times New Roman" panose="02020603050405020304" pitchFamily="18" charset="0"/>
              </a:rPr>
              <a:t> </a:t>
            </a:r>
            <a:r>
              <a:rPr lang="it-IT" altLang="it-IT" dirty="0" err="1">
                <a:latin typeface="Times New Roman" panose="02020603050405020304" pitchFamily="18" charset="0"/>
              </a:rPr>
              <a:t>domains</a:t>
            </a:r>
            <a:r>
              <a:rPr lang="it-IT" altLang="it-IT" dirty="0">
                <a:latin typeface="Times New Roman" panose="02020603050405020304" pitchFamily="18" charset="0"/>
              </a:rPr>
              <a:t> are </a:t>
            </a:r>
            <a:r>
              <a:rPr lang="it-IT" altLang="it-IT" dirty="0" err="1">
                <a:latin typeface="Times New Roman" panose="02020603050405020304" pitchFamily="18" charset="0"/>
              </a:rPr>
              <a:t>highly</a:t>
            </a:r>
            <a:r>
              <a:rPr lang="it-IT" altLang="it-IT" dirty="0">
                <a:latin typeface="Times New Roman" panose="02020603050405020304" pitchFamily="18" charset="0"/>
              </a:rPr>
              <a:t> </a:t>
            </a:r>
            <a:r>
              <a:rPr lang="it-IT" altLang="it-IT" dirty="0" err="1">
                <a:latin typeface="Times New Roman" panose="02020603050405020304" pitchFamily="18" charset="0"/>
              </a:rPr>
              <a:t>abundant</a:t>
            </a:r>
            <a:r>
              <a:rPr lang="it-IT" altLang="it-IT" dirty="0">
                <a:latin typeface="Times New Roman" panose="02020603050405020304" pitchFamily="18" charset="0"/>
              </a:rPr>
              <a:t> and diverse. </a:t>
            </a:r>
          </a:p>
          <a:p>
            <a:endParaRPr lang="it-IT" altLang="it-IT"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i="0" kern="1200" dirty="0" err="1">
                <a:solidFill>
                  <a:schemeClr val="tx1"/>
                </a:solidFill>
                <a:effectLst/>
                <a:latin typeface="+mn-lt"/>
                <a:ea typeface="+mn-ea"/>
                <a:cs typeface="+mn-cs"/>
              </a:rPr>
              <a:t>Suppression</a:t>
            </a:r>
            <a:r>
              <a:rPr lang="it-IT" sz="1200" b="1" i="0" kern="1200" dirty="0">
                <a:solidFill>
                  <a:schemeClr val="tx1"/>
                </a:solidFill>
                <a:effectLst/>
                <a:latin typeface="+mn-lt"/>
                <a:ea typeface="+mn-ea"/>
                <a:cs typeface="+mn-cs"/>
              </a:rPr>
              <a:t> of </a:t>
            </a:r>
            <a:r>
              <a:rPr lang="it-IT" sz="1200" b="1" i="0" kern="1200" dirty="0" err="1">
                <a:solidFill>
                  <a:schemeClr val="tx1"/>
                </a:solidFill>
                <a:effectLst/>
                <a:latin typeface="+mn-lt"/>
                <a:ea typeface="+mn-ea"/>
                <a:cs typeface="+mn-cs"/>
              </a:rPr>
              <a:t>transforming</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growth</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factor</a:t>
            </a:r>
            <a:r>
              <a:rPr lang="it-IT" sz="1200" b="1" i="0" kern="1200" dirty="0">
                <a:solidFill>
                  <a:schemeClr val="tx1"/>
                </a:solidFill>
                <a:effectLst/>
                <a:latin typeface="+mn-lt"/>
                <a:ea typeface="+mn-ea"/>
                <a:cs typeface="+mn-cs"/>
              </a:rPr>
              <a:t>-beta </a:t>
            </a:r>
            <a:r>
              <a:rPr lang="it-IT" sz="1200" b="1" i="0" kern="1200" dirty="0" err="1">
                <a:solidFill>
                  <a:schemeClr val="tx1"/>
                </a:solidFill>
                <a:effectLst/>
                <a:latin typeface="+mn-lt"/>
                <a:ea typeface="+mn-ea"/>
                <a:cs typeface="+mn-cs"/>
              </a:rPr>
              <a:t>signaling</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enhances</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spermatogonial</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proliferation</a:t>
            </a:r>
            <a:r>
              <a:rPr lang="it-IT" sz="1200" b="1" i="0" kern="1200" dirty="0">
                <a:solidFill>
                  <a:schemeClr val="tx1"/>
                </a:solidFill>
                <a:effectLst/>
                <a:latin typeface="+mn-lt"/>
                <a:ea typeface="+mn-ea"/>
                <a:cs typeface="+mn-cs"/>
              </a:rPr>
              <a:t> and </a:t>
            </a:r>
            <a:r>
              <a:rPr lang="it-IT" sz="1200" b="1" i="0" kern="1200" dirty="0" err="1">
                <a:solidFill>
                  <a:schemeClr val="tx1"/>
                </a:solidFill>
                <a:effectLst/>
                <a:latin typeface="+mn-lt"/>
                <a:ea typeface="+mn-ea"/>
                <a:cs typeface="+mn-cs"/>
              </a:rPr>
              <a:t>spermatogenesis</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recovery</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following</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chemotherapy</a:t>
            </a:r>
            <a:r>
              <a:rPr lang="it-IT" sz="1200" b="1"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i="0" kern="1200" dirty="0">
              <a:solidFill>
                <a:schemeClr val="tx1"/>
              </a:solidFill>
              <a:effectLst/>
              <a:latin typeface="+mn-lt"/>
              <a:ea typeface="+mn-ea"/>
              <a:cs typeface="+mn-cs"/>
            </a:endParaRPr>
          </a:p>
          <a:p>
            <a:r>
              <a:rPr lang="it-IT" sz="1200" b="1" i="0" kern="1200" cap="all" dirty="0">
                <a:solidFill>
                  <a:schemeClr val="tx1"/>
                </a:solidFill>
                <a:effectLst/>
                <a:latin typeface="+mn-lt"/>
                <a:ea typeface="+mn-ea"/>
                <a:cs typeface="+mn-cs"/>
              </a:rPr>
              <a:t>STUDY QUESTION:</a:t>
            </a:r>
          </a:p>
          <a:p>
            <a:r>
              <a:rPr lang="it-IT" sz="1200" b="0" i="0" kern="1200" dirty="0" err="1">
                <a:solidFill>
                  <a:schemeClr val="tx1"/>
                </a:solidFill>
                <a:effectLst/>
                <a:latin typeface="+mn-lt"/>
                <a:ea typeface="+mn-ea"/>
                <a:cs typeface="+mn-cs"/>
              </a:rPr>
              <a:t>Could</a:t>
            </a:r>
            <a:r>
              <a:rPr lang="it-IT" sz="1200" b="0" i="0" kern="1200" dirty="0">
                <a:solidFill>
                  <a:schemeClr val="tx1"/>
                </a:solidFill>
                <a:effectLst/>
                <a:latin typeface="+mn-lt"/>
                <a:ea typeface="+mn-ea"/>
                <a:cs typeface="+mn-cs"/>
              </a:rPr>
              <a:t> small </a:t>
            </a:r>
            <a:r>
              <a:rPr lang="it-IT" sz="1200" b="0" i="0" kern="1200" dirty="0" err="1">
                <a:solidFill>
                  <a:schemeClr val="tx1"/>
                </a:solidFill>
                <a:effectLst/>
                <a:latin typeface="+mn-lt"/>
                <a:ea typeface="+mn-ea"/>
                <a:cs typeface="+mn-cs"/>
              </a:rPr>
              <a:t>molecules</a:t>
            </a:r>
            <a:r>
              <a:rPr lang="it-IT" sz="1200" b="0" i="0" kern="1200" dirty="0">
                <a:solidFill>
                  <a:schemeClr val="tx1"/>
                </a:solidFill>
                <a:effectLst/>
                <a:latin typeface="+mn-lt"/>
                <a:ea typeface="+mn-ea"/>
                <a:cs typeface="+mn-cs"/>
              </a:rPr>
              <a:t> (SM) </a:t>
            </a:r>
            <a:r>
              <a:rPr lang="it-IT" sz="1200" b="0" i="0" kern="1200" dirty="0" err="1">
                <a:solidFill>
                  <a:schemeClr val="tx1"/>
                </a:solidFill>
                <a:effectLst/>
                <a:latin typeface="+mn-lt"/>
                <a:ea typeface="+mn-ea"/>
                <a:cs typeface="+mn-cs"/>
              </a:rPr>
              <a:t>which</a:t>
            </a:r>
            <a:r>
              <a:rPr lang="it-IT" sz="1200" b="0" i="0" kern="1200" dirty="0">
                <a:solidFill>
                  <a:schemeClr val="tx1"/>
                </a:solidFill>
                <a:effectLst/>
                <a:latin typeface="+mn-lt"/>
                <a:ea typeface="+mn-ea"/>
                <a:cs typeface="+mn-cs"/>
              </a:rPr>
              <a:t> target (or </a:t>
            </a:r>
            <a:r>
              <a:rPr lang="it-IT" sz="1200" b="0" i="0" kern="1200" dirty="0" err="1">
                <a:solidFill>
                  <a:schemeClr val="tx1"/>
                </a:solidFill>
                <a:effectLst/>
                <a:latin typeface="+mn-lt"/>
                <a:ea typeface="+mn-ea"/>
                <a:cs typeface="+mn-cs"/>
              </a:rPr>
              <a:t>modify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signaling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pathways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lead</a:t>
            </a:r>
            <a:r>
              <a:rPr lang="it-IT" sz="1200" b="0" i="0" kern="1200" dirty="0">
                <a:solidFill>
                  <a:schemeClr val="tx1"/>
                </a:solidFill>
                <a:effectLst/>
                <a:latin typeface="+mn-lt"/>
                <a:ea typeface="+mn-ea"/>
                <a:cs typeface="+mn-cs"/>
              </a:rPr>
              <a:t> to </a:t>
            </a:r>
            <a:r>
              <a:rPr lang="it-IT" sz="1200" b="0" i="0" kern="1200" dirty="0" err="1">
                <a:solidFill>
                  <a:schemeClr val="tx1"/>
                </a:solidFill>
                <a:effectLst/>
                <a:latin typeface="+mn-lt"/>
                <a:ea typeface="+mn-ea"/>
                <a:cs typeface="+mn-cs"/>
              </a:rPr>
              <a:t>increased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proliferation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undifferentiated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spermatogonia</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following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chemotherapy</a:t>
            </a:r>
            <a:r>
              <a:rPr lang="it-IT" sz="1200" b="0" i="0" kern="1200" dirty="0">
                <a:solidFill>
                  <a:schemeClr val="tx1"/>
                </a:solidFill>
                <a:effectLst/>
                <a:latin typeface="+mn-lt"/>
                <a:ea typeface="+mn-ea"/>
                <a:cs typeface="+mn-cs"/>
              </a:rPr>
              <a:t>?</a:t>
            </a:r>
          </a:p>
          <a:p>
            <a:r>
              <a:rPr lang="it-IT" sz="1200" b="1" i="0" kern="1200" cap="all" dirty="0">
                <a:solidFill>
                  <a:schemeClr val="tx1"/>
                </a:solidFill>
                <a:effectLst/>
                <a:latin typeface="+mn-lt"/>
                <a:ea typeface="+mn-ea"/>
                <a:cs typeface="+mn-cs"/>
              </a:rPr>
              <a:t>SUMMARY ANSWER:</a:t>
            </a:r>
          </a:p>
          <a:p>
            <a:r>
              <a:rPr lang="it-IT" sz="1200" b="0" i="0" kern="1200" dirty="0" err="1">
                <a:solidFill>
                  <a:schemeClr val="tx1"/>
                </a:solidFill>
                <a:effectLst/>
                <a:latin typeface="+mn-lt"/>
                <a:ea typeface="+mn-ea"/>
                <a:cs typeface="+mn-cs"/>
              </a:rPr>
              <a:t>Inhibition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transforming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growth</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factor</a:t>
            </a:r>
            <a:r>
              <a:rPr lang="it-IT" sz="1200" b="0" i="0" kern="1200" dirty="0">
                <a:solidFill>
                  <a:schemeClr val="tx1"/>
                </a:solidFill>
                <a:effectLst/>
                <a:latin typeface="+mn-lt"/>
                <a:ea typeface="+mn-ea"/>
                <a:cs typeface="+mn-cs"/>
              </a:rPr>
              <a:t>-beta (</a:t>
            </a:r>
            <a:r>
              <a:rPr lang="it-IT" sz="1200" b="0" i="0" kern="1200" dirty="0" err="1">
                <a:solidFill>
                  <a:schemeClr val="tx1"/>
                </a:solidFill>
                <a:effectLst/>
                <a:latin typeface="+mn-lt"/>
                <a:ea typeface="+mn-ea"/>
                <a:cs typeface="+mn-cs"/>
              </a:rPr>
              <a:t>TGFb</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signaling</a:t>
            </a:r>
            <a:r>
              <a:rPr lang="it-IT" sz="1200" b="0" i="0" kern="1200" dirty="0">
                <a:solidFill>
                  <a:schemeClr val="tx1"/>
                </a:solidFill>
                <a:effectLst/>
                <a:latin typeface="+mn-lt"/>
                <a:ea typeface="+mn-ea"/>
                <a:cs typeface="+mn-cs"/>
              </a:rPr>
              <a:t> by SM can </a:t>
            </a:r>
            <a:r>
              <a:rPr lang="it-IT" sz="1200" b="0" i="0" kern="1200" dirty="0" err="1">
                <a:solidFill>
                  <a:schemeClr val="tx1"/>
                </a:solidFill>
                <a:effectLst/>
                <a:latin typeface="+mn-lt"/>
                <a:ea typeface="+mn-ea"/>
                <a:cs typeface="+mn-cs"/>
              </a:rPr>
              <a:t>enhance</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proliferation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undifferentiated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spermatogonia</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spermatogenesis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recovery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following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chemotherapy</a:t>
            </a:r>
            <a:r>
              <a:rPr lang="it-IT" sz="1200" b="0" i="0" kern="1200" dirty="0">
                <a:solidFill>
                  <a:schemeClr val="tx1"/>
                </a:solidFill>
                <a:effectLst/>
                <a:latin typeface="+mn-lt"/>
                <a:ea typeface="+mn-ea"/>
                <a:cs typeface="+mn-cs"/>
              </a:rPr>
              <a:t>.</a:t>
            </a:r>
          </a:p>
          <a:p>
            <a:r>
              <a:rPr lang="it-IT" sz="1200" b="1" i="0" kern="1200" cap="all" dirty="0">
                <a:solidFill>
                  <a:schemeClr val="tx1"/>
                </a:solidFill>
                <a:effectLst/>
                <a:latin typeface="+mn-lt"/>
                <a:ea typeface="+mn-ea"/>
                <a:cs typeface="+mn-cs"/>
              </a:rPr>
              <a:t>WHAT IS KNOWN ALREADY:</a:t>
            </a:r>
          </a:p>
          <a:p>
            <a:r>
              <a:rPr lang="it-IT" sz="1200" b="0" i="0" kern="1200" dirty="0" err="1">
                <a:solidFill>
                  <a:schemeClr val="tx1"/>
                </a:solidFill>
                <a:effectLst/>
                <a:latin typeface="+mn-lt"/>
                <a:ea typeface="+mn-ea"/>
                <a:cs typeface="+mn-cs"/>
              </a:rPr>
              <a:t>Spermatogonial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stem</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cells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SSCs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hold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great</a:t>
            </a:r>
            <a:r>
              <a:rPr lang="it-IT" sz="1200" b="0" i="0" kern="1200" dirty="0">
                <a:solidFill>
                  <a:schemeClr val="tx1"/>
                </a:solidFill>
                <a:effectLst/>
                <a:latin typeface="+mn-lt"/>
                <a:ea typeface="+mn-ea"/>
                <a:cs typeface="+mn-cs"/>
              </a:rPr>
              <a:t> promise for </a:t>
            </a:r>
            <a:r>
              <a:rPr lang="it-IT" sz="1200" b="0" i="0" kern="1200" dirty="0" err="1">
                <a:solidFill>
                  <a:schemeClr val="tx1"/>
                </a:solidFill>
                <a:effectLst/>
                <a:latin typeface="+mn-lt"/>
                <a:ea typeface="+mn-ea"/>
                <a:cs typeface="+mn-cs"/>
              </a:rPr>
              <a:t>fertility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preservation</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prepubertal</a:t>
            </a:r>
            <a:r>
              <a:rPr lang="it-IT" sz="1200" b="0" i="0" kern="1200" dirty="0">
                <a:solidFill>
                  <a:schemeClr val="tx1"/>
                </a:solidFill>
                <a:effectLst/>
                <a:latin typeface="+mn-lt"/>
                <a:ea typeface="+mn-ea"/>
                <a:cs typeface="+mn-cs"/>
              </a:rPr>
              <a:t> boys </a:t>
            </a:r>
            <a:r>
              <a:rPr lang="it-IT" sz="1200" b="0" i="0" kern="1200" dirty="0" err="1">
                <a:solidFill>
                  <a:schemeClr val="tx1"/>
                </a:solidFill>
                <a:effectLst/>
                <a:latin typeface="+mn-lt"/>
                <a:ea typeface="+mn-ea"/>
                <a:cs typeface="+mn-cs"/>
              </a:rPr>
              <a:t>diagnosed</a:t>
            </a:r>
            <a:r>
              <a:rPr lang="it-IT" sz="1200" b="0" i="0" kern="1200" dirty="0">
                <a:solidFill>
                  <a:schemeClr val="tx1"/>
                </a:solidFill>
                <a:effectLst/>
                <a:latin typeface="+mn-lt"/>
                <a:ea typeface="+mn-ea"/>
                <a:cs typeface="+mn-cs"/>
              </a:rPr>
              <a:t> with </a:t>
            </a:r>
            <a:r>
              <a:rPr lang="it-IT" sz="1200" b="0" i="0" kern="1200" dirty="0" err="1">
                <a:solidFill>
                  <a:schemeClr val="tx1"/>
                </a:solidFill>
                <a:effectLst/>
                <a:latin typeface="+mn-lt"/>
                <a:ea typeface="+mn-ea"/>
                <a:cs typeface="+mn-cs"/>
              </a:rPr>
              <a:t>cancer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However</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low</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number</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SSCs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limits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clinical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applications</a:t>
            </a:r>
            <a:r>
              <a:rPr lang="it-IT" sz="1200" b="0" i="0" kern="1200" dirty="0">
                <a:solidFill>
                  <a:schemeClr val="tx1"/>
                </a:solidFill>
                <a:effectLst/>
                <a:latin typeface="+mn-lt"/>
                <a:ea typeface="+mn-ea"/>
                <a:cs typeface="+mn-cs"/>
              </a:rPr>
              <a:t>. SM are </a:t>
            </a:r>
            <a:r>
              <a:rPr lang="it-IT" sz="1200" b="0" i="0" kern="1200" dirty="0" err="1">
                <a:solidFill>
                  <a:schemeClr val="tx1"/>
                </a:solidFill>
                <a:effectLst/>
                <a:latin typeface="+mn-lt"/>
                <a:ea typeface="+mn-ea"/>
                <a:cs typeface="+mn-cs"/>
              </a:rPr>
              <a:t>chemically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synthesized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molecules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diffuse </a:t>
            </a:r>
            <a:r>
              <a:rPr lang="it-IT" sz="1200" b="0" i="0" kern="1200" dirty="0" err="1">
                <a:solidFill>
                  <a:schemeClr val="tx1"/>
                </a:solidFill>
                <a:effectLst/>
                <a:latin typeface="+mn-lt"/>
                <a:ea typeface="+mn-ea"/>
                <a:cs typeface="+mn-cs"/>
              </a:rPr>
              <a:t>across</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cell</a:t>
            </a:r>
            <a:r>
              <a:rPr lang="it-IT" sz="1200" b="0" i="0" kern="1200" dirty="0">
                <a:solidFill>
                  <a:schemeClr val="tx1"/>
                </a:solidFill>
                <a:effectLst/>
                <a:latin typeface="+mn-lt"/>
                <a:ea typeface="+mn-ea"/>
                <a:cs typeface="+mn-cs"/>
              </a:rPr>
              <a:t> membrane to </a:t>
            </a:r>
            <a:r>
              <a:rPr lang="it-IT" sz="1200" b="0" i="0" kern="1200" dirty="0" err="1">
                <a:solidFill>
                  <a:schemeClr val="tx1"/>
                </a:solidFill>
                <a:effectLst/>
                <a:latin typeface="+mn-lt"/>
                <a:ea typeface="+mn-ea"/>
                <a:cs typeface="+mn-cs"/>
              </a:rPr>
              <a:t>specifically</a:t>
            </a:r>
            <a:r>
              <a:rPr lang="it-IT" sz="1200" b="0" i="0" kern="1200" dirty="0">
                <a:solidFill>
                  <a:schemeClr val="tx1"/>
                </a:solidFill>
                <a:effectLst/>
                <a:latin typeface="+mn-lt"/>
                <a:ea typeface="+mn-ea"/>
                <a:cs typeface="+mn-cs"/>
              </a:rPr>
              <a:t> target </a:t>
            </a:r>
            <a:r>
              <a:rPr lang="it-IT" sz="1200" b="0" i="0" kern="1200" dirty="0" err="1">
                <a:solidFill>
                  <a:schemeClr val="tx1"/>
                </a:solidFill>
                <a:effectLst/>
                <a:latin typeface="+mn-lt"/>
                <a:ea typeface="+mn-ea"/>
                <a:cs typeface="+mn-cs"/>
              </a:rPr>
              <a:t>proteins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involved</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signaling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pathways</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studies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have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reported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ability</a:t>
            </a:r>
            <a:r>
              <a:rPr lang="it-IT" sz="1200" b="0" i="0" kern="1200" dirty="0">
                <a:solidFill>
                  <a:schemeClr val="tx1"/>
                </a:solidFill>
                <a:effectLst/>
                <a:latin typeface="+mn-lt"/>
                <a:ea typeface="+mn-ea"/>
                <a:cs typeface="+mn-cs"/>
              </a:rPr>
              <a:t> to </a:t>
            </a:r>
            <a:r>
              <a:rPr lang="it-IT" sz="1200" b="0" i="0" kern="1200" dirty="0" err="1">
                <a:solidFill>
                  <a:schemeClr val="tx1"/>
                </a:solidFill>
                <a:effectLst/>
                <a:latin typeface="+mn-lt"/>
                <a:ea typeface="+mn-ea"/>
                <a:cs typeface="+mn-cs"/>
              </a:rPr>
              <a:t>increase</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proliferation</a:t>
            </a:r>
            <a:r>
              <a:rPr lang="it-IT" sz="1200" b="0" i="0" kern="1200" dirty="0">
                <a:solidFill>
                  <a:schemeClr val="tx1"/>
                </a:solidFill>
                <a:effectLst/>
                <a:latin typeface="+mn-lt"/>
                <a:ea typeface="+mn-ea"/>
                <a:cs typeface="+mn-cs"/>
              </a:rPr>
              <a:t> or </a:t>
            </a:r>
            <a:r>
              <a:rPr lang="it-IT" sz="1200" b="0" i="0" kern="1200" dirty="0" err="1">
                <a:solidFill>
                  <a:schemeClr val="tx1"/>
                </a:solidFill>
                <a:effectLst/>
                <a:latin typeface="+mn-lt"/>
                <a:ea typeface="+mn-ea"/>
                <a:cs typeface="+mn-cs"/>
              </a:rPr>
              <a:t>differentiation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germ</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cells</a:t>
            </a:r>
            <a:r>
              <a:rPr lang="it-IT" sz="1200" b="0" i="0" kern="1200" dirty="0">
                <a:solidFill>
                  <a:schemeClr val="tx1"/>
                </a:solidFill>
                <a:effectLst/>
                <a:latin typeface="+mn-lt"/>
                <a:ea typeface="+mn-ea"/>
                <a:cs typeface="+mn-cs"/>
              </a:rPr>
              <a:t>.</a:t>
            </a:r>
          </a:p>
          <a:p>
            <a:r>
              <a:rPr lang="it-IT" sz="1200" b="1" i="0" kern="1200" cap="all" dirty="0">
                <a:solidFill>
                  <a:schemeClr val="tx1"/>
                </a:solidFill>
                <a:effectLst/>
                <a:latin typeface="+mn-lt"/>
                <a:ea typeface="+mn-ea"/>
                <a:cs typeface="+mn-cs"/>
              </a:rPr>
              <a:t>STUDY DESIGN, SIZE, DURATION:</a:t>
            </a:r>
          </a:p>
          <a:p>
            <a:r>
              <a:rPr lang="it-IT" sz="1200" b="0" i="0" kern="1200" dirty="0">
                <a:solidFill>
                  <a:schemeClr val="tx1"/>
                </a:solidFill>
                <a:effectLst/>
                <a:latin typeface="+mn-lt"/>
                <a:ea typeface="+mn-ea"/>
                <a:cs typeface="+mn-cs"/>
              </a:rPr>
              <a:t>In </a:t>
            </a:r>
            <a:r>
              <a:rPr lang="it-IT" sz="1200" b="0" i="0" kern="1200" dirty="0" err="1">
                <a:solidFill>
                  <a:schemeClr val="tx1"/>
                </a:solidFill>
                <a:effectLst/>
                <a:latin typeface="+mn-lt"/>
                <a:ea typeface="+mn-ea"/>
                <a:cs typeface="+mn-cs"/>
              </a:rPr>
              <a:t>our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experimental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study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spermatogonia</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were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collected</a:t>
            </a:r>
            <a:r>
              <a:rPr lang="it-IT" sz="1200" b="0" i="0" kern="1200" dirty="0">
                <a:solidFill>
                  <a:schemeClr val="tx1"/>
                </a:solidFill>
                <a:effectLst/>
                <a:latin typeface="+mn-lt"/>
                <a:ea typeface="+mn-ea"/>
                <a:cs typeface="+mn-cs"/>
              </a:rPr>
              <a:t> from </a:t>
            </a:r>
            <a:r>
              <a:rPr lang="it-IT" sz="1200" b="0" i="0" kern="1200" dirty="0" err="1">
                <a:solidFill>
                  <a:schemeClr val="tx1"/>
                </a:solidFill>
                <a:effectLst/>
                <a:latin typeface="+mn-lt"/>
                <a:ea typeface="+mn-ea"/>
                <a:cs typeface="+mn-cs"/>
              </a:rPr>
              <a:t>four</a:t>
            </a:r>
            <a:r>
              <a:rPr lang="it-IT" sz="1200" b="0" i="0" kern="1200" dirty="0">
                <a:solidFill>
                  <a:schemeClr val="tx1"/>
                </a:solidFill>
                <a:effectLst/>
                <a:latin typeface="+mn-lt"/>
                <a:ea typeface="+mn-ea"/>
                <a:cs typeface="+mn-cs"/>
              </a:rPr>
              <a:t> brain-dead </a:t>
            </a:r>
            <a:r>
              <a:rPr lang="it-IT" sz="1200" b="0" i="0" kern="1200" dirty="0" err="1">
                <a:solidFill>
                  <a:schemeClr val="tx1"/>
                </a:solidFill>
                <a:effectLst/>
                <a:latin typeface="+mn-lt"/>
                <a:ea typeface="+mn-ea"/>
                <a:cs typeface="+mn-cs"/>
              </a:rPr>
              <a:t>individuals</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used</a:t>
            </a:r>
            <a:r>
              <a:rPr lang="it-IT" sz="1200" b="0" i="0" kern="1200" dirty="0">
                <a:solidFill>
                  <a:schemeClr val="tx1"/>
                </a:solidFill>
                <a:effectLst/>
                <a:latin typeface="+mn-lt"/>
                <a:ea typeface="+mn-ea"/>
                <a:cs typeface="+mn-cs"/>
              </a:rPr>
              <a:t> for SM screening in vitro. For in vivo </a:t>
            </a:r>
            <a:r>
              <a:rPr lang="it-IT" sz="1200" b="0" i="0" kern="1200" dirty="0" err="1">
                <a:solidFill>
                  <a:schemeClr val="tx1"/>
                </a:solidFill>
                <a:effectLst/>
                <a:latin typeface="+mn-lt"/>
                <a:ea typeface="+mn-ea"/>
                <a:cs typeface="+mn-cs"/>
              </a:rPr>
              <a:t>assessments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busulfan-treated</a:t>
            </a:r>
            <a:r>
              <a:rPr lang="it-IT" sz="1200" b="0" i="0" kern="1200" dirty="0">
                <a:solidFill>
                  <a:schemeClr val="tx1"/>
                </a:solidFill>
                <a:effectLst/>
                <a:latin typeface="+mn-lt"/>
                <a:ea typeface="+mn-ea"/>
                <a:cs typeface="+mn-cs"/>
              </a:rPr>
              <a:t> mice </a:t>
            </a:r>
            <a:r>
              <a:rPr lang="it-IT" sz="1200" b="0" i="0" kern="1200" dirty="0" err="1">
                <a:solidFill>
                  <a:schemeClr val="tx1"/>
                </a:solidFill>
                <a:effectLst/>
                <a:latin typeface="+mn-lt"/>
                <a:ea typeface="+mn-ea"/>
                <a:cs typeface="+mn-cs"/>
              </a:rPr>
              <a:t>were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treated</a:t>
            </a:r>
            <a:r>
              <a:rPr lang="it-IT" sz="1200" b="0" i="0" kern="1200" dirty="0">
                <a:solidFill>
                  <a:schemeClr val="tx1"/>
                </a:solidFill>
                <a:effectLst/>
                <a:latin typeface="+mn-lt"/>
                <a:ea typeface="+mn-ea"/>
                <a:cs typeface="+mn-cs"/>
              </a:rPr>
              <a:t> with the </a:t>
            </a:r>
            <a:r>
              <a:rPr lang="it-IT" sz="1200" b="0" i="0" kern="1200" dirty="0" err="1">
                <a:solidFill>
                  <a:schemeClr val="tx1"/>
                </a:solidFill>
                <a:effectLst/>
                <a:latin typeface="+mn-lt"/>
                <a:ea typeface="+mn-ea"/>
                <a:cs typeface="+mn-cs"/>
              </a:rPr>
              <a:t>selected</a:t>
            </a:r>
            <a:r>
              <a:rPr lang="it-IT" sz="1200" b="0" i="0" kern="1200" dirty="0">
                <a:solidFill>
                  <a:schemeClr val="tx1"/>
                </a:solidFill>
                <a:effectLst/>
                <a:latin typeface="+mn-lt"/>
                <a:ea typeface="+mn-ea"/>
                <a:cs typeface="+mn-cs"/>
              </a:rPr>
              <a:t> SM (or </a:t>
            </a:r>
            <a:r>
              <a:rPr lang="it-IT" sz="1200" b="0" i="0" kern="1200" dirty="0" err="1">
                <a:solidFill>
                  <a:schemeClr val="tx1"/>
                </a:solidFill>
                <a:effectLst/>
                <a:latin typeface="+mn-lt"/>
                <a:ea typeface="+mn-ea"/>
                <a:cs typeface="+mn-cs"/>
              </a:rPr>
              <a:t>vehicle</a:t>
            </a:r>
            <a:r>
              <a:rPr lang="it-IT" sz="1200" b="0" i="0" kern="1200" dirty="0">
                <a:solidFill>
                  <a:schemeClr val="tx1"/>
                </a:solidFill>
                <a:effectLst/>
                <a:latin typeface="+mn-lt"/>
                <a:ea typeface="+mn-ea"/>
                <a:cs typeface="+mn-cs"/>
              </a:rPr>
              <a:t>, the control) and </a:t>
            </a:r>
            <a:r>
              <a:rPr lang="it-IT" sz="1200" b="0" i="0" kern="1200" dirty="0" err="1">
                <a:solidFill>
                  <a:schemeClr val="tx1"/>
                </a:solidFill>
                <a:effectLst/>
                <a:latin typeface="+mn-lt"/>
                <a:ea typeface="+mn-ea"/>
                <a:cs typeface="+mn-cs"/>
              </a:rPr>
              <a:t>assayed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after</a:t>
            </a:r>
            <a:r>
              <a:rPr lang="it-IT" sz="1200" b="0" i="0" kern="1200" dirty="0">
                <a:solidFill>
                  <a:schemeClr val="tx1"/>
                </a:solidFill>
                <a:effectLst/>
                <a:latin typeface="+mn-lt"/>
                <a:ea typeface="+mn-ea"/>
                <a:cs typeface="+mn-cs"/>
              </a:rPr>
              <a:t> 2 (</a:t>
            </a:r>
            <a:r>
              <a:rPr lang="it-IT" sz="1200" b="0" i="0" kern="1200" dirty="0" err="1">
                <a:solidFill>
                  <a:schemeClr val="tx1"/>
                </a:solidFill>
                <a:effectLst/>
                <a:latin typeface="+mn-lt"/>
                <a:ea typeface="+mn-ea"/>
                <a:cs typeface="+mn-cs"/>
              </a:rPr>
              <a:t>three</a:t>
            </a:r>
            <a:r>
              <a:rPr lang="it-IT" sz="1200" b="0" i="0" kern="1200" dirty="0">
                <a:solidFill>
                  <a:schemeClr val="tx1"/>
                </a:solidFill>
                <a:effectLst/>
                <a:latin typeface="+mn-lt"/>
                <a:ea typeface="+mn-ea"/>
                <a:cs typeface="+mn-cs"/>
              </a:rPr>
              <a:t> mice per </a:t>
            </a:r>
            <a:r>
              <a:rPr lang="it-IT" sz="1200" b="0" i="0" kern="1200" dirty="0" err="1">
                <a:solidFill>
                  <a:schemeClr val="tx1"/>
                </a:solidFill>
                <a:effectLst/>
                <a:latin typeface="+mn-lt"/>
                <a:ea typeface="+mn-ea"/>
                <a:cs typeface="+mn-cs"/>
              </a:rPr>
              <a:t>group</a:t>
            </a:r>
            <a:r>
              <a:rPr lang="it-IT" sz="1200" b="0" i="0" kern="1200" dirty="0">
                <a:solidFill>
                  <a:schemeClr val="tx1"/>
                </a:solidFill>
                <a:effectLst/>
                <a:latin typeface="+mn-lt"/>
                <a:ea typeface="+mn-ea"/>
                <a:cs typeface="+mn-cs"/>
              </a:rPr>
              <a:t>) and 5 weeks (</a:t>
            </a:r>
            <a:r>
              <a:rPr lang="it-IT" sz="1200" b="0" i="0" kern="1200" dirty="0" err="1">
                <a:solidFill>
                  <a:schemeClr val="tx1"/>
                </a:solidFill>
                <a:effectLst/>
                <a:latin typeface="+mn-lt"/>
                <a:ea typeface="+mn-ea"/>
                <a:cs typeface="+mn-cs"/>
              </a:rPr>
              <a:t>two</a:t>
            </a:r>
            <a:r>
              <a:rPr lang="it-IT" sz="1200" b="0" i="0" kern="1200" dirty="0">
                <a:solidFill>
                  <a:schemeClr val="tx1"/>
                </a:solidFill>
                <a:effectLst/>
                <a:latin typeface="+mn-lt"/>
                <a:ea typeface="+mn-ea"/>
                <a:cs typeface="+mn-cs"/>
              </a:rPr>
              <a:t> mice per </a:t>
            </a:r>
            <a:r>
              <a:rPr lang="it-IT" sz="1200" b="0" i="0" kern="1200" dirty="0" err="1">
                <a:solidFill>
                  <a:schemeClr val="tx1"/>
                </a:solidFill>
                <a:effectLst/>
                <a:latin typeface="+mn-lt"/>
                <a:ea typeface="+mn-ea"/>
                <a:cs typeface="+mn-cs"/>
              </a:rPr>
              <a:t>group</a:t>
            </a:r>
            <a:r>
              <a:rPr lang="it-IT" sz="1200" b="0" i="0" kern="1200" dirty="0">
                <a:solidFill>
                  <a:schemeClr val="tx1"/>
                </a:solidFill>
                <a:effectLst/>
                <a:latin typeface="+mn-lt"/>
                <a:ea typeface="+mn-ea"/>
                <a:cs typeface="+mn-cs"/>
              </a:rPr>
              <a:t>).</a:t>
            </a:r>
          </a:p>
          <a:p>
            <a:r>
              <a:rPr lang="it-IT" sz="1200" b="1" i="0" kern="1200" cap="all" dirty="0">
                <a:solidFill>
                  <a:schemeClr val="tx1"/>
                </a:solidFill>
                <a:effectLst/>
                <a:latin typeface="+mn-lt"/>
                <a:ea typeface="+mn-ea"/>
                <a:cs typeface="+mn-cs"/>
              </a:rPr>
              <a:t>PARTICIPANTS/MATERIALS, SETTING, METHODS:</a:t>
            </a:r>
          </a:p>
          <a:p>
            <a:r>
              <a:rPr lang="it-IT" sz="1200" b="0" i="0" kern="1200" dirty="0" err="1">
                <a:solidFill>
                  <a:schemeClr val="tx1"/>
                </a:solidFill>
                <a:effectLst/>
                <a:latin typeface="+mn-lt"/>
                <a:ea typeface="+mn-ea"/>
                <a:cs typeface="+mn-cs"/>
              </a:rPr>
              <a:t>We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investigated</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effect</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six</a:t>
            </a:r>
            <a:r>
              <a:rPr lang="it-IT" sz="1200" b="0" i="0" kern="1200" dirty="0">
                <a:solidFill>
                  <a:schemeClr val="tx1"/>
                </a:solidFill>
                <a:effectLst/>
                <a:latin typeface="+mn-lt"/>
                <a:ea typeface="+mn-ea"/>
                <a:cs typeface="+mn-cs"/>
              </a:rPr>
              <a:t> SM on the </a:t>
            </a:r>
            <a:r>
              <a:rPr lang="it-IT" sz="1200" b="0" i="0" kern="1200" dirty="0" err="1">
                <a:solidFill>
                  <a:schemeClr val="tx1"/>
                </a:solidFill>
                <a:effectLst/>
                <a:latin typeface="+mn-lt"/>
                <a:ea typeface="+mn-ea"/>
                <a:cs typeface="+mn-cs"/>
              </a:rPr>
              <a:t>proliferation</a:t>
            </a:r>
            <a:r>
              <a:rPr lang="it-IT" sz="1200" b="0" i="0" kern="1200" dirty="0">
                <a:solidFill>
                  <a:schemeClr val="tx1"/>
                </a:solidFill>
                <a:effectLst/>
                <a:latin typeface="+mn-lt"/>
                <a:ea typeface="+mn-ea"/>
                <a:cs typeface="+mn-cs"/>
              </a:rPr>
              <a:t> of human </a:t>
            </a:r>
            <a:r>
              <a:rPr lang="it-IT" sz="1200" b="0" i="0" kern="1200" dirty="0" err="1">
                <a:solidFill>
                  <a:schemeClr val="tx1"/>
                </a:solidFill>
                <a:effectLst/>
                <a:latin typeface="+mn-lt"/>
                <a:ea typeface="+mn-ea"/>
                <a:cs typeface="+mn-cs"/>
              </a:rPr>
              <a:t>undifferentiated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spermatogonia</a:t>
            </a:r>
            <a:r>
              <a:rPr lang="it-IT" sz="1200" b="0" i="0" kern="1200" dirty="0">
                <a:solidFill>
                  <a:schemeClr val="tx1"/>
                </a:solidFill>
                <a:effectLst/>
                <a:latin typeface="+mn-lt"/>
                <a:ea typeface="+mn-ea"/>
                <a:cs typeface="+mn-cs"/>
              </a:rPr>
              <a:t> in vitro </a:t>
            </a:r>
            <a:r>
              <a:rPr lang="it-IT" sz="1200" b="0" i="0" kern="1200" dirty="0" err="1">
                <a:solidFill>
                  <a:schemeClr val="tx1"/>
                </a:solidFill>
                <a:effectLst/>
                <a:latin typeface="+mn-lt"/>
                <a:ea typeface="+mn-ea"/>
                <a:cs typeface="+mn-cs"/>
              </a:rPr>
              <a:t>using</a:t>
            </a:r>
            <a:r>
              <a:rPr lang="it-IT" sz="1200" b="0" i="0" kern="1200" dirty="0">
                <a:solidFill>
                  <a:schemeClr val="tx1"/>
                </a:solidFill>
                <a:effectLst/>
                <a:latin typeface="+mn-lt"/>
                <a:ea typeface="+mn-ea"/>
                <a:cs typeface="+mn-cs"/>
              </a:rPr>
              <a:t> a top-bottom </a:t>
            </a:r>
            <a:r>
              <a:rPr lang="it-IT" sz="1200" b="0" i="0" kern="1200" dirty="0" err="1">
                <a:solidFill>
                  <a:schemeClr val="tx1"/>
                </a:solidFill>
                <a:effectLst/>
                <a:latin typeface="+mn-lt"/>
                <a:ea typeface="+mn-ea"/>
                <a:cs typeface="+mn-cs"/>
              </a:rPr>
              <a:t>approach</a:t>
            </a:r>
            <a:r>
              <a:rPr lang="it-IT" sz="1200" b="0" i="0" kern="1200" dirty="0">
                <a:solidFill>
                  <a:schemeClr val="tx1"/>
                </a:solidFill>
                <a:effectLst/>
                <a:latin typeface="+mn-lt"/>
                <a:ea typeface="+mn-ea"/>
                <a:cs typeface="+mn-cs"/>
              </a:rPr>
              <a:t> for screening. </a:t>
            </a:r>
            <a:r>
              <a:rPr lang="it-IT" sz="1200" b="0" i="0" kern="1200" dirty="0" err="1">
                <a:solidFill>
                  <a:schemeClr val="tx1"/>
                </a:solidFill>
                <a:effectLst/>
                <a:latin typeface="+mn-lt"/>
                <a:ea typeface="+mn-ea"/>
                <a:cs typeface="+mn-cs"/>
              </a:rPr>
              <a:t>We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used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histological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hormonal</a:t>
            </a:r>
            <a:r>
              <a:rPr lang="it-IT" sz="1200" b="0" i="0" kern="1200" dirty="0">
                <a:solidFill>
                  <a:schemeClr val="tx1"/>
                </a:solidFill>
                <a:effectLst/>
                <a:latin typeface="+mn-lt"/>
                <a:ea typeface="+mn-ea"/>
                <a:cs typeface="+mn-cs"/>
              </a:rPr>
              <a:t> and gene-</a:t>
            </a:r>
            <a:r>
              <a:rPr lang="it-IT" sz="1200" b="0" i="0" kern="1200" dirty="0" err="1">
                <a:solidFill>
                  <a:schemeClr val="tx1"/>
                </a:solidFill>
                <a:effectLst/>
                <a:latin typeface="+mn-lt"/>
                <a:ea typeface="+mn-ea"/>
                <a:cs typeface="+mn-cs"/>
              </a:rPr>
              <a:t>expression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analyses</a:t>
            </a:r>
            <a:r>
              <a:rPr lang="it-IT" sz="1200" b="0" i="0" kern="1200" dirty="0">
                <a:solidFill>
                  <a:schemeClr val="tx1"/>
                </a:solidFill>
                <a:effectLst/>
                <a:latin typeface="+mn-lt"/>
                <a:ea typeface="+mn-ea"/>
                <a:cs typeface="+mn-cs"/>
              </a:rPr>
              <a:t> to </a:t>
            </a:r>
            <a:r>
              <a:rPr lang="it-IT" sz="1200" b="0" i="0" kern="1200" dirty="0" err="1">
                <a:solidFill>
                  <a:schemeClr val="tx1"/>
                </a:solidFill>
                <a:effectLst/>
                <a:latin typeface="+mn-lt"/>
                <a:ea typeface="+mn-ea"/>
                <a:cs typeface="+mn-cs"/>
              </a:rPr>
              <a:t>assess</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effect</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selected</a:t>
            </a:r>
            <a:r>
              <a:rPr lang="it-IT" sz="1200" b="0" i="0" kern="1200" dirty="0">
                <a:solidFill>
                  <a:schemeClr val="tx1"/>
                </a:solidFill>
                <a:effectLst/>
                <a:latin typeface="+mn-lt"/>
                <a:ea typeface="+mn-ea"/>
                <a:cs typeface="+mn-cs"/>
              </a:rPr>
              <a:t> SM on mouse </a:t>
            </a:r>
            <a:r>
              <a:rPr lang="it-IT" sz="1200" b="0" i="0" kern="1200" dirty="0" err="1">
                <a:solidFill>
                  <a:schemeClr val="tx1"/>
                </a:solidFill>
                <a:effectLst/>
                <a:latin typeface="+mn-lt"/>
                <a:ea typeface="+mn-ea"/>
                <a:cs typeface="+mn-cs"/>
              </a:rPr>
              <a:t>spermatogenesis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All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experiments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were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performed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least</a:t>
            </a:r>
            <a:r>
              <a:rPr lang="it-IT" sz="1200" b="0" i="0" kern="1200" dirty="0">
                <a:solidFill>
                  <a:schemeClr val="tx1"/>
                </a:solidFill>
                <a:effectLst/>
                <a:latin typeface="+mn-lt"/>
                <a:ea typeface="+mn-ea"/>
                <a:cs typeface="+mn-cs"/>
              </a:rPr>
              <a:t> in triplicate and </a:t>
            </a:r>
            <a:r>
              <a:rPr lang="it-IT" sz="1200" b="0" i="0" kern="1200" dirty="0" err="1">
                <a:solidFill>
                  <a:schemeClr val="tx1"/>
                </a:solidFill>
                <a:effectLst/>
                <a:latin typeface="+mn-lt"/>
                <a:ea typeface="+mn-ea"/>
                <a:cs typeface="+mn-cs"/>
              </a:rPr>
              <a:t>were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statistically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evaluated</a:t>
            </a:r>
            <a:r>
              <a:rPr lang="it-IT" sz="1200" b="0" i="0" kern="1200" dirty="0">
                <a:solidFill>
                  <a:schemeClr val="tx1"/>
                </a:solidFill>
                <a:effectLst/>
                <a:latin typeface="+mn-lt"/>
                <a:ea typeface="+mn-ea"/>
                <a:cs typeface="+mn-cs"/>
              </a:rPr>
              <a:t> by </a:t>
            </a:r>
            <a:r>
              <a:rPr lang="it-IT" sz="1200" b="0" i="0" kern="1200" dirty="0" err="1">
                <a:solidFill>
                  <a:schemeClr val="tx1"/>
                </a:solidFill>
                <a:effectLst/>
                <a:latin typeface="+mn-lt"/>
                <a:ea typeface="+mn-ea"/>
                <a:cs typeface="+mn-cs"/>
              </a:rPr>
              <a:t>Student's</a:t>
            </a:r>
            <a:r>
              <a:rPr lang="it-IT" sz="1200" b="0" i="0" kern="1200" dirty="0">
                <a:solidFill>
                  <a:schemeClr val="tx1"/>
                </a:solidFill>
                <a:effectLst/>
                <a:latin typeface="+mn-lt"/>
                <a:ea typeface="+mn-ea"/>
                <a:cs typeface="+mn-cs"/>
              </a:rPr>
              <a:t> t-test and/or </a:t>
            </a:r>
            <a:r>
              <a:rPr lang="it-IT" sz="1200" b="0" i="0" kern="1200" dirty="0" err="1">
                <a:solidFill>
                  <a:schemeClr val="tx1"/>
                </a:solidFill>
                <a:effectLst/>
                <a:latin typeface="+mn-lt"/>
                <a:ea typeface="+mn-ea"/>
                <a:cs typeface="+mn-cs"/>
              </a:rPr>
              <a:t>one</a:t>
            </a:r>
            <a:r>
              <a:rPr lang="it-IT" sz="1200" b="0" i="0" kern="1200" dirty="0">
                <a:solidFill>
                  <a:schemeClr val="tx1"/>
                </a:solidFill>
                <a:effectLst/>
                <a:latin typeface="+mn-lt"/>
                <a:ea typeface="+mn-ea"/>
                <a:cs typeface="+mn-cs"/>
              </a:rPr>
              <a:t>-way ANOVA </a:t>
            </a:r>
            <a:r>
              <a:rPr lang="it-IT" sz="1200" b="0" i="0" kern="1200" dirty="0" err="1">
                <a:solidFill>
                  <a:schemeClr val="tx1"/>
                </a:solidFill>
                <a:effectLst/>
                <a:latin typeface="+mn-lt"/>
                <a:ea typeface="+mn-ea"/>
                <a:cs typeface="+mn-cs"/>
              </a:rPr>
              <a:t>followed</a:t>
            </a:r>
            <a:r>
              <a:rPr lang="it-IT" sz="1200" b="0" i="0" kern="1200" dirty="0">
                <a:solidFill>
                  <a:schemeClr val="tx1"/>
                </a:solidFill>
                <a:effectLst/>
                <a:latin typeface="+mn-lt"/>
                <a:ea typeface="+mn-ea"/>
                <a:cs typeface="+mn-cs"/>
              </a:rPr>
              <a:t> by </a:t>
            </a:r>
            <a:r>
              <a:rPr lang="it-IT" sz="1200" b="0" i="0" kern="1200" dirty="0" err="1">
                <a:solidFill>
                  <a:schemeClr val="tx1"/>
                </a:solidFill>
                <a:effectLst/>
                <a:latin typeface="+mn-lt"/>
                <a:ea typeface="+mn-ea"/>
                <a:cs typeface="+mn-cs"/>
              </a:rPr>
              <a:t>Scheffe's</a:t>
            </a:r>
            <a:r>
              <a:rPr lang="it-IT" sz="1200" b="0" i="0" kern="1200" dirty="0">
                <a:solidFill>
                  <a:schemeClr val="tx1"/>
                </a:solidFill>
                <a:effectLst/>
                <a:latin typeface="+mn-lt"/>
                <a:ea typeface="+mn-ea"/>
                <a:cs typeface="+mn-cs"/>
              </a:rPr>
              <a:t> or </a:t>
            </a:r>
            <a:r>
              <a:rPr lang="it-IT" sz="1200" b="0" i="0" kern="1200" dirty="0" err="1">
                <a:solidFill>
                  <a:schemeClr val="tx1"/>
                </a:solidFill>
                <a:effectLst/>
                <a:latin typeface="+mn-lt"/>
                <a:ea typeface="+mn-ea"/>
                <a:cs typeface="+mn-cs"/>
              </a:rPr>
              <a:t>Tukey's</a:t>
            </a:r>
            <a:r>
              <a:rPr lang="it-IT" sz="1200" b="0" i="0" kern="1200" dirty="0">
                <a:solidFill>
                  <a:schemeClr val="tx1"/>
                </a:solidFill>
                <a:effectLst/>
                <a:latin typeface="+mn-lt"/>
                <a:ea typeface="+mn-ea"/>
                <a:cs typeface="+mn-cs"/>
              </a:rPr>
              <a:t> post-hoc.</a:t>
            </a:r>
          </a:p>
          <a:p>
            <a:r>
              <a:rPr lang="it-IT" sz="1200" b="1" i="0" kern="1200" cap="all" dirty="0">
                <a:solidFill>
                  <a:schemeClr val="tx1"/>
                </a:solidFill>
                <a:effectLst/>
                <a:latin typeface="+mn-lt"/>
                <a:ea typeface="+mn-ea"/>
                <a:cs typeface="+mn-cs"/>
              </a:rPr>
              <a:t>MAIN RESULTS AND THE ROLE OF CHANCE:</a:t>
            </a:r>
          </a:p>
          <a:p>
            <a:r>
              <a:rPr lang="it-IT" sz="1200" b="0" i="0" kern="1200" dirty="0" err="1">
                <a:solidFill>
                  <a:schemeClr val="tx1"/>
                </a:solidFill>
                <a:effectLst/>
                <a:latin typeface="+mn-lt"/>
                <a:ea typeface="+mn-ea"/>
                <a:cs typeface="+mn-cs"/>
              </a:rPr>
              <a:t>We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found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administration</a:t>
            </a:r>
            <a:r>
              <a:rPr lang="it-IT" sz="1200" b="0" i="0" kern="1200" dirty="0">
                <a:solidFill>
                  <a:schemeClr val="tx1"/>
                </a:solidFill>
                <a:effectLst/>
                <a:latin typeface="+mn-lt"/>
                <a:ea typeface="+mn-ea"/>
                <a:cs typeface="+mn-cs"/>
              </a:rPr>
              <a:t> of SB431542,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specific</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inhibitor</a:t>
            </a:r>
            <a:r>
              <a:rPr lang="it-IT" sz="1200" b="0" i="0" kern="1200" dirty="0">
                <a:solidFill>
                  <a:schemeClr val="tx1"/>
                </a:solidFill>
                <a:effectLst/>
                <a:latin typeface="+mn-lt"/>
                <a:ea typeface="+mn-ea"/>
                <a:cs typeface="+mn-cs"/>
              </a:rPr>
              <a:t> of the TGFb1 </a:t>
            </a:r>
            <a:r>
              <a:rPr lang="it-IT" sz="1200" b="0" i="0" kern="1200" dirty="0" err="1">
                <a:solidFill>
                  <a:schemeClr val="tx1"/>
                </a:solidFill>
                <a:effectLst/>
                <a:latin typeface="+mn-lt"/>
                <a:ea typeface="+mn-ea"/>
                <a:cs typeface="+mn-cs"/>
              </a:rPr>
              <a:t>receptor</a:t>
            </a:r>
            <a:r>
              <a:rPr lang="it-IT" sz="1200" b="0" i="0" kern="1200" dirty="0">
                <a:solidFill>
                  <a:schemeClr val="tx1"/>
                </a:solidFill>
                <a:effectLst/>
                <a:latin typeface="+mn-lt"/>
                <a:ea typeface="+mn-ea"/>
                <a:cs typeface="+mn-cs"/>
              </a:rPr>
              <a:t> (TGFbR1), </a:t>
            </a:r>
            <a:r>
              <a:rPr lang="it-IT" sz="1200" b="0" i="0" kern="1200" dirty="0" err="1">
                <a:solidFill>
                  <a:schemeClr val="tx1"/>
                </a:solidFill>
                <a:effectLst/>
                <a:latin typeface="+mn-lt"/>
                <a:ea typeface="+mn-ea"/>
                <a:cs typeface="+mn-cs"/>
              </a:rPr>
              <a:t>leads</a:t>
            </a:r>
            <a:r>
              <a:rPr lang="it-IT" sz="1200" b="0" i="0" kern="1200" dirty="0">
                <a:solidFill>
                  <a:schemeClr val="tx1"/>
                </a:solidFill>
                <a:effectLst/>
                <a:latin typeface="+mn-lt"/>
                <a:ea typeface="+mn-ea"/>
                <a:cs typeface="+mn-cs"/>
              </a:rPr>
              <a:t> to a </a:t>
            </a:r>
            <a:r>
              <a:rPr lang="it-IT" sz="1200" b="0" i="0" kern="1200" dirty="0" err="1">
                <a:solidFill>
                  <a:schemeClr val="tx1"/>
                </a:solidFill>
                <a:effectLst/>
                <a:latin typeface="+mn-lt"/>
                <a:ea typeface="+mn-ea"/>
                <a:cs typeface="+mn-cs"/>
              </a:rPr>
              <a:t>two-fold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increase</a:t>
            </a:r>
            <a:r>
              <a:rPr lang="it-IT" sz="1200" b="0" i="0" kern="1200" dirty="0">
                <a:solidFill>
                  <a:schemeClr val="tx1"/>
                </a:solidFill>
                <a:effectLst/>
                <a:latin typeface="+mn-lt"/>
                <a:ea typeface="+mn-ea"/>
                <a:cs typeface="+mn-cs"/>
              </a:rPr>
              <a:t> in mouse and human </a:t>
            </a:r>
            <a:r>
              <a:rPr lang="it-IT" sz="1200" b="0" i="0" kern="1200" dirty="0" err="1">
                <a:solidFill>
                  <a:schemeClr val="tx1"/>
                </a:solidFill>
                <a:effectLst/>
                <a:latin typeface="+mn-lt"/>
                <a:ea typeface="+mn-ea"/>
                <a:cs typeface="+mn-cs"/>
              </a:rPr>
              <a:t>undifferentiated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spermatogonia</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proliferation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Furthermore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injection</a:t>
            </a:r>
            <a:r>
              <a:rPr lang="it-IT" sz="1200" b="0" i="0" kern="1200" dirty="0">
                <a:solidFill>
                  <a:schemeClr val="tx1"/>
                </a:solidFill>
                <a:effectLst/>
                <a:latin typeface="+mn-lt"/>
                <a:ea typeface="+mn-ea"/>
                <a:cs typeface="+mn-cs"/>
              </a:rPr>
              <a:t> of SB to </a:t>
            </a:r>
            <a:r>
              <a:rPr lang="it-IT" sz="1200" b="0" i="0" kern="1200" dirty="0" err="1">
                <a:solidFill>
                  <a:schemeClr val="tx1"/>
                </a:solidFill>
                <a:effectLst/>
                <a:latin typeface="+mn-lt"/>
                <a:ea typeface="+mn-ea"/>
                <a:cs typeface="+mn-cs"/>
              </a:rPr>
              <a:t>busulfan-treated</a:t>
            </a:r>
            <a:r>
              <a:rPr lang="it-IT" sz="1200" b="0" i="0" kern="1200" dirty="0">
                <a:solidFill>
                  <a:schemeClr val="tx1"/>
                </a:solidFill>
                <a:effectLst/>
                <a:latin typeface="+mn-lt"/>
                <a:ea typeface="+mn-ea"/>
                <a:cs typeface="+mn-cs"/>
              </a:rPr>
              <a:t> mice </a:t>
            </a:r>
            <a:r>
              <a:rPr lang="it-IT" sz="1200" b="0" i="0" kern="1200" dirty="0" err="1">
                <a:solidFill>
                  <a:schemeClr val="tx1"/>
                </a:solidFill>
                <a:effectLst/>
                <a:latin typeface="+mn-lt"/>
                <a:ea typeface="+mn-ea"/>
                <a:cs typeface="+mn-cs"/>
              </a:rPr>
              <a:t>accelerated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spermatogenesis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recovery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revealed</a:t>
            </a:r>
            <a:r>
              <a:rPr lang="it-IT" sz="1200" b="0" i="0" kern="1200" dirty="0">
                <a:solidFill>
                  <a:schemeClr val="tx1"/>
                </a:solidFill>
                <a:effectLst/>
                <a:latin typeface="+mn-lt"/>
                <a:ea typeface="+mn-ea"/>
                <a:cs typeface="+mn-cs"/>
              </a:rPr>
              <a:t> by </a:t>
            </a:r>
            <a:r>
              <a:rPr lang="it-IT" sz="1200" b="0" i="0" kern="1200" dirty="0" err="1">
                <a:solidFill>
                  <a:schemeClr val="tx1"/>
                </a:solidFill>
                <a:effectLst/>
                <a:latin typeface="+mn-lt"/>
                <a:ea typeface="+mn-ea"/>
                <a:cs typeface="+mn-cs"/>
              </a:rPr>
              <a:t>increased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testicular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size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weight</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serum</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level</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inhibin</a:t>
            </a:r>
            <a:r>
              <a:rPr lang="it-IT" sz="1200" b="0" i="0" kern="1200" dirty="0">
                <a:solidFill>
                  <a:schemeClr val="tx1"/>
                </a:solidFill>
                <a:effectLst/>
                <a:latin typeface="+mn-lt"/>
                <a:ea typeface="+mn-ea"/>
                <a:cs typeface="+mn-cs"/>
              </a:rPr>
              <a:t> B. </a:t>
            </a:r>
            <a:r>
              <a:rPr lang="it-IT" sz="1200" b="0" i="0" kern="1200" dirty="0" err="1">
                <a:solidFill>
                  <a:schemeClr val="tx1"/>
                </a:solidFill>
                <a:effectLst/>
                <a:latin typeface="+mn-lt"/>
                <a:ea typeface="+mn-ea"/>
                <a:cs typeface="+mn-cs"/>
              </a:rPr>
              <a:t>Moreover</a:t>
            </a:r>
            <a:r>
              <a:rPr lang="it-IT" sz="1200" b="0" i="0" kern="1200" dirty="0">
                <a:solidFill>
                  <a:schemeClr val="tx1"/>
                </a:solidFill>
                <a:effectLst/>
                <a:latin typeface="+mn-lt"/>
                <a:ea typeface="+mn-ea"/>
                <a:cs typeface="+mn-cs"/>
              </a:rPr>
              <a:t>, SB </a:t>
            </a:r>
            <a:r>
              <a:rPr lang="it-IT" sz="1200" b="0" i="0" kern="1200" dirty="0" err="1">
                <a:solidFill>
                  <a:schemeClr val="tx1"/>
                </a:solidFill>
                <a:effectLst/>
                <a:latin typeface="+mn-lt"/>
                <a:ea typeface="+mn-ea"/>
                <a:cs typeface="+mn-cs"/>
              </a:rPr>
              <a:t>administration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accelerated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both</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onset</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completion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spermatogenesis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demonstrated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SB </a:t>
            </a:r>
            <a:r>
              <a:rPr lang="it-IT" sz="1200" b="0" i="0" kern="1200" dirty="0" err="1">
                <a:solidFill>
                  <a:schemeClr val="tx1"/>
                </a:solidFill>
                <a:effectLst/>
                <a:latin typeface="+mn-lt"/>
                <a:ea typeface="+mn-ea"/>
                <a:cs typeface="+mn-cs"/>
              </a:rPr>
              <a:t>promotes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proliferation</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testicular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tissue</a:t>
            </a:r>
            <a:r>
              <a:rPr lang="it-IT" sz="1200" b="0" i="0" kern="1200" dirty="0">
                <a:solidFill>
                  <a:schemeClr val="tx1"/>
                </a:solidFill>
                <a:effectLst/>
                <a:latin typeface="+mn-lt"/>
                <a:ea typeface="+mn-ea"/>
                <a:cs typeface="+mn-cs"/>
              </a:rPr>
              <a:t> by </a:t>
            </a:r>
            <a:r>
              <a:rPr lang="it-IT" sz="1200" b="0" i="0" kern="1200" dirty="0" err="1">
                <a:solidFill>
                  <a:schemeClr val="tx1"/>
                </a:solidFill>
                <a:effectLst/>
                <a:latin typeface="+mn-lt"/>
                <a:ea typeface="+mn-ea"/>
                <a:cs typeface="+mn-cs"/>
              </a:rPr>
              <a:t>regulating</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cyclin-dependent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kinase</a:t>
            </a:r>
            <a:r>
              <a:rPr lang="it-IT" sz="1200" b="0" i="0" kern="1200" dirty="0">
                <a:solidFill>
                  <a:schemeClr val="tx1"/>
                </a:solidFill>
                <a:effectLst/>
                <a:latin typeface="+mn-lt"/>
                <a:ea typeface="+mn-ea"/>
                <a:cs typeface="+mn-cs"/>
              </a:rPr>
              <a:t> (CDK) </a:t>
            </a:r>
            <a:r>
              <a:rPr lang="it-IT" sz="1200" b="0" i="0" kern="1200" dirty="0" err="1">
                <a:solidFill>
                  <a:schemeClr val="tx1"/>
                </a:solidFill>
                <a:effectLst/>
                <a:latin typeface="+mn-lt"/>
                <a:ea typeface="+mn-ea"/>
                <a:cs typeface="+mn-cs"/>
              </a:rPr>
              <a:t>inhibitors</a:t>
            </a:r>
            <a:r>
              <a:rPr lang="it-IT" sz="1200" b="0" i="0" kern="1200" dirty="0">
                <a:solidFill>
                  <a:schemeClr val="tx1"/>
                </a:solidFill>
                <a:effectLst/>
                <a:latin typeface="+mn-lt"/>
                <a:ea typeface="+mn-ea"/>
                <a:cs typeface="+mn-cs"/>
              </a:rPr>
              <a:t> 4Ebp1 and P57 (</a:t>
            </a:r>
            <a:r>
              <a:rPr lang="it-IT" sz="1200" b="0" i="0" kern="1200" dirty="0" err="1">
                <a:solidFill>
                  <a:schemeClr val="tx1"/>
                </a:solidFill>
                <a:effectLst/>
                <a:latin typeface="+mn-lt"/>
                <a:ea typeface="+mn-ea"/>
                <a:cs typeface="+mn-cs"/>
              </a:rPr>
              <a:t>proliferation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inhibitor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genes</a:t>
            </a:r>
            <a:r>
              <a:rPr lang="it-IT" sz="1200" b="0" i="0" kern="1200" dirty="0">
                <a:solidFill>
                  <a:schemeClr val="tx1"/>
                </a:solidFill>
                <a:effectLst/>
                <a:latin typeface="+mn-lt"/>
                <a:ea typeface="+mn-ea"/>
                <a:cs typeface="+mn-cs"/>
              </a:rPr>
              <a:t>) and up-</a:t>
            </a:r>
            <a:r>
              <a:rPr lang="it-IT" sz="1200" b="0" i="0" kern="1200" dirty="0" err="1">
                <a:solidFill>
                  <a:schemeClr val="tx1"/>
                </a:solidFill>
                <a:effectLst/>
                <a:latin typeface="+mn-lt"/>
                <a:ea typeface="+mn-ea"/>
                <a:cs typeface="+mn-cs"/>
              </a:rPr>
              <a:t>regulating</a:t>
            </a:r>
            <a:r>
              <a:rPr lang="it-IT" sz="1200" b="0" i="0" kern="1200" dirty="0">
                <a:solidFill>
                  <a:schemeClr val="tx1"/>
                </a:solidFill>
                <a:effectLst/>
                <a:latin typeface="+mn-lt"/>
                <a:ea typeface="+mn-ea"/>
                <a:cs typeface="+mn-cs"/>
              </a:rPr>
              <a:t> Cdc25a and Cdk4 (</a:t>
            </a:r>
            <a:r>
              <a:rPr lang="it-IT" sz="1200" b="0" i="0" kern="1200" dirty="0" err="1">
                <a:solidFill>
                  <a:schemeClr val="tx1"/>
                </a:solidFill>
                <a:effectLst/>
                <a:latin typeface="+mn-lt"/>
                <a:ea typeface="+mn-ea"/>
                <a:cs typeface="+mn-cs"/>
              </a:rPr>
              <a:t>cell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cycle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promoting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genes</a:t>
            </a:r>
            <a:r>
              <a:rPr lang="it-IT" sz="1200" b="0" i="0" kern="1200" dirty="0">
                <a:solidFill>
                  <a:schemeClr val="tx1"/>
                </a:solidFill>
                <a:effectLst/>
                <a:latin typeface="+mn-lt"/>
                <a:ea typeface="+mn-ea"/>
                <a:cs typeface="+mn-cs"/>
              </a:rPr>
              <a:t>).</a:t>
            </a:r>
          </a:p>
          <a:p>
            <a:r>
              <a:rPr lang="it-IT" sz="1200" b="1" i="0" kern="1200" cap="all" dirty="0">
                <a:solidFill>
                  <a:schemeClr val="tx1"/>
                </a:solidFill>
                <a:effectLst/>
                <a:latin typeface="+mn-lt"/>
                <a:ea typeface="+mn-ea"/>
                <a:cs typeface="+mn-cs"/>
              </a:rPr>
              <a:t>LIMITATIONS, REASONS FOR CAUTION:</a:t>
            </a:r>
          </a:p>
          <a:p>
            <a:r>
              <a:rPr lang="it-IT" sz="1200" b="0" i="0" kern="1200" dirty="0">
                <a:solidFill>
                  <a:schemeClr val="tx1"/>
                </a:solidFill>
                <a:effectLst/>
                <a:latin typeface="+mn-lt"/>
                <a:ea typeface="+mn-ea"/>
                <a:cs typeface="+mn-cs"/>
              </a:rPr>
              <a:t>The </a:t>
            </a:r>
            <a:r>
              <a:rPr lang="it-IT" sz="1200" b="0" i="0" kern="1200" dirty="0" err="1">
                <a:solidFill>
                  <a:schemeClr val="tx1"/>
                </a:solidFill>
                <a:effectLst/>
                <a:latin typeface="+mn-lt"/>
                <a:ea typeface="+mn-ea"/>
                <a:cs typeface="+mn-cs"/>
              </a:rPr>
              <a:t>availability</a:t>
            </a:r>
            <a:r>
              <a:rPr lang="it-IT" sz="1200" b="0" i="0" kern="1200" dirty="0">
                <a:solidFill>
                  <a:schemeClr val="tx1"/>
                </a:solidFill>
                <a:effectLst/>
                <a:latin typeface="+mn-lt"/>
                <a:ea typeface="+mn-ea"/>
                <a:cs typeface="+mn-cs"/>
              </a:rPr>
              <a:t> of human </a:t>
            </a:r>
            <a:r>
              <a:rPr lang="it-IT" sz="1200" b="0" i="0" kern="1200" dirty="0" err="1">
                <a:solidFill>
                  <a:schemeClr val="tx1"/>
                </a:solidFill>
                <a:effectLst/>
                <a:latin typeface="+mn-lt"/>
                <a:ea typeface="+mn-ea"/>
                <a:cs typeface="+mn-cs"/>
              </a:rPr>
              <a:t>testis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was</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main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limitation</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study</a:t>
            </a:r>
            <a:r>
              <a:rPr lang="it-IT" sz="1200" b="0" i="0" kern="1200" dirty="0">
                <a:solidFill>
                  <a:schemeClr val="tx1"/>
                </a:solidFill>
                <a:effectLst/>
                <a:latin typeface="+mn-lt"/>
                <a:ea typeface="+mn-ea"/>
                <a:cs typeface="+mn-cs"/>
              </a:rPr>
              <a:t>.</a:t>
            </a:r>
          </a:p>
          <a:p>
            <a:r>
              <a:rPr lang="it-IT" sz="1200" b="1" i="0" kern="1200" cap="all" dirty="0">
                <a:solidFill>
                  <a:schemeClr val="tx1"/>
                </a:solidFill>
                <a:effectLst/>
                <a:latin typeface="+mn-lt"/>
                <a:ea typeface="+mn-ea"/>
                <a:cs typeface="+mn-cs"/>
              </a:rPr>
              <a:t>WIDER IMPLICATIONS OF THE FINDINGS:</a:t>
            </a:r>
          </a:p>
          <a:p>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the first </a:t>
            </a:r>
            <a:r>
              <a:rPr lang="it-IT" sz="1200" b="0" i="0" kern="1200" dirty="0" err="1">
                <a:solidFill>
                  <a:schemeClr val="tx1"/>
                </a:solidFill>
                <a:effectLst/>
                <a:latin typeface="+mn-lt"/>
                <a:ea typeface="+mn-ea"/>
                <a:cs typeface="+mn-cs"/>
              </a:rPr>
              <a:t>study</a:t>
            </a:r>
            <a:r>
              <a:rPr lang="it-IT" sz="1200" b="0" i="0" kern="1200" dirty="0">
                <a:solidFill>
                  <a:schemeClr val="tx1"/>
                </a:solidFill>
                <a:effectLst/>
                <a:latin typeface="+mn-lt"/>
                <a:ea typeface="+mn-ea"/>
                <a:cs typeface="+mn-cs"/>
              </a:rPr>
              <a:t> to report </a:t>
            </a:r>
            <a:r>
              <a:rPr lang="it-IT" sz="1200" b="0" i="0" kern="1200" dirty="0" err="1">
                <a:solidFill>
                  <a:schemeClr val="tx1"/>
                </a:solidFill>
                <a:effectLst/>
                <a:latin typeface="+mn-lt"/>
                <a:ea typeface="+mn-ea"/>
                <a:cs typeface="+mn-cs"/>
              </a:rPr>
              <a:t>acceleration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spermatogenesis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recovery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following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chemotherapy</a:t>
            </a:r>
            <a:r>
              <a:rPr lang="it-IT" sz="1200" b="0" i="0" kern="1200" dirty="0">
                <a:solidFill>
                  <a:schemeClr val="tx1"/>
                </a:solidFill>
                <a:effectLst/>
                <a:latin typeface="+mn-lt"/>
                <a:ea typeface="+mn-ea"/>
                <a:cs typeface="+mn-cs"/>
              </a:rPr>
              <a:t> by </a:t>
            </a:r>
            <a:r>
              <a:rPr lang="it-IT" sz="1200" b="0" i="0" kern="1200" dirty="0" err="1">
                <a:solidFill>
                  <a:schemeClr val="tx1"/>
                </a:solidFill>
                <a:effectLst/>
                <a:latin typeface="+mn-lt"/>
                <a:ea typeface="+mn-ea"/>
                <a:cs typeface="+mn-cs"/>
              </a:rPr>
              <a:t>administration</a:t>
            </a:r>
            <a:r>
              <a:rPr lang="it-IT" sz="1200" b="0" i="0" kern="1200" dirty="0">
                <a:solidFill>
                  <a:schemeClr val="tx1"/>
                </a:solidFill>
                <a:effectLst/>
                <a:latin typeface="+mn-lt"/>
                <a:ea typeface="+mn-ea"/>
                <a:cs typeface="+mn-cs"/>
              </a:rPr>
              <a:t> of a single SM. </a:t>
            </a:r>
            <a:r>
              <a:rPr lang="it-IT" sz="1200" b="0" i="0" kern="1200" dirty="0" err="1">
                <a:solidFill>
                  <a:schemeClr val="tx1"/>
                </a:solidFill>
                <a:effectLst/>
                <a:latin typeface="+mn-lt"/>
                <a:ea typeface="+mn-ea"/>
                <a:cs typeface="+mn-cs"/>
              </a:rPr>
              <a:t>Our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findings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suggest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SB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promising</a:t>
            </a:r>
            <a:r>
              <a:rPr lang="it-IT" sz="1200" b="0" i="0" kern="1200" dirty="0">
                <a:solidFill>
                  <a:schemeClr val="tx1"/>
                </a:solidFill>
                <a:effectLst/>
                <a:latin typeface="+mn-lt"/>
                <a:ea typeface="+mn-ea"/>
                <a:cs typeface="+mn-cs"/>
              </a:rPr>
              <a:t> SM and </a:t>
            </a:r>
            <a:r>
              <a:rPr lang="it-IT" sz="1200" b="0" i="0" kern="1200" dirty="0" err="1">
                <a:solidFill>
                  <a:schemeClr val="tx1"/>
                </a:solidFill>
                <a:effectLst/>
                <a:latin typeface="+mn-lt"/>
                <a:ea typeface="+mn-ea"/>
                <a:cs typeface="+mn-cs"/>
              </a:rPr>
              <a:t>should</a:t>
            </a:r>
            <a:r>
              <a:rPr lang="it-IT" sz="1200" b="0" i="0" kern="1200" dirty="0">
                <a:solidFill>
                  <a:schemeClr val="tx1"/>
                </a:solidFill>
                <a:effectLst/>
                <a:latin typeface="+mn-lt"/>
                <a:ea typeface="+mn-ea"/>
                <a:cs typeface="+mn-cs"/>
              </a:rPr>
              <a:t> be </a:t>
            </a:r>
            <a:r>
              <a:rPr lang="it-IT" sz="1200" b="0" i="0" kern="1200" dirty="0" err="1">
                <a:solidFill>
                  <a:schemeClr val="tx1"/>
                </a:solidFill>
                <a:effectLst/>
                <a:latin typeface="+mn-lt"/>
                <a:ea typeface="+mn-ea"/>
                <a:cs typeface="+mn-cs"/>
              </a:rPr>
              <a:t>assessed</a:t>
            </a:r>
            <a:r>
              <a:rPr lang="it-IT" sz="1200" b="0" i="0" kern="1200" dirty="0">
                <a:solidFill>
                  <a:schemeClr val="tx1"/>
                </a:solidFill>
                <a:effectLst/>
                <a:latin typeface="+mn-lt"/>
                <a:ea typeface="+mn-ea"/>
                <a:cs typeface="+mn-cs"/>
              </a:rPr>
              <a:t> in future </a:t>
            </a:r>
            <a:r>
              <a:rPr lang="it-IT" sz="1200" b="0" i="0" kern="1200" dirty="0" err="1">
                <a:solidFill>
                  <a:schemeClr val="tx1"/>
                </a:solidFill>
                <a:effectLst/>
                <a:latin typeface="+mn-lt"/>
                <a:ea typeface="+mn-ea"/>
                <a:cs typeface="+mn-cs"/>
              </a:rPr>
              <a:t>clinical</a:t>
            </a:r>
            <a:r>
              <a:rPr lang="it-IT" sz="1200" b="0" i="0" kern="1200" dirty="0">
                <a:solidFill>
                  <a:schemeClr val="tx1"/>
                </a:solidFill>
                <a:effectLst/>
                <a:latin typeface="+mn-lt"/>
                <a:ea typeface="+mn-ea"/>
                <a:cs typeface="+mn-cs"/>
              </a:rPr>
              <a:t> trials for </a:t>
            </a:r>
            <a:r>
              <a:rPr lang="it-IT" sz="1200" b="0" i="0" kern="1200" dirty="0" err="1">
                <a:solidFill>
                  <a:schemeClr val="tx1"/>
                </a:solidFill>
                <a:effectLst/>
                <a:latin typeface="+mn-lt"/>
                <a:ea typeface="+mn-ea"/>
                <a:cs typeface="+mn-cs"/>
              </a:rPr>
              <a:t>preservation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fertility</a:t>
            </a:r>
            <a:r>
              <a:rPr lang="it-IT" sz="1200" b="0" i="0" kern="1200" dirty="0">
                <a:solidFill>
                  <a:schemeClr val="tx1"/>
                </a:solidFill>
                <a:effectLst/>
                <a:latin typeface="+mn-lt"/>
                <a:ea typeface="+mn-ea"/>
                <a:cs typeface="+mn-cs"/>
              </a:rPr>
              <a:t> in men </a:t>
            </a:r>
            <a:r>
              <a:rPr lang="it-IT" sz="1200" b="0" i="0" kern="1200" dirty="0" err="1">
                <a:solidFill>
                  <a:schemeClr val="tx1"/>
                </a:solidFill>
                <a:effectLst/>
                <a:latin typeface="+mn-lt"/>
                <a:ea typeface="+mn-ea"/>
                <a:cs typeface="+mn-cs"/>
              </a:rPr>
              <a:t>diagnosed</a:t>
            </a:r>
            <a:r>
              <a:rPr lang="it-IT" sz="1200" b="0" i="0" kern="1200" dirty="0">
                <a:solidFill>
                  <a:schemeClr val="tx1"/>
                </a:solidFill>
                <a:effectLst/>
                <a:latin typeface="+mn-lt"/>
                <a:ea typeface="+mn-ea"/>
                <a:cs typeface="+mn-cs"/>
              </a:rPr>
              <a:t> with </a:t>
            </a:r>
            <a:r>
              <a:rPr lang="it-IT" sz="1200" b="0" i="0" kern="1200" dirty="0" err="1">
                <a:solidFill>
                  <a:schemeClr val="tx1"/>
                </a:solidFill>
                <a:effectLst/>
                <a:latin typeface="+mn-lt"/>
                <a:ea typeface="+mn-ea"/>
                <a:cs typeface="+mn-cs"/>
              </a:rPr>
              <a:t>cancer</a:t>
            </a:r>
            <a:r>
              <a:rPr lang="it-IT" sz="1200" b="0" i="0" kern="1200" dirty="0">
                <a:solidFill>
                  <a:schemeClr val="tx1"/>
                </a:solidFill>
                <a:effectLst/>
                <a:latin typeface="+mn-lt"/>
                <a:ea typeface="+mn-ea"/>
                <a:cs typeface="+mn-cs"/>
              </a:rPr>
              <a:t> or in </a:t>
            </a:r>
            <a:r>
              <a:rPr lang="it-IT" sz="1200" b="0" i="0" kern="1200" dirty="0" err="1">
                <a:solidFill>
                  <a:schemeClr val="tx1"/>
                </a:solidFill>
                <a:effectLst/>
                <a:latin typeface="+mn-lt"/>
                <a:ea typeface="+mn-ea"/>
                <a:cs typeface="+mn-cs"/>
              </a:rPr>
              <a:t>certain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infertility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cases</a:t>
            </a:r>
            <a:r>
              <a:rPr lang="it-IT" sz="1200" b="0" i="0" kern="1200" dirty="0">
                <a:solidFill>
                  <a:schemeClr val="tx1"/>
                </a:solidFill>
                <a:effectLst/>
                <a:latin typeface="+mn-lt"/>
                <a:ea typeface="+mn-ea"/>
                <a:cs typeface="+mn-cs"/>
              </a:rPr>
              <a:t> (e.g. oligospermia).</a:t>
            </a:r>
          </a:p>
          <a:p>
            <a:endParaRPr lang="it-IT" altLang="it-IT" dirty="0">
              <a:latin typeface="Times New Roman" panose="02020603050405020304" pitchFamily="18" charset="0"/>
            </a:endParaRPr>
          </a:p>
        </p:txBody>
      </p:sp>
    </p:spTree>
    <p:extLst>
      <p:ext uri="{BB962C8B-B14F-4D97-AF65-F5344CB8AC3E}">
        <p14:creationId xmlns:p14="http://schemas.microsoft.com/office/powerpoint/2010/main" val="68214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err="1">
                <a:solidFill>
                  <a:schemeClr val="tx1"/>
                </a:solidFill>
                <a:effectLst/>
                <a:latin typeface="+mn-lt"/>
                <a:ea typeface="+mn-ea"/>
                <a:cs typeface="+mn-cs"/>
              </a:rPr>
              <a:t>Cells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have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proteins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called</a:t>
            </a:r>
            <a:r>
              <a:rPr lang="it-IT" sz="1200" b="0"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receptors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bind</a:t>
            </a:r>
            <a:r>
              <a:rPr lang="it-IT" sz="1200" b="0" i="0" kern="1200" dirty="0">
                <a:solidFill>
                  <a:schemeClr val="tx1"/>
                </a:solidFill>
                <a:effectLst/>
                <a:latin typeface="+mn-lt"/>
                <a:ea typeface="+mn-ea"/>
                <a:cs typeface="+mn-cs"/>
              </a:rPr>
              <a:t> to </a:t>
            </a:r>
            <a:r>
              <a:rPr lang="it-IT" sz="1200" b="0" i="0" kern="1200" dirty="0" err="1">
                <a:solidFill>
                  <a:schemeClr val="tx1"/>
                </a:solidFill>
                <a:effectLst/>
                <a:latin typeface="+mn-lt"/>
                <a:ea typeface="+mn-ea"/>
                <a:cs typeface="+mn-cs"/>
              </a:rPr>
              <a:t>signaling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molecules</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initiate</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physiological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response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Different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receptors</a:t>
            </a:r>
            <a:r>
              <a:rPr lang="it-IT" sz="1200" b="0" i="0" kern="1200" dirty="0">
                <a:solidFill>
                  <a:schemeClr val="tx1"/>
                </a:solidFill>
                <a:effectLst/>
                <a:latin typeface="+mn-lt"/>
                <a:ea typeface="+mn-ea"/>
                <a:cs typeface="+mn-cs"/>
              </a:rPr>
              <a:t> are </a:t>
            </a:r>
            <a:r>
              <a:rPr lang="it-IT" sz="1200" b="0" i="0" kern="1200" dirty="0" err="1">
                <a:solidFill>
                  <a:schemeClr val="tx1"/>
                </a:solidFill>
                <a:effectLst/>
                <a:latin typeface="+mn-lt"/>
                <a:ea typeface="+mn-ea"/>
                <a:cs typeface="+mn-cs"/>
              </a:rPr>
              <a:t>specific</a:t>
            </a:r>
            <a:r>
              <a:rPr lang="it-IT" sz="1200" b="0" i="0" kern="1200" dirty="0">
                <a:solidFill>
                  <a:schemeClr val="tx1"/>
                </a:solidFill>
                <a:effectLst/>
                <a:latin typeface="+mn-lt"/>
                <a:ea typeface="+mn-ea"/>
                <a:cs typeface="+mn-cs"/>
              </a:rPr>
              <a:t> for </a:t>
            </a:r>
            <a:r>
              <a:rPr lang="it-IT" sz="1200" b="0" i="0" kern="1200" dirty="0" err="1">
                <a:solidFill>
                  <a:schemeClr val="tx1"/>
                </a:solidFill>
                <a:effectLst/>
                <a:latin typeface="+mn-lt"/>
                <a:ea typeface="+mn-ea"/>
                <a:cs typeface="+mn-cs"/>
              </a:rPr>
              <a:t>different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molecules</a:t>
            </a:r>
            <a:r>
              <a:rPr lang="it-IT" sz="1200" b="0" i="0" kern="1200" dirty="0">
                <a:solidFill>
                  <a:schemeClr val="tx1"/>
                </a:solidFill>
                <a:effectLst/>
                <a:latin typeface="+mn-lt"/>
                <a:ea typeface="+mn-ea"/>
                <a:cs typeface="+mn-cs"/>
              </a:rPr>
              <a:t>. </a:t>
            </a:r>
          </a:p>
          <a:p>
            <a:r>
              <a:rPr lang="it-IT" dirty="0" err="1"/>
              <a:t>External</a:t>
            </a:r>
            <a:r>
              <a:rPr lang="it-IT" dirty="0"/>
              <a:t> </a:t>
            </a:r>
            <a:r>
              <a:rPr lang="it-IT" dirty="0" err="1"/>
              <a:t>signals</a:t>
            </a:r>
            <a:r>
              <a:rPr lang="it-IT" dirty="0"/>
              <a:t> are </a:t>
            </a:r>
            <a:r>
              <a:rPr lang="it-IT" dirty="0" err="1"/>
              <a:t>specifically</a:t>
            </a:r>
            <a:r>
              <a:rPr lang="it-IT" dirty="0"/>
              <a:t> </a:t>
            </a:r>
            <a:r>
              <a:rPr lang="it-IT" dirty="0" err="1"/>
              <a:t>recognized</a:t>
            </a:r>
            <a:r>
              <a:rPr lang="it-IT" dirty="0"/>
              <a:t> by </a:t>
            </a:r>
            <a:r>
              <a:rPr lang="it-IT" dirty="0" err="1"/>
              <a:t>receptors</a:t>
            </a:r>
            <a:r>
              <a:rPr lang="it-IT" dirty="0"/>
              <a:t> and, </a:t>
            </a:r>
            <a:r>
              <a:rPr lang="it-IT" dirty="0" err="1"/>
              <a:t>w</a:t>
            </a:r>
            <a:r>
              <a:rPr lang="it-IT" sz="1200" b="0" i="0" kern="1200" dirty="0" err="1">
                <a:solidFill>
                  <a:schemeClr val="tx1"/>
                </a:solidFill>
                <a:effectLst/>
                <a:latin typeface="+mn-lt"/>
                <a:ea typeface="+mn-ea"/>
                <a:cs typeface="+mn-cs"/>
              </a:rPr>
              <a:t>hen</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signaling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molecule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joins</a:t>
            </a:r>
            <a:r>
              <a:rPr lang="it-IT" sz="1200" b="0" i="0" kern="1200" dirty="0">
                <a:solidFill>
                  <a:schemeClr val="tx1"/>
                </a:solidFill>
                <a:effectLst/>
                <a:latin typeface="+mn-lt"/>
                <a:ea typeface="+mn-ea"/>
                <a:cs typeface="+mn-cs"/>
              </a:rPr>
              <a:t> with an appropriate </a:t>
            </a:r>
            <a:r>
              <a:rPr lang="it-IT" sz="1200" b="0" i="0" kern="1200" dirty="0" err="1">
                <a:solidFill>
                  <a:schemeClr val="tx1"/>
                </a:solidFill>
                <a:effectLst/>
                <a:latin typeface="+mn-lt"/>
                <a:ea typeface="+mn-ea"/>
                <a:cs typeface="+mn-cs"/>
              </a:rPr>
              <a:t>receptor</a:t>
            </a:r>
            <a:r>
              <a:rPr lang="it-IT" sz="1200" b="0" i="0" kern="1200" dirty="0">
                <a:solidFill>
                  <a:schemeClr val="tx1"/>
                </a:solidFill>
                <a:effectLst/>
                <a:latin typeface="+mn-lt"/>
                <a:ea typeface="+mn-ea"/>
                <a:cs typeface="+mn-cs"/>
              </a:rPr>
              <a:t> on a </a:t>
            </a:r>
            <a:r>
              <a:rPr lang="it-IT" sz="1200" b="0" i="0" kern="1200" dirty="0" err="1">
                <a:solidFill>
                  <a:schemeClr val="tx1"/>
                </a:solidFill>
                <a:effectLst/>
                <a:latin typeface="+mn-lt"/>
                <a:ea typeface="+mn-ea"/>
                <a:cs typeface="+mn-cs"/>
              </a:rPr>
              <a:t>cell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surface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binding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triggers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chain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events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not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only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carries</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signal</a:t>
            </a:r>
            <a:r>
              <a:rPr lang="it-IT" sz="1200" b="0" i="0" kern="1200" dirty="0">
                <a:solidFill>
                  <a:schemeClr val="tx1"/>
                </a:solidFill>
                <a:effectLst/>
                <a:latin typeface="+mn-lt"/>
                <a:ea typeface="+mn-ea"/>
                <a:cs typeface="+mn-cs"/>
              </a:rPr>
              <a:t> to the </a:t>
            </a:r>
            <a:r>
              <a:rPr lang="it-IT" sz="1200" b="0" i="0" kern="1200" dirty="0" err="1">
                <a:solidFill>
                  <a:schemeClr val="tx1"/>
                </a:solidFill>
                <a:effectLst/>
                <a:latin typeface="+mn-lt"/>
                <a:ea typeface="+mn-ea"/>
                <a:cs typeface="+mn-cs"/>
              </a:rPr>
              <a:t>cell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interior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but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amplifies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well</a:t>
            </a:r>
            <a:r>
              <a:rPr lang="it-IT" sz="1200" b="0" i="0" kern="1200" dirty="0">
                <a:solidFill>
                  <a:schemeClr val="tx1"/>
                </a:solidFill>
                <a:effectLst/>
                <a:latin typeface="+mn-lt"/>
                <a:ea typeface="+mn-ea"/>
                <a:cs typeface="+mn-cs"/>
              </a:rPr>
              <a:t>. </a:t>
            </a:r>
            <a:r>
              <a:rPr lang="it-IT" dirty="0"/>
              <a:t>1)The </a:t>
            </a:r>
            <a:r>
              <a:rPr lang="it-IT" dirty="0" err="1"/>
              <a:t>messenger</a:t>
            </a:r>
            <a:r>
              <a:rPr lang="it-IT" dirty="0"/>
              <a:t> (</a:t>
            </a:r>
            <a:r>
              <a:rPr lang="it-IT" dirty="0" err="1"/>
              <a:t>that</a:t>
            </a:r>
            <a:r>
              <a:rPr lang="it-IT" dirty="0"/>
              <a:t> </a:t>
            </a:r>
            <a:r>
              <a:rPr lang="it-IT" dirty="0" err="1"/>
              <a:t>is</a:t>
            </a:r>
            <a:r>
              <a:rPr lang="it-IT" dirty="0"/>
              <a:t> the </a:t>
            </a:r>
            <a:r>
              <a:rPr lang="it-IT" dirty="0" err="1"/>
              <a:t>molecule</a:t>
            </a:r>
            <a:r>
              <a:rPr lang="it-IT" dirty="0"/>
              <a:t>) </a:t>
            </a:r>
            <a:r>
              <a:rPr lang="it-IT" dirty="0" err="1"/>
              <a:t>bind</a:t>
            </a:r>
            <a:r>
              <a:rPr lang="it-IT" dirty="0"/>
              <a:t> to the </a:t>
            </a:r>
            <a:r>
              <a:rPr lang="it-IT" dirty="0" err="1"/>
              <a:t>rec</a:t>
            </a:r>
            <a:endParaRPr lang="it-IT" dirty="0"/>
          </a:p>
          <a:p>
            <a:r>
              <a:rPr lang="it-IT" dirty="0" err="1"/>
              <a:t>eptro</a:t>
            </a:r>
            <a:r>
              <a:rPr lang="it-IT" dirty="0"/>
              <a:t> </a:t>
            </a:r>
            <a:r>
              <a:rPr lang="it-IT" dirty="0" err="1"/>
              <a:t>protein</a:t>
            </a:r>
            <a:r>
              <a:rPr lang="it-IT" dirty="0"/>
              <a:t> </a:t>
            </a:r>
            <a:r>
              <a:rPr lang="it-IT" dirty="0" err="1"/>
              <a:t>exposed</a:t>
            </a:r>
            <a:r>
              <a:rPr lang="it-IT" dirty="0"/>
              <a:t> on the </a:t>
            </a:r>
            <a:r>
              <a:rPr lang="it-IT" dirty="0" err="1"/>
              <a:t>cell</a:t>
            </a:r>
            <a:r>
              <a:rPr lang="it-IT" dirty="0"/>
              <a:t> </a:t>
            </a:r>
            <a:r>
              <a:rPr lang="it-IT" dirty="0" err="1"/>
              <a:t>surface</a:t>
            </a:r>
            <a:r>
              <a:rPr lang="it-IT" dirty="0"/>
              <a:t> or inside the </a:t>
            </a:r>
            <a:r>
              <a:rPr lang="it-IT" dirty="0" err="1"/>
              <a:t>cytoplasm</a:t>
            </a:r>
            <a:r>
              <a:rPr lang="it-IT" dirty="0"/>
              <a:t>.</a:t>
            </a:r>
          </a:p>
          <a:p>
            <a:r>
              <a:rPr lang="it-IT" dirty="0"/>
              <a:t>2) </a:t>
            </a:r>
            <a:r>
              <a:rPr lang="it-IT" sz="1200" b="0" i="0" kern="1200" dirty="0" err="1">
                <a:solidFill>
                  <a:schemeClr val="tx1"/>
                </a:solidFill>
                <a:effectLst/>
                <a:latin typeface="+mn-lt"/>
                <a:ea typeface="+mn-ea"/>
                <a:cs typeface="+mn-cs"/>
              </a:rPr>
              <a:t>Activation</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receptors</a:t>
            </a:r>
            <a:r>
              <a:rPr lang="it-IT" sz="1200" b="0" i="0" kern="1200" dirty="0">
                <a:solidFill>
                  <a:schemeClr val="tx1"/>
                </a:solidFill>
                <a:effectLst/>
                <a:latin typeface="+mn-lt"/>
                <a:ea typeface="+mn-ea"/>
                <a:cs typeface="+mn-cs"/>
              </a:rPr>
              <a:t> can trigger the </a:t>
            </a:r>
            <a:r>
              <a:rPr lang="it-IT" sz="1200" b="0" i="0" kern="1200" dirty="0" err="1">
                <a:solidFill>
                  <a:schemeClr val="tx1"/>
                </a:solidFill>
                <a:effectLst/>
                <a:latin typeface="+mn-lt"/>
                <a:ea typeface="+mn-ea"/>
                <a:cs typeface="+mn-cs"/>
              </a:rPr>
              <a:t>synthesis</a:t>
            </a:r>
            <a:r>
              <a:rPr lang="it-IT" sz="1200" b="0" i="0" kern="1200" dirty="0">
                <a:solidFill>
                  <a:schemeClr val="tx1"/>
                </a:solidFill>
                <a:effectLst/>
                <a:latin typeface="+mn-lt"/>
                <a:ea typeface="+mn-ea"/>
                <a:cs typeface="+mn-cs"/>
              </a:rPr>
              <a:t> of small </a:t>
            </a:r>
            <a:r>
              <a:rPr lang="it-IT" sz="1200" b="0" i="0" kern="1200" dirty="0" err="1">
                <a:solidFill>
                  <a:schemeClr val="tx1"/>
                </a:solidFill>
                <a:effectLst/>
                <a:latin typeface="+mn-lt"/>
                <a:ea typeface="+mn-ea"/>
                <a:cs typeface="+mn-cs"/>
              </a:rPr>
              <a:t>molecules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called</a:t>
            </a:r>
            <a:r>
              <a:rPr lang="it-IT" sz="1200" b="0"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second</a:t>
            </a:r>
            <a:r>
              <a:rPr lang="it-IT" sz="1200" b="1"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messengers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which</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initiate</a:t>
            </a:r>
            <a:r>
              <a:rPr lang="it-IT" sz="1200" b="0" i="0" kern="1200" dirty="0">
                <a:solidFill>
                  <a:schemeClr val="tx1"/>
                </a:solidFill>
                <a:effectLst/>
                <a:latin typeface="+mn-lt"/>
                <a:ea typeface="+mn-ea"/>
                <a:cs typeface="+mn-cs"/>
              </a:rPr>
              <a:t> and coordinate </a:t>
            </a:r>
            <a:r>
              <a:rPr lang="it-IT" sz="1200" b="0" i="0" kern="1200" dirty="0" err="1">
                <a:solidFill>
                  <a:schemeClr val="tx1"/>
                </a:solidFill>
                <a:effectLst/>
                <a:latin typeface="+mn-lt"/>
                <a:ea typeface="+mn-ea"/>
                <a:cs typeface="+mn-cs"/>
              </a:rPr>
              <a:t>intracellular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signaling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pathways</a:t>
            </a:r>
            <a:endParaRPr lang="it-IT" dirty="0"/>
          </a:p>
          <a:p>
            <a:r>
              <a:rPr lang="it-IT" dirty="0"/>
              <a:t>3&amp;4) </a:t>
            </a:r>
            <a:r>
              <a:rPr lang="it-IT" dirty="0" err="1"/>
              <a:t>Specific</a:t>
            </a:r>
            <a:r>
              <a:rPr lang="it-IT" dirty="0"/>
              <a:t> </a:t>
            </a:r>
            <a:r>
              <a:rPr lang="it-IT" dirty="0" err="1"/>
              <a:t>biochemical</a:t>
            </a:r>
            <a:r>
              <a:rPr lang="it-IT" dirty="0"/>
              <a:t> </a:t>
            </a:r>
            <a:r>
              <a:rPr lang="it-IT" dirty="0" err="1"/>
              <a:t>processes</a:t>
            </a:r>
            <a:r>
              <a:rPr lang="it-IT" dirty="0"/>
              <a:t> (</a:t>
            </a:r>
            <a:r>
              <a:rPr lang="it-IT" dirty="0" err="1"/>
              <a:t>metabolism</a:t>
            </a:r>
            <a:r>
              <a:rPr lang="it-IT" dirty="0"/>
              <a:t>, </a:t>
            </a:r>
            <a:r>
              <a:rPr lang="it-IT" dirty="0" err="1"/>
              <a:t>cell</a:t>
            </a:r>
            <a:r>
              <a:rPr lang="it-IT" dirty="0"/>
              <a:t> </a:t>
            </a:r>
            <a:r>
              <a:rPr lang="it-IT" dirty="0" err="1"/>
              <a:t>division</a:t>
            </a:r>
            <a:r>
              <a:rPr lang="it-IT" dirty="0"/>
              <a:t> </a:t>
            </a:r>
            <a:r>
              <a:rPr lang="it-IT" dirty="0" err="1"/>
              <a:t>activity</a:t>
            </a:r>
            <a:r>
              <a:rPr lang="it-IT" dirty="0"/>
              <a:t>, </a:t>
            </a:r>
            <a:r>
              <a:rPr lang="it-IT" dirty="0" err="1"/>
              <a:t>morphology</a:t>
            </a:r>
            <a:r>
              <a:rPr lang="it-IT" dirty="0"/>
              <a:t> and </a:t>
            </a:r>
            <a:r>
              <a:rPr lang="it-IT" dirty="0" err="1"/>
              <a:t>transcription</a:t>
            </a:r>
            <a:r>
              <a:rPr lang="it-IT" dirty="0"/>
              <a:t> programma) are </a:t>
            </a:r>
            <a:r>
              <a:rPr lang="it-IT" dirty="0" err="1"/>
              <a:t>activates</a:t>
            </a:r>
            <a:r>
              <a:rPr lang="it-IT" dirty="0"/>
              <a:t> in the </a:t>
            </a:r>
            <a:r>
              <a:rPr lang="it-IT" dirty="0" err="1"/>
              <a:t>cell</a:t>
            </a:r>
            <a:r>
              <a:rPr lang="it-IT" dirty="0"/>
              <a:t>, </a:t>
            </a:r>
            <a:r>
              <a:rPr lang="it-IT" dirty="0" err="1"/>
              <a:t>representing</a:t>
            </a:r>
            <a:r>
              <a:rPr lang="it-IT" dirty="0"/>
              <a:t> the </a:t>
            </a:r>
            <a:r>
              <a:rPr lang="it-IT" dirty="0" err="1"/>
              <a:t>endpoint</a:t>
            </a:r>
            <a:r>
              <a:rPr lang="it-IT" dirty="0"/>
              <a:t> of the </a:t>
            </a:r>
            <a:r>
              <a:rPr lang="it-IT" dirty="0" err="1"/>
              <a:t>signalling</a:t>
            </a:r>
            <a:r>
              <a:rPr lang="it-IT" dirty="0"/>
              <a:t> </a:t>
            </a:r>
            <a:r>
              <a:rPr lang="it-IT" dirty="0" err="1"/>
              <a:t>pathway</a:t>
            </a:r>
            <a:endParaRPr lang="it-IT" dirty="0"/>
          </a:p>
        </p:txBody>
      </p:sp>
      <p:sp>
        <p:nvSpPr>
          <p:cNvPr id="4" name="Segnaposto numero diapositiva 3"/>
          <p:cNvSpPr>
            <a:spLocks noGrp="1"/>
          </p:cNvSpPr>
          <p:nvPr>
            <p:ph type="sldNum" sz="quarter" idx="5"/>
          </p:nvPr>
        </p:nvSpPr>
        <p:spPr/>
        <p:txBody>
          <a:bodyPr/>
          <a:lstStyle/>
          <a:p>
            <a:fld id="{38ECE7DE-3DFA-EB47-B378-AF43330A14C0}" type="slidenum">
              <a:rPr lang="it-IT" smtClean="0"/>
              <a:t>2</a:t>
            </a:fld>
            <a:endParaRPr lang="it-IT"/>
          </a:p>
        </p:txBody>
      </p:sp>
    </p:spTree>
    <p:extLst>
      <p:ext uri="{BB962C8B-B14F-4D97-AF65-F5344CB8AC3E}">
        <p14:creationId xmlns:p14="http://schemas.microsoft.com/office/powerpoint/2010/main" val="1427140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Much</a:t>
            </a:r>
            <a:r>
              <a:rPr lang="it-IT" dirty="0"/>
              <a:t> of the info </a:t>
            </a:r>
            <a:r>
              <a:rPr lang="it-IT" dirty="0" err="1"/>
              <a:t>transmitted</a:t>
            </a:r>
            <a:r>
              <a:rPr lang="it-IT" dirty="0"/>
              <a:t> </a:t>
            </a:r>
            <a:r>
              <a:rPr lang="it-IT" dirty="0" err="1"/>
              <a:t>within</a:t>
            </a:r>
            <a:r>
              <a:rPr lang="it-IT" dirty="0"/>
              <a:t> the </a:t>
            </a:r>
            <a:r>
              <a:rPr lang="it-IT" dirty="0" err="1"/>
              <a:t>cells</a:t>
            </a:r>
            <a:r>
              <a:rPr lang="it-IT" dirty="0"/>
              <a:t> </a:t>
            </a:r>
            <a:r>
              <a:rPr lang="it-IT" dirty="0" err="1"/>
              <a:t>is</a:t>
            </a:r>
            <a:r>
              <a:rPr lang="it-IT" dirty="0"/>
              <a:t> </a:t>
            </a:r>
            <a:r>
              <a:rPr lang="it-IT" dirty="0" err="1"/>
              <a:t>carried</a:t>
            </a:r>
            <a:r>
              <a:rPr lang="it-IT" dirty="0"/>
              <a:t> by large </a:t>
            </a:r>
            <a:r>
              <a:rPr lang="it-IT" dirty="0" err="1"/>
              <a:t>mecromolecules</a:t>
            </a:r>
            <a:r>
              <a:rPr lang="it-IT" dirty="0"/>
              <a:t>, </a:t>
            </a:r>
            <a:r>
              <a:rPr lang="it-IT" dirty="0" err="1"/>
              <a:t>sucha</a:t>
            </a:r>
            <a:r>
              <a:rPr lang="it-IT" dirty="0"/>
              <a:t> </a:t>
            </a:r>
            <a:r>
              <a:rPr lang="it-IT" dirty="0" err="1"/>
              <a:t>s</a:t>
            </a:r>
            <a:r>
              <a:rPr lang="it-IT" dirty="0"/>
              <a:t> </a:t>
            </a:r>
            <a:r>
              <a:rPr lang="it-IT" dirty="0" err="1"/>
              <a:t>proteins</a:t>
            </a:r>
            <a:r>
              <a:rPr lang="it-IT" dirty="0"/>
              <a:t>, </a:t>
            </a:r>
            <a:r>
              <a:rPr lang="it-IT" dirty="0" err="1"/>
              <a:t>As</a:t>
            </a:r>
            <a:r>
              <a:rPr lang="it-IT" dirty="0"/>
              <a:t> I </a:t>
            </a:r>
            <a:r>
              <a:rPr lang="it-IT" dirty="0" err="1"/>
              <a:t>have</a:t>
            </a:r>
            <a:r>
              <a:rPr lang="it-IT" dirty="0"/>
              <a:t> </a:t>
            </a:r>
            <a:r>
              <a:rPr lang="it-IT" dirty="0" err="1"/>
              <a:t>already</a:t>
            </a:r>
            <a:r>
              <a:rPr lang="it-IT" dirty="0"/>
              <a:t> </a:t>
            </a:r>
            <a:r>
              <a:rPr lang="it-IT" dirty="0" err="1"/>
              <a:t>mentioned</a:t>
            </a:r>
            <a:r>
              <a:rPr lang="it-IT" dirty="0"/>
              <a:t>, </a:t>
            </a:r>
            <a:r>
              <a:rPr lang="it-IT" dirty="0" err="1"/>
              <a:t>incoming</a:t>
            </a:r>
            <a:r>
              <a:rPr lang="it-IT" dirty="0"/>
              <a:t> </a:t>
            </a:r>
            <a:r>
              <a:rPr lang="it-IT" dirty="0" err="1"/>
              <a:t>signals</a:t>
            </a:r>
            <a:r>
              <a:rPr lang="it-IT" dirty="0"/>
              <a:t> can alter </a:t>
            </a:r>
            <a:r>
              <a:rPr lang="it-IT" dirty="0" err="1"/>
              <a:t>proteins</a:t>
            </a:r>
            <a:r>
              <a:rPr lang="it-IT" dirty="0"/>
              <a:t> in a </a:t>
            </a:r>
            <a:r>
              <a:rPr lang="it-IT" dirty="0" err="1"/>
              <a:t>number</a:t>
            </a:r>
            <a:r>
              <a:rPr lang="it-IT" dirty="0"/>
              <a:t> of ways: </a:t>
            </a:r>
            <a:r>
              <a:rPr lang="it-IT" dirty="0" err="1"/>
              <a:t>they</a:t>
            </a:r>
            <a:r>
              <a:rPr lang="it-IT" dirty="0"/>
              <a:t> can induce </a:t>
            </a:r>
            <a:r>
              <a:rPr lang="it-IT" dirty="0" err="1"/>
              <a:t>conformatiopnal</a:t>
            </a:r>
            <a:r>
              <a:rPr lang="it-IT" dirty="0"/>
              <a:t> </a:t>
            </a:r>
            <a:r>
              <a:rPr lang="it-IT" dirty="0" err="1"/>
              <a:t>changes</a:t>
            </a:r>
            <a:r>
              <a:rPr lang="it-IT" dirty="0"/>
              <a:t>, </a:t>
            </a:r>
            <a:r>
              <a:rPr lang="it-IT" dirty="0" err="1"/>
              <a:t>changes</a:t>
            </a:r>
            <a:r>
              <a:rPr lang="it-IT" dirty="0"/>
              <a:t> in </a:t>
            </a:r>
            <a:r>
              <a:rPr lang="it-IT" dirty="0" err="1"/>
              <a:t>complex</a:t>
            </a:r>
            <a:r>
              <a:rPr lang="it-IT" dirty="0"/>
              <a:t> </a:t>
            </a:r>
            <a:r>
              <a:rPr lang="it-IT" dirty="0" err="1"/>
              <a:t>formation</a:t>
            </a:r>
            <a:r>
              <a:rPr lang="it-IT" dirty="0"/>
              <a:t>, or post-</a:t>
            </a:r>
            <a:r>
              <a:rPr lang="it-IT" dirty="0" err="1"/>
              <a:t>translational</a:t>
            </a:r>
            <a:r>
              <a:rPr lang="it-IT" dirty="0"/>
              <a:t> </a:t>
            </a:r>
            <a:r>
              <a:rPr lang="it-IT" dirty="0" err="1"/>
              <a:t>modifications</a:t>
            </a:r>
            <a:r>
              <a:rPr lang="it-IT" dirty="0"/>
              <a:t>. </a:t>
            </a:r>
          </a:p>
          <a:p>
            <a:r>
              <a:rPr lang="it-IT" dirty="0" err="1"/>
              <a:t>However</a:t>
            </a:r>
            <a:r>
              <a:rPr lang="it-IT" dirty="0"/>
              <a:t>, some information can </a:t>
            </a:r>
            <a:r>
              <a:rPr lang="it-IT" dirty="0" err="1"/>
              <a:t>also</a:t>
            </a:r>
            <a:r>
              <a:rPr lang="it-IT" dirty="0"/>
              <a:t> be </a:t>
            </a:r>
            <a:r>
              <a:rPr lang="it-IT" dirty="0" err="1"/>
              <a:t>carried</a:t>
            </a:r>
            <a:r>
              <a:rPr lang="it-IT" dirty="0"/>
              <a:t> by </a:t>
            </a:r>
            <a:r>
              <a:rPr lang="it-IT" dirty="0" err="1"/>
              <a:t>much</a:t>
            </a:r>
            <a:r>
              <a:rPr lang="it-IT" dirty="0"/>
              <a:t> </a:t>
            </a:r>
            <a:r>
              <a:rPr lang="it-IT" dirty="0" err="1"/>
              <a:t>smaller</a:t>
            </a:r>
            <a:r>
              <a:rPr lang="it-IT" dirty="0"/>
              <a:t> and </a:t>
            </a:r>
            <a:r>
              <a:rPr lang="it-IT" dirty="0" err="1"/>
              <a:t>simpleer</a:t>
            </a:r>
            <a:r>
              <a:rPr lang="it-IT" dirty="0"/>
              <a:t> </a:t>
            </a:r>
            <a:r>
              <a:rPr lang="it-IT" dirty="0" err="1"/>
              <a:t>molecules</a:t>
            </a:r>
            <a:r>
              <a:rPr lang="it-IT" dirty="0"/>
              <a:t> </a:t>
            </a:r>
            <a:r>
              <a:rPr lang="it-IT" dirty="0" err="1"/>
              <a:t>that</a:t>
            </a:r>
            <a:r>
              <a:rPr lang="it-IT" dirty="0"/>
              <a:t> include </a:t>
            </a:r>
            <a:r>
              <a:rPr lang="it-IT" dirty="0" err="1"/>
              <a:t>calcium</a:t>
            </a:r>
            <a:r>
              <a:rPr lang="it-IT" dirty="0"/>
              <a:t>, </a:t>
            </a:r>
            <a:r>
              <a:rPr lang="it-IT" dirty="0" err="1"/>
              <a:t>various</a:t>
            </a:r>
            <a:r>
              <a:rPr lang="it-IT" dirty="0"/>
              <a:t> </a:t>
            </a:r>
            <a:r>
              <a:rPr lang="it-IT" dirty="0" err="1"/>
              <a:t>lipid</a:t>
            </a:r>
            <a:r>
              <a:rPr lang="it-IT" dirty="0"/>
              <a:t> </a:t>
            </a:r>
            <a:r>
              <a:rPr lang="it-IT" dirty="0" err="1"/>
              <a:t>mediators</a:t>
            </a:r>
            <a:r>
              <a:rPr lang="it-IT" dirty="0"/>
              <a:t> </a:t>
            </a:r>
            <a:r>
              <a:rPr lang="it-IT" dirty="0" err="1"/>
              <a:t>such</a:t>
            </a:r>
            <a:r>
              <a:rPr lang="it-IT" dirty="0"/>
              <a:t> </a:t>
            </a:r>
            <a:r>
              <a:rPr lang="it-IT" dirty="0" err="1"/>
              <a:t>as</a:t>
            </a:r>
            <a:r>
              <a:rPr lang="it-IT" dirty="0"/>
              <a:t> DAG and IP3,  and the </a:t>
            </a:r>
            <a:r>
              <a:rPr lang="it-IT" dirty="0" err="1"/>
              <a:t>cyclic</a:t>
            </a:r>
            <a:r>
              <a:rPr lang="it-IT" dirty="0"/>
              <a:t> </a:t>
            </a:r>
            <a:r>
              <a:rPr lang="it-IT" dirty="0" err="1"/>
              <a:t>nucleotided</a:t>
            </a:r>
            <a:r>
              <a:rPr lang="it-IT" dirty="0"/>
              <a:t> </a:t>
            </a:r>
            <a:r>
              <a:rPr lang="it-IT" dirty="0" err="1"/>
              <a:t>cAMP</a:t>
            </a:r>
            <a:r>
              <a:rPr lang="it-IT" dirty="0"/>
              <a:t> and </a:t>
            </a:r>
            <a:r>
              <a:rPr lang="it-IT" dirty="0" err="1"/>
              <a:t>cGM</a:t>
            </a:r>
            <a:r>
              <a:rPr lang="it-IT" dirty="0"/>
              <a:t>.</a:t>
            </a:r>
          </a:p>
          <a:p>
            <a:r>
              <a:rPr lang="it-IT" dirty="0" err="1"/>
              <a:t>These</a:t>
            </a:r>
            <a:r>
              <a:rPr lang="it-IT" dirty="0"/>
              <a:t> </a:t>
            </a:r>
            <a:r>
              <a:rPr lang="it-IT" dirty="0" err="1"/>
              <a:t>molecules</a:t>
            </a:r>
            <a:r>
              <a:rPr lang="it-IT" dirty="0"/>
              <a:t> are </a:t>
            </a:r>
            <a:r>
              <a:rPr lang="it-IT" dirty="0" err="1"/>
              <a:t>called</a:t>
            </a:r>
            <a:r>
              <a:rPr lang="it-IT" dirty="0"/>
              <a:t> </a:t>
            </a:r>
            <a:r>
              <a:rPr lang="it-IT" dirty="0" err="1"/>
              <a:t>second</a:t>
            </a:r>
            <a:r>
              <a:rPr lang="it-IT" dirty="0"/>
              <a:t> </a:t>
            </a:r>
            <a:r>
              <a:rPr lang="it-IT" dirty="0" err="1"/>
              <a:t>messengers</a:t>
            </a:r>
            <a:r>
              <a:rPr lang="it-IT" dirty="0"/>
              <a:t>, a </a:t>
            </a:r>
            <a:r>
              <a:rPr lang="it-IT" dirty="0" err="1"/>
              <a:t>term</a:t>
            </a:r>
            <a:r>
              <a:rPr lang="it-IT" dirty="0"/>
              <a:t> </a:t>
            </a:r>
            <a:r>
              <a:rPr lang="it-IT" dirty="0" err="1"/>
              <a:t>that</a:t>
            </a:r>
            <a:r>
              <a:rPr lang="it-IT" dirty="0"/>
              <a:t> </a:t>
            </a:r>
            <a:r>
              <a:rPr lang="it-IT" dirty="0" err="1"/>
              <a:t>derives</a:t>
            </a:r>
            <a:r>
              <a:rPr lang="it-IT" dirty="0"/>
              <a:t> </a:t>
            </a:r>
            <a:r>
              <a:rPr lang="it-IT" dirty="0" err="1"/>
              <a:t>largely</a:t>
            </a:r>
            <a:r>
              <a:rPr lang="it-IT" dirty="0"/>
              <a:t> from the </a:t>
            </a:r>
            <a:r>
              <a:rPr lang="it-IT" dirty="0" err="1"/>
              <a:t>hystorical</a:t>
            </a:r>
            <a:r>
              <a:rPr lang="it-IT" dirty="0"/>
              <a:t> </a:t>
            </a:r>
            <a:r>
              <a:rPr lang="it-IT" dirty="0" err="1"/>
              <a:t>discovery</a:t>
            </a:r>
            <a:r>
              <a:rPr lang="it-IT" dirty="0"/>
              <a:t> </a:t>
            </a:r>
            <a:r>
              <a:rPr lang="it-IT" dirty="0" err="1"/>
              <a:t>as</a:t>
            </a:r>
            <a:r>
              <a:rPr lang="it-IT" dirty="0"/>
              <a:t> </a:t>
            </a:r>
            <a:r>
              <a:rPr lang="it-IT" dirty="0" err="1"/>
              <a:t>signals</a:t>
            </a:r>
            <a:r>
              <a:rPr lang="it-IT" dirty="0"/>
              <a:t> </a:t>
            </a:r>
            <a:r>
              <a:rPr lang="it-IT" dirty="0" err="1"/>
              <a:t>that</a:t>
            </a:r>
            <a:r>
              <a:rPr lang="it-IT" dirty="0"/>
              <a:t> </a:t>
            </a:r>
            <a:r>
              <a:rPr lang="it-IT" dirty="0" err="1"/>
              <a:t>were</a:t>
            </a:r>
            <a:r>
              <a:rPr lang="it-IT" dirty="0"/>
              <a:t> </a:t>
            </a:r>
            <a:r>
              <a:rPr lang="it-IT" dirty="0" err="1"/>
              <a:t>produced</a:t>
            </a:r>
            <a:r>
              <a:rPr lang="it-IT" dirty="0"/>
              <a:t> downstream of </a:t>
            </a:r>
            <a:r>
              <a:rPr lang="it-IT" dirty="0" err="1"/>
              <a:t>hormone</a:t>
            </a:r>
            <a:r>
              <a:rPr lang="it-IT" dirty="0"/>
              <a:t> </a:t>
            </a:r>
            <a:r>
              <a:rPr lang="it-IT" dirty="0" err="1"/>
              <a:t>stimulation</a:t>
            </a:r>
            <a:r>
              <a:rPr lang="it-IT" dirty="0"/>
              <a:t>,</a:t>
            </a:r>
          </a:p>
          <a:p>
            <a:r>
              <a:rPr lang="it-IT" dirty="0"/>
              <a:t> </a:t>
            </a:r>
            <a:r>
              <a:rPr lang="it-IT" dirty="0" err="1"/>
              <a:t>where</a:t>
            </a:r>
            <a:r>
              <a:rPr lang="it-IT" dirty="0"/>
              <a:t> </a:t>
            </a:r>
            <a:r>
              <a:rPr lang="it-IT" dirty="0" err="1"/>
              <a:t>hormone</a:t>
            </a:r>
            <a:r>
              <a:rPr lang="it-IT" dirty="0"/>
              <a:t> </a:t>
            </a:r>
            <a:r>
              <a:rPr lang="it-IT" dirty="0" err="1"/>
              <a:t>itself</a:t>
            </a:r>
            <a:r>
              <a:rPr lang="it-IT" dirty="0"/>
              <a:t> </a:t>
            </a:r>
            <a:r>
              <a:rPr lang="it-IT" dirty="0" err="1"/>
              <a:t>was</a:t>
            </a:r>
            <a:r>
              <a:rPr lang="it-IT" dirty="0"/>
              <a:t> </a:t>
            </a:r>
            <a:r>
              <a:rPr lang="it-IT" dirty="0" err="1"/>
              <a:t>considered</a:t>
            </a:r>
            <a:r>
              <a:rPr lang="it-IT" dirty="0"/>
              <a:t> the first </a:t>
            </a:r>
            <a:r>
              <a:rPr lang="it-IT" dirty="0" err="1"/>
              <a:t>messenger</a:t>
            </a:r>
            <a:r>
              <a:rPr lang="it-IT" dirty="0"/>
              <a:t>.</a:t>
            </a:r>
          </a:p>
          <a:p>
            <a:endParaRPr lang="it-IT" dirty="0"/>
          </a:p>
          <a:p>
            <a:r>
              <a:rPr lang="it-IT" dirty="0" err="1"/>
              <a:t>When</a:t>
            </a:r>
            <a:r>
              <a:rPr lang="it-IT" dirty="0"/>
              <a:t> </a:t>
            </a:r>
            <a:r>
              <a:rPr lang="it-IT" dirty="0" err="1"/>
              <a:t>signaling</a:t>
            </a:r>
            <a:r>
              <a:rPr lang="it-IT" dirty="0"/>
              <a:t> </a:t>
            </a:r>
            <a:r>
              <a:rPr lang="it-IT" dirty="0" err="1"/>
              <a:t>inputs</a:t>
            </a:r>
            <a:r>
              <a:rPr lang="it-IT" dirty="0"/>
              <a:t> </a:t>
            </a:r>
            <a:r>
              <a:rPr lang="it-IT" dirty="0" err="1"/>
              <a:t>causde</a:t>
            </a:r>
            <a:r>
              <a:rPr lang="it-IT" dirty="0"/>
              <a:t> a </a:t>
            </a:r>
            <a:r>
              <a:rPr lang="it-IT" dirty="0" err="1"/>
              <a:t>change</a:t>
            </a:r>
            <a:r>
              <a:rPr lang="it-IT" dirty="0"/>
              <a:t> in the </a:t>
            </a:r>
            <a:r>
              <a:rPr lang="it-IT" dirty="0" err="1"/>
              <a:t>concentration</a:t>
            </a:r>
            <a:r>
              <a:rPr lang="it-IT" dirty="0"/>
              <a:t> of a small </a:t>
            </a:r>
            <a:r>
              <a:rPr lang="it-IT" dirty="0" err="1"/>
              <a:t>signaling</a:t>
            </a:r>
            <a:r>
              <a:rPr lang="it-IT" dirty="0"/>
              <a:t> mediator, </a:t>
            </a:r>
            <a:r>
              <a:rPr lang="it-IT" dirty="0" err="1"/>
              <a:t>that</a:t>
            </a:r>
            <a:r>
              <a:rPr lang="it-IT" dirty="0"/>
              <a:t> </a:t>
            </a:r>
            <a:r>
              <a:rPr lang="it-IT" dirty="0" err="1"/>
              <a:t>chenge</a:t>
            </a:r>
            <a:r>
              <a:rPr lang="it-IT" dirty="0"/>
              <a:t> </a:t>
            </a:r>
            <a:r>
              <a:rPr lang="it-IT" dirty="0" err="1"/>
              <a:t>is</a:t>
            </a:r>
            <a:r>
              <a:rPr lang="it-IT" dirty="0"/>
              <a:t> </a:t>
            </a:r>
            <a:r>
              <a:rPr lang="it-IT" dirty="0" err="1"/>
              <a:t>detected</a:t>
            </a:r>
            <a:r>
              <a:rPr lang="it-IT" dirty="0"/>
              <a:t> by downstream </a:t>
            </a:r>
            <a:r>
              <a:rPr lang="it-IT" dirty="0" err="1"/>
              <a:t>effector</a:t>
            </a:r>
            <a:r>
              <a:rPr lang="it-IT" dirty="0"/>
              <a:t> </a:t>
            </a:r>
            <a:r>
              <a:rPr lang="it-IT" dirty="0" err="1"/>
              <a:t>proteins</a:t>
            </a:r>
            <a:r>
              <a:rPr lang="it-IT" dirty="0"/>
              <a:t> </a:t>
            </a:r>
            <a:r>
              <a:rPr lang="it-IT" dirty="0" err="1"/>
              <a:t>that</a:t>
            </a:r>
            <a:r>
              <a:rPr lang="it-IT" dirty="0"/>
              <a:t> </a:t>
            </a:r>
            <a:r>
              <a:rPr lang="it-IT" dirty="0" err="1"/>
              <a:t>bind</a:t>
            </a:r>
            <a:r>
              <a:rPr lang="it-IT" dirty="0"/>
              <a:t> the mediator. </a:t>
            </a:r>
          </a:p>
          <a:p>
            <a:r>
              <a:rPr lang="it-IT" dirty="0"/>
              <a:t>Mediator </a:t>
            </a:r>
            <a:r>
              <a:rPr lang="it-IT" dirty="0" err="1"/>
              <a:t>binding</a:t>
            </a:r>
            <a:r>
              <a:rPr lang="it-IT" dirty="0"/>
              <a:t> </a:t>
            </a:r>
            <a:r>
              <a:rPr lang="it-IT" dirty="0" err="1"/>
              <a:t>leads</a:t>
            </a:r>
            <a:r>
              <a:rPr lang="it-IT" dirty="0"/>
              <a:t> to </a:t>
            </a:r>
            <a:r>
              <a:rPr lang="it-IT" dirty="0" err="1"/>
              <a:t>confomrational</a:t>
            </a:r>
            <a:r>
              <a:rPr lang="it-IT" dirty="0"/>
              <a:t> </a:t>
            </a:r>
            <a:r>
              <a:rPr lang="it-IT" dirty="0" err="1"/>
              <a:t>changes</a:t>
            </a:r>
            <a:r>
              <a:rPr lang="it-IT" dirty="0"/>
              <a:t> in the </a:t>
            </a:r>
            <a:r>
              <a:rPr lang="it-IT" dirty="0" err="1"/>
              <a:t>effectors</a:t>
            </a:r>
            <a:r>
              <a:rPr lang="it-IT" dirty="0"/>
              <a:t> and </a:t>
            </a:r>
            <a:r>
              <a:rPr lang="it-IT" dirty="0" err="1"/>
              <a:t>at</a:t>
            </a:r>
            <a:r>
              <a:rPr lang="it-IT" dirty="0"/>
              <a:t> the end to </a:t>
            </a:r>
            <a:r>
              <a:rPr lang="it-IT" dirty="0" err="1"/>
              <a:t>changes</a:t>
            </a:r>
            <a:r>
              <a:rPr lang="it-IT" dirty="0"/>
              <a:t> in </a:t>
            </a:r>
            <a:r>
              <a:rPr lang="it-IT" dirty="0" err="1"/>
              <a:t>their</a:t>
            </a:r>
            <a:r>
              <a:rPr lang="it-IT" dirty="0"/>
              <a:t> </a:t>
            </a:r>
            <a:r>
              <a:rPr lang="it-IT" dirty="0" err="1"/>
              <a:t>activity</a:t>
            </a:r>
            <a:r>
              <a:rPr lang="it-IT" dirty="0"/>
              <a:t>. Information </a:t>
            </a:r>
            <a:r>
              <a:rPr lang="it-IT" dirty="0" err="1"/>
              <a:t>is</a:t>
            </a:r>
            <a:r>
              <a:rPr lang="it-IT" dirty="0"/>
              <a:t> </a:t>
            </a:r>
            <a:r>
              <a:rPr lang="it-IT" dirty="0" err="1"/>
              <a:t>then</a:t>
            </a:r>
            <a:r>
              <a:rPr lang="it-IT" dirty="0"/>
              <a:t> </a:t>
            </a:r>
            <a:r>
              <a:rPr lang="it-IT" dirty="0" err="1"/>
              <a:t>conveined</a:t>
            </a:r>
            <a:r>
              <a:rPr lang="it-IT" dirty="0"/>
              <a:t> (</a:t>
            </a:r>
            <a:r>
              <a:rPr lang="it-IT" dirty="0" err="1"/>
              <a:t>transmitted</a:t>
            </a:r>
            <a:r>
              <a:rPr lang="it-IT" dirty="0"/>
              <a:t>) by the </a:t>
            </a:r>
            <a:r>
              <a:rPr lang="it-IT" dirty="0" err="1"/>
              <a:t>concentration</a:t>
            </a:r>
            <a:r>
              <a:rPr lang="it-IT" dirty="0"/>
              <a:t> </a:t>
            </a:r>
          </a:p>
          <a:p>
            <a:r>
              <a:rPr lang="it-IT" dirty="0"/>
              <a:t>and </a:t>
            </a:r>
            <a:r>
              <a:rPr lang="it-IT" dirty="0" err="1"/>
              <a:t>distribution</a:t>
            </a:r>
            <a:r>
              <a:rPr lang="it-IT" dirty="0"/>
              <a:t> of </a:t>
            </a:r>
            <a:r>
              <a:rPr lang="it-IT" dirty="0" err="1"/>
              <a:t>these</a:t>
            </a:r>
            <a:r>
              <a:rPr lang="it-IT" dirty="0"/>
              <a:t> </a:t>
            </a:r>
            <a:r>
              <a:rPr lang="it-IT" dirty="0" err="1"/>
              <a:t>mediators</a:t>
            </a:r>
            <a:r>
              <a:rPr lang="it-IT" dirty="0"/>
              <a:t>, and </a:t>
            </a:r>
            <a:r>
              <a:rPr lang="it-IT" dirty="0" err="1"/>
              <a:t>how</a:t>
            </a:r>
            <a:r>
              <a:rPr lang="it-IT" dirty="0"/>
              <a:t> </a:t>
            </a:r>
            <a:r>
              <a:rPr lang="it-IT" dirty="0" err="1"/>
              <a:t>they</a:t>
            </a:r>
            <a:r>
              <a:rPr lang="it-IT" dirty="0"/>
              <a:t> </a:t>
            </a:r>
            <a:r>
              <a:rPr lang="it-IT" dirty="0" err="1"/>
              <a:t>change</a:t>
            </a:r>
            <a:r>
              <a:rPr lang="it-IT" dirty="0"/>
              <a:t> over time.</a:t>
            </a:r>
          </a:p>
          <a:p>
            <a:endParaRPr lang="it-IT" dirty="0"/>
          </a:p>
          <a:p>
            <a:r>
              <a:rPr lang="it-IT" dirty="0" err="1"/>
              <a:t>Which</a:t>
            </a:r>
            <a:r>
              <a:rPr lang="it-IT" dirty="0"/>
              <a:t> are the </a:t>
            </a:r>
            <a:r>
              <a:rPr lang="it-IT" dirty="0" err="1"/>
              <a:t>characteristic</a:t>
            </a:r>
            <a:r>
              <a:rPr lang="it-IT" dirty="0"/>
              <a:t> of a </a:t>
            </a:r>
            <a:r>
              <a:rPr lang="it-IT" dirty="0" err="1"/>
              <a:t>second</a:t>
            </a:r>
            <a:r>
              <a:rPr lang="it-IT" dirty="0"/>
              <a:t> </a:t>
            </a:r>
            <a:r>
              <a:rPr lang="it-IT" dirty="0" err="1"/>
              <a:t>messenger</a:t>
            </a:r>
            <a:r>
              <a:rPr lang="it-IT" dirty="0"/>
              <a:t>?</a:t>
            </a:r>
          </a:p>
          <a:p>
            <a:r>
              <a:rPr lang="it-IT" dirty="0" err="1"/>
              <a:t>It</a:t>
            </a:r>
            <a:r>
              <a:rPr lang="it-IT" dirty="0"/>
              <a:t> can be </a:t>
            </a:r>
            <a:r>
              <a:rPr lang="it-IT" dirty="0" err="1"/>
              <a:t>formed</a:t>
            </a:r>
            <a:r>
              <a:rPr lang="it-IT" dirty="0"/>
              <a:t> and </a:t>
            </a:r>
            <a:r>
              <a:rPr lang="it-IT" dirty="0" err="1"/>
              <a:t>inactivated</a:t>
            </a:r>
            <a:r>
              <a:rPr lang="it-IT" dirty="0"/>
              <a:t> by </a:t>
            </a:r>
            <a:r>
              <a:rPr lang="it-IT" dirty="0" err="1"/>
              <a:t>enzymatic</a:t>
            </a:r>
            <a:r>
              <a:rPr lang="it-IT" dirty="0"/>
              <a:t> </a:t>
            </a:r>
            <a:r>
              <a:rPr lang="it-IT" dirty="0" err="1"/>
              <a:t>reactions</a:t>
            </a:r>
            <a:r>
              <a:rPr lang="it-IT" dirty="0"/>
              <a:t>;</a:t>
            </a:r>
          </a:p>
          <a:p>
            <a:r>
              <a:rPr lang="it-IT" dirty="0" err="1"/>
              <a:t>May</a:t>
            </a:r>
            <a:r>
              <a:rPr lang="it-IT" dirty="0"/>
              <a:t> be </a:t>
            </a:r>
            <a:r>
              <a:rPr lang="it-IT" dirty="0" err="1"/>
              <a:t>released</a:t>
            </a:r>
            <a:r>
              <a:rPr lang="it-IT" dirty="0"/>
              <a:t> from </a:t>
            </a:r>
            <a:r>
              <a:rPr lang="it-IT" dirty="0" err="1"/>
              <a:t>stores</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Highly </a:t>
            </a:r>
            <a:r>
              <a:rPr lang="it-IT" dirty="0" err="1"/>
              <a:t>diffusable</a:t>
            </a:r>
            <a:r>
              <a:rPr lang="it-IT" dirty="0"/>
              <a:t>; Can </a:t>
            </a:r>
            <a:r>
              <a:rPr lang="it-IT" dirty="0" err="1"/>
              <a:t>act</a:t>
            </a:r>
            <a:r>
              <a:rPr lang="it-IT" dirty="0"/>
              <a:t> </a:t>
            </a:r>
            <a:r>
              <a:rPr lang="it-IT" dirty="0" err="1"/>
              <a:t>at</a:t>
            </a:r>
            <a:r>
              <a:rPr lang="it-IT" dirty="0"/>
              <a:t> </a:t>
            </a:r>
            <a:r>
              <a:rPr lang="it-IT" dirty="0" err="1"/>
              <a:t>greater</a:t>
            </a:r>
            <a:r>
              <a:rPr lang="it-IT" dirty="0"/>
              <a:t> </a:t>
            </a:r>
            <a:r>
              <a:rPr lang="it-IT" dirty="0" err="1"/>
              <a:t>distances</a:t>
            </a:r>
            <a:r>
              <a:rPr lang="it-IT" dirty="0"/>
              <a:t> </a:t>
            </a:r>
            <a:r>
              <a:rPr lang="it-IT" dirty="0" err="1"/>
              <a:t>than</a:t>
            </a:r>
            <a:r>
              <a:rPr lang="it-IT" dirty="0"/>
              <a:t> </a:t>
            </a:r>
            <a:r>
              <a:rPr lang="it-IT" dirty="0" err="1"/>
              <a:t>macromolecular</a:t>
            </a:r>
            <a:r>
              <a:rPr lang="it-IT" dirty="0"/>
              <a:t> </a:t>
            </a:r>
            <a:r>
              <a:rPr lang="it-IT" dirty="0" err="1"/>
              <a:t>signaling</a:t>
            </a:r>
            <a:r>
              <a:rPr lang="it-IT" dirty="0"/>
              <a:t> </a:t>
            </a:r>
            <a:r>
              <a:rPr lang="it-IT" dirty="0" err="1"/>
              <a:t>molecules</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Activate</a:t>
            </a:r>
            <a:r>
              <a:rPr lang="it-IT" dirty="0"/>
              <a:t> </a:t>
            </a:r>
            <a:r>
              <a:rPr lang="it-IT" dirty="0" err="1"/>
              <a:t>signalling</a:t>
            </a:r>
            <a:r>
              <a:rPr lang="it-IT" dirty="0"/>
              <a:t> </a:t>
            </a:r>
            <a:r>
              <a:rPr lang="it-IT" dirty="0" err="1"/>
              <a:t>enzymes</a:t>
            </a:r>
            <a:endParaRPr lang="it-IT" dirty="0"/>
          </a:p>
          <a:p>
            <a:r>
              <a:rPr lang="it-IT" dirty="0" err="1"/>
              <a:t>Changes</a:t>
            </a:r>
            <a:r>
              <a:rPr lang="it-IT" dirty="0"/>
              <a:t> in </a:t>
            </a:r>
            <a:r>
              <a:rPr lang="it-IT" dirty="0" err="1"/>
              <a:t>their</a:t>
            </a:r>
            <a:r>
              <a:rPr lang="it-IT" dirty="0"/>
              <a:t> </a:t>
            </a:r>
            <a:r>
              <a:rPr lang="it-IT" dirty="0" err="1"/>
              <a:t>concentration</a:t>
            </a:r>
            <a:r>
              <a:rPr lang="it-IT" dirty="0"/>
              <a:t> can be </a:t>
            </a:r>
            <a:r>
              <a:rPr lang="it-IT" dirty="0" err="1"/>
              <a:t>quite</a:t>
            </a:r>
            <a:r>
              <a:rPr lang="it-IT" dirty="0"/>
              <a:t> </a:t>
            </a:r>
            <a:r>
              <a:rPr lang="it-IT" dirty="0" err="1"/>
              <a:t>rapid</a:t>
            </a:r>
            <a:endParaRPr lang="it-IT" dirty="0"/>
          </a:p>
          <a:p>
            <a:r>
              <a:rPr lang="it-IT" dirty="0" err="1"/>
              <a:t>Determine</a:t>
            </a:r>
            <a:r>
              <a:rPr lang="it-IT" dirty="0"/>
              <a:t> an </a:t>
            </a:r>
            <a:r>
              <a:rPr lang="it-IT" dirty="0" err="1"/>
              <a:t>enormous</a:t>
            </a:r>
            <a:r>
              <a:rPr lang="it-IT" dirty="0"/>
              <a:t> </a:t>
            </a:r>
            <a:r>
              <a:rPr lang="it-IT" dirty="0" err="1"/>
              <a:t>amplification</a:t>
            </a:r>
            <a:r>
              <a:rPr lang="it-IT" dirty="0"/>
              <a:t> of an input </a:t>
            </a:r>
            <a:r>
              <a:rPr lang="it-IT" dirty="0" err="1"/>
              <a:t>signal</a:t>
            </a:r>
            <a:endParaRPr lang="it-IT" dirty="0"/>
          </a:p>
          <a:p>
            <a:r>
              <a:rPr lang="it-IT" dirty="0"/>
              <a:t>Are </a:t>
            </a:r>
            <a:r>
              <a:rPr lang="it-IT" dirty="0" err="1"/>
              <a:t>produced</a:t>
            </a:r>
            <a:r>
              <a:rPr lang="it-IT" dirty="0"/>
              <a:t> and </a:t>
            </a:r>
            <a:r>
              <a:rPr lang="it-IT" dirty="0" err="1"/>
              <a:t>become</a:t>
            </a:r>
            <a:r>
              <a:rPr lang="it-IT" dirty="0"/>
              <a:t> </a:t>
            </a:r>
            <a:r>
              <a:rPr lang="it-IT" dirty="0" err="1"/>
              <a:t>active</a:t>
            </a:r>
            <a:r>
              <a:rPr lang="it-IT" dirty="0"/>
              <a:t> in a </a:t>
            </a:r>
            <a:r>
              <a:rPr lang="it-IT" dirty="0" err="1"/>
              <a:t>timely</a:t>
            </a:r>
            <a:r>
              <a:rPr lang="it-IT" dirty="0"/>
              <a:t> and </a:t>
            </a:r>
            <a:r>
              <a:rPr lang="it-IT" dirty="0" err="1"/>
              <a:t>locally</a:t>
            </a:r>
            <a:r>
              <a:rPr lang="it-IT" dirty="0"/>
              <a:t> </a:t>
            </a:r>
            <a:r>
              <a:rPr lang="it-IT" dirty="0" err="1"/>
              <a:t>controlled</a:t>
            </a:r>
            <a:r>
              <a:rPr lang="it-IT" dirty="0"/>
              <a:t> way</a:t>
            </a:r>
          </a:p>
          <a:p>
            <a:r>
              <a:rPr lang="it-IT" dirty="0"/>
              <a:t>Small </a:t>
            </a:r>
            <a:r>
              <a:rPr lang="it-IT" dirty="0" err="1"/>
              <a:t>signaling</a:t>
            </a:r>
            <a:r>
              <a:rPr lang="it-IT" dirty="0"/>
              <a:t> </a:t>
            </a:r>
            <a:r>
              <a:rPr lang="it-IT" dirty="0" err="1"/>
              <a:t>mediators</a:t>
            </a:r>
            <a:r>
              <a:rPr lang="it-IT" dirty="0"/>
              <a:t> are </a:t>
            </a:r>
            <a:r>
              <a:rPr lang="it-IT" dirty="0" err="1"/>
              <a:t>controlled</a:t>
            </a:r>
            <a:r>
              <a:rPr lang="it-IT" dirty="0"/>
              <a:t> by a balance of </a:t>
            </a:r>
            <a:r>
              <a:rPr lang="it-IT" dirty="0" err="1"/>
              <a:t>synthesis</a:t>
            </a:r>
            <a:r>
              <a:rPr lang="it-IT" dirty="0"/>
              <a:t> and </a:t>
            </a:r>
            <a:r>
              <a:rPr lang="it-IT" dirty="0" err="1"/>
              <a:t>degradation</a:t>
            </a:r>
            <a:r>
              <a:rPr lang="it-IT" dirty="0"/>
              <a:t>. </a:t>
            </a:r>
          </a:p>
          <a:p>
            <a:r>
              <a:rPr lang="it-IT" dirty="0"/>
              <a:t>In </a:t>
            </a:r>
            <a:r>
              <a:rPr lang="it-IT" dirty="0" err="1"/>
              <a:t>fact</a:t>
            </a:r>
            <a:r>
              <a:rPr lang="it-IT" dirty="0"/>
              <a:t>, The </a:t>
            </a:r>
            <a:r>
              <a:rPr lang="it-IT" dirty="0" err="1"/>
              <a:t>concentration</a:t>
            </a:r>
            <a:r>
              <a:rPr lang="it-IT" dirty="0"/>
              <a:t> and </a:t>
            </a:r>
            <a:r>
              <a:rPr lang="it-IT" dirty="0" err="1"/>
              <a:t>distribution</a:t>
            </a:r>
            <a:r>
              <a:rPr lang="it-IT" dirty="0"/>
              <a:t> of </a:t>
            </a:r>
            <a:r>
              <a:rPr lang="it-IT" dirty="0" err="1"/>
              <a:t>signaling</a:t>
            </a:r>
            <a:r>
              <a:rPr lang="it-IT" dirty="0"/>
              <a:t> </a:t>
            </a:r>
            <a:r>
              <a:rPr lang="it-IT" dirty="0" err="1"/>
              <a:t>mediators</a:t>
            </a:r>
            <a:r>
              <a:rPr lang="it-IT" dirty="0"/>
              <a:t> are </a:t>
            </a:r>
            <a:r>
              <a:rPr lang="it-IT" dirty="0" err="1"/>
              <a:t>orchestrated</a:t>
            </a:r>
            <a:r>
              <a:rPr lang="it-IT" dirty="0"/>
              <a:t> by </a:t>
            </a:r>
            <a:r>
              <a:rPr lang="it-IT" dirty="0" err="1"/>
              <a:t>opposing</a:t>
            </a:r>
            <a:r>
              <a:rPr lang="it-IT" dirty="0"/>
              <a:t> </a:t>
            </a:r>
            <a:r>
              <a:rPr lang="it-IT" dirty="0" err="1"/>
              <a:t>activities</a:t>
            </a:r>
            <a:r>
              <a:rPr lang="it-IT" dirty="0"/>
              <a:t>: the </a:t>
            </a:r>
            <a:r>
              <a:rPr lang="it-IT" dirty="0" err="1"/>
              <a:t>enzyme</a:t>
            </a:r>
            <a:r>
              <a:rPr lang="it-IT" dirty="0"/>
              <a:t> </a:t>
            </a:r>
            <a:r>
              <a:rPr lang="it-IT" dirty="0" err="1"/>
              <a:t>that</a:t>
            </a:r>
            <a:r>
              <a:rPr lang="it-IT" dirty="0"/>
              <a:t> </a:t>
            </a:r>
            <a:r>
              <a:rPr lang="it-IT" dirty="0" err="1"/>
              <a:t>synthesizes</a:t>
            </a:r>
            <a:r>
              <a:rPr lang="it-IT" dirty="0"/>
              <a:t> the mediator and the </a:t>
            </a:r>
            <a:r>
              <a:rPr lang="it-IT" dirty="0" err="1"/>
              <a:t>enzyme</a:t>
            </a:r>
            <a:r>
              <a:rPr lang="it-IT" dirty="0"/>
              <a:t> </a:t>
            </a:r>
            <a:r>
              <a:rPr lang="it-IT" dirty="0" err="1"/>
              <a:t>that</a:t>
            </a:r>
            <a:r>
              <a:rPr lang="it-IT" dirty="0"/>
              <a:t> </a:t>
            </a:r>
            <a:r>
              <a:rPr lang="it-IT" dirty="0" err="1"/>
              <a:t>removes</a:t>
            </a:r>
            <a:r>
              <a:rPr lang="it-IT" dirty="0"/>
              <a:t> </a:t>
            </a:r>
            <a:r>
              <a:rPr lang="it-IT" dirty="0" err="1"/>
              <a:t>it</a:t>
            </a:r>
            <a:r>
              <a:rPr lang="it-IT" dirty="0"/>
              <a:t>. </a:t>
            </a:r>
          </a:p>
          <a:p>
            <a:r>
              <a:rPr lang="it-IT" dirty="0"/>
              <a:t>In the case of </a:t>
            </a:r>
            <a:r>
              <a:rPr lang="it-IT" dirty="0" err="1"/>
              <a:t>calcium</a:t>
            </a:r>
            <a:r>
              <a:rPr lang="it-IT" dirty="0"/>
              <a:t>, </a:t>
            </a:r>
            <a:r>
              <a:rPr lang="it-IT" dirty="0" err="1"/>
              <a:t>levels</a:t>
            </a:r>
            <a:r>
              <a:rPr lang="it-IT" dirty="0"/>
              <a:t> are </a:t>
            </a:r>
            <a:r>
              <a:rPr lang="it-IT" dirty="0" err="1"/>
              <a:t>controlled</a:t>
            </a:r>
            <a:r>
              <a:rPr lang="it-IT" dirty="0"/>
              <a:t> in a </a:t>
            </a:r>
            <a:r>
              <a:rPr lang="it-IT" dirty="0" err="1"/>
              <a:t>similar</a:t>
            </a:r>
            <a:r>
              <a:rPr lang="it-IT" dirty="0"/>
              <a:t> fashion by the </a:t>
            </a:r>
            <a:r>
              <a:rPr lang="it-IT" dirty="0" err="1"/>
              <a:t>opposing</a:t>
            </a:r>
            <a:r>
              <a:rPr lang="it-IT" dirty="0"/>
              <a:t> </a:t>
            </a:r>
            <a:r>
              <a:rPr lang="it-IT" dirty="0" err="1"/>
              <a:t>activites</a:t>
            </a:r>
            <a:r>
              <a:rPr lang="it-IT" dirty="0"/>
              <a:t> of </a:t>
            </a:r>
            <a:r>
              <a:rPr lang="it-IT" dirty="0" err="1"/>
              <a:t>channels</a:t>
            </a:r>
            <a:r>
              <a:rPr lang="it-IT" dirty="0"/>
              <a:t> and </a:t>
            </a:r>
            <a:r>
              <a:rPr lang="it-IT" dirty="0" err="1"/>
              <a:t>pumps</a:t>
            </a:r>
            <a:r>
              <a:rPr lang="it-IT" dirty="0"/>
              <a:t>.</a:t>
            </a:r>
          </a:p>
        </p:txBody>
      </p:sp>
      <p:sp>
        <p:nvSpPr>
          <p:cNvPr id="4" name="Segnaposto numero diapositiva 3"/>
          <p:cNvSpPr>
            <a:spLocks noGrp="1"/>
          </p:cNvSpPr>
          <p:nvPr>
            <p:ph type="sldNum" sz="quarter" idx="5"/>
          </p:nvPr>
        </p:nvSpPr>
        <p:spPr/>
        <p:txBody>
          <a:bodyPr/>
          <a:lstStyle/>
          <a:p>
            <a:fld id="{38ECE7DE-3DFA-EB47-B378-AF43330A14C0}" type="slidenum">
              <a:rPr lang="it-IT" smtClean="0"/>
              <a:t>20</a:t>
            </a:fld>
            <a:endParaRPr lang="it-IT"/>
          </a:p>
        </p:txBody>
      </p:sp>
    </p:spTree>
    <p:extLst>
      <p:ext uri="{BB962C8B-B14F-4D97-AF65-F5344CB8AC3E}">
        <p14:creationId xmlns:p14="http://schemas.microsoft.com/office/powerpoint/2010/main" val="381476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cyclic</a:t>
            </a:r>
            <a:r>
              <a:rPr lang="it-IT" dirty="0"/>
              <a:t> </a:t>
            </a:r>
            <a:r>
              <a:rPr lang="it-IT" dirty="0" err="1"/>
              <a:t>nucleotides</a:t>
            </a:r>
            <a:r>
              <a:rPr lang="it-IT" dirty="0"/>
              <a:t> </a:t>
            </a:r>
            <a:r>
              <a:rPr lang="it-IT" dirty="0" err="1"/>
              <a:t>cAMP</a:t>
            </a:r>
            <a:r>
              <a:rPr lang="it-IT" dirty="0"/>
              <a:t> and </a:t>
            </a:r>
            <a:r>
              <a:rPr lang="it-IT" dirty="0" err="1"/>
              <a:t>cGMP</a:t>
            </a:r>
            <a:r>
              <a:rPr lang="it-IT" dirty="0"/>
              <a:t> are </a:t>
            </a:r>
            <a:r>
              <a:rPr lang="it-IT" dirty="0" err="1"/>
              <a:t>used</a:t>
            </a:r>
            <a:r>
              <a:rPr lang="it-IT" dirty="0"/>
              <a:t> </a:t>
            </a:r>
            <a:r>
              <a:rPr lang="it-IT" dirty="0" err="1"/>
              <a:t>as</a:t>
            </a:r>
            <a:r>
              <a:rPr lang="it-IT" dirty="0"/>
              <a:t> </a:t>
            </a:r>
            <a:r>
              <a:rPr lang="it-IT" dirty="0" err="1"/>
              <a:t>signaling</a:t>
            </a:r>
            <a:r>
              <a:rPr lang="it-IT" dirty="0"/>
              <a:t> </a:t>
            </a:r>
            <a:r>
              <a:rPr lang="it-IT" dirty="0" err="1"/>
              <a:t>mediators</a:t>
            </a:r>
            <a:r>
              <a:rPr lang="it-IT" dirty="0"/>
              <a:t> by a wide </a:t>
            </a:r>
            <a:r>
              <a:rPr lang="it-IT" dirty="0" err="1"/>
              <a:t>variety</a:t>
            </a:r>
            <a:r>
              <a:rPr lang="it-IT" dirty="0"/>
              <a:t> of </a:t>
            </a:r>
            <a:r>
              <a:rPr lang="it-IT" dirty="0" err="1"/>
              <a:t>organisms</a:t>
            </a:r>
            <a:r>
              <a:rPr lang="it-IT" dirty="0"/>
              <a:t> </a:t>
            </a:r>
            <a:r>
              <a:rPr lang="it-IT" dirty="0" err="1"/>
              <a:t>ranging</a:t>
            </a:r>
            <a:r>
              <a:rPr lang="it-IT" dirty="0"/>
              <a:t> from </a:t>
            </a:r>
            <a:r>
              <a:rPr lang="it-IT" dirty="0" err="1"/>
              <a:t>bacteria</a:t>
            </a:r>
            <a:r>
              <a:rPr lang="it-IT" dirty="0"/>
              <a:t> to </a:t>
            </a:r>
            <a:r>
              <a:rPr lang="it-IT" dirty="0" err="1"/>
              <a:t>vertebrates</a:t>
            </a:r>
            <a:r>
              <a:rPr lang="it-IT" dirty="0"/>
              <a:t>. </a:t>
            </a:r>
          </a:p>
          <a:p>
            <a:r>
              <a:rPr lang="it-IT" dirty="0"/>
              <a:t>In </a:t>
            </a:r>
            <a:r>
              <a:rPr lang="it-IT" dirty="0" err="1"/>
              <a:t>contrast</a:t>
            </a:r>
            <a:r>
              <a:rPr lang="it-IT" dirty="0"/>
              <a:t> to the </a:t>
            </a:r>
            <a:r>
              <a:rPr lang="it-IT" dirty="0" err="1"/>
              <a:t>specificity</a:t>
            </a:r>
            <a:r>
              <a:rPr lang="it-IT" dirty="0"/>
              <a:t> of the </a:t>
            </a:r>
            <a:r>
              <a:rPr lang="it-IT" dirty="0" err="1"/>
              <a:t>receptor</a:t>
            </a:r>
            <a:r>
              <a:rPr lang="it-IT" dirty="0"/>
              <a:t> </a:t>
            </a:r>
            <a:r>
              <a:rPr lang="it-IT" dirty="0" err="1"/>
              <a:t>binding</a:t>
            </a:r>
            <a:r>
              <a:rPr lang="it-IT" dirty="0"/>
              <a:t>, </a:t>
            </a:r>
            <a:r>
              <a:rPr lang="it-IT" dirty="0" err="1"/>
              <a:t>second</a:t>
            </a:r>
            <a:r>
              <a:rPr lang="it-IT" dirty="0"/>
              <a:t> </a:t>
            </a:r>
            <a:r>
              <a:rPr lang="it-IT" dirty="0" err="1"/>
              <a:t>messengers</a:t>
            </a:r>
            <a:r>
              <a:rPr lang="it-IT" dirty="0"/>
              <a:t> </a:t>
            </a:r>
            <a:r>
              <a:rPr lang="it-IT" dirty="0" err="1"/>
              <a:t>such</a:t>
            </a:r>
            <a:r>
              <a:rPr lang="it-IT" dirty="0"/>
              <a:t> </a:t>
            </a:r>
            <a:r>
              <a:rPr lang="it-IT" dirty="0" err="1"/>
              <a:t>as</a:t>
            </a:r>
            <a:r>
              <a:rPr lang="it-IT" dirty="0"/>
              <a:t> </a:t>
            </a:r>
            <a:r>
              <a:rPr lang="it-IT" dirty="0" err="1"/>
              <a:t>cyclic</a:t>
            </a:r>
            <a:r>
              <a:rPr lang="it-IT" dirty="0"/>
              <a:t> AMP </a:t>
            </a:r>
            <a:r>
              <a:rPr lang="it-IT" dirty="0" err="1"/>
              <a:t>allow</a:t>
            </a:r>
            <a:r>
              <a:rPr lang="it-IT" dirty="0"/>
              <a:t> a </a:t>
            </a:r>
            <a:r>
              <a:rPr lang="it-IT" dirty="0" err="1"/>
              <a:t>cell</a:t>
            </a:r>
            <a:r>
              <a:rPr lang="it-IT" dirty="0"/>
              <a:t> to </a:t>
            </a:r>
            <a:r>
              <a:rPr lang="it-IT" dirty="0" err="1"/>
              <a:t>respond</a:t>
            </a:r>
            <a:r>
              <a:rPr lang="it-IT" dirty="0"/>
              <a:t> to a single </a:t>
            </a:r>
            <a:r>
              <a:rPr lang="it-IT" dirty="0" err="1"/>
              <a:t>event</a:t>
            </a:r>
            <a:r>
              <a:rPr lang="it-IT" dirty="0"/>
              <a:t> </a:t>
            </a:r>
            <a:r>
              <a:rPr lang="it-IT" dirty="0" err="1"/>
              <a:t>at</a:t>
            </a:r>
            <a:r>
              <a:rPr lang="it-IT" dirty="0"/>
              <a:t> the plasma membrane with </a:t>
            </a:r>
            <a:r>
              <a:rPr lang="it-IT" dirty="0" err="1"/>
              <a:t>many</a:t>
            </a:r>
            <a:r>
              <a:rPr lang="it-IT" dirty="0"/>
              <a:t> </a:t>
            </a:r>
            <a:r>
              <a:rPr lang="it-IT" dirty="0" err="1"/>
              <a:t>events</a:t>
            </a:r>
            <a:r>
              <a:rPr lang="it-IT" dirty="0"/>
              <a:t> inside the </a:t>
            </a:r>
            <a:r>
              <a:rPr lang="it-IT" dirty="0" err="1"/>
              <a:t>cell</a:t>
            </a:r>
            <a:r>
              <a:rPr lang="it-IT" dirty="0"/>
              <a:t>.</a:t>
            </a:r>
          </a:p>
        </p:txBody>
      </p:sp>
      <p:sp>
        <p:nvSpPr>
          <p:cNvPr id="4" name="Segnaposto numero diapositiva 3"/>
          <p:cNvSpPr>
            <a:spLocks noGrp="1"/>
          </p:cNvSpPr>
          <p:nvPr>
            <p:ph type="sldNum" sz="quarter" idx="5"/>
          </p:nvPr>
        </p:nvSpPr>
        <p:spPr/>
        <p:txBody>
          <a:bodyPr/>
          <a:lstStyle/>
          <a:p>
            <a:fld id="{38ECE7DE-3DFA-EB47-B378-AF43330A14C0}" type="slidenum">
              <a:rPr lang="it-IT" smtClean="0"/>
              <a:t>21</a:t>
            </a:fld>
            <a:endParaRPr lang="it-IT"/>
          </a:p>
        </p:txBody>
      </p:sp>
    </p:spTree>
    <p:extLst>
      <p:ext uri="{BB962C8B-B14F-4D97-AF65-F5344CB8AC3E}">
        <p14:creationId xmlns:p14="http://schemas.microsoft.com/office/powerpoint/2010/main" val="304421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8FC38B34-2B53-7945-AB5B-C18BFC324A72}"/>
              </a:ext>
            </a:extLst>
          </p:cNvPr>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36867" name="Rectangle 2">
            <a:extLst>
              <a:ext uri="{FF2B5EF4-FFF2-40B4-BE49-F238E27FC236}">
                <a16:creationId xmlns:a16="http://schemas.microsoft.com/office/drawing/2014/main" id="{E3050289-A0CF-554B-9922-0ABD2F99CF89}"/>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altLang="it-IT" dirty="0" err="1">
                <a:latin typeface="Times New Roman" panose="02020603050405020304" pitchFamily="18" charset="0"/>
              </a:rPr>
              <a:t>cAMP</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synthesized</a:t>
            </a:r>
            <a:r>
              <a:rPr lang="it-IT" altLang="it-IT" dirty="0">
                <a:latin typeface="Times New Roman" panose="02020603050405020304" pitchFamily="18" charset="0"/>
              </a:rPr>
              <a:t> by </a:t>
            </a:r>
            <a:r>
              <a:rPr lang="it-IT" altLang="it-IT" dirty="0" err="1">
                <a:latin typeface="Times New Roman" panose="02020603050405020304" pitchFamily="18" charset="0"/>
              </a:rPr>
              <a:t>cyclase</a:t>
            </a:r>
            <a:r>
              <a:rPr lang="it-IT" altLang="it-IT" dirty="0">
                <a:latin typeface="Times New Roman" panose="02020603050405020304" pitchFamily="18" charset="0"/>
              </a:rPr>
              <a:t> </a:t>
            </a:r>
            <a:r>
              <a:rPr lang="it-IT" altLang="it-IT" dirty="0" err="1">
                <a:latin typeface="Times New Roman" panose="02020603050405020304" pitchFamily="18" charset="0"/>
              </a:rPr>
              <a:t>enzyme</a:t>
            </a:r>
            <a:r>
              <a:rPr lang="it-IT" altLang="it-IT" dirty="0">
                <a:latin typeface="Times New Roman" panose="02020603050405020304" pitchFamily="18" charset="0"/>
              </a:rPr>
              <a:t> (in </a:t>
            </a:r>
            <a:r>
              <a:rPr lang="it-IT" altLang="it-IT" dirty="0" err="1">
                <a:latin typeface="Times New Roman" panose="02020603050405020304" pitchFamily="18" charset="0"/>
              </a:rPr>
              <a:t>particular</a:t>
            </a:r>
            <a:r>
              <a:rPr lang="it-IT" altLang="it-IT" dirty="0">
                <a:latin typeface="Times New Roman" panose="02020603050405020304" pitchFamily="18" charset="0"/>
              </a:rPr>
              <a:t> </a:t>
            </a:r>
            <a:r>
              <a:rPr lang="it-IT" altLang="it-IT" dirty="0" err="1">
                <a:latin typeface="Times New Roman" panose="02020603050405020304" pitchFamily="18" charset="0"/>
              </a:rPr>
              <a:t>adenylil</a:t>
            </a:r>
            <a:r>
              <a:rPr lang="it-IT" altLang="it-IT" dirty="0">
                <a:latin typeface="Times New Roman" panose="02020603050405020304" pitchFamily="18" charset="0"/>
              </a:rPr>
              <a:t> </a:t>
            </a:r>
            <a:r>
              <a:rPr lang="it-IT" altLang="it-IT" dirty="0" err="1">
                <a:latin typeface="Times New Roman" panose="02020603050405020304" pitchFamily="18" charset="0"/>
              </a:rPr>
              <a:t>cyclase</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a:t>
            </a:r>
            <a:r>
              <a:rPr lang="it-IT" altLang="it-IT" dirty="0" err="1">
                <a:latin typeface="Times New Roman" panose="02020603050405020304" pitchFamily="18" charset="0"/>
              </a:rPr>
              <a:t>acts</a:t>
            </a:r>
            <a:r>
              <a:rPr lang="it-IT" altLang="it-IT" dirty="0">
                <a:latin typeface="Times New Roman" panose="02020603050405020304" pitchFamily="18" charset="0"/>
              </a:rPr>
              <a:t> on ATP) </a:t>
            </a:r>
            <a:r>
              <a:rPr lang="it-IT" altLang="it-IT" dirty="0" err="1">
                <a:latin typeface="Times New Roman" panose="02020603050405020304" pitchFamily="18" charset="0"/>
              </a:rPr>
              <a:t>that</a:t>
            </a:r>
            <a:r>
              <a:rPr lang="it-IT" altLang="it-IT" dirty="0">
                <a:latin typeface="Times New Roman" panose="02020603050405020304" pitchFamily="18" charset="0"/>
              </a:rPr>
              <a:t> are in vertebrate large </a:t>
            </a:r>
            <a:r>
              <a:rPr lang="it-IT" altLang="it-IT" dirty="0" err="1">
                <a:latin typeface="Times New Roman" panose="02020603050405020304" pitchFamily="18" charset="0"/>
              </a:rPr>
              <a:t>transmembrane</a:t>
            </a:r>
            <a:r>
              <a:rPr lang="it-IT" altLang="it-IT" dirty="0">
                <a:latin typeface="Times New Roman" panose="02020603050405020304" pitchFamily="18" charset="0"/>
              </a:rPr>
              <a:t> </a:t>
            </a:r>
            <a:r>
              <a:rPr lang="it-IT" altLang="it-IT" dirty="0" err="1">
                <a:latin typeface="Times New Roman" panose="02020603050405020304" pitchFamily="18" charset="0"/>
              </a:rPr>
              <a:t>protein</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contain</a:t>
            </a:r>
            <a:r>
              <a:rPr lang="it-IT" altLang="it-IT" dirty="0">
                <a:latin typeface="Times New Roman" panose="02020603050405020304" pitchFamily="18" charset="0"/>
              </a:rPr>
              <a:t> </a:t>
            </a:r>
            <a:r>
              <a:rPr lang="it-IT" altLang="it-IT" dirty="0" err="1">
                <a:latin typeface="Times New Roman" panose="02020603050405020304" pitchFamily="18" charset="0"/>
              </a:rPr>
              <a:t>evolutionarily</a:t>
            </a:r>
            <a:r>
              <a:rPr lang="it-IT" altLang="it-IT" dirty="0">
                <a:latin typeface="Times New Roman" panose="02020603050405020304" pitchFamily="18" charset="0"/>
              </a:rPr>
              <a:t> </a:t>
            </a:r>
            <a:r>
              <a:rPr lang="it-IT" altLang="it-IT" dirty="0" err="1">
                <a:latin typeface="Times New Roman" panose="02020603050405020304" pitchFamily="18" charset="0"/>
              </a:rPr>
              <a:t>conserved</a:t>
            </a:r>
            <a:r>
              <a:rPr lang="it-IT" altLang="it-IT" dirty="0">
                <a:latin typeface="Times New Roman" panose="02020603050405020304" pitchFamily="18" charset="0"/>
              </a:rPr>
              <a:t> </a:t>
            </a:r>
            <a:r>
              <a:rPr lang="it-IT" altLang="it-IT" dirty="0" err="1">
                <a:latin typeface="Times New Roman" panose="02020603050405020304" pitchFamily="18" charset="0"/>
              </a:rPr>
              <a:t>cytoplasmatic</a:t>
            </a:r>
            <a:r>
              <a:rPr lang="it-IT" altLang="it-IT" dirty="0">
                <a:latin typeface="Times New Roman" panose="02020603050405020304" pitchFamily="18" charset="0"/>
              </a:rPr>
              <a:t> </a:t>
            </a:r>
            <a:r>
              <a:rPr lang="it-IT" altLang="it-IT" dirty="0" err="1">
                <a:latin typeface="Times New Roman" panose="02020603050405020304" pitchFamily="18" charset="0"/>
              </a:rPr>
              <a:t>domains</a:t>
            </a:r>
            <a:r>
              <a:rPr lang="it-IT" altLang="it-IT" dirty="0">
                <a:latin typeface="Times New Roman" panose="02020603050405020304" pitchFamily="18" charset="0"/>
              </a:rPr>
              <a:t>.</a:t>
            </a:r>
          </a:p>
          <a:p>
            <a:r>
              <a:rPr lang="it-IT" altLang="it-IT" dirty="0" err="1">
                <a:latin typeface="Times New Roman" panose="02020603050405020304" pitchFamily="18" charset="0"/>
              </a:rPr>
              <a:t>These</a:t>
            </a:r>
            <a:r>
              <a:rPr lang="it-IT" altLang="it-IT" dirty="0">
                <a:latin typeface="Times New Roman" panose="02020603050405020304" pitchFamily="18" charset="0"/>
              </a:rPr>
              <a:t> </a:t>
            </a:r>
            <a:r>
              <a:rPr lang="it-IT" altLang="it-IT" dirty="0" err="1">
                <a:latin typeface="Times New Roman" panose="02020603050405020304" pitchFamily="18" charset="0"/>
              </a:rPr>
              <a:t>cyclases</a:t>
            </a:r>
            <a:r>
              <a:rPr lang="it-IT" altLang="it-IT" dirty="0">
                <a:latin typeface="Times New Roman" panose="02020603050405020304" pitchFamily="18" charset="0"/>
              </a:rPr>
              <a:t> are </a:t>
            </a:r>
            <a:r>
              <a:rPr lang="it-IT" altLang="it-IT" dirty="0" err="1">
                <a:latin typeface="Times New Roman" panose="02020603050405020304" pitchFamily="18" charset="0"/>
              </a:rPr>
              <a:t>activated</a:t>
            </a:r>
            <a:r>
              <a:rPr lang="it-IT" altLang="it-IT" dirty="0">
                <a:latin typeface="Times New Roman" panose="02020603050405020304" pitchFamily="18" charset="0"/>
              </a:rPr>
              <a:t> via a G </a:t>
            </a:r>
            <a:r>
              <a:rPr lang="it-IT" altLang="it-IT" dirty="0" err="1">
                <a:latin typeface="Times New Roman" panose="02020603050405020304" pitchFamily="18" charset="0"/>
              </a:rPr>
              <a:t>protein</a:t>
            </a:r>
            <a:r>
              <a:rPr lang="it-IT" altLang="it-IT" dirty="0">
                <a:latin typeface="Times New Roman" panose="02020603050405020304" pitchFamily="18" charset="0"/>
              </a:rPr>
              <a:t> </a:t>
            </a:r>
            <a:r>
              <a:rPr lang="it-IT" altLang="it-IT" dirty="0" err="1">
                <a:latin typeface="Times New Roman" panose="02020603050405020304" pitchFamily="18" charset="0"/>
              </a:rPr>
              <a:t>ligand</a:t>
            </a:r>
            <a:r>
              <a:rPr lang="it-IT" altLang="it-IT" dirty="0">
                <a:latin typeface="Times New Roman" panose="02020603050405020304" pitchFamily="18" charset="0"/>
              </a:rPr>
              <a:t> </a:t>
            </a:r>
            <a:r>
              <a:rPr lang="it-IT" altLang="it-IT" dirty="0" err="1">
                <a:latin typeface="Times New Roman" panose="02020603050405020304" pitchFamily="18" charset="0"/>
              </a:rPr>
              <a:t>receptor</a:t>
            </a:r>
            <a:r>
              <a:rPr lang="it-IT" altLang="it-IT" dirty="0">
                <a:latin typeface="Times New Roman" panose="02020603050405020304" pitchFamily="18" charset="0"/>
              </a:rPr>
              <a:t>, for </a:t>
            </a:r>
            <a:r>
              <a:rPr lang="it-IT" altLang="it-IT" dirty="0" err="1">
                <a:latin typeface="Times New Roman" panose="02020603050405020304" pitchFamily="18" charset="0"/>
              </a:rPr>
              <a:t>instance</a:t>
            </a:r>
            <a:r>
              <a:rPr lang="it-IT" altLang="it-IT" dirty="0">
                <a:latin typeface="Times New Roman" panose="02020603050405020304" pitchFamily="18" charset="0"/>
              </a:rPr>
              <a:t> </a:t>
            </a:r>
            <a:r>
              <a:rPr lang="it-IT" altLang="it-IT" dirty="0" err="1">
                <a:latin typeface="Times New Roman" panose="02020603050405020304" pitchFamily="18" charset="0"/>
              </a:rPr>
              <a:t>epinephrine</a:t>
            </a:r>
            <a:endParaRPr lang="it-IT" altLang="it-IT" dirty="0">
              <a:latin typeface="Times New Roman" panose="02020603050405020304" pitchFamily="18" charset="0"/>
            </a:endParaRPr>
          </a:p>
          <a:p>
            <a:r>
              <a:rPr lang="it-IT" altLang="it-IT" dirty="0" err="1">
                <a:latin typeface="Times New Roman" panose="02020603050405020304" pitchFamily="18" charset="0"/>
              </a:rPr>
              <a:t>cAMo</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degraded</a:t>
            </a:r>
            <a:r>
              <a:rPr lang="it-IT" altLang="it-IT" dirty="0">
                <a:latin typeface="Times New Roman" panose="02020603050405020304" pitchFamily="18" charset="0"/>
              </a:rPr>
              <a:t> by </a:t>
            </a:r>
            <a:r>
              <a:rPr lang="it-IT" altLang="it-IT" dirty="0" err="1">
                <a:latin typeface="Times New Roman" panose="02020603050405020304" pitchFamily="18" charset="0"/>
              </a:rPr>
              <a:t>phosphodiesterase</a:t>
            </a:r>
            <a:r>
              <a:rPr lang="it-IT" altLang="it-IT" dirty="0">
                <a:latin typeface="Times New Roman" panose="02020603050405020304" pitchFamily="18" charset="0"/>
              </a:rPr>
              <a:t> </a:t>
            </a:r>
            <a:r>
              <a:rPr lang="it-IT" altLang="it-IT" dirty="0" err="1">
                <a:latin typeface="Times New Roman" panose="02020603050405020304" pitchFamily="18" charset="0"/>
              </a:rPr>
              <a:t>enzymes</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a:t>
            </a:r>
            <a:r>
              <a:rPr lang="it-IT" altLang="it-IT" dirty="0" err="1">
                <a:latin typeface="Times New Roman" panose="02020603050405020304" pitchFamily="18" charset="0"/>
              </a:rPr>
              <a:t>convert</a:t>
            </a:r>
            <a:r>
              <a:rPr lang="it-IT" altLang="it-IT" dirty="0">
                <a:latin typeface="Times New Roman" panose="02020603050405020304" pitchFamily="18" charset="0"/>
              </a:rPr>
              <a:t> the </a:t>
            </a:r>
            <a:r>
              <a:rPr lang="it-IT" altLang="it-IT" dirty="0" err="1">
                <a:latin typeface="Times New Roman" panose="02020603050405020304" pitchFamily="18" charset="0"/>
              </a:rPr>
              <a:t>active</a:t>
            </a:r>
            <a:r>
              <a:rPr lang="it-IT" altLang="it-IT" dirty="0">
                <a:latin typeface="Times New Roman" panose="02020603050405020304" pitchFamily="18" charset="0"/>
              </a:rPr>
              <a:t> </a:t>
            </a:r>
            <a:r>
              <a:rPr lang="it-IT" altLang="it-IT" dirty="0" err="1">
                <a:latin typeface="Times New Roman" panose="02020603050405020304" pitchFamily="18" charset="0"/>
              </a:rPr>
              <a:t>molecules</a:t>
            </a:r>
            <a:r>
              <a:rPr lang="it-IT" altLang="it-IT" dirty="0">
                <a:latin typeface="Times New Roman" panose="02020603050405020304" pitchFamily="18" charset="0"/>
              </a:rPr>
              <a:t> to the </a:t>
            </a:r>
            <a:r>
              <a:rPr lang="it-IT" altLang="it-IT" dirty="0" err="1">
                <a:latin typeface="Times New Roman" panose="02020603050405020304" pitchFamily="18" charset="0"/>
              </a:rPr>
              <a:t>inactive</a:t>
            </a:r>
            <a:r>
              <a:rPr lang="it-IT" altLang="it-IT" dirty="0">
                <a:latin typeface="Times New Roman" panose="02020603050405020304" pitchFamily="18" charset="0"/>
              </a:rPr>
              <a:t> </a:t>
            </a:r>
            <a:r>
              <a:rPr lang="it-IT" altLang="it-IT" dirty="0" err="1">
                <a:latin typeface="Times New Roman" panose="02020603050405020304" pitchFamily="18" charset="0"/>
              </a:rPr>
              <a:t>form</a:t>
            </a:r>
            <a:r>
              <a:rPr lang="it-IT" altLang="it-IT" dirty="0">
                <a:latin typeface="Times New Roman" panose="02020603050405020304" pitchFamily="18" charset="0"/>
              </a:rPr>
              <a:t> 5’-AMP.</a:t>
            </a:r>
          </a:p>
        </p:txBody>
      </p:sp>
    </p:spTree>
    <p:extLst>
      <p:ext uri="{BB962C8B-B14F-4D97-AF65-F5344CB8AC3E}">
        <p14:creationId xmlns:p14="http://schemas.microsoft.com/office/powerpoint/2010/main" val="933957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lvl="1" indent="0">
              <a:lnSpc>
                <a:spcPct val="150000"/>
              </a:lnSpc>
              <a:spcBef>
                <a:spcPts val="700"/>
              </a:spcBef>
              <a:buClr>
                <a:srgbClr val="000000"/>
              </a:buClr>
              <a:buNone/>
            </a:pPr>
            <a:r>
              <a:rPr lang="en-US" altLang="it-IT" sz="2400" b="1" i="1" dirty="0">
                <a:solidFill>
                  <a:schemeClr val="accent1"/>
                </a:solidFill>
              </a:rPr>
              <a:t>cAMP has two advantages:</a:t>
            </a:r>
          </a:p>
          <a:p>
            <a:pPr marL="457200" lvl="1" indent="0">
              <a:lnSpc>
                <a:spcPct val="150000"/>
              </a:lnSpc>
              <a:spcBef>
                <a:spcPts val="700"/>
              </a:spcBef>
              <a:buClr>
                <a:srgbClr val="000000"/>
              </a:buClr>
              <a:buNone/>
            </a:pPr>
            <a:r>
              <a:rPr lang="en-US" altLang="it-IT" sz="2400" b="1" i="1" dirty="0">
                <a:solidFill>
                  <a:schemeClr val="accent1"/>
                </a:solidFill>
              </a:rPr>
              <a:t>Amplification of the signal </a:t>
            </a:r>
            <a:r>
              <a:rPr lang="en-US" altLang="it-IT" sz="2400" dirty="0">
                <a:solidFill>
                  <a:srgbClr val="000000"/>
                </a:solidFill>
              </a:rPr>
              <a:t>- the binding of a signal to a single receptor can result in the synthesis of many cAMP that activate PKA, each PKA may phosphorylate many proteins.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b="1" i="1" dirty="0">
                <a:solidFill>
                  <a:schemeClr val="accent1"/>
                </a:solidFill>
              </a:rPr>
              <a:t>Speed </a:t>
            </a:r>
            <a:r>
              <a:rPr lang="en-US" altLang="it-IT" sz="2400" b="1" i="1" dirty="0">
                <a:solidFill>
                  <a:srgbClr val="000000"/>
                </a:solidFill>
              </a:rPr>
              <a:t>- </a:t>
            </a:r>
            <a:r>
              <a:rPr lang="en-US" altLang="it-IT" sz="2400" dirty="0">
                <a:solidFill>
                  <a:srgbClr val="000000"/>
                </a:solidFill>
              </a:rPr>
              <a:t>in an experiment in 20 seconds from the addition of the signal has been produced a substantial amount of cAMP</a:t>
            </a:r>
          </a:p>
          <a:p>
            <a:pPr marL="457200" lvl="1" indent="0">
              <a:lnSpc>
                <a:spcPct val="150000"/>
              </a:lnSpc>
              <a:spcBef>
                <a:spcPts val="700"/>
              </a:spcBef>
              <a:buClr>
                <a:srgbClr val="000000"/>
              </a:buClr>
              <a:buNone/>
            </a:pPr>
            <a:endParaRPr lang="en-US" altLang="it-IT" sz="2400" dirty="0">
              <a:solidFill>
                <a:srgbClr val="000000"/>
              </a:solidFill>
            </a:endParaRPr>
          </a:p>
          <a:p>
            <a:pPr marL="457200" lvl="1" indent="0">
              <a:lnSpc>
                <a:spcPct val="150000"/>
              </a:lnSpc>
              <a:spcBef>
                <a:spcPts val="700"/>
              </a:spcBef>
              <a:buClr>
                <a:srgbClr val="000000"/>
              </a:buClr>
              <a:buNone/>
            </a:pPr>
            <a:r>
              <a:rPr lang="en-US" altLang="it-IT" sz="2400" dirty="0">
                <a:solidFill>
                  <a:srgbClr val="000000"/>
                </a:solidFill>
              </a:rPr>
              <a:t>In addition, a second messenger is often involved in crosstalk between different signaling pathways.</a:t>
            </a:r>
          </a:p>
          <a:p>
            <a:pPr marL="457200" lvl="1" indent="0">
              <a:lnSpc>
                <a:spcPct val="150000"/>
              </a:lnSpc>
              <a:spcBef>
                <a:spcPts val="700"/>
              </a:spcBef>
              <a:buClr>
                <a:srgbClr val="000000"/>
              </a:buClr>
              <a:buNone/>
            </a:pPr>
            <a:endParaRPr lang="en-US" altLang="it-IT" sz="2400" dirty="0">
              <a:solidFill>
                <a:srgbClr val="000000"/>
              </a:solidFill>
            </a:endParaRPr>
          </a:p>
          <a:p>
            <a:pPr marL="457200" lvl="1" indent="0">
              <a:lnSpc>
                <a:spcPct val="150000"/>
              </a:lnSpc>
              <a:spcBef>
                <a:spcPts val="700"/>
              </a:spcBef>
              <a:buClr>
                <a:srgbClr val="000000"/>
              </a:buClr>
              <a:buNone/>
            </a:pPr>
            <a:r>
              <a:rPr lang="en-US" altLang="it-IT" sz="2400" dirty="0">
                <a:solidFill>
                  <a:srgbClr val="000000"/>
                </a:solidFill>
              </a:rPr>
              <a:t>Receptor 1			signaling pathway 1</a:t>
            </a:r>
          </a:p>
          <a:p>
            <a:pPr marL="457200" lvl="1" indent="0">
              <a:lnSpc>
                <a:spcPct val="150000"/>
              </a:lnSpc>
              <a:spcBef>
                <a:spcPts val="700"/>
              </a:spcBef>
              <a:buClr>
                <a:srgbClr val="000000"/>
              </a:buClr>
              <a:buNone/>
            </a:pPr>
            <a:r>
              <a:rPr lang="en-US" altLang="it-IT" sz="2400" dirty="0">
                <a:solidFill>
                  <a:srgbClr val="000000"/>
                </a:solidFill>
              </a:rPr>
              <a:t>Receptor 2	second messenger	</a:t>
            </a:r>
            <a:r>
              <a:rPr lang="en-US" altLang="it-IT" sz="2400" dirty="0" err="1">
                <a:solidFill>
                  <a:srgbClr val="000000"/>
                </a:solidFill>
              </a:rPr>
              <a:t>signalling</a:t>
            </a:r>
            <a:r>
              <a:rPr lang="en-US" altLang="it-IT" sz="2400" dirty="0">
                <a:solidFill>
                  <a:srgbClr val="000000"/>
                </a:solidFill>
              </a:rPr>
              <a:t> pathway 2</a:t>
            </a:r>
          </a:p>
        </p:txBody>
      </p:sp>
      <p:sp>
        <p:nvSpPr>
          <p:cNvPr id="4" name="Segnaposto numero diapositiva 3"/>
          <p:cNvSpPr>
            <a:spLocks noGrp="1"/>
          </p:cNvSpPr>
          <p:nvPr>
            <p:ph type="sldNum" sz="quarter" idx="5"/>
          </p:nvPr>
        </p:nvSpPr>
        <p:spPr/>
        <p:txBody>
          <a:bodyPr/>
          <a:lstStyle/>
          <a:p>
            <a:fld id="{38ECE7DE-3DFA-EB47-B378-AF43330A14C0}" type="slidenum">
              <a:rPr lang="it-IT" smtClean="0"/>
              <a:t>23</a:t>
            </a:fld>
            <a:endParaRPr lang="it-IT"/>
          </a:p>
        </p:txBody>
      </p:sp>
    </p:spTree>
    <p:extLst>
      <p:ext uri="{BB962C8B-B14F-4D97-AF65-F5344CB8AC3E}">
        <p14:creationId xmlns:p14="http://schemas.microsoft.com/office/powerpoint/2010/main" val="3619851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lvl="1" indent="0">
              <a:lnSpc>
                <a:spcPct val="150000"/>
              </a:lnSpc>
              <a:spcBef>
                <a:spcPts val="700"/>
              </a:spcBef>
              <a:buClr>
                <a:srgbClr val="000000"/>
              </a:buClr>
              <a:buNone/>
            </a:pPr>
            <a:r>
              <a:rPr lang="en-US" altLang="it-IT" sz="2400" dirty="0">
                <a:solidFill>
                  <a:srgbClr val="000000"/>
                </a:solidFill>
              </a:rPr>
              <a:t>In this slide it is schematically represented the mechanism of protein kinase A</a:t>
            </a:r>
          </a:p>
          <a:p>
            <a:pPr marL="457200" lvl="1" indent="0">
              <a:lnSpc>
                <a:spcPct val="150000"/>
              </a:lnSpc>
              <a:spcBef>
                <a:spcPts val="700"/>
              </a:spcBef>
              <a:buClr>
                <a:srgbClr val="000000"/>
              </a:buClr>
              <a:buNone/>
            </a:pPr>
            <a:endParaRPr lang="en-US" altLang="it-IT" sz="2400" dirty="0">
              <a:solidFill>
                <a:srgbClr val="000000"/>
              </a:solidFill>
            </a:endParaRPr>
          </a:p>
          <a:p>
            <a:pPr marL="457200" lvl="1" indent="0">
              <a:lnSpc>
                <a:spcPct val="150000"/>
              </a:lnSpc>
              <a:spcBef>
                <a:spcPts val="700"/>
              </a:spcBef>
              <a:buClr>
                <a:srgbClr val="000000"/>
              </a:buClr>
              <a:buNone/>
            </a:pPr>
            <a:r>
              <a:rPr lang="en-US" altLang="it-IT" sz="2400" dirty="0">
                <a:solidFill>
                  <a:srgbClr val="000000"/>
                </a:solidFill>
              </a:rPr>
              <a:t>P142</a:t>
            </a:r>
          </a:p>
        </p:txBody>
      </p:sp>
      <p:sp>
        <p:nvSpPr>
          <p:cNvPr id="4" name="Segnaposto numero diapositiva 3"/>
          <p:cNvSpPr>
            <a:spLocks noGrp="1"/>
          </p:cNvSpPr>
          <p:nvPr>
            <p:ph type="sldNum" sz="quarter" idx="5"/>
          </p:nvPr>
        </p:nvSpPr>
        <p:spPr/>
        <p:txBody>
          <a:bodyPr/>
          <a:lstStyle/>
          <a:p>
            <a:fld id="{38ECE7DE-3DFA-EB47-B378-AF43330A14C0}" type="slidenum">
              <a:rPr lang="it-IT" smtClean="0"/>
              <a:t>24</a:t>
            </a:fld>
            <a:endParaRPr lang="it-IT"/>
          </a:p>
        </p:txBody>
      </p:sp>
    </p:spTree>
    <p:extLst>
      <p:ext uri="{BB962C8B-B14F-4D97-AF65-F5344CB8AC3E}">
        <p14:creationId xmlns:p14="http://schemas.microsoft.com/office/powerpoint/2010/main" val="10043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b="1" dirty="0">
                <a:solidFill>
                  <a:srgbClr val="000099"/>
                </a:solidFill>
                <a:latin typeface="Arial" panose="020B0604020202020204" pitchFamily="34" charset="0"/>
              </a:rPr>
              <a:t>The signal transduction in which it is Involved the </a:t>
            </a:r>
            <a:r>
              <a:rPr lang="en-US" altLang="it-IT" sz="2400" b="1" dirty="0" err="1">
                <a:solidFill>
                  <a:srgbClr val="000099"/>
                </a:solidFill>
                <a:latin typeface="Arial" panose="020B0604020202020204" pitchFamily="34" charset="0"/>
              </a:rPr>
              <a:t>adenilato</a:t>
            </a:r>
            <a:r>
              <a:rPr lang="en-US" altLang="it-IT" sz="2400" b="1" dirty="0">
                <a:solidFill>
                  <a:srgbClr val="000099"/>
                </a:solidFill>
                <a:latin typeface="Arial" panose="020B0604020202020204" pitchFamily="34" charset="0"/>
              </a:rPr>
              <a:t> cyclase includes various stages of amplification of hormonal initial message</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b="1" dirty="0">
              <a:solidFill>
                <a:srgbClr val="000099"/>
              </a:solidFill>
              <a:latin typeface="Arial" panose="020B0604020202020204" pitchFamily="34" charset="0"/>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b="1" dirty="0">
                <a:solidFill>
                  <a:srgbClr val="000099"/>
                </a:solidFill>
                <a:latin typeface="Arial" panose="020B0604020202020204" pitchFamily="34" charset="0"/>
              </a:rPr>
              <a:t>Ex: Glycogen phosphorylase is activated in liver cells after epinephrine binds to a membrane receptor through a cascade mechanism that involves cyclic AMP and protein kinase A.</a:t>
            </a:r>
          </a:p>
          <a:p>
            <a:pPr marL="457200" lvl="1" indent="0">
              <a:lnSpc>
                <a:spcPct val="150000"/>
              </a:lnSpc>
              <a:spcBef>
                <a:spcPts val="700"/>
              </a:spcBef>
              <a:buClr>
                <a:srgbClr val="000000"/>
              </a:buClr>
              <a:buNone/>
            </a:pPr>
            <a:endParaRPr lang="en-US" altLang="it-IT" sz="2400" dirty="0">
              <a:solidFill>
                <a:srgbClr val="000000"/>
              </a:solidFill>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25</a:t>
            </a:fld>
            <a:endParaRPr lang="it-IT"/>
          </a:p>
        </p:txBody>
      </p:sp>
    </p:spTree>
    <p:extLst>
      <p:ext uri="{BB962C8B-B14F-4D97-AF65-F5344CB8AC3E}">
        <p14:creationId xmlns:p14="http://schemas.microsoft.com/office/powerpoint/2010/main" val="11538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FF0000"/>
                </a:solidFill>
                <a:latin typeface="Comic Sans MS" panose="030F0902030302020204" pitchFamily="66" charset="0"/>
              </a:rPr>
              <a:t>Cyclic AMP acts as a second messenger for many regulatory molecules</a:t>
            </a:r>
            <a:endParaRPr lang="it-IT" altLang="it-IT" sz="2400" dirty="0">
              <a:solidFill>
                <a:srgbClr val="FF0000"/>
              </a:solidFill>
              <a:latin typeface="Comic Sans MS" panose="030F0902030302020204" pitchFamily="66" charset="0"/>
            </a:endParaRPr>
          </a:p>
          <a:p>
            <a:pPr marL="457200" lvl="1" indent="0">
              <a:lnSpc>
                <a:spcPct val="150000"/>
              </a:lnSpc>
              <a:spcBef>
                <a:spcPts val="700"/>
              </a:spcBef>
              <a:buClr>
                <a:srgbClr val="000000"/>
              </a:buClr>
              <a:buNone/>
            </a:pPr>
            <a:endParaRPr lang="en-US" altLang="it-IT" sz="2400" dirty="0">
              <a:solidFill>
                <a:srgbClr val="000000"/>
              </a:solidFill>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26</a:t>
            </a:fld>
            <a:endParaRPr lang="it-IT"/>
          </a:p>
        </p:txBody>
      </p:sp>
    </p:spTree>
    <p:extLst>
      <p:ext uri="{BB962C8B-B14F-4D97-AF65-F5344CB8AC3E}">
        <p14:creationId xmlns:p14="http://schemas.microsoft.com/office/powerpoint/2010/main" val="2826708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 </a:t>
            </a:r>
          </a:p>
          <a:p>
            <a:pPr marL="457200" lvl="1" indent="0">
              <a:lnSpc>
                <a:spcPct val="150000"/>
              </a:lnSpc>
              <a:spcBef>
                <a:spcPts val="700"/>
              </a:spcBef>
              <a:buClr>
                <a:srgbClr val="000000"/>
              </a:buClr>
              <a:buNone/>
            </a:pPr>
            <a:r>
              <a:rPr lang="en-US" altLang="it-IT" sz="2400" dirty="0">
                <a:solidFill>
                  <a:srgbClr val="000000"/>
                </a:solidFill>
              </a:rPr>
              <a:t>In addition to their role as structural components of the plasma membrane, phospholipids are also involved in signal transduction when certain phospholipids are hydrolyzed into their components by enzyme called phospholipases, second messengers are formed.</a:t>
            </a:r>
          </a:p>
          <a:p>
            <a:pPr marL="457200" lvl="1" indent="0">
              <a:lnSpc>
                <a:spcPct val="150000"/>
              </a:lnSpc>
              <a:spcBef>
                <a:spcPts val="700"/>
              </a:spcBef>
              <a:buClr>
                <a:srgbClr val="000000"/>
              </a:buClr>
              <a:buNone/>
            </a:pPr>
            <a:endParaRPr lang="en-US" altLang="it-IT" sz="2400" dirty="0">
              <a:solidFill>
                <a:srgbClr val="000000"/>
              </a:solidFill>
            </a:endParaRPr>
          </a:p>
          <a:p>
            <a:pPr marL="457200" lvl="1" indent="0">
              <a:lnSpc>
                <a:spcPct val="150000"/>
              </a:lnSpc>
              <a:spcBef>
                <a:spcPts val="700"/>
              </a:spcBef>
              <a:buClr>
                <a:srgbClr val="000000"/>
              </a:buClr>
              <a:buNone/>
            </a:pPr>
            <a:r>
              <a:rPr lang="en-US" altLang="it-IT" sz="2400" dirty="0">
                <a:solidFill>
                  <a:srgbClr val="000000"/>
                </a:solidFill>
              </a:rPr>
              <a:t>P.143</a:t>
            </a:r>
          </a:p>
        </p:txBody>
      </p:sp>
      <p:sp>
        <p:nvSpPr>
          <p:cNvPr id="4" name="Segnaposto numero diapositiva 3"/>
          <p:cNvSpPr>
            <a:spLocks noGrp="1"/>
          </p:cNvSpPr>
          <p:nvPr>
            <p:ph type="sldNum" sz="quarter" idx="5"/>
          </p:nvPr>
        </p:nvSpPr>
        <p:spPr/>
        <p:txBody>
          <a:bodyPr/>
          <a:lstStyle/>
          <a:p>
            <a:fld id="{38ECE7DE-3DFA-EB47-B378-AF43330A14C0}" type="slidenum">
              <a:rPr lang="it-IT" smtClean="0"/>
              <a:t>27</a:t>
            </a:fld>
            <a:endParaRPr lang="it-IT"/>
          </a:p>
        </p:txBody>
      </p:sp>
    </p:spTree>
    <p:extLst>
      <p:ext uri="{BB962C8B-B14F-4D97-AF65-F5344CB8AC3E}">
        <p14:creationId xmlns:p14="http://schemas.microsoft.com/office/powerpoint/2010/main" val="896587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lvl="1" indent="0">
              <a:lnSpc>
                <a:spcPct val="150000"/>
              </a:lnSpc>
              <a:spcBef>
                <a:spcPts val="700"/>
              </a:spcBef>
              <a:buClr>
                <a:srgbClr val="000000"/>
              </a:buClr>
              <a:buNone/>
            </a:pPr>
            <a:r>
              <a:rPr lang="en-US" altLang="it-IT" sz="2400" dirty="0">
                <a:solidFill>
                  <a:srgbClr val="000000"/>
                </a:solidFill>
              </a:rPr>
              <a:t>Like all phospholipids PIP has a hydrophobic portion embedded in the plasma </a:t>
            </a:r>
            <a:r>
              <a:rPr lang="en-US" altLang="it-IT" sz="2400" dirty="0" err="1">
                <a:solidFill>
                  <a:srgbClr val="000000"/>
                </a:solidFill>
              </a:rPr>
              <a:t>membrane:two</a:t>
            </a:r>
            <a:r>
              <a:rPr lang="en-US" altLang="it-IT" sz="2400" dirty="0">
                <a:solidFill>
                  <a:srgbClr val="000000"/>
                </a:solidFill>
              </a:rPr>
              <a:t> fatty acid tails attached to a molecule of glycerol, which together form diacylglycerol or DAG. The hydrophilic </a:t>
            </a:r>
            <a:r>
              <a:rPr lang="en-US" altLang="it-IT" sz="2400" dirty="0" err="1">
                <a:solidFill>
                  <a:srgbClr val="000000"/>
                </a:solidFill>
              </a:rPr>
              <a:t>oart</a:t>
            </a:r>
            <a:r>
              <a:rPr lang="en-US" altLang="it-IT" sz="2400" dirty="0">
                <a:solidFill>
                  <a:srgbClr val="000000"/>
                </a:solidFill>
              </a:rPr>
              <a:t> of PIP is represented by the </a:t>
            </a:r>
            <a:r>
              <a:rPr lang="en-US" altLang="it-IT" sz="2400" dirty="0" err="1">
                <a:solidFill>
                  <a:srgbClr val="000000"/>
                </a:solidFill>
              </a:rPr>
              <a:t>inositoltriphosphate</a:t>
            </a:r>
            <a:r>
              <a:rPr lang="en-US" altLang="it-IT" sz="2400" dirty="0">
                <a:solidFill>
                  <a:srgbClr val="000000"/>
                </a:solidFill>
              </a:rPr>
              <a:t> or IP3 which projects into the cytoplasm.</a:t>
            </a:r>
          </a:p>
        </p:txBody>
      </p:sp>
      <p:sp>
        <p:nvSpPr>
          <p:cNvPr id="4" name="Segnaposto numero diapositiva 3"/>
          <p:cNvSpPr>
            <a:spLocks noGrp="1"/>
          </p:cNvSpPr>
          <p:nvPr>
            <p:ph type="sldNum" sz="quarter" idx="5"/>
          </p:nvPr>
        </p:nvSpPr>
        <p:spPr/>
        <p:txBody>
          <a:bodyPr/>
          <a:lstStyle/>
          <a:p>
            <a:fld id="{38ECE7DE-3DFA-EB47-B378-AF43330A14C0}" type="slidenum">
              <a:rPr lang="it-IT" smtClean="0"/>
              <a:t>28</a:t>
            </a:fld>
            <a:endParaRPr lang="it-IT"/>
          </a:p>
        </p:txBody>
      </p:sp>
    </p:spTree>
    <p:extLst>
      <p:ext uri="{BB962C8B-B14F-4D97-AF65-F5344CB8AC3E}">
        <p14:creationId xmlns:p14="http://schemas.microsoft.com/office/powerpoint/2010/main" val="2222424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lvl="1" indent="0">
              <a:lnSpc>
                <a:spcPct val="150000"/>
              </a:lnSpc>
              <a:spcBef>
                <a:spcPts val="700"/>
              </a:spcBef>
              <a:buClr>
                <a:srgbClr val="000000"/>
              </a:buClr>
              <a:buNone/>
            </a:pPr>
            <a:r>
              <a:rPr lang="en-US" altLang="it-IT" sz="2400" dirty="0">
                <a:solidFill>
                  <a:srgbClr val="000000"/>
                </a:solidFill>
              </a:rPr>
              <a:t>Similarly to cAMP, the receptors involved in this second messenger system are often G-protein linked receptors.</a:t>
            </a:r>
          </a:p>
          <a:p>
            <a:pPr marL="914400" lvl="1" indent="-457200">
              <a:lnSpc>
                <a:spcPct val="150000"/>
              </a:lnSpc>
              <a:spcBef>
                <a:spcPts val="700"/>
              </a:spcBef>
              <a:buClr>
                <a:srgbClr val="000000"/>
              </a:buClr>
              <a:buAutoNum type="arabicParenR"/>
            </a:pPr>
            <a:endParaRPr lang="en-US" altLang="it-IT" sz="2400" dirty="0">
              <a:solidFill>
                <a:srgbClr val="000000"/>
              </a:solidFill>
            </a:endParaRPr>
          </a:p>
          <a:p>
            <a:pPr marL="914400" lvl="1" indent="-457200">
              <a:lnSpc>
                <a:spcPct val="150000"/>
              </a:lnSpc>
              <a:spcBef>
                <a:spcPts val="700"/>
              </a:spcBef>
              <a:buClr>
                <a:srgbClr val="000000"/>
              </a:buClr>
              <a:buAutoNum type="arabicParenR"/>
            </a:pPr>
            <a:r>
              <a:rPr lang="en-US" altLang="it-IT" sz="2400" dirty="0">
                <a:solidFill>
                  <a:srgbClr val="000000"/>
                </a:solidFill>
              </a:rPr>
              <a:t>A receptor is activated by the binding of </a:t>
            </a:r>
            <a:r>
              <a:rPr lang="en-US" altLang="it-IT" sz="2400" dirty="0" err="1">
                <a:solidFill>
                  <a:srgbClr val="000000"/>
                </a:solidFill>
              </a:rPr>
              <a:t>ot</a:t>
            </a:r>
            <a:r>
              <a:rPr lang="en-US" altLang="it-IT" sz="2400" dirty="0">
                <a:solidFill>
                  <a:srgbClr val="000000"/>
                </a:solidFill>
              </a:rPr>
              <a:t> ligand. The receptor-ligand complex associates with the G protein </a:t>
            </a:r>
            <a:r>
              <a:rPr lang="en-US" altLang="it-IT" sz="2400" dirty="0" err="1">
                <a:solidFill>
                  <a:srgbClr val="000000"/>
                </a:solidFill>
              </a:rPr>
              <a:t>Gq</a:t>
            </a:r>
            <a:r>
              <a:rPr lang="en-US" altLang="it-IT" sz="2400" dirty="0">
                <a:solidFill>
                  <a:srgbClr val="000000"/>
                </a:solidFill>
              </a:rPr>
              <a:t> causing displacement of GDP by GTP and dissociation of the alpha and beta gamma subunits. </a:t>
            </a:r>
          </a:p>
          <a:p>
            <a:pPr marL="914400" lvl="1" indent="-457200">
              <a:lnSpc>
                <a:spcPct val="150000"/>
              </a:lnSpc>
              <a:spcBef>
                <a:spcPts val="700"/>
              </a:spcBef>
              <a:buClr>
                <a:srgbClr val="000000"/>
              </a:buClr>
              <a:buAutoNum type="arabicParenR"/>
            </a:pPr>
            <a:r>
              <a:rPr lang="en-US" altLang="it-IT" sz="2400" dirty="0">
                <a:solidFill>
                  <a:srgbClr val="000000"/>
                </a:solidFill>
              </a:rPr>
              <a:t>The GTP-</a:t>
            </a:r>
            <a:r>
              <a:rPr lang="en-US" altLang="it-IT" sz="2400" dirty="0" err="1">
                <a:solidFill>
                  <a:srgbClr val="000000"/>
                </a:solidFill>
              </a:rPr>
              <a:t>Gq</a:t>
            </a:r>
            <a:r>
              <a:rPr lang="en-US" altLang="it-IT" sz="2400" dirty="0">
                <a:solidFill>
                  <a:srgbClr val="000000"/>
                </a:solidFill>
              </a:rPr>
              <a:t> complex then binds to phospholipase C activating it and causing cleavage of PIP2 and DAG</a:t>
            </a:r>
          </a:p>
          <a:p>
            <a:pPr marL="914400" lvl="1" indent="-457200">
              <a:lnSpc>
                <a:spcPct val="150000"/>
              </a:lnSpc>
              <a:spcBef>
                <a:spcPts val="700"/>
              </a:spcBef>
              <a:buClr>
                <a:srgbClr val="000000"/>
              </a:buClr>
              <a:buAutoNum type="arabicParenR"/>
            </a:pPr>
            <a:r>
              <a:rPr lang="en-US" altLang="it-IT" sz="2400" dirty="0">
                <a:solidFill>
                  <a:srgbClr val="000000"/>
                </a:solidFill>
              </a:rPr>
              <a:t>IP3 is release into cytosol where it triggers calcium release</a:t>
            </a:r>
          </a:p>
          <a:p>
            <a:pPr marL="914400" lvl="1" indent="-457200">
              <a:lnSpc>
                <a:spcPct val="150000"/>
              </a:lnSpc>
              <a:spcBef>
                <a:spcPts val="700"/>
              </a:spcBef>
              <a:buClr>
                <a:srgbClr val="000000"/>
              </a:buClr>
              <a:buAutoNum type="arabicParenR"/>
            </a:pPr>
            <a:r>
              <a:rPr lang="en-US" altLang="it-IT" sz="2400" dirty="0">
                <a:solidFill>
                  <a:srgbClr val="000000"/>
                </a:solidFill>
              </a:rPr>
              <a:t>DAG remains in the membrane where it activates protein kinase C:</a:t>
            </a:r>
          </a:p>
        </p:txBody>
      </p:sp>
      <p:sp>
        <p:nvSpPr>
          <p:cNvPr id="4" name="Segnaposto numero diapositiva 3"/>
          <p:cNvSpPr>
            <a:spLocks noGrp="1"/>
          </p:cNvSpPr>
          <p:nvPr>
            <p:ph type="sldNum" sz="quarter" idx="5"/>
          </p:nvPr>
        </p:nvSpPr>
        <p:spPr/>
        <p:txBody>
          <a:bodyPr/>
          <a:lstStyle/>
          <a:p>
            <a:fld id="{38ECE7DE-3DFA-EB47-B378-AF43330A14C0}" type="slidenum">
              <a:rPr lang="it-IT" smtClean="0"/>
              <a:t>29</a:t>
            </a:fld>
            <a:endParaRPr lang="it-IT"/>
          </a:p>
        </p:txBody>
      </p:sp>
    </p:spTree>
    <p:extLst>
      <p:ext uri="{BB962C8B-B14F-4D97-AF65-F5344CB8AC3E}">
        <p14:creationId xmlns:p14="http://schemas.microsoft.com/office/powerpoint/2010/main" val="247671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major </a:t>
            </a:r>
            <a:r>
              <a:rPr lang="it-IT" dirty="0" err="1"/>
              <a:t>signal</a:t>
            </a:r>
            <a:r>
              <a:rPr lang="it-IT" dirty="0"/>
              <a:t> </a:t>
            </a:r>
            <a:r>
              <a:rPr lang="it-IT" dirty="0" err="1"/>
              <a:t>transducers</a:t>
            </a:r>
            <a:r>
              <a:rPr lang="it-IT" dirty="0"/>
              <a:t> are: </a:t>
            </a:r>
            <a:r>
              <a:rPr lang="it-IT" dirty="0" err="1"/>
              <a:t>receptors</a:t>
            </a:r>
            <a:r>
              <a:rPr lang="it-IT" dirty="0"/>
              <a:t>; </a:t>
            </a:r>
            <a:r>
              <a:rPr lang="it-IT" dirty="0" err="1"/>
              <a:t>signalling</a:t>
            </a:r>
            <a:r>
              <a:rPr lang="it-IT" dirty="0"/>
              <a:t> </a:t>
            </a:r>
            <a:r>
              <a:rPr lang="it-IT" dirty="0" err="1"/>
              <a:t>enzymes</a:t>
            </a:r>
            <a:r>
              <a:rPr lang="it-IT" dirty="0"/>
              <a:t> and </a:t>
            </a:r>
            <a:r>
              <a:rPr lang="it-IT" dirty="0" err="1"/>
              <a:t>regulatory</a:t>
            </a:r>
            <a:r>
              <a:rPr lang="it-IT" dirty="0"/>
              <a:t> </a:t>
            </a:r>
            <a:r>
              <a:rPr lang="it-IT" dirty="0" err="1"/>
              <a:t>GTPases</a:t>
            </a:r>
            <a:r>
              <a:rPr lang="it-IT" dirty="0"/>
              <a:t>.</a:t>
            </a:r>
          </a:p>
          <a:p>
            <a:r>
              <a:rPr lang="it-IT" dirty="0"/>
              <a:t>In the </a:t>
            </a:r>
            <a:r>
              <a:rPr lang="it-IT" dirty="0" err="1"/>
              <a:t>absence</a:t>
            </a:r>
            <a:r>
              <a:rPr lang="it-IT" dirty="0"/>
              <a:t> of a </a:t>
            </a:r>
            <a:r>
              <a:rPr lang="it-IT" dirty="0" err="1"/>
              <a:t>signal</a:t>
            </a:r>
            <a:r>
              <a:rPr lang="it-IT" dirty="0"/>
              <a:t>, the </a:t>
            </a:r>
            <a:r>
              <a:rPr lang="it-IT" dirty="0" err="1"/>
              <a:t>signal</a:t>
            </a:r>
            <a:r>
              <a:rPr lang="it-IT" dirty="0"/>
              <a:t> </a:t>
            </a:r>
            <a:r>
              <a:rPr lang="it-IT" dirty="0" err="1"/>
              <a:t>transducer</a:t>
            </a:r>
            <a:r>
              <a:rPr lang="it-IT" dirty="0"/>
              <a:t> </a:t>
            </a:r>
            <a:r>
              <a:rPr lang="it-IT" dirty="0" err="1"/>
              <a:t>exist</a:t>
            </a:r>
            <a:r>
              <a:rPr lang="it-IT" dirty="0"/>
              <a:t> in an </a:t>
            </a:r>
            <a:r>
              <a:rPr lang="it-IT" dirty="0" err="1"/>
              <a:t>inactive</a:t>
            </a:r>
            <a:r>
              <a:rPr lang="it-IT" dirty="0"/>
              <a:t> or </a:t>
            </a:r>
            <a:r>
              <a:rPr lang="it-IT" dirty="0" err="1"/>
              <a:t>less</a:t>
            </a:r>
            <a:r>
              <a:rPr lang="it-IT" dirty="0"/>
              <a:t> </a:t>
            </a:r>
            <a:r>
              <a:rPr lang="it-IT" dirty="0" err="1"/>
              <a:t>active</a:t>
            </a:r>
            <a:r>
              <a:rPr lang="it-IT" dirty="0"/>
              <a:t> </a:t>
            </a:r>
            <a:r>
              <a:rPr lang="it-IT" dirty="0" err="1"/>
              <a:t>ground</a:t>
            </a:r>
            <a:r>
              <a:rPr lang="it-IT" dirty="0"/>
              <a:t> state. </a:t>
            </a:r>
            <a:r>
              <a:rPr lang="it-IT" dirty="0" err="1"/>
              <a:t>Upon</a:t>
            </a:r>
            <a:r>
              <a:rPr lang="it-IT" dirty="0"/>
              <a:t> </a:t>
            </a:r>
            <a:r>
              <a:rPr lang="it-IT" dirty="0" err="1"/>
              <a:t>receipt</a:t>
            </a:r>
            <a:r>
              <a:rPr lang="it-IT" dirty="0"/>
              <a:t> of the </a:t>
            </a:r>
            <a:r>
              <a:rPr lang="it-IT" dirty="0" err="1"/>
              <a:t>signal</a:t>
            </a:r>
            <a:r>
              <a:rPr lang="it-IT" dirty="0"/>
              <a:t>, the </a:t>
            </a:r>
            <a:r>
              <a:rPr lang="it-IT" dirty="0" err="1"/>
              <a:t>transducer</a:t>
            </a:r>
            <a:r>
              <a:rPr lang="it-IT" dirty="0"/>
              <a:t> </a:t>
            </a:r>
            <a:r>
              <a:rPr lang="it-IT" dirty="0" err="1"/>
              <a:t>become</a:t>
            </a:r>
            <a:r>
              <a:rPr lang="it-IT" dirty="0"/>
              <a:t> </a:t>
            </a:r>
            <a:r>
              <a:rPr lang="it-IT" dirty="0" err="1"/>
              <a:t>activates</a:t>
            </a:r>
            <a:r>
              <a:rPr lang="it-IT" dirty="0"/>
              <a:t> and </a:t>
            </a:r>
            <a:r>
              <a:rPr lang="it-IT" dirty="0" err="1"/>
              <a:t>transit</a:t>
            </a:r>
            <a:r>
              <a:rPr lang="it-IT" dirty="0"/>
              <a:t> </a:t>
            </a:r>
            <a:r>
              <a:rPr lang="it-IT" dirty="0" err="1"/>
              <a:t>into</a:t>
            </a:r>
            <a:r>
              <a:rPr lang="it-IT" dirty="0"/>
              <a:t> the </a:t>
            </a:r>
            <a:r>
              <a:rPr lang="it-IT" dirty="0" err="1"/>
              <a:t>active</a:t>
            </a:r>
            <a:r>
              <a:rPr lang="it-IT" dirty="0"/>
              <a:t> state. </a:t>
            </a:r>
          </a:p>
          <a:p>
            <a:r>
              <a:rPr lang="it-IT" dirty="0"/>
              <a:t>The major </a:t>
            </a:r>
            <a:r>
              <a:rPr lang="it-IT" dirty="0" err="1"/>
              <a:t>mechanisms</a:t>
            </a:r>
            <a:r>
              <a:rPr lang="it-IT" dirty="0"/>
              <a:t> for </a:t>
            </a:r>
            <a:r>
              <a:rPr lang="it-IT" dirty="0" err="1"/>
              <a:t>activation</a:t>
            </a:r>
            <a:r>
              <a:rPr lang="it-IT" dirty="0"/>
              <a:t> of </a:t>
            </a:r>
            <a:r>
              <a:rPr lang="it-IT" dirty="0" err="1"/>
              <a:t>signalling</a:t>
            </a:r>
            <a:r>
              <a:rPr lang="it-IT" dirty="0"/>
              <a:t> </a:t>
            </a:r>
            <a:r>
              <a:rPr lang="it-IT" dirty="0" err="1"/>
              <a:t>proteins</a:t>
            </a:r>
            <a:r>
              <a:rPr lang="it-IT" dirty="0"/>
              <a:t> are : </a:t>
            </a:r>
            <a:r>
              <a:rPr lang="it-IT" dirty="0" err="1"/>
              <a:t>Binding</a:t>
            </a:r>
            <a:r>
              <a:rPr lang="it-IT" dirty="0"/>
              <a:t> of </a:t>
            </a:r>
            <a:r>
              <a:rPr lang="it-IT" dirty="0" err="1"/>
              <a:t>other</a:t>
            </a:r>
            <a:r>
              <a:rPr lang="it-IT" dirty="0"/>
              <a:t> </a:t>
            </a:r>
            <a:r>
              <a:rPr lang="it-IT" dirty="0" err="1"/>
              <a:t>signalling</a:t>
            </a:r>
            <a:r>
              <a:rPr lang="it-IT" dirty="0"/>
              <a:t> </a:t>
            </a:r>
            <a:r>
              <a:rPr lang="it-IT" dirty="0" err="1"/>
              <a:t>molecules</a:t>
            </a:r>
            <a:r>
              <a:rPr lang="it-IT" dirty="0"/>
              <a:t>, </a:t>
            </a:r>
            <a:r>
              <a:rPr lang="it-IT" dirty="0" err="1"/>
              <a:t>conformational</a:t>
            </a:r>
            <a:r>
              <a:rPr lang="it-IT" dirty="0"/>
              <a:t> </a:t>
            </a:r>
            <a:r>
              <a:rPr lang="it-IT" dirty="0" err="1"/>
              <a:t>transitions</a:t>
            </a:r>
            <a:r>
              <a:rPr lang="it-IT" dirty="0"/>
              <a:t>, </a:t>
            </a:r>
            <a:r>
              <a:rPr lang="it-IT" dirty="0" err="1"/>
              <a:t>covalent</a:t>
            </a:r>
            <a:r>
              <a:rPr lang="it-IT" dirty="0"/>
              <a:t> </a:t>
            </a:r>
            <a:r>
              <a:rPr lang="it-IT" dirty="0" err="1"/>
              <a:t>modifications</a:t>
            </a:r>
            <a:r>
              <a:rPr lang="it-IT" dirty="0"/>
              <a:t>, membrane </a:t>
            </a:r>
            <a:r>
              <a:rPr lang="it-IT" dirty="0" err="1"/>
              <a:t>targeting</a:t>
            </a:r>
            <a:r>
              <a:rPr lang="it-IT" dirty="0"/>
              <a:t> and </a:t>
            </a:r>
            <a:r>
              <a:rPr lang="it-IT" dirty="0" err="1"/>
              <a:t>compartimentalization</a:t>
            </a:r>
            <a:r>
              <a:rPr lang="it-IT" dirty="0"/>
              <a:t>.</a:t>
            </a:r>
          </a:p>
          <a:p>
            <a:r>
              <a:rPr lang="it-IT" dirty="0"/>
              <a:t>The </a:t>
            </a:r>
            <a:r>
              <a:rPr lang="it-IT" dirty="0" err="1"/>
              <a:t>mechanisms</a:t>
            </a:r>
            <a:r>
              <a:rPr lang="it-IT" dirty="0"/>
              <a:t> for </a:t>
            </a:r>
            <a:r>
              <a:rPr lang="it-IT" dirty="0" err="1"/>
              <a:t>inactivation</a:t>
            </a:r>
            <a:r>
              <a:rPr lang="it-IT" dirty="0"/>
              <a:t> of </a:t>
            </a:r>
            <a:r>
              <a:rPr lang="it-IT" dirty="0" err="1"/>
              <a:t>signalling</a:t>
            </a:r>
            <a:r>
              <a:rPr lang="it-IT" dirty="0"/>
              <a:t> </a:t>
            </a:r>
            <a:r>
              <a:rPr lang="it-IT" dirty="0" err="1"/>
              <a:t>proteins</a:t>
            </a:r>
            <a:r>
              <a:rPr lang="it-IT" dirty="0"/>
              <a:t> are: </a:t>
            </a:r>
            <a:r>
              <a:rPr lang="it-IT" dirty="0" err="1"/>
              <a:t>binding</a:t>
            </a:r>
            <a:r>
              <a:rPr lang="it-IT" dirty="0"/>
              <a:t> of </a:t>
            </a:r>
            <a:r>
              <a:rPr lang="it-IT" dirty="0" err="1"/>
              <a:t>ihibitors</a:t>
            </a:r>
            <a:r>
              <a:rPr lang="it-IT" dirty="0"/>
              <a:t>, </a:t>
            </a:r>
            <a:r>
              <a:rPr lang="it-IT" dirty="0" err="1"/>
              <a:t>inhibitors</a:t>
            </a:r>
            <a:r>
              <a:rPr lang="it-IT" dirty="0"/>
              <a:t> </a:t>
            </a:r>
            <a:r>
              <a:rPr lang="it-IT" dirty="0" err="1"/>
              <a:t>modifications</a:t>
            </a:r>
            <a:r>
              <a:rPr lang="it-IT" dirty="0"/>
              <a:t> and </a:t>
            </a:r>
            <a:r>
              <a:rPr lang="it-IT" dirty="0" err="1"/>
              <a:t>removal</a:t>
            </a:r>
            <a:r>
              <a:rPr lang="it-IT" dirty="0"/>
              <a:t> of </a:t>
            </a:r>
            <a:r>
              <a:rPr lang="it-IT" dirty="0" err="1"/>
              <a:t>activating</a:t>
            </a:r>
            <a:r>
              <a:rPr lang="it-IT" dirty="0"/>
              <a:t> </a:t>
            </a:r>
            <a:r>
              <a:rPr lang="it-IT" dirty="0" err="1"/>
              <a:t>modifications</a:t>
            </a:r>
            <a:r>
              <a:rPr lang="it-IT" dirty="0"/>
              <a:t>.</a:t>
            </a:r>
          </a:p>
        </p:txBody>
      </p:sp>
      <p:sp>
        <p:nvSpPr>
          <p:cNvPr id="4" name="Segnaposto numero diapositiva 3"/>
          <p:cNvSpPr>
            <a:spLocks noGrp="1"/>
          </p:cNvSpPr>
          <p:nvPr>
            <p:ph type="sldNum" sz="quarter" idx="5"/>
          </p:nvPr>
        </p:nvSpPr>
        <p:spPr/>
        <p:txBody>
          <a:bodyPr/>
          <a:lstStyle/>
          <a:p>
            <a:fld id="{38ECE7DE-3DFA-EB47-B378-AF43330A14C0}" type="slidenum">
              <a:rPr lang="it-IT" smtClean="0"/>
              <a:t>3</a:t>
            </a:fld>
            <a:endParaRPr lang="it-IT"/>
          </a:p>
        </p:txBody>
      </p:sp>
    </p:spTree>
    <p:extLst>
      <p:ext uri="{BB962C8B-B14F-4D97-AF65-F5344CB8AC3E}">
        <p14:creationId xmlns:p14="http://schemas.microsoft.com/office/powerpoint/2010/main" val="768376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Calcium ions are among the most intracellular signaling mediators. Calcium signaling depends on membrane calcium pumps that generate and maintain a gradient of calcium across cell membranes. The cytosol has very low concentrations of calcium </a:t>
            </a:r>
            <a:r>
              <a:rPr lang="en-US" altLang="it-IT" sz="2400" dirty="0" err="1">
                <a:solidFill>
                  <a:srgbClr val="000000"/>
                </a:solidFill>
              </a:rPr>
              <a:t>comnpared</a:t>
            </a:r>
            <a:r>
              <a:rPr lang="en-US" altLang="it-IT" sz="2400" dirty="0">
                <a:solidFill>
                  <a:srgbClr val="000000"/>
                </a:solidFill>
              </a:rPr>
              <a:t> to the concentration outside the cell or in the intracellular stores such as </a:t>
            </a:r>
            <a:r>
              <a:rPr lang="en-US" altLang="it-IT" sz="2400" dirty="0" err="1">
                <a:solidFill>
                  <a:srgbClr val="000000"/>
                </a:solidFill>
              </a:rPr>
              <a:t>endoplasmatic</a:t>
            </a:r>
            <a:r>
              <a:rPr lang="en-US" altLang="it-IT" sz="2400" dirty="0">
                <a:solidFill>
                  <a:srgbClr val="000000"/>
                </a:solidFill>
              </a:rPr>
              <a:t> reticulum where it is approximately 1 micromolar.</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Calcium –ATPase pumps drive calcium into the extracellular environment and the </a:t>
            </a:r>
            <a:r>
              <a:rPr lang="en-US" altLang="it-IT" sz="2400" dirty="0" err="1">
                <a:solidFill>
                  <a:srgbClr val="000000"/>
                </a:solidFill>
              </a:rPr>
              <a:t>endoplasmatic</a:t>
            </a:r>
            <a:r>
              <a:rPr lang="en-US" altLang="it-IT" sz="2400" dirty="0">
                <a:solidFill>
                  <a:srgbClr val="000000"/>
                </a:solidFill>
              </a:rPr>
              <a:t> reticulum keeping this difference between the compartments.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It is important to underline that calcium cannot be synthesized to increase the intracellular concentration of the same ion. Its levels are regulated via the opening and closing of ion channels and the action of membrane pumps.</a:t>
            </a:r>
          </a:p>
        </p:txBody>
      </p:sp>
      <p:sp>
        <p:nvSpPr>
          <p:cNvPr id="4" name="Segnaposto numero diapositiva 3"/>
          <p:cNvSpPr>
            <a:spLocks noGrp="1"/>
          </p:cNvSpPr>
          <p:nvPr>
            <p:ph type="sldNum" sz="quarter" idx="5"/>
          </p:nvPr>
        </p:nvSpPr>
        <p:spPr/>
        <p:txBody>
          <a:bodyPr/>
          <a:lstStyle/>
          <a:p>
            <a:fld id="{38ECE7DE-3DFA-EB47-B378-AF43330A14C0}" type="slidenum">
              <a:rPr lang="it-IT" smtClean="0"/>
              <a:t>30</a:t>
            </a:fld>
            <a:endParaRPr lang="it-IT"/>
          </a:p>
        </p:txBody>
      </p:sp>
    </p:spTree>
    <p:extLst>
      <p:ext uri="{BB962C8B-B14F-4D97-AF65-F5344CB8AC3E}">
        <p14:creationId xmlns:p14="http://schemas.microsoft.com/office/powerpoint/2010/main" val="4236410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In signaling, changes in intracellular Ca2+ channels that allow Ca2+ channels is a common means of regulation levels are initiated by </a:t>
            </a:r>
            <a:r>
              <a:rPr lang="en-US" altLang="it-IT" sz="2400" dirty="0" err="1">
                <a:solidFill>
                  <a:srgbClr val="000000"/>
                </a:solidFill>
              </a:rPr>
              <a:t>chan-nel</a:t>
            </a:r>
            <a:r>
              <a:rPr lang="en-US" altLang="it-IT" sz="2400" dirty="0">
                <a:solidFill>
                  <a:srgbClr val="000000"/>
                </a:solidFill>
              </a:rPr>
              <a:t> opening (Figure 6.10). In the plasma membrane, there are diverse Ca2+</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cytosol. Most of these are “gated”; this means that they only open to allow passage of ions under certain conditions. Some Ca2+</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to pass through the membrane into the channels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are gated by the binding of specific ligands (ligand-gated channels), while others can be gated by environmental changes such as tempera-</a:t>
            </a:r>
            <a:r>
              <a:rPr lang="en-US" altLang="it-IT" sz="2400" dirty="0" err="1">
                <a:solidFill>
                  <a:srgbClr val="000000"/>
                </a:solidFill>
              </a:rPr>
              <a:t>ture</a:t>
            </a:r>
            <a:r>
              <a:rPr lang="en-US" altLang="it-IT" sz="2400" dirty="0">
                <a:solidFill>
                  <a:srgbClr val="000000"/>
                </a:solidFill>
              </a:rPr>
              <a:t>, pH, or voltage across the membrane (for example, voltage-gat-ed channels). These different channels allow diverse signals to be converted into the common currency of increased Ca2+ concentrations.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Another physiologically important site of Ca2+ storage is the endoplasmic</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reticulum (or the analogous sarcoplasmic reticulum in muscle cells). The endoplasmic reticulum membranes are rich in IP3 (IP3</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-gated Ca2+ receptors). Local increases in the level of IP3 channels (caused by PLC-</a:t>
            </a:r>
            <a:r>
              <a:rPr lang="en-US" altLang="it-IT" sz="2400" dirty="0" err="1">
                <a:solidFill>
                  <a:srgbClr val="000000"/>
                </a:solidFill>
              </a:rPr>
              <a:t>medi</a:t>
            </a:r>
            <a:r>
              <a:rPr lang="en-US" altLang="it-IT" sz="2400" dirty="0">
                <a:solidFill>
                  <a:srgbClr val="000000"/>
                </a:solidFill>
              </a:rPr>
              <a:t>-</a:t>
            </a:r>
            <a:r>
              <a:rPr lang="en-US" altLang="it-IT" sz="2400" dirty="0" err="1">
                <a:solidFill>
                  <a:srgbClr val="000000"/>
                </a:solidFill>
              </a:rPr>
              <a:t>ated</a:t>
            </a:r>
            <a:r>
              <a:rPr lang="en-US" altLang="it-IT" sz="2400" dirty="0">
                <a:solidFill>
                  <a:srgbClr val="000000"/>
                </a:solidFill>
              </a:rPr>
              <a:t> cleavage of PIP2—see above) will activate these receptors, leading to Ca2+  itself. Intermediate levels of Ca2+ , however, inhibit the channel, leading to negative signaling, such as Ca2+ release from the endoplasmic reticulum into the cytoplasm.</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 In this slide the IP3/DAG second messengers are reported</a:t>
            </a: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en-US" altLang="it-IT" sz="2400" dirty="0">
                <a:solidFill>
                  <a:srgbClr val="000000"/>
                </a:solidFill>
              </a:rPr>
              <a:t>The ligand binds to the receptor</a:t>
            </a: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en-US" altLang="it-IT" sz="2400" dirty="0">
                <a:solidFill>
                  <a:srgbClr val="000000"/>
                </a:solidFill>
              </a:rPr>
              <a:t>2) The activated phospholipase C through two different types of receptors produces the second messengers DAG and IP3 from PIP2.</a:t>
            </a: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en-US" altLang="it-IT" sz="2400" dirty="0">
                <a:solidFill>
                  <a:srgbClr val="000000"/>
                </a:solidFill>
              </a:rPr>
              <a:t>3) IP3 opens Calcium channels loading to an increase in cytosolic calcium. It should be noted that the calcium cytosolic levels are regulated also by other system transport localized on plasm and ER membrane.</a:t>
            </a:r>
          </a:p>
          <a:p>
            <a:pPr marL="914400" marR="0" lvl="1" indent="-457200" algn="l" defTabSz="914400" rtl="0" eaLnBrk="1" fontAlgn="auto" latinLnBrk="0" hangingPunct="1">
              <a:lnSpc>
                <a:spcPct val="150000"/>
              </a:lnSpc>
              <a:spcBef>
                <a:spcPts val="700"/>
              </a:spcBef>
              <a:spcAft>
                <a:spcPts val="0"/>
              </a:spcAft>
              <a:buClr>
                <a:srgbClr val="000000"/>
              </a:buClr>
              <a:buSzTx/>
              <a:buFontTx/>
              <a:buAutoNum type="arabicParenR"/>
              <a:tabLst/>
              <a:defRPr/>
            </a:pPr>
            <a:r>
              <a:rPr lang="en-US" altLang="it-IT" sz="2400" dirty="0">
                <a:solidFill>
                  <a:srgbClr val="000000"/>
                </a:solidFill>
              </a:rPr>
              <a:t>DAG and calcium activate protein kinase c that phosphorylate enzymes and other proteins</a:t>
            </a:r>
          </a:p>
        </p:txBody>
      </p:sp>
      <p:sp>
        <p:nvSpPr>
          <p:cNvPr id="4" name="Segnaposto numero diapositiva 3"/>
          <p:cNvSpPr>
            <a:spLocks noGrp="1"/>
          </p:cNvSpPr>
          <p:nvPr>
            <p:ph type="sldNum" sz="quarter" idx="5"/>
          </p:nvPr>
        </p:nvSpPr>
        <p:spPr/>
        <p:txBody>
          <a:bodyPr/>
          <a:lstStyle/>
          <a:p>
            <a:fld id="{38ECE7DE-3DFA-EB47-B378-AF43330A14C0}" type="slidenum">
              <a:rPr lang="it-IT" smtClean="0"/>
              <a:t>31</a:t>
            </a:fld>
            <a:endParaRPr lang="it-IT"/>
          </a:p>
        </p:txBody>
      </p:sp>
    </p:spTree>
    <p:extLst>
      <p:ext uri="{BB962C8B-B14F-4D97-AF65-F5344CB8AC3E}">
        <p14:creationId xmlns:p14="http://schemas.microsoft.com/office/powerpoint/2010/main" val="1780392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The protein calmodulin is an example of calcium binding sensor. Upon binding calcium, this protein undergoes conformational changes that allow it to regulate the activity of a range of  downstream effector proteins. Such a mechanism is useful for coupling a single input signal (for instance calcium concentration) to widespread and rapid changes in many different cellular activities that include enzyme action and opening and closing of membrane channels.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The affinity of calcium for the EF hand sites in calmodulin ranges from 5 × 10–7 to 5 × 10–6 calcium above the resting intracellular level (~10–7</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M, ideally suited for sensing increases in M). The conformation of </a:t>
            </a:r>
            <a:r>
              <a:rPr lang="en-US" altLang="it-IT" sz="2400" dirty="0" err="1">
                <a:solidFill>
                  <a:srgbClr val="000000"/>
                </a:solidFill>
              </a:rPr>
              <a:t>CaM</a:t>
            </a:r>
            <a:r>
              <a:rPr lang="en-US" altLang="it-IT" sz="2400" dirty="0">
                <a:solidFill>
                  <a:srgbClr val="000000"/>
                </a:solidFill>
              </a:rPr>
              <a:t> changes dramatically upon calcium binding (Figure 6.11). These conformational changes expose a new peptide-binding surface, which allows </a:t>
            </a:r>
            <a:r>
              <a:rPr lang="en-US" altLang="it-IT" sz="2400" dirty="0" err="1">
                <a:solidFill>
                  <a:srgbClr val="000000"/>
                </a:solidFill>
              </a:rPr>
              <a:t>CaM</a:t>
            </a:r>
            <a:r>
              <a:rPr lang="en-US" altLang="it-IT" sz="2400" dirty="0">
                <a:solidFill>
                  <a:srgbClr val="000000"/>
                </a:solidFill>
              </a:rPr>
              <a:t> to interact favorably with a wide range of binding partners that include protein kinases and phosphatases, adenylyl </a:t>
            </a:r>
            <a:r>
              <a:rPr lang="en-US" altLang="it-IT" sz="2400" dirty="0" err="1">
                <a:solidFill>
                  <a:srgbClr val="000000"/>
                </a:solidFill>
              </a:rPr>
              <a:t>cyclases</a:t>
            </a:r>
            <a:r>
              <a:rPr lang="en-US" altLang="it-IT" sz="2400" dirty="0">
                <a:solidFill>
                  <a:srgbClr val="000000"/>
                </a:solidFill>
              </a:rPr>
              <a:t>, </a:t>
            </a:r>
            <a:r>
              <a:rPr lang="en-US" altLang="it-IT" sz="2400" dirty="0" err="1">
                <a:solidFill>
                  <a:srgbClr val="000000"/>
                </a:solidFill>
              </a:rPr>
              <a:t>tran-scriptional</a:t>
            </a:r>
            <a:r>
              <a:rPr lang="en-US" altLang="it-IT" sz="2400" dirty="0">
                <a:solidFill>
                  <a:srgbClr val="000000"/>
                </a:solidFill>
              </a:rPr>
              <a:t> regulators, and membrane channels and pumps. Figure 6.11c shows how Ca2+–</a:t>
            </a:r>
            <a:r>
              <a:rPr lang="en-US" altLang="it-IT" sz="2400" dirty="0" err="1">
                <a:solidFill>
                  <a:srgbClr val="000000"/>
                </a:solidFill>
              </a:rPr>
              <a:t>CaM</a:t>
            </a:r>
            <a:r>
              <a:rPr lang="en-US" altLang="it-IT" sz="2400" dirty="0">
                <a:solidFill>
                  <a:srgbClr val="000000"/>
                </a:solidFill>
              </a:rPr>
              <a:t> can wrap around a recognized peptide, using the</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newly exposed binding surface. In the most familiar cases, unliganded </a:t>
            </a:r>
            <a:r>
              <a:rPr lang="en-US" altLang="it-IT" sz="2400" dirty="0" err="1">
                <a:solidFill>
                  <a:srgbClr val="000000"/>
                </a:solidFill>
              </a:rPr>
              <a:t>CaM</a:t>
            </a:r>
            <a:r>
              <a:rPr lang="en-US" altLang="it-IT" sz="2400" dirty="0">
                <a:solidFill>
                  <a:srgbClr val="000000"/>
                </a:solidFill>
              </a:rPr>
              <a:t> (termed apo–</a:t>
            </a:r>
            <a:r>
              <a:rPr lang="en-US" altLang="it-IT" sz="2400" dirty="0" err="1">
                <a:solidFill>
                  <a:srgbClr val="000000"/>
                </a:solidFill>
              </a:rPr>
              <a:t>CaM</a:t>
            </a:r>
            <a:r>
              <a:rPr lang="en-US" altLang="it-IT" sz="2400" dirty="0">
                <a:solidFill>
                  <a:srgbClr val="000000"/>
                </a:solidFill>
              </a:rPr>
              <a:t>) cannot bind the downstream target, but calcium-bound </a:t>
            </a:r>
            <a:r>
              <a:rPr lang="en-US" altLang="it-IT" sz="2400" dirty="0" err="1">
                <a:solidFill>
                  <a:srgbClr val="000000"/>
                </a:solidFill>
              </a:rPr>
              <a:t>CaM</a:t>
            </a:r>
            <a:r>
              <a:rPr lang="en-US" altLang="it-IT" sz="2400" dirty="0">
                <a:solidFill>
                  <a:srgbClr val="000000"/>
                </a:solidFill>
              </a:rPr>
              <a:t> (Ca2+ to regulate </a:t>
            </a:r>
            <a:r>
              <a:rPr lang="en-US" altLang="it-IT" sz="2400">
                <a:solidFill>
                  <a:srgbClr val="000000"/>
                </a:solidFill>
              </a:rPr>
              <a:t>Ca2+ of Ca2+–</a:t>
            </a:r>
            <a:r>
              <a:rPr lang="en-US" altLang="it-IT" sz="2400" dirty="0" err="1">
                <a:solidFill>
                  <a:srgbClr val="000000"/>
                </a:solidFill>
              </a:rPr>
              <a:t>CaM</a:t>
            </a:r>
            <a:r>
              <a:rPr lang="en-US" altLang="it-IT" sz="2400" dirty="0">
                <a:solidFill>
                  <a:srgbClr val="000000"/>
                </a:solidFill>
              </a:rPr>
              <a:t>) binds with high affinity. This mechanism operates /</a:t>
            </a:r>
            <a:r>
              <a:rPr lang="en-US" altLang="it-IT" sz="2400" dirty="0" err="1">
                <a:solidFill>
                  <a:srgbClr val="000000"/>
                </a:solidFill>
              </a:rPr>
              <a:t>CaM</a:t>
            </a:r>
            <a:r>
              <a:rPr lang="en-US" altLang="it-IT" sz="2400" dirty="0">
                <a:solidFill>
                  <a:srgbClr val="000000"/>
                </a:solidFill>
              </a:rPr>
              <a:t>-dependent protein kinases (</a:t>
            </a:r>
            <a:r>
              <a:rPr lang="en-US" altLang="it-IT" sz="2400" dirty="0" err="1">
                <a:solidFill>
                  <a:srgbClr val="000000"/>
                </a:solidFill>
              </a:rPr>
              <a:t>CaM</a:t>
            </a:r>
            <a:r>
              <a:rPr lang="en-US" altLang="it-IT" sz="2400" dirty="0">
                <a:solidFill>
                  <a:srgbClr val="000000"/>
                </a:solidFill>
              </a:rPr>
              <a:t>-Ks). Binding –</a:t>
            </a:r>
            <a:r>
              <a:rPr lang="en-US" altLang="it-IT" sz="2400" dirty="0" err="1">
                <a:solidFill>
                  <a:srgbClr val="000000"/>
                </a:solidFill>
              </a:rPr>
              <a:t>CaM</a:t>
            </a:r>
            <a:r>
              <a:rPr lang="en-US" altLang="it-IT" sz="2400" dirty="0">
                <a:solidFill>
                  <a:srgbClr val="000000"/>
                </a:solidFill>
              </a:rPr>
              <a:t> to the </a:t>
            </a:r>
            <a:r>
              <a:rPr lang="en-US" altLang="it-IT" sz="2400" dirty="0" err="1">
                <a:solidFill>
                  <a:srgbClr val="000000"/>
                </a:solidFill>
              </a:rPr>
              <a:t>CaM</a:t>
            </a:r>
            <a:r>
              <a:rPr lang="en-US" altLang="it-IT" sz="2400" dirty="0">
                <a:solidFill>
                  <a:srgbClr val="000000"/>
                </a:solidFill>
              </a:rPr>
              <a:t>-K induces activating conformational changes in</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its catalytic domain, allowing the enzyme to phosphorylate substrates on serine and threonine residues. The modes of </a:t>
            </a:r>
            <a:r>
              <a:rPr lang="en-US" altLang="it-IT" sz="2400" dirty="0" err="1">
                <a:solidFill>
                  <a:srgbClr val="000000"/>
                </a:solidFill>
              </a:rPr>
              <a:t>CaM</a:t>
            </a:r>
            <a:r>
              <a:rPr lang="en-US" altLang="it-IT" sz="2400" dirty="0">
                <a:solidFill>
                  <a:srgbClr val="000000"/>
                </a:solidFill>
              </a:rPr>
              <a:t> regulation can be </a:t>
            </a:r>
            <a:r>
              <a:rPr lang="en-US" altLang="it-IT" sz="2400" dirty="0" err="1">
                <a:solidFill>
                  <a:srgbClr val="000000"/>
                </a:solidFill>
              </a:rPr>
              <a:t>dif-ferent</a:t>
            </a:r>
            <a:r>
              <a:rPr lang="en-US" altLang="it-IT" sz="2400" dirty="0">
                <a:solidFill>
                  <a:srgbClr val="000000"/>
                </a:solidFill>
              </a:rPr>
              <a:t> for different effectors. For example, in some cases, binding of </a:t>
            </a:r>
            <a:r>
              <a:rPr lang="en-US" altLang="it-IT" sz="2400" dirty="0" err="1">
                <a:solidFill>
                  <a:srgbClr val="000000"/>
                </a:solidFill>
              </a:rPr>
              <a:t>CaM</a:t>
            </a:r>
            <a:r>
              <a:rPr lang="en-US" altLang="it-IT" sz="2400" dirty="0">
                <a:solidFill>
                  <a:srgbClr val="000000"/>
                </a:solidFill>
              </a:rPr>
              <a:t> to the effector leads to its inhibition, not activation. Moreover, there are a few targets that bind constitutively to apo–</a:t>
            </a:r>
            <a:r>
              <a:rPr lang="en-US" altLang="it-IT" sz="2400" dirty="0" err="1">
                <a:solidFill>
                  <a:srgbClr val="000000"/>
                </a:solidFill>
              </a:rPr>
              <a:t>CaM</a:t>
            </a:r>
            <a:r>
              <a:rPr lang="en-US" altLang="it-IT" sz="2400" dirty="0">
                <a:solidFill>
                  <a:srgbClr val="000000"/>
                </a:solidFill>
              </a:rPr>
              <a:t> but are then released by calcium binding.</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32</a:t>
            </a:fld>
            <a:endParaRPr lang="it-IT"/>
          </a:p>
        </p:txBody>
      </p:sp>
    </p:spTree>
    <p:extLst>
      <p:ext uri="{BB962C8B-B14F-4D97-AF65-F5344CB8AC3E}">
        <p14:creationId xmlns:p14="http://schemas.microsoft.com/office/powerpoint/2010/main" val="2746517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Calcium</a:t>
            </a:r>
            <a:r>
              <a:rPr lang="it-IT" dirty="0"/>
              <a:t> </a:t>
            </a:r>
            <a:r>
              <a:rPr lang="it-IT" dirty="0" err="1"/>
              <a:t>is</a:t>
            </a:r>
            <a:r>
              <a:rPr lang="it-IT" dirty="0"/>
              <a:t> </a:t>
            </a:r>
            <a:r>
              <a:rPr lang="it-IT" dirty="0" err="1"/>
              <a:t>usually</a:t>
            </a:r>
            <a:r>
              <a:rPr lang="it-IT" dirty="0"/>
              <a:t> </a:t>
            </a:r>
            <a:r>
              <a:rPr lang="it-IT" dirty="0" err="1"/>
              <a:t>measured</a:t>
            </a:r>
            <a:r>
              <a:rPr lang="it-IT" dirty="0"/>
              <a:t> by a </a:t>
            </a:r>
            <a:r>
              <a:rPr lang="it-IT" dirty="0" err="1"/>
              <a:t>fluorescent</a:t>
            </a:r>
            <a:r>
              <a:rPr lang="it-IT" dirty="0"/>
              <a:t> </a:t>
            </a:r>
            <a:r>
              <a:rPr lang="it-IT" dirty="0" err="1"/>
              <a:t>dye</a:t>
            </a:r>
            <a:r>
              <a:rPr lang="it-IT" dirty="0"/>
              <a:t> </a:t>
            </a:r>
            <a:r>
              <a:rPr lang="it-IT" dirty="0" err="1"/>
              <a:t>that</a:t>
            </a:r>
            <a:r>
              <a:rPr lang="it-IT" dirty="0"/>
              <a:t> </a:t>
            </a:r>
            <a:r>
              <a:rPr lang="it-IT" dirty="0" err="1"/>
              <a:t>emits</a:t>
            </a:r>
            <a:r>
              <a:rPr lang="it-IT" dirty="0"/>
              <a:t> </a:t>
            </a:r>
            <a:r>
              <a:rPr lang="it-IT" dirty="0" err="1"/>
              <a:t>fluorescence</a:t>
            </a:r>
            <a:r>
              <a:rPr lang="it-IT" dirty="0"/>
              <a:t> </a:t>
            </a:r>
            <a:r>
              <a:rPr lang="it-IT" dirty="0" err="1"/>
              <a:t>when</a:t>
            </a:r>
            <a:r>
              <a:rPr lang="it-IT" dirty="0"/>
              <a:t> </a:t>
            </a:r>
            <a:r>
              <a:rPr lang="it-IT" dirty="0" err="1"/>
              <a:t>it</a:t>
            </a:r>
            <a:r>
              <a:rPr lang="it-IT" dirty="0"/>
              <a:t> </a:t>
            </a:r>
            <a:r>
              <a:rPr lang="it-IT" dirty="0" err="1"/>
              <a:t>binds</a:t>
            </a:r>
            <a:r>
              <a:rPr lang="it-IT" dirty="0"/>
              <a:t> to the </a:t>
            </a:r>
            <a:r>
              <a:rPr lang="it-IT" dirty="0" err="1"/>
              <a:t>ion</a:t>
            </a:r>
            <a:r>
              <a:rPr lang="it-IT" dirty="0"/>
              <a:t>.</a:t>
            </a:r>
          </a:p>
          <a:p>
            <a:endParaRPr lang="it-IT" dirty="0"/>
          </a:p>
          <a:p>
            <a:r>
              <a:rPr lang="it-IT" dirty="0"/>
              <a:t>The entry of a </a:t>
            </a:r>
            <a:r>
              <a:rPr lang="it-IT" dirty="0" err="1"/>
              <a:t>sperm</a:t>
            </a:r>
            <a:r>
              <a:rPr lang="it-IT" dirty="0"/>
              <a:t> </a:t>
            </a:r>
            <a:r>
              <a:rPr lang="it-IT" dirty="0" err="1"/>
              <a:t>into</a:t>
            </a:r>
            <a:r>
              <a:rPr lang="it-IT" dirty="0"/>
              <a:t> an </a:t>
            </a:r>
            <a:r>
              <a:rPr lang="it-IT" dirty="0" err="1"/>
              <a:t>egg</a:t>
            </a:r>
            <a:r>
              <a:rPr lang="it-IT" dirty="0"/>
              <a:t> </a:t>
            </a:r>
            <a:r>
              <a:rPr lang="it-IT" dirty="0" err="1"/>
              <a:t>is</a:t>
            </a:r>
            <a:r>
              <a:rPr lang="it-IT" dirty="0"/>
              <a:t> a </a:t>
            </a:r>
            <a:r>
              <a:rPr lang="it-IT" dirty="0" err="1"/>
              <a:t>very</a:t>
            </a:r>
            <a:r>
              <a:rPr lang="it-IT" dirty="0"/>
              <a:t> </a:t>
            </a:r>
            <a:r>
              <a:rPr lang="it-IT" dirty="0" err="1"/>
              <a:t>important</a:t>
            </a:r>
            <a:r>
              <a:rPr lang="it-IT" dirty="0"/>
              <a:t> </a:t>
            </a:r>
            <a:r>
              <a:rPr lang="it-IT" dirty="0" err="1"/>
              <a:t>signal</a:t>
            </a:r>
            <a:r>
              <a:rPr lang="it-IT" dirty="0"/>
              <a:t> </a:t>
            </a:r>
            <a:r>
              <a:rPr lang="it-IT" dirty="0" err="1"/>
              <a:t>that</a:t>
            </a:r>
            <a:r>
              <a:rPr lang="it-IT" dirty="0"/>
              <a:t> </a:t>
            </a:r>
            <a:r>
              <a:rPr lang="it-IT" dirty="0" err="1"/>
              <a:t>causes</a:t>
            </a:r>
            <a:r>
              <a:rPr lang="it-IT" dirty="0"/>
              <a:t> a massive opening of </a:t>
            </a:r>
            <a:r>
              <a:rPr lang="it-IT" dirty="0" err="1"/>
              <a:t>calcium</a:t>
            </a:r>
            <a:r>
              <a:rPr lang="it-IT" dirty="0"/>
              <a:t> </a:t>
            </a:r>
            <a:r>
              <a:rPr lang="it-IT" dirty="0" err="1"/>
              <a:t>channels</a:t>
            </a:r>
            <a:r>
              <a:rPr lang="it-IT" dirty="0"/>
              <a:t>, </a:t>
            </a:r>
            <a:r>
              <a:rPr lang="it-IT" dirty="0" err="1"/>
              <a:t>resulting</a:t>
            </a:r>
            <a:r>
              <a:rPr lang="it-IT" dirty="0"/>
              <a:t> in </a:t>
            </a:r>
            <a:r>
              <a:rPr lang="it-IT" dirty="0" err="1"/>
              <a:t>numerous</a:t>
            </a:r>
            <a:r>
              <a:rPr lang="it-IT" dirty="0"/>
              <a:t> and </a:t>
            </a:r>
            <a:r>
              <a:rPr lang="it-IT" dirty="0" err="1"/>
              <a:t>drammatic</a:t>
            </a:r>
            <a:r>
              <a:rPr lang="it-IT" dirty="0"/>
              <a:t> </a:t>
            </a:r>
            <a:r>
              <a:rPr lang="it-IT" dirty="0" err="1"/>
              <a:t>changes</a:t>
            </a:r>
            <a:r>
              <a:rPr lang="it-IT" dirty="0"/>
              <a:t> </a:t>
            </a:r>
            <a:r>
              <a:rPr lang="it-IT" dirty="0" err="1"/>
              <a:t>that</a:t>
            </a:r>
            <a:r>
              <a:rPr lang="it-IT" dirty="0"/>
              <a:t> </a:t>
            </a:r>
            <a:r>
              <a:rPr lang="it-IT" dirty="0" err="1"/>
              <a:t>prepare</a:t>
            </a:r>
            <a:r>
              <a:rPr lang="it-IT" dirty="0"/>
              <a:t> </a:t>
            </a:r>
            <a:r>
              <a:rPr lang="it-IT" dirty="0" err="1"/>
              <a:t>thenow</a:t>
            </a:r>
            <a:r>
              <a:rPr lang="it-IT" dirty="0"/>
              <a:t> </a:t>
            </a:r>
            <a:r>
              <a:rPr lang="it-IT" dirty="0" err="1"/>
              <a:t>fertilized</a:t>
            </a:r>
            <a:r>
              <a:rPr lang="it-IT" dirty="0"/>
              <a:t> </a:t>
            </a:r>
            <a:r>
              <a:rPr lang="it-IT" dirty="0" err="1"/>
              <a:t>egg</a:t>
            </a:r>
            <a:r>
              <a:rPr lang="it-IT" dirty="0"/>
              <a:t> for </a:t>
            </a:r>
            <a:r>
              <a:rPr lang="it-IT" dirty="0" err="1"/>
              <a:t>cell</a:t>
            </a:r>
            <a:r>
              <a:rPr lang="it-IT" dirty="0"/>
              <a:t> </a:t>
            </a:r>
            <a:r>
              <a:rPr lang="it-IT" dirty="0" err="1"/>
              <a:t>division</a:t>
            </a:r>
            <a:r>
              <a:rPr lang="it-IT" dirty="0"/>
              <a:t> and </a:t>
            </a:r>
            <a:r>
              <a:rPr lang="it-IT" dirty="0" err="1"/>
              <a:t>development</a:t>
            </a:r>
            <a:endParaRPr lang="it-IT" dirty="0"/>
          </a:p>
          <a:p>
            <a:r>
              <a:rPr lang="it-IT" dirty="0"/>
              <a:t>The opening of </a:t>
            </a:r>
            <a:r>
              <a:rPr lang="it-IT" dirty="0" err="1"/>
              <a:t>calcium</a:t>
            </a:r>
            <a:r>
              <a:rPr lang="it-IT" dirty="0"/>
              <a:t> </a:t>
            </a:r>
            <a:r>
              <a:rPr lang="it-IT" dirty="0" err="1"/>
              <a:t>channels</a:t>
            </a:r>
            <a:r>
              <a:rPr lang="it-IT" dirty="0"/>
              <a:t> </a:t>
            </a:r>
            <a:r>
              <a:rPr lang="it-IT" dirty="0" err="1"/>
              <a:t>results</a:t>
            </a:r>
            <a:r>
              <a:rPr lang="it-IT" dirty="0"/>
              <a:t> in an </a:t>
            </a:r>
            <a:r>
              <a:rPr lang="it-IT" dirty="0" err="1"/>
              <a:t>increase</a:t>
            </a:r>
            <a:r>
              <a:rPr lang="it-IT" dirty="0"/>
              <a:t> in </a:t>
            </a:r>
            <a:r>
              <a:rPr lang="it-IT" dirty="0" err="1"/>
              <a:t>cytosolic</a:t>
            </a:r>
            <a:r>
              <a:rPr lang="it-IT" dirty="0"/>
              <a:t> </a:t>
            </a:r>
            <a:r>
              <a:rPr lang="it-IT" dirty="0" err="1"/>
              <a:t>calcium</a:t>
            </a:r>
            <a:r>
              <a:rPr lang="it-IT" dirty="0"/>
              <a:t> </a:t>
            </a:r>
            <a:r>
              <a:rPr lang="it-IT" dirty="0" err="1"/>
              <a:t>concentration</a:t>
            </a:r>
            <a:r>
              <a:rPr lang="it-IT" dirty="0"/>
              <a:t> </a:t>
            </a:r>
            <a:r>
              <a:rPr lang="it-IT" dirty="0" err="1"/>
              <a:t>which</a:t>
            </a:r>
            <a:r>
              <a:rPr lang="it-IT" dirty="0"/>
              <a:t> can </a:t>
            </a:r>
            <a:r>
              <a:rPr lang="it-IT" dirty="0" err="1"/>
              <a:t>increase</a:t>
            </a:r>
            <a:r>
              <a:rPr lang="it-IT" dirty="0"/>
              <a:t> up to 100 </a:t>
            </a:r>
            <a:r>
              <a:rPr lang="it-IT" dirty="0" err="1"/>
              <a:t>fold</a:t>
            </a:r>
            <a:r>
              <a:rPr lang="it-IT" dirty="0"/>
              <a:t> </a:t>
            </a:r>
            <a:r>
              <a:rPr lang="it-IT" dirty="0" err="1"/>
              <a:t>within</a:t>
            </a:r>
            <a:r>
              <a:rPr lang="it-IT" dirty="0"/>
              <a:t> a </a:t>
            </a:r>
            <a:r>
              <a:rPr lang="it-IT" dirty="0" err="1"/>
              <a:t>fracton</a:t>
            </a:r>
            <a:r>
              <a:rPr lang="it-IT" dirty="0"/>
              <a:t> of a </a:t>
            </a:r>
            <a:r>
              <a:rPr lang="it-IT" dirty="0" err="1"/>
              <a:t>second</a:t>
            </a:r>
            <a:r>
              <a:rPr lang="it-IT" dirty="0"/>
              <a:t>.</a:t>
            </a:r>
          </a:p>
        </p:txBody>
      </p:sp>
      <p:sp>
        <p:nvSpPr>
          <p:cNvPr id="4" name="Segnaposto numero diapositiva 3"/>
          <p:cNvSpPr>
            <a:spLocks noGrp="1"/>
          </p:cNvSpPr>
          <p:nvPr>
            <p:ph type="sldNum" sz="quarter" idx="5"/>
          </p:nvPr>
        </p:nvSpPr>
        <p:spPr/>
        <p:txBody>
          <a:bodyPr/>
          <a:lstStyle/>
          <a:p>
            <a:fld id="{38ECE7DE-3DFA-EB47-B378-AF43330A14C0}" type="slidenum">
              <a:rPr lang="it-IT" smtClean="0"/>
              <a:t>33</a:t>
            </a:fld>
            <a:endParaRPr lang="it-IT"/>
          </a:p>
        </p:txBody>
      </p:sp>
    </p:spTree>
    <p:extLst>
      <p:ext uri="{BB962C8B-B14F-4D97-AF65-F5344CB8AC3E}">
        <p14:creationId xmlns:p14="http://schemas.microsoft.com/office/powerpoint/2010/main" val="3204108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The simple gas nitric oxide (NO) is a major paracrine signaling molecule in the nervous, immune, and circulatory systems. Like the steroid hormones, NO is able to diffuse directly across the plasma membrane of its target cells. The molecular basis of NO action, however, is distinct from that of steroid action; rather than binding to a receptor that regulates transcription, NO alters the activity of intracellular target enzymes.</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Nitric oxide is a simple diatomic gas that is synthesized from the amino acid arginine by the enzyme nitric oxide synthase. Once synthesized, NO diffuses from vascular endothelial cells to adjacent vascular smooth cells. Its action is restricted to such local effects because the chemical reactivity of NO with heme or oxygen is very high and thus NO is extremely unstable, with a half-life of only a few seconds and a short range of action.</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1)One well-characterized example of NO action is signaling the dilation of blood vessels. The first step in this process is the release of neurotransmitters, such as acetylcholine, from the terminus of nerve cells in the blood vessel wall. These neurotransmitters act on endothelial cells to stimulate NO synthesis. NO then diffuses to neighboring smooth muscle cells where it reacts with iron bound to the active site of the enzyme guanylyl cyclase. This increases enzymatic activity, resulting in synthesis of the second messenger cyclic GMP which induces muscle cell relaxation and blood vessel dilation.</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It is also interesting to note that the medical use of nitroglycerin in treatment of heart disease is based on its conversion to NO, which dilates coronary blood vessels and increases blood flow to the heart.</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endParaRPr lang="en-US" altLang="it-IT" sz="2400" dirty="0">
              <a:solidFill>
                <a:srgbClr val="000000"/>
              </a:solidFill>
            </a:endParaRP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2) Another example of NO involvement is during sexual stimulation. In fact, NO acts a signal causing an increase in cGMP and subsequent relaxation of the smooth muscle surrounding the arteries in the corpus cavernosum of the penis. As a result of this signal, the penis fills with blood producing erection.</a:t>
            </a:r>
          </a:p>
          <a:p>
            <a:pPr marL="457200" marR="0" lvl="1" indent="0" algn="l" defTabSz="914400" rtl="0" eaLnBrk="1" fontAlgn="auto" latinLnBrk="0" hangingPunct="1">
              <a:lnSpc>
                <a:spcPct val="150000"/>
              </a:lnSpc>
              <a:spcBef>
                <a:spcPts val="700"/>
              </a:spcBef>
              <a:spcAft>
                <a:spcPts val="0"/>
              </a:spcAft>
              <a:buClr>
                <a:srgbClr val="000000"/>
              </a:buClr>
              <a:buSzTx/>
              <a:buFontTx/>
              <a:buNone/>
              <a:tabLst/>
              <a:defRPr/>
            </a:pPr>
            <a:r>
              <a:rPr lang="en-US" altLang="it-IT" sz="2400" dirty="0">
                <a:solidFill>
                  <a:srgbClr val="000000"/>
                </a:solidFill>
              </a:rPr>
              <a:t>Sildenafil acts by inhibiting a phosphodiesterase that breaks down cGMP, resulting in more c-GMP and better erection.</a:t>
            </a:r>
          </a:p>
        </p:txBody>
      </p:sp>
      <p:sp>
        <p:nvSpPr>
          <p:cNvPr id="4" name="Segnaposto numero diapositiva 3"/>
          <p:cNvSpPr>
            <a:spLocks noGrp="1"/>
          </p:cNvSpPr>
          <p:nvPr>
            <p:ph type="sldNum" sz="quarter" idx="5"/>
          </p:nvPr>
        </p:nvSpPr>
        <p:spPr/>
        <p:txBody>
          <a:bodyPr/>
          <a:lstStyle/>
          <a:p>
            <a:fld id="{38ECE7DE-3DFA-EB47-B378-AF43330A14C0}" type="slidenum">
              <a:rPr lang="it-IT" smtClean="0"/>
              <a:t>34</a:t>
            </a:fld>
            <a:endParaRPr lang="it-IT"/>
          </a:p>
        </p:txBody>
      </p:sp>
    </p:spTree>
    <p:extLst>
      <p:ext uri="{BB962C8B-B14F-4D97-AF65-F5344CB8AC3E}">
        <p14:creationId xmlns:p14="http://schemas.microsoft.com/office/powerpoint/2010/main" val="295549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dirty="0">
                <a:solidFill>
                  <a:srgbClr val="000000"/>
                </a:solidFill>
              </a:rPr>
              <a:t>The first step in this process is the release of neurotransmitters, such as acetylcholine, from the terminus of nerve cells in the blood vessel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dirty="0">
                <a:solidFill>
                  <a:srgbClr val="000000"/>
                </a:solidFill>
              </a:rPr>
              <a:t>These neurotransmitters act on endothelial cells to stimulate NO synthesis. NO then diffuses to neighboring smooth muscle cells where it reacts with iron bound to the active site of the enzyme guanylyl cyclase. This increases enzymatic activity, resulting in synthesis of the second messenger cyclic GMP which induces muscle cell relaxation and blood vessel dilation.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it-IT" sz="1200" dirty="0">
              <a:solidFill>
                <a:srgbClr val="000000"/>
              </a:solidFill>
            </a:endParaRPr>
          </a:p>
          <a:p>
            <a:r>
              <a:rPr lang="it-IT" dirty="0"/>
              <a:t>1) </a:t>
            </a:r>
            <a:r>
              <a:rPr lang="it-IT" dirty="0" err="1"/>
              <a:t>Acetylcholine</a:t>
            </a:r>
            <a:r>
              <a:rPr lang="it-IT" dirty="0"/>
              <a:t> </a:t>
            </a:r>
            <a:r>
              <a:rPr lang="it-IT" dirty="0" err="1"/>
              <a:t>binds</a:t>
            </a:r>
            <a:r>
              <a:rPr lang="it-IT" dirty="0"/>
              <a:t> to </a:t>
            </a:r>
            <a:r>
              <a:rPr lang="it-IT" dirty="0" err="1"/>
              <a:t>receptors</a:t>
            </a:r>
            <a:r>
              <a:rPr lang="it-IT" dirty="0"/>
              <a:t> on </a:t>
            </a:r>
            <a:r>
              <a:rPr lang="it-IT" dirty="0" err="1"/>
              <a:t>endothelial</a:t>
            </a:r>
            <a:r>
              <a:rPr lang="it-IT" dirty="0"/>
              <a:t> </a:t>
            </a:r>
            <a:r>
              <a:rPr lang="it-IT" dirty="0" err="1"/>
              <a:t>cells</a:t>
            </a:r>
            <a:r>
              <a:rPr lang="it-IT" dirty="0"/>
              <a:t> of </a:t>
            </a:r>
            <a:r>
              <a:rPr lang="it-IT" dirty="0" err="1"/>
              <a:t>blood</a:t>
            </a:r>
            <a:r>
              <a:rPr lang="it-IT" dirty="0"/>
              <a:t> </a:t>
            </a:r>
            <a:r>
              <a:rPr lang="it-IT" dirty="0" err="1"/>
              <a:t>vessels</a:t>
            </a:r>
            <a:r>
              <a:rPr lang="it-IT" dirty="0"/>
              <a:t>. The </a:t>
            </a:r>
            <a:r>
              <a:rPr lang="it-IT" dirty="0" err="1"/>
              <a:t>activation</a:t>
            </a:r>
            <a:r>
              <a:rPr lang="it-IT" dirty="0"/>
              <a:t> of the </a:t>
            </a:r>
            <a:r>
              <a:rPr lang="it-IT" dirty="0" err="1"/>
              <a:t>receptor</a:t>
            </a:r>
            <a:r>
              <a:rPr lang="it-IT" dirty="0"/>
              <a:t> </a:t>
            </a:r>
            <a:r>
              <a:rPr lang="it-IT" dirty="0" err="1"/>
              <a:t>causes</a:t>
            </a:r>
            <a:r>
              <a:rPr lang="it-IT" dirty="0"/>
              <a:t> the production of IP3</a:t>
            </a:r>
          </a:p>
          <a:p>
            <a:r>
              <a:rPr lang="it-IT" dirty="0"/>
              <a:t>2) IP3 </a:t>
            </a:r>
            <a:r>
              <a:rPr lang="it-IT" dirty="0" err="1"/>
              <a:t>opens</a:t>
            </a:r>
            <a:r>
              <a:rPr lang="it-IT" dirty="0"/>
              <a:t> </a:t>
            </a:r>
            <a:r>
              <a:rPr lang="it-IT" dirty="0" err="1"/>
              <a:t>calcium</a:t>
            </a:r>
            <a:r>
              <a:rPr lang="it-IT" dirty="0"/>
              <a:t> </a:t>
            </a:r>
            <a:r>
              <a:rPr lang="it-IT" dirty="0" err="1"/>
              <a:t>channels</a:t>
            </a:r>
            <a:r>
              <a:rPr lang="it-IT" dirty="0"/>
              <a:t> on the ER membrane, </a:t>
            </a:r>
            <a:r>
              <a:rPr lang="it-IT" dirty="0" err="1"/>
              <a:t>releasing</a:t>
            </a:r>
            <a:r>
              <a:rPr lang="it-IT" dirty="0"/>
              <a:t> </a:t>
            </a:r>
            <a:r>
              <a:rPr lang="it-IT" dirty="0" err="1"/>
              <a:t>Calcium</a:t>
            </a:r>
            <a:r>
              <a:rPr lang="it-IT" dirty="0"/>
              <a:t> </a:t>
            </a:r>
            <a:r>
              <a:rPr lang="it-IT" dirty="0" err="1"/>
              <a:t>into</a:t>
            </a:r>
            <a:r>
              <a:rPr lang="it-IT" dirty="0"/>
              <a:t> the </a:t>
            </a:r>
            <a:r>
              <a:rPr lang="it-IT" dirty="0" err="1"/>
              <a:t>cytosol</a:t>
            </a:r>
            <a:endParaRPr lang="it-IT" dirty="0"/>
          </a:p>
          <a:p>
            <a:r>
              <a:rPr lang="it-IT" dirty="0"/>
              <a:t>3) </a:t>
            </a:r>
            <a:r>
              <a:rPr lang="it-IT" dirty="0" err="1"/>
              <a:t>Calcium</a:t>
            </a:r>
            <a:r>
              <a:rPr lang="it-IT" dirty="0"/>
              <a:t> </a:t>
            </a:r>
            <a:r>
              <a:rPr lang="it-IT" dirty="0" err="1"/>
              <a:t>ions</a:t>
            </a:r>
            <a:r>
              <a:rPr lang="it-IT" dirty="0"/>
              <a:t> </a:t>
            </a:r>
            <a:r>
              <a:rPr lang="it-IT" dirty="0" err="1"/>
              <a:t>stimulate</a:t>
            </a:r>
            <a:r>
              <a:rPr lang="it-IT" dirty="0"/>
              <a:t> the </a:t>
            </a:r>
            <a:r>
              <a:rPr lang="it-IT" dirty="0" err="1"/>
              <a:t>activity</a:t>
            </a:r>
            <a:r>
              <a:rPr lang="it-IT" dirty="0"/>
              <a:t> of NO </a:t>
            </a:r>
            <a:r>
              <a:rPr lang="it-IT" dirty="0" err="1"/>
              <a:t>synthase</a:t>
            </a:r>
            <a:r>
              <a:rPr lang="it-IT" dirty="0"/>
              <a:t>, </a:t>
            </a:r>
            <a:r>
              <a:rPr lang="it-IT" dirty="0" err="1"/>
              <a:t>which</a:t>
            </a:r>
            <a:r>
              <a:rPr lang="it-IT" dirty="0"/>
              <a:t> </a:t>
            </a:r>
            <a:r>
              <a:rPr lang="it-IT" dirty="0" err="1"/>
              <a:t>is</a:t>
            </a:r>
            <a:r>
              <a:rPr lang="it-IT" dirty="0"/>
              <a:t> </a:t>
            </a:r>
            <a:r>
              <a:rPr lang="it-IT" dirty="0" err="1"/>
              <a:t>responsible</a:t>
            </a:r>
            <a:r>
              <a:rPr lang="it-IT" dirty="0"/>
              <a:t> for the production of NO </a:t>
            </a:r>
          </a:p>
          <a:p>
            <a:r>
              <a:rPr lang="it-IT" dirty="0"/>
              <a:t>4) NO </a:t>
            </a:r>
            <a:r>
              <a:rPr lang="it-IT" dirty="0" err="1"/>
              <a:t>diffuses</a:t>
            </a:r>
            <a:r>
              <a:rPr lang="it-IT" dirty="0"/>
              <a:t> to the </a:t>
            </a:r>
            <a:r>
              <a:rPr lang="it-IT" dirty="0" err="1"/>
              <a:t>smooth</a:t>
            </a:r>
            <a:r>
              <a:rPr lang="it-IT" dirty="0"/>
              <a:t> </a:t>
            </a:r>
            <a:r>
              <a:rPr lang="it-IT" dirty="0" err="1"/>
              <a:t>muscle</a:t>
            </a:r>
            <a:r>
              <a:rPr lang="it-IT" dirty="0"/>
              <a:t> </a:t>
            </a:r>
            <a:r>
              <a:rPr lang="it-IT" dirty="0" err="1"/>
              <a:t>cells</a:t>
            </a:r>
            <a:r>
              <a:rPr lang="it-IT" dirty="0"/>
              <a:t> </a:t>
            </a:r>
            <a:r>
              <a:rPr lang="it-IT" dirty="0" err="1"/>
              <a:t>where</a:t>
            </a:r>
            <a:r>
              <a:rPr lang="it-IT" dirty="0"/>
              <a:t> </a:t>
            </a:r>
            <a:r>
              <a:rPr lang="it-IT" dirty="0" err="1"/>
              <a:t>it</a:t>
            </a:r>
            <a:r>
              <a:rPr lang="it-IT" dirty="0"/>
              <a:t> can </a:t>
            </a:r>
            <a:r>
              <a:rPr lang="it-IT" dirty="0" err="1"/>
              <a:t>activate</a:t>
            </a:r>
            <a:r>
              <a:rPr lang="it-IT" dirty="0"/>
              <a:t> </a:t>
            </a:r>
            <a:r>
              <a:rPr lang="it-IT" dirty="0" err="1"/>
              <a:t>soluble</a:t>
            </a:r>
            <a:r>
              <a:rPr lang="it-IT" dirty="0"/>
              <a:t> </a:t>
            </a:r>
            <a:r>
              <a:rPr lang="it-IT" dirty="0" err="1"/>
              <a:t>guanylyl</a:t>
            </a:r>
            <a:r>
              <a:rPr lang="it-IT" dirty="0"/>
              <a:t> </a:t>
            </a:r>
            <a:r>
              <a:rPr lang="it-IT" dirty="0" err="1"/>
              <a:t>cyclase</a:t>
            </a:r>
            <a:r>
              <a:rPr lang="it-IT" dirty="0"/>
              <a:t> by </a:t>
            </a:r>
            <a:r>
              <a:rPr lang="it-IT" dirty="0" err="1"/>
              <a:t>hundredfold</a:t>
            </a:r>
            <a:r>
              <a:rPr lang="it-IT" dirty="0"/>
              <a:t>, </a:t>
            </a:r>
            <a:r>
              <a:rPr lang="it-IT" dirty="0" err="1"/>
              <a:t>thus</a:t>
            </a:r>
            <a:r>
              <a:rPr lang="it-IT" dirty="0"/>
              <a:t> </a:t>
            </a:r>
            <a:r>
              <a:rPr lang="it-IT" dirty="0" err="1"/>
              <a:t>couplin</a:t>
            </a:r>
            <a:r>
              <a:rPr lang="it-IT" dirty="0"/>
              <a:t> </a:t>
            </a:r>
            <a:r>
              <a:rPr lang="it-IT" dirty="0" err="1"/>
              <a:t>increases</a:t>
            </a:r>
            <a:r>
              <a:rPr lang="it-IT" dirty="0"/>
              <a:t> in </a:t>
            </a:r>
            <a:r>
              <a:rPr lang="it-IT" dirty="0" err="1"/>
              <a:t>cytosolic</a:t>
            </a:r>
            <a:r>
              <a:rPr lang="it-IT" dirty="0"/>
              <a:t> NO </a:t>
            </a:r>
            <a:r>
              <a:rPr lang="it-IT" dirty="0" err="1"/>
              <a:t>levels</a:t>
            </a:r>
            <a:r>
              <a:rPr lang="it-IT" dirty="0"/>
              <a:t> to </a:t>
            </a:r>
            <a:r>
              <a:rPr lang="it-IT" dirty="0" err="1"/>
              <a:t>increases</a:t>
            </a:r>
            <a:r>
              <a:rPr lang="it-IT" dirty="0"/>
              <a:t> in </a:t>
            </a:r>
            <a:r>
              <a:rPr lang="it-IT" dirty="0" err="1"/>
              <a:t>cytosolic</a:t>
            </a:r>
            <a:r>
              <a:rPr lang="it-IT" dirty="0"/>
              <a:t> </a:t>
            </a:r>
            <a:r>
              <a:rPr lang="it-IT" dirty="0" err="1"/>
              <a:t>cGMP</a:t>
            </a:r>
            <a:r>
              <a:rPr lang="it-IT" dirty="0"/>
              <a:t>.</a:t>
            </a:r>
          </a:p>
          <a:p>
            <a:r>
              <a:rPr lang="it-IT" dirty="0"/>
              <a:t>5) </a:t>
            </a:r>
            <a:r>
              <a:rPr lang="it-IT" dirty="0" err="1"/>
              <a:t>cGMP</a:t>
            </a:r>
            <a:r>
              <a:rPr lang="it-IT" dirty="0"/>
              <a:t> </a:t>
            </a:r>
            <a:r>
              <a:rPr lang="it-IT" dirty="0" err="1"/>
              <a:t>acts</a:t>
            </a:r>
            <a:r>
              <a:rPr lang="it-IT" dirty="0"/>
              <a:t> </a:t>
            </a:r>
            <a:r>
              <a:rPr lang="it-IT" dirty="0" err="1"/>
              <a:t>as</a:t>
            </a:r>
            <a:r>
              <a:rPr lang="it-IT" dirty="0"/>
              <a:t> a small, </a:t>
            </a:r>
            <a:r>
              <a:rPr lang="it-IT" dirty="0" err="1"/>
              <a:t>soluble</a:t>
            </a:r>
            <a:r>
              <a:rPr lang="it-IT" dirty="0"/>
              <a:t> </a:t>
            </a:r>
            <a:r>
              <a:rPr lang="it-IT" dirty="0" err="1"/>
              <a:t>signalling</a:t>
            </a:r>
            <a:r>
              <a:rPr lang="it-IT" dirty="0"/>
              <a:t> mediator to </a:t>
            </a:r>
            <a:r>
              <a:rPr lang="it-IT" dirty="0" err="1"/>
              <a:t>regulate</a:t>
            </a:r>
            <a:r>
              <a:rPr lang="it-IT" dirty="0"/>
              <a:t> the </a:t>
            </a:r>
            <a:r>
              <a:rPr lang="it-IT" dirty="0" err="1"/>
              <a:t>activity</a:t>
            </a:r>
            <a:r>
              <a:rPr lang="it-IT" dirty="0"/>
              <a:t> of a </a:t>
            </a:r>
            <a:r>
              <a:rPr lang="it-IT" dirty="0" err="1"/>
              <a:t>variety</a:t>
            </a:r>
            <a:r>
              <a:rPr lang="it-IT" dirty="0"/>
              <a:t> of downstream targets, </a:t>
            </a:r>
            <a:r>
              <a:rPr lang="it-IT" dirty="0" err="1"/>
              <a:t>such</a:t>
            </a:r>
            <a:r>
              <a:rPr lang="it-IT" dirty="0"/>
              <a:t> </a:t>
            </a:r>
            <a:r>
              <a:rPr lang="it-IT" dirty="0" err="1"/>
              <a:t>as</a:t>
            </a:r>
            <a:r>
              <a:rPr lang="it-IT" dirty="0"/>
              <a:t> proteine </a:t>
            </a:r>
            <a:r>
              <a:rPr lang="it-IT" dirty="0" err="1"/>
              <a:t>kinase</a:t>
            </a:r>
            <a:r>
              <a:rPr lang="it-IT" dirty="0"/>
              <a:t> </a:t>
            </a:r>
            <a:r>
              <a:rPr lang="it-IT" dirty="0" err="1"/>
              <a:t>isoforms</a:t>
            </a:r>
            <a:r>
              <a:rPr lang="it-IT" dirty="0"/>
              <a:t>. </a:t>
            </a:r>
            <a:r>
              <a:rPr lang="it-IT" dirty="0" err="1"/>
              <a:t>It</a:t>
            </a:r>
            <a:r>
              <a:rPr lang="it-IT" dirty="0"/>
              <a:t> </a:t>
            </a:r>
            <a:r>
              <a:rPr lang="it-IT" dirty="0" err="1"/>
              <a:t>is</a:t>
            </a:r>
            <a:r>
              <a:rPr lang="it-IT" dirty="0"/>
              <a:t> </a:t>
            </a:r>
            <a:r>
              <a:rPr lang="it-IT" dirty="0" err="1"/>
              <a:t>these</a:t>
            </a:r>
            <a:r>
              <a:rPr lang="it-IT" dirty="0"/>
              <a:t> downstream </a:t>
            </a:r>
            <a:r>
              <a:rPr lang="it-IT" dirty="0" err="1"/>
              <a:t>effectors</a:t>
            </a:r>
            <a:r>
              <a:rPr lang="it-IT" dirty="0"/>
              <a:t> of </a:t>
            </a:r>
            <a:r>
              <a:rPr lang="it-IT" dirty="0" err="1"/>
              <a:t>cGMP</a:t>
            </a:r>
            <a:r>
              <a:rPr lang="it-IT" dirty="0"/>
              <a:t> </a:t>
            </a:r>
            <a:r>
              <a:rPr lang="it-IT" dirty="0" err="1"/>
              <a:t>that</a:t>
            </a:r>
            <a:r>
              <a:rPr lang="it-IT" dirty="0"/>
              <a:t> </a:t>
            </a:r>
            <a:r>
              <a:rPr lang="it-IT" dirty="0" err="1"/>
              <a:t>ultimately</a:t>
            </a:r>
            <a:r>
              <a:rPr lang="it-IT" dirty="0"/>
              <a:t> mediate the </a:t>
            </a:r>
            <a:r>
              <a:rPr lang="it-IT" dirty="0" err="1"/>
              <a:t>cellular</a:t>
            </a:r>
            <a:r>
              <a:rPr lang="it-IT" dirty="0"/>
              <a:t> </a:t>
            </a:r>
            <a:r>
              <a:rPr lang="it-IT" dirty="0" err="1"/>
              <a:t>responses</a:t>
            </a:r>
            <a:r>
              <a:rPr lang="it-IT" dirty="0"/>
              <a:t> to NO </a:t>
            </a:r>
            <a:r>
              <a:rPr lang="it-IT" dirty="0" err="1"/>
              <a:t>promoting</a:t>
            </a:r>
            <a:r>
              <a:rPr lang="it-IT" dirty="0"/>
              <a:t> </a:t>
            </a:r>
            <a:r>
              <a:rPr lang="it-IT" dirty="0" err="1"/>
              <a:t>muscle</a:t>
            </a:r>
            <a:r>
              <a:rPr lang="it-IT" dirty="0"/>
              <a:t> </a:t>
            </a:r>
            <a:r>
              <a:rPr lang="it-IT" dirty="0" err="1"/>
              <a:t>relaxation</a:t>
            </a:r>
            <a:endParaRPr lang="it-IT" dirty="0"/>
          </a:p>
          <a:p>
            <a:endParaRPr lang="it-IT" dirty="0"/>
          </a:p>
          <a:p>
            <a:r>
              <a:rPr lang="it-IT" dirty="0"/>
              <a:t>Carbon </a:t>
            </a:r>
            <a:r>
              <a:rPr lang="it-IT" dirty="0" err="1"/>
              <a:t>monoxide</a:t>
            </a:r>
            <a:r>
              <a:rPr lang="it-IT" dirty="0"/>
              <a:t> </a:t>
            </a:r>
            <a:r>
              <a:rPr lang="it-IT" dirty="0" err="1"/>
              <a:t>has</a:t>
            </a:r>
            <a:r>
              <a:rPr lang="it-IT" dirty="0"/>
              <a:t> </a:t>
            </a:r>
            <a:r>
              <a:rPr lang="it-IT" dirty="0" err="1"/>
              <a:t>similar</a:t>
            </a:r>
            <a:r>
              <a:rPr lang="it-IT" dirty="0"/>
              <a:t> </a:t>
            </a:r>
            <a:r>
              <a:rPr lang="it-IT" dirty="0" err="1"/>
              <a:t>chemical</a:t>
            </a:r>
            <a:r>
              <a:rPr lang="it-IT" dirty="0"/>
              <a:t> </a:t>
            </a:r>
            <a:r>
              <a:rPr lang="it-IT" dirty="0" err="1"/>
              <a:t>properties</a:t>
            </a:r>
            <a:r>
              <a:rPr lang="it-IT" dirty="0"/>
              <a:t> to NO and can </a:t>
            </a:r>
            <a:r>
              <a:rPr lang="it-IT" dirty="0" err="1"/>
              <a:t>also</a:t>
            </a:r>
            <a:r>
              <a:rPr lang="it-IT" dirty="0"/>
              <a:t> </a:t>
            </a:r>
            <a:r>
              <a:rPr lang="it-IT" dirty="0" err="1"/>
              <a:t>bind</a:t>
            </a:r>
            <a:r>
              <a:rPr lang="it-IT" dirty="0"/>
              <a:t> to and </a:t>
            </a:r>
            <a:r>
              <a:rPr lang="it-IT" dirty="0" err="1"/>
              <a:t>activate</a:t>
            </a:r>
            <a:r>
              <a:rPr lang="it-IT" dirty="0"/>
              <a:t> </a:t>
            </a:r>
            <a:r>
              <a:rPr lang="it-IT" dirty="0" err="1"/>
              <a:t>sGC</a:t>
            </a:r>
            <a:r>
              <a:rPr lang="it-IT" dirty="0"/>
              <a:t> </a:t>
            </a:r>
            <a:r>
              <a:rPr lang="it-IT" dirty="0" err="1"/>
              <a:t>although</a:t>
            </a:r>
            <a:r>
              <a:rPr lang="it-IT" dirty="0"/>
              <a:t> the </a:t>
            </a:r>
            <a:r>
              <a:rPr lang="it-IT" dirty="0" err="1"/>
              <a:t>affinity</a:t>
            </a:r>
            <a:r>
              <a:rPr lang="it-IT" dirty="0"/>
              <a:t> </a:t>
            </a:r>
            <a:r>
              <a:rPr lang="it-IT" dirty="0" err="1"/>
              <a:t>is</a:t>
            </a:r>
            <a:r>
              <a:rPr lang="it-IT" dirty="0"/>
              <a:t> </a:t>
            </a:r>
            <a:r>
              <a:rPr lang="it-IT" dirty="0" err="1"/>
              <a:t>much</a:t>
            </a:r>
            <a:r>
              <a:rPr lang="it-IT" dirty="0"/>
              <a:t> </a:t>
            </a:r>
            <a:r>
              <a:rPr lang="it-IT" dirty="0" err="1"/>
              <a:t>lower</a:t>
            </a:r>
            <a:r>
              <a:rPr lang="it-IT" dirty="0"/>
              <a:t> and the </a:t>
            </a:r>
            <a:r>
              <a:rPr lang="it-IT" dirty="0" err="1"/>
              <a:t>maximal</a:t>
            </a:r>
            <a:r>
              <a:rPr lang="it-IT" dirty="0"/>
              <a:t> </a:t>
            </a:r>
            <a:r>
              <a:rPr lang="it-IT" dirty="0" err="1"/>
              <a:t>activation</a:t>
            </a:r>
            <a:r>
              <a:rPr lang="it-IT" dirty="0"/>
              <a:t> of </a:t>
            </a:r>
            <a:r>
              <a:rPr lang="it-IT" dirty="0" err="1"/>
              <a:t>sGC</a:t>
            </a:r>
            <a:r>
              <a:rPr lang="it-IT" dirty="0"/>
              <a:t> </a:t>
            </a:r>
            <a:r>
              <a:rPr lang="it-IT" dirty="0" err="1"/>
              <a:t>is</a:t>
            </a:r>
            <a:r>
              <a:rPr lang="it-IT" dirty="0"/>
              <a:t> </a:t>
            </a:r>
            <a:r>
              <a:rPr lang="it-IT" dirty="0" err="1"/>
              <a:t>much</a:t>
            </a:r>
            <a:r>
              <a:rPr lang="it-IT" dirty="0"/>
              <a:t> </a:t>
            </a:r>
            <a:r>
              <a:rPr lang="it-IT" dirty="0" err="1"/>
              <a:t>less</a:t>
            </a:r>
            <a:r>
              <a:rPr lang="it-IT" dirty="0"/>
              <a:t> (</a:t>
            </a:r>
            <a:r>
              <a:rPr lang="it-IT" dirty="0" err="1"/>
              <a:t>two</a:t>
            </a:r>
            <a:r>
              <a:rPr lang="it-IT" dirty="0"/>
              <a:t> ro </a:t>
            </a:r>
            <a:r>
              <a:rPr lang="it-IT" dirty="0" err="1"/>
              <a:t>fourfold</a:t>
            </a:r>
            <a:r>
              <a:rPr lang="it-IT" dirty="0"/>
              <a:t> </a:t>
            </a:r>
            <a:r>
              <a:rPr lang="it-IT" dirty="0" err="1"/>
              <a:t>respect</a:t>
            </a:r>
            <a:r>
              <a:rPr lang="it-IT" dirty="0"/>
              <a:t> to </a:t>
            </a:r>
            <a:r>
              <a:rPr lang="it-IT" dirty="0" err="1"/>
              <a:t>hundredfolf</a:t>
            </a:r>
            <a:r>
              <a:rPr lang="it-IT" dirty="0"/>
              <a:t> of NO). The </a:t>
            </a:r>
            <a:r>
              <a:rPr lang="it-IT" dirty="0" err="1"/>
              <a:t>physiological</a:t>
            </a:r>
            <a:r>
              <a:rPr lang="it-IT" dirty="0"/>
              <a:t> </a:t>
            </a:r>
            <a:r>
              <a:rPr lang="it-IT" dirty="0" err="1"/>
              <a:t>significance</a:t>
            </a:r>
            <a:r>
              <a:rPr lang="it-IT" dirty="0"/>
              <a:t> of CO </a:t>
            </a:r>
            <a:r>
              <a:rPr lang="it-IT" dirty="0" err="1"/>
              <a:t>signaling</a:t>
            </a:r>
            <a:r>
              <a:rPr lang="it-IT" dirty="0"/>
              <a:t> </a:t>
            </a:r>
            <a:r>
              <a:rPr lang="it-IT" dirty="0" err="1"/>
              <a:t>is</a:t>
            </a:r>
            <a:r>
              <a:rPr lang="it-IT" dirty="0"/>
              <a:t> </a:t>
            </a:r>
            <a:r>
              <a:rPr lang="it-IT" dirty="0" err="1"/>
              <a:t>not</a:t>
            </a:r>
            <a:r>
              <a:rPr lang="it-IT" dirty="0"/>
              <a:t> </a:t>
            </a:r>
            <a:r>
              <a:rPr lang="it-IT" dirty="0" err="1"/>
              <a:t>yet</a:t>
            </a:r>
            <a:r>
              <a:rPr lang="it-IT" dirty="0"/>
              <a:t> </a:t>
            </a:r>
            <a:r>
              <a:rPr lang="it-IT" dirty="0" err="1"/>
              <a:t>fully</a:t>
            </a:r>
            <a:r>
              <a:rPr lang="it-IT" dirty="0"/>
              <a:t> </a:t>
            </a:r>
            <a:r>
              <a:rPr lang="it-IT" dirty="0" err="1"/>
              <a:t>established</a:t>
            </a:r>
            <a:r>
              <a:rPr lang="it-IT" dirty="0"/>
              <a:t> </a:t>
            </a:r>
            <a:r>
              <a:rPr lang="it-IT" dirty="0" err="1"/>
              <a:t>but</a:t>
            </a:r>
            <a:r>
              <a:rPr lang="it-IT" dirty="0"/>
              <a:t> CO </a:t>
            </a:r>
            <a:r>
              <a:rPr lang="it-IT" dirty="0" err="1"/>
              <a:t>levels</a:t>
            </a:r>
            <a:r>
              <a:rPr lang="it-IT" dirty="0"/>
              <a:t> can rise in </a:t>
            </a:r>
            <a:r>
              <a:rPr lang="it-IT" dirty="0" err="1"/>
              <a:t>tissues</a:t>
            </a:r>
            <a:r>
              <a:rPr lang="it-IT" dirty="0"/>
              <a:t> in </a:t>
            </a:r>
            <a:r>
              <a:rPr lang="it-IT" dirty="0" err="1"/>
              <a:t>response</a:t>
            </a:r>
            <a:r>
              <a:rPr lang="it-IT" dirty="0"/>
              <a:t> to stress. </a:t>
            </a:r>
          </a:p>
          <a:p>
            <a:endParaRPr lang="it-IT" dirty="0"/>
          </a:p>
          <a:p>
            <a:r>
              <a:rPr lang="it-IT" dirty="0"/>
              <a:t>Torna indietro per effetto NO su erezione</a:t>
            </a:r>
          </a:p>
        </p:txBody>
      </p:sp>
      <p:sp>
        <p:nvSpPr>
          <p:cNvPr id="4" name="Segnaposto numero diapositiva 3"/>
          <p:cNvSpPr>
            <a:spLocks noGrp="1"/>
          </p:cNvSpPr>
          <p:nvPr>
            <p:ph type="sldNum" sz="quarter" idx="5"/>
          </p:nvPr>
        </p:nvSpPr>
        <p:spPr/>
        <p:txBody>
          <a:bodyPr/>
          <a:lstStyle/>
          <a:p>
            <a:fld id="{38ECE7DE-3DFA-EB47-B378-AF43330A14C0}" type="slidenum">
              <a:rPr lang="it-IT" smtClean="0"/>
              <a:t>35</a:t>
            </a:fld>
            <a:endParaRPr lang="it-IT"/>
          </a:p>
        </p:txBody>
      </p:sp>
    </p:spTree>
    <p:extLst>
      <p:ext uri="{BB962C8B-B14F-4D97-AF65-F5344CB8AC3E}">
        <p14:creationId xmlns:p14="http://schemas.microsoft.com/office/powerpoint/2010/main" val="712348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b="0" dirty="0">
                <a:solidFill>
                  <a:srgbClr val="FF0000"/>
                </a:solidFill>
                <a:latin typeface="Arial" panose="020B0604020202020204" pitchFamily="34" charset="0"/>
              </a:rPr>
              <a:t>The various signaling pathways, started by different receptors may converge and talk to each other.</a:t>
            </a:r>
          </a:p>
          <a:p>
            <a:endParaRPr lang="it-IT" dirty="0"/>
          </a:p>
          <a:p>
            <a:r>
              <a:rPr lang="it-IT" dirty="0"/>
              <a:t>Linear </a:t>
            </a:r>
            <a:r>
              <a:rPr lang="it-IT" dirty="0" err="1"/>
              <a:t>signalling</a:t>
            </a:r>
            <a:r>
              <a:rPr lang="it-IT" dirty="0"/>
              <a:t> pathway: </a:t>
            </a:r>
            <a:r>
              <a:rPr lang="it-IT" dirty="0" err="1"/>
              <a:t>Signal</a:t>
            </a:r>
            <a:r>
              <a:rPr lang="it-IT" dirty="0"/>
              <a:t> flows in a linear </a:t>
            </a:r>
            <a:r>
              <a:rPr lang="it-IT" dirty="0" err="1"/>
              <a:t>manner</a:t>
            </a:r>
            <a:r>
              <a:rPr lang="it-IT" dirty="0"/>
              <a:t> </a:t>
            </a:r>
            <a:r>
              <a:rPr lang="it-IT" dirty="0" err="1"/>
              <a:t>through</a:t>
            </a:r>
            <a:r>
              <a:rPr lang="it-IT" dirty="0"/>
              <a:t> (in order) </a:t>
            </a:r>
            <a:r>
              <a:rPr lang="it-IT" dirty="0" err="1"/>
              <a:t>organized</a:t>
            </a:r>
            <a:r>
              <a:rPr lang="it-IT" dirty="0"/>
              <a:t> </a:t>
            </a:r>
            <a:r>
              <a:rPr lang="it-IT" dirty="0" err="1"/>
              <a:t>signalling</a:t>
            </a:r>
            <a:r>
              <a:rPr lang="it-IT" dirty="0"/>
              <a:t> </a:t>
            </a:r>
            <a:r>
              <a:rPr lang="it-IT" dirty="0" err="1"/>
              <a:t>components</a:t>
            </a:r>
            <a:endParaRPr lang="it-IT" dirty="0"/>
          </a:p>
          <a:p>
            <a:r>
              <a:rPr lang="it-IT" dirty="0"/>
              <a:t>Branching: </a:t>
            </a:r>
            <a:r>
              <a:rPr lang="it-IT" dirty="0" err="1"/>
              <a:t>signalling</a:t>
            </a:r>
            <a:r>
              <a:rPr lang="it-IT" dirty="0"/>
              <a:t> </a:t>
            </a:r>
            <a:r>
              <a:rPr lang="it-IT" dirty="0" err="1"/>
              <a:t>protein</a:t>
            </a:r>
            <a:r>
              <a:rPr lang="it-IT" dirty="0"/>
              <a:t> </a:t>
            </a:r>
            <a:r>
              <a:rPr lang="it-IT" dirty="0" err="1"/>
              <a:t>has</a:t>
            </a:r>
            <a:r>
              <a:rPr lang="it-IT" dirty="0"/>
              <a:t> multiple downstream </a:t>
            </a:r>
            <a:r>
              <a:rPr lang="it-IT" dirty="0" err="1"/>
              <a:t>proteins</a:t>
            </a:r>
            <a:endParaRPr lang="it-IT" dirty="0"/>
          </a:p>
          <a:p>
            <a:r>
              <a:rPr lang="it-IT" dirty="0" err="1"/>
              <a:t>Crosstalk</a:t>
            </a:r>
            <a:r>
              <a:rPr lang="it-IT" dirty="0"/>
              <a:t>: </a:t>
            </a:r>
            <a:r>
              <a:rPr lang="it-IT" dirty="0" err="1"/>
              <a:t>linkage</a:t>
            </a:r>
            <a:r>
              <a:rPr lang="it-IT" dirty="0"/>
              <a:t> of </a:t>
            </a:r>
            <a:r>
              <a:rPr lang="it-IT" dirty="0" err="1"/>
              <a:t>different</a:t>
            </a:r>
            <a:r>
              <a:rPr lang="it-IT" dirty="0"/>
              <a:t> </a:t>
            </a:r>
            <a:r>
              <a:rPr lang="it-IT" dirty="0" err="1"/>
              <a:t>pathways</a:t>
            </a:r>
            <a:r>
              <a:rPr lang="it-IT" dirty="0"/>
              <a:t>; </a:t>
            </a:r>
            <a:r>
              <a:rPr lang="it-IT" dirty="0" err="1"/>
              <a:t>allow</a:t>
            </a:r>
            <a:r>
              <a:rPr lang="it-IT" dirty="0"/>
              <a:t> for </a:t>
            </a:r>
            <a:r>
              <a:rPr lang="it-IT" dirty="0" err="1"/>
              <a:t>coordination</a:t>
            </a:r>
            <a:r>
              <a:rPr lang="it-IT" dirty="0"/>
              <a:t> of </a:t>
            </a:r>
            <a:r>
              <a:rPr lang="it-IT" dirty="0" err="1"/>
              <a:t>pathway</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940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spcBef>
                <a:spcPct val="0"/>
              </a:spcBef>
              <a:buClr>
                <a:srgbClr val="000000"/>
              </a:buClr>
              <a:buFont typeface="Times New Roman" panose="02020603050405020304" pitchFamily="18" charset="0"/>
              <a:buNone/>
            </a:pPr>
            <a:r>
              <a:rPr lang="en-US" altLang="it-IT" sz="1200" b="0" dirty="0">
                <a:solidFill>
                  <a:srgbClr val="FF0000"/>
                </a:solidFill>
                <a:latin typeface="Arial" panose="020B0604020202020204" pitchFamily="34" charset="0"/>
              </a:rPr>
              <a:t>The various signaling pathways, started by different receptors may converge and talk to each other.</a:t>
            </a:r>
          </a:p>
          <a:p>
            <a:pPr eaLnBrk="1" hangingPunct="1">
              <a:spcBef>
                <a:spcPct val="0"/>
              </a:spcBef>
              <a:buClr>
                <a:srgbClr val="000000"/>
              </a:buClr>
              <a:buFont typeface="Times New Roman" panose="02020603050405020304" pitchFamily="18" charset="0"/>
              <a:buNone/>
            </a:pPr>
            <a:endParaRPr lang="en-US" altLang="it-IT" sz="1200" b="0" dirty="0">
              <a:solidFill>
                <a:srgbClr val="FF0000"/>
              </a:solidFill>
              <a:latin typeface="Arial" panose="020B0604020202020204" pitchFamily="34" charset="0"/>
            </a:endParaRPr>
          </a:p>
          <a:p>
            <a:pPr eaLnBrk="1" hangingPunct="1">
              <a:spcBef>
                <a:spcPct val="0"/>
              </a:spcBef>
              <a:buClr>
                <a:srgbClr val="000000"/>
              </a:buClr>
              <a:buFont typeface="Times New Roman" panose="02020603050405020304" pitchFamily="18" charset="0"/>
              <a:buNone/>
            </a:pPr>
            <a:r>
              <a:rPr lang="en-US" altLang="it-IT" sz="1200" b="0" dirty="0">
                <a:solidFill>
                  <a:srgbClr val="FF0000"/>
                </a:solidFill>
                <a:latin typeface="Arial" panose="020B0604020202020204" pitchFamily="34" charset="0"/>
              </a:rPr>
              <a:t>Cells receive information from many different growth factors receptors (or other receptors).</a:t>
            </a:r>
          </a:p>
          <a:p>
            <a:pPr eaLnBrk="1" hangingPunct="1">
              <a:spcBef>
                <a:spcPct val="0"/>
              </a:spcBef>
              <a:buClr>
                <a:srgbClr val="000000"/>
              </a:buClr>
              <a:buFont typeface="Times New Roman" panose="02020603050405020304" pitchFamily="18" charset="0"/>
              <a:buNone/>
            </a:pPr>
            <a:r>
              <a:rPr lang="en-US" altLang="it-IT" sz="1200" b="0" dirty="0">
                <a:solidFill>
                  <a:srgbClr val="FF0000"/>
                </a:solidFill>
                <a:latin typeface="Arial" panose="020B0604020202020204" pitchFamily="34" charset="0"/>
              </a:rPr>
              <a:t>Cellular signaling pathways are not isolated from each other but are interconnected to form a complex signaling </a:t>
            </a:r>
            <a:r>
              <a:rPr lang="en-US" altLang="it-IT" sz="1200" b="0" dirty="0" err="1">
                <a:solidFill>
                  <a:srgbClr val="FF0000"/>
                </a:solidFill>
                <a:latin typeface="Arial" panose="020B0604020202020204" pitchFamily="34" charset="0"/>
              </a:rPr>
              <a:t>networs</a:t>
            </a:r>
            <a:r>
              <a:rPr lang="en-US" altLang="it-IT" sz="1200" b="0" dirty="0">
                <a:solidFill>
                  <a:srgbClr val="FF0000"/>
                </a:solidFill>
                <a:latin typeface="Arial" panose="020B0604020202020204" pitchFamily="34" charset="0"/>
              </a:rPr>
              <a:t>. They must then integrate this information to regulate different processes, such as protein synthesis and cell growth, motility, differentiation and programmed cell death.</a:t>
            </a:r>
            <a:endParaRPr lang="it-IT" altLang="it-IT" sz="1200" b="0" dirty="0">
              <a:solidFill>
                <a:srgbClr val="FF0000"/>
              </a:solidFill>
              <a:latin typeface="Arial" panose="020B0604020202020204" pitchFamily="34" charset="0"/>
            </a:endParaRPr>
          </a:p>
        </p:txBody>
      </p:sp>
      <p:sp>
        <p:nvSpPr>
          <p:cNvPr id="4" name="Segnaposto numero diapositiva 3"/>
          <p:cNvSpPr>
            <a:spLocks noGrp="1"/>
          </p:cNvSpPr>
          <p:nvPr>
            <p:ph type="sldNum" sz="quarter" idx="5"/>
          </p:nvPr>
        </p:nvSpPr>
        <p:spPr/>
        <p:txBody>
          <a:bodyPr/>
          <a:lstStyle/>
          <a:p>
            <a:fld id="{38ECE7DE-3DFA-EB47-B378-AF43330A14C0}" type="slidenum">
              <a:rPr lang="it-IT" smtClean="0"/>
              <a:t>37</a:t>
            </a:fld>
            <a:endParaRPr lang="it-IT"/>
          </a:p>
        </p:txBody>
      </p:sp>
    </p:spTree>
    <p:extLst>
      <p:ext uri="{BB962C8B-B14F-4D97-AF65-F5344CB8AC3E}">
        <p14:creationId xmlns:p14="http://schemas.microsoft.com/office/powerpoint/2010/main" val="2049312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8ECE7DE-3DFA-EB47-B378-AF43330A14C0}" type="slidenum">
              <a:rPr lang="it-IT" smtClean="0"/>
              <a:t>38</a:t>
            </a:fld>
            <a:endParaRPr lang="it-IT"/>
          </a:p>
        </p:txBody>
      </p:sp>
    </p:spTree>
    <p:extLst>
      <p:ext uri="{BB962C8B-B14F-4D97-AF65-F5344CB8AC3E}">
        <p14:creationId xmlns:p14="http://schemas.microsoft.com/office/powerpoint/2010/main" val="56447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8A3384-BEEE-4BDF-947D-337235570787}" type="slidenum">
              <a:rPr lang="it-IT" smtClean="0"/>
              <a:t>39</a:t>
            </a:fld>
            <a:endParaRPr lang="it-IT"/>
          </a:p>
        </p:txBody>
      </p:sp>
    </p:spTree>
    <p:extLst>
      <p:ext uri="{BB962C8B-B14F-4D97-AF65-F5344CB8AC3E}">
        <p14:creationId xmlns:p14="http://schemas.microsoft.com/office/powerpoint/2010/main" val="397315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tLang="it-IT" dirty="0" err="1">
                <a:latin typeface="Times New Roman" panose="02020603050405020304" pitchFamily="18" charset="0"/>
              </a:rPr>
              <a:t>Although</a:t>
            </a:r>
            <a:r>
              <a:rPr lang="it-IT" altLang="it-IT" dirty="0">
                <a:latin typeface="Times New Roman" panose="02020603050405020304" pitchFamily="18" charset="0"/>
              </a:rPr>
              <a:t> </a:t>
            </a:r>
            <a:r>
              <a:rPr lang="it-IT" altLang="it-IT" dirty="0" err="1">
                <a:latin typeface="Times New Roman" panose="02020603050405020304" pitchFamily="18" charset="0"/>
              </a:rPr>
              <a:t>there</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 </a:t>
            </a:r>
            <a:r>
              <a:rPr lang="it-IT" altLang="it-IT" dirty="0" err="1">
                <a:latin typeface="Times New Roman" panose="02020603050405020304" pitchFamily="18" charset="0"/>
              </a:rPr>
              <a:t>tremendous</a:t>
            </a:r>
            <a:r>
              <a:rPr lang="it-IT" altLang="it-IT" dirty="0">
                <a:latin typeface="Times New Roman" panose="02020603050405020304" pitchFamily="18" charset="0"/>
              </a:rPr>
              <a:t> </a:t>
            </a:r>
            <a:r>
              <a:rPr lang="it-IT" altLang="it-IT" dirty="0" err="1">
                <a:latin typeface="Times New Roman" panose="02020603050405020304" pitchFamily="18" charset="0"/>
              </a:rPr>
              <a:t>diversity</a:t>
            </a:r>
            <a:r>
              <a:rPr lang="it-IT" altLang="it-IT" dirty="0">
                <a:latin typeface="Times New Roman" panose="02020603050405020304" pitchFamily="18" charset="0"/>
              </a:rPr>
              <a:t> in </a:t>
            </a:r>
            <a:r>
              <a:rPr lang="it-IT" altLang="it-IT" dirty="0" err="1">
                <a:latin typeface="Times New Roman" panose="02020603050405020304" pitchFamily="18" charset="0"/>
              </a:rPr>
              <a:t>extracellular</a:t>
            </a:r>
            <a:r>
              <a:rPr lang="it-IT" altLang="it-IT" dirty="0">
                <a:latin typeface="Times New Roman" panose="02020603050405020304" pitchFamily="18" charset="0"/>
              </a:rPr>
              <a:t> </a:t>
            </a:r>
            <a:r>
              <a:rPr lang="it-IT" altLang="it-IT" dirty="0" err="1">
                <a:latin typeface="Times New Roman" panose="02020603050405020304" pitchFamily="18" charset="0"/>
              </a:rPr>
              <a:t>cues</a:t>
            </a:r>
            <a:r>
              <a:rPr lang="it-IT" altLang="it-IT" dirty="0">
                <a:latin typeface="Times New Roman" panose="02020603050405020304" pitchFamily="18" charset="0"/>
              </a:rPr>
              <a:t> , the </a:t>
            </a:r>
            <a:r>
              <a:rPr lang="it-IT" altLang="it-IT" dirty="0" err="1">
                <a:latin typeface="Times New Roman" panose="02020603050405020304" pitchFamily="18" charset="0"/>
              </a:rPr>
              <a:t>cell</a:t>
            </a:r>
            <a:r>
              <a:rPr lang="it-IT" altLang="it-IT" dirty="0">
                <a:latin typeface="Times New Roman" panose="02020603050405020304" pitchFamily="18" charset="0"/>
              </a:rPr>
              <a:t> </a:t>
            </a:r>
            <a:r>
              <a:rPr lang="it-IT" altLang="it-IT" dirty="0" err="1">
                <a:latin typeface="Times New Roman" panose="02020603050405020304" pitchFamily="18" charset="0"/>
              </a:rPr>
              <a:t>uses</a:t>
            </a:r>
            <a:r>
              <a:rPr lang="it-IT" altLang="it-IT" dirty="0">
                <a:latin typeface="Times New Roman" panose="02020603050405020304" pitchFamily="18" charset="0"/>
              </a:rPr>
              <a:t> just </a:t>
            </a:r>
            <a:r>
              <a:rPr lang="it-IT" altLang="it-IT" dirty="0" err="1">
                <a:latin typeface="Times New Roman" panose="02020603050405020304" pitchFamily="18" charset="0"/>
              </a:rPr>
              <a:t>three</a:t>
            </a:r>
            <a:r>
              <a:rPr lang="it-IT" altLang="it-IT" dirty="0">
                <a:latin typeface="Times New Roman" panose="02020603050405020304" pitchFamily="18" charset="0"/>
              </a:rPr>
              <a:t> general </a:t>
            </a:r>
            <a:r>
              <a:rPr lang="it-IT" altLang="it-IT" dirty="0" err="1">
                <a:latin typeface="Times New Roman" panose="02020603050405020304" pitchFamily="18" charset="0"/>
              </a:rPr>
              <a:t>mechanisms</a:t>
            </a:r>
            <a:r>
              <a:rPr lang="it-IT" altLang="it-IT" dirty="0">
                <a:latin typeface="Times New Roman" panose="02020603050405020304" pitchFamily="18" charset="0"/>
              </a:rPr>
              <a:t> to </a:t>
            </a:r>
            <a:r>
              <a:rPr lang="it-IT" altLang="it-IT" dirty="0" err="1">
                <a:latin typeface="Times New Roman" panose="02020603050405020304" pitchFamily="18" charset="0"/>
              </a:rPr>
              <a:t>transduce</a:t>
            </a:r>
            <a:r>
              <a:rPr lang="it-IT" altLang="it-IT" dirty="0">
                <a:latin typeface="Times New Roman" panose="02020603050405020304" pitchFamily="18" charset="0"/>
              </a:rPr>
              <a:t> </a:t>
            </a:r>
            <a:r>
              <a:rPr lang="it-IT" altLang="it-IT" dirty="0" err="1">
                <a:latin typeface="Times New Roman" panose="02020603050405020304" pitchFamily="18" charset="0"/>
              </a:rPr>
              <a:t>those</a:t>
            </a:r>
            <a:r>
              <a:rPr lang="it-IT" altLang="it-IT" dirty="0">
                <a:latin typeface="Times New Roman" panose="02020603050405020304" pitchFamily="18" charset="0"/>
              </a:rPr>
              <a:t> </a:t>
            </a:r>
            <a:r>
              <a:rPr lang="it-IT" altLang="it-IT" dirty="0" err="1">
                <a:latin typeface="Times New Roman" panose="02020603050405020304" pitchFamily="18" charset="0"/>
              </a:rPr>
              <a:t>cues</a:t>
            </a:r>
            <a:r>
              <a:rPr lang="it-IT" altLang="it-IT" dirty="0">
                <a:latin typeface="Times New Roman" panose="02020603050405020304" pitchFamily="18" charset="0"/>
              </a:rPr>
              <a:t> </a:t>
            </a:r>
            <a:r>
              <a:rPr lang="it-IT" altLang="it-IT" dirty="0" err="1">
                <a:latin typeface="Times New Roman" panose="02020603050405020304" pitchFamily="18" charset="0"/>
              </a:rPr>
              <a:t>through</a:t>
            </a:r>
            <a:r>
              <a:rPr lang="it-IT" altLang="it-IT" dirty="0">
                <a:latin typeface="Times New Roman" panose="02020603050405020304" pitchFamily="18" charset="0"/>
              </a:rPr>
              <a:t> the plasma membrane to the </a:t>
            </a:r>
            <a:r>
              <a:rPr lang="it-IT" altLang="it-IT" dirty="0" err="1">
                <a:latin typeface="Times New Roman" panose="02020603050405020304" pitchFamily="18" charset="0"/>
              </a:rPr>
              <a:t>cytosol</a:t>
            </a:r>
            <a:r>
              <a:rPr lang="it-IT" altLang="it-IT" dirty="0">
                <a:latin typeface="Times New Roman" panose="02020603050405020304" pitchFamily="18" charset="0"/>
              </a:rPr>
              <a:t>.</a:t>
            </a:r>
          </a:p>
          <a:p>
            <a:r>
              <a:rPr lang="it-IT" altLang="it-IT" dirty="0">
                <a:latin typeface="Times New Roman" panose="02020603050405020304" pitchFamily="18" charset="0"/>
              </a:rPr>
              <a:t>The </a:t>
            </a:r>
            <a:r>
              <a:rPr lang="it-IT" altLang="it-IT" dirty="0" err="1">
                <a:latin typeface="Times New Roman" panose="02020603050405020304" pitchFamily="18" charset="0"/>
              </a:rPr>
              <a:t>broad</a:t>
            </a:r>
            <a:r>
              <a:rPr lang="it-IT" altLang="it-IT" dirty="0">
                <a:latin typeface="Times New Roman" panose="02020603050405020304" pitchFamily="18" charset="0"/>
              </a:rPr>
              <a:t> </a:t>
            </a:r>
            <a:r>
              <a:rPr lang="it-IT" altLang="it-IT" dirty="0" err="1">
                <a:latin typeface="Times New Roman" panose="02020603050405020304" pitchFamily="18" charset="0"/>
              </a:rPr>
              <a:t>strategy</a:t>
            </a:r>
            <a:r>
              <a:rPr lang="it-IT" altLang="it-IT" dirty="0">
                <a:latin typeface="Times New Roman" panose="02020603050405020304" pitchFamily="18" charset="0"/>
              </a:rPr>
              <a:t> </a:t>
            </a:r>
            <a:r>
              <a:rPr lang="it-IT" altLang="it-IT" dirty="0" err="1">
                <a:latin typeface="Times New Roman" panose="02020603050405020304" pitchFamily="18" charset="0"/>
              </a:rPr>
              <a:t>consist</a:t>
            </a:r>
            <a:r>
              <a:rPr lang="it-IT" altLang="it-IT" dirty="0">
                <a:latin typeface="Times New Roman" panose="02020603050405020304" pitchFamily="18" charset="0"/>
              </a:rPr>
              <a:t> of a </a:t>
            </a:r>
            <a:r>
              <a:rPr lang="it-IT" altLang="it-IT" b="1" dirty="0" err="1">
                <a:latin typeface="Times New Roman" panose="02020603050405020304" pitchFamily="18" charset="0"/>
              </a:rPr>
              <a:t>ligand-binding</a:t>
            </a:r>
            <a:r>
              <a:rPr lang="it-IT" altLang="it-IT" b="1" dirty="0">
                <a:latin typeface="Times New Roman" panose="02020603050405020304" pitchFamily="18" charset="0"/>
              </a:rPr>
              <a:t> domain on the </a:t>
            </a:r>
            <a:r>
              <a:rPr lang="it-IT" altLang="it-IT" b="1" dirty="0" err="1">
                <a:latin typeface="Times New Roman" panose="02020603050405020304" pitchFamily="18" charset="0"/>
              </a:rPr>
              <a:t>extracellular</a:t>
            </a:r>
            <a:r>
              <a:rPr lang="it-IT" altLang="it-IT" b="1" dirty="0">
                <a:latin typeface="Times New Roman" panose="02020603050405020304" pitchFamily="18" charset="0"/>
              </a:rPr>
              <a:t> face </a:t>
            </a:r>
            <a:r>
              <a:rPr lang="it-IT" altLang="it-IT" dirty="0">
                <a:latin typeface="Times New Roman" panose="02020603050405020304" pitchFamily="18" charset="0"/>
              </a:rPr>
              <a:t>of the membrane, </a:t>
            </a:r>
            <a:r>
              <a:rPr lang="it-IT" altLang="it-IT" dirty="0" err="1">
                <a:latin typeface="Times New Roman" panose="02020603050405020304" pitchFamily="18" charset="0"/>
              </a:rPr>
              <a:t>one</a:t>
            </a:r>
            <a:r>
              <a:rPr lang="it-IT" altLang="it-IT" dirty="0">
                <a:latin typeface="Times New Roman" panose="02020603050405020304" pitchFamily="18" charset="0"/>
              </a:rPr>
              <a:t> or more </a:t>
            </a:r>
            <a:r>
              <a:rPr lang="it-IT" altLang="it-IT" dirty="0" err="1">
                <a:latin typeface="Times New Roman" panose="02020603050405020304" pitchFamily="18" charset="0"/>
              </a:rPr>
              <a:t>hydrophobic</a:t>
            </a:r>
            <a:r>
              <a:rPr lang="it-IT" altLang="it-IT" dirty="0">
                <a:latin typeface="Times New Roman" panose="02020603050405020304" pitchFamily="18" charset="0"/>
              </a:rPr>
              <a:t> </a:t>
            </a:r>
            <a:r>
              <a:rPr lang="it-IT" altLang="it-IT" dirty="0" err="1">
                <a:latin typeface="Times New Roman" panose="02020603050405020304" pitchFamily="18" charset="0"/>
              </a:rPr>
              <a:t>transmembrane</a:t>
            </a:r>
            <a:r>
              <a:rPr lang="it-IT" altLang="it-IT" dirty="0">
                <a:latin typeface="Times New Roman" panose="02020603050405020304" pitchFamily="18" charset="0"/>
              </a:rPr>
              <a:t> </a:t>
            </a:r>
            <a:r>
              <a:rPr lang="it-IT" altLang="it-IT" dirty="0" err="1">
                <a:latin typeface="Times New Roman" panose="02020603050405020304" pitchFamily="18" charset="0"/>
              </a:rPr>
              <a:t>segments</a:t>
            </a:r>
            <a:r>
              <a:rPr lang="it-IT" altLang="it-IT" dirty="0">
                <a:latin typeface="Times New Roman" panose="02020603050405020304" pitchFamily="18" charset="0"/>
              </a:rPr>
              <a:t>, and an </a:t>
            </a:r>
            <a:r>
              <a:rPr lang="it-IT" altLang="it-IT" dirty="0" err="1">
                <a:latin typeface="Times New Roman" panose="02020603050405020304" pitchFamily="18" charset="0"/>
              </a:rPr>
              <a:t>intracellular</a:t>
            </a:r>
            <a:r>
              <a:rPr lang="it-IT" altLang="it-IT" dirty="0">
                <a:latin typeface="Times New Roman" panose="02020603050405020304" pitchFamily="18" charset="0"/>
              </a:rPr>
              <a:t> </a:t>
            </a:r>
            <a:r>
              <a:rPr lang="it-IT" altLang="it-IT" dirty="0" err="1">
                <a:latin typeface="Times New Roman" panose="02020603050405020304" pitchFamily="18" charset="0"/>
              </a:rPr>
              <a:t>portion</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couples</a:t>
            </a:r>
            <a:r>
              <a:rPr lang="it-IT" altLang="it-IT" dirty="0">
                <a:latin typeface="Times New Roman" panose="02020603050405020304" pitchFamily="18" charset="0"/>
              </a:rPr>
              <a:t> the downstream </a:t>
            </a:r>
            <a:r>
              <a:rPr lang="it-IT" altLang="it-IT" dirty="0" err="1">
                <a:latin typeface="Times New Roman" panose="02020603050405020304" pitchFamily="18" charset="0"/>
              </a:rPr>
              <a:t>signaling</a:t>
            </a:r>
            <a:r>
              <a:rPr lang="it-IT" altLang="it-IT" dirty="0">
                <a:latin typeface="Times New Roman" panose="02020603050405020304" pitchFamily="18" charset="0"/>
              </a:rPr>
              <a:t> </a:t>
            </a:r>
            <a:r>
              <a:rPr lang="it-IT" altLang="it-IT" dirty="0" err="1">
                <a:latin typeface="Times New Roman" panose="02020603050405020304" pitchFamily="18" charset="0"/>
              </a:rPr>
              <a:t>effectors</a:t>
            </a:r>
            <a:r>
              <a:rPr lang="it-IT" altLang="it-IT" dirty="0">
                <a:latin typeface="Times New Roman" panose="02020603050405020304" pitchFamily="18" charset="0"/>
              </a:rPr>
              <a:t>.</a:t>
            </a:r>
          </a:p>
          <a:p>
            <a:r>
              <a:rPr lang="it-IT" altLang="it-IT" dirty="0">
                <a:latin typeface="Times New Roman" panose="02020603050405020304" pitchFamily="18" charset="0"/>
              </a:rPr>
              <a:t>In </a:t>
            </a:r>
            <a:r>
              <a:rPr lang="it-IT" altLang="it-IT" dirty="0" err="1">
                <a:latin typeface="Times New Roman" panose="02020603050405020304" pitchFamily="18" charset="0"/>
              </a:rPr>
              <a:t>many</a:t>
            </a:r>
            <a:r>
              <a:rPr lang="it-IT" altLang="it-IT" dirty="0">
                <a:latin typeface="Times New Roman" panose="02020603050405020304" pitchFamily="18" charset="0"/>
              </a:rPr>
              <a:t> </a:t>
            </a:r>
            <a:r>
              <a:rPr lang="it-IT" altLang="it-IT" dirty="0" err="1">
                <a:latin typeface="Times New Roman" panose="02020603050405020304" pitchFamily="18" charset="0"/>
              </a:rPr>
              <a:t>cases</a:t>
            </a:r>
            <a:r>
              <a:rPr lang="it-IT" altLang="it-IT" dirty="0">
                <a:latin typeface="Times New Roman" panose="02020603050405020304" pitchFamily="18" charset="0"/>
              </a:rPr>
              <a:t>, the </a:t>
            </a:r>
            <a:r>
              <a:rPr lang="it-IT" altLang="it-IT" dirty="0" err="1">
                <a:latin typeface="Times New Roman" panose="02020603050405020304" pitchFamily="18" charset="0"/>
              </a:rPr>
              <a:t>intracellular</a:t>
            </a:r>
            <a:r>
              <a:rPr lang="it-IT" altLang="it-IT" dirty="0">
                <a:latin typeface="Times New Roman" panose="02020603050405020304" pitchFamily="18" charset="0"/>
              </a:rPr>
              <a:t> part of the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itself</a:t>
            </a:r>
            <a:r>
              <a:rPr lang="it-IT" altLang="it-IT" dirty="0">
                <a:latin typeface="Times New Roman" panose="02020603050405020304" pitchFamily="18" charset="0"/>
              </a:rPr>
              <a:t> </a:t>
            </a:r>
            <a:r>
              <a:rPr lang="it-IT" altLang="it-IT" dirty="0" err="1">
                <a:latin typeface="Times New Roman" panose="02020603050405020304" pitchFamily="18" charset="0"/>
              </a:rPr>
              <a:t>has</a:t>
            </a:r>
            <a:r>
              <a:rPr lang="it-IT" altLang="it-IT" dirty="0">
                <a:latin typeface="Times New Roman" panose="02020603050405020304" pitchFamily="18" charset="0"/>
              </a:rPr>
              <a:t> </a:t>
            </a:r>
            <a:r>
              <a:rPr lang="it-IT" altLang="it-IT" dirty="0" err="1">
                <a:latin typeface="Times New Roman" panose="02020603050405020304" pitchFamily="18" charset="0"/>
              </a:rPr>
              <a:t>intrinsic</a:t>
            </a:r>
            <a:r>
              <a:rPr lang="it-IT" altLang="it-IT" dirty="0">
                <a:latin typeface="Times New Roman" panose="02020603050405020304" pitchFamily="18" charset="0"/>
              </a:rPr>
              <a:t> </a:t>
            </a:r>
            <a:r>
              <a:rPr lang="it-IT" altLang="it-IT" dirty="0" err="1">
                <a:latin typeface="Times New Roman" panose="02020603050405020304" pitchFamily="18" charset="0"/>
              </a:rPr>
              <a:t>catalytic</a:t>
            </a:r>
            <a:r>
              <a:rPr lang="it-IT" altLang="it-IT" dirty="0">
                <a:latin typeface="Times New Roman" panose="02020603050405020304" pitchFamily="18" charset="0"/>
              </a:rPr>
              <a:t> </a:t>
            </a:r>
            <a:r>
              <a:rPr lang="it-IT" altLang="it-IT" dirty="0" err="1">
                <a:latin typeface="Times New Roman" panose="02020603050405020304" pitchFamily="18" charset="0"/>
              </a:rPr>
              <a:t>activity</a:t>
            </a:r>
            <a:r>
              <a:rPr lang="it-IT" altLang="it-IT" dirty="0">
                <a:latin typeface="Times New Roman" panose="02020603050405020304" pitchFamily="18" charset="0"/>
              </a:rPr>
              <a:t>, for </a:t>
            </a:r>
            <a:r>
              <a:rPr lang="it-IT" altLang="it-IT" dirty="0" err="1">
                <a:latin typeface="Times New Roman" panose="02020603050405020304" pitchFamily="18" charset="0"/>
              </a:rPr>
              <a:t>example</a:t>
            </a:r>
            <a:r>
              <a:rPr lang="it-IT" altLang="it-IT" dirty="0">
                <a:latin typeface="Times New Roman" panose="02020603050405020304" pitchFamily="18" charset="0"/>
              </a:rPr>
              <a:t> a </a:t>
            </a:r>
            <a:r>
              <a:rPr lang="it-IT" altLang="it-IT" dirty="0" err="1">
                <a:latin typeface="Times New Roman" panose="02020603050405020304" pitchFamily="18" charset="0"/>
              </a:rPr>
              <a:t>protein</a:t>
            </a:r>
            <a:r>
              <a:rPr lang="it-IT" altLang="it-IT" dirty="0">
                <a:latin typeface="Times New Roman" panose="02020603050405020304" pitchFamily="18" charset="0"/>
              </a:rPr>
              <a:t> </a:t>
            </a:r>
            <a:r>
              <a:rPr lang="it-IT" altLang="it-IT" dirty="0" err="1">
                <a:latin typeface="Times New Roman" panose="02020603050405020304" pitchFamily="18" charset="0"/>
              </a:rPr>
              <a:t>kinase</a:t>
            </a:r>
            <a:r>
              <a:rPr lang="it-IT" altLang="it-IT" dirty="0">
                <a:latin typeface="Times New Roman" panose="02020603050405020304" pitchFamily="18" charset="0"/>
              </a:rPr>
              <a:t> domain, </a:t>
            </a:r>
            <a:r>
              <a:rPr lang="it-IT" altLang="it-IT" dirty="0" err="1">
                <a:latin typeface="Times New Roman" panose="02020603050405020304" pitchFamily="18" charset="0"/>
              </a:rPr>
              <a:t>which</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activated</a:t>
            </a:r>
            <a:r>
              <a:rPr lang="it-IT" altLang="it-IT" dirty="0">
                <a:latin typeface="Times New Roman" panose="02020603050405020304" pitchFamily="18" charset="0"/>
              </a:rPr>
              <a:t> by </a:t>
            </a:r>
            <a:r>
              <a:rPr lang="it-IT" altLang="it-IT" dirty="0" err="1">
                <a:latin typeface="Times New Roman" panose="02020603050405020304" pitchFamily="18" charset="0"/>
              </a:rPr>
              <a:t>ligand</a:t>
            </a:r>
            <a:r>
              <a:rPr lang="it-IT" altLang="it-IT" dirty="0">
                <a:latin typeface="Times New Roman" panose="02020603050405020304" pitchFamily="18" charset="0"/>
              </a:rPr>
              <a:t> </a:t>
            </a:r>
            <a:r>
              <a:rPr lang="it-IT" altLang="it-IT" dirty="0" err="1">
                <a:latin typeface="Times New Roman" panose="02020603050405020304" pitchFamily="18" charset="0"/>
              </a:rPr>
              <a:t>binding</a:t>
            </a:r>
            <a:r>
              <a:rPr lang="it-IT" altLang="it-IT" dirty="0">
                <a:latin typeface="Times New Roman" panose="02020603050405020304" pitchFamily="18" charset="0"/>
              </a:rPr>
              <a:t>. In </a:t>
            </a:r>
            <a:r>
              <a:rPr lang="it-IT" altLang="it-IT" dirty="0" err="1">
                <a:latin typeface="Times New Roman" panose="02020603050405020304" pitchFamily="18" charset="0"/>
              </a:rPr>
              <a:t>other</a:t>
            </a:r>
            <a:r>
              <a:rPr lang="it-IT" altLang="it-IT" dirty="0">
                <a:latin typeface="Times New Roman" panose="02020603050405020304" pitchFamily="18" charset="0"/>
              </a:rPr>
              <a:t> </a:t>
            </a:r>
            <a:r>
              <a:rPr lang="it-IT" altLang="it-IT" dirty="0" err="1">
                <a:latin typeface="Times New Roman" panose="02020603050405020304" pitchFamily="18" charset="0"/>
              </a:rPr>
              <a:t>cases</a:t>
            </a:r>
            <a:r>
              <a:rPr lang="it-IT" altLang="it-IT" dirty="0">
                <a:latin typeface="Times New Roman" panose="02020603050405020304" pitchFamily="18" charset="0"/>
              </a:rPr>
              <a:t>, the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associated</a:t>
            </a:r>
            <a:r>
              <a:rPr lang="it-IT" altLang="it-IT" dirty="0">
                <a:latin typeface="Times New Roman" panose="02020603050405020304" pitchFamily="18" charset="0"/>
              </a:rPr>
              <a:t> </a:t>
            </a:r>
            <a:r>
              <a:rPr lang="it-IT" altLang="it-IT" dirty="0" err="1">
                <a:latin typeface="Times New Roman" panose="02020603050405020304" pitchFamily="18" charset="0"/>
              </a:rPr>
              <a:t>noncovalently</a:t>
            </a:r>
            <a:r>
              <a:rPr lang="it-IT" altLang="it-IT" dirty="0">
                <a:latin typeface="Times New Roman" panose="02020603050405020304" pitchFamily="18" charset="0"/>
              </a:rPr>
              <a:t> with </a:t>
            </a:r>
            <a:r>
              <a:rPr lang="it-IT" altLang="it-IT" dirty="0" err="1">
                <a:latin typeface="Times New Roman" panose="02020603050405020304" pitchFamily="18" charset="0"/>
              </a:rPr>
              <a:t>other</a:t>
            </a:r>
            <a:r>
              <a:rPr lang="it-IT" altLang="it-IT" dirty="0">
                <a:latin typeface="Times New Roman" panose="02020603050405020304" pitchFamily="18" charset="0"/>
              </a:rPr>
              <a:t> </a:t>
            </a:r>
            <a:r>
              <a:rPr lang="it-IT" altLang="it-IT" dirty="0" err="1">
                <a:latin typeface="Times New Roman" panose="02020603050405020304" pitchFamily="18" charset="0"/>
              </a:rPr>
              <a:t>effector</a:t>
            </a:r>
            <a:r>
              <a:rPr lang="it-IT" altLang="it-IT" dirty="0">
                <a:latin typeface="Times New Roman" panose="02020603050405020304" pitchFamily="18" charset="0"/>
              </a:rPr>
              <a:t> </a:t>
            </a:r>
            <a:r>
              <a:rPr lang="it-IT" altLang="it-IT" dirty="0" err="1">
                <a:latin typeface="Times New Roman" panose="02020603050405020304" pitchFamily="18" charset="0"/>
              </a:rPr>
              <a:t>proteins</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a:t>
            </a:r>
            <a:r>
              <a:rPr lang="it-IT" altLang="it-IT" dirty="0" err="1">
                <a:latin typeface="Times New Roman" panose="02020603050405020304" pitchFamily="18" charset="0"/>
              </a:rPr>
              <a:t>relay</a:t>
            </a:r>
            <a:r>
              <a:rPr lang="it-IT" altLang="it-IT" dirty="0">
                <a:latin typeface="Times New Roman" panose="02020603050405020304" pitchFamily="18" charset="0"/>
              </a:rPr>
              <a:t> the information </a:t>
            </a:r>
            <a:r>
              <a:rPr lang="it-IT" altLang="it-IT" dirty="0" err="1">
                <a:latin typeface="Times New Roman" panose="02020603050405020304" pitchFamily="18" charset="0"/>
              </a:rPr>
              <a:t>taht</a:t>
            </a:r>
            <a:r>
              <a:rPr lang="it-IT" altLang="it-IT" dirty="0">
                <a:latin typeface="Times New Roman" panose="02020603050405020304" pitchFamily="18" charset="0"/>
              </a:rPr>
              <a:t> the </a:t>
            </a:r>
            <a:r>
              <a:rPr lang="it-IT" altLang="it-IT" dirty="0" err="1">
                <a:latin typeface="Times New Roman" panose="02020603050405020304" pitchFamily="18" charset="0"/>
              </a:rPr>
              <a:t>ligand-binding</a:t>
            </a:r>
            <a:r>
              <a:rPr lang="it-IT" altLang="it-IT" dirty="0">
                <a:latin typeface="Times New Roman" panose="02020603050405020304" pitchFamily="18" charset="0"/>
              </a:rPr>
              <a:t> domain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occupied</a:t>
            </a:r>
            <a:r>
              <a:rPr lang="it-IT" altLang="it-IT" dirty="0">
                <a:latin typeface="Times New Roman" panose="02020603050405020304" pitchFamily="18" charset="0"/>
              </a:rPr>
              <a:t>.</a:t>
            </a:r>
          </a:p>
          <a:p>
            <a:r>
              <a:rPr lang="it-IT" altLang="it-IT" dirty="0">
                <a:latin typeface="Times New Roman" panose="02020603050405020304" pitchFamily="18" charset="0"/>
              </a:rPr>
              <a:t>The </a:t>
            </a:r>
            <a:r>
              <a:rPr lang="it-IT" altLang="it-IT" dirty="0" err="1">
                <a:latin typeface="Times New Roman" panose="02020603050405020304" pitchFamily="18" charset="0"/>
              </a:rPr>
              <a:t>second</a:t>
            </a:r>
            <a:r>
              <a:rPr lang="it-IT" altLang="it-IT" dirty="0">
                <a:latin typeface="Times New Roman" panose="02020603050405020304" pitchFamily="18" charset="0"/>
              </a:rPr>
              <a:t> major </a:t>
            </a:r>
            <a:r>
              <a:rPr lang="it-IT" altLang="it-IT" dirty="0" err="1">
                <a:latin typeface="Times New Roman" panose="02020603050405020304" pitchFamily="18" charset="0"/>
              </a:rPr>
              <a:t>strategy</a:t>
            </a:r>
            <a:r>
              <a:rPr lang="it-IT" altLang="it-IT" dirty="0">
                <a:latin typeface="Times New Roman" panose="02020603050405020304" pitchFamily="18" charset="0"/>
              </a:rPr>
              <a:t> </a:t>
            </a:r>
            <a:r>
              <a:rPr lang="it-IT" altLang="it-IT" dirty="0" err="1">
                <a:latin typeface="Times New Roman" panose="02020603050405020304" pitchFamily="18" charset="0"/>
              </a:rPr>
              <a:t>involves</a:t>
            </a:r>
            <a:r>
              <a:rPr lang="it-IT" altLang="it-IT" dirty="0">
                <a:latin typeface="Times New Roman" panose="02020603050405020304" pitchFamily="18" charset="0"/>
              </a:rPr>
              <a:t> </a:t>
            </a:r>
            <a:r>
              <a:rPr lang="it-IT" altLang="it-IT" b="1" dirty="0">
                <a:latin typeface="Times New Roman" panose="02020603050405020304" pitchFamily="18" charset="0"/>
              </a:rPr>
              <a:t>membrane </a:t>
            </a:r>
            <a:r>
              <a:rPr lang="it-IT" altLang="it-IT" b="1" dirty="0" err="1">
                <a:latin typeface="Times New Roman" panose="02020603050405020304" pitchFamily="18" charset="0"/>
              </a:rPr>
              <a:t>channels</a:t>
            </a:r>
            <a:r>
              <a:rPr lang="it-IT" altLang="it-IT" b="1"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are </a:t>
            </a:r>
            <a:r>
              <a:rPr lang="it-IT" altLang="it-IT" dirty="0" err="1">
                <a:latin typeface="Times New Roman" panose="02020603050405020304" pitchFamily="18" charset="0"/>
              </a:rPr>
              <a:t>transmembrane</a:t>
            </a:r>
            <a:r>
              <a:rPr lang="it-IT" altLang="it-IT" dirty="0">
                <a:latin typeface="Times New Roman" panose="02020603050405020304" pitchFamily="18" charset="0"/>
              </a:rPr>
              <a:t> </a:t>
            </a:r>
            <a:r>
              <a:rPr lang="it-IT" altLang="it-IT" dirty="0" err="1">
                <a:latin typeface="Times New Roman" panose="02020603050405020304" pitchFamily="18" charset="0"/>
              </a:rPr>
              <a:t>pores</a:t>
            </a:r>
            <a:r>
              <a:rPr lang="it-IT" altLang="it-IT" dirty="0">
                <a:latin typeface="Times New Roman" panose="02020603050405020304" pitchFamily="18" charset="0"/>
              </a:rPr>
              <a:t>, </a:t>
            </a:r>
            <a:r>
              <a:rPr lang="it-IT" altLang="it-IT" dirty="0" err="1">
                <a:latin typeface="Times New Roman" panose="02020603050405020304" pitchFamily="18" charset="0"/>
              </a:rPr>
              <a:t>assembled</a:t>
            </a:r>
            <a:r>
              <a:rPr lang="it-IT" altLang="it-IT" dirty="0">
                <a:latin typeface="Times New Roman" panose="02020603050405020304" pitchFamily="18" charset="0"/>
              </a:rPr>
              <a:t> from </a:t>
            </a:r>
            <a:r>
              <a:rPr lang="it-IT" altLang="it-IT" dirty="0" err="1">
                <a:latin typeface="Times New Roman" panose="02020603050405020304" pitchFamily="18" charset="0"/>
              </a:rPr>
              <a:t>protein</a:t>
            </a:r>
            <a:r>
              <a:rPr lang="it-IT" altLang="it-IT" dirty="0">
                <a:latin typeface="Times New Roman" panose="02020603050405020304" pitchFamily="18" charset="0"/>
              </a:rPr>
              <a:t> </a:t>
            </a:r>
            <a:r>
              <a:rPr lang="it-IT" altLang="it-IT" dirty="0" err="1">
                <a:latin typeface="Times New Roman" panose="02020603050405020304" pitchFamily="18" charset="0"/>
              </a:rPr>
              <a:t>subunits</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a:t>
            </a:r>
            <a:r>
              <a:rPr lang="it-IT" altLang="it-IT" dirty="0" err="1">
                <a:latin typeface="Times New Roman" panose="02020603050405020304" pitchFamily="18" charset="0"/>
              </a:rPr>
              <a:t>selectively</a:t>
            </a:r>
            <a:r>
              <a:rPr lang="it-IT" altLang="it-IT" dirty="0">
                <a:latin typeface="Times New Roman" panose="02020603050405020304" pitchFamily="18" charset="0"/>
              </a:rPr>
              <a:t> pass </a:t>
            </a:r>
            <a:r>
              <a:rPr lang="it-IT" altLang="it-IT" dirty="0" err="1">
                <a:latin typeface="Times New Roman" panose="02020603050405020304" pitchFamily="18" charset="0"/>
              </a:rPr>
              <a:t>certain</a:t>
            </a:r>
            <a:r>
              <a:rPr lang="it-IT" altLang="it-IT" dirty="0">
                <a:latin typeface="Times New Roman" panose="02020603050405020304" pitchFamily="18" charset="0"/>
              </a:rPr>
              <a:t> </a:t>
            </a:r>
            <a:r>
              <a:rPr lang="it-IT" altLang="it-IT" dirty="0" err="1">
                <a:latin typeface="Times New Roman" panose="02020603050405020304" pitchFamily="18" charset="0"/>
              </a:rPr>
              <a:t>classes</a:t>
            </a:r>
            <a:r>
              <a:rPr lang="it-IT" altLang="it-IT" dirty="0">
                <a:latin typeface="Times New Roman" panose="02020603050405020304" pitchFamily="18" charset="0"/>
              </a:rPr>
              <a:t> of small </a:t>
            </a:r>
            <a:r>
              <a:rPr lang="it-IT" altLang="it-IT" dirty="0" err="1">
                <a:latin typeface="Times New Roman" panose="02020603050405020304" pitchFamily="18" charset="0"/>
              </a:rPr>
              <a:t>molecules</a:t>
            </a:r>
            <a:r>
              <a:rPr lang="it-IT" altLang="it-IT" dirty="0">
                <a:latin typeface="Times New Roman" panose="02020603050405020304" pitchFamily="18" charset="0"/>
              </a:rPr>
              <a:t> </a:t>
            </a:r>
            <a:r>
              <a:rPr lang="it-IT" altLang="it-IT" dirty="0" err="1">
                <a:latin typeface="Times New Roman" panose="02020603050405020304" pitchFamily="18" charset="0"/>
              </a:rPr>
              <a:t>such</a:t>
            </a:r>
            <a:r>
              <a:rPr lang="it-IT" altLang="it-IT" dirty="0">
                <a:latin typeface="Times New Roman" panose="02020603050405020304" pitchFamily="18" charset="0"/>
              </a:rPr>
              <a:t> </a:t>
            </a:r>
            <a:r>
              <a:rPr lang="it-IT" altLang="it-IT" dirty="0" err="1">
                <a:latin typeface="Times New Roman" panose="02020603050405020304" pitchFamily="18" charset="0"/>
              </a:rPr>
              <a:t>as</a:t>
            </a:r>
            <a:r>
              <a:rPr lang="it-IT" altLang="it-IT" dirty="0">
                <a:latin typeface="Times New Roman" panose="02020603050405020304" pitchFamily="18" charset="0"/>
              </a:rPr>
              <a:t> </a:t>
            </a:r>
            <a:r>
              <a:rPr lang="it-IT" altLang="it-IT" dirty="0" err="1">
                <a:latin typeface="Times New Roman" panose="02020603050405020304" pitchFamily="18" charset="0"/>
              </a:rPr>
              <a:t>ions</a:t>
            </a:r>
            <a:r>
              <a:rPr lang="it-IT" altLang="it-IT" dirty="0">
                <a:latin typeface="Times New Roman" panose="02020603050405020304" pitchFamily="18" charset="0"/>
              </a:rPr>
              <a:t>. </a:t>
            </a:r>
            <a:r>
              <a:rPr lang="it-IT" altLang="it-IT" dirty="0" err="1">
                <a:latin typeface="Times New Roman" panose="02020603050405020304" pitchFamily="18" charset="0"/>
              </a:rPr>
              <a:t>Gated</a:t>
            </a:r>
            <a:r>
              <a:rPr lang="it-IT" altLang="it-IT" dirty="0">
                <a:latin typeface="Times New Roman" panose="02020603050405020304" pitchFamily="18" charset="0"/>
              </a:rPr>
              <a:t> </a:t>
            </a:r>
            <a:r>
              <a:rPr lang="it-IT" altLang="it-IT" dirty="0" err="1">
                <a:latin typeface="Times New Roman" panose="02020603050405020304" pitchFamily="18" charset="0"/>
              </a:rPr>
              <a:t>channels</a:t>
            </a:r>
            <a:r>
              <a:rPr lang="it-IT" altLang="it-IT" dirty="0">
                <a:latin typeface="Times New Roman" panose="02020603050405020304" pitchFamily="18" charset="0"/>
              </a:rPr>
              <a:t> can be </a:t>
            </a:r>
            <a:r>
              <a:rPr lang="it-IT" altLang="it-IT" dirty="0" err="1">
                <a:latin typeface="Times New Roman" panose="02020603050405020304" pitchFamily="18" charset="0"/>
              </a:rPr>
              <a:t>opened</a:t>
            </a:r>
            <a:r>
              <a:rPr lang="it-IT" altLang="it-IT" dirty="0">
                <a:latin typeface="Times New Roman" panose="02020603050405020304" pitchFamily="18" charset="0"/>
              </a:rPr>
              <a:t> and/or </a:t>
            </a:r>
            <a:r>
              <a:rPr lang="it-IT" altLang="it-IT" dirty="0" err="1">
                <a:latin typeface="Times New Roman" panose="02020603050405020304" pitchFamily="18" charset="0"/>
              </a:rPr>
              <a:t>closed</a:t>
            </a:r>
            <a:r>
              <a:rPr lang="it-IT" altLang="it-IT" dirty="0">
                <a:latin typeface="Times New Roman" panose="02020603050405020304" pitchFamily="18" charset="0"/>
              </a:rPr>
              <a:t> in </a:t>
            </a:r>
            <a:r>
              <a:rPr lang="it-IT" altLang="it-IT" dirty="0" err="1">
                <a:latin typeface="Times New Roman" panose="02020603050405020304" pitchFamily="18" charset="0"/>
              </a:rPr>
              <a:t>response</a:t>
            </a:r>
            <a:r>
              <a:rPr lang="it-IT" altLang="it-IT" dirty="0">
                <a:latin typeface="Times New Roman" panose="02020603050405020304" pitchFamily="18" charset="0"/>
              </a:rPr>
              <a:t> to </a:t>
            </a:r>
            <a:r>
              <a:rPr lang="it-IT" altLang="it-IT" dirty="0" err="1">
                <a:latin typeface="Times New Roman" panose="02020603050405020304" pitchFamily="18" charset="0"/>
              </a:rPr>
              <a:t>specific</a:t>
            </a:r>
            <a:r>
              <a:rPr lang="it-IT" altLang="it-IT" dirty="0">
                <a:latin typeface="Times New Roman" panose="02020603050405020304" pitchFamily="18" charset="0"/>
              </a:rPr>
              <a:t> </a:t>
            </a:r>
            <a:r>
              <a:rPr lang="it-IT" altLang="it-IT" dirty="0" err="1">
                <a:latin typeface="Times New Roman" panose="02020603050405020304" pitchFamily="18" charset="0"/>
              </a:rPr>
              <a:t>signals</a:t>
            </a:r>
            <a:r>
              <a:rPr lang="it-IT" altLang="it-IT" dirty="0">
                <a:latin typeface="Times New Roman" panose="02020603050405020304" pitchFamily="18" charset="0"/>
              </a:rPr>
              <a:t>, </a:t>
            </a:r>
            <a:r>
              <a:rPr lang="it-IT" altLang="it-IT" dirty="0" err="1">
                <a:latin typeface="Times New Roman" panose="02020603050405020304" pitchFamily="18" charset="0"/>
              </a:rPr>
              <a:t>allowing</a:t>
            </a:r>
            <a:r>
              <a:rPr lang="it-IT" altLang="it-IT" dirty="0">
                <a:latin typeface="Times New Roman" panose="02020603050405020304" pitchFamily="18" charset="0"/>
              </a:rPr>
              <a:t> </a:t>
            </a:r>
            <a:r>
              <a:rPr lang="it-IT" altLang="it-IT" dirty="0" err="1">
                <a:latin typeface="Times New Roman" panose="02020603050405020304" pitchFamily="18" charset="0"/>
              </a:rPr>
              <a:t>them</a:t>
            </a:r>
            <a:r>
              <a:rPr lang="it-IT" altLang="it-IT" dirty="0">
                <a:latin typeface="Times New Roman" panose="02020603050405020304" pitchFamily="18" charset="0"/>
              </a:rPr>
              <a:t> to </a:t>
            </a:r>
            <a:r>
              <a:rPr lang="it-IT" altLang="it-IT" dirty="0" err="1">
                <a:latin typeface="Times New Roman" panose="02020603050405020304" pitchFamily="18" charset="0"/>
              </a:rPr>
              <a:t>function</a:t>
            </a:r>
            <a:r>
              <a:rPr lang="it-IT" altLang="it-IT" dirty="0">
                <a:latin typeface="Times New Roman" panose="02020603050405020304" pitchFamily="18" charset="0"/>
              </a:rPr>
              <a:t> </a:t>
            </a:r>
            <a:r>
              <a:rPr lang="it-IT" altLang="it-IT" dirty="0" err="1">
                <a:latin typeface="Times New Roman" panose="02020603050405020304" pitchFamily="18" charset="0"/>
              </a:rPr>
              <a:t>as</a:t>
            </a:r>
            <a:r>
              <a:rPr lang="it-IT" altLang="it-IT" dirty="0">
                <a:latin typeface="Times New Roman" panose="02020603050405020304" pitchFamily="18" charset="0"/>
              </a:rPr>
              <a:t>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transmit</a:t>
            </a:r>
            <a:r>
              <a:rPr lang="it-IT" altLang="it-IT" dirty="0">
                <a:latin typeface="Times New Roman" panose="02020603050405020304" pitchFamily="18" charset="0"/>
              </a:rPr>
              <a:t> information </a:t>
            </a:r>
            <a:r>
              <a:rPr lang="it-IT" altLang="it-IT" dirty="0" err="1">
                <a:latin typeface="Times New Roman" panose="02020603050405020304" pitchFamily="18" charset="0"/>
              </a:rPr>
              <a:t>across</a:t>
            </a:r>
            <a:r>
              <a:rPr lang="it-IT" altLang="it-IT" dirty="0">
                <a:latin typeface="Times New Roman" panose="02020603050405020304" pitchFamily="18" charset="0"/>
              </a:rPr>
              <a:t> the membrane.</a:t>
            </a:r>
          </a:p>
          <a:p>
            <a:r>
              <a:rPr lang="it-IT" altLang="it-IT" dirty="0">
                <a:latin typeface="Times New Roman" panose="02020603050405020304" pitchFamily="18" charset="0"/>
              </a:rPr>
              <a:t>In </a:t>
            </a:r>
            <a:r>
              <a:rPr lang="it-IT" altLang="it-IT" dirty="0" err="1">
                <a:latin typeface="Times New Roman" panose="02020603050405020304" pitchFamily="18" charset="0"/>
              </a:rPr>
              <a:t>few</a:t>
            </a:r>
            <a:r>
              <a:rPr lang="it-IT" altLang="it-IT" dirty="0">
                <a:latin typeface="Times New Roman" panose="02020603050405020304" pitchFamily="18" charset="0"/>
              </a:rPr>
              <a:t> </a:t>
            </a:r>
            <a:r>
              <a:rPr lang="it-IT" altLang="it-IT" dirty="0" err="1">
                <a:latin typeface="Times New Roman" panose="02020603050405020304" pitchFamily="18" charset="0"/>
              </a:rPr>
              <a:t>cases</a:t>
            </a:r>
            <a:r>
              <a:rPr lang="it-IT" altLang="it-IT" dirty="0">
                <a:latin typeface="Times New Roman" panose="02020603050405020304" pitchFamily="18" charset="0"/>
              </a:rPr>
              <a:t> the </a:t>
            </a:r>
            <a:r>
              <a:rPr lang="it-IT" altLang="it-IT" dirty="0" err="1">
                <a:latin typeface="Times New Roman" panose="02020603050405020304" pitchFamily="18" charset="0"/>
              </a:rPr>
              <a:t>signal</a:t>
            </a:r>
            <a:r>
              <a:rPr lang="it-IT" altLang="it-IT" dirty="0">
                <a:latin typeface="Times New Roman" panose="02020603050405020304" pitchFamily="18" charset="0"/>
              </a:rPr>
              <a:t> </a:t>
            </a:r>
            <a:r>
              <a:rPr lang="it-IT" altLang="it-IT" dirty="0" err="1">
                <a:latin typeface="Times New Roman" panose="02020603050405020304" pitchFamily="18" charset="0"/>
              </a:rPr>
              <a:t>itself</a:t>
            </a:r>
            <a:r>
              <a:rPr lang="it-IT" altLang="it-IT" dirty="0">
                <a:latin typeface="Times New Roman" panose="02020603050405020304" pitchFamily="18" charset="0"/>
              </a:rPr>
              <a:t> can </a:t>
            </a:r>
            <a:r>
              <a:rPr lang="it-IT" altLang="it-IT" dirty="0" err="1">
                <a:latin typeface="Times New Roman" panose="02020603050405020304" pitchFamily="18" charset="0"/>
              </a:rPr>
              <a:t>passively</a:t>
            </a:r>
            <a:r>
              <a:rPr lang="it-IT" altLang="it-IT" dirty="0">
                <a:latin typeface="Times New Roman" panose="02020603050405020304" pitchFamily="18" charset="0"/>
              </a:rPr>
              <a:t> cross the plasma membrane. </a:t>
            </a:r>
            <a:r>
              <a:rPr lang="it-IT" altLang="it-IT" dirty="0" err="1">
                <a:latin typeface="Times New Roman" panose="02020603050405020304" pitchFamily="18" charset="0"/>
              </a:rPr>
              <a:t>This</a:t>
            </a:r>
            <a:r>
              <a:rPr lang="it-IT" altLang="it-IT" dirty="0">
                <a:latin typeface="Times New Roman" panose="02020603050405020304" pitchFamily="18" charset="0"/>
              </a:rPr>
              <a:t> </a:t>
            </a:r>
            <a:r>
              <a:rPr lang="it-IT" altLang="it-IT" dirty="0" err="1">
                <a:latin typeface="Times New Roman" panose="02020603050405020304" pitchFamily="18" charset="0"/>
              </a:rPr>
              <a:t>specialized</a:t>
            </a:r>
            <a:r>
              <a:rPr lang="it-IT" altLang="it-IT" dirty="0">
                <a:latin typeface="Times New Roman" panose="02020603050405020304" pitchFamily="18" charset="0"/>
              </a:rPr>
              <a:t> </a:t>
            </a:r>
            <a:r>
              <a:rPr lang="it-IT" altLang="it-IT" dirty="0" err="1">
                <a:latin typeface="Times New Roman" panose="02020603050405020304" pitchFamily="18" charset="0"/>
              </a:rPr>
              <a:t>class</a:t>
            </a:r>
            <a:r>
              <a:rPr lang="it-IT" altLang="it-IT" dirty="0">
                <a:latin typeface="Times New Roman" panose="02020603050405020304" pitchFamily="18" charset="0"/>
              </a:rPr>
              <a:t> of </a:t>
            </a:r>
            <a:r>
              <a:rPr lang="it-IT" altLang="it-IT" dirty="0" err="1">
                <a:latin typeface="Times New Roman" panose="02020603050405020304" pitchFamily="18" charset="0"/>
              </a:rPr>
              <a:t>signaling</a:t>
            </a:r>
            <a:r>
              <a:rPr lang="it-IT" altLang="it-IT" dirty="0">
                <a:latin typeface="Times New Roman" panose="02020603050405020304" pitchFamily="18" charset="0"/>
              </a:rPr>
              <a:t> </a:t>
            </a:r>
            <a:r>
              <a:rPr lang="it-IT" altLang="it-IT" dirty="0" err="1">
                <a:latin typeface="Times New Roman" panose="02020603050405020304" pitchFamily="18" charset="0"/>
              </a:rPr>
              <a:t>molecules</a:t>
            </a:r>
            <a:r>
              <a:rPr lang="it-IT" altLang="it-IT" dirty="0">
                <a:latin typeface="Times New Roman" panose="02020603050405020304" pitchFamily="18" charset="0"/>
              </a:rPr>
              <a:t> </a:t>
            </a:r>
            <a:r>
              <a:rPr lang="it-IT" altLang="it-IT" dirty="0" err="1">
                <a:latin typeface="Times New Roman" panose="02020603050405020304" pitchFamily="18" charset="0"/>
              </a:rPr>
              <a:t>includes</a:t>
            </a:r>
            <a:r>
              <a:rPr lang="it-IT" altLang="it-IT" dirty="0">
                <a:latin typeface="Times New Roman" panose="02020603050405020304" pitchFamily="18" charset="0"/>
              </a:rPr>
              <a:t> the membrane-</a:t>
            </a:r>
            <a:r>
              <a:rPr lang="it-IT" altLang="it-IT" dirty="0" err="1">
                <a:latin typeface="Times New Roman" panose="02020603050405020304" pitchFamily="18" charset="0"/>
              </a:rPr>
              <a:t>permeable</a:t>
            </a:r>
            <a:r>
              <a:rPr lang="it-IT" altLang="it-IT" dirty="0">
                <a:latin typeface="Times New Roman" panose="02020603050405020304" pitchFamily="18" charset="0"/>
              </a:rPr>
              <a:t> gas </a:t>
            </a:r>
            <a:r>
              <a:rPr lang="it-IT" altLang="it-IT" dirty="0" err="1">
                <a:latin typeface="Times New Roman" panose="02020603050405020304" pitchFamily="18" charset="0"/>
              </a:rPr>
              <a:t>nitric</a:t>
            </a:r>
            <a:r>
              <a:rPr lang="it-IT" altLang="it-IT" dirty="0">
                <a:latin typeface="Times New Roman" panose="02020603050405020304" pitchFamily="18" charset="0"/>
              </a:rPr>
              <a:t> </a:t>
            </a:r>
            <a:r>
              <a:rPr lang="it-IT" altLang="it-IT" dirty="0" err="1">
                <a:latin typeface="Times New Roman" panose="02020603050405020304" pitchFamily="18" charset="0"/>
              </a:rPr>
              <a:t>oxide</a:t>
            </a:r>
            <a:r>
              <a:rPr lang="it-IT" altLang="it-IT" dirty="0">
                <a:latin typeface="Times New Roman" panose="02020603050405020304" pitchFamily="18" charset="0"/>
              </a:rPr>
              <a:t> and </a:t>
            </a:r>
            <a:r>
              <a:rPr lang="it-IT" altLang="it-IT" dirty="0" err="1">
                <a:latin typeface="Times New Roman" panose="02020603050405020304" pitchFamily="18" charset="0"/>
              </a:rPr>
              <a:t>lipid-soluhle</a:t>
            </a:r>
            <a:r>
              <a:rPr lang="it-IT" altLang="it-IT" dirty="0">
                <a:latin typeface="Times New Roman" panose="02020603050405020304" pitchFamily="18" charset="0"/>
              </a:rPr>
              <a:t> </a:t>
            </a:r>
            <a:r>
              <a:rPr lang="it-IT" altLang="it-IT" dirty="0" err="1">
                <a:latin typeface="Times New Roman" panose="02020603050405020304" pitchFamily="18" charset="0"/>
              </a:rPr>
              <a:t>hormones</a:t>
            </a:r>
            <a:r>
              <a:rPr lang="it-IT" altLang="it-IT" dirty="0">
                <a:latin typeface="Times New Roman" panose="02020603050405020304" pitchFamily="18" charset="0"/>
              </a:rPr>
              <a:t> </a:t>
            </a:r>
            <a:r>
              <a:rPr lang="it-IT" altLang="it-IT" dirty="0" err="1">
                <a:latin typeface="Times New Roman" panose="02020603050405020304" pitchFamily="18" charset="0"/>
              </a:rPr>
              <a:t>including</a:t>
            </a:r>
            <a:r>
              <a:rPr lang="it-IT" altLang="it-IT" dirty="0">
                <a:latin typeface="Times New Roman" panose="02020603050405020304" pitchFamily="18" charset="0"/>
              </a:rPr>
              <a:t> </a:t>
            </a:r>
            <a:r>
              <a:rPr lang="it-IT" altLang="it-IT" dirty="0" err="1">
                <a:latin typeface="Times New Roman" panose="02020603050405020304" pitchFamily="18" charset="0"/>
              </a:rPr>
              <a:t>steroid</a:t>
            </a:r>
            <a:r>
              <a:rPr lang="it-IT" altLang="it-IT" dirty="0">
                <a:latin typeface="Times New Roman" panose="02020603050405020304" pitchFamily="18" charset="0"/>
              </a:rPr>
              <a:t> </a:t>
            </a:r>
            <a:r>
              <a:rPr lang="it-IT" altLang="it-IT" dirty="0" err="1">
                <a:latin typeface="Times New Roman" panose="02020603050405020304" pitchFamily="18" charset="0"/>
              </a:rPr>
              <a:t>hormones</a:t>
            </a:r>
            <a:r>
              <a:rPr lang="it-IT" altLang="it-IT" dirty="0">
                <a:latin typeface="Times New Roman" panose="02020603050405020304" pitchFamily="18" charset="0"/>
              </a:rPr>
              <a:t> and </a:t>
            </a:r>
            <a:r>
              <a:rPr lang="it-IT" altLang="it-IT" dirty="0" err="1">
                <a:latin typeface="Times New Roman" panose="02020603050405020304" pitchFamily="18" charset="0"/>
              </a:rPr>
              <a:t>their</a:t>
            </a:r>
            <a:r>
              <a:rPr lang="it-IT" altLang="it-IT" dirty="0">
                <a:latin typeface="Times New Roman" panose="02020603050405020304" pitchFamily="18" charset="0"/>
              </a:rPr>
              <a:t> </a:t>
            </a:r>
            <a:r>
              <a:rPr lang="it-IT" altLang="it-IT" dirty="0" err="1">
                <a:latin typeface="Times New Roman" panose="02020603050405020304" pitchFamily="18" charset="0"/>
              </a:rPr>
              <a:t>relatives</a:t>
            </a:r>
            <a:r>
              <a:rPr lang="it-IT" altLang="it-IT" dirty="0">
                <a:latin typeface="Times New Roman" panose="02020603050405020304" pitchFamily="18" charset="0"/>
              </a:rPr>
              <a:t>. For </a:t>
            </a:r>
            <a:r>
              <a:rPr lang="it-IT" altLang="it-IT" dirty="0" err="1">
                <a:latin typeface="Times New Roman" panose="02020603050405020304" pitchFamily="18" charset="0"/>
              </a:rPr>
              <a:t>these</a:t>
            </a:r>
            <a:r>
              <a:rPr lang="it-IT" altLang="it-IT" dirty="0">
                <a:latin typeface="Times New Roman" panose="02020603050405020304" pitchFamily="18" charset="0"/>
              </a:rPr>
              <a:t> </a:t>
            </a:r>
            <a:r>
              <a:rPr lang="it-IT" altLang="it-IT" dirty="0" err="1">
                <a:latin typeface="Times New Roman" panose="02020603050405020304" pitchFamily="18" charset="0"/>
              </a:rPr>
              <a:t>signals</a:t>
            </a:r>
            <a:r>
              <a:rPr lang="it-IT" altLang="it-IT" dirty="0">
                <a:latin typeface="Times New Roman" panose="02020603050405020304" pitchFamily="18" charset="0"/>
              </a:rPr>
              <a:t>, no </a:t>
            </a:r>
            <a:r>
              <a:rPr lang="it-IT" altLang="it-IT" dirty="0" err="1">
                <a:latin typeface="Times New Roman" panose="02020603050405020304" pitchFamily="18" charset="0"/>
              </a:rPr>
              <a:t>specialized</a:t>
            </a:r>
            <a:r>
              <a:rPr lang="it-IT" altLang="it-IT" dirty="0">
                <a:latin typeface="Times New Roman" panose="02020603050405020304" pitchFamily="18" charset="0"/>
              </a:rPr>
              <a:t> </a:t>
            </a:r>
            <a:r>
              <a:rPr lang="it-IT" altLang="it-IT" dirty="0" err="1">
                <a:latin typeface="Times New Roman" panose="02020603050405020304" pitchFamily="18" charset="0"/>
              </a:rPr>
              <a:t>mechanism</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required</a:t>
            </a:r>
            <a:r>
              <a:rPr lang="it-IT" altLang="it-IT" dirty="0">
                <a:latin typeface="Times New Roman" panose="02020603050405020304" pitchFamily="18" charset="0"/>
              </a:rPr>
              <a:t> to traverse the membrane, and the </a:t>
            </a:r>
            <a:r>
              <a:rPr lang="it-IT" altLang="it-IT" dirty="0" err="1">
                <a:latin typeface="Times New Roman" panose="02020603050405020304" pitchFamily="18" charset="0"/>
              </a:rPr>
              <a:t>cytosolic</a:t>
            </a:r>
            <a:r>
              <a:rPr lang="it-IT" altLang="it-IT" dirty="0">
                <a:latin typeface="Times New Roman" panose="02020603050405020304" pitchFamily="18" charset="0"/>
              </a:rPr>
              <a:t> </a:t>
            </a:r>
            <a:r>
              <a:rPr lang="it-IT" altLang="it-IT" dirty="0" err="1">
                <a:latin typeface="Times New Roman" panose="02020603050405020304" pitchFamily="18" charset="0"/>
              </a:rPr>
              <a:t>effectors</a:t>
            </a:r>
            <a:r>
              <a:rPr lang="it-IT" altLang="it-IT" dirty="0">
                <a:latin typeface="Times New Roman" panose="02020603050405020304" pitchFamily="18" charset="0"/>
              </a:rPr>
              <a:t> for </a:t>
            </a:r>
            <a:r>
              <a:rPr lang="it-IT" altLang="it-IT" dirty="0" err="1">
                <a:latin typeface="Times New Roman" panose="02020603050405020304" pitchFamily="18" charset="0"/>
              </a:rPr>
              <a:t>these</a:t>
            </a:r>
            <a:r>
              <a:rPr lang="it-IT" altLang="it-IT" dirty="0">
                <a:latin typeface="Times New Roman" panose="02020603050405020304" pitchFamily="18" charset="0"/>
              </a:rPr>
              <a:t> </a:t>
            </a:r>
            <a:r>
              <a:rPr lang="it-IT" altLang="it-IT" dirty="0" err="1">
                <a:latin typeface="Times New Roman" panose="02020603050405020304" pitchFamily="18" charset="0"/>
              </a:rPr>
              <a:t>signals</a:t>
            </a:r>
            <a:r>
              <a:rPr lang="it-IT" altLang="it-IT" dirty="0">
                <a:latin typeface="Times New Roman" panose="02020603050405020304" pitchFamily="18" charset="0"/>
              </a:rPr>
              <a:t> can </a:t>
            </a:r>
            <a:r>
              <a:rPr lang="it-IT" altLang="it-IT" dirty="0" err="1">
                <a:latin typeface="Times New Roman" panose="02020603050405020304" pitchFamily="18" charset="0"/>
              </a:rPr>
              <a:t>bind</a:t>
            </a:r>
            <a:r>
              <a:rPr lang="it-IT" altLang="it-IT" dirty="0">
                <a:latin typeface="Times New Roman" panose="02020603050405020304" pitchFamily="18" charset="0"/>
              </a:rPr>
              <a:t> </a:t>
            </a:r>
            <a:r>
              <a:rPr lang="it-IT" altLang="it-IT" dirty="0" err="1">
                <a:latin typeface="Times New Roman" panose="02020603050405020304" pitchFamily="18" charset="0"/>
              </a:rPr>
              <a:t>them</a:t>
            </a:r>
            <a:r>
              <a:rPr lang="it-IT" altLang="it-IT" dirty="0">
                <a:latin typeface="Times New Roman" panose="02020603050405020304" pitchFamily="18" charset="0"/>
              </a:rPr>
              <a:t> </a:t>
            </a:r>
            <a:r>
              <a:rPr lang="it-IT" altLang="it-IT" dirty="0" err="1">
                <a:latin typeface="Times New Roman" panose="02020603050405020304" pitchFamily="18" charset="0"/>
              </a:rPr>
              <a:t>directly</a:t>
            </a:r>
            <a:r>
              <a:rPr lang="it-IT" altLang="it-IT" dirty="0">
                <a:latin typeface="Times New Roman" panose="02020603050405020304" pitchFamily="18" charset="0"/>
              </a:rPr>
              <a:t>.. </a:t>
            </a:r>
            <a:r>
              <a:rPr lang="it-IT" altLang="it-IT" dirty="0" err="1">
                <a:latin typeface="Times New Roman" panose="02020603050405020304" pitchFamily="18" charset="0"/>
              </a:rPr>
              <a:t>This</a:t>
            </a:r>
            <a:r>
              <a:rPr lang="it-IT" altLang="it-IT" dirty="0">
                <a:latin typeface="Times New Roman" panose="02020603050405020304" pitchFamily="18" charset="0"/>
              </a:rPr>
              <a:t> way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defintily</a:t>
            </a:r>
            <a:r>
              <a:rPr lang="it-IT" altLang="it-IT" dirty="0">
                <a:latin typeface="Times New Roman" panose="02020603050405020304" pitchFamily="18" charset="0"/>
              </a:rPr>
              <a:t> </a:t>
            </a:r>
            <a:r>
              <a:rPr lang="it-IT" altLang="it-IT" dirty="0" err="1">
                <a:latin typeface="Times New Roman" panose="02020603050405020304" pitchFamily="18" charset="0"/>
              </a:rPr>
              <a:t>simplest</a:t>
            </a:r>
            <a:r>
              <a:rPr lang="it-IT" altLang="it-IT" dirty="0">
                <a:latin typeface="Times New Roman" panose="02020603050405020304" pitchFamily="18" charset="0"/>
              </a:rPr>
              <a:t> compare to the </a:t>
            </a:r>
            <a:r>
              <a:rPr lang="it-IT" altLang="it-IT" dirty="0" err="1">
                <a:latin typeface="Times New Roman" panose="02020603050405020304" pitchFamily="18" charset="0"/>
              </a:rPr>
              <a:t>others</a:t>
            </a:r>
            <a:r>
              <a:rPr lang="it-IT" altLang="it-IT" dirty="0">
                <a:latin typeface="Times New Roman" panose="02020603050405020304" pitchFamily="18" charset="0"/>
              </a:rPr>
              <a:t>.</a:t>
            </a:r>
          </a:p>
          <a:p>
            <a:endParaRPr lang="it-IT" altLang="it-IT" dirty="0">
              <a:latin typeface="Times New Roman" panose="02020603050405020304" pitchFamily="18" charset="0"/>
            </a:endParaRPr>
          </a:p>
          <a:p>
            <a:r>
              <a:rPr lang="it-IT" altLang="it-IT" dirty="0" err="1">
                <a:latin typeface="Times New Roman" panose="02020603050405020304" pitchFamily="18" charset="0"/>
              </a:rPr>
              <a:t>Receptors</a:t>
            </a:r>
            <a:r>
              <a:rPr lang="it-IT" altLang="it-IT" dirty="0">
                <a:latin typeface="Times New Roman" panose="02020603050405020304" pitchFamily="18" charset="0"/>
              </a:rPr>
              <a:t> can be </a:t>
            </a:r>
            <a:r>
              <a:rPr lang="it-IT" altLang="it-IT" dirty="0" err="1">
                <a:latin typeface="Times New Roman" panose="02020603050405020304" pitchFamily="18" charset="0"/>
              </a:rPr>
              <a:t>also</a:t>
            </a:r>
            <a:r>
              <a:rPr lang="it-IT" altLang="it-IT" dirty="0">
                <a:latin typeface="Times New Roman" panose="02020603050405020304" pitchFamily="18" charset="0"/>
              </a:rPr>
              <a:t> </a:t>
            </a:r>
            <a:r>
              <a:rPr lang="it-IT" altLang="it-IT" dirty="0" err="1">
                <a:latin typeface="Times New Roman" panose="02020603050405020304" pitchFamily="18" charset="0"/>
              </a:rPr>
              <a:t>classified</a:t>
            </a:r>
            <a:r>
              <a:rPr lang="it-IT" altLang="it-IT" dirty="0">
                <a:latin typeface="Times New Roman" panose="02020603050405020304" pitchFamily="18" charset="0"/>
              </a:rPr>
              <a:t> by location and </a:t>
            </a:r>
            <a:r>
              <a:rPr lang="it-IT" altLang="it-IT" dirty="0" err="1">
                <a:latin typeface="Times New Roman" panose="02020603050405020304" pitchFamily="18" charset="0"/>
              </a:rPr>
              <a:t>function</a:t>
            </a:r>
            <a:r>
              <a:rPr lang="it-IT" altLang="it-IT" dirty="0">
                <a:latin typeface="Times New Roman" panose="02020603050405020304" pitchFamily="18" charset="0"/>
              </a:rPr>
              <a:t>:</a:t>
            </a:r>
          </a:p>
          <a:p>
            <a:r>
              <a:rPr lang="it-IT" altLang="it-IT" dirty="0">
                <a:latin typeface="Times New Roman" panose="02020603050405020304" pitchFamily="18" charset="0"/>
              </a:rPr>
              <a:t>Membrane </a:t>
            </a:r>
            <a:r>
              <a:rPr lang="it-IT" altLang="it-IT" dirty="0" err="1">
                <a:latin typeface="Times New Roman" panose="02020603050405020304" pitchFamily="18" charset="0"/>
              </a:rPr>
              <a:t>receptors</a:t>
            </a:r>
            <a:r>
              <a:rPr lang="it-IT" altLang="it-IT" dirty="0">
                <a:latin typeface="Times New Roman" panose="02020603050405020304" pitchFamily="18" charset="0"/>
              </a:rPr>
              <a:t>: </a:t>
            </a:r>
            <a:r>
              <a:rPr lang="it-IT" altLang="it-IT" dirty="0" err="1">
                <a:latin typeface="Times New Roman" panose="02020603050405020304" pitchFamily="18" charset="0"/>
              </a:rPr>
              <a:t>bind</a:t>
            </a:r>
            <a:r>
              <a:rPr lang="it-IT" altLang="it-IT" dirty="0">
                <a:latin typeface="Times New Roman" panose="02020603050405020304" pitchFamily="18" charset="0"/>
              </a:rPr>
              <a:t> large and </a:t>
            </a:r>
            <a:r>
              <a:rPr lang="it-IT" altLang="it-IT" dirty="0" err="1">
                <a:latin typeface="Times New Roman" panose="02020603050405020304" pitchFamily="18" charset="0"/>
              </a:rPr>
              <a:t>polar</a:t>
            </a:r>
            <a:r>
              <a:rPr lang="it-IT" altLang="it-IT" dirty="0">
                <a:latin typeface="Times New Roman" panose="02020603050405020304" pitchFamily="18" charset="0"/>
              </a:rPr>
              <a:t> </a:t>
            </a:r>
            <a:r>
              <a:rPr lang="it-IT" altLang="it-IT" dirty="0" err="1">
                <a:latin typeface="Times New Roman" panose="02020603050405020304" pitchFamily="18" charset="0"/>
              </a:rPr>
              <a:t>ligands</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cannot</a:t>
            </a:r>
            <a:r>
              <a:rPr lang="it-IT" altLang="it-IT" dirty="0">
                <a:latin typeface="Times New Roman" panose="02020603050405020304" pitchFamily="18" charset="0"/>
              </a:rPr>
              <a:t> cross the </a:t>
            </a:r>
            <a:r>
              <a:rPr lang="it-IT" altLang="it-IT" dirty="0" err="1">
                <a:latin typeface="Times New Roman" panose="02020603050405020304" pitchFamily="18" charset="0"/>
              </a:rPr>
              <a:t>lipid</a:t>
            </a:r>
            <a:r>
              <a:rPr lang="it-IT" altLang="it-IT" dirty="0">
                <a:latin typeface="Times New Roman" panose="02020603050405020304" pitchFamily="18" charset="0"/>
              </a:rPr>
              <a:t> </a:t>
            </a:r>
            <a:r>
              <a:rPr lang="it-IT" altLang="it-IT" dirty="0" err="1">
                <a:latin typeface="Times New Roman" panose="02020603050405020304" pitchFamily="18" charset="0"/>
              </a:rPr>
              <a:t>bilayer</a:t>
            </a:r>
            <a:r>
              <a:rPr lang="it-IT" altLang="it-IT" dirty="0">
                <a:latin typeface="Times New Roman" panose="02020603050405020304" pitchFamily="18" charset="0"/>
              </a:rPr>
              <a:t> (i.e. </a:t>
            </a:r>
            <a:r>
              <a:rPr lang="it-IT" altLang="it-IT" dirty="0" err="1">
                <a:latin typeface="Times New Roman" panose="02020603050405020304" pitchFamily="18" charset="0"/>
              </a:rPr>
              <a:t>insulin</a:t>
            </a:r>
            <a:r>
              <a:rPr lang="it-IT" altLang="it-IT" dirty="0">
                <a:latin typeface="Times New Roman" panose="02020603050405020304" pitchFamily="18" charset="0"/>
              </a:rPr>
              <a:t>)</a:t>
            </a:r>
          </a:p>
          <a:p>
            <a:r>
              <a:rPr lang="it-IT" altLang="it-IT" dirty="0" err="1">
                <a:latin typeface="Times New Roman" panose="02020603050405020304" pitchFamily="18" charset="0"/>
              </a:rPr>
              <a:t>Intracellular</a:t>
            </a:r>
            <a:r>
              <a:rPr lang="it-IT" altLang="it-IT" dirty="0">
                <a:latin typeface="Times New Roman" panose="02020603050405020304" pitchFamily="18" charset="0"/>
              </a:rPr>
              <a:t> </a:t>
            </a:r>
            <a:r>
              <a:rPr lang="it-IT" altLang="it-IT" dirty="0" err="1">
                <a:latin typeface="Times New Roman" panose="02020603050405020304" pitchFamily="18" charset="0"/>
              </a:rPr>
              <a:t>receptors</a:t>
            </a:r>
            <a:r>
              <a:rPr lang="it-IT" altLang="it-IT" dirty="0">
                <a:latin typeface="Times New Roman" panose="02020603050405020304" pitchFamily="18" charset="0"/>
              </a:rPr>
              <a:t> are the </a:t>
            </a:r>
            <a:r>
              <a:rPr lang="it-IT" altLang="it-IT" dirty="0" err="1">
                <a:latin typeface="Times New Roman" panose="02020603050405020304" pitchFamily="18" charset="0"/>
              </a:rPr>
              <a:t>main</a:t>
            </a:r>
            <a:r>
              <a:rPr lang="it-IT" altLang="it-IT" dirty="0">
                <a:latin typeface="Times New Roman" panose="02020603050405020304" pitchFamily="18" charset="0"/>
              </a:rPr>
              <a:t> target of small and/or non </a:t>
            </a:r>
            <a:r>
              <a:rPr lang="it-IT" altLang="it-IT" dirty="0" err="1">
                <a:latin typeface="Times New Roman" panose="02020603050405020304" pitchFamily="18" charset="0"/>
              </a:rPr>
              <a:t>polar</a:t>
            </a:r>
            <a:r>
              <a:rPr lang="it-IT" altLang="it-IT" dirty="0">
                <a:latin typeface="Times New Roman" panose="02020603050405020304" pitchFamily="18" charset="0"/>
              </a:rPr>
              <a:t> </a:t>
            </a:r>
            <a:r>
              <a:rPr lang="it-IT" altLang="it-IT" dirty="0" err="1">
                <a:latin typeface="Times New Roman" panose="02020603050405020304" pitchFamily="18" charset="0"/>
              </a:rPr>
              <a:t>ligands</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can diffuse </a:t>
            </a:r>
            <a:r>
              <a:rPr lang="it-IT" altLang="it-IT" dirty="0" err="1">
                <a:latin typeface="Times New Roman" panose="02020603050405020304" pitchFamily="18" charset="0"/>
              </a:rPr>
              <a:t>across</a:t>
            </a:r>
            <a:r>
              <a:rPr lang="it-IT" altLang="it-IT" dirty="0">
                <a:latin typeface="Times New Roman" panose="02020603050405020304" pitchFamily="18" charset="0"/>
              </a:rPr>
              <a:t> the non </a:t>
            </a:r>
            <a:r>
              <a:rPr lang="it-IT" altLang="it-IT" dirty="0" err="1">
                <a:latin typeface="Times New Roman" panose="02020603050405020304" pitchFamily="18" charset="0"/>
              </a:rPr>
              <a:t>polar</a:t>
            </a:r>
            <a:r>
              <a:rPr lang="it-IT" altLang="it-IT" dirty="0">
                <a:latin typeface="Times New Roman" panose="02020603050405020304" pitchFamily="18" charset="0"/>
              </a:rPr>
              <a:t> </a:t>
            </a:r>
            <a:r>
              <a:rPr lang="it-IT" altLang="it-IT" dirty="0" err="1">
                <a:latin typeface="Times New Roman" panose="02020603050405020304" pitchFamily="18" charset="0"/>
              </a:rPr>
              <a:t>phospholipid</a:t>
            </a:r>
            <a:r>
              <a:rPr lang="it-IT" altLang="it-IT" dirty="0">
                <a:latin typeface="Times New Roman" panose="02020603050405020304" pitchFamily="18" charset="0"/>
              </a:rPr>
              <a:t> </a:t>
            </a:r>
            <a:r>
              <a:rPr lang="it-IT" altLang="it-IT" dirty="0" err="1">
                <a:latin typeface="Times New Roman" panose="02020603050405020304" pitchFamily="18" charset="0"/>
              </a:rPr>
              <a:t>bilayer</a:t>
            </a:r>
            <a:r>
              <a:rPr lang="it-IT" altLang="it-IT" dirty="0">
                <a:latin typeface="Times New Roman" panose="02020603050405020304" pitchFamily="18" charset="0"/>
              </a:rPr>
              <a:t> of the plasma membrane and </a:t>
            </a:r>
            <a:r>
              <a:rPr lang="it-IT" altLang="it-IT" dirty="0" err="1">
                <a:latin typeface="Times New Roman" panose="02020603050405020304" pitchFamily="18" charset="0"/>
              </a:rPr>
              <a:t>enter</a:t>
            </a:r>
            <a:r>
              <a:rPr lang="it-IT" altLang="it-IT" dirty="0">
                <a:latin typeface="Times New Roman" panose="02020603050405020304" pitchFamily="18" charset="0"/>
              </a:rPr>
              <a:t> the celle, </a:t>
            </a:r>
            <a:r>
              <a:rPr lang="it-IT" altLang="it-IT" dirty="0" err="1">
                <a:latin typeface="Times New Roman" panose="02020603050405020304" pitchFamily="18" charset="0"/>
              </a:rPr>
              <a:t>such</a:t>
            </a:r>
            <a:r>
              <a:rPr lang="it-IT" altLang="it-IT" dirty="0">
                <a:latin typeface="Times New Roman" panose="02020603050405020304" pitchFamily="18" charset="0"/>
              </a:rPr>
              <a:t> </a:t>
            </a:r>
            <a:r>
              <a:rPr lang="it-IT" altLang="it-IT" dirty="0" err="1">
                <a:latin typeface="Times New Roman" panose="02020603050405020304" pitchFamily="18" charset="0"/>
              </a:rPr>
              <a:t>as</a:t>
            </a:r>
            <a:r>
              <a:rPr lang="it-IT" altLang="it-IT" dirty="0">
                <a:latin typeface="Times New Roman" panose="02020603050405020304" pitchFamily="18" charset="0"/>
              </a:rPr>
              <a:t> </a:t>
            </a:r>
            <a:r>
              <a:rPr lang="it-IT" altLang="it-IT" dirty="0" err="1">
                <a:latin typeface="Times New Roman" panose="02020603050405020304" pitchFamily="18" charset="0"/>
              </a:rPr>
              <a:t>estrogen</a:t>
            </a:r>
            <a:r>
              <a:rPr lang="it-IT" altLang="it-IT" dirty="0">
                <a:latin typeface="Times New Roman" panose="02020603050405020304" pitchFamily="18" charset="0"/>
              </a:rPr>
              <a:t>.</a:t>
            </a:r>
          </a:p>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848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8A3384-BEEE-4BDF-947D-337235570787}" type="slidenum">
              <a:rPr lang="it-IT" smtClean="0"/>
              <a:t>40</a:t>
            </a:fld>
            <a:endParaRPr lang="it-IT"/>
          </a:p>
        </p:txBody>
      </p:sp>
    </p:spTree>
    <p:extLst>
      <p:ext uri="{BB962C8B-B14F-4D97-AF65-F5344CB8AC3E}">
        <p14:creationId xmlns:p14="http://schemas.microsoft.com/office/powerpoint/2010/main" val="1276565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8A3384-BEEE-4BDF-947D-337235570787}" type="slidenum">
              <a:rPr lang="it-IT" smtClean="0"/>
              <a:t>41</a:t>
            </a:fld>
            <a:endParaRPr lang="it-IT"/>
          </a:p>
        </p:txBody>
      </p:sp>
    </p:spTree>
    <p:extLst>
      <p:ext uri="{BB962C8B-B14F-4D97-AF65-F5344CB8AC3E}">
        <p14:creationId xmlns:p14="http://schemas.microsoft.com/office/powerpoint/2010/main" val="2726389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Let’s</a:t>
            </a:r>
            <a:r>
              <a:rPr lang="it-IT" dirty="0"/>
              <a:t> </a:t>
            </a:r>
            <a:r>
              <a:rPr lang="it-IT" dirty="0" err="1"/>
              <a:t>summarize</a:t>
            </a: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54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09C1534A-FA90-7140-B157-605D54B7EC57}"/>
              </a:ext>
            </a:extLst>
          </p:cNvPr>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45059" name="Rectangle 2">
            <a:extLst>
              <a:ext uri="{FF2B5EF4-FFF2-40B4-BE49-F238E27FC236}">
                <a16:creationId xmlns:a16="http://schemas.microsoft.com/office/drawing/2014/main" id="{3D37C7BC-156D-5A4B-822F-E3E2B0D2C3B1}"/>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altLang="it-IT" dirty="0">
                <a:latin typeface="Times New Roman" panose="02020603050405020304" pitchFamily="18" charset="0"/>
              </a:rPr>
              <a:t>The </a:t>
            </a:r>
            <a:r>
              <a:rPr lang="it-IT" altLang="it-IT" dirty="0" err="1">
                <a:latin typeface="Times New Roman" panose="02020603050405020304" pitchFamily="18" charset="0"/>
              </a:rPr>
              <a:t>cell</a:t>
            </a:r>
            <a:r>
              <a:rPr lang="it-IT" altLang="it-IT" dirty="0">
                <a:latin typeface="Times New Roman" panose="02020603050405020304" pitchFamily="18" charset="0"/>
              </a:rPr>
              <a:t> </a:t>
            </a:r>
            <a:r>
              <a:rPr lang="it-IT" altLang="it-IT" dirty="0" err="1">
                <a:latin typeface="Times New Roman" panose="02020603050405020304" pitchFamily="18" charset="0"/>
              </a:rPr>
              <a:t>response</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fast </a:t>
            </a:r>
            <a:r>
              <a:rPr lang="it-IT" altLang="it-IT" dirty="0" err="1">
                <a:latin typeface="Times New Roman" panose="02020603050405020304" pitchFamily="18" charset="0"/>
              </a:rPr>
              <a:t>when</a:t>
            </a:r>
            <a:r>
              <a:rPr lang="it-IT" altLang="it-IT" dirty="0">
                <a:latin typeface="Times New Roman" panose="02020603050405020304" pitchFamily="18" charset="0"/>
              </a:rPr>
              <a:t> the </a:t>
            </a:r>
            <a:r>
              <a:rPr lang="it-IT" altLang="it-IT" dirty="0" err="1">
                <a:latin typeface="Times New Roman" panose="02020603050405020304" pitchFamily="18" charset="0"/>
              </a:rPr>
              <a:t>receptors</a:t>
            </a:r>
            <a:r>
              <a:rPr lang="it-IT" altLang="it-IT" dirty="0">
                <a:latin typeface="Times New Roman" panose="02020603050405020304" pitchFamily="18" charset="0"/>
              </a:rPr>
              <a:t> are </a:t>
            </a:r>
            <a:r>
              <a:rPr lang="it-IT" altLang="it-IT" dirty="0" err="1">
                <a:latin typeface="Times New Roman" panose="02020603050405020304" pitchFamily="18" charset="0"/>
              </a:rPr>
              <a:t>located</a:t>
            </a:r>
            <a:r>
              <a:rPr lang="it-IT" altLang="it-IT" dirty="0">
                <a:latin typeface="Times New Roman" panose="02020603050405020304" pitchFamily="18" charset="0"/>
              </a:rPr>
              <a:t> on the </a:t>
            </a:r>
            <a:r>
              <a:rPr lang="it-IT" altLang="it-IT" dirty="0" err="1">
                <a:latin typeface="Times New Roman" panose="02020603050405020304" pitchFamily="18" charset="0"/>
              </a:rPr>
              <a:t>surface</a:t>
            </a:r>
            <a:r>
              <a:rPr lang="it-IT" altLang="it-IT" dirty="0">
                <a:latin typeface="Times New Roman" panose="02020603050405020304" pitchFamily="18" charset="0"/>
              </a:rPr>
              <a:t>, </a:t>
            </a:r>
            <a:r>
              <a:rPr lang="it-IT" altLang="it-IT" dirty="0" err="1">
                <a:latin typeface="Times New Roman" panose="02020603050405020304" pitchFamily="18" charset="0"/>
              </a:rPr>
              <a:t>while</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slow </a:t>
            </a:r>
            <a:r>
              <a:rPr lang="it-IT" altLang="it-IT" dirty="0" err="1">
                <a:latin typeface="Times New Roman" panose="02020603050405020304" pitchFamily="18" charset="0"/>
              </a:rPr>
              <a:t>when</a:t>
            </a:r>
            <a:r>
              <a:rPr lang="it-IT" altLang="it-IT" dirty="0">
                <a:latin typeface="Times New Roman" panose="02020603050405020304" pitchFamily="18" charset="0"/>
              </a:rPr>
              <a:t> the </a:t>
            </a:r>
            <a:r>
              <a:rPr lang="it-IT" altLang="it-IT" dirty="0" err="1">
                <a:latin typeface="Times New Roman" panose="02020603050405020304" pitchFamily="18" charset="0"/>
              </a:rPr>
              <a:t>receptors</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cytosolic</a:t>
            </a:r>
            <a:r>
              <a:rPr lang="it-IT" altLang="it-IT" dirty="0">
                <a:latin typeface="Times New Roman" panose="02020603050405020304" pitchFamily="18" charset="0"/>
              </a:rPr>
              <a:t> or </a:t>
            </a:r>
            <a:r>
              <a:rPr lang="it-IT" altLang="it-IT" dirty="0" err="1">
                <a:latin typeface="Times New Roman" panose="02020603050405020304" pitchFamily="18" charset="0"/>
              </a:rPr>
              <a:t>nuclear</a:t>
            </a:r>
            <a:r>
              <a:rPr lang="it-IT" altLang="it-IT" dirty="0">
                <a:latin typeface="Times New Roman" panose="02020603050405020304" pitchFamily="18" charset="0"/>
              </a:rPr>
              <a:t>.</a:t>
            </a:r>
          </a:p>
          <a:p>
            <a:endParaRPr lang="it-IT" altLang="it-IT" dirty="0">
              <a:latin typeface="Times New Roman" panose="02020603050405020304" pitchFamily="18" charset="0"/>
            </a:endParaRPr>
          </a:p>
          <a:p>
            <a:r>
              <a:rPr lang="it-IT" altLang="it-IT" dirty="0" err="1">
                <a:latin typeface="Times New Roman" panose="02020603050405020304" pitchFamily="18" charset="0"/>
              </a:rPr>
              <a:t>What</a:t>
            </a:r>
            <a:r>
              <a:rPr lang="it-IT" altLang="it-IT" dirty="0">
                <a:latin typeface="Times New Roman" panose="02020603050405020304" pitchFamily="18" charset="0"/>
              </a:rPr>
              <a:t> are the </a:t>
            </a:r>
            <a:r>
              <a:rPr lang="it-IT" altLang="it-IT" dirty="0" err="1">
                <a:latin typeface="Times New Roman" panose="02020603050405020304" pitchFamily="18" charset="0"/>
              </a:rPr>
              <a:t>transduction</a:t>
            </a:r>
            <a:r>
              <a:rPr lang="it-IT" altLang="it-IT" dirty="0">
                <a:latin typeface="Times New Roman" panose="02020603050405020304" pitchFamily="18" charset="0"/>
              </a:rPr>
              <a:t> </a:t>
            </a:r>
            <a:r>
              <a:rPr lang="it-IT" altLang="it-IT" dirty="0" err="1">
                <a:latin typeface="Times New Roman" panose="02020603050405020304" pitchFamily="18" charset="0"/>
              </a:rPr>
              <a:t>strategies</a:t>
            </a:r>
            <a:r>
              <a:rPr lang="it-IT" altLang="it-IT" dirty="0">
                <a:latin typeface="Times New Roman" panose="02020603050405020304" pitchFamily="18" charset="0"/>
              </a:rPr>
              <a:t> </a:t>
            </a:r>
            <a:r>
              <a:rPr lang="it-IT" altLang="it-IT" dirty="0" err="1">
                <a:latin typeface="Times New Roman" panose="02020603050405020304" pitchFamily="18" charset="0"/>
              </a:rPr>
              <a:t>used</a:t>
            </a:r>
            <a:r>
              <a:rPr lang="it-IT" altLang="it-IT" dirty="0">
                <a:latin typeface="Times New Roman" panose="02020603050405020304" pitchFamily="18" charset="0"/>
              </a:rPr>
              <a:t> by </a:t>
            </a:r>
            <a:r>
              <a:rPr lang="it-IT" altLang="it-IT" dirty="0" err="1">
                <a:latin typeface="Times New Roman" panose="02020603050405020304" pitchFamily="18" charset="0"/>
              </a:rPr>
              <a:t>transmembrane</a:t>
            </a:r>
            <a:r>
              <a:rPr lang="it-IT" altLang="it-IT" dirty="0">
                <a:latin typeface="Times New Roman" panose="02020603050405020304" pitchFamily="18" charset="0"/>
              </a:rPr>
              <a:t> </a:t>
            </a:r>
            <a:r>
              <a:rPr lang="it-IT" altLang="it-IT" dirty="0" err="1">
                <a:latin typeface="Times New Roman" panose="02020603050405020304" pitchFamily="18" charset="0"/>
              </a:rPr>
              <a:t>receptors?For</a:t>
            </a:r>
            <a:r>
              <a:rPr lang="it-IT" altLang="it-IT" dirty="0">
                <a:latin typeface="Times New Roman" panose="02020603050405020304" pitchFamily="18" charset="0"/>
              </a:rPr>
              <a:t> </a:t>
            </a:r>
            <a:r>
              <a:rPr lang="it-IT" altLang="it-IT" dirty="0" err="1">
                <a:latin typeface="Times New Roman" panose="02020603050405020304" pitchFamily="18" charset="0"/>
              </a:rPr>
              <a:t>receptors</a:t>
            </a:r>
            <a:r>
              <a:rPr lang="it-IT" altLang="it-IT" dirty="0">
                <a:latin typeface="Times New Roman" panose="02020603050405020304" pitchFamily="18" charset="0"/>
              </a:rPr>
              <a:t> </a:t>
            </a:r>
            <a:r>
              <a:rPr lang="it-IT" altLang="it-IT" dirty="0" err="1">
                <a:latin typeface="Times New Roman" panose="02020603050405020304" pitchFamily="18" charset="0"/>
              </a:rPr>
              <a:t>whose</a:t>
            </a:r>
            <a:r>
              <a:rPr lang="it-IT" altLang="it-IT" dirty="0">
                <a:latin typeface="Times New Roman" panose="02020603050405020304" pitchFamily="18" charset="0"/>
              </a:rPr>
              <a:t> </a:t>
            </a:r>
            <a:r>
              <a:rPr lang="it-IT" altLang="it-IT" dirty="0" err="1">
                <a:latin typeface="Times New Roman" panose="02020603050405020304" pitchFamily="18" charset="0"/>
              </a:rPr>
              <a:t>ligand</a:t>
            </a:r>
            <a:r>
              <a:rPr lang="it-IT" altLang="it-IT" dirty="0">
                <a:latin typeface="Times New Roman" panose="02020603050405020304" pitchFamily="18" charset="0"/>
              </a:rPr>
              <a:t> </a:t>
            </a:r>
            <a:r>
              <a:rPr lang="it-IT" altLang="it-IT" dirty="0" err="1">
                <a:latin typeface="Times New Roman" panose="02020603050405020304" pitchFamily="18" charset="0"/>
              </a:rPr>
              <a:t>cannot</a:t>
            </a:r>
            <a:r>
              <a:rPr lang="it-IT" altLang="it-IT" dirty="0">
                <a:latin typeface="Times New Roman" panose="02020603050405020304" pitchFamily="18" charset="0"/>
              </a:rPr>
              <a:t> pass </a:t>
            </a:r>
            <a:r>
              <a:rPr lang="it-IT" altLang="it-IT" dirty="0" err="1">
                <a:latin typeface="Times New Roman" panose="02020603050405020304" pitchFamily="18" charset="0"/>
              </a:rPr>
              <a:t>through</a:t>
            </a:r>
            <a:r>
              <a:rPr lang="it-IT" altLang="it-IT" dirty="0">
                <a:latin typeface="Times New Roman" panose="02020603050405020304" pitchFamily="18" charset="0"/>
              </a:rPr>
              <a:t> the plasma membrane, information transfer </a:t>
            </a:r>
            <a:r>
              <a:rPr lang="it-IT" altLang="it-IT" dirty="0" err="1">
                <a:latin typeface="Times New Roman" panose="02020603050405020304" pitchFamily="18" charset="0"/>
              </a:rPr>
              <a:t>depends</a:t>
            </a:r>
            <a:r>
              <a:rPr lang="it-IT" altLang="it-IT" dirty="0">
                <a:latin typeface="Times New Roman" panose="02020603050405020304" pitchFamily="18" charset="0"/>
              </a:rPr>
              <a:t> on </a:t>
            </a:r>
            <a:r>
              <a:rPr lang="it-IT" altLang="it-IT" dirty="0" err="1">
                <a:latin typeface="Times New Roman" panose="02020603050405020304" pitchFamily="18" charset="0"/>
              </a:rPr>
              <a:t>somehow</a:t>
            </a:r>
            <a:r>
              <a:rPr lang="it-IT" altLang="it-IT" dirty="0">
                <a:latin typeface="Times New Roman" panose="02020603050405020304" pitchFamily="18" charset="0"/>
              </a:rPr>
              <a:t> </a:t>
            </a:r>
            <a:r>
              <a:rPr lang="it-IT" altLang="it-IT" dirty="0" err="1">
                <a:latin typeface="Times New Roman" panose="02020603050405020304" pitchFamily="18" charset="0"/>
              </a:rPr>
              <a:t>conveying</a:t>
            </a:r>
            <a:r>
              <a:rPr lang="it-IT" altLang="it-IT" dirty="0">
                <a:latin typeface="Times New Roman" panose="02020603050405020304" pitchFamily="18" charset="0"/>
              </a:rPr>
              <a:t> (</a:t>
            </a:r>
            <a:r>
              <a:rPr lang="it-IT" altLang="it-IT" dirty="0" err="1">
                <a:latin typeface="Times New Roman" panose="02020603050405020304" pitchFamily="18" charset="0"/>
              </a:rPr>
              <a:t>transmitted</a:t>
            </a:r>
            <a:r>
              <a:rPr lang="it-IT" altLang="it-IT" dirty="0">
                <a:latin typeface="Times New Roman" panose="02020603050405020304" pitchFamily="18" charset="0"/>
              </a:rPr>
              <a:t>) to the </a:t>
            </a:r>
            <a:r>
              <a:rPr lang="it-IT" altLang="it-IT" dirty="0" err="1">
                <a:latin typeface="Times New Roman" panose="02020603050405020304" pitchFamily="18" charset="0"/>
              </a:rPr>
              <a:t>intracellular</a:t>
            </a:r>
            <a:r>
              <a:rPr lang="it-IT" altLang="it-IT" dirty="0">
                <a:latin typeface="Times New Roman" panose="02020603050405020304" pitchFamily="18" charset="0"/>
              </a:rPr>
              <a:t> part of the </a:t>
            </a:r>
            <a:r>
              <a:rPr lang="it-IT" altLang="it-IT" dirty="0" err="1">
                <a:latin typeface="Times New Roman" panose="02020603050405020304" pitchFamily="18" charset="0"/>
              </a:rPr>
              <a:t>receptor</a:t>
            </a:r>
            <a:r>
              <a:rPr lang="it-IT" altLang="it-IT" dirty="0">
                <a:latin typeface="Times New Roman" panose="02020603050405020304" pitchFamily="18" charset="0"/>
              </a:rPr>
              <a:t> </a:t>
            </a:r>
            <a:r>
              <a:rPr lang="it-IT" altLang="it-IT" dirty="0" err="1">
                <a:latin typeface="Times New Roman" panose="02020603050405020304" pitchFamily="18" charset="0"/>
              </a:rPr>
              <a:t>whether</a:t>
            </a:r>
            <a:r>
              <a:rPr lang="it-IT" altLang="it-IT" dirty="0">
                <a:latin typeface="Times New Roman" panose="02020603050405020304" pitchFamily="18" charset="0"/>
              </a:rPr>
              <a:t> or </a:t>
            </a:r>
            <a:r>
              <a:rPr lang="it-IT" altLang="it-IT" dirty="0" err="1">
                <a:latin typeface="Times New Roman" panose="02020603050405020304" pitchFamily="18" charset="0"/>
              </a:rPr>
              <a:t>not</a:t>
            </a:r>
            <a:r>
              <a:rPr lang="it-IT" altLang="it-IT" dirty="0">
                <a:latin typeface="Times New Roman" panose="02020603050405020304" pitchFamily="18" charset="0"/>
              </a:rPr>
              <a:t> </a:t>
            </a:r>
            <a:r>
              <a:rPr lang="it-IT" altLang="it-IT" dirty="0" err="1">
                <a:latin typeface="Times New Roman" panose="02020603050405020304" pitchFamily="18" charset="0"/>
              </a:rPr>
              <a:t>ligans</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bound</a:t>
            </a:r>
            <a:r>
              <a:rPr lang="it-IT" altLang="it-IT" dirty="0">
                <a:latin typeface="Times New Roman" panose="02020603050405020304" pitchFamily="18" charset="0"/>
              </a:rPr>
              <a:t> to the </a:t>
            </a:r>
            <a:r>
              <a:rPr lang="it-IT" altLang="it-IT" dirty="0" err="1">
                <a:latin typeface="Times New Roman" panose="02020603050405020304" pitchFamily="18" charset="0"/>
              </a:rPr>
              <a:t>extracellular</a:t>
            </a:r>
            <a:r>
              <a:rPr lang="it-IT" altLang="it-IT" dirty="0">
                <a:latin typeface="Times New Roman" panose="02020603050405020304" pitchFamily="18" charset="0"/>
              </a:rPr>
              <a:t> part. </a:t>
            </a:r>
            <a:r>
              <a:rPr lang="it-IT" altLang="it-IT" dirty="0" err="1">
                <a:latin typeface="Times New Roman" panose="02020603050405020304" pitchFamily="18" charset="0"/>
              </a:rPr>
              <a:t>Thisi</a:t>
            </a:r>
            <a:r>
              <a:rPr lang="it-IT" altLang="it-IT" dirty="0">
                <a:latin typeface="Times New Roman" panose="02020603050405020304" pitchFamily="18" charset="0"/>
              </a:rPr>
              <a:t> </a:t>
            </a:r>
            <a:r>
              <a:rPr lang="it-IT" altLang="it-IT" dirty="0" err="1">
                <a:latin typeface="Times New Roman" panose="02020603050405020304" pitchFamily="18" charset="0"/>
              </a:rPr>
              <a:t>is</a:t>
            </a:r>
            <a:r>
              <a:rPr lang="it-IT" altLang="it-IT" dirty="0">
                <a:latin typeface="Times New Roman" panose="02020603050405020304" pitchFamily="18" charset="0"/>
              </a:rPr>
              <a:t> </a:t>
            </a:r>
            <a:r>
              <a:rPr lang="it-IT" altLang="it-IT" dirty="0" err="1">
                <a:latin typeface="Times New Roman" panose="02020603050405020304" pitchFamily="18" charset="0"/>
              </a:rPr>
              <a:t>not</a:t>
            </a:r>
            <a:r>
              <a:rPr lang="it-IT" altLang="it-IT" dirty="0">
                <a:latin typeface="Times New Roman" panose="02020603050405020304" pitchFamily="18" charset="0"/>
              </a:rPr>
              <a:t> a </a:t>
            </a:r>
            <a:r>
              <a:rPr lang="it-IT" altLang="it-IT" dirty="0" err="1">
                <a:latin typeface="Times New Roman" panose="02020603050405020304" pitchFamily="18" charset="0"/>
              </a:rPr>
              <a:t>trivial</a:t>
            </a:r>
            <a:r>
              <a:rPr lang="it-IT" altLang="it-IT" dirty="0">
                <a:latin typeface="Times New Roman" panose="02020603050405020304" pitchFamily="18" charset="0"/>
              </a:rPr>
              <a:t> (</a:t>
            </a:r>
            <a:r>
              <a:rPr lang="it-IT" altLang="it-IT" dirty="0" err="1">
                <a:latin typeface="Times New Roman" panose="02020603050405020304" pitchFamily="18" charset="0"/>
              </a:rPr>
              <a:t>insignificant</a:t>
            </a:r>
            <a:r>
              <a:rPr lang="it-IT" altLang="it-IT" dirty="0">
                <a:latin typeface="Times New Roman" panose="02020603050405020304" pitchFamily="18" charset="0"/>
              </a:rPr>
              <a:t>, banale), </a:t>
            </a:r>
            <a:r>
              <a:rPr lang="it-IT" altLang="it-IT" dirty="0" err="1">
                <a:latin typeface="Times New Roman" panose="02020603050405020304" pitchFamily="18" charset="0"/>
              </a:rPr>
              <a:t>as</a:t>
            </a:r>
            <a:r>
              <a:rPr lang="it-IT" altLang="it-IT" dirty="0">
                <a:latin typeface="Times New Roman" panose="02020603050405020304" pitchFamily="18" charset="0"/>
              </a:rPr>
              <a:t> the </a:t>
            </a:r>
            <a:r>
              <a:rPr lang="it-IT" altLang="it-IT" dirty="0" err="1">
                <a:latin typeface="Times New Roman" panose="02020603050405020304" pitchFamily="18" charset="0"/>
              </a:rPr>
              <a:t>two</a:t>
            </a:r>
            <a:r>
              <a:rPr lang="it-IT" altLang="it-IT" dirty="0">
                <a:latin typeface="Times New Roman" panose="02020603050405020304" pitchFamily="18" charset="0"/>
              </a:rPr>
              <a:t> </a:t>
            </a:r>
            <a:r>
              <a:rPr lang="it-IT" altLang="it-IT" dirty="0" err="1">
                <a:latin typeface="Times New Roman" panose="02020603050405020304" pitchFamily="18" charset="0"/>
              </a:rPr>
              <a:t>parts</a:t>
            </a:r>
            <a:r>
              <a:rPr lang="it-IT" altLang="it-IT" dirty="0">
                <a:latin typeface="Times New Roman" panose="02020603050405020304" pitchFamily="18" charset="0"/>
              </a:rPr>
              <a:t> of the </a:t>
            </a:r>
            <a:r>
              <a:rPr lang="it-IT" altLang="it-IT" dirty="0" err="1">
                <a:latin typeface="Times New Roman" panose="02020603050405020304" pitchFamily="18" charset="0"/>
              </a:rPr>
              <a:t>receptor</a:t>
            </a:r>
            <a:r>
              <a:rPr lang="it-IT" altLang="it-IT" dirty="0">
                <a:latin typeface="Times New Roman" panose="02020603050405020304" pitchFamily="18" charset="0"/>
              </a:rPr>
              <a:t> are </a:t>
            </a:r>
            <a:r>
              <a:rPr lang="it-IT" altLang="it-IT" dirty="0" err="1">
                <a:latin typeface="Times New Roman" panose="02020603050405020304" pitchFamily="18" charset="0"/>
              </a:rPr>
              <a:t>separated</a:t>
            </a:r>
            <a:r>
              <a:rPr lang="it-IT" altLang="it-IT" dirty="0">
                <a:latin typeface="Times New Roman" panose="02020603050405020304" pitchFamily="18" charset="0"/>
              </a:rPr>
              <a:t> by the </a:t>
            </a:r>
            <a:r>
              <a:rPr lang="it-IT" altLang="it-IT" dirty="0" err="1">
                <a:latin typeface="Times New Roman" panose="02020603050405020304" pitchFamily="18" charset="0"/>
              </a:rPr>
              <a:t>hydrophobic</a:t>
            </a:r>
            <a:r>
              <a:rPr lang="it-IT" altLang="it-IT" dirty="0">
                <a:latin typeface="Times New Roman" panose="02020603050405020304" pitchFamily="18" charset="0"/>
              </a:rPr>
              <a:t> </a:t>
            </a:r>
            <a:r>
              <a:rPr lang="it-IT" altLang="it-IT" dirty="0" err="1">
                <a:latin typeface="Times New Roman" panose="02020603050405020304" pitchFamily="18" charset="0"/>
              </a:rPr>
              <a:t>lipid</a:t>
            </a:r>
            <a:r>
              <a:rPr lang="it-IT" altLang="it-IT" dirty="0">
                <a:latin typeface="Times New Roman" panose="02020603050405020304" pitchFamily="18" charset="0"/>
              </a:rPr>
              <a:t> </a:t>
            </a:r>
            <a:r>
              <a:rPr lang="it-IT" altLang="it-IT" dirty="0" err="1">
                <a:latin typeface="Times New Roman" panose="02020603050405020304" pitchFamily="18" charset="0"/>
              </a:rPr>
              <a:t>bilayer</a:t>
            </a:r>
            <a:r>
              <a:rPr lang="it-IT" altLang="it-IT" dirty="0">
                <a:latin typeface="Times New Roman" panose="02020603050405020304" pitchFamily="18" charset="0"/>
              </a:rPr>
              <a:t>. The </a:t>
            </a:r>
            <a:r>
              <a:rPr lang="it-IT" altLang="it-IT" dirty="0" err="1">
                <a:latin typeface="Times New Roman" panose="02020603050405020304" pitchFamily="18" charset="0"/>
              </a:rPr>
              <a:t>intracellular</a:t>
            </a:r>
            <a:r>
              <a:rPr lang="it-IT" altLang="it-IT" dirty="0">
                <a:latin typeface="Times New Roman" panose="02020603050405020304" pitchFamily="18" charset="0"/>
              </a:rPr>
              <a:t> and </a:t>
            </a:r>
            <a:r>
              <a:rPr lang="it-IT" altLang="it-IT" dirty="0" err="1">
                <a:latin typeface="Times New Roman" panose="02020603050405020304" pitchFamily="18" charset="0"/>
              </a:rPr>
              <a:t>extracellular</a:t>
            </a:r>
            <a:r>
              <a:rPr lang="it-IT" altLang="it-IT" dirty="0">
                <a:latin typeface="Times New Roman" panose="02020603050405020304" pitchFamily="18" charset="0"/>
              </a:rPr>
              <a:t> </a:t>
            </a:r>
            <a:r>
              <a:rPr lang="it-IT" altLang="it-IT" dirty="0" err="1">
                <a:latin typeface="Times New Roman" panose="02020603050405020304" pitchFamily="18" charset="0"/>
              </a:rPr>
              <a:t>portions</a:t>
            </a:r>
            <a:r>
              <a:rPr lang="it-IT" altLang="it-IT" dirty="0">
                <a:latin typeface="Times New Roman" panose="02020603050405020304" pitchFamily="18" charset="0"/>
              </a:rPr>
              <a:t> of the </a:t>
            </a:r>
            <a:r>
              <a:rPr lang="it-IT" altLang="it-IT" dirty="0" err="1">
                <a:latin typeface="Times New Roman" panose="02020603050405020304" pitchFamily="18" charset="0"/>
              </a:rPr>
              <a:t>receptro</a:t>
            </a:r>
            <a:r>
              <a:rPr lang="it-IT" altLang="it-IT" dirty="0">
                <a:latin typeface="Times New Roman" panose="02020603050405020304" pitchFamily="18" charset="0"/>
              </a:rPr>
              <a:t>, </a:t>
            </a:r>
            <a:r>
              <a:rPr lang="it-IT" altLang="it-IT" dirty="0" err="1">
                <a:latin typeface="Times New Roman" panose="02020603050405020304" pitchFamily="18" charset="0"/>
              </a:rPr>
              <a:t>which</a:t>
            </a:r>
            <a:r>
              <a:rPr lang="it-IT" altLang="it-IT" dirty="0">
                <a:latin typeface="Times New Roman" panose="02020603050405020304" pitchFamily="18" charset="0"/>
              </a:rPr>
              <a:t> are </a:t>
            </a:r>
            <a:r>
              <a:rPr lang="it-IT" altLang="it-IT" dirty="0" err="1">
                <a:latin typeface="Times New Roman" panose="02020603050405020304" pitchFamily="18" charset="0"/>
              </a:rPr>
              <a:t>hydrophilic</a:t>
            </a:r>
            <a:r>
              <a:rPr lang="it-IT" altLang="it-IT" dirty="0">
                <a:latin typeface="Times New Roman" panose="02020603050405020304" pitchFamily="18" charset="0"/>
              </a:rPr>
              <a:t>, </a:t>
            </a:r>
            <a:r>
              <a:rPr lang="it-IT" altLang="it-IT" dirty="0" err="1">
                <a:latin typeface="Times New Roman" panose="02020603050405020304" pitchFamily="18" charset="0"/>
              </a:rPr>
              <a:t>cannot</a:t>
            </a:r>
            <a:r>
              <a:rPr lang="it-IT" altLang="it-IT" dirty="0">
                <a:latin typeface="Times New Roman" panose="02020603050405020304" pitchFamily="18" charset="0"/>
              </a:rPr>
              <a:t> </a:t>
            </a:r>
            <a:r>
              <a:rPr lang="it-IT" altLang="it-IT" dirty="0" err="1">
                <a:latin typeface="Times New Roman" panose="02020603050405020304" pitchFamily="18" charset="0"/>
              </a:rPr>
              <a:t>move</a:t>
            </a:r>
            <a:r>
              <a:rPr lang="it-IT" altLang="it-IT" dirty="0">
                <a:latin typeface="Times New Roman" panose="02020603050405020304" pitchFamily="18" charset="0"/>
              </a:rPr>
              <a:t> </a:t>
            </a:r>
            <a:r>
              <a:rPr lang="it-IT" altLang="it-IT" dirty="0" err="1">
                <a:latin typeface="Times New Roman" panose="02020603050405020304" pitchFamily="18" charset="0"/>
              </a:rPr>
              <a:t>through</a:t>
            </a:r>
            <a:r>
              <a:rPr lang="it-IT" altLang="it-IT" dirty="0">
                <a:latin typeface="Times New Roman" panose="02020603050405020304" pitchFamily="18" charset="0"/>
              </a:rPr>
              <a:t> the membrane to </a:t>
            </a:r>
            <a:r>
              <a:rPr lang="it-IT" altLang="it-IT" dirty="0" err="1">
                <a:latin typeface="Times New Roman" panose="02020603050405020304" pitchFamily="18" charset="0"/>
              </a:rPr>
              <a:t>physically</a:t>
            </a:r>
            <a:r>
              <a:rPr lang="it-IT" altLang="it-IT" dirty="0">
                <a:latin typeface="Times New Roman" panose="02020603050405020304" pitchFamily="18" charset="0"/>
              </a:rPr>
              <a:t> </a:t>
            </a:r>
            <a:r>
              <a:rPr lang="it-IT" altLang="it-IT" dirty="0" err="1">
                <a:latin typeface="Times New Roman" panose="02020603050405020304" pitchFamily="18" charset="0"/>
              </a:rPr>
              <a:t>interact</a:t>
            </a:r>
            <a:r>
              <a:rPr lang="it-IT" altLang="it-IT" dirty="0">
                <a:latin typeface="Times New Roman" panose="02020603050405020304" pitchFamily="18" charset="0"/>
              </a:rPr>
              <a:t> with </a:t>
            </a:r>
            <a:r>
              <a:rPr lang="it-IT" altLang="it-IT" dirty="0" err="1">
                <a:latin typeface="Times New Roman" panose="02020603050405020304" pitchFamily="18" charset="0"/>
              </a:rPr>
              <a:t>each</a:t>
            </a:r>
            <a:r>
              <a:rPr lang="it-IT" altLang="it-IT" dirty="0">
                <a:latin typeface="Times New Roman" panose="02020603050405020304" pitchFamily="18" charset="0"/>
              </a:rPr>
              <a:t> </a:t>
            </a:r>
            <a:r>
              <a:rPr lang="it-IT" altLang="it-IT" dirty="0" err="1">
                <a:latin typeface="Times New Roman" panose="02020603050405020304" pitchFamily="18" charset="0"/>
              </a:rPr>
              <a:t>other</a:t>
            </a:r>
            <a:r>
              <a:rPr lang="it-IT" altLang="it-IT" dirty="0">
                <a:latin typeface="Times New Roman" panose="02020603050405020304" pitchFamily="18" charset="0"/>
              </a:rPr>
              <a:t>, </a:t>
            </a:r>
            <a:r>
              <a:rPr lang="it-IT" altLang="it-IT" dirty="0" err="1">
                <a:latin typeface="Times New Roman" panose="02020603050405020304" pitchFamily="18" charset="0"/>
              </a:rPr>
              <a:t>thus</a:t>
            </a:r>
            <a:r>
              <a:rPr lang="it-IT" altLang="it-IT" dirty="0">
                <a:latin typeface="Times New Roman" panose="02020603050405020304" pitchFamily="18" charset="0"/>
              </a:rPr>
              <a:t> </a:t>
            </a:r>
            <a:r>
              <a:rPr lang="it-IT" altLang="it-IT" dirty="0" err="1">
                <a:latin typeface="Times New Roman" panose="02020603050405020304" pitchFamily="18" charset="0"/>
              </a:rPr>
              <a:t>any</a:t>
            </a:r>
            <a:r>
              <a:rPr lang="it-IT" altLang="it-IT" dirty="0">
                <a:latin typeface="Times New Roman" panose="02020603050405020304" pitchFamily="18" charset="0"/>
              </a:rPr>
              <a:t> </a:t>
            </a:r>
            <a:r>
              <a:rPr lang="it-IT" altLang="it-IT" dirty="0" err="1">
                <a:latin typeface="Times New Roman" panose="02020603050405020304" pitchFamily="18" charset="0"/>
              </a:rPr>
              <a:t>communication</a:t>
            </a:r>
            <a:r>
              <a:rPr lang="it-IT" altLang="it-IT" dirty="0">
                <a:latin typeface="Times New Roman" panose="02020603050405020304" pitchFamily="18" charset="0"/>
              </a:rPr>
              <a:t> must be </a:t>
            </a:r>
            <a:r>
              <a:rPr lang="it-IT" altLang="it-IT" dirty="0" err="1">
                <a:latin typeface="Times New Roman" panose="02020603050405020304" pitchFamily="18" charset="0"/>
              </a:rPr>
              <a:t>through</a:t>
            </a:r>
            <a:r>
              <a:rPr lang="it-IT" altLang="it-IT" dirty="0">
                <a:latin typeface="Times New Roman" panose="02020603050405020304" pitchFamily="18" charset="0"/>
              </a:rPr>
              <a:t> the </a:t>
            </a:r>
            <a:r>
              <a:rPr lang="it-IT" altLang="it-IT" dirty="0" err="1">
                <a:latin typeface="Times New Roman" panose="02020603050405020304" pitchFamily="18" charset="0"/>
              </a:rPr>
              <a:t>relatively</a:t>
            </a:r>
            <a:r>
              <a:rPr lang="it-IT" altLang="it-IT" dirty="0">
                <a:latin typeface="Times New Roman" panose="02020603050405020304" pitchFamily="18" charset="0"/>
              </a:rPr>
              <a:t> </a:t>
            </a:r>
            <a:r>
              <a:rPr lang="it-IT" altLang="it-IT" dirty="0" err="1">
                <a:latin typeface="Times New Roman" panose="02020603050405020304" pitchFamily="18" charset="0"/>
              </a:rPr>
              <a:t>featurelss</a:t>
            </a:r>
            <a:r>
              <a:rPr lang="it-IT" altLang="it-IT" dirty="0">
                <a:latin typeface="Times New Roman" panose="02020603050405020304" pitchFamily="18" charset="0"/>
              </a:rPr>
              <a:t> </a:t>
            </a:r>
            <a:r>
              <a:rPr lang="it-IT" altLang="it-IT" dirty="0" err="1">
                <a:latin typeface="Times New Roman" panose="02020603050405020304" pitchFamily="18" charset="0"/>
              </a:rPr>
              <a:t>hydrophobic</a:t>
            </a:r>
            <a:r>
              <a:rPr lang="it-IT" altLang="it-IT" dirty="0">
                <a:latin typeface="Times New Roman" panose="02020603050405020304" pitchFamily="18" charset="0"/>
              </a:rPr>
              <a:t> </a:t>
            </a:r>
            <a:r>
              <a:rPr lang="it-IT" altLang="it-IT" dirty="0" err="1">
                <a:latin typeface="Times New Roman" panose="02020603050405020304" pitchFamily="18" charset="0"/>
              </a:rPr>
              <a:t>transmembrane</a:t>
            </a:r>
            <a:r>
              <a:rPr lang="it-IT" altLang="it-IT" dirty="0">
                <a:latin typeface="Times New Roman" panose="02020603050405020304" pitchFamily="18" charset="0"/>
              </a:rPr>
              <a:t> </a:t>
            </a:r>
            <a:r>
              <a:rPr lang="it-IT" altLang="it-IT" dirty="0" err="1">
                <a:latin typeface="Times New Roman" panose="02020603050405020304" pitchFamily="18" charset="0"/>
              </a:rPr>
              <a:t>segments.These</a:t>
            </a:r>
            <a:r>
              <a:rPr lang="it-IT" altLang="it-IT" dirty="0">
                <a:latin typeface="Times New Roman" panose="02020603050405020304" pitchFamily="18" charset="0"/>
              </a:rPr>
              <a:t> </a:t>
            </a:r>
            <a:r>
              <a:rPr lang="it-IT" altLang="it-IT" dirty="0" err="1">
                <a:latin typeface="Times New Roman" panose="02020603050405020304" pitchFamily="18" charset="0"/>
              </a:rPr>
              <a:t>typically</a:t>
            </a:r>
            <a:r>
              <a:rPr lang="it-IT" altLang="it-IT" dirty="0">
                <a:latin typeface="Times New Roman" panose="02020603050405020304" pitchFamily="18" charset="0"/>
              </a:rPr>
              <a:t> </a:t>
            </a:r>
            <a:r>
              <a:rPr lang="it-IT" altLang="it-IT" dirty="0" err="1">
                <a:latin typeface="Times New Roman" panose="02020603050405020304" pitchFamily="18" charset="0"/>
              </a:rPr>
              <a:t>consist</a:t>
            </a:r>
            <a:r>
              <a:rPr lang="it-IT" altLang="it-IT" dirty="0">
                <a:latin typeface="Times New Roman" panose="02020603050405020304" pitchFamily="18" charset="0"/>
              </a:rPr>
              <a:t> of a </a:t>
            </a:r>
            <a:r>
              <a:rPr lang="it-IT" altLang="it-IT" dirty="0" err="1">
                <a:latin typeface="Times New Roman" panose="02020603050405020304" pitchFamily="18" charset="0"/>
              </a:rPr>
              <a:t>rodlike</a:t>
            </a:r>
            <a:r>
              <a:rPr lang="it-IT" altLang="it-IT" dirty="0">
                <a:latin typeface="Times New Roman" panose="02020603050405020304" pitchFamily="18" charset="0"/>
              </a:rPr>
              <a:t> </a:t>
            </a:r>
            <a:r>
              <a:rPr lang="it-IT" altLang="it-IT" dirty="0" err="1">
                <a:latin typeface="Times New Roman" panose="02020603050405020304" pitchFamily="18" charset="0"/>
              </a:rPr>
              <a:t>alpha</a:t>
            </a:r>
            <a:r>
              <a:rPr lang="it-IT" altLang="it-IT" dirty="0">
                <a:latin typeface="Times New Roman" panose="02020603050405020304" pitchFamily="18" charset="0"/>
              </a:rPr>
              <a:t> </a:t>
            </a:r>
            <a:r>
              <a:rPr lang="it-IT" altLang="it-IT" dirty="0" err="1">
                <a:latin typeface="Times New Roman" panose="02020603050405020304" pitchFamily="18" charset="0"/>
              </a:rPr>
              <a:t>helical</a:t>
            </a:r>
            <a:r>
              <a:rPr lang="it-IT" altLang="it-IT" dirty="0">
                <a:latin typeface="Times New Roman" panose="02020603050405020304" pitchFamily="18" charset="0"/>
              </a:rPr>
              <a:t> </a:t>
            </a:r>
            <a:r>
              <a:rPr lang="it-IT" altLang="it-IT" dirty="0" err="1">
                <a:latin typeface="Times New Roman" panose="02020603050405020304" pitchFamily="18" charset="0"/>
              </a:rPr>
              <a:t>segment</a:t>
            </a:r>
            <a:r>
              <a:rPr lang="it-IT" altLang="it-IT" dirty="0">
                <a:latin typeface="Times New Roman" panose="02020603050405020304" pitchFamily="18" charset="0"/>
              </a:rPr>
              <a:t> with </a:t>
            </a:r>
            <a:r>
              <a:rPr lang="it-IT" altLang="it-IT" dirty="0" err="1">
                <a:latin typeface="Times New Roman" panose="02020603050405020304" pitchFamily="18" charset="0"/>
              </a:rPr>
              <a:t>their</a:t>
            </a:r>
            <a:r>
              <a:rPr lang="it-IT" altLang="it-IT" dirty="0">
                <a:latin typeface="Times New Roman" panose="02020603050405020304" pitchFamily="18" charset="0"/>
              </a:rPr>
              <a:t> </a:t>
            </a:r>
            <a:r>
              <a:rPr lang="it-IT" altLang="it-IT" dirty="0" err="1">
                <a:latin typeface="Times New Roman" panose="02020603050405020304" pitchFamily="18" charset="0"/>
              </a:rPr>
              <a:t>hydrophobic</a:t>
            </a:r>
            <a:r>
              <a:rPr lang="it-IT" altLang="it-IT" dirty="0">
                <a:latin typeface="Times New Roman" panose="02020603050405020304" pitchFamily="18" charset="0"/>
              </a:rPr>
              <a:t> side </a:t>
            </a:r>
            <a:r>
              <a:rPr lang="it-IT" altLang="it-IT" dirty="0" err="1">
                <a:latin typeface="Times New Roman" panose="02020603050405020304" pitchFamily="18" charset="0"/>
              </a:rPr>
              <a:t>chains</a:t>
            </a:r>
            <a:r>
              <a:rPr lang="it-IT" altLang="it-IT" dirty="0">
                <a:latin typeface="Times New Roman" panose="02020603050405020304" pitchFamily="18" charset="0"/>
              </a:rPr>
              <a:t> </a:t>
            </a:r>
            <a:r>
              <a:rPr lang="it-IT" altLang="it-IT" dirty="0" err="1">
                <a:latin typeface="Times New Roman" panose="02020603050405020304" pitchFamily="18" charset="0"/>
              </a:rPr>
              <a:t>projecting</a:t>
            </a:r>
            <a:r>
              <a:rPr lang="it-IT" altLang="it-IT" dirty="0">
                <a:latin typeface="Times New Roman" panose="02020603050405020304" pitchFamily="18" charset="0"/>
              </a:rPr>
              <a:t> </a:t>
            </a:r>
            <a:r>
              <a:rPr lang="it-IT" altLang="it-IT" dirty="0" err="1">
                <a:latin typeface="Times New Roman" panose="02020603050405020304" pitchFamily="18" charset="0"/>
              </a:rPr>
              <a:t>outward</a:t>
            </a:r>
            <a:r>
              <a:rPr lang="it-IT" altLang="it-IT" dirty="0">
                <a:latin typeface="Times New Roman" panose="02020603050405020304" pitchFamily="18" charset="0"/>
              </a:rPr>
              <a:t> </a:t>
            </a:r>
            <a:r>
              <a:rPr lang="it-IT" altLang="it-IT" dirty="0" err="1">
                <a:latin typeface="Times New Roman" panose="02020603050405020304" pitchFamily="18" charset="0"/>
              </a:rPr>
              <a:t>into</a:t>
            </a:r>
            <a:r>
              <a:rPr lang="it-IT" altLang="it-IT" dirty="0">
                <a:latin typeface="Times New Roman" panose="02020603050405020304" pitchFamily="18" charset="0"/>
              </a:rPr>
              <a:t> the </a:t>
            </a:r>
            <a:r>
              <a:rPr lang="it-IT" altLang="it-IT" dirty="0" err="1">
                <a:latin typeface="Times New Roman" panose="02020603050405020304" pitchFamily="18" charset="0"/>
              </a:rPr>
              <a:t>plane</a:t>
            </a:r>
            <a:r>
              <a:rPr lang="it-IT" altLang="it-IT" dirty="0">
                <a:latin typeface="Times New Roman" panose="02020603050405020304" pitchFamily="18" charset="0"/>
              </a:rPr>
              <a:t> of the membrane.</a:t>
            </a:r>
          </a:p>
          <a:p>
            <a:r>
              <a:rPr lang="it-IT" altLang="it-IT" dirty="0">
                <a:latin typeface="Times New Roman" panose="02020603050405020304" pitchFamily="18" charset="0"/>
              </a:rPr>
              <a:t>With a </a:t>
            </a:r>
            <a:r>
              <a:rPr lang="it-IT" altLang="it-IT" dirty="0" err="1">
                <a:latin typeface="Times New Roman" panose="02020603050405020304" pitchFamily="18" charset="0"/>
              </a:rPr>
              <a:t>few</a:t>
            </a:r>
            <a:r>
              <a:rPr lang="it-IT" altLang="it-IT" dirty="0">
                <a:latin typeface="Times New Roman" panose="02020603050405020304" pitchFamily="18" charset="0"/>
              </a:rPr>
              <a:t> </a:t>
            </a:r>
            <a:r>
              <a:rPr lang="it-IT" altLang="it-IT" dirty="0" err="1">
                <a:latin typeface="Times New Roman" panose="02020603050405020304" pitchFamily="18" charset="0"/>
              </a:rPr>
              <a:t>exceptions</a:t>
            </a:r>
            <a:r>
              <a:rPr lang="it-IT" altLang="it-IT" dirty="0">
                <a:latin typeface="Times New Roman" panose="02020603050405020304" pitchFamily="18" charset="0"/>
              </a:rPr>
              <a:t>, in the nature are </a:t>
            </a:r>
            <a:r>
              <a:rPr lang="it-IT" altLang="it-IT" dirty="0" err="1">
                <a:latin typeface="Times New Roman" panose="02020603050405020304" pitchFamily="18" charset="0"/>
              </a:rPr>
              <a:t>adopted</a:t>
            </a:r>
            <a:r>
              <a:rPr lang="it-IT" altLang="it-IT" dirty="0">
                <a:latin typeface="Times New Roman" panose="02020603050405020304" pitchFamily="18" charset="0"/>
              </a:rPr>
              <a:t> </a:t>
            </a:r>
            <a:r>
              <a:rPr lang="it-IT" altLang="it-IT" dirty="0" err="1">
                <a:latin typeface="Times New Roman" panose="02020603050405020304" pitchFamily="18" charset="0"/>
              </a:rPr>
              <a:t>two</a:t>
            </a:r>
            <a:r>
              <a:rPr lang="it-IT" altLang="it-IT" dirty="0">
                <a:latin typeface="Times New Roman" panose="02020603050405020304" pitchFamily="18" charset="0"/>
              </a:rPr>
              <a:t> general </a:t>
            </a:r>
            <a:r>
              <a:rPr lang="it-IT" altLang="it-IT" dirty="0" err="1">
                <a:latin typeface="Times New Roman" panose="02020603050405020304" pitchFamily="18" charset="0"/>
              </a:rPr>
              <a:t>solutions</a:t>
            </a:r>
            <a:r>
              <a:rPr lang="it-IT" altLang="it-IT" dirty="0">
                <a:latin typeface="Times New Roman" panose="02020603050405020304" pitchFamily="18" charset="0"/>
              </a:rPr>
              <a:t>: </a:t>
            </a:r>
          </a:p>
          <a:p>
            <a:pPr marL="228600" indent="-228600">
              <a:buAutoNum type="arabicParenR"/>
            </a:pPr>
            <a:r>
              <a:rPr lang="it-IT" altLang="it-IT" dirty="0" err="1">
                <a:latin typeface="Times New Roman" panose="02020603050405020304" pitchFamily="18" charset="0"/>
              </a:rPr>
              <a:t>Concerted</a:t>
            </a:r>
            <a:r>
              <a:rPr lang="it-IT" altLang="it-IT" dirty="0">
                <a:latin typeface="Times New Roman" panose="02020603050405020304" pitchFamily="18" charset="0"/>
              </a:rPr>
              <a:t> </a:t>
            </a:r>
            <a:r>
              <a:rPr lang="it-IT" altLang="it-IT" dirty="0" err="1">
                <a:latin typeface="Times New Roman" panose="02020603050405020304" pitchFamily="18" charset="0"/>
              </a:rPr>
              <a:t>conformational</a:t>
            </a:r>
            <a:r>
              <a:rPr lang="it-IT" altLang="it-IT" dirty="0">
                <a:latin typeface="Times New Roman" panose="02020603050405020304" pitchFamily="18" charset="0"/>
              </a:rPr>
              <a:t> </a:t>
            </a:r>
            <a:r>
              <a:rPr lang="it-IT" altLang="it-IT" dirty="0" err="1">
                <a:latin typeface="Times New Roman" panose="02020603050405020304" pitchFamily="18" charset="0"/>
              </a:rPr>
              <a:t>changes</a:t>
            </a:r>
            <a:r>
              <a:rPr lang="it-IT" altLang="it-IT" dirty="0">
                <a:latin typeface="Times New Roman" panose="02020603050405020304" pitchFamily="18" charset="0"/>
              </a:rPr>
              <a:t> for </a:t>
            </a:r>
            <a:r>
              <a:rPr lang="it-IT" altLang="it-IT" dirty="0" err="1">
                <a:latin typeface="Times New Roman" panose="02020603050405020304" pitchFamily="18" charset="0"/>
              </a:rPr>
              <a:t>those</a:t>
            </a:r>
            <a:r>
              <a:rPr lang="it-IT" altLang="it-IT" dirty="0">
                <a:latin typeface="Times New Roman" panose="02020603050405020304" pitchFamily="18" charset="0"/>
              </a:rPr>
              <a:t> </a:t>
            </a:r>
            <a:r>
              <a:rPr lang="it-IT" altLang="it-IT" dirty="0" err="1">
                <a:latin typeface="Times New Roman" panose="02020603050405020304" pitchFamily="18" charset="0"/>
              </a:rPr>
              <a:t>receptors</a:t>
            </a:r>
            <a:r>
              <a:rPr lang="it-IT" altLang="it-IT" dirty="0">
                <a:latin typeface="Times New Roman" panose="02020603050405020304" pitchFamily="18" charset="0"/>
              </a:rPr>
              <a:t> with multiple </a:t>
            </a:r>
            <a:r>
              <a:rPr lang="it-IT" altLang="it-IT" dirty="0" err="1">
                <a:latin typeface="Times New Roman" panose="02020603050405020304" pitchFamily="18" charset="0"/>
              </a:rPr>
              <a:t>membran-spanning</a:t>
            </a:r>
            <a:r>
              <a:rPr lang="it-IT" altLang="it-IT" dirty="0">
                <a:latin typeface="Times New Roman" panose="02020603050405020304" pitchFamily="18" charset="0"/>
              </a:rPr>
              <a:t> </a:t>
            </a:r>
            <a:r>
              <a:rPr lang="it-IT" altLang="it-IT" dirty="0" err="1">
                <a:latin typeface="Times New Roman" panose="02020603050405020304" pitchFamily="18" charset="0"/>
              </a:rPr>
              <a:t>segments</a:t>
            </a:r>
            <a:endParaRPr lang="it-IT" altLang="it-IT" dirty="0">
              <a:latin typeface="Times New Roman" panose="02020603050405020304" pitchFamily="18" charset="0"/>
            </a:endParaRPr>
          </a:p>
          <a:p>
            <a:pPr marL="228600" indent="-228600">
              <a:buAutoNum type="arabicParenR"/>
            </a:pPr>
            <a:r>
              <a:rPr lang="it-IT" altLang="it-IT" dirty="0" err="1">
                <a:latin typeface="Times New Roman" panose="02020603050405020304" pitchFamily="18" charset="0"/>
              </a:rPr>
              <a:t>Dimerization</a:t>
            </a:r>
            <a:r>
              <a:rPr lang="it-IT" altLang="it-IT" dirty="0">
                <a:latin typeface="Times New Roman" panose="02020603050405020304" pitchFamily="18" charset="0"/>
              </a:rPr>
              <a:t>/</a:t>
            </a:r>
            <a:r>
              <a:rPr lang="it-IT" altLang="it-IT" dirty="0" err="1">
                <a:latin typeface="Times New Roman" panose="02020603050405020304" pitchFamily="18" charset="0"/>
              </a:rPr>
              <a:t>oligomerization</a:t>
            </a:r>
            <a:r>
              <a:rPr lang="it-IT" altLang="it-IT" dirty="0">
                <a:latin typeface="Times New Roman" panose="02020603050405020304" pitchFamily="18" charset="0"/>
              </a:rPr>
              <a:t> of </a:t>
            </a:r>
            <a:r>
              <a:rPr lang="it-IT" altLang="it-IT" dirty="0" err="1">
                <a:latin typeface="Times New Roman" panose="02020603050405020304" pitchFamily="18" charset="0"/>
              </a:rPr>
              <a:t>receptors</a:t>
            </a:r>
            <a:r>
              <a:rPr lang="it-IT" altLang="it-IT" dirty="0">
                <a:latin typeface="Times New Roman" panose="02020603050405020304" pitchFamily="18" charset="0"/>
              </a:rPr>
              <a:t> </a:t>
            </a:r>
            <a:r>
              <a:rPr lang="it-IT" altLang="it-IT" dirty="0" err="1">
                <a:latin typeface="Times New Roman" panose="02020603050405020304" pitchFamily="18" charset="0"/>
              </a:rPr>
              <a:t>that</a:t>
            </a:r>
            <a:r>
              <a:rPr lang="it-IT" altLang="it-IT" dirty="0">
                <a:latin typeface="Times New Roman" panose="02020603050405020304" pitchFamily="18" charset="0"/>
              </a:rPr>
              <a:t> </a:t>
            </a:r>
            <a:r>
              <a:rPr lang="it-IT" altLang="it-IT" dirty="0" err="1">
                <a:latin typeface="Times New Roman" panose="02020603050405020304" pitchFamily="18" charset="0"/>
              </a:rPr>
              <a:t>span</a:t>
            </a:r>
            <a:r>
              <a:rPr lang="it-IT" altLang="it-IT" dirty="0">
                <a:latin typeface="Times New Roman" panose="02020603050405020304" pitchFamily="18" charset="0"/>
              </a:rPr>
              <a:t> the membrane </a:t>
            </a:r>
            <a:r>
              <a:rPr lang="it-IT" altLang="it-IT" dirty="0" err="1">
                <a:latin typeface="Times New Roman" panose="02020603050405020304" pitchFamily="18" charset="0"/>
              </a:rPr>
              <a:t>nly</a:t>
            </a:r>
            <a:r>
              <a:rPr lang="it-IT" altLang="it-IT" dirty="0">
                <a:latin typeface="Times New Roman" panose="02020603050405020304" pitchFamily="18" charset="0"/>
              </a:rPr>
              <a:t> once (single-pass </a:t>
            </a:r>
            <a:r>
              <a:rPr lang="it-IT" altLang="it-IT" dirty="0" err="1">
                <a:latin typeface="Times New Roman" panose="02020603050405020304" pitchFamily="18" charset="0"/>
              </a:rPr>
              <a:t>receptors</a:t>
            </a:r>
            <a:r>
              <a:rPr lang="it-IT" altLang="it-IT" dirty="0">
                <a:latin typeface="Times New Roman" panose="02020603050405020304" pitchFamily="18" charset="0"/>
              </a:rPr>
              <a:t>)</a:t>
            </a:r>
          </a:p>
        </p:txBody>
      </p:sp>
    </p:spTree>
    <p:extLst>
      <p:ext uri="{BB962C8B-B14F-4D97-AF65-F5344CB8AC3E}">
        <p14:creationId xmlns:p14="http://schemas.microsoft.com/office/powerpoint/2010/main" val="16943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a:t>
            </a:r>
            <a:r>
              <a:rPr lang="it-IT" dirty="0" err="1"/>
              <a:t>further</a:t>
            </a:r>
            <a:r>
              <a:rPr lang="it-IT" dirty="0"/>
              <a:t> major </a:t>
            </a:r>
            <a:r>
              <a:rPr lang="it-IT" dirty="0" err="1"/>
              <a:t>class</a:t>
            </a:r>
            <a:r>
              <a:rPr lang="it-IT" dirty="0"/>
              <a:t> of </a:t>
            </a:r>
            <a:r>
              <a:rPr lang="it-IT" dirty="0" err="1"/>
              <a:t>signaling</a:t>
            </a:r>
            <a:r>
              <a:rPr lang="it-IT" dirty="0"/>
              <a:t> </a:t>
            </a:r>
            <a:r>
              <a:rPr lang="it-IT" dirty="0" err="1"/>
              <a:t>receptors</a:t>
            </a:r>
            <a:r>
              <a:rPr lang="it-IT" dirty="0"/>
              <a:t> </a:t>
            </a:r>
            <a:r>
              <a:rPr lang="it-IT" dirty="0" err="1"/>
              <a:t>is</a:t>
            </a:r>
            <a:r>
              <a:rPr lang="it-IT" dirty="0"/>
              <a:t> the </a:t>
            </a:r>
            <a:r>
              <a:rPr lang="it-IT" dirty="0" err="1"/>
              <a:t>gated</a:t>
            </a:r>
            <a:r>
              <a:rPr lang="it-IT" dirty="0"/>
              <a:t> </a:t>
            </a:r>
            <a:r>
              <a:rPr lang="it-IT" dirty="0" err="1"/>
              <a:t>ion</a:t>
            </a:r>
            <a:r>
              <a:rPr lang="it-IT" dirty="0"/>
              <a:t> </a:t>
            </a:r>
            <a:r>
              <a:rPr lang="it-IT" dirty="0" err="1"/>
              <a:t>channels</a:t>
            </a:r>
            <a:r>
              <a:rPr lang="it-IT" dirty="0"/>
              <a:t>, </a:t>
            </a:r>
            <a:r>
              <a:rPr lang="it-IT" dirty="0" err="1"/>
              <a:t>which</a:t>
            </a:r>
            <a:r>
              <a:rPr lang="it-IT" dirty="0"/>
              <a:t> </a:t>
            </a:r>
            <a:r>
              <a:rPr lang="it-IT" dirty="0" err="1"/>
              <a:t>respond</a:t>
            </a:r>
            <a:r>
              <a:rPr lang="it-IT" dirty="0"/>
              <a:t> to </a:t>
            </a:r>
            <a:r>
              <a:rPr lang="it-IT" dirty="0" err="1"/>
              <a:t>ligand</a:t>
            </a:r>
            <a:r>
              <a:rPr lang="it-IT" dirty="0"/>
              <a:t> or </a:t>
            </a:r>
            <a:r>
              <a:rPr lang="it-IT" dirty="0" err="1"/>
              <a:t>other</a:t>
            </a:r>
            <a:r>
              <a:rPr lang="it-IT" dirty="0"/>
              <a:t> </a:t>
            </a:r>
            <a:r>
              <a:rPr lang="it-IT" dirty="0" err="1"/>
              <a:t>environmental</a:t>
            </a:r>
            <a:r>
              <a:rPr lang="it-IT" dirty="0"/>
              <a:t> </a:t>
            </a:r>
            <a:r>
              <a:rPr lang="it-IT" dirty="0" err="1"/>
              <a:t>cues</a:t>
            </a:r>
            <a:r>
              <a:rPr lang="it-IT" dirty="0"/>
              <a:t> by </a:t>
            </a:r>
            <a:r>
              <a:rPr lang="it-IT" dirty="0" err="1"/>
              <a:t>altering</a:t>
            </a:r>
            <a:r>
              <a:rPr lang="it-IT" dirty="0"/>
              <a:t> the </a:t>
            </a:r>
            <a:r>
              <a:rPr lang="it-IT" dirty="0" err="1"/>
              <a:t>permeability</a:t>
            </a:r>
            <a:r>
              <a:rPr lang="it-IT" dirty="0"/>
              <a:t> of the membrane </a:t>
            </a:r>
            <a:r>
              <a:rPr lang="it-IT" dirty="0" err="1"/>
              <a:t>ions</a:t>
            </a:r>
            <a:r>
              <a:rPr lang="it-IT" dirty="0"/>
              <a:t> or </a:t>
            </a:r>
            <a:r>
              <a:rPr lang="it-IT" dirty="0" err="1"/>
              <a:t>other</a:t>
            </a:r>
            <a:r>
              <a:rPr lang="it-IT" dirty="0"/>
              <a:t> small </a:t>
            </a:r>
            <a:r>
              <a:rPr lang="it-IT" dirty="0" err="1"/>
              <a:t>molecules</a:t>
            </a:r>
            <a:r>
              <a:rPr lang="it-IT" dirty="0"/>
              <a:t>. </a:t>
            </a:r>
            <a:r>
              <a:rPr lang="it-IT" dirty="0" err="1"/>
              <a:t>Such</a:t>
            </a:r>
            <a:r>
              <a:rPr lang="it-IT" dirty="0"/>
              <a:t> </a:t>
            </a:r>
            <a:r>
              <a:rPr lang="it-IT" dirty="0" err="1"/>
              <a:t>gated</a:t>
            </a:r>
            <a:r>
              <a:rPr lang="it-IT" dirty="0"/>
              <a:t> </a:t>
            </a:r>
            <a:r>
              <a:rPr lang="it-IT" dirty="0" err="1"/>
              <a:t>channels</a:t>
            </a:r>
            <a:r>
              <a:rPr lang="it-IT" dirty="0"/>
              <a:t> play a </a:t>
            </a:r>
            <a:r>
              <a:rPr lang="it-IT" dirty="0" err="1"/>
              <a:t>fundamental</a:t>
            </a:r>
            <a:r>
              <a:rPr lang="it-IT" dirty="0"/>
              <a:t> </a:t>
            </a:r>
            <a:r>
              <a:rPr lang="it-IT" dirty="0" err="1"/>
              <a:t>role</a:t>
            </a:r>
            <a:r>
              <a:rPr lang="it-IT" dirty="0"/>
              <a:t> in </a:t>
            </a:r>
            <a:r>
              <a:rPr lang="it-IT" dirty="0" err="1"/>
              <a:t>neurotransmission</a:t>
            </a:r>
            <a:r>
              <a:rPr lang="it-IT" dirty="0"/>
              <a:t>, opening in </a:t>
            </a:r>
            <a:r>
              <a:rPr lang="it-IT" dirty="0" err="1"/>
              <a:t>response</a:t>
            </a:r>
            <a:r>
              <a:rPr lang="it-IT" dirty="0"/>
              <a:t> to </a:t>
            </a:r>
            <a:r>
              <a:rPr lang="it-IT" dirty="0" err="1"/>
              <a:t>neurotransmitters</a:t>
            </a:r>
            <a:r>
              <a:rPr lang="it-IT" dirty="0"/>
              <a:t>, membrane </a:t>
            </a:r>
            <a:r>
              <a:rPr lang="it-IT" dirty="0" err="1"/>
              <a:t>depolarization</a:t>
            </a:r>
            <a:r>
              <a:rPr lang="it-IT" dirty="0"/>
              <a:t>, or </a:t>
            </a:r>
            <a:r>
              <a:rPr lang="it-IT" dirty="0" err="1"/>
              <a:t>other</a:t>
            </a:r>
            <a:r>
              <a:rPr lang="it-IT" dirty="0"/>
              <a:t> </a:t>
            </a:r>
            <a:r>
              <a:rPr lang="it-IT" dirty="0" err="1"/>
              <a:t>stimuli</a:t>
            </a:r>
            <a:r>
              <a:rPr lang="it-IT" dirty="0"/>
              <a:t>. </a:t>
            </a:r>
            <a:r>
              <a:rPr lang="it-IT" dirty="0" err="1"/>
              <a:t>These</a:t>
            </a:r>
            <a:r>
              <a:rPr lang="it-IT" dirty="0"/>
              <a:t> </a:t>
            </a:r>
            <a:r>
              <a:rPr lang="it-IT" dirty="0" err="1"/>
              <a:t>channels</a:t>
            </a:r>
            <a:r>
              <a:rPr lang="it-IT" dirty="0"/>
              <a:t> </a:t>
            </a:r>
            <a:r>
              <a:rPr lang="it-IT" dirty="0" err="1"/>
              <a:t>allow</a:t>
            </a:r>
            <a:r>
              <a:rPr lang="it-IT" dirty="0"/>
              <a:t> </a:t>
            </a:r>
            <a:r>
              <a:rPr lang="it-IT" dirty="0" err="1"/>
              <a:t>specific</a:t>
            </a:r>
            <a:r>
              <a:rPr lang="it-IT" dirty="0"/>
              <a:t> </a:t>
            </a:r>
            <a:r>
              <a:rPr lang="it-IT" dirty="0" err="1"/>
              <a:t>ions</a:t>
            </a:r>
            <a:r>
              <a:rPr lang="it-IT" dirty="0"/>
              <a:t> to </a:t>
            </a:r>
            <a:r>
              <a:rPr lang="it-IT" dirty="0" err="1"/>
              <a:t>flood</a:t>
            </a:r>
            <a:r>
              <a:rPr lang="it-IT" dirty="0"/>
              <a:t> (inondare) </a:t>
            </a:r>
            <a:r>
              <a:rPr lang="it-IT" dirty="0" err="1"/>
              <a:t>rapidily</a:t>
            </a:r>
            <a:r>
              <a:rPr lang="it-IT" dirty="0"/>
              <a:t> </a:t>
            </a:r>
            <a:r>
              <a:rPr lang="it-IT" dirty="0" err="1"/>
              <a:t>across</a:t>
            </a:r>
            <a:r>
              <a:rPr lang="it-IT" dirty="0"/>
              <a:t> the membrane, </a:t>
            </a:r>
            <a:r>
              <a:rPr lang="it-IT" dirty="0" err="1"/>
              <a:t>causing</a:t>
            </a:r>
            <a:r>
              <a:rPr lang="it-IT" dirty="0"/>
              <a:t> massive and </a:t>
            </a:r>
            <a:r>
              <a:rPr lang="it-IT" dirty="0" err="1"/>
              <a:t>very</a:t>
            </a:r>
            <a:r>
              <a:rPr lang="it-IT" dirty="0"/>
              <a:t> </a:t>
            </a:r>
            <a:r>
              <a:rPr lang="it-IT" dirty="0" err="1"/>
              <a:t>rapid</a:t>
            </a:r>
            <a:r>
              <a:rPr lang="it-IT" dirty="0"/>
              <a:t> </a:t>
            </a:r>
            <a:r>
              <a:rPr lang="it-IT" dirty="0" err="1"/>
              <a:t>changes</a:t>
            </a:r>
            <a:r>
              <a:rPr lang="it-IT" dirty="0"/>
              <a:t> in the </a:t>
            </a:r>
            <a:r>
              <a:rPr lang="it-IT" dirty="0" err="1"/>
              <a:t>electrical</a:t>
            </a:r>
            <a:r>
              <a:rPr lang="it-IT" dirty="0"/>
              <a:t> </a:t>
            </a:r>
            <a:r>
              <a:rPr lang="it-IT" dirty="0" err="1"/>
              <a:t>propoerties</a:t>
            </a:r>
            <a:r>
              <a:rPr lang="it-IT" dirty="0"/>
              <a:t> of the membrane, the </a:t>
            </a:r>
            <a:r>
              <a:rPr lang="it-IT" dirty="0" err="1"/>
              <a:t>basis</a:t>
            </a:r>
            <a:r>
              <a:rPr lang="it-IT" dirty="0"/>
              <a:t> of </a:t>
            </a:r>
            <a:r>
              <a:rPr lang="it-IT" dirty="0" err="1"/>
              <a:t>electical</a:t>
            </a:r>
            <a:r>
              <a:rPr lang="it-IT" dirty="0"/>
              <a:t> </a:t>
            </a:r>
            <a:r>
              <a:rPr lang="it-IT" dirty="0" err="1"/>
              <a:t>signals</a:t>
            </a:r>
            <a:r>
              <a:rPr lang="it-IT" dirty="0"/>
              <a:t>. </a:t>
            </a:r>
            <a:r>
              <a:rPr lang="it-IT" dirty="0" err="1"/>
              <a:t>Because</a:t>
            </a:r>
            <a:r>
              <a:rPr lang="it-IT" dirty="0"/>
              <a:t> of </a:t>
            </a:r>
            <a:r>
              <a:rPr lang="it-IT" dirty="0" err="1"/>
              <a:t>their</a:t>
            </a:r>
            <a:r>
              <a:rPr lang="it-IT" dirty="0"/>
              <a:t> </a:t>
            </a:r>
            <a:r>
              <a:rPr lang="it-IT" dirty="0" err="1"/>
              <a:t>importance</a:t>
            </a:r>
            <a:r>
              <a:rPr lang="it-IT" dirty="0"/>
              <a:t> for </a:t>
            </a:r>
            <a:r>
              <a:rPr lang="it-IT" dirty="0" err="1"/>
              <a:t>neurotransmission</a:t>
            </a:r>
            <a:r>
              <a:rPr lang="it-IT" dirty="0"/>
              <a:t>, </a:t>
            </a:r>
            <a:r>
              <a:rPr lang="it-IT" dirty="0" err="1"/>
              <a:t>such</a:t>
            </a:r>
            <a:r>
              <a:rPr lang="it-IT" dirty="0"/>
              <a:t> </a:t>
            </a:r>
            <a:r>
              <a:rPr lang="it-IT" dirty="0" err="1"/>
              <a:t>channels</a:t>
            </a:r>
            <a:r>
              <a:rPr lang="it-IT" dirty="0"/>
              <a:t> are the target of a </a:t>
            </a:r>
            <a:r>
              <a:rPr lang="it-IT" dirty="0" err="1"/>
              <a:t>number</a:t>
            </a:r>
            <a:r>
              <a:rPr lang="it-IT" dirty="0"/>
              <a:t> of </a:t>
            </a:r>
            <a:r>
              <a:rPr lang="it-IT" dirty="0" err="1"/>
              <a:t>familiar</a:t>
            </a:r>
            <a:r>
              <a:rPr lang="it-IT" dirty="0"/>
              <a:t> </a:t>
            </a:r>
            <a:r>
              <a:rPr lang="it-IT" dirty="0" err="1"/>
              <a:t>drugs</a:t>
            </a:r>
            <a:r>
              <a:rPr lang="it-IT" dirty="0"/>
              <a:t>. For </a:t>
            </a:r>
            <a:r>
              <a:rPr lang="it-IT" dirty="0" err="1"/>
              <a:t>example</a:t>
            </a:r>
            <a:r>
              <a:rPr lang="it-IT" dirty="0"/>
              <a:t>, </a:t>
            </a:r>
            <a:r>
              <a:rPr lang="it-IT" dirty="0" err="1"/>
              <a:t>local</a:t>
            </a:r>
            <a:r>
              <a:rPr lang="it-IT" dirty="0"/>
              <a:t> </a:t>
            </a:r>
            <a:r>
              <a:rPr lang="it-IT" dirty="0" err="1"/>
              <a:t>anesthetics</a:t>
            </a:r>
            <a:r>
              <a:rPr lang="it-IT" dirty="0"/>
              <a:t> </a:t>
            </a:r>
            <a:r>
              <a:rPr lang="it-IT" dirty="0" err="1"/>
              <a:t>such</a:t>
            </a:r>
            <a:r>
              <a:rPr lang="it-IT" dirty="0"/>
              <a:t> </a:t>
            </a:r>
            <a:r>
              <a:rPr lang="it-IT" dirty="0" err="1"/>
              <a:t>as</a:t>
            </a:r>
            <a:r>
              <a:rPr lang="it-IT" dirty="0"/>
              <a:t> </a:t>
            </a:r>
            <a:r>
              <a:rPr lang="it-IT" dirty="0" err="1"/>
              <a:t>novoainen</a:t>
            </a:r>
            <a:r>
              <a:rPr lang="it-IT" dirty="0"/>
              <a:t> </a:t>
            </a:r>
            <a:r>
              <a:rPr lang="it-IT" dirty="0" err="1"/>
              <a:t>block</a:t>
            </a:r>
            <a:r>
              <a:rPr lang="it-IT" dirty="0"/>
              <a:t> </a:t>
            </a:r>
            <a:r>
              <a:rPr lang="it-IT" dirty="0" err="1"/>
              <a:t>voltage-gated</a:t>
            </a:r>
            <a:r>
              <a:rPr lang="it-IT" dirty="0"/>
              <a:t> </a:t>
            </a:r>
            <a:r>
              <a:rPr lang="it-IT" dirty="0" err="1"/>
              <a:t>ion</a:t>
            </a:r>
            <a:r>
              <a:rPr lang="it-IT" dirty="0"/>
              <a:t> </a:t>
            </a:r>
            <a:r>
              <a:rPr lang="it-IT" dirty="0" err="1"/>
              <a:t>sodium</a:t>
            </a:r>
            <a:r>
              <a:rPr lang="it-IT" dirty="0"/>
              <a:t> </a:t>
            </a:r>
            <a:r>
              <a:rPr lang="it-IT" dirty="0" err="1"/>
              <a:t>channels</a:t>
            </a:r>
            <a:r>
              <a:rPr lang="it-IT" dirty="0"/>
              <a:t>, </a:t>
            </a:r>
            <a:r>
              <a:rPr lang="it-IT" dirty="0" err="1"/>
              <a:t>while</a:t>
            </a:r>
            <a:r>
              <a:rPr lang="it-IT" dirty="0"/>
              <a:t> </a:t>
            </a:r>
            <a:r>
              <a:rPr lang="it-IT" dirty="0" err="1"/>
              <a:t>calcium</a:t>
            </a:r>
            <a:r>
              <a:rPr lang="it-IT" dirty="0"/>
              <a:t> </a:t>
            </a:r>
            <a:r>
              <a:rPr lang="it-IT" dirty="0" err="1"/>
              <a:t>channel</a:t>
            </a:r>
            <a:r>
              <a:rPr lang="it-IT" dirty="0"/>
              <a:t> </a:t>
            </a:r>
            <a:r>
              <a:rPr lang="it-IT" dirty="0" err="1"/>
              <a:t>blockers</a:t>
            </a:r>
            <a:r>
              <a:rPr lang="it-IT" dirty="0"/>
              <a:t> are </a:t>
            </a:r>
            <a:r>
              <a:rPr lang="it-IT" dirty="0" err="1"/>
              <a:t>used</a:t>
            </a:r>
            <a:r>
              <a:rPr lang="it-IT" dirty="0"/>
              <a:t> to </a:t>
            </a:r>
            <a:r>
              <a:rPr lang="it-IT" dirty="0" err="1"/>
              <a:t>treat</a:t>
            </a:r>
            <a:r>
              <a:rPr lang="it-IT" dirty="0"/>
              <a:t> high </a:t>
            </a:r>
            <a:r>
              <a:rPr lang="it-IT" dirty="0" err="1"/>
              <a:t>blood</a:t>
            </a:r>
            <a:r>
              <a:rPr lang="it-IT" dirty="0"/>
              <a:t> pressure. </a:t>
            </a:r>
            <a:r>
              <a:rPr lang="it-IT" dirty="0" err="1"/>
              <a:t>Gated</a:t>
            </a:r>
            <a:r>
              <a:rPr lang="it-IT" dirty="0"/>
              <a:t> </a:t>
            </a:r>
            <a:r>
              <a:rPr lang="it-IT" dirty="0" err="1"/>
              <a:t>channels</a:t>
            </a:r>
            <a:r>
              <a:rPr lang="it-IT" dirty="0"/>
              <a:t> </a:t>
            </a:r>
            <a:r>
              <a:rPr lang="it-IT" dirty="0" err="1"/>
              <a:t>also</a:t>
            </a:r>
            <a:r>
              <a:rPr lang="it-IT" dirty="0"/>
              <a:t> </a:t>
            </a:r>
            <a:r>
              <a:rPr lang="it-IT" dirty="0" err="1"/>
              <a:t>regulate</a:t>
            </a:r>
            <a:r>
              <a:rPr lang="it-IT" dirty="0"/>
              <a:t> </a:t>
            </a:r>
            <a:r>
              <a:rPr lang="it-IT" dirty="0" err="1"/>
              <a:t>intracelliular</a:t>
            </a:r>
            <a:r>
              <a:rPr lang="it-IT" dirty="0"/>
              <a:t> </a:t>
            </a:r>
            <a:r>
              <a:rPr lang="it-IT" dirty="0" err="1"/>
              <a:t>signaling</a:t>
            </a:r>
            <a:r>
              <a:rPr lang="it-IT" dirty="0"/>
              <a:t>, </a:t>
            </a:r>
            <a:r>
              <a:rPr lang="it-IT" dirty="0" err="1"/>
              <a:t>as</a:t>
            </a:r>
            <a:r>
              <a:rPr lang="it-IT" dirty="0"/>
              <a:t> in the case of </a:t>
            </a:r>
            <a:r>
              <a:rPr lang="it-IT" dirty="0" err="1"/>
              <a:t>calcium</a:t>
            </a:r>
            <a:r>
              <a:rPr lang="it-IT" dirty="0"/>
              <a:t> </a:t>
            </a:r>
            <a:r>
              <a:rPr lang="it-IT" dirty="0" err="1"/>
              <a:t>channels</a:t>
            </a:r>
            <a:r>
              <a:rPr lang="it-IT" dirty="0"/>
              <a:t> on the </a:t>
            </a:r>
            <a:r>
              <a:rPr lang="it-IT" dirty="0" err="1"/>
              <a:t>endoplasmatic</a:t>
            </a:r>
            <a:r>
              <a:rPr lang="it-IT" dirty="0"/>
              <a:t> </a:t>
            </a:r>
            <a:r>
              <a:rPr lang="it-IT" dirty="0" err="1"/>
              <a:t>reticulum</a:t>
            </a:r>
            <a:r>
              <a:rPr lang="it-IT" dirty="0"/>
              <a:t> </a:t>
            </a:r>
            <a:r>
              <a:rPr lang="it-IT" dirty="0" err="1"/>
              <a:t>that</a:t>
            </a:r>
            <a:r>
              <a:rPr lang="it-IT" dirty="0"/>
              <a:t> open </a:t>
            </a:r>
            <a:r>
              <a:rPr lang="it-IT" dirty="0" err="1"/>
              <a:t>when</a:t>
            </a:r>
            <a:r>
              <a:rPr lang="it-IT" dirty="0"/>
              <a:t> </a:t>
            </a:r>
            <a:r>
              <a:rPr lang="it-IT" dirty="0" err="1"/>
              <a:t>bound</a:t>
            </a:r>
            <a:r>
              <a:rPr lang="it-IT" dirty="0"/>
              <a:t> to </a:t>
            </a:r>
            <a:r>
              <a:rPr lang="it-IT" dirty="0" err="1"/>
              <a:t>inositol</a:t>
            </a:r>
            <a:r>
              <a:rPr lang="it-IT" dirty="0"/>
              <a:t> </a:t>
            </a:r>
            <a:r>
              <a:rPr lang="it-IT" dirty="0" err="1"/>
              <a:t>triphosphate</a:t>
            </a:r>
            <a:r>
              <a:rPr lang="it-IT" dirty="0"/>
              <a:t>, </a:t>
            </a:r>
            <a:r>
              <a:rPr lang="it-IT" dirty="0" err="1"/>
              <a:t>leading</a:t>
            </a:r>
            <a:r>
              <a:rPr lang="it-IT" dirty="0"/>
              <a:t> to the release of </a:t>
            </a:r>
            <a:r>
              <a:rPr lang="it-IT" dirty="0" err="1"/>
              <a:t>intracellular</a:t>
            </a:r>
            <a:r>
              <a:rPr lang="it-IT" dirty="0"/>
              <a:t> </a:t>
            </a:r>
            <a:r>
              <a:rPr lang="it-IT" dirty="0" err="1"/>
              <a:t>calcium</a:t>
            </a:r>
            <a:r>
              <a:rPr lang="it-IT" dirty="0"/>
              <a:t> </a:t>
            </a:r>
            <a:r>
              <a:rPr lang="it-IT" dirty="0" err="1"/>
              <a:t>stores</a:t>
            </a:r>
            <a:r>
              <a:rPr lang="it-IT" dirty="0"/>
              <a:t>.</a:t>
            </a:r>
          </a:p>
          <a:p>
            <a:endParaRPr lang="it-IT" dirty="0"/>
          </a:p>
          <a:p>
            <a:endParaRPr lang="it-IT" dirty="0"/>
          </a:p>
          <a:p>
            <a:r>
              <a:rPr lang="it-IT" dirty="0"/>
              <a:t>The gate opening </a:t>
            </a:r>
            <a:r>
              <a:rPr lang="it-IT" dirty="0" err="1"/>
              <a:t>mechanism</a:t>
            </a:r>
            <a:r>
              <a:rPr lang="it-IT" dirty="0"/>
              <a:t> </a:t>
            </a:r>
            <a:r>
              <a:rPr lang="it-IT" dirty="0" err="1"/>
              <a:t>is</a:t>
            </a:r>
            <a:r>
              <a:rPr lang="it-IT" dirty="0"/>
              <a:t> an </a:t>
            </a:r>
            <a:r>
              <a:rPr lang="it-IT" dirty="0" err="1"/>
              <a:t>alteration</a:t>
            </a:r>
            <a:r>
              <a:rPr lang="it-IT" dirty="0"/>
              <a:t> in the </a:t>
            </a:r>
            <a:r>
              <a:rPr lang="it-IT" dirty="0" err="1"/>
              <a:t>three</a:t>
            </a:r>
            <a:r>
              <a:rPr lang="it-IT" dirty="0"/>
              <a:t> </a:t>
            </a:r>
            <a:r>
              <a:rPr lang="it-IT" dirty="0" err="1"/>
              <a:t>dimension</a:t>
            </a:r>
            <a:r>
              <a:rPr lang="it-IT" dirty="0"/>
              <a:t> </a:t>
            </a:r>
            <a:r>
              <a:rPr lang="it-IT" dirty="0" err="1"/>
              <a:t>shape</a:t>
            </a:r>
            <a:r>
              <a:rPr lang="it-IT" dirty="0"/>
              <a:t> of the </a:t>
            </a:r>
            <a:r>
              <a:rPr lang="it-IT" dirty="0" err="1"/>
              <a:t>channel</a:t>
            </a:r>
            <a:r>
              <a:rPr lang="it-IT" dirty="0"/>
              <a:t> </a:t>
            </a:r>
            <a:r>
              <a:rPr lang="it-IT" dirty="0" err="1"/>
              <a:t>protein</a:t>
            </a:r>
            <a:r>
              <a:rPr lang="it-IT" dirty="0"/>
              <a:t> </a:t>
            </a:r>
            <a:r>
              <a:rPr lang="it-IT" dirty="0" err="1"/>
              <a:t>upon</a:t>
            </a:r>
            <a:r>
              <a:rPr lang="it-IT" dirty="0"/>
              <a:t> </a:t>
            </a:r>
            <a:r>
              <a:rPr lang="it-IT" dirty="0" err="1"/>
              <a:t>interaction</a:t>
            </a:r>
            <a:r>
              <a:rPr lang="it-IT" dirty="0"/>
              <a:t> with a </a:t>
            </a:r>
            <a:r>
              <a:rPr lang="it-IT" dirty="0" err="1"/>
              <a:t>signal</a:t>
            </a:r>
            <a:r>
              <a:rPr lang="it-IT" dirty="0"/>
              <a:t>, </a:t>
            </a:r>
            <a:r>
              <a:rPr lang="it-IT" dirty="0" err="1"/>
              <a:t>that</a:t>
            </a:r>
            <a:r>
              <a:rPr lang="it-IT" dirty="0"/>
              <a:t> </a:t>
            </a:r>
            <a:r>
              <a:rPr lang="it-IT" dirty="0" err="1"/>
              <a:t>may</a:t>
            </a:r>
            <a:r>
              <a:rPr lang="it-IT" dirty="0"/>
              <a:t> be a </a:t>
            </a:r>
            <a:r>
              <a:rPr lang="it-IT" dirty="0" err="1"/>
              <a:t>lidang</a:t>
            </a:r>
            <a:r>
              <a:rPr lang="it-IT" dirty="0"/>
              <a:t> </a:t>
            </a:r>
            <a:r>
              <a:rPr lang="it-IT" dirty="0" err="1"/>
              <a:t>as</a:t>
            </a:r>
            <a:r>
              <a:rPr lang="it-IT" dirty="0"/>
              <a:t> </a:t>
            </a:r>
            <a:r>
              <a:rPr lang="it-IT" dirty="0" err="1"/>
              <a:t>well</a:t>
            </a:r>
            <a:r>
              <a:rPr lang="it-IT" dirty="0"/>
              <a:t> </a:t>
            </a:r>
            <a:r>
              <a:rPr lang="it-IT" dirty="0" err="1"/>
              <a:t>as</a:t>
            </a:r>
            <a:r>
              <a:rPr lang="it-IT" dirty="0"/>
              <a:t> </a:t>
            </a:r>
            <a:r>
              <a:rPr lang="it-IT" dirty="0" err="1"/>
              <a:t>changes</a:t>
            </a:r>
            <a:r>
              <a:rPr lang="it-IT" dirty="0"/>
              <a:t> in </a:t>
            </a:r>
            <a:r>
              <a:rPr lang="it-IT" dirty="0" err="1"/>
              <a:t>voltage</a:t>
            </a:r>
            <a:r>
              <a:rPr lang="it-IT" dirty="0"/>
              <a:t> </a:t>
            </a:r>
            <a:r>
              <a:rPr lang="it-IT" dirty="0" err="1"/>
              <a:t>across</a:t>
            </a:r>
            <a:r>
              <a:rPr lang="it-IT" dirty="0"/>
              <a:t> the membrane, </a:t>
            </a:r>
            <a:r>
              <a:rPr lang="it-IT" dirty="0" err="1"/>
              <a:t>changes</a:t>
            </a:r>
            <a:r>
              <a:rPr lang="it-IT" dirty="0"/>
              <a:t> in temperature, or </a:t>
            </a:r>
            <a:r>
              <a:rPr lang="it-IT" dirty="0" err="1"/>
              <a:t>changes</a:t>
            </a:r>
            <a:r>
              <a:rPr lang="it-IT" dirty="0"/>
              <a:t> in </a:t>
            </a:r>
            <a:r>
              <a:rPr lang="it-IT" dirty="0" err="1"/>
              <a:t>extracellular</a:t>
            </a:r>
            <a:r>
              <a:rPr lang="it-IT" dirty="0"/>
              <a:t> </a:t>
            </a:r>
            <a:r>
              <a:rPr lang="it-IT" dirty="0" err="1"/>
              <a:t>pH</a:t>
            </a:r>
            <a:r>
              <a:rPr lang="it-IT" dirty="0"/>
              <a:t>). </a:t>
            </a:r>
            <a:r>
              <a:rPr lang="it-IT" dirty="0" err="1"/>
              <a:t>These</a:t>
            </a:r>
            <a:r>
              <a:rPr lang="it-IT" dirty="0"/>
              <a:t> </a:t>
            </a:r>
            <a:r>
              <a:rPr lang="it-IT" dirty="0" err="1"/>
              <a:t>chemical</a:t>
            </a:r>
            <a:r>
              <a:rPr lang="it-IT" dirty="0"/>
              <a:t> or </a:t>
            </a:r>
            <a:r>
              <a:rPr lang="it-IT" dirty="0" err="1"/>
              <a:t>physical</a:t>
            </a:r>
            <a:r>
              <a:rPr lang="it-IT" dirty="0"/>
              <a:t> </a:t>
            </a:r>
            <a:r>
              <a:rPr lang="it-IT" dirty="0" err="1"/>
              <a:t>changes</a:t>
            </a:r>
            <a:r>
              <a:rPr lang="it-IT" dirty="0"/>
              <a:t> must be </a:t>
            </a:r>
            <a:r>
              <a:rPr lang="it-IT" dirty="0" err="1"/>
              <a:t>converted</a:t>
            </a:r>
            <a:r>
              <a:rPr lang="it-IT" dirty="0"/>
              <a:t> </a:t>
            </a:r>
            <a:r>
              <a:rPr lang="it-IT" dirty="0" err="1"/>
              <a:t>into</a:t>
            </a:r>
            <a:r>
              <a:rPr lang="it-IT" dirty="0"/>
              <a:t> </a:t>
            </a:r>
            <a:r>
              <a:rPr lang="it-IT" dirty="0" err="1"/>
              <a:t>mechanical</a:t>
            </a:r>
            <a:r>
              <a:rPr lang="it-IT" dirty="0"/>
              <a:t> </a:t>
            </a:r>
            <a:r>
              <a:rPr lang="it-IT" dirty="0" err="1"/>
              <a:t>energy</a:t>
            </a:r>
            <a:r>
              <a:rPr lang="it-IT" dirty="0"/>
              <a:t> to drive the </a:t>
            </a:r>
            <a:r>
              <a:rPr lang="it-IT" dirty="0" err="1"/>
              <a:t>conformational</a:t>
            </a:r>
            <a:r>
              <a:rPr lang="it-IT" dirty="0"/>
              <a:t> </a:t>
            </a:r>
            <a:r>
              <a:rPr lang="it-IT" dirty="0" err="1"/>
              <a:t>changes</a:t>
            </a:r>
            <a:r>
              <a:rPr lang="it-IT" dirty="0"/>
              <a:t>-</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1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An </a:t>
            </a:r>
            <a:r>
              <a:rPr lang="it-IT" sz="1200" b="0" i="0" kern="1200" dirty="0" err="1">
                <a:solidFill>
                  <a:schemeClr val="tx1"/>
                </a:solidFill>
                <a:effectLst/>
                <a:latin typeface="+mn-lt"/>
                <a:ea typeface="+mn-ea"/>
                <a:cs typeface="+mn-cs"/>
              </a:rPr>
              <a:t>acetylcholine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receptor</a:t>
            </a:r>
            <a:r>
              <a:rPr lang="it-IT" sz="1200" b="0" i="0" kern="1200" dirty="0">
                <a:solidFill>
                  <a:schemeClr val="tx1"/>
                </a:solidFill>
                <a:effectLst/>
                <a:latin typeface="+mn-lt"/>
                <a:ea typeface="+mn-ea"/>
                <a:cs typeface="+mn-cs"/>
              </a:rPr>
              <a:t> (green) </a:t>
            </a:r>
            <a:r>
              <a:rPr lang="it-IT" sz="1200" b="0" i="0" kern="1200" dirty="0" err="1">
                <a:solidFill>
                  <a:schemeClr val="tx1"/>
                </a:solidFill>
                <a:effectLst/>
                <a:latin typeface="+mn-lt"/>
                <a:ea typeface="+mn-ea"/>
                <a:cs typeface="+mn-cs"/>
              </a:rPr>
              <a:t>forms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gated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channel</a:t>
            </a:r>
            <a:r>
              <a:rPr lang="it-IT" sz="1200" b="0" i="0" kern="1200" dirty="0">
                <a:solidFill>
                  <a:schemeClr val="tx1"/>
                </a:solidFill>
                <a:effectLst/>
                <a:latin typeface="+mn-lt"/>
                <a:ea typeface="+mn-ea"/>
                <a:cs typeface="+mn-cs"/>
              </a:rPr>
              <a:t> </a:t>
            </a:r>
            <a:r>
              <a:rPr lang="it-IT" dirty="0"/>
              <a:t>for </a:t>
            </a:r>
            <a:r>
              <a:rPr lang="it-IT" dirty="0" err="1"/>
              <a:t>sodium</a:t>
            </a:r>
            <a:r>
              <a:rPr lang="it-IT" dirty="0"/>
              <a:t> </a:t>
            </a:r>
            <a:r>
              <a:rPr lang="it-IT" dirty="0" err="1"/>
              <a:t>ions</a:t>
            </a:r>
            <a:r>
              <a:rPr lang="it-IT" dirty="0"/>
              <a:t> </a:t>
            </a:r>
            <a:r>
              <a:rPr lang="it-IT" sz="1200" b="0" i="0" kern="1200" dirty="0">
                <a:solidFill>
                  <a:schemeClr val="tx1"/>
                </a:solidFill>
                <a:effectLst/>
                <a:latin typeface="+mn-lt"/>
                <a:ea typeface="+mn-ea"/>
                <a:cs typeface="+mn-cs"/>
              </a:rPr>
              <a:t>in the plasma membrane. </a:t>
            </a:r>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receptor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 membrane </a:t>
            </a:r>
            <a:r>
              <a:rPr lang="it-IT" sz="1200" b="0" i="0" kern="1200" dirty="0" err="1">
                <a:solidFill>
                  <a:schemeClr val="tx1"/>
                </a:solidFill>
                <a:effectLst/>
                <a:latin typeface="+mn-lt"/>
                <a:ea typeface="+mn-ea"/>
                <a:cs typeface="+mn-cs"/>
              </a:rPr>
              <a:t>protein</a:t>
            </a:r>
            <a:r>
              <a:rPr lang="it-IT" sz="1200" b="0" i="0" kern="1200" dirty="0">
                <a:solidFill>
                  <a:schemeClr val="tx1"/>
                </a:solidFill>
                <a:effectLst/>
                <a:latin typeface="+mn-lt"/>
                <a:ea typeface="+mn-ea"/>
                <a:cs typeface="+mn-cs"/>
              </a:rPr>
              <a:t> with an </a:t>
            </a:r>
            <a:r>
              <a:rPr lang="it-IT" sz="1200" b="0" i="0" kern="1200" dirty="0" err="1">
                <a:solidFill>
                  <a:schemeClr val="tx1"/>
                </a:solidFill>
                <a:effectLst/>
                <a:latin typeface="+mn-lt"/>
                <a:ea typeface="+mn-ea"/>
                <a:cs typeface="+mn-cs"/>
              </a:rPr>
              <a:t>aqueous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pore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meaning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allows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soluble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materials</a:t>
            </a:r>
            <a:r>
              <a:rPr lang="it-IT" sz="1200" b="0" i="0" kern="1200" dirty="0">
                <a:solidFill>
                  <a:schemeClr val="tx1"/>
                </a:solidFill>
                <a:effectLst/>
                <a:latin typeface="+mn-lt"/>
                <a:ea typeface="+mn-ea"/>
                <a:cs typeface="+mn-cs"/>
              </a:rPr>
              <a:t> to </a:t>
            </a:r>
            <a:r>
              <a:rPr lang="it-IT" sz="1200" b="0" i="0" kern="1200" dirty="0" err="1">
                <a:solidFill>
                  <a:schemeClr val="tx1"/>
                </a:solidFill>
                <a:effectLst/>
                <a:latin typeface="+mn-lt"/>
                <a:ea typeface="+mn-ea"/>
                <a:cs typeface="+mn-cs"/>
              </a:rPr>
              <a:t>travel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across</a:t>
            </a:r>
            <a:r>
              <a:rPr lang="it-IT" sz="1200" b="0" i="0" kern="1200" dirty="0">
                <a:solidFill>
                  <a:schemeClr val="tx1"/>
                </a:solidFill>
                <a:effectLst/>
                <a:latin typeface="+mn-lt"/>
                <a:ea typeface="+mn-ea"/>
                <a:cs typeface="+mn-cs"/>
              </a:rPr>
              <a:t> the plasma membrane </a:t>
            </a:r>
            <a:r>
              <a:rPr lang="it-IT" sz="1200" b="0" i="0" kern="1200" dirty="0" err="1">
                <a:solidFill>
                  <a:schemeClr val="tx1"/>
                </a:solidFill>
                <a:effectLst/>
                <a:latin typeface="+mn-lt"/>
                <a:ea typeface="+mn-ea"/>
                <a:cs typeface="+mn-cs"/>
              </a:rPr>
              <a:t>when</a:t>
            </a:r>
            <a:r>
              <a:rPr lang="it-IT" sz="1200" b="0" i="0" kern="1200" dirty="0">
                <a:solidFill>
                  <a:schemeClr val="tx1"/>
                </a:solidFill>
                <a:effectLst/>
                <a:latin typeface="+mn-lt"/>
                <a:ea typeface="+mn-ea"/>
                <a:cs typeface="+mn-cs"/>
              </a:rPr>
              <a:t> open. </a:t>
            </a:r>
            <a:r>
              <a:rPr lang="it-IT" sz="1200" b="0" i="0" kern="1200" dirty="0" err="1">
                <a:solidFill>
                  <a:schemeClr val="tx1"/>
                </a:solidFill>
                <a:effectLst/>
                <a:latin typeface="+mn-lt"/>
                <a:ea typeface="+mn-ea"/>
                <a:cs typeface="+mn-cs"/>
              </a:rPr>
              <a:t>When</a:t>
            </a:r>
            <a:r>
              <a:rPr lang="it-IT" sz="1200" b="0" i="0" kern="1200" dirty="0">
                <a:solidFill>
                  <a:schemeClr val="tx1"/>
                </a:solidFill>
                <a:effectLst/>
                <a:latin typeface="+mn-lt"/>
                <a:ea typeface="+mn-ea"/>
                <a:cs typeface="+mn-cs"/>
              </a:rPr>
              <a:t> no </a:t>
            </a:r>
            <a:r>
              <a:rPr lang="it-IT" sz="1200" b="0" i="0" kern="1200" dirty="0" err="1">
                <a:solidFill>
                  <a:schemeClr val="tx1"/>
                </a:solidFill>
                <a:effectLst/>
                <a:latin typeface="+mn-lt"/>
                <a:ea typeface="+mn-ea"/>
                <a:cs typeface="+mn-cs"/>
              </a:rPr>
              <a:t>external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signal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present</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pore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closed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When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acetylcholine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molecules</a:t>
            </a:r>
            <a:r>
              <a:rPr lang="it-IT" sz="1200" b="0" i="0" kern="1200" dirty="0">
                <a:solidFill>
                  <a:schemeClr val="tx1"/>
                </a:solidFill>
                <a:effectLst/>
                <a:latin typeface="+mn-lt"/>
                <a:ea typeface="+mn-ea"/>
                <a:cs typeface="+mn-cs"/>
              </a:rPr>
              <a:t> (blue) </a:t>
            </a:r>
            <a:r>
              <a:rPr lang="it-IT" sz="1200" b="0" i="0" kern="1200" dirty="0" err="1">
                <a:solidFill>
                  <a:schemeClr val="tx1"/>
                </a:solidFill>
                <a:effectLst/>
                <a:latin typeface="+mn-lt"/>
                <a:ea typeface="+mn-ea"/>
                <a:cs typeface="+mn-cs"/>
              </a:rPr>
              <a:t>bind</a:t>
            </a:r>
            <a:r>
              <a:rPr lang="it-IT" sz="1200" b="0" i="0" kern="1200" dirty="0">
                <a:solidFill>
                  <a:schemeClr val="tx1"/>
                </a:solidFill>
                <a:effectLst/>
                <a:latin typeface="+mn-lt"/>
                <a:ea typeface="+mn-ea"/>
                <a:cs typeface="+mn-cs"/>
              </a:rPr>
              <a:t> to the </a:t>
            </a:r>
            <a:r>
              <a:rPr lang="it-IT" sz="1200" b="0" i="0" kern="1200" dirty="0" err="1">
                <a:solidFill>
                  <a:schemeClr val="tx1"/>
                </a:solidFill>
                <a:effectLst/>
                <a:latin typeface="+mn-lt"/>
                <a:ea typeface="+mn-ea"/>
                <a:cs typeface="+mn-cs"/>
              </a:rPr>
              <a:t>receptor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triggers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conformational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change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opens</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aqueous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pore</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allows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ions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red</a:t>
            </a:r>
            <a:r>
              <a:rPr lang="it-IT" sz="1200" b="0" i="0" kern="1200" dirty="0">
                <a:solidFill>
                  <a:schemeClr val="tx1"/>
                </a:solidFill>
                <a:effectLst/>
                <a:latin typeface="+mn-lt"/>
                <a:ea typeface="+mn-ea"/>
                <a:cs typeface="+mn-cs"/>
              </a:rPr>
              <a:t>) to flow </a:t>
            </a:r>
            <a:r>
              <a:rPr lang="it-IT" sz="1200" b="0" i="0" kern="1200" dirty="0" err="1">
                <a:solidFill>
                  <a:schemeClr val="tx1"/>
                </a:solidFill>
                <a:effectLst/>
                <a:latin typeface="+mn-lt"/>
                <a:ea typeface="+mn-ea"/>
                <a:cs typeface="+mn-cs"/>
              </a:rPr>
              <a:t>into</a:t>
            </a:r>
            <a:r>
              <a:rPr lang="it-IT" sz="1200" b="0" i="0" kern="1200" dirty="0">
                <a:solidFill>
                  <a:schemeClr val="tx1"/>
                </a:solidFill>
                <a:effectLst/>
                <a:latin typeface="+mn-lt"/>
                <a:ea typeface="+mn-ea"/>
                <a:cs typeface="+mn-cs"/>
              </a:rPr>
              <a:t> the </a:t>
            </a:r>
            <a:r>
              <a:rPr lang="it-IT" sz="1200" b="0" i="0" kern="1200" dirty="0" err="1">
                <a:solidFill>
                  <a:schemeClr val="tx1"/>
                </a:solidFill>
                <a:effectLst/>
                <a:latin typeface="+mn-lt"/>
                <a:ea typeface="+mn-ea"/>
                <a:cs typeface="+mn-cs"/>
              </a:rPr>
              <a:t>cell</a:t>
            </a:r>
            <a:r>
              <a:rPr lang="it-IT" sz="1200" b="0" i="0" kern="1200" dirty="0">
                <a:solidFill>
                  <a:schemeClr val="tx1"/>
                </a:solidFill>
                <a:effectLst/>
                <a:latin typeface="+mn-lt"/>
                <a:ea typeface="+mn-ea"/>
                <a:cs typeface="+mn-cs"/>
              </a:rPr>
              <a:t>.</a:t>
            </a:r>
          </a:p>
          <a:p>
            <a:r>
              <a:rPr lang="it-IT" dirty="0" err="1"/>
              <a:t>This</a:t>
            </a:r>
            <a:r>
              <a:rPr lang="it-IT" dirty="0"/>
              <a:t> </a:t>
            </a:r>
            <a:r>
              <a:rPr lang="it-IT" dirty="0" err="1"/>
              <a:t>channel</a:t>
            </a:r>
            <a:r>
              <a:rPr lang="it-IT" dirty="0"/>
              <a:t> </a:t>
            </a:r>
            <a:r>
              <a:rPr lang="it-IT" dirty="0" err="1"/>
              <a:t>helps</a:t>
            </a:r>
            <a:r>
              <a:rPr lang="it-IT" dirty="0"/>
              <a:t> in the </a:t>
            </a:r>
            <a:r>
              <a:rPr lang="it-IT" dirty="0" err="1"/>
              <a:t>regulation</a:t>
            </a:r>
            <a:r>
              <a:rPr lang="it-IT" dirty="0"/>
              <a:t> of membrane </a:t>
            </a:r>
            <a:r>
              <a:rPr lang="it-IT" dirty="0" err="1"/>
              <a:t>polarity</a:t>
            </a:r>
            <a:r>
              <a:rPr lang="it-IT" dirty="0"/>
              <a:t>.</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29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Ion</a:t>
            </a:r>
            <a:r>
              <a:rPr lang="it-IT" dirty="0"/>
              <a:t> </a:t>
            </a:r>
            <a:r>
              <a:rPr lang="it-IT" dirty="0" err="1"/>
              <a:t>channels</a:t>
            </a:r>
            <a:r>
              <a:rPr lang="it-IT" dirty="0"/>
              <a:t> can be </a:t>
            </a:r>
            <a:r>
              <a:rPr lang="it-IT" dirty="0" err="1"/>
              <a:t>classified</a:t>
            </a:r>
            <a:r>
              <a:rPr lang="it-IT" dirty="0"/>
              <a:t> in </a:t>
            </a:r>
            <a:r>
              <a:rPr lang="it-IT" dirty="0" err="1"/>
              <a:t>several</a:t>
            </a:r>
            <a:r>
              <a:rPr lang="it-IT" dirty="0"/>
              <a:t> </a:t>
            </a:r>
            <a:r>
              <a:rPr lang="it-IT" dirty="0" err="1"/>
              <a:t>categories</a:t>
            </a:r>
            <a:endParaRPr lang="it-IT" dirty="0"/>
          </a:p>
          <a:p>
            <a:r>
              <a:rPr lang="it-IT" dirty="0" err="1"/>
              <a:t>Each</a:t>
            </a:r>
            <a:r>
              <a:rPr lang="it-IT" dirty="0"/>
              <a:t> </a:t>
            </a:r>
            <a:r>
              <a:rPr lang="it-IT" dirty="0" err="1"/>
              <a:t>type</a:t>
            </a:r>
            <a:r>
              <a:rPr lang="it-IT" dirty="0"/>
              <a:t> of </a:t>
            </a:r>
            <a:r>
              <a:rPr lang="it-IT" dirty="0" err="1"/>
              <a:t>ion</a:t>
            </a:r>
            <a:r>
              <a:rPr lang="it-IT" dirty="0"/>
              <a:t> </a:t>
            </a:r>
            <a:r>
              <a:rPr lang="it-IT" dirty="0" err="1"/>
              <a:t>channel</a:t>
            </a:r>
            <a:r>
              <a:rPr lang="it-IT" dirty="0"/>
              <a:t> </a:t>
            </a:r>
            <a:r>
              <a:rPr lang="it-IT" dirty="0" err="1"/>
              <a:t>responds</a:t>
            </a:r>
            <a:r>
              <a:rPr lang="it-IT" dirty="0"/>
              <a:t> to a </a:t>
            </a:r>
            <a:r>
              <a:rPr lang="it-IT" dirty="0" err="1"/>
              <a:t>specific</a:t>
            </a:r>
            <a:r>
              <a:rPr lang="it-IT" dirty="0"/>
              <a:t> </a:t>
            </a:r>
            <a:r>
              <a:rPr lang="it-IT" dirty="0" err="1"/>
              <a:t>signal</a:t>
            </a:r>
            <a:r>
              <a:rPr lang="it-IT" dirty="0"/>
              <a:t>, </a:t>
            </a:r>
            <a:r>
              <a:rPr lang="it-IT" dirty="0" err="1"/>
              <a:t>including</a:t>
            </a:r>
            <a:r>
              <a:rPr lang="it-IT" dirty="0"/>
              <a:t> </a:t>
            </a:r>
            <a:r>
              <a:rPr lang="it-IT" dirty="0" err="1"/>
              <a:t>sensory</a:t>
            </a:r>
            <a:r>
              <a:rPr lang="it-IT" dirty="0"/>
              <a:t> </a:t>
            </a:r>
            <a:r>
              <a:rPr lang="it-IT" dirty="0" err="1"/>
              <a:t>stimuli</a:t>
            </a:r>
            <a:r>
              <a:rPr lang="it-IT" dirty="0"/>
              <a:t> </a:t>
            </a:r>
            <a:r>
              <a:rPr lang="it-IT" dirty="0" err="1"/>
              <a:t>such</a:t>
            </a:r>
            <a:r>
              <a:rPr lang="it-IT" dirty="0"/>
              <a:t> light, sound and </a:t>
            </a:r>
            <a:r>
              <a:rPr lang="it-IT" dirty="0" err="1"/>
              <a:t>electric</a:t>
            </a:r>
            <a:r>
              <a:rPr lang="it-IT" dirty="0"/>
              <a:t> </a:t>
            </a:r>
            <a:r>
              <a:rPr lang="it-IT" dirty="0" err="1"/>
              <a:t>charge</a:t>
            </a:r>
            <a:r>
              <a:rPr lang="it-IT" dirty="0"/>
              <a:t> </a:t>
            </a:r>
            <a:r>
              <a:rPr lang="it-IT" dirty="0" err="1"/>
              <a:t>differences</a:t>
            </a:r>
            <a:r>
              <a:rPr lang="it-IT" dirty="0"/>
              <a:t> </a:t>
            </a:r>
            <a:r>
              <a:rPr lang="it-IT" dirty="0" err="1"/>
              <a:t>across</a:t>
            </a:r>
            <a:r>
              <a:rPr lang="it-IT" dirty="0"/>
              <a:t> the plasma membrane </a:t>
            </a:r>
            <a:r>
              <a:rPr lang="it-IT" dirty="0" err="1"/>
              <a:t>as</a:t>
            </a:r>
            <a:r>
              <a:rPr lang="it-IT" dirty="0"/>
              <a:t> </a:t>
            </a:r>
            <a:r>
              <a:rPr lang="it-IT" dirty="0" err="1"/>
              <a:t>well</a:t>
            </a:r>
            <a:r>
              <a:rPr lang="it-IT" dirty="0"/>
              <a:t> </a:t>
            </a:r>
            <a:r>
              <a:rPr lang="it-IT" dirty="0" err="1"/>
              <a:t>as</a:t>
            </a:r>
            <a:r>
              <a:rPr lang="it-IT" dirty="0"/>
              <a:t> </a:t>
            </a:r>
            <a:r>
              <a:rPr lang="it-IT" dirty="0" err="1"/>
              <a:t>chemical</a:t>
            </a:r>
            <a:r>
              <a:rPr lang="it-IT" dirty="0"/>
              <a:t> </a:t>
            </a:r>
            <a:r>
              <a:rPr lang="it-IT" dirty="0" err="1"/>
              <a:t>ligands</a:t>
            </a:r>
            <a:r>
              <a:rPr lang="it-IT" dirty="0"/>
              <a:t> </a:t>
            </a:r>
            <a:r>
              <a:rPr lang="it-IT" dirty="0" err="1"/>
              <a:t>such</a:t>
            </a:r>
            <a:r>
              <a:rPr lang="it-IT" dirty="0"/>
              <a:t> </a:t>
            </a:r>
            <a:r>
              <a:rPr lang="it-IT" dirty="0" err="1"/>
              <a:t>as</a:t>
            </a:r>
            <a:r>
              <a:rPr lang="it-IT" dirty="0"/>
              <a:t> </a:t>
            </a:r>
            <a:r>
              <a:rPr lang="it-IT" dirty="0" err="1"/>
              <a:t>hormones</a:t>
            </a:r>
            <a:r>
              <a:rPr lang="it-IT" dirty="0"/>
              <a:t> and </a:t>
            </a:r>
            <a:r>
              <a:rPr lang="it-IT" dirty="0" err="1"/>
              <a:t>neurotransmitters</a:t>
            </a:r>
            <a:r>
              <a:rPr lang="it-IT" dirty="0"/>
              <a:t>.</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6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mammals</a:t>
            </a:r>
            <a:r>
              <a:rPr lang="it-IT" dirty="0"/>
              <a:t> </a:t>
            </a:r>
            <a:r>
              <a:rPr lang="it-IT" dirty="0" err="1"/>
              <a:t>there</a:t>
            </a:r>
            <a:r>
              <a:rPr lang="it-IT" dirty="0"/>
              <a:t> are </a:t>
            </a:r>
            <a:r>
              <a:rPr lang="it-IT" dirty="0" err="1"/>
              <a:t>three</a:t>
            </a:r>
            <a:r>
              <a:rPr lang="it-IT" dirty="0"/>
              <a:t> </a:t>
            </a:r>
            <a:r>
              <a:rPr lang="it-IT" dirty="0" err="1"/>
              <a:t>well-studied</a:t>
            </a:r>
            <a:r>
              <a:rPr lang="it-IT" dirty="0"/>
              <a:t> </a:t>
            </a:r>
            <a:r>
              <a:rPr lang="it-IT" dirty="0" err="1"/>
              <a:t>categories</a:t>
            </a:r>
            <a:r>
              <a:rPr lang="it-IT" dirty="0"/>
              <a:t> of </a:t>
            </a:r>
            <a:r>
              <a:rPr lang="it-IT" dirty="0" err="1"/>
              <a:t>cell-surface</a:t>
            </a:r>
            <a:r>
              <a:rPr lang="it-IT" dirty="0"/>
              <a:t> </a:t>
            </a:r>
            <a:r>
              <a:rPr lang="it-IT" dirty="0" err="1"/>
              <a:t>receptors</a:t>
            </a:r>
            <a:r>
              <a:rPr lang="it-IT" dirty="0"/>
              <a:t> </a:t>
            </a:r>
            <a:r>
              <a:rPr lang="it-IT" dirty="0" err="1"/>
              <a:t>that</a:t>
            </a:r>
            <a:r>
              <a:rPr lang="it-IT" dirty="0"/>
              <a:t> are </a:t>
            </a:r>
            <a:r>
              <a:rPr lang="it-IT" dirty="0" err="1"/>
              <a:t>grouped</a:t>
            </a:r>
            <a:r>
              <a:rPr lang="it-IT" dirty="0"/>
              <a:t> </a:t>
            </a:r>
            <a:r>
              <a:rPr lang="it-IT" dirty="0" err="1"/>
              <a:t>according</a:t>
            </a:r>
            <a:r>
              <a:rPr lang="it-IT" dirty="0"/>
              <a:t> to </a:t>
            </a:r>
            <a:r>
              <a:rPr lang="it-IT" dirty="0" err="1"/>
              <a:t>their</a:t>
            </a:r>
            <a:r>
              <a:rPr lang="it-IT" dirty="0"/>
              <a:t> </a:t>
            </a:r>
            <a:r>
              <a:rPr lang="it-IT" dirty="0" err="1"/>
              <a:t>functions</a:t>
            </a:r>
            <a:r>
              <a:rPr lang="it-IT" dirty="0"/>
              <a:t>:</a:t>
            </a:r>
          </a:p>
          <a:p>
            <a:pPr marL="228600" indent="-228600">
              <a:buAutoNum type="arabicParenR"/>
            </a:pPr>
            <a:r>
              <a:rPr lang="it-IT" dirty="0" err="1"/>
              <a:t>enzyme-linked</a:t>
            </a:r>
            <a:r>
              <a:rPr lang="it-IT" dirty="0"/>
              <a:t> </a:t>
            </a:r>
            <a:r>
              <a:rPr lang="it-IT" dirty="0" err="1"/>
              <a:t>receptors</a:t>
            </a:r>
            <a:r>
              <a:rPr lang="it-IT" dirty="0"/>
              <a:t> or </a:t>
            </a:r>
            <a:r>
              <a:rPr lang="it-IT" dirty="0" err="1"/>
              <a:t>transmembrane</a:t>
            </a:r>
            <a:r>
              <a:rPr lang="it-IT" dirty="0"/>
              <a:t> </a:t>
            </a:r>
            <a:r>
              <a:rPr lang="it-IT" dirty="0" err="1"/>
              <a:t>receptors</a:t>
            </a:r>
            <a:r>
              <a:rPr lang="it-IT" dirty="0"/>
              <a:t> </a:t>
            </a:r>
            <a:r>
              <a:rPr lang="it-IT" dirty="0" err="1"/>
              <a:t>associated</a:t>
            </a:r>
            <a:r>
              <a:rPr lang="it-IT" dirty="0"/>
              <a:t> with </a:t>
            </a:r>
            <a:r>
              <a:rPr lang="it-IT" dirty="0" err="1"/>
              <a:t>enzymatic</a:t>
            </a:r>
            <a:r>
              <a:rPr lang="it-IT" dirty="0"/>
              <a:t> </a:t>
            </a:r>
            <a:r>
              <a:rPr lang="it-IT" dirty="0" err="1"/>
              <a:t>activity</a:t>
            </a:r>
            <a:r>
              <a:rPr lang="it-IT" dirty="0"/>
              <a:t>. For </a:t>
            </a:r>
            <a:r>
              <a:rPr lang="it-IT" dirty="0" err="1"/>
              <a:t>many</a:t>
            </a:r>
            <a:r>
              <a:rPr lang="it-IT" dirty="0"/>
              <a:t> </a:t>
            </a:r>
            <a:r>
              <a:rPr lang="it-IT" dirty="0" err="1"/>
              <a:t>receptors</a:t>
            </a:r>
            <a:r>
              <a:rPr lang="it-IT" dirty="0"/>
              <a:t>, the </a:t>
            </a:r>
            <a:r>
              <a:rPr lang="it-IT" dirty="0" err="1"/>
              <a:t>enzymatic</a:t>
            </a:r>
            <a:r>
              <a:rPr lang="it-IT" dirty="0"/>
              <a:t> </a:t>
            </a:r>
            <a:r>
              <a:rPr lang="it-IT" dirty="0" err="1"/>
              <a:t>activity</a:t>
            </a:r>
            <a:r>
              <a:rPr lang="it-IT" dirty="0"/>
              <a:t> </a:t>
            </a:r>
            <a:r>
              <a:rPr lang="it-IT" dirty="0" err="1"/>
              <a:t>is</a:t>
            </a:r>
            <a:r>
              <a:rPr lang="it-IT" dirty="0"/>
              <a:t> </a:t>
            </a:r>
            <a:r>
              <a:rPr lang="it-IT" dirty="0" err="1"/>
              <a:t>encoded</a:t>
            </a:r>
            <a:r>
              <a:rPr lang="it-IT" dirty="0"/>
              <a:t> in the </a:t>
            </a:r>
            <a:r>
              <a:rPr lang="it-IT" dirty="0" err="1"/>
              <a:t>same</a:t>
            </a:r>
            <a:r>
              <a:rPr lang="it-IT" dirty="0"/>
              <a:t> </a:t>
            </a:r>
            <a:r>
              <a:rPr lang="it-IT" dirty="0" err="1"/>
              <a:t>polypeptide</a:t>
            </a:r>
            <a:r>
              <a:rPr lang="it-IT" dirty="0"/>
              <a:t> </a:t>
            </a:r>
            <a:r>
              <a:rPr lang="it-IT" dirty="0" err="1"/>
              <a:t>chain</a:t>
            </a:r>
            <a:r>
              <a:rPr lang="it-IT" dirty="0"/>
              <a:t> </a:t>
            </a:r>
            <a:r>
              <a:rPr lang="it-IT" dirty="0" err="1"/>
              <a:t>as</a:t>
            </a:r>
            <a:r>
              <a:rPr lang="it-IT" dirty="0"/>
              <a:t> the </a:t>
            </a:r>
            <a:r>
              <a:rPr lang="it-IT" dirty="0" err="1"/>
              <a:t>ligand-binding</a:t>
            </a:r>
            <a:r>
              <a:rPr lang="it-IT" dirty="0"/>
              <a:t> </a:t>
            </a:r>
            <a:r>
              <a:rPr lang="it-IT" dirty="0" err="1"/>
              <a:t>activity</a:t>
            </a:r>
            <a:r>
              <a:rPr lang="it-IT" dirty="0"/>
              <a:t>; </a:t>
            </a:r>
            <a:r>
              <a:rPr lang="it-IT" dirty="0" err="1"/>
              <a:t>such</a:t>
            </a:r>
            <a:r>
              <a:rPr lang="it-IT" dirty="0"/>
              <a:t> </a:t>
            </a:r>
            <a:r>
              <a:rPr lang="it-IT" dirty="0" err="1"/>
              <a:t>receptors</a:t>
            </a:r>
            <a:r>
              <a:rPr lang="it-IT" dirty="0"/>
              <a:t> are </a:t>
            </a:r>
            <a:r>
              <a:rPr lang="it-IT" dirty="0" err="1"/>
              <a:t>said</a:t>
            </a:r>
            <a:r>
              <a:rPr lang="it-IT" dirty="0"/>
              <a:t> to </a:t>
            </a:r>
            <a:r>
              <a:rPr lang="it-IT" dirty="0" err="1"/>
              <a:t>have</a:t>
            </a:r>
            <a:r>
              <a:rPr lang="it-IT" dirty="0"/>
              <a:t> </a:t>
            </a:r>
            <a:r>
              <a:rPr lang="it-IT" dirty="0" err="1"/>
              <a:t>intrinsic</a:t>
            </a:r>
            <a:r>
              <a:rPr lang="it-IT" dirty="0"/>
              <a:t> </a:t>
            </a:r>
            <a:r>
              <a:rPr lang="it-IT" dirty="0" err="1"/>
              <a:t>enzymatic</a:t>
            </a:r>
            <a:r>
              <a:rPr lang="it-IT" dirty="0"/>
              <a:t> </a:t>
            </a:r>
            <a:r>
              <a:rPr lang="it-IT" dirty="0" err="1"/>
              <a:t>activity</a:t>
            </a:r>
            <a:r>
              <a:rPr lang="it-IT" dirty="0"/>
              <a:t>. </a:t>
            </a:r>
            <a:r>
              <a:rPr lang="it-IT" dirty="0" err="1"/>
              <a:t>This</a:t>
            </a:r>
            <a:r>
              <a:rPr lang="it-IT" dirty="0"/>
              <a:t> </a:t>
            </a:r>
            <a:r>
              <a:rPr lang="it-IT" dirty="0" err="1"/>
              <a:t>class</a:t>
            </a:r>
            <a:r>
              <a:rPr lang="it-IT" dirty="0"/>
              <a:t> </a:t>
            </a:r>
            <a:r>
              <a:rPr lang="it-IT" dirty="0" err="1"/>
              <a:t>includes</a:t>
            </a:r>
            <a:r>
              <a:rPr lang="it-IT" dirty="0"/>
              <a:t> for </a:t>
            </a:r>
            <a:r>
              <a:rPr lang="it-IT" dirty="0" err="1"/>
              <a:t>instance</a:t>
            </a:r>
            <a:r>
              <a:rPr lang="it-IT" dirty="0"/>
              <a:t> </a:t>
            </a:r>
            <a:r>
              <a:rPr lang="it-IT" dirty="0" err="1"/>
              <a:t>protein</a:t>
            </a:r>
            <a:r>
              <a:rPr lang="it-IT" dirty="0"/>
              <a:t> </a:t>
            </a:r>
            <a:r>
              <a:rPr lang="it-IT" dirty="0" err="1"/>
              <a:t>kinase</a:t>
            </a:r>
            <a:r>
              <a:rPr lang="it-IT" dirty="0"/>
              <a:t> </a:t>
            </a:r>
            <a:r>
              <a:rPr lang="it-IT" dirty="0" err="1"/>
              <a:t>receptors</a:t>
            </a:r>
            <a:r>
              <a:rPr lang="it-IT" dirty="0"/>
              <a:t>. </a:t>
            </a:r>
            <a:r>
              <a:rPr lang="it-IT" dirty="0" err="1"/>
              <a:t>Receptors</a:t>
            </a:r>
            <a:r>
              <a:rPr lang="it-IT" dirty="0"/>
              <a:t> can </a:t>
            </a:r>
            <a:r>
              <a:rPr lang="it-IT" dirty="0" err="1"/>
              <a:t>also</a:t>
            </a:r>
            <a:r>
              <a:rPr lang="it-IT" dirty="0"/>
              <a:t> be </a:t>
            </a:r>
            <a:r>
              <a:rPr lang="it-IT" dirty="0" err="1"/>
              <a:t>covalently</a:t>
            </a:r>
            <a:r>
              <a:rPr lang="it-IT" dirty="0"/>
              <a:t> </a:t>
            </a:r>
            <a:r>
              <a:rPr lang="it-IT" dirty="0" err="1"/>
              <a:t>associated</a:t>
            </a:r>
            <a:r>
              <a:rPr lang="it-IT" dirty="0"/>
              <a:t> with </a:t>
            </a:r>
            <a:r>
              <a:rPr lang="it-IT" dirty="0" err="1"/>
              <a:t>enzymes</a:t>
            </a:r>
            <a:r>
              <a:rPr lang="it-IT" dirty="0"/>
              <a:t> </a:t>
            </a:r>
            <a:r>
              <a:rPr lang="it-IT" dirty="0" err="1"/>
              <a:t>such</a:t>
            </a:r>
            <a:r>
              <a:rPr lang="it-IT" dirty="0"/>
              <a:t> </a:t>
            </a:r>
            <a:r>
              <a:rPr lang="it-IT" dirty="0" err="1"/>
              <a:t>as</a:t>
            </a:r>
            <a:r>
              <a:rPr lang="it-IT" dirty="0"/>
              <a:t> </a:t>
            </a:r>
            <a:r>
              <a:rPr lang="it-IT" dirty="0" err="1"/>
              <a:t>protein</a:t>
            </a:r>
            <a:r>
              <a:rPr lang="it-IT" dirty="0"/>
              <a:t> </a:t>
            </a:r>
            <a:r>
              <a:rPr lang="it-IT" dirty="0" err="1"/>
              <a:t>kinase</a:t>
            </a:r>
            <a:r>
              <a:rPr lang="it-IT" dirty="0"/>
              <a:t> and </a:t>
            </a:r>
            <a:r>
              <a:rPr lang="it-IT" dirty="0" err="1"/>
              <a:t>proteases</a:t>
            </a:r>
            <a:endParaRPr lang="it-IT" dirty="0"/>
          </a:p>
          <a:p>
            <a:pPr marL="228600" indent="-228600">
              <a:buAutoNum type="arabicParenR"/>
            </a:pPr>
            <a:r>
              <a:rPr lang="it-IT" dirty="0"/>
              <a:t>G </a:t>
            </a:r>
            <a:r>
              <a:rPr lang="it-IT" dirty="0" err="1"/>
              <a:t>protein</a:t>
            </a:r>
            <a:r>
              <a:rPr lang="it-IT" dirty="0"/>
              <a:t> </a:t>
            </a:r>
            <a:r>
              <a:rPr lang="it-IT" dirty="0" err="1"/>
              <a:t>linked</a:t>
            </a:r>
            <a:r>
              <a:rPr lang="it-IT" dirty="0"/>
              <a:t> </a:t>
            </a:r>
            <a:r>
              <a:rPr lang="it-IT" dirty="0" err="1"/>
              <a:t>receptros</a:t>
            </a:r>
            <a:endParaRPr lang="it-IT" dirty="0"/>
          </a:p>
          <a:p>
            <a:pPr marL="228600" indent="-228600">
              <a:buAutoNum type="arabicParenR"/>
            </a:pPr>
            <a:r>
              <a:rPr lang="it-IT" dirty="0" err="1"/>
              <a:t>Ion</a:t>
            </a:r>
            <a:r>
              <a:rPr lang="it-IT" dirty="0"/>
              <a:t> </a:t>
            </a:r>
            <a:r>
              <a:rPr lang="it-IT" dirty="0" err="1"/>
              <a:t>channel</a:t>
            </a:r>
            <a:endParaRPr lang="it-IT" dirty="0"/>
          </a:p>
          <a:p>
            <a:pPr marL="228600" indent="-228600">
              <a:buAutoNum type="arabicParenR"/>
            </a:pPr>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CE7DE-3DFA-EB47-B378-AF43330A14C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48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17700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9060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0733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09602" y="274640"/>
            <a:ext cx="10968567" cy="1139825"/>
          </a:xfrm>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4C9C0784-B58D-0244-BBDD-C3CA3B2D094E}"/>
              </a:ext>
            </a:extLst>
          </p:cNvPr>
          <p:cNvSpPr>
            <a:spLocks noGrp="1"/>
          </p:cNvSpPr>
          <p:nvPr>
            <p:ph type="dt" idx="10"/>
          </p:nvPr>
        </p:nvSpPr>
        <p:spPr>
          <a:xfrm>
            <a:off x="609600" y="6245226"/>
            <a:ext cx="2840567" cy="473075"/>
          </a:xfrm>
        </p:spPr>
        <p:txBody>
          <a:bodyPr/>
          <a:lstStyle>
            <a:lvl1pPr>
              <a:defRPr/>
            </a:lvl1pPr>
          </a:lstStyle>
          <a:p>
            <a:pPr>
              <a:defRPr/>
            </a:pPr>
            <a:endParaRPr lang="it-IT" altLang="it-IT"/>
          </a:p>
        </p:txBody>
      </p:sp>
      <p:sp>
        <p:nvSpPr>
          <p:cNvPr id="4" name="Segnaposto piè di pagina 3">
            <a:extLst>
              <a:ext uri="{FF2B5EF4-FFF2-40B4-BE49-F238E27FC236}">
                <a16:creationId xmlns:a16="http://schemas.microsoft.com/office/drawing/2014/main" id="{7635C600-7E78-E544-827C-A6B80B972D11}"/>
              </a:ext>
            </a:extLst>
          </p:cNvPr>
          <p:cNvSpPr>
            <a:spLocks noGrp="1"/>
          </p:cNvSpPr>
          <p:nvPr>
            <p:ph type="ftr" idx="11"/>
          </p:nvPr>
        </p:nvSpPr>
        <p:spPr>
          <a:xfrm>
            <a:off x="4165601" y="6245226"/>
            <a:ext cx="3856567" cy="473075"/>
          </a:xfrm>
        </p:spPr>
        <p:txBody>
          <a:bodyPr/>
          <a:lstStyle>
            <a:lvl1pPr>
              <a:defRPr/>
            </a:lvl1pPr>
          </a:lstStyle>
          <a:p>
            <a:pPr>
              <a:defRPr/>
            </a:pPr>
            <a:endParaRPr lang="it-IT" altLang="it-IT"/>
          </a:p>
        </p:txBody>
      </p:sp>
      <p:sp>
        <p:nvSpPr>
          <p:cNvPr id="5" name="Segnaposto numero diapositiva 4">
            <a:extLst>
              <a:ext uri="{FF2B5EF4-FFF2-40B4-BE49-F238E27FC236}">
                <a16:creationId xmlns:a16="http://schemas.microsoft.com/office/drawing/2014/main" id="{9442CE39-CCE6-324E-892D-322267848C5B}"/>
              </a:ext>
            </a:extLst>
          </p:cNvPr>
          <p:cNvSpPr>
            <a:spLocks noGrp="1"/>
          </p:cNvSpPr>
          <p:nvPr>
            <p:ph type="sldNum" idx="12"/>
          </p:nvPr>
        </p:nvSpPr>
        <p:spPr>
          <a:xfrm>
            <a:off x="8737601" y="6245226"/>
            <a:ext cx="2840567" cy="473075"/>
          </a:xfrm>
        </p:spPr>
        <p:txBody>
          <a:bodyPr/>
          <a:lstStyle>
            <a:lvl1pPr>
              <a:defRPr/>
            </a:lvl1pPr>
          </a:lstStyle>
          <a:p>
            <a:fld id="{0B79B267-5E97-3E46-8375-2B14D527521C}" type="slidenum">
              <a:rPr lang="it-IT" altLang="it-IT"/>
              <a:pPr/>
              <a:t>‹N›</a:t>
            </a:fld>
            <a:endParaRPr lang="it-IT" altLang="it-IT"/>
          </a:p>
        </p:txBody>
      </p:sp>
    </p:spTree>
    <p:extLst>
      <p:ext uri="{BB962C8B-B14F-4D97-AF65-F5344CB8AC3E}">
        <p14:creationId xmlns:p14="http://schemas.microsoft.com/office/powerpoint/2010/main" val="411963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172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1962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1288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39782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8335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0331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3964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60463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4021896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D2BF5B-3B2E-444D-AD1B-3539319AFA5A}"/>
              </a:ext>
            </a:extLst>
          </p:cNvPr>
          <p:cNvSpPr>
            <a:spLocks noGrp="1"/>
          </p:cNvSpPr>
          <p:nvPr>
            <p:ph type="ctrTitle"/>
          </p:nvPr>
        </p:nvSpPr>
        <p:spPr/>
        <p:txBody>
          <a:bodyPr/>
          <a:lstStyle/>
          <a:p>
            <a:r>
              <a:rPr lang="it-IT" dirty="0" err="1"/>
              <a:t>Molecular</a:t>
            </a:r>
            <a:r>
              <a:rPr lang="it-IT" dirty="0"/>
              <a:t> </a:t>
            </a:r>
            <a:r>
              <a:rPr lang="it-IT" dirty="0" err="1"/>
              <a:t>Markers</a:t>
            </a:r>
            <a:r>
              <a:rPr lang="it-IT" dirty="0"/>
              <a:t> </a:t>
            </a:r>
            <a:br>
              <a:rPr lang="it-IT" dirty="0"/>
            </a:br>
            <a:r>
              <a:rPr lang="it-IT" dirty="0"/>
              <a:t>in </a:t>
            </a:r>
            <a:r>
              <a:rPr lang="it-IT" dirty="0" err="1"/>
              <a:t>Reproduction</a:t>
            </a:r>
            <a:endParaRPr lang="it-IT" dirty="0"/>
          </a:p>
        </p:txBody>
      </p:sp>
      <p:sp>
        <p:nvSpPr>
          <p:cNvPr id="3" name="Sottotitolo 2">
            <a:extLst>
              <a:ext uri="{FF2B5EF4-FFF2-40B4-BE49-F238E27FC236}">
                <a16:creationId xmlns:a16="http://schemas.microsoft.com/office/drawing/2014/main" id="{B8DAA023-A5D8-8047-891F-CF0DBF004B85}"/>
              </a:ext>
            </a:extLst>
          </p:cNvPr>
          <p:cNvSpPr>
            <a:spLocks noGrp="1"/>
          </p:cNvSpPr>
          <p:nvPr>
            <p:ph type="subTitle" idx="1"/>
          </p:nvPr>
        </p:nvSpPr>
        <p:spPr/>
        <p:txBody>
          <a:bodyPr/>
          <a:lstStyle/>
          <a:p>
            <a:r>
              <a:rPr lang="it-IT" dirty="0"/>
              <a:t>Natalia Battista</a:t>
            </a:r>
          </a:p>
        </p:txBody>
      </p:sp>
    </p:spTree>
    <p:extLst>
      <p:ext uri="{BB962C8B-B14F-4D97-AF65-F5344CB8AC3E}">
        <p14:creationId xmlns:p14="http://schemas.microsoft.com/office/powerpoint/2010/main" val="304594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it-IT" dirty="0" err="1"/>
              <a:t>Enzyme-linked</a:t>
            </a:r>
            <a:r>
              <a:rPr lang="it-IT" dirty="0"/>
              <a:t> </a:t>
            </a:r>
            <a:r>
              <a:rPr lang="it-IT" dirty="0" err="1"/>
              <a:t>receptors</a:t>
            </a:r>
            <a:endParaRPr lang="it-IT" dirty="0"/>
          </a:p>
        </p:txBody>
      </p:sp>
      <p:pic>
        <p:nvPicPr>
          <p:cNvPr id="6" name="Picture 5">
            <a:extLst>
              <a:ext uri="{FF2B5EF4-FFF2-40B4-BE49-F238E27FC236}">
                <a16:creationId xmlns:a16="http://schemas.microsoft.com/office/drawing/2014/main" id="{504BFB1E-58D7-D446-9E4F-463E0CB21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9719"/>
          <a:stretch>
            <a:fillRect/>
          </a:stretch>
        </p:blipFill>
        <p:spPr bwMode="auto">
          <a:xfrm>
            <a:off x="5847033" y="999252"/>
            <a:ext cx="48482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42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Enzyme-linked</a:t>
            </a:r>
            <a:r>
              <a:rPr lang="it-IT" dirty="0"/>
              <a:t> </a:t>
            </a:r>
            <a:r>
              <a:rPr lang="it-IT" dirty="0" err="1"/>
              <a:t>receptors</a:t>
            </a:r>
            <a:endParaRPr lang="it-IT" baseline="30000" dirty="0"/>
          </a:p>
        </p:txBody>
      </p:sp>
      <p:sp>
        <p:nvSpPr>
          <p:cNvPr id="3" name="Rettangolo 2">
            <a:extLst>
              <a:ext uri="{FF2B5EF4-FFF2-40B4-BE49-F238E27FC236}">
                <a16:creationId xmlns:a16="http://schemas.microsoft.com/office/drawing/2014/main" id="{4B4D97A6-DA26-A344-96B4-BAF12FC147BF}"/>
              </a:ext>
            </a:extLst>
          </p:cNvPr>
          <p:cNvSpPr/>
          <p:nvPr/>
        </p:nvSpPr>
        <p:spPr>
          <a:xfrm>
            <a:off x="4673600" y="2200215"/>
            <a:ext cx="6786880" cy="1867178"/>
          </a:xfrm>
          <a:prstGeom prst="rect">
            <a:avLst/>
          </a:prstGeom>
        </p:spPr>
        <p:txBody>
          <a:bodyPr wrap="square">
            <a:spAutoFit/>
          </a:bodyPr>
          <a:lstStyle/>
          <a:p>
            <a:pPr lvl="1" defTabSz="914400">
              <a:lnSpc>
                <a:spcPct val="150000"/>
              </a:lnSpc>
              <a:spcBef>
                <a:spcPts val="700"/>
              </a:spcBef>
              <a:buClr>
                <a:srgbClr val="000000"/>
              </a:buClr>
              <a:defRPr/>
            </a:pPr>
            <a:r>
              <a:rPr lang="en-US" altLang="it-IT" sz="2400" dirty="0">
                <a:solidFill>
                  <a:srgbClr val="000000"/>
                </a:solidFill>
              </a:rPr>
              <a:t> 1) Receptor serine-threonine kinases </a:t>
            </a:r>
          </a:p>
          <a:p>
            <a:pPr lvl="1" defTabSz="914400">
              <a:lnSpc>
                <a:spcPct val="150000"/>
              </a:lnSpc>
              <a:spcBef>
                <a:spcPts val="700"/>
              </a:spcBef>
              <a:buClr>
                <a:srgbClr val="000000"/>
              </a:buClr>
              <a:defRPr/>
            </a:pPr>
            <a:r>
              <a:rPr lang="en-US" altLang="it-IT" sz="2400" dirty="0">
                <a:solidFill>
                  <a:srgbClr val="000000"/>
                </a:solidFill>
              </a:rPr>
              <a:t>2) Receptor tyrosine kinases (RTKs )</a:t>
            </a:r>
          </a:p>
          <a:p>
            <a:pPr lvl="1" defTabSz="914400">
              <a:lnSpc>
                <a:spcPct val="150000"/>
              </a:lnSpc>
              <a:spcBef>
                <a:spcPts val="700"/>
              </a:spcBef>
              <a:buClr>
                <a:srgbClr val="000000"/>
              </a:buClr>
              <a:defRPr/>
            </a:pPr>
            <a:r>
              <a:rPr lang="en-US" altLang="it-IT" sz="2400" dirty="0">
                <a:solidFill>
                  <a:srgbClr val="000000"/>
                </a:solidFill>
              </a:rPr>
              <a:t>3) Tyrosine kinase associated receptor</a:t>
            </a:r>
          </a:p>
        </p:txBody>
      </p:sp>
    </p:spTree>
    <p:extLst>
      <p:ext uri="{BB962C8B-B14F-4D97-AF65-F5344CB8AC3E}">
        <p14:creationId xmlns:p14="http://schemas.microsoft.com/office/powerpoint/2010/main" val="355519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Receptor</a:t>
            </a:r>
            <a:r>
              <a:rPr lang="it-IT" dirty="0"/>
              <a:t> </a:t>
            </a:r>
            <a:r>
              <a:rPr lang="it-IT" dirty="0" err="1"/>
              <a:t>tyrosine</a:t>
            </a:r>
            <a:r>
              <a:rPr lang="it-IT" dirty="0"/>
              <a:t> </a:t>
            </a:r>
            <a:r>
              <a:rPr lang="it-IT" dirty="0" err="1"/>
              <a:t>kinases</a:t>
            </a:r>
            <a:br>
              <a:rPr lang="it-IT" dirty="0"/>
            </a:br>
            <a:r>
              <a:rPr lang="it-IT" dirty="0"/>
              <a:t>(</a:t>
            </a:r>
            <a:r>
              <a:rPr lang="it-IT" dirty="0" err="1"/>
              <a:t>RTKs</a:t>
            </a:r>
            <a:r>
              <a:rPr lang="it-IT" dirty="0"/>
              <a:t>)</a:t>
            </a:r>
            <a:endParaRPr lang="it-IT" baseline="30000" dirty="0"/>
          </a:p>
        </p:txBody>
      </p:sp>
      <p:pic>
        <p:nvPicPr>
          <p:cNvPr id="4" name="Immagine 3">
            <a:extLst>
              <a:ext uri="{FF2B5EF4-FFF2-40B4-BE49-F238E27FC236}">
                <a16:creationId xmlns:a16="http://schemas.microsoft.com/office/drawing/2014/main" id="{5B0B83A2-2650-5D4A-9EF3-EFC3F6CD1C1E}"/>
              </a:ext>
            </a:extLst>
          </p:cNvPr>
          <p:cNvPicPr>
            <a:picLocks noChangeAspect="1"/>
          </p:cNvPicPr>
          <p:nvPr/>
        </p:nvPicPr>
        <p:blipFill>
          <a:blip r:embed="rId3"/>
          <a:stretch>
            <a:fillRect/>
          </a:stretch>
        </p:blipFill>
        <p:spPr>
          <a:xfrm>
            <a:off x="4881522" y="770518"/>
            <a:ext cx="6728002" cy="4795095"/>
          </a:xfrm>
          <a:prstGeom prst="rect">
            <a:avLst/>
          </a:prstGeom>
        </p:spPr>
      </p:pic>
    </p:spTree>
    <p:extLst>
      <p:ext uri="{BB962C8B-B14F-4D97-AF65-F5344CB8AC3E}">
        <p14:creationId xmlns:p14="http://schemas.microsoft.com/office/powerpoint/2010/main" val="351369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Receptor</a:t>
            </a:r>
            <a:r>
              <a:rPr lang="it-IT" dirty="0"/>
              <a:t> </a:t>
            </a:r>
            <a:r>
              <a:rPr lang="it-IT" dirty="0" err="1"/>
              <a:t>tyrosine</a:t>
            </a:r>
            <a:r>
              <a:rPr lang="it-IT" dirty="0"/>
              <a:t> </a:t>
            </a:r>
            <a:r>
              <a:rPr lang="it-IT" dirty="0" err="1"/>
              <a:t>kinases</a:t>
            </a:r>
            <a:br>
              <a:rPr lang="it-IT" dirty="0"/>
            </a:br>
            <a:r>
              <a:rPr lang="it-IT" dirty="0"/>
              <a:t>(</a:t>
            </a:r>
            <a:r>
              <a:rPr lang="it-IT" dirty="0" err="1"/>
              <a:t>RTKs</a:t>
            </a:r>
            <a:r>
              <a:rPr lang="it-IT" dirty="0"/>
              <a:t>)</a:t>
            </a:r>
            <a:endParaRPr lang="it-IT" baseline="30000" dirty="0"/>
          </a:p>
        </p:txBody>
      </p:sp>
      <p:pic>
        <p:nvPicPr>
          <p:cNvPr id="6" name="Picture 2">
            <a:extLst>
              <a:ext uri="{FF2B5EF4-FFF2-40B4-BE49-F238E27FC236}">
                <a16:creationId xmlns:a16="http://schemas.microsoft.com/office/drawing/2014/main" id="{30ECB42D-D2B4-C649-A544-19D99C321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10" y="949098"/>
            <a:ext cx="6765305" cy="558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72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Receptor</a:t>
            </a:r>
            <a:r>
              <a:rPr lang="it-IT" dirty="0"/>
              <a:t> </a:t>
            </a:r>
            <a:r>
              <a:rPr lang="it-IT" dirty="0" err="1"/>
              <a:t>tyrosine</a:t>
            </a:r>
            <a:r>
              <a:rPr lang="it-IT" dirty="0"/>
              <a:t> </a:t>
            </a:r>
            <a:r>
              <a:rPr lang="it-IT" dirty="0" err="1"/>
              <a:t>kinases</a:t>
            </a:r>
            <a:br>
              <a:rPr lang="it-IT" dirty="0"/>
            </a:br>
            <a:r>
              <a:rPr lang="it-IT" dirty="0"/>
              <a:t>(</a:t>
            </a:r>
            <a:r>
              <a:rPr lang="it-IT" dirty="0" err="1"/>
              <a:t>RTKs</a:t>
            </a:r>
            <a:r>
              <a:rPr lang="it-IT" dirty="0"/>
              <a:t>)</a:t>
            </a:r>
            <a:endParaRPr lang="it-IT" baseline="30000" dirty="0"/>
          </a:p>
        </p:txBody>
      </p:sp>
      <p:pic>
        <p:nvPicPr>
          <p:cNvPr id="5" name="Picture 1">
            <a:extLst>
              <a:ext uri="{FF2B5EF4-FFF2-40B4-BE49-F238E27FC236}">
                <a16:creationId xmlns:a16="http://schemas.microsoft.com/office/drawing/2014/main" id="{D8134C02-6778-B341-89CD-19395E867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45"/>
          <a:stretch/>
        </p:blipFill>
        <p:spPr bwMode="auto">
          <a:xfrm>
            <a:off x="4572000" y="884420"/>
            <a:ext cx="7620000" cy="597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5583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Receptor</a:t>
            </a:r>
            <a:r>
              <a:rPr lang="it-IT" dirty="0"/>
              <a:t> </a:t>
            </a:r>
            <a:r>
              <a:rPr lang="it-IT" dirty="0" err="1"/>
              <a:t>tyrosine</a:t>
            </a:r>
            <a:r>
              <a:rPr lang="it-IT" dirty="0"/>
              <a:t> </a:t>
            </a:r>
            <a:r>
              <a:rPr lang="it-IT" dirty="0" err="1"/>
              <a:t>kinases</a:t>
            </a:r>
            <a:br>
              <a:rPr lang="it-IT" dirty="0"/>
            </a:br>
            <a:r>
              <a:rPr lang="it-IT" dirty="0"/>
              <a:t>(</a:t>
            </a:r>
            <a:r>
              <a:rPr lang="it-IT" dirty="0" err="1"/>
              <a:t>RTKs</a:t>
            </a:r>
            <a:r>
              <a:rPr lang="it-IT" dirty="0"/>
              <a:t>)</a:t>
            </a:r>
            <a:endParaRPr lang="it-IT" baseline="30000" dirty="0"/>
          </a:p>
        </p:txBody>
      </p:sp>
      <p:pic>
        <p:nvPicPr>
          <p:cNvPr id="4" name="Picture 1">
            <a:extLst>
              <a:ext uri="{FF2B5EF4-FFF2-40B4-BE49-F238E27FC236}">
                <a16:creationId xmlns:a16="http://schemas.microsoft.com/office/drawing/2014/main" id="{344AE7F2-CFFB-6243-A42C-CF3DD049FEF5}"/>
              </a:ext>
            </a:extLst>
          </p:cNvPr>
          <p:cNvPicPr>
            <a:picLocks noChangeAspect="1" noChangeArrowheads="1"/>
          </p:cNvPicPr>
          <p:nvPr/>
        </p:nvPicPr>
        <p:blipFill rotWithShape="1">
          <a:blip r:embed="rId3">
            <a:lum bright="-24000" contrast="24000"/>
            <a:extLst>
              <a:ext uri="{28A0092B-C50C-407E-A947-70E740481C1C}">
                <a14:useLocalDpi xmlns:a14="http://schemas.microsoft.com/office/drawing/2010/main" val="0"/>
              </a:ext>
            </a:extLst>
          </a:blip>
          <a:srcRect t="15608" r="1414"/>
          <a:stretch/>
        </p:blipFill>
        <p:spPr bwMode="auto">
          <a:xfrm>
            <a:off x="4603127" y="1341463"/>
            <a:ext cx="7514202" cy="43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4043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6">
            <a:extLst>
              <a:ext uri="{FF2B5EF4-FFF2-40B4-BE49-F238E27FC236}">
                <a16:creationId xmlns:a16="http://schemas.microsoft.com/office/drawing/2014/main" id="{0DAC1CA9-1F2E-874B-96BE-D6CA954B9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7" y="1199834"/>
            <a:ext cx="10871986" cy="47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7F30185E-DECB-6D4C-8C9C-BE9467FA17CC}"/>
              </a:ext>
            </a:extLst>
          </p:cNvPr>
          <p:cNvSpPr/>
          <p:nvPr/>
        </p:nvSpPr>
        <p:spPr>
          <a:xfrm>
            <a:off x="5364480" y="5323840"/>
            <a:ext cx="2743200" cy="365760"/>
          </a:xfrm>
          <a:prstGeom prst="rect">
            <a:avLst/>
          </a:prstGeom>
          <a:noFill/>
          <a:ln w="38100">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6588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Receptor</a:t>
            </a:r>
            <a:r>
              <a:rPr lang="it-IT" dirty="0"/>
              <a:t> </a:t>
            </a:r>
            <a:r>
              <a:rPr lang="it-IT" dirty="0" err="1"/>
              <a:t>tyrosine</a:t>
            </a:r>
            <a:r>
              <a:rPr lang="it-IT" dirty="0"/>
              <a:t> </a:t>
            </a:r>
            <a:r>
              <a:rPr lang="it-IT" dirty="0" err="1"/>
              <a:t>kinases</a:t>
            </a:r>
            <a:br>
              <a:rPr lang="it-IT" dirty="0"/>
            </a:br>
            <a:r>
              <a:rPr lang="it-IT" dirty="0"/>
              <a:t>(</a:t>
            </a:r>
            <a:r>
              <a:rPr lang="it-IT" dirty="0" err="1"/>
              <a:t>RTKs</a:t>
            </a:r>
            <a:r>
              <a:rPr lang="it-IT" dirty="0"/>
              <a:t>)</a:t>
            </a:r>
            <a:endParaRPr lang="it-IT" baseline="30000" dirty="0"/>
          </a:p>
        </p:txBody>
      </p:sp>
      <p:pic>
        <p:nvPicPr>
          <p:cNvPr id="4" name="Picture 2">
            <a:extLst>
              <a:ext uri="{FF2B5EF4-FFF2-40B4-BE49-F238E27FC236}">
                <a16:creationId xmlns:a16="http://schemas.microsoft.com/office/drawing/2014/main" id="{0A6DC392-1B6B-0F42-A7F1-CFCD8368A8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1106" y="11295"/>
            <a:ext cx="2126572" cy="683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62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a:extLst>
              <a:ext uri="{FF2B5EF4-FFF2-40B4-BE49-F238E27FC236}">
                <a16:creationId xmlns:a16="http://schemas.microsoft.com/office/drawing/2014/main" id="{9B4E3A0B-FA21-3745-A520-AA0DCBC8B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404813"/>
            <a:ext cx="6264275"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532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2EE8BD4A-8A05-8C40-9284-6C63F3876737}"/>
              </a:ext>
            </a:extLst>
          </p:cNvPr>
          <p:cNvSpPr txBox="1">
            <a:spLocks noChangeArrowheads="1"/>
          </p:cNvSpPr>
          <p:nvPr/>
        </p:nvSpPr>
        <p:spPr bwMode="auto">
          <a:xfrm>
            <a:off x="3657600" y="6553200"/>
            <a:ext cx="701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2"/>
                </a:solidFill>
                <a:latin typeface="Candara" panose="020E0502030303020204" pitchFamily="34" charset="0"/>
              </a:defRPr>
            </a:lvl1pPr>
            <a:lvl2pPr marL="576263" indent="-273050"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Candara" panose="020E0502030303020204" pitchFamily="34" charset="0"/>
              </a:defRPr>
            </a:lvl2pPr>
            <a:lvl3pPr marL="855663"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2"/>
                </a:solidFill>
                <a:latin typeface="Candara" panose="020E0502030303020204" pitchFamily="34" charset="0"/>
              </a:defRPr>
            </a:lvl3pPr>
            <a:lvl4pPr marL="1143000"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ndara" panose="020E0502030303020204" pitchFamily="34" charset="0"/>
              </a:defRPr>
            </a:lvl4pPr>
            <a:lvl5pPr marL="1462088"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5pPr>
            <a:lvl6pPr marL="19192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6pPr>
            <a:lvl7pPr marL="23764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7pPr>
            <a:lvl8pPr marL="28336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8pPr>
            <a:lvl9pPr marL="32908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9pPr>
          </a:lstStyle>
          <a:p>
            <a:pPr algn="r" eaLnBrk="1" hangingPunct="1">
              <a:spcBef>
                <a:spcPct val="0"/>
              </a:spcBef>
              <a:buClrTx/>
              <a:buFontTx/>
              <a:buNone/>
            </a:pPr>
            <a:r>
              <a:rPr lang="en-US" altLang="it-IT" sz="800" dirty="0">
                <a:solidFill>
                  <a:srgbClr val="000000"/>
                </a:solidFill>
                <a:latin typeface="Arial" panose="020B0604020202020204" pitchFamily="34" charset="0"/>
              </a:rPr>
              <a:t>Alberts et al., L’ESSENZIALE DI BIOLOGIA MOLECOLARE DELLA CELLULA,</a:t>
            </a:r>
            <a:r>
              <a:rPr lang="en-US" altLang="it-IT" sz="1400" dirty="0">
                <a:solidFill>
                  <a:srgbClr val="000000"/>
                </a:solidFill>
                <a:latin typeface="Arial" panose="020B0604020202020204" pitchFamily="34" charset="0"/>
              </a:rPr>
              <a:t> </a:t>
            </a:r>
            <a:r>
              <a:rPr lang="en-US" altLang="it-IT" sz="800" dirty="0" err="1">
                <a:solidFill>
                  <a:srgbClr val="000000"/>
                </a:solidFill>
                <a:latin typeface="Verdana" panose="020B0604030504040204" pitchFamily="34" charset="0"/>
              </a:rPr>
              <a:t>Zanichelli</a:t>
            </a:r>
            <a:r>
              <a:rPr lang="en-US" altLang="it-IT" sz="800" dirty="0">
                <a:solidFill>
                  <a:srgbClr val="000000"/>
                </a:solidFill>
                <a:latin typeface="Verdana" panose="020B0604030504040204" pitchFamily="34" charset="0"/>
              </a:rPr>
              <a:t> </a:t>
            </a:r>
            <a:r>
              <a:rPr lang="en-US" altLang="it-IT" sz="800" dirty="0" err="1">
                <a:solidFill>
                  <a:srgbClr val="000000"/>
                </a:solidFill>
                <a:latin typeface="Verdana" panose="020B0604030504040204" pitchFamily="34" charset="0"/>
              </a:rPr>
              <a:t>editore</a:t>
            </a:r>
            <a:r>
              <a:rPr lang="en-US" altLang="it-IT" sz="800" dirty="0">
                <a:solidFill>
                  <a:srgbClr val="000000"/>
                </a:solidFill>
                <a:latin typeface="Verdana" panose="020B0604030504040204" pitchFamily="34" charset="0"/>
              </a:rPr>
              <a:t> S.p.A.</a:t>
            </a:r>
            <a:r>
              <a:rPr lang="en-US" altLang="it-IT" sz="1400" dirty="0">
                <a:solidFill>
                  <a:srgbClr val="000000"/>
                </a:solidFill>
                <a:latin typeface="Arial" panose="020B0604020202020204" pitchFamily="34" charset="0"/>
              </a:rPr>
              <a:t> </a:t>
            </a:r>
            <a:r>
              <a:rPr lang="en-US" altLang="it-IT" sz="800" dirty="0">
                <a:solidFill>
                  <a:srgbClr val="000000"/>
                </a:solidFill>
                <a:latin typeface="Verdana" panose="020B0604030504040204" pitchFamily="34" charset="0"/>
              </a:rPr>
              <a:t>Copyright © 2005</a:t>
            </a:r>
          </a:p>
        </p:txBody>
      </p:sp>
      <p:pic>
        <p:nvPicPr>
          <p:cNvPr id="32771" name="Picture 4">
            <a:extLst>
              <a:ext uri="{FF2B5EF4-FFF2-40B4-BE49-F238E27FC236}">
                <a16:creationId xmlns:a16="http://schemas.microsoft.com/office/drawing/2014/main" id="{DBEC6446-F20B-1441-8934-EA6444AA8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561976"/>
            <a:ext cx="7056438"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0C8871B7-39BC-5143-87ED-78DAA47A8E2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6467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it-IT" dirty="0"/>
              <a:t>Cell </a:t>
            </a:r>
            <a:r>
              <a:rPr lang="it-IT" dirty="0" err="1"/>
              <a:t>signalling</a:t>
            </a:r>
            <a:r>
              <a:rPr lang="it-IT" dirty="0"/>
              <a:t> </a:t>
            </a:r>
            <a:r>
              <a:rPr lang="it-IT" dirty="0" err="1"/>
              <a:t>transduction</a:t>
            </a:r>
            <a:endParaRPr lang="it-IT" dirty="0"/>
          </a:p>
        </p:txBody>
      </p:sp>
      <p:pic>
        <p:nvPicPr>
          <p:cNvPr id="6" name="Picture 4">
            <a:extLst>
              <a:ext uri="{FF2B5EF4-FFF2-40B4-BE49-F238E27FC236}">
                <a16:creationId xmlns:a16="http://schemas.microsoft.com/office/drawing/2014/main" id="{1AEC1C6E-FAF3-6C45-BE84-38A1CBD4E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662" y="217776"/>
            <a:ext cx="1463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F651141C-318E-1842-A758-00D6F1AA5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285" y="2052349"/>
            <a:ext cx="5256213"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6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it-IT" dirty="0"/>
              <a:t>Second </a:t>
            </a:r>
            <a:r>
              <a:rPr lang="it-IT" dirty="0" err="1"/>
              <a:t>messengers</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5021466" y="724109"/>
            <a:ext cx="6628267" cy="5708073"/>
          </a:xfrm>
        </p:spPr>
        <p:txBody>
          <a:bodyPr>
            <a:normAutofit/>
          </a:bodyPr>
          <a:lstStyle/>
          <a:p>
            <a:pPr>
              <a:lnSpc>
                <a:spcPct val="90000"/>
              </a:lnSpc>
              <a:spcBef>
                <a:spcPts val="800"/>
              </a:spcBef>
              <a:buFont typeface="Comic Sans MS" pitchFamily="66" charset="0"/>
              <a:buChar char="•"/>
              <a:defRPr/>
            </a:pPr>
            <a:r>
              <a:rPr lang="en-US" altLang="it-IT" sz="2000" dirty="0">
                <a:solidFill>
                  <a:srgbClr val="000000"/>
                </a:solidFill>
              </a:rPr>
              <a:t>The signals that bind to the cell surface are first messengers</a:t>
            </a:r>
          </a:p>
          <a:p>
            <a:pPr>
              <a:lnSpc>
                <a:spcPct val="90000"/>
              </a:lnSpc>
              <a:spcBef>
                <a:spcPts val="800"/>
              </a:spcBef>
              <a:buFont typeface="Comic Sans MS" pitchFamily="66" charset="0"/>
              <a:buChar char="•"/>
              <a:defRPr/>
            </a:pPr>
            <a:r>
              <a:rPr lang="en-US" altLang="it-IT" sz="2000" dirty="0">
                <a:solidFill>
                  <a:srgbClr val="000000"/>
                </a:solidFill>
              </a:rPr>
              <a:t>Many signal transduction pathways generate second messengers</a:t>
            </a:r>
          </a:p>
          <a:p>
            <a:pPr>
              <a:lnSpc>
                <a:spcPct val="90000"/>
              </a:lnSpc>
              <a:spcBef>
                <a:spcPts val="800"/>
              </a:spcBef>
              <a:buFont typeface="Comic Sans MS" pitchFamily="66" charset="0"/>
              <a:buChar char="•"/>
              <a:defRPr/>
            </a:pPr>
            <a:r>
              <a:rPr lang="en-US" altLang="it-IT" sz="2000" i="1" u="sng" dirty="0">
                <a:solidFill>
                  <a:srgbClr val="000000"/>
                </a:solidFill>
              </a:rPr>
              <a:t>Examples</a:t>
            </a:r>
          </a:p>
          <a:p>
            <a:pPr marL="0" indent="0">
              <a:lnSpc>
                <a:spcPct val="90000"/>
              </a:lnSpc>
              <a:spcBef>
                <a:spcPts val="800"/>
              </a:spcBef>
              <a:buNone/>
              <a:defRPr/>
            </a:pPr>
            <a:r>
              <a:rPr lang="en-US" altLang="it-IT" sz="2000" dirty="0">
                <a:solidFill>
                  <a:srgbClr val="000000"/>
                </a:solidFill>
              </a:rPr>
              <a:t>	- cAMP</a:t>
            </a:r>
          </a:p>
          <a:p>
            <a:pPr marL="0" indent="0">
              <a:lnSpc>
                <a:spcPct val="90000"/>
              </a:lnSpc>
              <a:spcBef>
                <a:spcPts val="800"/>
              </a:spcBef>
              <a:buNone/>
              <a:defRPr/>
            </a:pPr>
            <a:r>
              <a:rPr lang="en-US" altLang="it-IT" sz="2000" dirty="0">
                <a:solidFill>
                  <a:srgbClr val="000000"/>
                </a:solidFill>
              </a:rPr>
              <a:t>	- Ca</a:t>
            </a:r>
            <a:r>
              <a:rPr lang="en-US" altLang="it-IT" sz="2000" baseline="30000" dirty="0">
                <a:solidFill>
                  <a:srgbClr val="000000"/>
                </a:solidFill>
              </a:rPr>
              <a:t>2 +</a:t>
            </a:r>
          </a:p>
          <a:p>
            <a:pPr marL="0" indent="0">
              <a:lnSpc>
                <a:spcPct val="90000"/>
              </a:lnSpc>
              <a:spcBef>
                <a:spcPts val="800"/>
              </a:spcBef>
              <a:buNone/>
              <a:defRPr/>
            </a:pPr>
            <a:r>
              <a:rPr lang="en-US" altLang="it-IT" sz="2000" dirty="0">
                <a:solidFill>
                  <a:srgbClr val="000000"/>
                </a:solidFill>
              </a:rPr>
              <a:t>	- Diacylglycerol and inositol triphosphate</a:t>
            </a:r>
          </a:p>
          <a:p>
            <a:pPr marL="0" indent="0">
              <a:spcBef>
                <a:spcPts val="800"/>
              </a:spcBef>
              <a:buNone/>
              <a:defRPr/>
            </a:pPr>
            <a:endParaRPr lang="it-IT" dirty="0"/>
          </a:p>
        </p:txBody>
      </p:sp>
    </p:spTree>
    <p:extLst>
      <p:ext uri="{BB962C8B-B14F-4D97-AF65-F5344CB8AC3E}">
        <p14:creationId xmlns:p14="http://schemas.microsoft.com/office/powerpoint/2010/main" val="126935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normAutofit/>
          </a:bodyPr>
          <a:lstStyle/>
          <a:p>
            <a:r>
              <a:rPr lang="it-IT" dirty="0" err="1"/>
              <a:t>Signal</a:t>
            </a:r>
            <a:r>
              <a:rPr lang="it-IT" dirty="0"/>
              <a:t> </a:t>
            </a:r>
            <a:r>
              <a:rPr lang="it-IT" dirty="0" err="1"/>
              <a:t>transduction</a:t>
            </a:r>
            <a:r>
              <a:rPr lang="it-IT" dirty="0"/>
              <a:t> </a:t>
            </a:r>
            <a:br>
              <a:rPr lang="it-IT" dirty="0"/>
            </a:br>
            <a:r>
              <a:rPr lang="it-IT" dirty="0"/>
              <a:t>via </a:t>
            </a:r>
            <a:r>
              <a:rPr lang="it-IT" dirty="0" err="1"/>
              <a:t>cAMP</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4993757" y="574963"/>
            <a:ext cx="6628267" cy="5708073"/>
          </a:xfrm>
        </p:spPr>
        <p:txBody>
          <a:bodyPr>
            <a:normAutofit/>
          </a:bodyPr>
          <a:lstStyle/>
          <a:p>
            <a:pPr>
              <a:spcBef>
                <a:spcPts val="700"/>
              </a:spcBef>
              <a:buClr>
                <a:srgbClr val="000000"/>
              </a:buClr>
              <a:buFont typeface="Arial" panose="020B0604020202020204" pitchFamily="34" charset="0"/>
              <a:buChar char="•"/>
            </a:pPr>
            <a:r>
              <a:rPr lang="en-US" altLang="it-IT" dirty="0">
                <a:solidFill>
                  <a:srgbClr val="000000"/>
                </a:solidFill>
              </a:rPr>
              <a:t>Cyclic adenosine monophosphate</a:t>
            </a:r>
          </a:p>
          <a:p>
            <a:pPr>
              <a:spcBef>
                <a:spcPts val="700"/>
              </a:spcBef>
              <a:buClr>
                <a:srgbClr val="000000"/>
              </a:buClr>
              <a:buFont typeface="Arial" panose="020B0604020202020204" pitchFamily="34" charset="0"/>
              <a:buChar char="•"/>
            </a:pPr>
            <a:r>
              <a:rPr lang="en-US" altLang="it-IT" dirty="0">
                <a:solidFill>
                  <a:srgbClr val="000000"/>
                </a:solidFill>
              </a:rPr>
              <a:t>The signal that binds to GPCR activates the G-protein which binds GTP dissociating from it</a:t>
            </a:r>
          </a:p>
          <a:p>
            <a:pPr>
              <a:spcBef>
                <a:spcPts val="700"/>
              </a:spcBef>
              <a:buClr>
                <a:srgbClr val="000000"/>
              </a:buClr>
              <a:buFont typeface="Arial" panose="020B0604020202020204" pitchFamily="34" charset="0"/>
              <a:buChar char="•"/>
            </a:pPr>
            <a:r>
              <a:rPr lang="en-US" altLang="it-IT" dirty="0">
                <a:solidFill>
                  <a:srgbClr val="000000"/>
                </a:solidFill>
              </a:rPr>
              <a:t>A subunit binds to </a:t>
            </a:r>
            <a:r>
              <a:rPr lang="en-US" altLang="it-IT" dirty="0" err="1">
                <a:solidFill>
                  <a:srgbClr val="000000"/>
                </a:solidFill>
              </a:rPr>
              <a:t>adenilate</a:t>
            </a:r>
            <a:r>
              <a:rPr lang="en-US" altLang="it-IT" dirty="0">
                <a:solidFill>
                  <a:srgbClr val="000000"/>
                </a:solidFill>
              </a:rPr>
              <a:t> cyclase stimulating cAMP synthesis</a:t>
            </a:r>
          </a:p>
          <a:p>
            <a:pPr>
              <a:spcBef>
                <a:spcPts val="700"/>
              </a:spcBef>
              <a:buClr>
                <a:srgbClr val="000000"/>
              </a:buClr>
              <a:buFont typeface="Arial" panose="020B0604020202020204" pitchFamily="34" charset="0"/>
              <a:buChar char="•"/>
            </a:pPr>
            <a:r>
              <a:rPr lang="en-US" altLang="it-IT" dirty="0">
                <a:solidFill>
                  <a:srgbClr val="000000"/>
                </a:solidFill>
              </a:rPr>
              <a:t>One effect of cAMP is to activate the protein kinase A (PKA)</a:t>
            </a:r>
          </a:p>
          <a:p>
            <a:pPr>
              <a:spcBef>
                <a:spcPts val="700"/>
              </a:spcBef>
              <a:buClr>
                <a:srgbClr val="000000"/>
              </a:buClr>
              <a:buFont typeface="Arial" panose="020B0604020202020204" pitchFamily="34" charset="0"/>
              <a:buChar char="•"/>
            </a:pPr>
            <a:r>
              <a:rPr lang="en-US" altLang="it-IT" dirty="0">
                <a:solidFill>
                  <a:srgbClr val="000000"/>
                </a:solidFill>
              </a:rPr>
              <a:t>The catalytic subunits activated of PKA phosphorylate specific cellular proteins</a:t>
            </a:r>
          </a:p>
          <a:p>
            <a:pPr>
              <a:spcBef>
                <a:spcPts val="700"/>
              </a:spcBef>
              <a:buClr>
                <a:srgbClr val="000000"/>
              </a:buClr>
              <a:buFont typeface="Arial" panose="020B0604020202020204" pitchFamily="34" charset="0"/>
              <a:buChar char="•"/>
            </a:pPr>
            <a:r>
              <a:rPr lang="en-US" altLang="it-IT" dirty="0">
                <a:solidFill>
                  <a:srgbClr val="000000"/>
                </a:solidFill>
              </a:rPr>
              <a:t>When the signaling molecules are not longer produced the effects of PKA are reversed</a:t>
            </a:r>
          </a:p>
        </p:txBody>
      </p:sp>
    </p:spTree>
    <p:extLst>
      <p:ext uri="{BB962C8B-B14F-4D97-AF65-F5344CB8AC3E}">
        <p14:creationId xmlns:p14="http://schemas.microsoft.com/office/powerpoint/2010/main" val="1879073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28A4D4CC-DB1E-E94B-8D8E-C8FF64DF8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1196976"/>
            <a:ext cx="862965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825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normAutofit fontScale="90000"/>
          </a:bodyPr>
          <a:lstStyle/>
          <a:p>
            <a:r>
              <a:rPr lang="it-IT" dirty="0" err="1"/>
              <a:t>Signal</a:t>
            </a:r>
            <a:r>
              <a:rPr lang="it-IT" dirty="0"/>
              <a:t> </a:t>
            </a:r>
            <a:r>
              <a:rPr lang="it-IT" dirty="0" err="1"/>
              <a:t>transduction</a:t>
            </a:r>
            <a:r>
              <a:rPr lang="it-IT" dirty="0"/>
              <a:t> </a:t>
            </a:r>
            <a:br>
              <a:rPr lang="it-IT" dirty="0"/>
            </a:br>
            <a:r>
              <a:rPr lang="it-IT" i="1" dirty="0"/>
              <a:t>via</a:t>
            </a:r>
            <a:r>
              <a:rPr lang="it-IT" dirty="0"/>
              <a:t> </a:t>
            </a:r>
            <a:r>
              <a:rPr lang="it-IT" dirty="0" err="1"/>
              <a:t>cAMP</a:t>
            </a:r>
            <a:r>
              <a:rPr lang="it-IT" dirty="0"/>
              <a:t>:</a:t>
            </a:r>
            <a:br>
              <a:rPr lang="it-IT" dirty="0"/>
            </a:br>
            <a:r>
              <a:rPr lang="it-IT" dirty="0" err="1"/>
              <a:t>advantages</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5021466" y="1529766"/>
            <a:ext cx="6628267" cy="3276601"/>
          </a:xfrm>
        </p:spPr>
        <p:txBody>
          <a:bodyPr>
            <a:normAutofit/>
          </a:bodyPr>
          <a:lstStyle/>
          <a:p>
            <a:pPr lvl="1">
              <a:lnSpc>
                <a:spcPct val="150000"/>
              </a:lnSpc>
              <a:spcBef>
                <a:spcPts val="700"/>
              </a:spcBef>
              <a:buClr>
                <a:srgbClr val="000000"/>
              </a:buClr>
              <a:buFont typeface="Wingdings" pitchFamily="2" charset="2"/>
              <a:buChar char="Ø"/>
            </a:pPr>
            <a:r>
              <a:rPr lang="en-US" altLang="it-IT" sz="2400" b="1" i="1" dirty="0">
                <a:solidFill>
                  <a:schemeClr val="accent1"/>
                </a:solidFill>
              </a:rPr>
              <a:t>Amplification of the signal </a:t>
            </a:r>
          </a:p>
          <a:p>
            <a:pPr lvl="1">
              <a:lnSpc>
                <a:spcPct val="150000"/>
              </a:lnSpc>
              <a:spcBef>
                <a:spcPts val="700"/>
              </a:spcBef>
              <a:buClr>
                <a:srgbClr val="000000"/>
              </a:buClr>
              <a:buFont typeface="Wingdings" pitchFamily="2" charset="2"/>
              <a:buChar char="Ø"/>
            </a:pPr>
            <a:r>
              <a:rPr lang="en-US" altLang="it-IT" sz="2400" b="1" i="1" dirty="0">
                <a:solidFill>
                  <a:schemeClr val="accent1"/>
                </a:solidFill>
              </a:rPr>
              <a:t>Speed</a:t>
            </a:r>
            <a:endParaRPr lang="en-US" altLang="it-IT" dirty="0">
              <a:solidFill>
                <a:srgbClr val="000000"/>
              </a:solidFill>
            </a:endParaRPr>
          </a:p>
        </p:txBody>
      </p:sp>
    </p:spTree>
    <p:extLst>
      <p:ext uri="{BB962C8B-B14F-4D97-AF65-F5344CB8AC3E}">
        <p14:creationId xmlns:p14="http://schemas.microsoft.com/office/powerpoint/2010/main" val="289362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normAutofit fontScale="90000"/>
          </a:bodyPr>
          <a:lstStyle/>
          <a:p>
            <a:r>
              <a:rPr lang="it-IT" dirty="0" err="1"/>
              <a:t>Signal</a:t>
            </a:r>
            <a:r>
              <a:rPr lang="it-IT" dirty="0"/>
              <a:t> </a:t>
            </a:r>
            <a:r>
              <a:rPr lang="it-IT" dirty="0" err="1"/>
              <a:t>transduction</a:t>
            </a:r>
            <a:r>
              <a:rPr lang="it-IT" dirty="0"/>
              <a:t> </a:t>
            </a:r>
            <a:br>
              <a:rPr lang="it-IT" dirty="0"/>
            </a:br>
            <a:r>
              <a:rPr lang="it-IT" i="1" dirty="0"/>
              <a:t>via</a:t>
            </a:r>
            <a:r>
              <a:rPr lang="it-IT" dirty="0"/>
              <a:t> </a:t>
            </a:r>
            <a:r>
              <a:rPr lang="it-IT" dirty="0" err="1"/>
              <a:t>cAMP</a:t>
            </a:r>
            <a:r>
              <a:rPr lang="it-IT" dirty="0"/>
              <a:t>:</a:t>
            </a:r>
            <a:br>
              <a:rPr lang="it-IT" dirty="0"/>
            </a:br>
            <a:r>
              <a:rPr lang="it-IT" dirty="0" err="1"/>
              <a:t>advantages</a:t>
            </a:r>
            <a:endParaRPr lang="it-IT" dirty="0"/>
          </a:p>
        </p:txBody>
      </p:sp>
      <p:pic>
        <p:nvPicPr>
          <p:cNvPr id="6" name="Picture 8">
            <a:extLst>
              <a:ext uri="{FF2B5EF4-FFF2-40B4-BE49-F238E27FC236}">
                <a16:creationId xmlns:a16="http://schemas.microsoft.com/office/drawing/2014/main" id="{39CEA5CD-2354-594D-B809-AE65DB820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091" y="234481"/>
            <a:ext cx="4920260" cy="656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37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normAutofit/>
          </a:bodyPr>
          <a:lstStyle/>
          <a:p>
            <a:r>
              <a:rPr lang="it-IT" dirty="0" err="1"/>
              <a:t>Signal</a:t>
            </a:r>
            <a:r>
              <a:rPr lang="it-IT" dirty="0"/>
              <a:t> </a:t>
            </a:r>
            <a:r>
              <a:rPr lang="it-IT" dirty="0" err="1"/>
              <a:t>transduction</a:t>
            </a:r>
            <a:r>
              <a:rPr lang="it-IT" dirty="0"/>
              <a:t> </a:t>
            </a:r>
            <a:br>
              <a:rPr lang="it-IT" dirty="0"/>
            </a:br>
            <a:r>
              <a:rPr lang="it-IT" i="1" dirty="0"/>
              <a:t>via</a:t>
            </a:r>
            <a:r>
              <a:rPr lang="it-IT" dirty="0"/>
              <a:t> </a:t>
            </a:r>
            <a:r>
              <a:rPr lang="it-IT" dirty="0" err="1"/>
              <a:t>cAMP</a:t>
            </a:r>
            <a:endParaRPr lang="it-IT" dirty="0"/>
          </a:p>
        </p:txBody>
      </p:sp>
      <p:pic>
        <p:nvPicPr>
          <p:cNvPr id="6" name="Picture 5">
            <a:extLst>
              <a:ext uri="{FF2B5EF4-FFF2-40B4-BE49-F238E27FC236}">
                <a16:creationId xmlns:a16="http://schemas.microsoft.com/office/drawing/2014/main" id="{8DA73AAF-4C47-A440-B150-11BE7A86D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048" y="462738"/>
            <a:ext cx="5773351" cy="63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13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normAutofit/>
          </a:bodyPr>
          <a:lstStyle/>
          <a:p>
            <a:r>
              <a:rPr lang="it-IT" dirty="0" err="1"/>
              <a:t>Signal</a:t>
            </a:r>
            <a:r>
              <a:rPr lang="it-IT" dirty="0"/>
              <a:t> </a:t>
            </a:r>
            <a:r>
              <a:rPr lang="it-IT" dirty="0" err="1"/>
              <a:t>transduction</a:t>
            </a:r>
            <a:r>
              <a:rPr lang="it-IT" dirty="0"/>
              <a:t> </a:t>
            </a:r>
            <a:br>
              <a:rPr lang="it-IT" dirty="0"/>
            </a:br>
            <a:r>
              <a:rPr lang="it-IT" i="1" dirty="0"/>
              <a:t>via</a:t>
            </a:r>
            <a:r>
              <a:rPr lang="it-IT" dirty="0"/>
              <a:t> </a:t>
            </a:r>
            <a:r>
              <a:rPr lang="it-IT" dirty="0" err="1"/>
              <a:t>cAMP</a:t>
            </a:r>
            <a:endParaRPr lang="it-IT" dirty="0"/>
          </a:p>
        </p:txBody>
      </p:sp>
      <p:pic>
        <p:nvPicPr>
          <p:cNvPr id="5" name="Picture 1">
            <a:extLst>
              <a:ext uri="{FF2B5EF4-FFF2-40B4-BE49-F238E27FC236}">
                <a16:creationId xmlns:a16="http://schemas.microsoft.com/office/drawing/2014/main" id="{9BEF455E-033F-304D-956B-1935C30A2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4" t="9356"/>
          <a:stretch/>
        </p:blipFill>
        <p:spPr bwMode="auto">
          <a:xfrm>
            <a:off x="4706112" y="1609344"/>
            <a:ext cx="7298684" cy="375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70324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fontScale="90000"/>
          </a:bodyPr>
          <a:lstStyle/>
          <a:p>
            <a:r>
              <a:rPr lang="it-IT" dirty="0" err="1"/>
              <a:t>Signal</a:t>
            </a:r>
            <a:r>
              <a:rPr lang="it-IT" dirty="0"/>
              <a:t> </a:t>
            </a:r>
            <a:r>
              <a:rPr lang="it-IT" dirty="0" err="1"/>
              <a:t>transduction</a:t>
            </a:r>
            <a:r>
              <a:rPr lang="it-IT" dirty="0"/>
              <a:t> </a:t>
            </a:r>
            <a:br>
              <a:rPr lang="it-IT" dirty="0"/>
            </a:br>
            <a:r>
              <a:rPr lang="it-IT" i="1" dirty="0"/>
              <a:t>via </a:t>
            </a:r>
            <a:r>
              <a:rPr lang="en-US" altLang="it-IT" dirty="0"/>
              <a:t>inositol triphosphate and diacylglycerol</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5021466" y="1529766"/>
            <a:ext cx="6628267" cy="3276601"/>
          </a:xfrm>
        </p:spPr>
        <p:txBody>
          <a:bodyPr>
            <a:noAutofit/>
          </a:bodyPr>
          <a:lstStyle/>
          <a:p>
            <a:pPr>
              <a:lnSpc>
                <a:spcPct val="150000"/>
              </a:lnSpc>
              <a:spcBef>
                <a:spcPts val="800"/>
              </a:spcBef>
              <a:buClr>
                <a:srgbClr val="000000"/>
              </a:buClr>
              <a:buFont typeface="Arial" panose="020B0604020202020204" pitchFamily="34" charset="0"/>
              <a:buChar char="•"/>
            </a:pPr>
            <a:r>
              <a:rPr lang="en-US" altLang="it-IT" sz="2000" dirty="0">
                <a:solidFill>
                  <a:srgbClr val="000000"/>
                </a:solidFill>
              </a:rPr>
              <a:t>A subunit can activate the phospholipase C</a:t>
            </a:r>
          </a:p>
          <a:p>
            <a:pPr>
              <a:lnSpc>
                <a:spcPct val="150000"/>
              </a:lnSpc>
              <a:spcBef>
                <a:spcPts val="800"/>
              </a:spcBef>
              <a:buClr>
                <a:srgbClr val="000000"/>
              </a:buClr>
              <a:buFont typeface="Arial" panose="020B0604020202020204" pitchFamily="34" charset="0"/>
              <a:buChar char="•"/>
            </a:pPr>
            <a:r>
              <a:rPr lang="en-US" altLang="it-IT" sz="2000" dirty="0">
                <a:solidFill>
                  <a:srgbClr val="000000"/>
                </a:solidFill>
              </a:rPr>
              <a:t>Diacylglycerol and inositol triphosphate are produced from membrane phospholipids</a:t>
            </a:r>
          </a:p>
          <a:p>
            <a:pPr>
              <a:lnSpc>
                <a:spcPct val="150000"/>
              </a:lnSpc>
              <a:spcBef>
                <a:spcPts val="800"/>
              </a:spcBef>
              <a:buClr>
                <a:srgbClr val="000000"/>
              </a:buClr>
              <a:buFont typeface="Arial" panose="020B0604020202020204" pitchFamily="34" charset="0"/>
              <a:buChar char="•"/>
            </a:pPr>
            <a:r>
              <a:rPr lang="en-US" altLang="it-IT" sz="2000" dirty="0">
                <a:solidFill>
                  <a:srgbClr val="000000"/>
                </a:solidFill>
              </a:rPr>
              <a:t>The Ca</a:t>
            </a:r>
            <a:r>
              <a:rPr lang="en-US" altLang="it-IT" sz="2000" baseline="30000" dirty="0">
                <a:solidFill>
                  <a:srgbClr val="000000"/>
                </a:solidFill>
              </a:rPr>
              <a:t>2+ </a:t>
            </a:r>
            <a:r>
              <a:rPr lang="en-US" altLang="it-IT" sz="2000" dirty="0">
                <a:solidFill>
                  <a:srgbClr val="000000"/>
                </a:solidFill>
              </a:rPr>
              <a:t>channels in the ER open</a:t>
            </a:r>
          </a:p>
          <a:p>
            <a:pPr>
              <a:lnSpc>
                <a:spcPct val="150000"/>
              </a:lnSpc>
              <a:spcBef>
                <a:spcPts val="800"/>
              </a:spcBef>
              <a:buClr>
                <a:srgbClr val="000000"/>
              </a:buClr>
              <a:buFont typeface="Arial" panose="020B0604020202020204" pitchFamily="34" charset="0"/>
              <a:buChar char="•"/>
            </a:pPr>
            <a:r>
              <a:rPr lang="en-US" altLang="it-IT" sz="2000" dirty="0">
                <a:solidFill>
                  <a:srgbClr val="000000"/>
                </a:solidFill>
              </a:rPr>
              <a:t>Various effects of Ca</a:t>
            </a:r>
            <a:r>
              <a:rPr lang="en-US" altLang="it-IT" sz="2000" baseline="30000" dirty="0">
                <a:solidFill>
                  <a:srgbClr val="000000"/>
                </a:solidFill>
              </a:rPr>
              <a:t>2+ </a:t>
            </a:r>
            <a:r>
              <a:rPr lang="en-US" altLang="it-IT" sz="2000" dirty="0">
                <a:solidFill>
                  <a:srgbClr val="000000"/>
                </a:solidFill>
              </a:rPr>
              <a:t>on cell behavior</a:t>
            </a:r>
          </a:p>
        </p:txBody>
      </p:sp>
    </p:spTree>
    <p:extLst>
      <p:ext uri="{BB962C8B-B14F-4D97-AF65-F5344CB8AC3E}">
        <p14:creationId xmlns:p14="http://schemas.microsoft.com/office/powerpoint/2010/main" val="3086592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fontScale="90000"/>
          </a:bodyPr>
          <a:lstStyle/>
          <a:p>
            <a:r>
              <a:rPr lang="it-IT" dirty="0" err="1"/>
              <a:t>Signal</a:t>
            </a:r>
            <a:r>
              <a:rPr lang="it-IT" dirty="0"/>
              <a:t> </a:t>
            </a:r>
            <a:r>
              <a:rPr lang="it-IT" dirty="0" err="1"/>
              <a:t>transduction</a:t>
            </a:r>
            <a:r>
              <a:rPr lang="it-IT" dirty="0"/>
              <a:t> </a:t>
            </a:r>
            <a:br>
              <a:rPr lang="it-IT" dirty="0"/>
            </a:br>
            <a:r>
              <a:rPr lang="it-IT" i="1" dirty="0"/>
              <a:t>via </a:t>
            </a:r>
            <a:r>
              <a:rPr lang="en-US" altLang="it-IT" dirty="0"/>
              <a:t>inositol triphosphate and diacylglycerol</a:t>
            </a:r>
            <a:endParaRPr lang="it-IT" dirty="0"/>
          </a:p>
        </p:txBody>
      </p:sp>
      <p:pic>
        <p:nvPicPr>
          <p:cNvPr id="6" name="Picture 2">
            <a:extLst>
              <a:ext uri="{FF2B5EF4-FFF2-40B4-BE49-F238E27FC236}">
                <a16:creationId xmlns:a16="http://schemas.microsoft.com/office/drawing/2014/main" id="{2D54543C-66D3-754E-A412-EFE06F5F1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993" y="446802"/>
            <a:ext cx="5722938" cy="62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00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fontScale="90000"/>
          </a:bodyPr>
          <a:lstStyle/>
          <a:p>
            <a:r>
              <a:rPr lang="it-IT" dirty="0" err="1"/>
              <a:t>Signal</a:t>
            </a:r>
            <a:r>
              <a:rPr lang="it-IT" dirty="0"/>
              <a:t> </a:t>
            </a:r>
            <a:r>
              <a:rPr lang="it-IT" dirty="0" err="1"/>
              <a:t>transduction</a:t>
            </a:r>
            <a:r>
              <a:rPr lang="it-IT" dirty="0"/>
              <a:t> </a:t>
            </a:r>
            <a:br>
              <a:rPr lang="it-IT" dirty="0"/>
            </a:br>
            <a:r>
              <a:rPr lang="it-IT" i="1" dirty="0"/>
              <a:t>via </a:t>
            </a:r>
            <a:r>
              <a:rPr lang="en-US" altLang="it-IT" dirty="0"/>
              <a:t>inositol triphosphate and diacylglycerol</a:t>
            </a:r>
            <a:endParaRPr lang="it-IT" dirty="0"/>
          </a:p>
        </p:txBody>
      </p:sp>
      <p:grpSp>
        <p:nvGrpSpPr>
          <p:cNvPr id="11" name="Gruppo 10">
            <a:extLst>
              <a:ext uri="{FF2B5EF4-FFF2-40B4-BE49-F238E27FC236}">
                <a16:creationId xmlns:a16="http://schemas.microsoft.com/office/drawing/2014/main" id="{A0EBAA6E-D717-DE46-9147-8ECD51E60814}"/>
              </a:ext>
            </a:extLst>
          </p:cNvPr>
          <p:cNvGrpSpPr/>
          <p:nvPr/>
        </p:nvGrpSpPr>
        <p:grpSpPr>
          <a:xfrm>
            <a:off x="5633012" y="257504"/>
            <a:ext cx="3541695" cy="6391247"/>
            <a:chOff x="5633012" y="257504"/>
            <a:chExt cx="3541695" cy="6391247"/>
          </a:xfrm>
        </p:grpSpPr>
        <p:pic>
          <p:nvPicPr>
            <p:cNvPr id="4" name="Picture 2">
              <a:extLst>
                <a:ext uri="{FF2B5EF4-FFF2-40B4-BE49-F238E27FC236}">
                  <a16:creationId xmlns:a16="http://schemas.microsoft.com/office/drawing/2014/main" id="{051AB23E-BA02-0D41-AE2C-A481ACB1DA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98" b="72381"/>
            <a:stretch/>
          </p:blipFill>
          <p:spPr bwMode="auto">
            <a:xfrm>
              <a:off x="5633012" y="257504"/>
              <a:ext cx="3165990" cy="224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5B98AF7B-901D-8E40-9618-D255C3E116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6" t="65496" r="1386" b="8756"/>
            <a:stretch/>
          </p:blipFill>
          <p:spPr bwMode="auto">
            <a:xfrm>
              <a:off x="6008717" y="4703127"/>
              <a:ext cx="3165990" cy="189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C6935AEB-5C3A-8044-AFA3-52D8B5717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58" b="38059"/>
            <a:stretch/>
          </p:blipFill>
          <p:spPr bwMode="auto">
            <a:xfrm>
              <a:off x="5826903" y="2547111"/>
              <a:ext cx="3165990" cy="206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9AE9FED6-A81F-C342-B9F6-422F30D6B863}"/>
                </a:ext>
              </a:extLst>
            </p:cNvPr>
            <p:cNvSpPr/>
            <p:nvPr/>
          </p:nvSpPr>
          <p:spPr>
            <a:xfrm>
              <a:off x="5826903" y="2501422"/>
              <a:ext cx="1129482" cy="149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A08508-7C74-6C45-85A3-261F661F5499}"/>
                </a:ext>
              </a:extLst>
            </p:cNvPr>
            <p:cNvSpPr/>
            <p:nvPr/>
          </p:nvSpPr>
          <p:spPr>
            <a:xfrm>
              <a:off x="5863554" y="4552069"/>
              <a:ext cx="398350" cy="102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0" name="Rettangolo 9">
              <a:extLst>
                <a:ext uri="{FF2B5EF4-FFF2-40B4-BE49-F238E27FC236}">
                  <a16:creationId xmlns:a16="http://schemas.microsoft.com/office/drawing/2014/main" id="{23E86A20-5503-A346-B598-0B4D7890A378}"/>
                </a:ext>
              </a:extLst>
            </p:cNvPr>
            <p:cNvSpPr/>
            <p:nvPr/>
          </p:nvSpPr>
          <p:spPr>
            <a:xfrm>
              <a:off x="8029949" y="6488992"/>
              <a:ext cx="962944" cy="159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a:extLst>
              <a:ext uri="{FF2B5EF4-FFF2-40B4-BE49-F238E27FC236}">
                <a16:creationId xmlns:a16="http://schemas.microsoft.com/office/drawing/2014/main" id="{2E025F0C-4989-A74C-AD78-7602BB1AEF72}"/>
              </a:ext>
            </a:extLst>
          </p:cNvPr>
          <p:cNvSpPr txBox="1"/>
          <p:nvPr/>
        </p:nvSpPr>
        <p:spPr>
          <a:xfrm>
            <a:off x="9667378" y="539646"/>
            <a:ext cx="1035861" cy="369332"/>
          </a:xfrm>
          <a:prstGeom prst="rect">
            <a:avLst/>
          </a:prstGeom>
          <a:noFill/>
        </p:spPr>
        <p:txBody>
          <a:bodyPr wrap="none" rtlCol="0">
            <a:spAutoFit/>
          </a:bodyPr>
          <a:lstStyle/>
          <a:p>
            <a:r>
              <a:rPr lang="it-IT" dirty="0" err="1"/>
              <a:t>Step</a:t>
            </a:r>
            <a:r>
              <a:rPr lang="it-IT" dirty="0"/>
              <a:t> n.1</a:t>
            </a:r>
          </a:p>
        </p:txBody>
      </p:sp>
      <p:sp>
        <p:nvSpPr>
          <p:cNvPr id="13" name="CasellaDiTesto 12">
            <a:extLst>
              <a:ext uri="{FF2B5EF4-FFF2-40B4-BE49-F238E27FC236}">
                <a16:creationId xmlns:a16="http://schemas.microsoft.com/office/drawing/2014/main" id="{C1FAE335-48E2-DF4D-AAB9-74BEC1EB14B8}"/>
              </a:ext>
            </a:extLst>
          </p:cNvPr>
          <p:cNvSpPr txBox="1"/>
          <p:nvPr/>
        </p:nvSpPr>
        <p:spPr>
          <a:xfrm>
            <a:off x="9599614" y="3258569"/>
            <a:ext cx="1035861" cy="369332"/>
          </a:xfrm>
          <a:prstGeom prst="rect">
            <a:avLst/>
          </a:prstGeom>
          <a:noFill/>
        </p:spPr>
        <p:txBody>
          <a:bodyPr wrap="none" rtlCol="0">
            <a:spAutoFit/>
          </a:bodyPr>
          <a:lstStyle/>
          <a:p>
            <a:r>
              <a:rPr lang="it-IT" dirty="0" err="1"/>
              <a:t>Step</a:t>
            </a:r>
            <a:r>
              <a:rPr lang="it-IT" dirty="0"/>
              <a:t> n.2</a:t>
            </a:r>
          </a:p>
        </p:txBody>
      </p:sp>
      <p:sp>
        <p:nvSpPr>
          <p:cNvPr id="14" name="CasellaDiTesto 13">
            <a:extLst>
              <a:ext uri="{FF2B5EF4-FFF2-40B4-BE49-F238E27FC236}">
                <a16:creationId xmlns:a16="http://schemas.microsoft.com/office/drawing/2014/main" id="{DFE13B36-1B56-3E46-9F9B-39FE80268836}"/>
              </a:ext>
            </a:extLst>
          </p:cNvPr>
          <p:cNvSpPr txBox="1"/>
          <p:nvPr/>
        </p:nvSpPr>
        <p:spPr>
          <a:xfrm>
            <a:off x="9613636" y="5467145"/>
            <a:ext cx="1035861" cy="369332"/>
          </a:xfrm>
          <a:prstGeom prst="rect">
            <a:avLst/>
          </a:prstGeom>
          <a:noFill/>
        </p:spPr>
        <p:txBody>
          <a:bodyPr wrap="none" rtlCol="0">
            <a:spAutoFit/>
          </a:bodyPr>
          <a:lstStyle/>
          <a:p>
            <a:r>
              <a:rPr lang="it-IT" dirty="0" err="1"/>
              <a:t>Step</a:t>
            </a:r>
            <a:r>
              <a:rPr lang="it-IT" dirty="0"/>
              <a:t> n.3</a:t>
            </a:r>
          </a:p>
        </p:txBody>
      </p:sp>
      <p:sp>
        <p:nvSpPr>
          <p:cNvPr id="15" name="CasellaDiTesto 14">
            <a:extLst>
              <a:ext uri="{FF2B5EF4-FFF2-40B4-BE49-F238E27FC236}">
                <a16:creationId xmlns:a16="http://schemas.microsoft.com/office/drawing/2014/main" id="{D0C75D2E-7CA4-DE45-B39E-DC39468D8EB5}"/>
              </a:ext>
            </a:extLst>
          </p:cNvPr>
          <p:cNvSpPr txBox="1"/>
          <p:nvPr/>
        </p:nvSpPr>
        <p:spPr>
          <a:xfrm>
            <a:off x="8210602" y="6439958"/>
            <a:ext cx="470000" cy="246221"/>
          </a:xfrm>
          <a:prstGeom prst="rect">
            <a:avLst/>
          </a:prstGeom>
          <a:noFill/>
        </p:spPr>
        <p:txBody>
          <a:bodyPr wrap="none" rtlCol="0">
            <a:spAutoFit/>
          </a:bodyPr>
          <a:lstStyle/>
          <a:p>
            <a:r>
              <a:rPr lang="it-IT" sz="1000" dirty="0"/>
              <a:t>DAG</a:t>
            </a:r>
          </a:p>
        </p:txBody>
      </p:sp>
      <p:sp>
        <p:nvSpPr>
          <p:cNvPr id="16" name="CasellaDiTesto 15">
            <a:extLst>
              <a:ext uri="{FF2B5EF4-FFF2-40B4-BE49-F238E27FC236}">
                <a16:creationId xmlns:a16="http://schemas.microsoft.com/office/drawing/2014/main" id="{8F15F13F-2922-4D45-9B6F-F86A1126EA7C}"/>
              </a:ext>
            </a:extLst>
          </p:cNvPr>
          <p:cNvSpPr txBox="1"/>
          <p:nvPr/>
        </p:nvSpPr>
        <p:spPr>
          <a:xfrm>
            <a:off x="9667377" y="6255292"/>
            <a:ext cx="1035861" cy="369332"/>
          </a:xfrm>
          <a:prstGeom prst="rect">
            <a:avLst/>
          </a:prstGeom>
          <a:noFill/>
        </p:spPr>
        <p:txBody>
          <a:bodyPr wrap="none" rtlCol="0">
            <a:spAutoFit/>
          </a:bodyPr>
          <a:lstStyle/>
          <a:p>
            <a:r>
              <a:rPr lang="it-IT" dirty="0" err="1"/>
              <a:t>Step</a:t>
            </a:r>
            <a:r>
              <a:rPr lang="it-IT" dirty="0"/>
              <a:t> n.4</a:t>
            </a:r>
          </a:p>
        </p:txBody>
      </p:sp>
    </p:spTree>
    <p:extLst>
      <p:ext uri="{BB962C8B-B14F-4D97-AF65-F5344CB8AC3E}">
        <p14:creationId xmlns:p14="http://schemas.microsoft.com/office/powerpoint/2010/main" val="286363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it-IT" dirty="0"/>
              <a:t>Cell </a:t>
            </a:r>
            <a:r>
              <a:rPr lang="it-IT" dirty="0" err="1"/>
              <a:t>signaling</a:t>
            </a:r>
            <a:r>
              <a:rPr lang="it-IT" dirty="0"/>
              <a:t> </a:t>
            </a:r>
            <a:r>
              <a:rPr lang="it-IT" dirty="0" err="1"/>
              <a:t>transduction</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4675102" y="484909"/>
            <a:ext cx="6628267" cy="5708073"/>
          </a:xfrm>
        </p:spPr>
        <p:txBody>
          <a:bodyPr>
            <a:normAutofit/>
          </a:bodyPr>
          <a:lstStyle/>
          <a:p>
            <a:pPr algn="ctr">
              <a:spcBef>
                <a:spcPts val="1250"/>
              </a:spcBef>
              <a:buClrTx/>
              <a:buNone/>
            </a:pPr>
            <a:r>
              <a:rPr lang="en-US" altLang="it-IT" dirty="0"/>
              <a:t>	</a:t>
            </a:r>
            <a:r>
              <a:rPr lang="it-IT" altLang="it-IT" sz="2000" dirty="0" err="1"/>
              <a:t>Allosteric</a:t>
            </a:r>
            <a:r>
              <a:rPr lang="it-IT" altLang="it-IT" sz="2000" dirty="0"/>
              <a:t> </a:t>
            </a:r>
            <a:r>
              <a:rPr lang="it-IT" altLang="it-IT" sz="2000" dirty="0" err="1"/>
              <a:t>modification</a:t>
            </a:r>
            <a:endParaRPr lang="it-IT" altLang="it-IT" sz="2000" dirty="0"/>
          </a:p>
          <a:p>
            <a:pPr algn="ctr">
              <a:spcBef>
                <a:spcPts val="1250"/>
              </a:spcBef>
              <a:buClrTx/>
              <a:buNone/>
            </a:pPr>
            <a:endParaRPr lang="it-IT" altLang="it-IT" sz="2000" dirty="0"/>
          </a:p>
          <a:p>
            <a:pPr algn="ctr">
              <a:spcBef>
                <a:spcPts val="1250"/>
              </a:spcBef>
              <a:buClrTx/>
              <a:buNone/>
            </a:pPr>
            <a:r>
              <a:rPr lang="en-US" altLang="it-IT" sz="2000" dirty="0" err="1"/>
              <a:t>Signalling</a:t>
            </a:r>
            <a:r>
              <a:rPr lang="en-US" altLang="it-IT" sz="2000" dirty="0"/>
              <a:t> Activation (e.g. phosphorylation)</a:t>
            </a:r>
            <a:endParaRPr lang="it-IT" altLang="it-IT" sz="2000" dirty="0"/>
          </a:p>
          <a:p>
            <a:pPr algn="ctr">
              <a:spcBef>
                <a:spcPts val="1250"/>
              </a:spcBef>
              <a:buClrTx/>
              <a:buNone/>
            </a:pPr>
            <a:endParaRPr lang="it-IT" altLang="it-IT" sz="2000" dirty="0"/>
          </a:p>
          <a:p>
            <a:pPr algn="ctr">
              <a:spcBef>
                <a:spcPts val="1250"/>
              </a:spcBef>
              <a:buClrTx/>
              <a:buNone/>
            </a:pPr>
            <a:r>
              <a:rPr lang="it-IT" altLang="it-IT" sz="2000" dirty="0" err="1"/>
              <a:t>Intracellular</a:t>
            </a:r>
            <a:r>
              <a:rPr lang="it-IT" altLang="it-IT" sz="2000" dirty="0"/>
              <a:t> </a:t>
            </a:r>
            <a:r>
              <a:rPr lang="it-IT" altLang="it-IT" sz="2000" dirty="0" err="1"/>
              <a:t>responses</a:t>
            </a:r>
            <a:r>
              <a:rPr lang="it-IT" altLang="it-IT" sz="2000" dirty="0"/>
              <a:t> (</a:t>
            </a:r>
            <a:r>
              <a:rPr lang="it-IT" altLang="it-IT" sz="2000" dirty="0" err="1"/>
              <a:t>secondary</a:t>
            </a:r>
            <a:r>
              <a:rPr lang="it-IT" altLang="it-IT" sz="2000" dirty="0"/>
              <a:t> </a:t>
            </a:r>
            <a:r>
              <a:rPr lang="it-IT" altLang="it-IT" sz="2000" dirty="0" err="1"/>
              <a:t>messengers</a:t>
            </a:r>
            <a:r>
              <a:rPr lang="it-IT" altLang="it-IT" sz="2000" dirty="0"/>
              <a:t>)</a:t>
            </a:r>
          </a:p>
          <a:p>
            <a:pPr algn="ctr">
              <a:spcBef>
                <a:spcPts val="1250"/>
              </a:spcBef>
              <a:buClrTx/>
              <a:buNone/>
            </a:pPr>
            <a:endParaRPr lang="it-IT" altLang="it-IT" sz="2000" dirty="0">
              <a:solidFill>
                <a:srgbClr val="000000"/>
              </a:solidFill>
            </a:endParaRPr>
          </a:p>
          <a:p>
            <a:pPr algn="ctr">
              <a:spcBef>
                <a:spcPts val="1250"/>
              </a:spcBef>
              <a:buClrTx/>
              <a:buNone/>
            </a:pPr>
            <a:r>
              <a:rPr lang="it-IT" altLang="it-IT" sz="2000" b="1" dirty="0">
                <a:solidFill>
                  <a:srgbClr val="FF3366"/>
                </a:solidFill>
              </a:rPr>
              <a:t>1) </a:t>
            </a:r>
            <a:r>
              <a:rPr lang="it-IT" altLang="it-IT" sz="2000" b="1" dirty="0" err="1">
                <a:solidFill>
                  <a:srgbClr val="FF3366"/>
                </a:solidFill>
              </a:rPr>
              <a:t>Modification</a:t>
            </a:r>
            <a:r>
              <a:rPr lang="it-IT" altLang="it-IT" sz="2000" b="1" dirty="0">
                <a:solidFill>
                  <a:srgbClr val="FF3366"/>
                </a:solidFill>
              </a:rPr>
              <a:t> of </a:t>
            </a:r>
            <a:r>
              <a:rPr lang="it-IT" altLang="it-IT" sz="2000" b="1" dirty="0" err="1">
                <a:solidFill>
                  <a:srgbClr val="FF3366"/>
                </a:solidFill>
              </a:rPr>
              <a:t>metabolism</a:t>
            </a:r>
            <a:endParaRPr lang="it-IT" altLang="it-IT" sz="2000" b="1" dirty="0">
              <a:solidFill>
                <a:srgbClr val="FF3366"/>
              </a:solidFill>
            </a:endParaRPr>
          </a:p>
          <a:p>
            <a:pPr algn="ctr">
              <a:spcBef>
                <a:spcPts val="1250"/>
              </a:spcBef>
              <a:buClrTx/>
              <a:buNone/>
            </a:pPr>
            <a:r>
              <a:rPr lang="it-IT" altLang="it-IT" sz="2000" b="1" dirty="0">
                <a:solidFill>
                  <a:srgbClr val="FF3366"/>
                </a:solidFill>
              </a:rPr>
              <a:t>2) </a:t>
            </a:r>
            <a:r>
              <a:rPr lang="it-IT" altLang="it-IT" sz="2000" b="1" dirty="0" err="1">
                <a:solidFill>
                  <a:srgbClr val="FF3366"/>
                </a:solidFill>
              </a:rPr>
              <a:t>Activation</a:t>
            </a:r>
            <a:r>
              <a:rPr lang="it-IT" altLang="it-IT" sz="2000" b="1" dirty="0">
                <a:solidFill>
                  <a:srgbClr val="FF3366"/>
                </a:solidFill>
              </a:rPr>
              <a:t> of gene </a:t>
            </a:r>
            <a:r>
              <a:rPr lang="it-IT" altLang="it-IT" sz="2000" b="1" dirty="0" err="1">
                <a:solidFill>
                  <a:srgbClr val="FF3366"/>
                </a:solidFill>
              </a:rPr>
              <a:t>transcription</a:t>
            </a:r>
            <a:endParaRPr lang="it-IT" altLang="it-IT" sz="2000" b="1" dirty="0">
              <a:solidFill>
                <a:srgbClr val="FF3366"/>
              </a:solidFill>
            </a:endParaRPr>
          </a:p>
          <a:p>
            <a:pPr>
              <a:spcBef>
                <a:spcPts val="1250"/>
              </a:spcBef>
              <a:buClrTx/>
              <a:buNone/>
            </a:pPr>
            <a:endParaRPr lang="it-IT" dirty="0"/>
          </a:p>
        </p:txBody>
      </p:sp>
      <p:sp>
        <p:nvSpPr>
          <p:cNvPr id="14" name="Line 2">
            <a:extLst>
              <a:ext uri="{FF2B5EF4-FFF2-40B4-BE49-F238E27FC236}">
                <a16:creationId xmlns:a16="http://schemas.microsoft.com/office/drawing/2014/main" id="{7F8A7C6D-028B-0A40-9919-D44BE2449F76}"/>
              </a:ext>
            </a:extLst>
          </p:cNvPr>
          <p:cNvSpPr>
            <a:spLocks noChangeShapeType="1"/>
          </p:cNvSpPr>
          <p:nvPr/>
        </p:nvSpPr>
        <p:spPr bwMode="auto">
          <a:xfrm>
            <a:off x="7962709" y="2592579"/>
            <a:ext cx="1587" cy="533400"/>
          </a:xfrm>
          <a:prstGeom prst="line">
            <a:avLst/>
          </a:prstGeom>
          <a:noFill/>
          <a:ln w="381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5" name="Line 2">
            <a:extLst>
              <a:ext uri="{FF2B5EF4-FFF2-40B4-BE49-F238E27FC236}">
                <a16:creationId xmlns:a16="http://schemas.microsoft.com/office/drawing/2014/main" id="{0147C010-C098-994F-93FC-AEED72E93734}"/>
              </a:ext>
            </a:extLst>
          </p:cNvPr>
          <p:cNvSpPr>
            <a:spLocks noChangeShapeType="1"/>
          </p:cNvSpPr>
          <p:nvPr/>
        </p:nvSpPr>
        <p:spPr bwMode="auto">
          <a:xfrm>
            <a:off x="7959196" y="3692399"/>
            <a:ext cx="1587" cy="533400"/>
          </a:xfrm>
          <a:prstGeom prst="line">
            <a:avLst/>
          </a:prstGeom>
          <a:noFill/>
          <a:ln w="381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 name="Line 2">
            <a:extLst>
              <a:ext uri="{FF2B5EF4-FFF2-40B4-BE49-F238E27FC236}">
                <a16:creationId xmlns:a16="http://schemas.microsoft.com/office/drawing/2014/main" id="{67A81EC6-30FB-A340-BD85-E82A07996091}"/>
              </a:ext>
            </a:extLst>
          </p:cNvPr>
          <p:cNvSpPr>
            <a:spLocks noChangeShapeType="1"/>
          </p:cNvSpPr>
          <p:nvPr/>
        </p:nvSpPr>
        <p:spPr bwMode="auto">
          <a:xfrm>
            <a:off x="7957609" y="1537739"/>
            <a:ext cx="1587" cy="533400"/>
          </a:xfrm>
          <a:prstGeom prst="line">
            <a:avLst/>
          </a:prstGeom>
          <a:noFill/>
          <a:ln w="381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210065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Signal</a:t>
            </a:r>
            <a:r>
              <a:rPr lang="it-IT" dirty="0"/>
              <a:t> </a:t>
            </a:r>
            <a:r>
              <a:rPr lang="it-IT" dirty="0" err="1"/>
              <a:t>transduction</a:t>
            </a:r>
            <a:r>
              <a:rPr lang="it-IT" dirty="0"/>
              <a:t> </a:t>
            </a:r>
            <a:br>
              <a:rPr lang="it-IT" dirty="0"/>
            </a:br>
            <a:r>
              <a:rPr lang="it-IT" i="1" dirty="0"/>
              <a:t>via </a:t>
            </a:r>
            <a:r>
              <a:rPr lang="en-US" altLang="it-IT" dirty="0"/>
              <a:t>Ca</a:t>
            </a:r>
            <a:r>
              <a:rPr lang="en-US" altLang="it-IT" baseline="30000" dirty="0"/>
              <a:t>2+</a:t>
            </a:r>
            <a:endParaRPr lang="it-IT" baseline="30000"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4976496" y="1025816"/>
            <a:ext cx="7015635" cy="4806367"/>
          </a:xfrm>
        </p:spPr>
        <p:txBody>
          <a:bodyPr>
            <a:noAutofit/>
          </a:bodyPr>
          <a:lstStyle/>
          <a:p>
            <a:pPr>
              <a:lnSpc>
                <a:spcPct val="150000"/>
              </a:lnSpc>
              <a:spcBef>
                <a:spcPts val="700"/>
              </a:spcBef>
              <a:buClr>
                <a:srgbClr val="000000"/>
              </a:buClr>
              <a:buFont typeface="Arial" panose="020B0604020202020204" pitchFamily="34" charset="0"/>
              <a:buChar char="•"/>
            </a:pPr>
            <a:r>
              <a:rPr lang="en-US" altLang="it-IT" sz="2000" dirty="0">
                <a:solidFill>
                  <a:srgbClr val="000000"/>
                </a:solidFill>
              </a:rPr>
              <a:t>The cells retain a gradient of Ca</a:t>
            </a:r>
            <a:r>
              <a:rPr lang="en-US" altLang="it-IT" sz="2000" baseline="30000" dirty="0">
                <a:solidFill>
                  <a:srgbClr val="000000"/>
                </a:solidFill>
              </a:rPr>
              <a:t>2+</a:t>
            </a:r>
            <a:r>
              <a:rPr lang="en-US" altLang="it-IT" sz="2000" dirty="0">
                <a:solidFill>
                  <a:srgbClr val="000000"/>
                </a:solidFill>
              </a:rPr>
              <a:t> which is</a:t>
            </a:r>
            <a:r>
              <a:rPr lang="en-US" altLang="it-IT" sz="2000" baseline="30000" dirty="0">
                <a:solidFill>
                  <a:srgbClr val="000000"/>
                </a:solidFill>
              </a:rPr>
              <a:t> </a:t>
            </a:r>
            <a:r>
              <a:rPr lang="en-US" altLang="it-IT" sz="2000" dirty="0">
                <a:solidFill>
                  <a:srgbClr val="000000"/>
                </a:solidFill>
              </a:rPr>
              <a:t>very extensive</a:t>
            </a:r>
          </a:p>
          <a:p>
            <a:pPr>
              <a:lnSpc>
                <a:spcPct val="150000"/>
              </a:lnSpc>
              <a:spcBef>
                <a:spcPts val="700"/>
              </a:spcBef>
              <a:buClr>
                <a:srgbClr val="000000"/>
              </a:buClr>
              <a:buFont typeface="Arial" panose="020B0604020202020204" pitchFamily="34" charset="0"/>
              <a:buChar char="•"/>
            </a:pPr>
            <a:r>
              <a:rPr lang="en-US" altLang="it-IT" sz="2000" dirty="0">
                <a:solidFill>
                  <a:srgbClr val="000000"/>
                </a:solidFill>
              </a:rPr>
              <a:t>Two types of pumps for Ca</a:t>
            </a:r>
            <a:r>
              <a:rPr lang="en-US" altLang="it-IT" sz="2000" baseline="30000" dirty="0">
                <a:solidFill>
                  <a:srgbClr val="000000"/>
                </a:solidFill>
              </a:rPr>
              <a:t>2+ </a:t>
            </a:r>
          </a:p>
          <a:p>
            <a:pPr>
              <a:lnSpc>
                <a:spcPct val="150000"/>
              </a:lnSpc>
              <a:spcBef>
                <a:spcPts val="700"/>
              </a:spcBef>
              <a:buClr>
                <a:srgbClr val="000000"/>
              </a:buClr>
              <a:buFont typeface="Arial" panose="020B0604020202020204" pitchFamily="34" charset="0"/>
              <a:buChar char="•"/>
            </a:pPr>
            <a:r>
              <a:rPr lang="en-US" altLang="it-IT" sz="2000" dirty="0">
                <a:solidFill>
                  <a:srgbClr val="000000"/>
                </a:solidFill>
              </a:rPr>
              <a:t>When Ca</a:t>
            </a:r>
            <a:r>
              <a:rPr lang="en-US" altLang="it-IT" sz="2000" baseline="30000" dirty="0">
                <a:solidFill>
                  <a:srgbClr val="000000"/>
                </a:solidFill>
              </a:rPr>
              <a:t>2+ </a:t>
            </a:r>
            <a:r>
              <a:rPr lang="en-US" altLang="it-IT" sz="2000" dirty="0">
                <a:solidFill>
                  <a:srgbClr val="000000"/>
                </a:solidFill>
              </a:rPr>
              <a:t>channels are opened, the entry of Ca</a:t>
            </a:r>
            <a:r>
              <a:rPr lang="en-US" altLang="it-IT" sz="2000" baseline="30000" dirty="0">
                <a:solidFill>
                  <a:srgbClr val="000000"/>
                </a:solidFill>
              </a:rPr>
              <a:t>2+ </a:t>
            </a:r>
            <a:r>
              <a:rPr lang="en-US" altLang="it-IT" sz="2000" dirty="0">
                <a:solidFill>
                  <a:srgbClr val="000000"/>
                </a:solidFill>
              </a:rPr>
              <a:t>acts as a second messenger</a:t>
            </a:r>
          </a:p>
          <a:p>
            <a:pPr>
              <a:lnSpc>
                <a:spcPct val="150000"/>
              </a:lnSpc>
              <a:spcBef>
                <a:spcPts val="700"/>
              </a:spcBef>
              <a:buClr>
                <a:srgbClr val="000000"/>
              </a:buClr>
              <a:buFont typeface="Arial" panose="020B0604020202020204" pitchFamily="34" charset="0"/>
              <a:buChar char="•"/>
            </a:pPr>
            <a:r>
              <a:rPr lang="en-US" altLang="it-IT" sz="2000" dirty="0">
                <a:solidFill>
                  <a:srgbClr val="000000"/>
                </a:solidFill>
              </a:rPr>
              <a:t>Plants - phototropism, opening and closing of stomata, gravitropism</a:t>
            </a:r>
          </a:p>
          <a:p>
            <a:pPr>
              <a:lnSpc>
                <a:spcPct val="150000"/>
              </a:lnSpc>
              <a:spcBef>
                <a:spcPts val="700"/>
              </a:spcBef>
              <a:buClr>
                <a:srgbClr val="000000"/>
              </a:buClr>
              <a:buFont typeface="Arial" panose="020B0604020202020204" pitchFamily="34" charset="0"/>
              <a:buChar char="•"/>
            </a:pPr>
            <a:r>
              <a:rPr lang="en-US" altLang="it-IT" sz="2000" dirty="0">
                <a:solidFill>
                  <a:srgbClr val="000000"/>
                </a:solidFill>
              </a:rPr>
              <a:t>Animals - nerve transmission, muscle contraction, secretion of digestive enzymes</a:t>
            </a:r>
          </a:p>
        </p:txBody>
      </p:sp>
    </p:spTree>
    <p:extLst>
      <p:ext uri="{BB962C8B-B14F-4D97-AF65-F5344CB8AC3E}">
        <p14:creationId xmlns:p14="http://schemas.microsoft.com/office/powerpoint/2010/main" val="311193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Signal</a:t>
            </a:r>
            <a:r>
              <a:rPr lang="it-IT" dirty="0"/>
              <a:t> </a:t>
            </a:r>
            <a:r>
              <a:rPr lang="it-IT" dirty="0" err="1"/>
              <a:t>transduction</a:t>
            </a:r>
            <a:r>
              <a:rPr lang="it-IT" dirty="0"/>
              <a:t> </a:t>
            </a:r>
            <a:br>
              <a:rPr lang="it-IT" dirty="0"/>
            </a:br>
            <a:r>
              <a:rPr lang="it-IT" i="1" dirty="0"/>
              <a:t>via </a:t>
            </a:r>
            <a:r>
              <a:rPr lang="en-US" altLang="it-IT" dirty="0"/>
              <a:t>Ca</a:t>
            </a:r>
            <a:r>
              <a:rPr lang="en-US" altLang="it-IT" baseline="30000" dirty="0"/>
              <a:t>2+</a:t>
            </a:r>
            <a:endParaRPr lang="it-IT" baseline="30000" dirty="0"/>
          </a:p>
        </p:txBody>
      </p:sp>
      <p:pic>
        <p:nvPicPr>
          <p:cNvPr id="6" name="Picture 2">
            <a:extLst>
              <a:ext uri="{FF2B5EF4-FFF2-40B4-BE49-F238E27FC236}">
                <a16:creationId xmlns:a16="http://schemas.microsoft.com/office/drawing/2014/main" id="{C29E7AB8-83C4-A546-A587-504E5C9D5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658" y="1035765"/>
            <a:ext cx="73120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22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altLang="it-IT" dirty="0">
                <a:solidFill>
                  <a:schemeClr val="bg1"/>
                </a:solidFill>
              </a:rPr>
              <a:t>Ca</a:t>
            </a:r>
            <a:r>
              <a:rPr lang="it-IT" altLang="it-IT" baseline="30000" dirty="0">
                <a:solidFill>
                  <a:schemeClr val="bg1"/>
                </a:solidFill>
              </a:rPr>
              <a:t>2+ </a:t>
            </a:r>
            <a:r>
              <a:rPr lang="it-IT" altLang="it-IT" dirty="0">
                <a:solidFill>
                  <a:schemeClr val="bg1"/>
                </a:solidFill>
              </a:rPr>
              <a:t>-</a:t>
            </a:r>
            <a:r>
              <a:rPr lang="it-IT" altLang="it-IT" dirty="0" err="1">
                <a:solidFill>
                  <a:schemeClr val="bg1"/>
                </a:solidFill>
              </a:rPr>
              <a:t>calmodulin</a:t>
            </a:r>
            <a:r>
              <a:rPr lang="it-IT" altLang="it-IT" dirty="0">
                <a:solidFill>
                  <a:schemeClr val="bg1"/>
                </a:solidFill>
              </a:rPr>
              <a:t> </a:t>
            </a:r>
            <a:r>
              <a:rPr lang="it-IT" altLang="it-IT" dirty="0" err="1">
                <a:solidFill>
                  <a:schemeClr val="bg1"/>
                </a:solidFill>
              </a:rPr>
              <a:t>complex</a:t>
            </a:r>
            <a:endParaRPr lang="it-IT" baseline="30000" dirty="0">
              <a:solidFill>
                <a:schemeClr val="bg1"/>
              </a:solidFill>
            </a:endParaRPr>
          </a:p>
        </p:txBody>
      </p:sp>
      <p:pic>
        <p:nvPicPr>
          <p:cNvPr id="4" name="Picture 2">
            <a:extLst>
              <a:ext uri="{FF2B5EF4-FFF2-40B4-BE49-F238E27FC236}">
                <a16:creationId xmlns:a16="http://schemas.microsoft.com/office/drawing/2014/main" id="{24006AFB-BE72-F247-A167-BFF5FF2E5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040" y="277394"/>
            <a:ext cx="4012289" cy="6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43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193E2355-D07F-D54A-85F1-EDBCB0F90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981076"/>
            <a:ext cx="7950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asellaDiTesto 1">
            <a:extLst>
              <a:ext uri="{FF2B5EF4-FFF2-40B4-BE49-F238E27FC236}">
                <a16:creationId xmlns:a16="http://schemas.microsoft.com/office/drawing/2014/main" id="{85353632-44F0-3E46-B378-6108941BAE89}"/>
              </a:ext>
            </a:extLst>
          </p:cNvPr>
          <p:cNvSpPr txBox="1">
            <a:spLocks noChangeArrowheads="1"/>
          </p:cNvSpPr>
          <p:nvPr/>
        </p:nvSpPr>
        <p:spPr bwMode="auto">
          <a:xfrm>
            <a:off x="3216276" y="331788"/>
            <a:ext cx="5270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ltLang="it-IT" sz="2800">
                <a:solidFill>
                  <a:srgbClr val="FF0000"/>
                </a:solidFill>
              </a:rPr>
              <a:t>Two main events in fertilization</a:t>
            </a:r>
          </a:p>
        </p:txBody>
      </p:sp>
    </p:spTree>
    <p:extLst>
      <p:ext uri="{BB962C8B-B14F-4D97-AF65-F5344CB8AC3E}">
        <p14:creationId xmlns:p14="http://schemas.microsoft.com/office/powerpoint/2010/main" val="380922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a:bodyPr>
          <a:lstStyle/>
          <a:p>
            <a:r>
              <a:rPr lang="it-IT" dirty="0" err="1"/>
              <a:t>Nitric</a:t>
            </a:r>
            <a:r>
              <a:rPr lang="it-IT" dirty="0"/>
              <a:t> </a:t>
            </a:r>
            <a:r>
              <a:rPr lang="it-IT" dirty="0" err="1"/>
              <a:t>oxide</a:t>
            </a:r>
            <a:endParaRPr lang="it-IT" baseline="30000"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4894006" y="1025816"/>
            <a:ext cx="7015635" cy="4806367"/>
          </a:xfrm>
        </p:spPr>
        <p:txBody>
          <a:bodyPr>
            <a:noAutofit/>
          </a:bodyPr>
          <a:lstStyle/>
          <a:p>
            <a:pPr algn="just">
              <a:lnSpc>
                <a:spcPct val="150000"/>
              </a:lnSpc>
              <a:spcBef>
                <a:spcPts val="700"/>
              </a:spcBef>
              <a:buClr>
                <a:srgbClr val="000000"/>
              </a:buClr>
              <a:buFont typeface="Wingdings" pitchFamily="2" charset="2"/>
              <a:buChar char="v"/>
            </a:pPr>
            <a:r>
              <a:rPr lang="en-US" altLang="it-IT" sz="2000" dirty="0"/>
              <a:t>It is produced in the endothelium upon the stimulation of G protein-coupled receptors on endothelial cells.</a:t>
            </a:r>
          </a:p>
          <a:p>
            <a:pPr marL="0" indent="0" algn="just">
              <a:lnSpc>
                <a:spcPct val="150000"/>
              </a:lnSpc>
              <a:spcBef>
                <a:spcPts val="700"/>
              </a:spcBef>
              <a:buClr>
                <a:srgbClr val="000000"/>
              </a:buClr>
              <a:buNone/>
            </a:pPr>
            <a:endParaRPr lang="en-US" altLang="it-IT" sz="2000" dirty="0"/>
          </a:p>
          <a:p>
            <a:pPr algn="just">
              <a:lnSpc>
                <a:spcPct val="150000"/>
              </a:lnSpc>
              <a:spcBef>
                <a:spcPts val="700"/>
              </a:spcBef>
              <a:buClr>
                <a:srgbClr val="000000"/>
              </a:buClr>
              <a:buFont typeface="Wingdings" pitchFamily="2" charset="2"/>
              <a:buChar char="v"/>
            </a:pPr>
            <a:r>
              <a:rPr lang="en-US" altLang="it-IT" sz="2000" dirty="0"/>
              <a:t>It diffuses to muscle determining the relaxation of smooth muscles of blood vessels.</a:t>
            </a:r>
          </a:p>
          <a:p>
            <a:pPr marL="0" indent="0" algn="just">
              <a:lnSpc>
                <a:spcPct val="150000"/>
              </a:lnSpc>
              <a:spcBef>
                <a:spcPts val="700"/>
              </a:spcBef>
              <a:buClr>
                <a:srgbClr val="000000"/>
              </a:buClr>
              <a:buNone/>
            </a:pPr>
            <a:endParaRPr lang="en-US" altLang="it-IT" sz="2000" dirty="0"/>
          </a:p>
          <a:p>
            <a:pPr>
              <a:spcBef>
                <a:spcPct val="0"/>
              </a:spcBef>
              <a:buClr>
                <a:srgbClr val="000000"/>
              </a:buClr>
              <a:buFont typeface="Wingdings" pitchFamily="2" charset="2"/>
              <a:buChar char="v"/>
            </a:pPr>
            <a:r>
              <a:rPr lang="it-IT" altLang="it-IT" sz="2000" dirty="0" err="1">
                <a:solidFill>
                  <a:srgbClr val="000000"/>
                </a:solidFill>
              </a:rPr>
              <a:t>It</a:t>
            </a:r>
            <a:r>
              <a:rPr lang="it-IT" altLang="it-IT" sz="2000" dirty="0">
                <a:solidFill>
                  <a:srgbClr val="000000"/>
                </a:solidFill>
              </a:rPr>
              <a:t> </a:t>
            </a:r>
            <a:r>
              <a:rPr lang="it-IT" altLang="it-IT" sz="2000" dirty="0" err="1">
                <a:solidFill>
                  <a:srgbClr val="000000"/>
                </a:solidFill>
              </a:rPr>
              <a:t>is</a:t>
            </a:r>
            <a:r>
              <a:rPr lang="it-IT" altLang="it-IT" sz="2000" dirty="0">
                <a:solidFill>
                  <a:srgbClr val="000000"/>
                </a:solidFill>
              </a:rPr>
              <a:t> </a:t>
            </a:r>
            <a:r>
              <a:rPr lang="it-IT" altLang="it-IT" sz="2000" dirty="0" err="1">
                <a:solidFill>
                  <a:srgbClr val="000000"/>
                </a:solidFill>
              </a:rPr>
              <a:t>released</a:t>
            </a:r>
            <a:r>
              <a:rPr lang="it-IT" altLang="it-IT" sz="2000" dirty="0">
                <a:solidFill>
                  <a:srgbClr val="000000"/>
                </a:solidFill>
              </a:rPr>
              <a:t> by </a:t>
            </a:r>
            <a:r>
              <a:rPr lang="it-IT" altLang="it-IT" sz="2000" dirty="0" err="1">
                <a:solidFill>
                  <a:srgbClr val="000000"/>
                </a:solidFill>
              </a:rPr>
              <a:t>neurons</a:t>
            </a:r>
            <a:r>
              <a:rPr lang="it-IT" altLang="it-IT" sz="2000" dirty="0">
                <a:solidFill>
                  <a:srgbClr val="000000"/>
                </a:solidFill>
              </a:rPr>
              <a:t> </a:t>
            </a:r>
            <a:r>
              <a:rPr lang="it-IT" altLang="it-IT" sz="2000" dirty="0" err="1">
                <a:solidFill>
                  <a:srgbClr val="000000"/>
                </a:solidFill>
              </a:rPr>
              <a:t>induces</a:t>
            </a:r>
            <a:r>
              <a:rPr lang="it-IT" altLang="it-IT" sz="2000" dirty="0">
                <a:solidFill>
                  <a:srgbClr val="000000"/>
                </a:solidFill>
              </a:rPr>
              <a:t> </a:t>
            </a:r>
            <a:r>
              <a:rPr lang="it-IT" altLang="it-IT" sz="2000" dirty="0" err="1">
                <a:solidFill>
                  <a:srgbClr val="000000"/>
                </a:solidFill>
              </a:rPr>
              <a:t>vasodilation</a:t>
            </a:r>
            <a:r>
              <a:rPr lang="it-IT" altLang="it-IT" sz="2000" dirty="0">
                <a:solidFill>
                  <a:srgbClr val="000000"/>
                </a:solidFill>
              </a:rPr>
              <a:t> → </a:t>
            </a:r>
            <a:r>
              <a:rPr lang="it-IT" altLang="it-IT" sz="2000" dirty="0" err="1">
                <a:solidFill>
                  <a:srgbClr val="000000"/>
                </a:solidFill>
              </a:rPr>
              <a:t>penile</a:t>
            </a:r>
            <a:r>
              <a:rPr lang="it-IT" altLang="it-IT" sz="2000" dirty="0">
                <a:solidFill>
                  <a:srgbClr val="000000"/>
                </a:solidFill>
              </a:rPr>
              <a:t> </a:t>
            </a:r>
            <a:r>
              <a:rPr lang="it-IT" altLang="it-IT" sz="2000" dirty="0" err="1">
                <a:solidFill>
                  <a:srgbClr val="000000"/>
                </a:solidFill>
              </a:rPr>
              <a:t>erection</a:t>
            </a:r>
            <a:r>
              <a:rPr lang="it-IT" altLang="it-IT" sz="2000" dirty="0">
                <a:solidFill>
                  <a:srgbClr val="000000"/>
                </a:solidFill>
              </a:rPr>
              <a:t>.</a:t>
            </a:r>
          </a:p>
          <a:p>
            <a:pPr>
              <a:spcBef>
                <a:spcPct val="0"/>
              </a:spcBef>
              <a:buClr>
                <a:srgbClr val="000000"/>
              </a:buClr>
              <a:buNone/>
            </a:pPr>
            <a:endParaRPr lang="it-IT" altLang="it-IT" sz="2000" i="1" dirty="0">
              <a:solidFill>
                <a:srgbClr val="000000"/>
              </a:solidFill>
            </a:endParaRPr>
          </a:p>
          <a:p>
            <a:pPr>
              <a:spcBef>
                <a:spcPct val="0"/>
              </a:spcBef>
              <a:buClr>
                <a:srgbClr val="000000"/>
              </a:buClr>
              <a:buNone/>
            </a:pPr>
            <a:r>
              <a:rPr lang="it-IT" altLang="it-IT" sz="2000" i="1" u="sng" dirty="0" err="1">
                <a:solidFill>
                  <a:srgbClr val="000000"/>
                </a:solidFill>
              </a:rPr>
              <a:t>Sildenafil</a:t>
            </a:r>
            <a:r>
              <a:rPr lang="it-IT" altLang="it-IT" sz="2000" i="1" u="sng" dirty="0">
                <a:solidFill>
                  <a:srgbClr val="000000"/>
                </a:solidFill>
              </a:rPr>
              <a:t> (</a:t>
            </a:r>
            <a:r>
              <a:rPr lang="it-IT" altLang="it-IT" sz="2000" i="1" u="sng" dirty="0" err="1">
                <a:solidFill>
                  <a:srgbClr val="000000"/>
                </a:solidFill>
              </a:rPr>
              <a:t>Viagra</a:t>
            </a:r>
            <a:r>
              <a:rPr lang="it-IT" altLang="it-IT" sz="2000" i="1" u="sng" dirty="0">
                <a:solidFill>
                  <a:srgbClr val="000000"/>
                </a:solidFill>
              </a:rPr>
              <a:t>): </a:t>
            </a:r>
            <a:r>
              <a:rPr lang="it-IT" altLang="it-IT" sz="2000" i="1" dirty="0" err="1">
                <a:solidFill>
                  <a:srgbClr val="000000"/>
                </a:solidFill>
              </a:rPr>
              <a:t>phosphodiesterase</a:t>
            </a:r>
            <a:r>
              <a:rPr lang="it-IT" altLang="it-IT" sz="2000" i="1" dirty="0">
                <a:solidFill>
                  <a:srgbClr val="000000"/>
                </a:solidFill>
              </a:rPr>
              <a:t> </a:t>
            </a:r>
            <a:r>
              <a:rPr lang="it-IT" altLang="it-IT" sz="2000" i="1" dirty="0" err="1">
                <a:solidFill>
                  <a:srgbClr val="000000"/>
                </a:solidFill>
              </a:rPr>
              <a:t>inhibitor</a:t>
            </a:r>
            <a:r>
              <a:rPr lang="it-IT" altLang="it-IT" sz="2000" i="1" dirty="0">
                <a:solidFill>
                  <a:srgbClr val="000000"/>
                </a:solidFill>
              </a:rPr>
              <a:t> of </a:t>
            </a:r>
            <a:r>
              <a:rPr lang="it-IT" altLang="it-IT" sz="2000" i="1" dirty="0" err="1">
                <a:solidFill>
                  <a:srgbClr val="000000"/>
                </a:solidFill>
              </a:rPr>
              <a:t>cyclic</a:t>
            </a:r>
            <a:r>
              <a:rPr lang="it-IT" altLang="it-IT" sz="2000" i="1" dirty="0">
                <a:solidFill>
                  <a:srgbClr val="000000"/>
                </a:solidFill>
              </a:rPr>
              <a:t> GMP (</a:t>
            </a:r>
            <a:r>
              <a:rPr lang="it-IT" altLang="it-IT" sz="2000" i="1" dirty="0" err="1">
                <a:solidFill>
                  <a:srgbClr val="000000"/>
                </a:solidFill>
              </a:rPr>
              <a:t>cGMP</a:t>
            </a:r>
            <a:r>
              <a:rPr lang="it-IT" altLang="it-IT" sz="2000" i="1" dirty="0">
                <a:solidFill>
                  <a:srgbClr val="000000"/>
                </a:solidFill>
              </a:rPr>
              <a:t>) </a:t>
            </a:r>
            <a:r>
              <a:rPr lang="it-IT" altLang="it-IT" sz="2000" i="1" dirty="0" err="1">
                <a:solidFill>
                  <a:srgbClr val="000000"/>
                </a:solidFill>
              </a:rPr>
              <a:t>that</a:t>
            </a:r>
            <a:r>
              <a:rPr lang="it-IT" altLang="it-IT" sz="2000" i="1" dirty="0">
                <a:solidFill>
                  <a:srgbClr val="000000"/>
                </a:solidFill>
              </a:rPr>
              <a:t> so </a:t>
            </a:r>
            <a:r>
              <a:rPr lang="it-IT" altLang="it-IT" sz="2000" i="1" dirty="0" err="1">
                <a:solidFill>
                  <a:srgbClr val="000000"/>
                </a:solidFill>
              </a:rPr>
              <a:t>it</a:t>
            </a:r>
            <a:r>
              <a:rPr lang="it-IT" altLang="it-IT" sz="2000" i="1" dirty="0">
                <a:solidFill>
                  <a:srgbClr val="000000"/>
                </a:solidFill>
              </a:rPr>
              <a:t> </a:t>
            </a:r>
            <a:r>
              <a:rPr lang="it-IT" altLang="it-IT" sz="2000" i="1" dirty="0" err="1">
                <a:solidFill>
                  <a:srgbClr val="000000"/>
                </a:solidFill>
              </a:rPr>
              <a:t>remains</a:t>
            </a:r>
            <a:r>
              <a:rPr lang="it-IT" altLang="it-IT" sz="2000" i="1" dirty="0">
                <a:solidFill>
                  <a:srgbClr val="000000"/>
                </a:solidFill>
              </a:rPr>
              <a:t>  </a:t>
            </a:r>
            <a:r>
              <a:rPr lang="it-IT" altLang="it-IT" sz="2000" i="1" dirty="0" err="1">
                <a:solidFill>
                  <a:srgbClr val="000000"/>
                </a:solidFill>
              </a:rPr>
              <a:t>concentrated</a:t>
            </a:r>
            <a:r>
              <a:rPr lang="it-IT" altLang="it-IT" sz="2000" i="1" dirty="0">
                <a:solidFill>
                  <a:srgbClr val="000000"/>
                </a:solidFill>
              </a:rPr>
              <a:t> for </a:t>
            </a:r>
            <a:r>
              <a:rPr lang="it-IT" altLang="it-IT" sz="2000" i="1" dirty="0" err="1">
                <a:solidFill>
                  <a:srgbClr val="000000"/>
                </a:solidFill>
              </a:rPr>
              <a:t>longer</a:t>
            </a:r>
            <a:r>
              <a:rPr lang="it-IT" altLang="it-IT" sz="2000" i="1" dirty="0">
                <a:solidFill>
                  <a:srgbClr val="000000"/>
                </a:solidFill>
              </a:rPr>
              <a:t> time.</a:t>
            </a:r>
          </a:p>
        </p:txBody>
      </p:sp>
    </p:spTree>
    <p:extLst>
      <p:ext uri="{BB962C8B-B14F-4D97-AF65-F5344CB8AC3E}">
        <p14:creationId xmlns:p14="http://schemas.microsoft.com/office/powerpoint/2010/main" val="418836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12051ABC-C7FD-7E47-8E87-CD697DC20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476250"/>
            <a:ext cx="615315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175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normAutofit fontScale="90000"/>
          </a:bodyPr>
          <a:lstStyle/>
          <a:p>
            <a:r>
              <a:rPr lang="it-IT" dirty="0" err="1"/>
              <a:t>Different</a:t>
            </a:r>
            <a:r>
              <a:rPr lang="it-IT" dirty="0"/>
              <a:t> ways in </a:t>
            </a:r>
            <a:r>
              <a:rPr lang="it-IT" dirty="0" err="1"/>
              <a:t>which</a:t>
            </a:r>
            <a:r>
              <a:rPr lang="it-IT" dirty="0"/>
              <a:t> </a:t>
            </a:r>
            <a:r>
              <a:rPr lang="it-IT" dirty="0" err="1"/>
              <a:t>signals</a:t>
            </a:r>
            <a:r>
              <a:rPr lang="it-IT" dirty="0"/>
              <a:t> can be </a:t>
            </a:r>
            <a:r>
              <a:rPr lang="it-IT" dirty="0" err="1"/>
              <a:t>integrated</a:t>
            </a:r>
            <a:endParaRPr lang="it-IT" dirty="0"/>
          </a:p>
        </p:txBody>
      </p:sp>
      <p:pic>
        <p:nvPicPr>
          <p:cNvPr id="6" name="Picture 3">
            <a:extLst>
              <a:ext uri="{FF2B5EF4-FFF2-40B4-BE49-F238E27FC236}">
                <a16:creationId xmlns:a16="http://schemas.microsoft.com/office/drawing/2014/main" id="{503DBD66-1B71-EC4B-9C93-BC2BB486B9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 t="50099" r="401" b="5092"/>
          <a:stretch/>
        </p:blipFill>
        <p:spPr bwMode="auto">
          <a:xfrm>
            <a:off x="5115130" y="1389184"/>
            <a:ext cx="5688012" cy="47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97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a:xfrm>
            <a:off x="888631" y="2349925"/>
            <a:ext cx="3498979" cy="2456442"/>
          </a:xfrm>
        </p:spPr>
        <p:txBody>
          <a:bodyPr>
            <a:normAutofit fontScale="90000"/>
          </a:bodyPr>
          <a:lstStyle/>
          <a:p>
            <a:r>
              <a:rPr lang="it-IT" dirty="0"/>
              <a:t>Connection </a:t>
            </a:r>
            <a:r>
              <a:rPr lang="it-IT" dirty="0" err="1"/>
              <a:t>between</a:t>
            </a:r>
            <a:r>
              <a:rPr lang="it-IT" dirty="0"/>
              <a:t> </a:t>
            </a:r>
            <a:r>
              <a:rPr lang="it-IT" dirty="0" err="1"/>
              <a:t>signalling</a:t>
            </a:r>
            <a:r>
              <a:rPr lang="it-IT" dirty="0"/>
              <a:t> </a:t>
            </a:r>
            <a:r>
              <a:rPr lang="it-IT" dirty="0" err="1"/>
              <a:t>pathways</a:t>
            </a:r>
            <a:endParaRPr lang="it-IT" dirty="0"/>
          </a:p>
        </p:txBody>
      </p:sp>
      <p:sp>
        <p:nvSpPr>
          <p:cNvPr id="5" name="Text Box 1">
            <a:extLst>
              <a:ext uri="{FF2B5EF4-FFF2-40B4-BE49-F238E27FC236}">
                <a16:creationId xmlns:a16="http://schemas.microsoft.com/office/drawing/2014/main" id="{30984841-AD33-7547-83CD-98197FDE7D2D}"/>
              </a:ext>
            </a:extLst>
          </p:cNvPr>
          <p:cNvSpPr txBox="1">
            <a:spLocks noChangeArrowheads="1"/>
          </p:cNvSpPr>
          <p:nvPr/>
        </p:nvSpPr>
        <p:spPr bwMode="auto">
          <a:xfrm>
            <a:off x="4916773" y="6477000"/>
            <a:ext cx="701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2"/>
                </a:solidFill>
                <a:latin typeface="Candara" panose="020E0502030303020204" pitchFamily="34" charset="0"/>
              </a:defRPr>
            </a:lvl1pPr>
            <a:lvl2pPr marL="576263" indent="-273050"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2"/>
                </a:solidFill>
                <a:latin typeface="Candara" panose="020E0502030303020204" pitchFamily="34" charset="0"/>
              </a:defRPr>
            </a:lvl2pPr>
            <a:lvl3pPr marL="855663"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2"/>
                </a:solidFill>
                <a:latin typeface="Candara" panose="020E0502030303020204" pitchFamily="34" charset="0"/>
              </a:defRPr>
            </a:lvl3pPr>
            <a:lvl4pPr marL="1143000"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Candara" panose="020E0502030303020204" pitchFamily="34" charset="0"/>
              </a:defRPr>
            </a:lvl4pPr>
            <a:lvl5pPr marL="1462088" eaLnBrk="0" hangingPunct="0">
              <a:spcBef>
                <a:spcPct val="20000"/>
              </a:spcBef>
              <a:buClr>
                <a:schemeClr val="accent1"/>
              </a:buClr>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5pPr>
            <a:lvl6pPr marL="19192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6pPr>
            <a:lvl7pPr marL="23764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7pPr>
            <a:lvl8pPr marL="28336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8pPr>
            <a:lvl9pPr marL="3290888" indent="-228600" defTabSz="449263" eaLnBrk="0" fontAlgn="base" hangingPunct="0">
              <a:spcBef>
                <a:spcPct val="20000"/>
              </a:spcBef>
              <a:spcAft>
                <a:spcPct val="0"/>
              </a:spcAft>
              <a:buClr>
                <a:schemeClr val="accent1"/>
              </a:buClr>
              <a:buSzPct val="100000"/>
              <a:buFont typeface="Symbol"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2"/>
                </a:solidFill>
                <a:latin typeface="Candara" panose="020E0502030303020204" pitchFamily="34" charset="0"/>
              </a:defRPr>
            </a:lvl9pPr>
          </a:lstStyle>
          <a:p>
            <a:pPr algn="r" eaLnBrk="1" hangingPunct="1">
              <a:spcBef>
                <a:spcPct val="0"/>
              </a:spcBef>
              <a:buClrTx/>
              <a:buFontTx/>
              <a:buNone/>
            </a:pPr>
            <a:r>
              <a:rPr lang="en-US" altLang="it-IT" sz="800">
                <a:solidFill>
                  <a:srgbClr val="000000"/>
                </a:solidFill>
                <a:latin typeface="Arial" panose="020B0604020202020204" pitchFamily="34" charset="0"/>
              </a:rPr>
              <a:t>Alberts et al., L’ESSENZIALE DI BIOLOGIA MOLECOLARE DELLA CELLULA,</a:t>
            </a:r>
            <a:r>
              <a:rPr lang="en-US" altLang="it-IT" sz="1400">
                <a:solidFill>
                  <a:srgbClr val="000000"/>
                </a:solidFill>
                <a:latin typeface="Arial" panose="020B0604020202020204" pitchFamily="34" charset="0"/>
              </a:rPr>
              <a:t> </a:t>
            </a:r>
            <a:r>
              <a:rPr lang="en-US" altLang="it-IT" sz="800">
                <a:solidFill>
                  <a:srgbClr val="000000"/>
                </a:solidFill>
                <a:latin typeface="Verdana" panose="020B0604030504040204" pitchFamily="34" charset="0"/>
              </a:rPr>
              <a:t>Zanichelli editore S.p.A.</a:t>
            </a:r>
            <a:r>
              <a:rPr lang="en-US" altLang="it-IT" sz="1400">
                <a:solidFill>
                  <a:srgbClr val="000000"/>
                </a:solidFill>
                <a:latin typeface="Arial" panose="020B0604020202020204" pitchFamily="34" charset="0"/>
              </a:rPr>
              <a:t> </a:t>
            </a:r>
            <a:r>
              <a:rPr lang="en-US" altLang="it-IT" sz="800">
                <a:solidFill>
                  <a:srgbClr val="000000"/>
                </a:solidFill>
                <a:latin typeface="Verdana" panose="020B0604030504040204" pitchFamily="34" charset="0"/>
              </a:rPr>
              <a:t>Copyright © 2005</a:t>
            </a:r>
          </a:p>
        </p:txBody>
      </p:sp>
      <p:pic>
        <p:nvPicPr>
          <p:cNvPr id="6" name="Picture 2">
            <a:extLst>
              <a:ext uri="{FF2B5EF4-FFF2-40B4-BE49-F238E27FC236}">
                <a16:creationId xmlns:a16="http://schemas.microsoft.com/office/drawing/2014/main" id="{14F3CDDC-9EDD-8A4A-837D-4ACB94AF1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606" y="353933"/>
            <a:ext cx="6116065" cy="588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33486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it-IT" dirty="0" err="1"/>
              <a:t>Summary</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p:txBody>
          <a:bodyPr/>
          <a:lstStyle/>
          <a:p>
            <a:pPr>
              <a:lnSpc>
                <a:spcPct val="150000"/>
              </a:lnSpc>
            </a:pPr>
            <a:r>
              <a:rPr lang="it-IT" sz="4000" dirty="0" err="1"/>
              <a:t>Key</a:t>
            </a:r>
            <a:r>
              <a:rPr lang="it-IT" sz="4000" dirty="0"/>
              <a:t> </a:t>
            </a:r>
            <a:r>
              <a:rPr lang="it-IT" sz="4000" dirty="0" err="1"/>
              <a:t>words</a:t>
            </a:r>
            <a:endParaRPr lang="it-IT" sz="4000" dirty="0"/>
          </a:p>
          <a:p>
            <a:pPr>
              <a:lnSpc>
                <a:spcPct val="150000"/>
              </a:lnSpc>
            </a:pPr>
            <a:r>
              <a:rPr lang="it-IT" sz="4000" dirty="0" err="1"/>
              <a:t>Explore</a:t>
            </a:r>
            <a:r>
              <a:rPr lang="it-IT" sz="4000" dirty="0"/>
              <a:t> more</a:t>
            </a:r>
          </a:p>
          <a:p>
            <a:pPr>
              <a:lnSpc>
                <a:spcPct val="150000"/>
              </a:lnSpc>
            </a:pPr>
            <a:r>
              <a:rPr lang="it-IT" sz="4000" dirty="0" err="1"/>
              <a:t>Review</a:t>
            </a:r>
            <a:endParaRPr lang="it-IT" sz="4000" dirty="0"/>
          </a:p>
          <a:p>
            <a:endParaRPr lang="it-IT" dirty="0"/>
          </a:p>
        </p:txBody>
      </p:sp>
    </p:spTree>
    <p:extLst>
      <p:ext uri="{BB962C8B-B14F-4D97-AF65-F5344CB8AC3E}">
        <p14:creationId xmlns:p14="http://schemas.microsoft.com/office/powerpoint/2010/main" val="3656700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16774" y="833165"/>
            <a:ext cx="6580682" cy="5672565"/>
          </a:xfrm>
        </p:spPr>
        <p:txBody>
          <a:bodyPr>
            <a:normAutofit/>
          </a:bodyPr>
          <a:lstStyle/>
          <a:p>
            <a:pPr>
              <a:lnSpc>
                <a:spcPct val="150000"/>
              </a:lnSpc>
            </a:pPr>
            <a:r>
              <a:rPr lang="it-IT" dirty="0"/>
              <a:t>SIGNAL TRANSDUCTION </a:t>
            </a:r>
            <a:r>
              <a:rPr lang="it-IT" dirty="0" err="1"/>
              <a:t>occurs</a:t>
            </a:r>
            <a:r>
              <a:rPr lang="it-IT" dirty="0"/>
              <a:t> </a:t>
            </a:r>
            <a:r>
              <a:rPr lang="it-IT" dirty="0" err="1"/>
              <a:t>when</a:t>
            </a:r>
            <a:r>
              <a:rPr lang="it-IT" dirty="0"/>
              <a:t> a </a:t>
            </a:r>
            <a:r>
              <a:rPr lang="it-IT" dirty="0" err="1"/>
              <a:t>ligand</a:t>
            </a:r>
            <a:r>
              <a:rPr lang="it-IT" dirty="0"/>
              <a:t> </a:t>
            </a:r>
            <a:r>
              <a:rPr lang="it-IT" dirty="0" err="1"/>
              <a:t>binds</a:t>
            </a:r>
            <a:r>
              <a:rPr lang="it-IT" dirty="0"/>
              <a:t> </a:t>
            </a:r>
            <a:r>
              <a:rPr lang="it-IT" dirty="0" err="1"/>
              <a:t>its</a:t>
            </a:r>
            <a:r>
              <a:rPr lang="it-IT" dirty="0"/>
              <a:t> </a:t>
            </a:r>
            <a:r>
              <a:rPr lang="it-IT" dirty="0" err="1"/>
              <a:t>receptor</a:t>
            </a:r>
            <a:r>
              <a:rPr lang="it-IT" dirty="0"/>
              <a:t> and </a:t>
            </a:r>
            <a:r>
              <a:rPr lang="it-IT" sz="2000" dirty="0" err="1"/>
              <a:t>alters</a:t>
            </a:r>
            <a:r>
              <a:rPr lang="it-IT" dirty="0"/>
              <a:t> </a:t>
            </a:r>
            <a:r>
              <a:rPr lang="it-IT" dirty="0" err="1"/>
              <a:t>intracellular</a:t>
            </a:r>
            <a:r>
              <a:rPr lang="it-IT" dirty="0"/>
              <a:t> </a:t>
            </a:r>
            <a:r>
              <a:rPr lang="it-IT" dirty="0" err="1"/>
              <a:t>conditions</a:t>
            </a:r>
            <a:r>
              <a:rPr lang="it-IT" dirty="0"/>
              <a:t> </a:t>
            </a:r>
          </a:p>
          <a:p>
            <a:pPr>
              <a:lnSpc>
                <a:spcPct val="150000"/>
              </a:lnSpc>
            </a:pPr>
            <a:r>
              <a:rPr lang="it-IT" dirty="0" err="1"/>
              <a:t>Often</a:t>
            </a:r>
            <a:r>
              <a:rPr lang="it-IT" dirty="0"/>
              <a:t> the </a:t>
            </a:r>
            <a:r>
              <a:rPr lang="it-IT" dirty="0" err="1"/>
              <a:t>signal</a:t>
            </a:r>
            <a:r>
              <a:rPr lang="it-IT" dirty="0"/>
              <a:t> </a:t>
            </a:r>
            <a:r>
              <a:rPr lang="it-IT" dirty="0" err="1"/>
              <a:t>is</a:t>
            </a:r>
            <a:r>
              <a:rPr lang="it-IT" dirty="0"/>
              <a:t> a </a:t>
            </a:r>
            <a:r>
              <a:rPr lang="it-IT" dirty="0" err="1"/>
              <a:t>transducer</a:t>
            </a:r>
            <a:r>
              <a:rPr lang="it-IT" dirty="0"/>
              <a:t> from the </a:t>
            </a:r>
            <a:r>
              <a:rPr lang="it-IT" dirty="0" err="1"/>
              <a:t>outside</a:t>
            </a:r>
            <a:r>
              <a:rPr lang="it-IT" dirty="0"/>
              <a:t> of the </a:t>
            </a:r>
            <a:r>
              <a:rPr lang="it-IT" dirty="0" err="1"/>
              <a:t>cell</a:t>
            </a:r>
            <a:r>
              <a:rPr lang="it-IT" dirty="0"/>
              <a:t> to the inside</a:t>
            </a:r>
          </a:p>
          <a:p>
            <a:pPr>
              <a:lnSpc>
                <a:spcPct val="150000"/>
              </a:lnSpc>
            </a:pPr>
            <a:r>
              <a:rPr lang="it-IT" dirty="0" err="1"/>
              <a:t>This</a:t>
            </a:r>
            <a:r>
              <a:rPr lang="it-IT" dirty="0"/>
              <a:t> </a:t>
            </a:r>
            <a:r>
              <a:rPr lang="it-IT" dirty="0" err="1"/>
              <a:t>process</a:t>
            </a:r>
            <a:r>
              <a:rPr lang="it-IT" dirty="0"/>
              <a:t> </a:t>
            </a:r>
            <a:r>
              <a:rPr lang="it-IT" dirty="0" err="1"/>
              <a:t>usually</a:t>
            </a:r>
            <a:r>
              <a:rPr lang="it-IT" dirty="0"/>
              <a:t> </a:t>
            </a:r>
            <a:r>
              <a:rPr lang="it-IT" dirty="0" err="1"/>
              <a:t>involves</a:t>
            </a:r>
            <a:r>
              <a:rPr lang="it-IT" dirty="0"/>
              <a:t> G-</a:t>
            </a:r>
            <a:r>
              <a:rPr lang="it-IT" dirty="0" err="1"/>
              <a:t>protein</a:t>
            </a:r>
            <a:r>
              <a:rPr lang="it-IT" dirty="0"/>
              <a:t> </a:t>
            </a:r>
            <a:r>
              <a:rPr lang="it-IT" dirty="0" err="1"/>
              <a:t>receptors</a:t>
            </a:r>
            <a:r>
              <a:rPr lang="it-IT" dirty="0"/>
              <a:t> and </a:t>
            </a:r>
            <a:r>
              <a:rPr lang="it-IT" dirty="0" err="1"/>
              <a:t>cyclic</a:t>
            </a:r>
            <a:r>
              <a:rPr lang="it-IT" dirty="0"/>
              <a:t> AMP</a:t>
            </a:r>
          </a:p>
        </p:txBody>
      </p:sp>
      <p:sp>
        <p:nvSpPr>
          <p:cNvPr id="4" name="Titolo 1">
            <a:extLst>
              <a:ext uri="{FF2B5EF4-FFF2-40B4-BE49-F238E27FC236}">
                <a16:creationId xmlns:a16="http://schemas.microsoft.com/office/drawing/2014/main" id="{E052E24D-911E-4047-B775-15ED07A6154D}"/>
              </a:ext>
            </a:extLst>
          </p:cNvPr>
          <p:cNvSpPr txBox="1">
            <a:spLocks/>
          </p:cNvSpPr>
          <p:nvPr/>
        </p:nvSpPr>
        <p:spPr>
          <a:xfrm>
            <a:off x="888631" y="2349925"/>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dirty="0" err="1"/>
              <a:t>Key</a:t>
            </a:r>
            <a:r>
              <a:rPr lang="it-IT" dirty="0"/>
              <a:t> </a:t>
            </a:r>
            <a:r>
              <a:rPr lang="it-IT" dirty="0" err="1"/>
              <a:t>points</a:t>
            </a:r>
            <a:endParaRPr lang="it-IT" baseline="30000" dirty="0"/>
          </a:p>
        </p:txBody>
      </p:sp>
    </p:spTree>
    <p:extLst>
      <p:ext uri="{BB962C8B-B14F-4D97-AF65-F5344CB8AC3E}">
        <p14:creationId xmlns:p14="http://schemas.microsoft.com/office/powerpoint/2010/main" val="326951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it-IT" dirty="0" err="1"/>
              <a:t>Receptors</a:t>
            </a:r>
            <a:endParaRPr lang="it-IT" dirty="0"/>
          </a:p>
        </p:txBody>
      </p:sp>
      <p:pic>
        <p:nvPicPr>
          <p:cNvPr id="12" name="Picture 5">
            <a:extLst>
              <a:ext uri="{FF2B5EF4-FFF2-40B4-BE49-F238E27FC236}">
                <a16:creationId xmlns:a16="http://schemas.microsoft.com/office/drawing/2014/main" id="{2AA6F25D-7C9F-1442-AA6C-B452C9678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960" y="220039"/>
            <a:ext cx="385286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9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E052E24D-911E-4047-B775-15ED07A6154D}"/>
              </a:ext>
            </a:extLst>
          </p:cNvPr>
          <p:cNvSpPr txBox="1">
            <a:spLocks/>
          </p:cNvSpPr>
          <p:nvPr/>
        </p:nvSpPr>
        <p:spPr>
          <a:xfrm>
            <a:off x="888631" y="2349925"/>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dirty="0" err="1"/>
              <a:t>Explore</a:t>
            </a:r>
            <a:r>
              <a:rPr lang="it-IT" dirty="0"/>
              <a:t> more</a:t>
            </a:r>
            <a:endParaRPr lang="it-IT" baseline="30000" dirty="0"/>
          </a:p>
        </p:txBody>
      </p:sp>
      <p:sp>
        <p:nvSpPr>
          <p:cNvPr id="9" name="Rettangolo 8">
            <a:extLst>
              <a:ext uri="{FF2B5EF4-FFF2-40B4-BE49-F238E27FC236}">
                <a16:creationId xmlns:a16="http://schemas.microsoft.com/office/drawing/2014/main" id="{DFFF661C-1F58-284B-BEC7-5EF13F7B4C16}"/>
              </a:ext>
            </a:extLst>
          </p:cNvPr>
          <p:cNvSpPr/>
          <p:nvPr/>
        </p:nvSpPr>
        <p:spPr>
          <a:xfrm>
            <a:off x="5378245" y="1538097"/>
            <a:ext cx="6096000" cy="3781805"/>
          </a:xfrm>
          <a:prstGeom prst="rect">
            <a:avLst/>
          </a:prstGeom>
        </p:spPr>
        <p:txBody>
          <a:bodyPr>
            <a:spAutoFit/>
          </a:bodyPr>
          <a:lstStyle/>
          <a:p>
            <a:pPr>
              <a:lnSpc>
                <a:spcPct val="150000"/>
              </a:lnSpc>
            </a:pPr>
            <a:r>
              <a:rPr lang="it-IT" dirty="0" err="1"/>
              <a:t>Answer</a:t>
            </a:r>
            <a:r>
              <a:rPr lang="it-IT" dirty="0"/>
              <a:t> the </a:t>
            </a:r>
            <a:r>
              <a:rPr lang="it-IT" dirty="0" err="1"/>
              <a:t>following</a:t>
            </a:r>
            <a:r>
              <a:rPr lang="it-IT" dirty="0"/>
              <a:t> </a:t>
            </a:r>
            <a:r>
              <a:rPr lang="it-IT" dirty="0" err="1"/>
              <a:t>questions</a:t>
            </a:r>
            <a:r>
              <a:rPr lang="it-IT" dirty="0"/>
              <a:t>:</a:t>
            </a:r>
          </a:p>
          <a:p>
            <a:pPr>
              <a:lnSpc>
                <a:spcPct val="150000"/>
              </a:lnSpc>
            </a:pPr>
            <a:endParaRPr lang="it-IT" dirty="0"/>
          </a:p>
          <a:p>
            <a:pPr marL="342900" indent="-342900">
              <a:lnSpc>
                <a:spcPct val="150000"/>
              </a:lnSpc>
              <a:buAutoNum type="arabicPeriod"/>
            </a:pPr>
            <a:r>
              <a:rPr lang="it-IT" dirty="0" err="1"/>
              <a:t>Describe</a:t>
            </a:r>
            <a:r>
              <a:rPr lang="it-IT" dirty="0"/>
              <a:t> a general </a:t>
            </a:r>
            <a:r>
              <a:rPr lang="it-IT" dirty="0" err="1"/>
              <a:t>signal</a:t>
            </a:r>
            <a:r>
              <a:rPr lang="it-IT" dirty="0"/>
              <a:t> </a:t>
            </a:r>
            <a:r>
              <a:rPr lang="it-IT" dirty="0" err="1"/>
              <a:t>transduction</a:t>
            </a:r>
            <a:r>
              <a:rPr lang="it-IT" dirty="0"/>
              <a:t> </a:t>
            </a:r>
            <a:r>
              <a:rPr lang="it-IT" dirty="0" err="1"/>
              <a:t>pathway</a:t>
            </a:r>
            <a:endParaRPr lang="it-IT" dirty="0"/>
          </a:p>
          <a:p>
            <a:pPr marL="342900" indent="-342900">
              <a:lnSpc>
                <a:spcPct val="150000"/>
              </a:lnSpc>
              <a:buAutoNum type="arabicPeriod"/>
            </a:pPr>
            <a:r>
              <a:rPr lang="it-IT" dirty="0" err="1"/>
              <a:t>What</a:t>
            </a:r>
            <a:r>
              <a:rPr lang="it-IT" dirty="0"/>
              <a:t> </a:t>
            </a:r>
            <a:r>
              <a:rPr lang="it-IT" dirty="0" err="1"/>
              <a:t>is</a:t>
            </a:r>
            <a:r>
              <a:rPr lang="it-IT" dirty="0"/>
              <a:t> </a:t>
            </a:r>
            <a:r>
              <a:rPr lang="it-IT" dirty="0" err="1"/>
              <a:t>meant</a:t>
            </a:r>
            <a:r>
              <a:rPr lang="it-IT" dirty="0"/>
              <a:t> by a </a:t>
            </a:r>
            <a:r>
              <a:rPr lang="it-IT" dirty="0" err="1"/>
              <a:t>phosphorylation</a:t>
            </a:r>
            <a:r>
              <a:rPr lang="it-IT" dirty="0"/>
              <a:t> </a:t>
            </a:r>
            <a:r>
              <a:rPr lang="it-IT" dirty="0" err="1"/>
              <a:t>cascade</a:t>
            </a:r>
            <a:r>
              <a:rPr lang="it-IT" dirty="0"/>
              <a:t>?</a:t>
            </a:r>
          </a:p>
          <a:p>
            <a:pPr marL="342900" indent="-342900">
              <a:lnSpc>
                <a:spcPct val="150000"/>
              </a:lnSpc>
              <a:buAutoNum type="arabicPeriod"/>
            </a:pPr>
            <a:r>
              <a:rPr lang="it-IT" dirty="0"/>
              <a:t>How </a:t>
            </a:r>
            <a:r>
              <a:rPr lang="it-IT" dirty="0" err="1"/>
              <a:t>is</a:t>
            </a:r>
            <a:r>
              <a:rPr lang="it-IT" dirty="0"/>
              <a:t> </a:t>
            </a:r>
            <a:r>
              <a:rPr lang="it-IT" dirty="0" err="1"/>
              <a:t>adenyl</a:t>
            </a:r>
            <a:r>
              <a:rPr lang="it-IT" dirty="0"/>
              <a:t> </a:t>
            </a:r>
            <a:r>
              <a:rPr lang="it-IT" dirty="0" err="1"/>
              <a:t>cyclase</a:t>
            </a:r>
            <a:r>
              <a:rPr lang="it-IT" dirty="0"/>
              <a:t> </a:t>
            </a:r>
            <a:r>
              <a:rPr lang="it-IT" dirty="0" err="1"/>
              <a:t>activated</a:t>
            </a:r>
            <a:r>
              <a:rPr lang="it-IT" dirty="0"/>
              <a:t>? </a:t>
            </a:r>
            <a:r>
              <a:rPr lang="it-IT" dirty="0" err="1"/>
              <a:t>What</a:t>
            </a:r>
            <a:r>
              <a:rPr lang="it-IT" dirty="0"/>
              <a:t> </a:t>
            </a:r>
            <a:r>
              <a:rPr lang="it-IT" dirty="0" err="1"/>
              <a:t>is</a:t>
            </a:r>
            <a:r>
              <a:rPr lang="it-IT" dirty="0"/>
              <a:t> the </a:t>
            </a:r>
            <a:r>
              <a:rPr lang="it-IT" dirty="0" err="1"/>
              <a:t>role</a:t>
            </a:r>
            <a:r>
              <a:rPr lang="it-IT" dirty="0"/>
              <a:t> of </a:t>
            </a:r>
            <a:r>
              <a:rPr lang="it-IT" dirty="0" err="1"/>
              <a:t>adenyl</a:t>
            </a:r>
            <a:r>
              <a:rPr lang="it-IT" dirty="0"/>
              <a:t> </a:t>
            </a:r>
            <a:r>
              <a:rPr lang="it-IT" dirty="0" err="1"/>
              <a:t>cyclase</a:t>
            </a:r>
            <a:r>
              <a:rPr lang="it-IT" dirty="0"/>
              <a:t>?</a:t>
            </a:r>
          </a:p>
          <a:p>
            <a:pPr marL="342900" indent="-342900">
              <a:lnSpc>
                <a:spcPct val="150000"/>
              </a:lnSpc>
              <a:buAutoNum type="arabicPeriod"/>
            </a:pPr>
            <a:r>
              <a:rPr lang="it-IT" dirty="0" err="1"/>
              <a:t>Describe</a:t>
            </a:r>
            <a:r>
              <a:rPr lang="it-IT" dirty="0"/>
              <a:t> the </a:t>
            </a:r>
            <a:r>
              <a:rPr lang="it-IT" dirty="0" err="1"/>
              <a:t>role</a:t>
            </a:r>
            <a:r>
              <a:rPr lang="it-IT" dirty="0"/>
              <a:t> of </a:t>
            </a:r>
            <a:r>
              <a:rPr lang="it-IT" dirty="0" err="1"/>
              <a:t>cAMP</a:t>
            </a:r>
            <a:endParaRPr lang="it-IT" dirty="0"/>
          </a:p>
          <a:p>
            <a:pPr marL="342900" indent="-342900">
              <a:lnSpc>
                <a:spcPct val="150000"/>
              </a:lnSpc>
              <a:buAutoNum type="arabicPeriod"/>
            </a:pPr>
            <a:r>
              <a:rPr lang="it-IT" dirty="0"/>
              <a:t>How </a:t>
            </a:r>
            <a:r>
              <a:rPr lang="it-IT" dirty="0" err="1"/>
              <a:t>is</a:t>
            </a:r>
            <a:r>
              <a:rPr lang="it-IT" dirty="0"/>
              <a:t> </a:t>
            </a:r>
            <a:r>
              <a:rPr lang="it-IT" dirty="0" err="1"/>
              <a:t>protein</a:t>
            </a:r>
            <a:r>
              <a:rPr lang="it-IT" dirty="0"/>
              <a:t> </a:t>
            </a:r>
            <a:r>
              <a:rPr lang="it-IT" dirty="0" err="1"/>
              <a:t>kinase</a:t>
            </a:r>
            <a:r>
              <a:rPr lang="it-IT" dirty="0"/>
              <a:t> </a:t>
            </a:r>
            <a:r>
              <a:rPr lang="it-IT" dirty="0" err="1"/>
              <a:t>activated</a:t>
            </a:r>
            <a:r>
              <a:rPr lang="it-IT" dirty="0"/>
              <a:t>? </a:t>
            </a:r>
            <a:r>
              <a:rPr lang="it-IT" dirty="0" err="1"/>
              <a:t>What</a:t>
            </a:r>
            <a:r>
              <a:rPr lang="it-IT" dirty="0"/>
              <a:t> </a:t>
            </a:r>
            <a:r>
              <a:rPr lang="it-IT" dirty="0" err="1"/>
              <a:t>is</a:t>
            </a:r>
            <a:r>
              <a:rPr lang="it-IT" dirty="0"/>
              <a:t> the </a:t>
            </a:r>
            <a:r>
              <a:rPr lang="it-IT" dirty="0" err="1"/>
              <a:t>role</a:t>
            </a:r>
            <a:r>
              <a:rPr lang="it-IT" dirty="0"/>
              <a:t> of </a:t>
            </a:r>
            <a:r>
              <a:rPr lang="it-IT" dirty="0" err="1"/>
              <a:t>protein</a:t>
            </a:r>
            <a:r>
              <a:rPr lang="it-IT" dirty="0"/>
              <a:t> </a:t>
            </a:r>
            <a:r>
              <a:rPr lang="it-IT" dirty="0" err="1"/>
              <a:t>kinase</a:t>
            </a:r>
            <a:r>
              <a:rPr lang="it-IT" dirty="0"/>
              <a:t>?</a:t>
            </a:r>
          </a:p>
        </p:txBody>
      </p:sp>
    </p:spTree>
    <p:extLst>
      <p:ext uri="{BB962C8B-B14F-4D97-AF65-F5344CB8AC3E}">
        <p14:creationId xmlns:p14="http://schemas.microsoft.com/office/powerpoint/2010/main" val="3751021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E052E24D-911E-4047-B775-15ED07A6154D}"/>
              </a:ext>
            </a:extLst>
          </p:cNvPr>
          <p:cNvSpPr txBox="1">
            <a:spLocks/>
          </p:cNvSpPr>
          <p:nvPr/>
        </p:nvSpPr>
        <p:spPr>
          <a:xfrm>
            <a:off x="888631" y="2349925"/>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dirty="0" err="1"/>
              <a:t>Review</a:t>
            </a:r>
            <a:endParaRPr lang="it-IT" baseline="30000" dirty="0"/>
          </a:p>
        </p:txBody>
      </p:sp>
      <p:sp>
        <p:nvSpPr>
          <p:cNvPr id="9" name="Rettangolo 8">
            <a:extLst>
              <a:ext uri="{FF2B5EF4-FFF2-40B4-BE49-F238E27FC236}">
                <a16:creationId xmlns:a16="http://schemas.microsoft.com/office/drawing/2014/main" id="{DFFF661C-1F58-284B-BEC7-5EF13F7B4C16}"/>
              </a:ext>
            </a:extLst>
          </p:cNvPr>
          <p:cNvSpPr/>
          <p:nvPr/>
        </p:nvSpPr>
        <p:spPr>
          <a:xfrm>
            <a:off x="5009534" y="1592600"/>
            <a:ext cx="6862917" cy="2934137"/>
          </a:xfrm>
          <a:prstGeom prst="rect">
            <a:avLst/>
          </a:prstGeom>
        </p:spPr>
        <p:txBody>
          <a:bodyPr wrap="square">
            <a:spAutoFit/>
          </a:bodyPr>
          <a:lstStyle/>
          <a:p>
            <a:pPr marL="342900" indent="-342900">
              <a:lnSpc>
                <a:spcPct val="200000"/>
              </a:lnSpc>
              <a:buClr>
                <a:schemeClr val="accent1"/>
              </a:buClr>
              <a:buAutoNum type="arabicPeriod"/>
            </a:pPr>
            <a:r>
              <a:rPr lang="it-IT" sz="2400" dirty="0" err="1"/>
              <a:t>Define</a:t>
            </a:r>
            <a:r>
              <a:rPr lang="it-IT" sz="2400" dirty="0"/>
              <a:t> G-</a:t>
            </a:r>
            <a:r>
              <a:rPr lang="it-IT" sz="2400" dirty="0" err="1"/>
              <a:t>protein</a:t>
            </a:r>
            <a:endParaRPr lang="it-IT" sz="2400" dirty="0"/>
          </a:p>
          <a:p>
            <a:pPr marL="342900" indent="-342900">
              <a:lnSpc>
                <a:spcPct val="200000"/>
              </a:lnSpc>
              <a:buClr>
                <a:schemeClr val="accent1"/>
              </a:buClr>
              <a:buAutoNum type="arabicPeriod"/>
            </a:pPr>
            <a:r>
              <a:rPr lang="it-IT" sz="2400" dirty="0" err="1"/>
              <a:t>Describe</a:t>
            </a:r>
            <a:r>
              <a:rPr lang="it-IT" sz="2400" dirty="0"/>
              <a:t> the </a:t>
            </a:r>
            <a:r>
              <a:rPr lang="it-IT" sz="2400" dirty="0" err="1"/>
              <a:t>process</a:t>
            </a:r>
            <a:r>
              <a:rPr lang="it-IT" sz="2400" dirty="0"/>
              <a:t> of </a:t>
            </a:r>
            <a:r>
              <a:rPr lang="it-IT" sz="2400" dirty="0" err="1"/>
              <a:t>signal</a:t>
            </a:r>
            <a:r>
              <a:rPr lang="it-IT" sz="2400" dirty="0"/>
              <a:t> </a:t>
            </a:r>
            <a:r>
              <a:rPr lang="it-IT" sz="2400" dirty="0" err="1"/>
              <a:t>transduction</a:t>
            </a:r>
            <a:r>
              <a:rPr lang="it-IT" sz="2400" dirty="0"/>
              <a:t>, </a:t>
            </a:r>
            <a:r>
              <a:rPr lang="it-IT" sz="2400" dirty="0" err="1"/>
              <a:t>focusing</a:t>
            </a:r>
            <a:r>
              <a:rPr lang="it-IT" sz="2400" dirty="0"/>
              <a:t> on the </a:t>
            </a:r>
            <a:r>
              <a:rPr lang="it-IT" sz="2400" dirty="0" err="1"/>
              <a:t>roles</a:t>
            </a:r>
            <a:r>
              <a:rPr lang="it-IT" sz="2400" dirty="0"/>
              <a:t> of G-</a:t>
            </a:r>
            <a:r>
              <a:rPr lang="it-IT" sz="2400" dirty="0" err="1"/>
              <a:t>protein</a:t>
            </a:r>
            <a:r>
              <a:rPr lang="it-IT" sz="2400" dirty="0"/>
              <a:t> </a:t>
            </a:r>
            <a:r>
              <a:rPr lang="it-IT" sz="2400" dirty="0" err="1"/>
              <a:t>linked</a:t>
            </a:r>
            <a:r>
              <a:rPr lang="it-IT" sz="2400" dirty="0"/>
              <a:t> </a:t>
            </a:r>
            <a:r>
              <a:rPr lang="it-IT" sz="2400" dirty="0" err="1"/>
              <a:t>receptors</a:t>
            </a:r>
            <a:r>
              <a:rPr lang="it-IT" sz="2400" dirty="0"/>
              <a:t> and </a:t>
            </a:r>
            <a:r>
              <a:rPr lang="it-IT" sz="2400" dirty="0" err="1"/>
              <a:t>cyclic</a:t>
            </a:r>
            <a:r>
              <a:rPr lang="it-IT" sz="2400" dirty="0"/>
              <a:t> AMP</a:t>
            </a:r>
          </a:p>
        </p:txBody>
      </p:sp>
    </p:spTree>
    <p:extLst>
      <p:ext uri="{BB962C8B-B14F-4D97-AF65-F5344CB8AC3E}">
        <p14:creationId xmlns:p14="http://schemas.microsoft.com/office/powerpoint/2010/main" val="295091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pPr>
              <a:spcBef>
                <a:spcPts val="800"/>
              </a:spcBef>
              <a:defRPr/>
            </a:pPr>
            <a:r>
              <a:rPr lang="en-US" altLang="it-IT" b="1" dirty="0">
                <a:solidFill>
                  <a:schemeClr val="bg1"/>
                </a:solidFill>
              </a:rPr>
              <a:t>Summary</a:t>
            </a:r>
          </a:p>
        </p:txBody>
      </p:sp>
      <p:pic>
        <p:nvPicPr>
          <p:cNvPr id="5" name="Picture 4">
            <a:extLst>
              <a:ext uri="{FF2B5EF4-FFF2-40B4-BE49-F238E27FC236}">
                <a16:creationId xmlns:a16="http://schemas.microsoft.com/office/drawing/2014/main" id="{1C5BA8D8-DB7A-CA47-BBAB-38A5D3B00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297" y="880189"/>
            <a:ext cx="6264275"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32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a:extLst>
              <a:ext uri="{FF2B5EF4-FFF2-40B4-BE49-F238E27FC236}">
                <a16:creationId xmlns:a16="http://schemas.microsoft.com/office/drawing/2014/main" id="{DC3ECC8E-5BEF-D54D-8AC1-C57AC14C1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946150"/>
            <a:ext cx="7775575"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838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en-US" altLang="it-IT" dirty="0"/>
              <a:t>Ligand-gated ion channels</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5215429" y="574963"/>
            <a:ext cx="6628267" cy="5708073"/>
          </a:xfrm>
        </p:spPr>
        <p:txBody>
          <a:bodyPr>
            <a:normAutofit/>
          </a:bodyPr>
          <a:lstStyle/>
          <a:p>
            <a:pPr marL="0" indent="0">
              <a:spcBef>
                <a:spcPts val="800"/>
              </a:spcBef>
              <a:buNone/>
              <a:defRPr/>
            </a:pPr>
            <a:r>
              <a:rPr lang="en-US" altLang="it-IT" sz="2000" b="1" dirty="0">
                <a:solidFill>
                  <a:srgbClr val="FF0000"/>
                </a:solidFill>
              </a:rPr>
              <a:t>Ligand-gated ion channels</a:t>
            </a:r>
          </a:p>
          <a:p>
            <a:pPr marL="0" indent="0">
              <a:spcBef>
                <a:spcPts val="800"/>
              </a:spcBef>
              <a:buNone/>
              <a:defRPr/>
            </a:pPr>
            <a:endParaRPr lang="en-US" altLang="it-IT" sz="2000" dirty="0">
              <a:solidFill>
                <a:srgbClr val="FF0000"/>
              </a:solidFill>
            </a:endParaRPr>
          </a:p>
          <a:p>
            <a:pPr marL="0" indent="0">
              <a:spcBef>
                <a:spcPts val="800"/>
              </a:spcBef>
              <a:defRPr/>
            </a:pPr>
            <a:r>
              <a:rPr lang="en-US" altLang="it-IT" dirty="0">
                <a:solidFill>
                  <a:srgbClr val="000000"/>
                </a:solidFill>
              </a:rPr>
              <a:t>The binding ligand causes the opening of ion channels and the flow of ions through the membrane</a:t>
            </a:r>
          </a:p>
          <a:p>
            <a:pPr marL="0" indent="0">
              <a:spcBef>
                <a:spcPts val="800"/>
              </a:spcBef>
              <a:defRPr/>
            </a:pPr>
            <a:r>
              <a:rPr lang="en-US" altLang="it-IT" dirty="0">
                <a:solidFill>
                  <a:srgbClr val="000000"/>
                </a:solidFill>
              </a:rPr>
              <a:t>Plant and animal cells</a:t>
            </a:r>
          </a:p>
          <a:p>
            <a:pPr marL="0" indent="0">
              <a:spcBef>
                <a:spcPts val="800"/>
              </a:spcBef>
              <a:defRPr/>
            </a:pPr>
            <a:r>
              <a:rPr lang="en-US" altLang="it-IT" dirty="0">
                <a:solidFill>
                  <a:srgbClr val="000000"/>
                </a:solidFill>
              </a:rPr>
              <a:t>In animals signals between neurons and muscle cells, or  between two neurons, taking Ca</a:t>
            </a:r>
            <a:r>
              <a:rPr lang="en-US" altLang="it-IT" baseline="30000" dirty="0">
                <a:solidFill>
                  <a:srgbClr val="000000"/>
                </a:solidFill>
              </a:rPr>
              <a:t>2 +</a:t>
            </a:r>
          </a:p>
          <a:p>
            <a:pPr marL="0" indent="0">
              <a:spcBef>
                <a:spcPts val="800"/>
              </a:spcBef>
              <a:buNone/>
              <a:defRPr/>
            </a:pPr>
            <a:endParaRPr lang="it-IT" dirty="0"/>
          </a:p>
        </p:txBody>
      </p:sp>
    </p:spTree>
    <p:extLst>
      <p:ext uri="{BB962C8B-B14F-4D97-AF65-F5344CB8AC3E}">
        <p14:creationId xmlns:p14="http://schemas.microsoft.com/office/powerpoint/2010/main" val="323415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a:extLst>
              <a:ext uri="{FF2B5EF4-FFF2-40B4-BE49-F238E27FC236}">
                <a16:creationId xmlns:a16="http://schemas.microsoft.com/office/drawing/2014/main" id="{A9816018-AAB3-3540-86CD-9C29BC15B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476250"/>
            <a:ext cx="7942262"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36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pPr>
              <a:spcBef>
                <a:spcPts val="800"/>
              </a:spcBef>
              <a:defRPr/>
            </a:pPr>
            <a:r>
              <a:rPr lang="en-US" altLang="it-IT" b="1" dirty="0">
                <a:solidFill>
                  <a:schemeClr val="bg1"/>
                </a:solidFill>
              </a:rPr>
              <a:t>Ligand-gated ion channels</a:t>
            </a:r>
          </a:p>
        </p:txBody>
      </p:sp>
      <p:pic>
        <p:nvPicPr>
          <p:cNvPr id="4" name="Picture 1">
            <a:extLst>
              <a:ext uri="{FF2B5EF4-FFF2-40B4-BE49-F238E27FC236}">
                <a16:creationId xmlns:a16="http://schemas.microsoft.com/office/drawing/2014/main" id="{D1A4D0BB-7D9B-E24D-B8E8-396314FEE16E}"/>
              </a:ext>
            </a:extLst>
          </p:cNvPr>
          <p:cNvPicPr>
            <a:picLocks noChangeAspect="1" noChangeArrowheads="1"/>
          </p:cNvPicPr>
          <p:nvPr/>
        </p:nvPicPr>
        <p:blipFill rotWithShape="1">
          <a:blip r:embed="rId3">
            <a:lum bright="-24000" contrast="24000"/>
            <a:extLst>
              <a:ext uri="{28A0092B-C50C-407E-A947-70E740481C1C}">
                <a14:useLocalDpi xmlns:a14="http://schemas.microsoft.com/office/drawing/2010/main" val="0"/>
              </a:ext>
            </a:extLst>
          </a:blip>
          <a:srcRect t="15109"/>
          <a:stretch/>
        </p:blipFill>
        <p:spPr bwMode="auto">
          <a:xfrm>
            <a:off x="4754341" y="1667741"/>
            <a:ext cx="7173603" cy="352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36407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075-BE0F-DE4D-9C76-D1D914E45285}"/>
              </a:ext>
            </a:extLst>
          </p:cNvPr>
          <p:cNvSpPr>
            <a:spLocks noGrp="1"/>
          </p:cNvSpPr>
          <p:nvPr>
            <p:ph type="title"/>
          </p:nvPr>
        </p:nvSpPr>
        <p:spPr/>
        <p:txBody>
          <a:bodyPr/>
          <a:lstStyle/>
          <a:p>
            <a:r>
              <a:rPr lang="it-IT" dirty="0" err="1"/>
              <a:t>Enzyme-linked</a:t>
            </a:r>
            <a:r>
              <a:rPr lang="it-IT" dirty="0"/>
              <a:t> </a:t>
            </a:r>
            <a:r>
              <a:rPr lang="it-IT" dirty="0" err="1"/>
              <a:t>receptors</a:t>
            </a:r>
            <a:endParaRPr lang="it-IT" dirty="0"/>
          </a:p>
        </p:txBody>
      </p:sp>
      <p:sp>
        <p:nvSpPr>
          <p:cNvPr id="3" name="Segnaposto contenuto 2">
            <a:extLst>
              <a:ext uri="{FF2B5EF4-FFF2-40B4-BE49-F238E27FC236}">
                <a16:creationId xmlns:a16="http://schemas.microsoft.com/office/drawing/2014/main" id="{7203BCCD-04A9-4749-A284-2409F39C7E1A}"/>
              </a:ext>
            </a:extLst>
          </p:cNvPr>
          <p:cNvSpPr>
            <a:spLocks noGrp="1"/>
          </p:cNvSpPr>
          <p:nvPr>
            <p:ph idx="1"/>
          </p:nvPr>
        </p:nvSpPr>
        <p:spPr>
          <a:xfrm>
            <a:off x="4863737" y="546827"/>
            <a:ext cx="6976571" cy="5994649"/>
          </a:xfrm>
        </p:spPr>
        <p:txBody>
          <a:bodyPr>
            <a:normAutofit/>
          </a:bodyPr>
          <a:lstStyle/>
          <a:p>
            <a:pPr marL="0" indent="0">
              <a:spcBef>
                <a:spcPts val="800"/>
              </a:spcBef>
              <a:buNone/>
              <a:defRPr/>
            </a:pPr>
            <a:r>
              <a:rPr lang="en-US" altLang="it-IT" sz="2000" b="1" dirty="0">
                <a:solidFill>
                  <a:srgbClr val="FF3366"/>
                </a:solidFill>
              </a:rPr>
              <a:t>Enzyme-linked receptors</a:t>
            </a:r>
          </a:p>
          <a:p>
            <a:pPr marL="0" indent="0">
              <a:spcBef>
                <a:spcPts val="800"/>
              </a:spcBef>
              <a:defRPr/>
            </a:pPr>
            <a:r>
              <a:rPr lang="en-US" altLang="it-IT" dirty="0"/>
              <a:t>They are found in all living organisms</a:t>
            </a:r>
          </a:p>
          <a:p>
            <a:pPr marL="0" indent="0">
              <a:spcBef>
                <a:spcPts val="800"/>
              </a:spcBef>
              <a:defRPr/>
            </a:pPr>
            <a:r>
              <a:rPr lang="en-US" altLang="it-IT" dirty="0"/>
              <a:t>The extracellular domain binds the signal</a:t>
            </a:r>
          </a:p>
          <a:p>
            <a:pPr marL="0" indent="0">
              <a:spcBef>
                <a:spcPts val="800"/>
              </a:spcBef>
              <a:defRPr/>
            </a:pPr>
            <a:r>
              <a:rPr lang="en-US" altLang="it-IT" dirty="0"/>
              <a:t>The signal makes the intracellular domain functionally catalytic</a:t>
            </a:r>
          </a:p>
          <a:p>
            <a:pPr marL="0" indent="0">
              <a:spcBef>
                <a:spcPts val="800"/>
              </a:spcBef>
              <a:defRPr/>
            </a:pPr>
            <a:r>
              <a:rPr lang="en-US" altLang="it-IT" dirty="0"/>
              <a:t>Many of them are protein kinases</a:t>
            </a:r>
          </a:p>
          <a:p>
            <a:pPr marL="0" indent="0">
              <a:spcBef>
                <a:spcPts val="800"/>
              </a:spcBef>
              <a:defRPr/>
            </a:pPr>
            <a:r>
              <a:rPr lang="en-US" altLang="it-IT" dirty="0"/>
              <a:t>Signaling for phosphorylation</a:t>
            </a:r>
          </a:p>
          <a:p>
            <a:pPr algn="ctr">
              <a:spcBef>
                <a:spcPts val="1250"/>
              </a:spcBef>
              <a:buClrTx/>
              <a:buNone/>
            </a:pPr>
            <a:endParaRPr lang="it-IT" dirty="0"/>
          </a:p>
        </p:txBody>
      </p:sp>
    </p:spTree>
    <p:extLst>
      <p:ext uri="{BB962C8B-B14F-4D97-AF65-F5344CB8AC3E}">
        <p14:creationId xmlns:p14="http://schemas.microsoft.com/office/powerpoint/2010/main" val="4062422148"/>
      </p:ext>
    </p:extLst>
  </p:cSld>
  <p:clrMapOvr>
    <a:masterClrMapping/>
  </p:clrMapOvr>
</p:sld>
</file>

<file path=ppt/theme/theme1.xml><?xml version="1.0" encoding="utf-8"?>
<a:theme xmlns:a="http://schemas.openxmlformats.org/drawingml/2006/main" name="Atlante">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4010</TotalTime>
  <Words>5922</Words>
  <Application>Microsoft Macintosh PowerPoint</Application>
  <PresentationFormat>Widescreen</PresentationFormat>
  <Paragraphs>353</Paragraphs>
  <Slides>42</Slides>
  <Notes>42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42</vt:i4>
      </vt:variant>
    </vt:vector>
  </HeadingPairs>
  <TitlesOfParts>
    <vt:vector size="52" baseType="lpstr">
      <vt:lpstr>Arial</vt:lpstr>
      <vt:lpstr>Calibri</vt:lpstr>
      <vt:lpstr>Calibri Light</vt:lpstr>
      <vt:lpstr>Comic Sans MS</vt:lpstr>
      <vt:lpstr>Garamond</vt:lpstr>
      <vt:lpstr>Rockwell</vt:lpstr>
      <vt:lpstr>Times New Roman</vt:lpstr>
      <vt:lpstr>Verdana</vt:lpstr>
      <vt:lpstr>Wingdings</vt:lpstr>
      <vt:lpstr>Atlante</vt:lpstr>
      <vt:lpstr>Molecular Markers  in Reproduction</vt:lpstr>
      <vt:lpstr>Cell signalling transduction</vt:lpstr>
      <vt:lpstr>Cell signaling transduction</vt:lpstr>
      <vt:lpstr>Receptors</vt:lpstr>
      <vt:lpstr>Presentazione standard di PowerPoint</vt:lpstr>
      <vt:lpstr>Ligand-gated ion channels</vt:lpstr>
      <vt:lpstr>Presentazione standard di PowerPoint</vt:lpstr>
      <vt:lpstr>Ligand-gated ion channels</vt:lpstr>
      <vt:lpstr>Enzyme-linked receptors</vt:lpstr>
      <vt:lpstr>Enzyme-linked receptors</vt:lpstr>
      <vt:lpstr>Enzyme-linked receptors</vt:lpstr>
      <vt:lpstr>Receptor tyrosine kinases (RTKs)</vt:lpstr>
      <vt:lpstr>Receptor tyrosine kinases (RTKs)</vt:lpstr>
      <vt:lpstr>Receptor tyrosine kinases (RTKs)</vt:lpstr>
      <vt:lpstr>Receptor tyrosine kinases (RTKs)</vt:lpstr>
      <vt:lpstr>Presentazione standard di PowerPoint</vt:lpstr>
      <vt:lpstr>Receptor tyrosine kinases (RTKs)</vt:lpstr>
      <vt:lpstr>Presentazione standard di PowerPoint</vt:lpstr>
      <vt:lpstr>Presentazione standard di PowerPoint</vt:lpstr>
      <vt:lpstr>Second messengers</vt:lpstr>
      <vt:lpstr>Signal transduction  via cAMP</vt:lpstr>
      <vt:lpstr>Presentazione standard di PowerPoint</vt:lpstr>
      <vt:lpstr>Signal transduction  via cAMP: advantages</vt:lpstr>
      <vt:lpstr>Signal transduction  via cAMP: advantages</vt:lpstr>
      <vt:lpstr>Signal transduction  via cAMP</vt:lpstr>
      <vt:lpstr>Signal transduction  via cAMP</vt:lpstr>
      <vt:lpstr>Signal transduction  via inositol triphosphate and diacylglycerol</vt:lpstr>
      <vt:lpstr>Signal transduction  via inositol triphosphate and diacylglycerol</vt:lpstr>
      <vt:lpstr>Signal transduction  via inositol triphosphate and diacylglycerol</vt:lpstr>
      <vt:lpstr>Signal transduction  via Ca2+</vt:lpstr>
      <vt:lpstr>Signal transduction  via Ca2+</vt:lpstr>
      <vt:lpstr>Ca2+ -calmodulin complex</vt:lpstr>
      <vt:lpstr>Presentazione standard di PowerPoint</vt:lpstr>
      <vt:lpstr>Nitric oxide</vt:lpstr>
      <vt:lpstr>Presentazione standard di PowerPoint</vt:lpstr>
      <vt:lpstr>Different ways in which signals can be integrated</vt:lpstr>
      <vt:lpstr>Connection between signalling pathways</vt:lpstr>
      <vt:lpstr>Summary</vt:lpstr>
      <vt:lpstr>Presentazione standard di PowerPoint</vt:lpstr>
      <vt:lpstr>Presentazione standard di PowerPoint</vt:lpstr>
      <vt:lpstr>Presentazione standard di PowerPoint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Markers  in Reproduction</dc:title>
  <dc:creator>Natalia Battista</dc:creator>
  <cp:lastModifiedBy>Natalia Battista</cp:lastModifiedBy>
  <cp:revision>7</cp:revision>
  <dcterms:created xsi:type="dcterms:W3CDTF">2023-03-12T16:14:28Z</dcterms:created>
  <dcterms:modified xsi:type="dcterms:W3CDTF">2023-03-20T09:41:40Z</dcterms:modified>
</cp:coreProperties>
</file>