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84" r:id="rId3"/>
    <p:sldId id="257" r:id="rId4"/>
    <p:sldId id="285" r:id="rId5"/>
    <p:sldId id="258" r:id="rId6"/>
    <p:sldId id="259" r:id="rId7"/>
    <p:sldId id="269" r:id="rId8"/>
    <p:sldId id="270" r:id="rId9"/>
    <p:sldId id="260" r:id="rId10"/>
    <p:sldId id="283" r:id="rId11"/>
    <p:sldId id="272" r:id="rId12"/>
    <p:sldId id="271" r:id="rId13"/>
    <p:sldId id="288" r:id="rId14"/>
    <p:sldId id="278" r:id="rId15"/>
    <p:sldId id="297" r:id="rId16"/>
    <p:sldId id="298" r:id="rId17"/>
    <p:sldId id="286" r:id="rId18"/>
    <p:sldId id="287" r:id="rId19"/>
    <p:sldId id="289" r:id="rId20"/>
    <p:sldId id="290" r:id="rId21"/>
    <p:sldId id="261" r:id="rId22"/>
    <p:sldId id="262" r:id="rId23"/>
    <p:sldId id="263" r:id="rId24"/>
    <p:sldId id="291" r:id="rId25"/>
    <p:sldId id="279" r:id="rId26"/>
    <p:sldId id="273" r:id="rId27"/>
    <p:sldId id="299" r:id="rId28"/>
    <p:sldId id="292" r:id="rId29"/>
    <p:sldId id="274" r:id="rId30"/>
    <p:sldId id="277" r:id="rId31"/>
    <p:sldId id="293" r:id="rId32"/>
    <p:sldId id="294" r:id="rId33"/>
    <p:sldId id="275" r:id="rId34"/>
    <p:sldId id="295" r:id="rId35"/>
    <p:sldId id="296" r:id="rId36"/>
    <p:sldId id="276" r:id="rId37"/>
    <p:sldId id="300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De Dominicis" initials="ADD" lastIdx="1" clrIdx="0">
    <p:extLst>
      <p:ext uri="{19B8F6BF-5375-455C-9EA6-DF929625EA0E}">
        <p15:presenceInfo xmlns:p15="http://schemas.microsoft.com/office/powerpoint/2012/main" userId="S::adedominicis@unite.it::e309085b-3cfa-479e-bc03-53b0de72e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048D4-3AAE-3844-90A7-A8D774C73875}" v="17" dt="2020-11-19T16:37:21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De Dominicis" userId="S::adedominicis@unite.it::e309085b-3cfa-479e-bc03-53b0de72e7ea" providerId="AD" clId="Web-{91A7343D-F6BE-AB7F-3E9C-49A086DBF3F1}"/>
    <pc:docChg chg="modSld">
      <pc:chgData name="Audrey De Dominicis" userId="S::adedominicis@unite.it::e309085b-3cfa-479e-bc03-53b0de72e7ea" providerId="AD" clId="Web-{91A7343D-F6BE-AB7F-3E9C-49A086DBF3F1}" dt="2020-08-29T10:00:32.466" v="44" actId="20577"/>
      <pc:docMkLst>
        <pc:docMk/>
      </pc:docMkLst>
      <pc:sldChg chg="modSp">
        <pc:chgData name="Audrey De Dominicis" userId="S::adedominicis@unite.it::e309085b-3cfa-479e-bc03-53b0de72e7ea" providerId="AD" clId="Web-{91A7343D-F6BE-AB7F-3E9C-49A086DBF3F1}" dt="2020-08-29T10:00:31.294" v="42" actId="20577"/>
        <pc:sldMkLst>
          <pc:docMk/>
          <pc:sldMk cId="618737403" sldId="256"/>
        </pc:sldMkLst>
        <pc:spChg chg="mod">
          <ac:chgData name="Audrey De Dominicis" userId="S::adedominicis@unite.it::e309085b-3cfa-479e-bc03-53b0de72e7ea" providerId="AD" clId="Web-{91A7343D-F6BE-AB7F-3E9C-49A086DBF3F1}" dt="2020-08-29T10:00:31.294" v="42" actId="20577"/>
          <ac:spMkLst>
            <pc:docMk/>
            <pc:sldMk cId="618737403" sldId="256"/>
            <ac:spMk id="3" creationId="{AA5026DB-D903-424B-8894-71B0872A2385}"/>
          </ac:spMkLst>
        </pc:spChg>
      </pc:sldChg>
    </pc:docChg>
  </pc:docChgLst>
  <pc:docChgLst>
    <pc:chgData name="Audrey De Dominicis" userId="e309085b-3cfa-479e-bc03-53b0de72e7ea" providerId="ADAL" clId="{CCB048D4-3AAE-3844-90A7-A8D774C73875}"/>
    <pc:docChg chg="modSld">
      <pc:chgData name="Audrey De Dominicis" userId="e309085b-3cfa-479e-bc03-53b0de72e7ea" providerId="ADAL" clId="{CCB048D4-3AAE-3844-90A7-A8D774C73875}" dt="2020-11-19T16:37:21.971" v="16" actId="20577"/>
      <pc:docMkLst>
        <pc:docMk/>
      </pc:docMkLst>
      <pc:sldChg chg="modSp">
        <pc:chgData name="Audrey De Dominicis" userId="e309085b-3cfa-479e-bc03-53b0de72e7ea" providerId="ADAL" clId="{CCB048D4-3AAE-3844-90A7-A8D774C73875}" dt="2020-11-19T16:37:21.971" v="16" actId="20577"/>
        <pc:sldMkLst>
          <pc:docMk/>
          <pc:sldMk cId="840574117" sldId="258"/>
        </pc:sldMkLst>
        <pc:spChg chg="mod">
          <ac:chgData name="Audrey De Dominicis" userId="e309085b-3cfa-479e-bc03-53b0de72e7ea" providerId="ADAL" clId="{CCB048D4-3AAE-3844-90A7-A8D774C73875}" dt="2020-11-19T16:37:21.971" v="16" actId="20577"/>
          <ac:spMkLst>
            <pc:docMk/>
            <pc:sldMk cId="840574117" sldId="258"/>
            <ac:spMk id="3" creationId="{2490981B-D811-499E-BD9F-37A4561BF5C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1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0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604A338D-6611-486A-896E-B50B1F786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856" b="6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08CECC1-D610-4D0F-ADE6-64F8344B5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it-IT" sz="8000" dirty="0" err="1">
                <a:solidFill>
                  <a:srgbClr val="FFFFFF"/>
                </a:solidFill>
              </a:rPr>
              <a:t>European</a:t>
            </a:r>
            <a:r>
              <a:rPr lang="it-IT" sz="8000" dirty="0">
                <a:solidFill>
                  <a:srgbClr val="FFFFFF"/>
                </a:solidFill>
              </a:rPr>
              <a:t> Economy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5026DB-D903-424B-8894-71B0872A2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solidFill>
                  <a:srgbClr val="FFFFFF"/>
                </a:solidFill>
              </a:rPr>
              <a:t>Principles</a:t>
            </a:r>
            <a:r>
              <a:rPr lang="it-IT" sz="2400" dirty="0">
                <a:solidFill>
                  <a:srgbClr val="FFFFFF"/>
                </a:solidFill>
              </a:rPr>
              <a:t> of corporate </a:t>
            </a:r>
            <a:r>
              <a:rPr lang="it-IT" sz="2400" dirty="0" err="1">
                <a:solidFill>
                  <a:srgbClr val="FFFFFF"/>
                </a:solidFill>
              </a:rPr>
              <a:t>finance</a:t>
            </a:r>
          </a:p>
          <a:p>
            <a:r>
              <a:rPr lang="it-IT" dirty="0">
                <a:solidFill>
                  <a:srgbClr val="FFFFFF"/>
                </a:solidFill>
                <a:cs typeface="Calibri"/>
              </a:rPr>
              <a:t>Audrey de </a:t>
            </a:r>
            <a:r>
              <a:rPr lang="it-IT" dirty="0" err="1">
                <a:solidFill>
                  <a:srgbClr val="FFFFFF"/>
                </a:solidFill>
                <a:cs typeface="Calibri"/>
              </a:rPr>
              <a:t>dominicis</a:t>
            </a:r>
            <a:endParaRPr lang="it-IT" dirty="0">
              <a:solidFill>
                <a:srgbClr val="FFFFFF"/>
              </a:solidFill>
              <a:cs typeface="Calibri"/>
            </a:endParaRPr>
          </a:p>
          <a:p>
            <a:endParaRPr lang="it-IT" dirty="0" err="1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008C09-3091-BB49-869E-D39F0E2D81AD}"/>
              </a:ext>
            </a:extLst>
          </p:cNvPr>
          <p:cNvSpPr txBox="1"/>
          <p:nvPr/>
        </p:nvSpPr>
        <p:spPr>
          <a:xfrm>
            <a:off x="1097280" y="5773896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adedominicis@unite.it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873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752B3-3A33-4552-A368-17BC0556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B56E38-2A07-47F5-A9C8-6DE53417F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present value of $114.49 if the interest is compounded annually at a rate of 7% for two years?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D93365E3-D9BC-434E-9017-3CABBC07A0A2}"/>
                  </a:ext>
                </a:extLst>
              </p:cNvPr>
              <p:cNvSpPr/>
              <p:nvPr/>
            </p:nvSpPr>
            <p:spPr>
              <a:xfrm>
                <a:off x="3048000" y="3030173"/>
                <a:ext cx="6096000" cy="20570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PV=</a:t>
                </a:r>
                <a:r>
                  <a:rPr lang="it-IT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(1+0</m:t>
                            </m:r>
                            <m:r>
                              <a:rPr lang="it-IT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it-IT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07)</m:t>
                            </m:r>
                          </m:e>
                          <m:sup>
                            <m:r>
                              <a:rPr lang="it-IT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114.49</a:t>
                </a:r>
              </a:p>
              <a:p>
                <a:pPr algn="ctr"/>
                <a:endParaRPr lang="it-IT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PV=100</a:t>
                </a: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D93365E3-D9BC-434E-9017-3CABBC07A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30173"/>
                <a:ext cx="6096000" cy="2057038"/>
              </a:xfrm>
              <a:prstGeom prst="rect">
                <a:avLst/>
              </a:prstGeom>
              <a:blipFill>
                <a:blip r:embed="rId2"/>
                <a:stretch>
                  <a:fillRect b="-10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3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BE87F-BA4B-4EC9-959B-EE4042C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4177C-4BFC-4A2A-AACF-4AAC024C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the cost of capital is 9%, what is the PV of $374 paid in year 9?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PV =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/ (1 +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PV = $374 / 1.09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PV = $172.20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0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E2B6C-2F95-47BF-8552-6AC56DD4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B57502-B6DE-4B05-BADA-E3D21666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the PV of $139 is $125, what is the discount factor?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 =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4000" i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000" i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4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FV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4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$125 / $139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4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=0.899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BF54F-B8FD-5649-98FA-89BEFE395536}"/>
              </a:ext>
            </a:extLst>
          </p:cNvPr>
          <p:cNvSpPr txBox="1"/>
          <p:nvPr/>
        </p:nvSpPr>
        <p:spPr>
          <a:xfrm>
            <a:off x="1483894" y="3244334"/>
            <a:ext cx="32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WE START FROM THIS FORMULA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C867C18-3462-CA43-8C61-6A89A9C557CA}"/>
              </a:ext>
            </a:extLst>
          </p:cNvPr>
          <p:cNvSpPr/>
          <p:nvPr/>
        </p:nvSpPr>
        <p:spPr>
          <a:xfrm>
            <a:off x="4899991" y="3747052"/>
            <a:ext cx="2584174" cy="5068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129CF2-7000-434B-9706-8B21F129B7CA}"/>
              </a:ext>
            </a:extLst>
          </p:cNvPr>
          <p:cNvSpPr txBox="1"/>
          <p:nvPr/>
        </p:nvSpPr>
        <p:spPr>
          <a:xfrm>
            <a:off x="1235103" y="4668763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Attention</a:t>
            </a:r>
            <a:r>
              <a:rPr lang="it-IT" dirty="0"/>
              <a:t>!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the </a:t>
            </a:r>
            <a:r>
              <a:rPr lang="it-IT" dirty="0" err="1"/>
              <a:t>r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the </a:t>
            </a:r>
          </a:p>
          <a:p>
            <a:r>
              <a:rPr lang="it-IT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 </a:t>
            </a:r>
            <a:r>
              <a:rPr lang="it-IT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(DF)!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10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E2B6C-2F95-47BF-8552-6AC56DD4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9B57502-B6DE-4B05-BADA-E3D216666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PV of $139 is $125, what is the interest rate?</a:t>
                </a: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PV  = FV/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400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FV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PV</a:t>
                </a:r>
                <a:endParaRPr lang="it-IT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$139 / $125</a:t>
                </a:r>
                <a:endParaRPr lang="it-IT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r=1.112–1= 0.112=11.2%</a:t>
                </a:r>
                <a:endParaRPr lang="it-IT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9B57502-B6DE-4B05-BADA-E3D216666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5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BF54F-B8FD-5649-98FA-89BEFE395536}"/>
              </a:ext>
            </a:extLst>
          </p:cNvPr>
          <p:cNvSpPr txBox="1"/>
          <p:nvPr/>
        </p:nvSpPr>
        <p:spPr>
          <a:xfrm>
            <a:off x="1483894" y="3244334"/>
            <a:ext cx="32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WE START FROM THIS FORMULA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C867C18-3462-CA43-8C61-6A89A9C557CA}"/>
              </a:ext>
            </a:extLst>
          </p:cNvPr>
          <p:cNvSpPr/>
          <p:nvPr/>
        </p:nvSpPr>
        <p:spPr>
          <a:xfrm>
            <a:off x="4718562" y="3857949"/>
            <a:ext cx="2974325" cy="525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6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C487F-3029-4570-AE35-180289FA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D3F0F-5DB7-4ADE-B1A8-5DCF335FD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cost of a new automobile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$10,000.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5%,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set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aside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sum 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PV =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FV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 (1 +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PV = $10,000 / 1.05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PV = $7,835.26 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35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BC7AA-1BCC-9443-9CD4-16004325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979B83C-038D-9145-9128-6E7396AA10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0655" y="2065373"/>
                <a:ext cx="1932167" cy="595241"/>
              </a:xfrm>
            </p:spPr>
            <p:txBody>
              <a:bodyPr/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FV = PV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it-IT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it-IT" dirty="0">
                  <a:latin typeface="Arial" panose="020B0604020202020204" pitchFamily="34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979B83C-038D-9145-9128-6E7396AA1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0655" y="2065373"/>
                <a:ext cx="1932167" cy="595241"/>
              </a:xfrm>
              <a:blipFill>
                <a:blip r:embed="rId2"/>
                <a:stretch>
                  <a:fillRect l="-3268" t="-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8242E2-3853-F941-B7EF-955595C5882D}"/>
              </a:ext>
            </a:extLst>
          </p:cNvPr>
          <p:cNvSpPr txBox="1"/>
          <p:nvPr/>
        </p:nvSpPr>
        <p:spPr>
          <a:xfrm>
            <a:off x="295421" y="2095609"/>
            <a:ext cx="142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Future 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CB23C4D-4FDB-0842-9FCC-D47A8B1B36F5}"/>
                  </a:ext>
                </a:extLst>
              </p:cNvPr>
              <p:cNvSpPr txBox="1"/>
              <p:nvPr/>
            </p:nvSpPr>
            <p:spPr>
              <a:xfrm>
                <a:off x="2200655" y="2770123"/>
                <a:ext cx="1523815" cy="616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𝐹𝑉</m:t>
                        </m:r>
                      </m:num>
                      <m:den>
                        <m:sSup>
                          <m:sSupPr>
                            <m:ctrlPr>
                              <a:rPr lang="it-IT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</m:t>
                            </m:r>
                            <m:r>
                              <a:rPr lang="it-IT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it-IT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CB23C4D-4FDB-0842-9FCC-D47A8B1B3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55" y="2770123"/>
                <a:ext cx="1523815" cy="616772"/>
              </a:xfrm>
              <a:prstGeom prst="rect">
                <a:avLst/>
              </a:prstGeom>
              <a:blipFill>
                <a:blip r:embed="rId3"/>
                <a:stretch>
                  <a:fillRect l="-4959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02CA85-4FDB-6448-A307-E1B6B0BE1981}"/>
              </a:ext>
            </a:extLst>
          </p:cNvPr>
          <p:cNvSpPr txBox="1"/>
          <p:nvPr/>
        </p:nvSpPr>
        <p:spPr>
          <a:xfrm>
            <a:off x="295421" y="2778487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Present</a:t>
            </a:r>
            <a:r>
              <a:rPr lang="it-IT" dirty="0"/>
              <a:t> Value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4B24B5F-E333-AE4A-AF64-763FF5D71E16}"/>
              </a:ext>
            </a:extLst>
          </p:cNvPr>
          <p:cNvCxnSpPr>
            <a:cxnSpLocks/>
          </p:cNvCxnSpPr>
          <p:nvPr/>
        </p:nvCxnSpPr>
        <p:spPr>
          <a:xfrm>
            <a:off x="2962562" y="3444812"/>
            <a:ext cx="1" cy="707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30B11171-4C3B-AC4B-9665-F30A836330BF}"/>
              </a:ext>
            </a:extLst>
          </p:cNvPr>
          <p:cNvSpPr/>
          <p:nvPr/>
        </p:nvSpPr>
        <p:spPr>
          <a:xfrm>
            <a:off x="2224969" y="2676376"/>
            <a:ext cx="1611279" cy="745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CF20540-A0CE-7D4C-8D91-5A98CD15F42F}"/>
                  </a:ext>
                </a:extLst>
              </p:cNvPr>
              <p:cNvSpPr txBox="1"/>
              <p:nvPr/>
            </p:nvSpPr>
            <p:spPr>
              <a:xfrm>
                <a:off x="2176305" y="4268030"/>
                <a:ext cx="1708609" cy="797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it-IT" dirty="0"/>
                  <a:t>FV</a:t>
                </a:r>
              </a:p>
              <a:p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CF20540-A0CE-7D4C-8D91-5A98CD15F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05" y="4268030"/>
                <a:ext cx="1708609" cy="797654"/>
              </a:xfrm>
              <a:prstGeom prst="rect">
                <a:avLst/>
              </a:prstGeom>
              <a:blipFill>
                <a:blip r:embed="rId4"/>
                <a:stretch>
                  <a:fillRect l="-2963" r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E5168D-02C8-354E-989B-6CF5C82306E6}"/>
              </a:ext>
            </a:extLst>
          </p:cNvPr>
          <p:cNvSpPr txBox="1"/>
          <p:nvPr/>
        </p:nvSpPr>
        <p:spPr>
          <a:xfrm>
            <a:off x="295421" y="4264856"/>
            <a:ext cx="1738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Another</a:t>
            </a:r>
            <a:r>
              <a:rPr lang="it-IT" dirty="0"/>
              <a:t> way to </a:t>
            </a:r>
            <a:r>
              <a:rPr lang="it-IT" dirty="0" err="1"/>
              <a:t>write</a:t>
            </a:r>
            <a:r>
              <a:rPr lang="it-IT" dirty="0"/>
              <a:t> the PV formula,</a:t>
            </a:r>
          </a:p>
          <a:p>
            <a:r>
              <a:rPr lang="it-IT" dirty="0" err="1"/>
              <a:t>useful</a:t>
            </a:r>
            <a:r>
              <a:rPr lang="it-IT" dirty="0"/>
              <a:t> to </a:t>
            </a:r>
            <a:r>
              <a:rPr lang="it-IT" dirty="0" err="1"/>
              <a:t>understand</a:t>
            </a:r>
            <a:r>
              <a:rPr lang="it-IT" dirty="0"/>
              <a:t> the Discount </a:t>
            </a:r>
            <a:r>
              <a:rPr lang="it-IT" dirty="0" err="1"/>
              <a:t>Factor</a:t>
            </a:r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436117A-883E-FC48-B30E-0F2D43A7E9F8}"/>
              </a:ext>
            </a:extLst>
          </p:cNvPr>
          <p:cNvSpPr/>
          <p:nvPr/>
        </p:nvSpPr>
        <p:spPr>
          <a:xfrm>
            <a:off x="2720596" y="4276394"/>
            <a:ext cx="663183" cy="5617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B9FA4304-4BD4-8942-A0A2-AF41A70D53A4}"/>
              </a:ext>
            </a:extLst>
          </p:cNvPr>
          <p:cNvCxnSpPr/>
          <p:nvPr/>
        </p:nvCxnSpPr>
        <p:spPr>
          <a:xfrm>
            <a:off x="383847" y="5979384"/>
            <a:ext cx="14268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17EEECD-25FB-0C44-A9A3-25B62F3E1D3E}"/>
              </a:ext>
            </a:extLst>
          </p:cNvPr>
          <p:cNvCxnSpPr>
            <a:endCxn id="14" idx="5"/>
          </p:cNvCxnSpPr>
          <p:nvPr/>
        </p:nvCxnSpPr>
        <p:spPr>
          <a:xfrm flipH="1" flipV="1">
            <a:off x="3286658" y="4755913"/>
            <a:ext cx="328233" cy="50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D1A0D2-16E1-B54E-BA79-51263BAA7919}"/>
              </a:ext>
            </a:extLst>
          </p:cNvPr>
          <p:cNvSpPr txBox="1"/>
          <p:nvPr/>
        </p:nvSpPr>
        <p:spPr>
          <a:xfrm>
            <a:off x="2588343" y="5181518"/>
            <a:ext cx="164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Discount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Factor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3C75BBC-B2B0-C748-A00B-5F03CCCF6A02}"/>
              </a:ext>
            </a:extLst>
          </p:cNvPr>
          <p:cNvCxnSpPr>
            <a:stCxn id="12" idx="3"/>
          </p:cNvCxnSpPr>
          <p:nvPr/>
        </p:nvCxnSpPr>
        <p:spPr>
          <a:xfrm>
            <a:off x="3884914" y="4666857"/>
            <a:ext cx="2877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9D74701-FBFF-E940-8FB1-4E4420AD01F2}"/>
                  </a:ext>
                </a:extLst>
              </p:cNvPr>
              <p:cNvSpPr txBox="1"/>
              <p:nvPr/>
            </p:nvSpPr>
            <p:spPr>
              <a:xfrm>
                <a:off x="6983605" y="4492013"/>
                <a:ext cx="1275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PV= DF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it-IT" dirty="0"/>
                  <a:t>FV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9D74701-FBFF-E940-8FB1-4E4420AD0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05" y="4492013"/>
                <a:ext cx="1275157" cy="369332"/>
              </a:xfrm>
              <a:prstGeom prst="rect">
                <a:avLst/>
              </a:prstGeom>
              <a:blipFill>
                <a:blip r:embed="rId5"/>
                <a:stretch>
                  <a:fillRect l="-4950" t="-6667" r="-297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E699502-43AF-0B43-A738-A98058500AC1}"/>
              </a:ext>
            </a:extLst>
          </p:cNvPr>
          <p:cNvSpPr txBox="1"/>
          <p:nvPr/>
        </p:nvSpPr>
        <p:spPr>
          <a:xfrm>
            <a:off x="7507919" y="486134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1B979D1E-3304-2447-9576-20B44AD1E84A}"/>
                  </a:ext>
                </a:extLst>
              </p:cNvPr>
              <p:cNvSpPr/>
              <p:nvPr/>
            </p:nvSpPr>
            <p:spPr>
              <a:xfrm>
                <a:off x="7266538" y="5236211"/>
                <a:ext cx="879023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DF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𝐹𝑉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1B979D1E-3304-2447-9576-20B44AD1E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38" y="5236211"/>
                <a:ext cx="879023" cy="484172"/>
              </a:xfrm>
              <a:prstGeom prst="rect">
                <a:avLst/>
              </a:prstGeom>
              <a:blipFill>
                <a:blip r:embed="rId6"/>
                <a:stretch>
                  <a:fillRect l="-5714" b="-102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845558D-0D84-3C44-8ED7-3A4D4F5F6CB7}"/>
              </a:ext>
            </a:extLst>
          </p:cNvPr>
          <p:cNvCxnSpPr>
            <a:stCxn id="3" idx="3"/>
          </p:cNvCxnSpPr>
          <p:nvPr/>
        </p:nvCxnSpPr>
        <p:spPr>
          <a:xfrm flipV="1">
            <a:off x="4132822" y="2361363"/>
            <a:ext cx="2267978" cy="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BB3C8980-B17D-A043-B219-4207B126639F}"/>
                  </a:ext>
                </a:extLst>
              </p:cNvPr>
              <p:cNvSpPr/>
              <p:nvPr/>
            </p:nvSpPr>
            <p:spPr>
              <a:xfrm>
                <a:off x="6819171" y="2176697"/>
                <a:ext cx="141878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it-I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den>
                      </m:f>
                    </m:oMath>
                  </m:oMathPara>
                </a14:m>
                <a:endParaRPr lang="it-IT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BB3C8980-B17D-A043-B219-4207B1266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171" y="2176697"/>
                <a:ext cx="1418785" cy="609077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07E6661-0147-5B40-BFF6-BC2FFD779C50}"/>
              </a:ext>
            </a:extLst>
          </p:cNvPr>
          <p:cNvSpPr txBox="1"/>
          <p:nvPr/>
        </p:nvSpPr>
        <p:spPr>
          <a:xfrm>
            <a:off x="8267325" y="23034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099D6BC-3593-EE41-80B8-96820196D775}"/>
                  </a:ext>
                </a:extLst>
              </p:cNvPr>
              <p:cNvSpPr txBox="1"/>
              <p:nvPr/>
            </p:nvSpPr>
            <p:spPr>
              <a:xfrm>
                <a:off x="8826180" y="2349633"/>
                <a:ext cx="947311" cy="393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it-IT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𝐹𝑉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𝑃𝑉</m:t>
                        </m:r>
                      </m:den>
                    </m:f>
                  </m:oMath>
                </a14:m>
                <a:r>
                  <a:rPr lang="it-IT" dirty="0"/>
                  <a:t> - 1 </a:t>
                </a: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099D6BC-3593-EE41-80B8-96820196D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180" y="2349633"/>
                <a:ext cx="947311" cy="393441"/>
              </a:xfrm>
              <a:prstGeom prst="rect">
                <a:avLst/>
              </a:prstGeom>
              <a:blipFill>
                <a:blip r:embed="rId8"/>
                <a:stretch>
                  <a:fillRect l="-6667" r="-13333" b="-212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DA359-F5A0-F844-BB7C-1C1E0572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D4514F0-52CF-6744-8EA7-6C73C8462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2694" y="2123662"/>
                <a:ext cx="2120609" cy="52368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it-IT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FV = PV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it-IT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it-IT" sz="2800" dirty="0">
                  <a:solidFill>
                    <a:schemeClr val="tx1"/>
                  </a:solidFill>
                </a:endParaRP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D4514F0-52CF-6744-8EA7-6C73C8462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94" y="2123662"/>
                <a:ext cx="2120609" cy="523681"/>
              </a:xfrm>
              <a:blipFill>
                <a:blip r:embed="rId2"/>
                <a:stretch>
                  <a:fillRect l="-7143" t="-19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134C5AE-D7EC-8C45-A898-C6D40D3D7B72}"/>
              </a:ext>
            </a:extLst>
          </p:cNvPr>
          <p:cNvSpPr txBox="1">
            <a:spLocks/>
          </p:cNvSpPr>
          <p:nvPr/>
        </p:nvSpPr>
        <p:spPr>
          <a:xfrm>
            <a:off x="1192695" y="2740882"/>
            <a:ext cx="1948069" cy="5236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EC4B19A-D173-5846-ADF2-9E1340DDB23E}"/>
              </a:ext>
            </a:extLst>
          </p:cNvPr>
          <p:cNvSpPr txBox="1">
            <a:spLocks/>
          </p:cNvSpPr>
          <p:nvPr/>
        </p:nvSpPr>
        <p:spPr>
          <a:xfrm>
            <a:off x="1097280" y="2424542"/>
            <a:ext cx="1948069" cy="5236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5F7007-05F5-8744-936D-4A81F21D0D29}"/>
                  </a:ext>
                </a:extLst>
              </p:cNvPr>
              <p:cNvSpPr txBox="1"/>
              <p:nvPr/>
            </p:nvSpPr>
            <p:spPr>
              <a:xfrm>
                <a:off x="1097280" y="2914099"/>
                <a:ext cx="1991635" cy="664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𝐹𝑉</m:t>
                        </m:r>
                      </m:num>
                      <m:den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5F7007-05F5-8744-936D-4A81F21D0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914099"/>
                <a:ext cx="1991635" cy="664477"/>
              </a:xfrm>
              <a:prstGeom prst="rect">
                <a:avLst/>
              </a:prstGeom>
              <a:blipFill>
                <a:blip r:embed="rId3"/>
                <a:stretch>
                  <a:fillRect l="-4430" b="-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7B87188C-F570-B046-BE00-74D7E6EF747A}"/>
                  </a:ext>
                </a:extLst>
              </p:cNvPr>
              <p:cNvSpPr/>
              <p:nvPr/>
            </p:nvSpPr>
            <p:spPr>
              <a:xfrm>
                <a:off x="3860925" y="2954463"/>
                <a:ext cx="2209644" cy="663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it-IT" sz="2400" dirty="0"/>
                  <a:t>FV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7B87188C-F570-B046-BE00-74D7E6EF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925" y="2954463"/>
                <a:ext cx="2209644" cy="663515"/>
              </a:xfrm>
              <a:prstGeom prst="rect">
                <a:avLst/>
              </a:prstGeom>
              <a:blipFill>
                <a:blip r:embed="rId4"/>
                <a:stretch>
                  <a:fillRect l="-3977" r="-2841"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D690B93-3768-5D44-87A7-FAB8DA19E4F7}"/>
                  </a:ext>
                </a:extLst>
              </p:cNvPr>
              <p:cNvSpPr/>
              <p:nvPr/>
            </p:nvSpPr>
            <p:spPr>
              <a:xfrm>
                <a:off x="1097280" y="4020428"/>
                <a:ext cx="145142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it-IT" sz="2400" dirty="0"/>
                  <a:t>DF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𝐹𝑉</m:t>
                        </m:r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D690B93-3768-5D44-87A7-FAB8DA19E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020428"/>
                <a:ext cx="1451423" cy="616964"/>
              </a:xfrm>
              <a:prstGeom prst="rect">
                <a:avLst/>
              </a:prstGeom>
              <a:blipFill>
                <a:blip r:embed="rId5"/>
                <a:stretch>
                  <a:fillRect l="-6087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ECD0B0B-D0CE-344E-8E45-381D9984A397}"/>
                  </a:ext>
                </a:extLst>
              </p:cNvPr>
              <p:cNvSpPr/>
              <p:nvPr/>
            </p:nvSpPr>
            <p:spPr>
              <a:xfrm>
                <a:off x="1097280" y="5165988"/>
                <a:ext cx="178818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it-IT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𝐹𝑉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𝑃𝑉</m:t>
                        </m:r>
                      </m:den>
                    </m:f>
                  </m:oMath>
                </a14:m>
                <a:r>
                  <a:rPr lang="it-IT" sz="2400" dirty="0"/>
                  <a:t> - 1 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ECD0B0B-D0CE-344E-8E45-381D9984A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165988"/>
                <a:ext cx="1788182" cy="616964"/>
              </a:xfrm>
              <a:prstGeom prst="rect">
                <a:avLst/>
              </a:prstGeom>
              <a:blipFill>
                <a:blip r:embed="rId6"/>
                <a:stretch>
                  <a:fillRect l="-4930" r="-4225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669D7D-31A0-554A-A6B7-4F424BE7DA2E}"/>
              </a:ext>
            </a:extLst>
          </p:cNvPr>
          <p:cNvSpPr txBox="1"/>
          <p:nvPr/>
        </p:nvSpPr>
        <p:spPr>
          <a:xfrm>
            <a:off x="3313303" y="306167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88B92D9-7A39-134D-8EF8-068AC4D92C11}"/>
                  </a:ext>
                </a:extLst>
              </p:cNvPr>
              <p:cNvSpPr txBox="1"/>
              <p:nvPr/>
            </p:nvSpPr>
            <p:spPr>
              <a:xfrm>
                <a:off x="3860925" y="4116737"/>
                <a:ext cx="2364237" cy="520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REMEMBER! DF=</a:t>
                </a:r>
                <a:r>
                  <a:rPr lang="it-I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88B92D9-7A39-134D-8EF8-068AC4D92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925" y="4116737"/>
                <a:ext cx="2364237" cy="520655"/>
              </a:xfrm>
              <a:prstGeom prst="rect">
                <a:avLst/>
              </a:prstGeom>
              <a:blipFill>
                <a:blip r:embed="rId7"/>
                <a:stretch>
                  <a:fillRect l="-1596" b="-47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7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FE6FF-3B3E-E34B-99FE-9546998B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NET PRESENT VALUE (NPV)</a:t>
            </a:r>
            <a:endParaRPr lang="it-IT" dirty="0"/>
          </a:p>
        </p:txBody>
      </p:sp>
      <p:pic>
        <p:nvPicPr>
          <p:cNvPr id="5" name="Segnaposto contenuto 4" descr="Immagine che contiene segnale, pensile, sedendo, palo&#10;&#10;Descrizione generata automaticamente">
            <a:extLst>
              <a:ext uri="{FF2B5EF4-FFF2-40B4-BE49-F238E27FC236}">
                <a16:creationId xmlns:a16="http://schemas.microsoft.com/office/drawing/2014/main" id="{ECC22852-CC4C-654A-BA4A-60108B35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67" y="2108200"/>
            <a:ext cx="2577791" cy="145075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F3352A-A694-134E-BD0B-7A8089584D07}"/>
              </a:ext>
            </a:extLst>
          </p:cNvPr>
          <p:cNvSpPr txBox="1"/>
          <p:nvPr/>
        </p:nvSpPr>
        <p:spPr>
          <a:xfrm>
            <a:off x="1283368" y="2294020"/>
            <a:ext cx="112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Suppose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a small company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E9DBAC-8454-4445-A060-6380710B2AE7}"/>
              </a:ext>
            </a:extLst>
          </p:cNvPr>
          <p:cNvSpPr txBox="1"/>
          <p:nvPr/>
        </p:nvSpPr>
        <p:spPr>
          <a:xfrm>
            <a:off x="5181600" y="4751309"/>
            <a:ext cx="222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that is contemplating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DA4C553-B9C0-0E47-BFC1-1ED70349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85" y="5120641"/>
            <a:ext cx="1054768" cy="1054768"/>
          </a:xfrm>
          <a:prstGeom prst="rect">
            <a:avLst/>
          </a:prstGeom>
        </p:spPr>
      </p:pic>
      <p:sp>
        <p:nvSpPr>
          <p:cNvPr id="13" name="Freccia curva 12">
            <a:extLst>
              <a:ext uri="{FF2B5EF4-FFF2-40B4-BE49-F238E27FC236}">
                <a16:creationId xmlns:a16="http://schemas.microsoft.com/office/drawing/2014/main" id="{69790B53-CA3D-884D-B6BF-6C86C2EE11BD}"/>
              </a:ext>
            </a:extLst>
          </p:cNvPr>
          <p:cNvSpPr/>
          <p:nvPr/>
        </p:nvSpPr>
        <p:spPr>
          <a:xfrm flipV="1">
            <a:off x="1645816" y="3747050"/>
            <a:ext cx="2577790" cy="15902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8CF1F082-92EB-1048-B3B3-5ABBF5EC3AF4}"/>
              </a:ext>
            </a:extLst>
          </p:cNvPr>
          <p:cNvSpPr/>
          <p:nvPr/>
        </p:nvSpPr>
        <p:spPr>
          <a:xfrm rot="16200000" flipV="1">
            <a:off x="8183658" y="4197319"/>
            <a:ext cx="1450756" cy="18812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1A77B70-36DB-5343-817B-5F5AC6043EC2}"/>
              </a:ext>
            </a:extLst>
          </p:cNvPr>
          <p:cNvSpPr txBox="1"/>
          <p:nvPr/>
        </p:nvSpPr>
        <p:spPr>
          <a:xfrm>
            <a:off x="8706678" y="3876261"/>
            <a:ext cx="342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construction</a:t>
            </a:r>
            <a:r>
              <a:rPr lang="it-IT" dirty="0"/>
              <a:t> of an office </a:t>
            </a:r>
            <a:r>
              <a:rPr lang="it-IT" dirty="0" err="1"/>
              <a:t>block</a:t>
            </a:r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63940443-AD04-784A-8D2C-AAE3AA85E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36" y="2294020"/>
            <a:ext cx="2419625" cy="13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3" grpId="0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589E1-98A6-0E4B-BF95-2075371C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NET PRESENT VALUE (NPV)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EF39246-CC89-2A43-849E-A72168238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it-IT" dirty="0" err="1"/>
                  <a:t>Cost</a:t>
                </a:r>
                <a:r>
                  <a:rPr lang="it-IT" dirty="0"/>
                  <a:t> of </a:t>
                </a:r>
                <a:r>
                  <a:rPr lang="it-IT" dirty="0" err="1"/>
                  <a:t>buying</a:t>
                </a:r>
                <a:r>
                  <a:rPr lang="it-IT" dirty="0"/>
                  <a:t> the </a:t>
                </a:r>
                <a:r>
                  <a:rPr lang="it-IT" dirty="0" err="1"/>
                  <a:t>land</a:t>
                </a:r>
                <a:r>
                  <a:rPr lang="it-IT" dirty="0"/>
                  <a:t> and </a:t>
                </a:r>
                <a:r>
                  <a:rPr lang="it-IT" dirty="0" err="1"/>
                  <a:t>constructing</a:t>
                </a:r>
                <a:r>
                  <a:rPr lang="it-IT" dirty="0"/>
                  <a:t> the building </a:t>
                </a:r>
                <a:r>
                  <a:rPr lang="it-IT" dirty="0" err="1"/>
                  <a:t>is</a:t>
                </a:r>
                <a:r>
                  <a:rPr lang="it-IT" dirty="0"/>
                  <a:t> € 700,000.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Your </a:t>
                </a:r>
                <a:r>
                  <a:rPr lang="it-IT" dirty="0" err="1"/>
                  <a:t>real</a:t>
                </a:r>
                <a:r>
                  <a:rPr lang="it-IT" dirty="0"/>
                  <a:t>-estate </a:t>
                </a:r>
                <a:r>
                  <a:rPr lang="it-IT" dirty="0" err="1"/>
                  <a:t>adviser</a:t>
                </a:r>
                <a:r>
                  <a:rPr lang="it-IT" dirty="0"/>
                  <a:t> </a:t>
                </a:r>
                <a:r>
                  <a:rPr lang="it-IT" dirty="0" err="1"/>
                  <a:t>forecasts</a:t>
                </a:r>
                <a:r>
                  <a:rPr lang="it-IT" dirty="0"/>
                  <a:t> a </a:t>
                </a:r>
                <a:r>
                  <a:rPr lang="it-IT" dirty="0" err="1"/>
                  <a:t>shortage</a:t>
                </a:r>
                <a:r>
                  <a:rPr lang="it-IT" dirty="0"/>
                  <a:t> of office </a:t>
                </a:r>
                <a:r>
                  <a:rPr lang="it-IT" dirty="0" err="1"/>
                  <a:t>space</a:t>
                </a:r>
                <a:r>
                  <a:rPr lang="it-IT" dirty="0"/>
                  <a:t> and </a:t>
                </a:r>
                <a:r>
                  <a:rPr lang="it-IT" dirty="0" err="1"/>
                  <a:t>predicts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you</a:t>
                </a:r>
                <a:r>
                  <a:rPr lang="it-IT" dirty="0"/>
                  <a:t> </a:t>
                </a:r>
                <a:r>
                  <a:rPr lang="it-IT" dirty="0" err="1"/>
                  <a:t>will</a:t>
                </a:r>
                <a:r>
                  <a:rPr lang="it-IT" dirty="0"/>
                  <a:t> be </a:t>
                </a:r>
                <a:r>
                  <a:rPr lang="it-IT" dirty="0" err="1"/>
                  <a:t>able</a:t>
                </a:r>
                <a:r>
                  <a:rPr lang="it-IT" dirty="0"/>
                  <a:t> to sell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next</a:t>
                </a:r>
                <a:r>
                  <a:rPr lang="it-IT" dirty="0"/>
                  <a:t> </a:t>
                </a:r>
                <a:r>
                  <a:rPr lang="it-IT" dirty="0" err="1"/>
                  <a:t>year</a:t>
                </a:r>
                <a:r>
                  <a:rPr lang="it-IT" dirty="0"/>
                  <a:t> for € 800,000 (</a:t>
                </a:r>
                <a:r>
                  <a:rPr lang="it-IT" b="1" u="sng" dirty="0"/>
                  <a:t>assume </a:t>
                </a:r>
                <a:r>
                  <a:rPr lang="it-IT" b="1" u="sng" dirty="0" err="1"/>
                  <a:t>it</a:t>
                </a:r>
                <a:r>
                  <a:rPr lang="it-IT" b="1" u="sng" dirty="0"/>
                  <a:t> </a:t>
                </a:r>
                <a:r>
                  <a:rPr lang="it-IT" b="1" u="sng" dirty="0" err="1"/>
                  <a:t>as</a:t>
                </a:r>
                <a:r>
                  <a:rPr lang="it-IT" b="1" u="sng" dirty="0"/>
                  <a:t> </a:t>
                </a:r>
                <a:r>
                  <a:rPr lang="it-IT" b="1" u="sng" dirty="0" err="1"/>
                  <a:t>true</a:t>
                </a:r>
                <a:r>
                  <a:rPr lang="it-IT" dirty="0"/>
                  <a:t>).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In </a:t>
                </a:r>
                <a:r>
                  <a:rPr lang="it-IT" dirty="0" err="1"/>
                  <a:t>order</a:t>
                </a:r>
                <a:r>
                  <a:rPr lang="it-IT" dirty="0"/>
                  <a:t> to </a:t>
                </a:r>
                <a:r>
                  <a:rPr lang="it-IT" dirty="0" err="1"/>
                  <a:t>have</a:t>
                </a:r>
                <a:r>
                  <a:rPr lang="it-IT" dirty="0"/>
                  <a:t>  </a:t>
                </a:r>
                <a:r>
                  <a:rPr lang="it-IT" i="1" dirty="0" err="1"/>
                  <a:t>r</a:t>
                </a:r>
                <a:r>
                  <a:rPr lang="it-IT" i="1" dirty="0"/>
                  <a:t>,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apply</a:t>
                </a:r>
                <a:r>
                  <a:rPr lang="it-IT" dirty="0"/>
                  <a:t> the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FV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PV so we will have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r = 800,000/700,000 – 1 = 1.143 -1= 0.143 = 14.3%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YOUR COMPANY CAN CHOOSE!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a term of comparison!</a:t>
                </a:r>
              </a:p>
              <a:p>
                <a:pPr marL="0" indent="0" algn="ctr">
                  <a:buNone/>
                </a:pP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What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term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comparison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shareholders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good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it-IT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it-IT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>
                  <a:buFont typeface="Wingdings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it-IT" i="1" dirty="0"/>
              </a:p>
              <a:p>
                <a:pPr>
                  <a:buFont typeface="Wingdings" pitchFamily="2" charset="2"/>
                  <a:buChar char="Ø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EF39246-CC89-2A43-849E-A72168238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5DA4C2E7-F36B-B346-91AA-B7FCB67AC4F0}"/>
              </a:ext>
            </a:extLst>
          </p:cNvPr>
          <p:cNvSpPr/>
          <p:nvPr/>
        </p:nvSpPr>
        <p:spPr>
          <a:xfrm>
            <a:off x="7134308" y="2130600"/>
            <a:ext cx="983974" cy="34676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07A6684-B487-E144-9FB1-DADD1F590D6D}"/>
              </a:ext>
            </a:extLst>
          </p:cNvPr>
          <p:cNvSpPr/>
          <p:nvPr/>
        </p:nvSpPr>
        <p:spPr>
          <a:xfrm>
            <a:off x="3543263" y="2835368"/>
            <a:ext cx="961502" cy="507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A8E10E-DCF9-764F-B489-881D83229B12}"/>
              </a:ext>
            </a:extLst>
          </p:cNvPr>
          <p:cNvSpPr txBox="1"/>
          <p:nvPr/>
        </p:nvSpPr>
        <p:spPr>
          <a:xfrm>
            <a:off x="8225859" y="2119316"/>
            <a:ext cx="43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PV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8763A4-9CCB-BC42-ABEA-453C95AE5769}"/>
              </a:ext>
            </a:extLst>
          </p:cNvPr>
          <p:cNvSpPr/>
          <p:nvPr/>
        </p:nvSpPr>
        <p:spPr>
          <a:xfrm>
            <a:off x="3332308" y="3158426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FV</a:t>
            </a:r>
          </a:p>
        </p:txBody>
      </p:sp>
    </p:spTree>
    <p:extLst>
      <p:ext uri="{BB962C8B-B14F-4D97-AF65-F5344CB8AC3E}">
        <p14:creationId xmlns:p14="http://schemas.microsoft.com/office/powerpoint/2010/main" val="40496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589E1-98A6-0E4B-BF95-2075371C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NET PRESENT VALUE (NPV)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F39246-CC89-2A43-849E-A7216823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32291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Shareholders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can:</a:t>
            </a:r>
          </a:p>
          <a:p>
            <a:pPr lvl="1">
              <a:buFont typeface="Wingdings" pitchFamily="2" charset="2"/>
              <a:buChar char="Ø"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earn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7% profit by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bond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the stock market,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risky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avarege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15%.</a:t>
            </a:r>
          </a:p>
          <a:p>
            <a:pPr marL="0" indent="0">
              <a:buNone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nutshell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THE OPPORTUNITY COST OF CAPITAL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 (7% or 15%?)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7%: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rate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company’s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shareholder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investing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u="sng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i="1" dirty="0"/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4" name="Fumetto 1 3">
            <a:extLst>
              <a:ext uri="{FF2B5EF4-FFF2-40B4-BE49-F238E27FC236}">
                <a16:creationId xmlns:a16="http://schemas.microsoft.com/office/drawing/2014/main" id="{8637F7A7-5907-CA42-8664-1C6824E8090B}"/>
              </a:ext>
            </a:extLst>
          </p:cNvPr>
          <p:cNvSpPr/>
          <p:nvPr/>
        </p:nvSpPr>
        <p:spPr>
          <a:xfrm>
            <a:off x="9213573" y="5227982"/>
            <a:ext cx="2849217" cy="1450757"/>
          </a:xfrm>
          <a:prstGeom prst="wedgeRectCallout">
            <a:avLst>
              <a:gd name="adj1" fmla="val -57233"/>
              <a:gd name="adj2" fmla="val -58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Remember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assuming</a:t>
            </a:r>
            <a:r>
              <a:rPr lang="it-IT" dirty="0"/>
              <a:t>, for the time </a:t>
            </a:r>
            <a:r>
              <a:rPr lang="it-IT" dirty="0" err="1"/>
              <a:t>being</a:t>
            </a:r>
            <a:r>
              <a:rPr lang="it-IT" dirty="0"/>
              <a:t>, </a:t>
            </a:r>
            <a:r>
              <a:rPr lang="it-IT" dirty="0" err="1"/>
              <a:t>that</a:t>
            </a:r>
            <a:r>
              <a:rPr lang="it-IT" dirty="0"/>
              <a:t> the FV of the office </a:t>
            </a:r>
            <a:r>
              <a:rPr lang="it-IT" dirty="0" err="1"/>
              <a:t>block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with </a:t>
            </a:r>
            <a:r>
              <a:rPr lang="it-IT" dirty="0" err="1"/>
              <a:t>certainty</a:t>
            </a:r>
            <a:r>
              <a:rPr lang="it-IT" dirty="0"/>
              <a:t>. So, the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of 0 </a:t>
            </a:r>
            <a:r>
              <a:rPr lang="it-IT" dirty="0" err="1"/>
              <a:t>risk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7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9CBD6-90BD-1941-A98D-3B0617ED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principle</a:t>
            </a:r>
            <a:r>
              <a:rPr lang="it-IT" dirty="0"/>
              <a:t> in </a:t>
            </a:r>
            <a:r>
              <a:rPr lang="it-IT" dirty="0" err="1"/>
              <a:t>finance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61424D-20FC-7E4D-82BD-F3A4F239B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i="1" dirty="0"/>
              <a:t>«a </a:t>
            </a:r>
            <a:r>
              <a:rPr lang="it-IT" sz="6600" b="1" i="1" dirty="0" err="1"/>
              <a:t>dollar</a:t>
            </a:r>
            <a:r>
              <a:rPr lang="it-IT" sz="6600" b="1" i="1" dirty="0"/>
              <a:t> </a:t>
            </a:r>
            <a:r>
              <a:rPr lang="it-IT" sz="6600" b="1" i="1" dirty="0" err="1"/>
              <a:t>today</a:t>
            </a:r>
            <a:r>
              <a:rPr lang="it-IT" sz="6600" b="1" i="1" dirty="0"/>
              <a:t> </a:t>
            </a:r>
            <a:r>
              <a:rPr lang="it-IT" sz="6600" b="1" i="1" dirty="0" err="1"/>
              <a:t>is</a:t>
            </a:r>
            <a:r>
              <a:rPr lang="it-IT" sz="6600" b="1" i="1" dirty="0"/>
              <a:t> </a:t>
            </a:r>
            <a:r>
              <a:rPr lang="it-IT" sz="6600" b="1" i="1" dirty="0" err="1"/>
              <a:t>worth</a:t>
            </a:r>
            <a:r>
              <a:rPr lang="it-IT" sz="6600" b="1" i="1" dirty="0"/>
              <a:t> more </a:t>
            </a:r>
            <a:r>
              <a:rPr lang="it-IT" sz="6600" b="1" i="1" dirty="0" err="1"/>
              <a:t>than</a:t>
            </a:r>
            <a:r>
              <a:rPr lang="it-IT" sz="6600" b="1" i="1" dirty="0"/>
              <a:t> a </a:t>
            </a:r>
            <a:r>
              <a:rPr lang="it-IT" sz="6600" b="1" i="1" dirty="0" err="1"/>
              <a:t>dollar</a:t>
            </a:r>
            <a:r>
              <a:rPr lang="it-IT" sz="6600" b="1" i="1" dirty="0"/>
              <a:t> </a:t>
            </a:r>
            <a:r>
              <a:rPr lang="it-IT" sz="6600" b="1" i="1" dirty="0" err="1"/>
              <a:t>tomorrow</a:t>
            </a:r>
            <a:r>
              <a:rPr lang="it-IT" sz="6600" b="1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768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60524-5A06-4F45-92D5-EA95740E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NET PRESENT VALUE (NPV)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ED7A0-5C94-5244-8AAE-B8AC5377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know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opportunity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 of capital </a:t>
            </a:r>
            <a:r>
              <a:rPr lang="it-IT" dirty="0" err="1"/>
              <a:t>is</a:t>
            </a:r>
            <a:r>
              <a:rPr lang="it-IT" dirty="0"/>
              <a:t> 7%.</a:t>
            </a:r>
          </a:p>
          <a:p>
            <a:r>
              <a:rPr lang="it-IT" dirty="0" err="1"/>
              <a:t>We</a:t>
            </a:r>
            <a:r>
              <a:rPr lang="it-IT" dirty="0"/>
              <a:t> can compare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opportunity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 of capital with the </a:t>
            </a:r>
            <a:r>
              <a:rPr lang="it-IT" dirty="0" err="1"/>
              <a:t>return</a:t>
            </a:r>
            <a:r>
              <a:rPr lang="it-IT" dirty="0"/>
              <a:t> of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project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14.3%.</a:t>
            </a:r>
          </a:p>
          <a:p>
            <a:endParaRPr lang="it-IT" dirty="0"/>
          </a:p>
          <a:p>
            <a:pPr algn="ctr"/>
            <a:r>
              <a:rPr lang="it-IT" sz="4000" dirty="0"/>
              <a:t> 14.3%      &gt;     7%</a:t>
            </a:r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A7E1C99B-CCC5-1647-B807-8FFD48BA1588}"/>
              </a:ext>
            </a:extLst>
          </p:cNvPr>
          <p:cNvSpPr/>
          <p:nvPr/>
        </p:nvSpPr>
        <p:spPr>
          <a:xfrm rot="16200000">
            <a:off x="5036085" y="3735555"/>
            <a:ext cx="404737" cy="12578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3094360D-0B52-E045-82EA-1D2441FC33A7}"/>
              </a:ext>
            </a:extLst>
          </p:cNvPr>
          <p:cNvSpPr/>
          <p:nvPr/>
        </p:nvSpPr>
        <p:spPr>
          <a:xfrm rot="16200000">
            <a:off x="7405811" y="4011433"/>
            <a:ext cx="404739" cy="7061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0F99E3-705F-9C4D-BB31-E569D962A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49" y="4599350"/>
            <a:ext cx="1375142" cy="7527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1DB5EE-5B8F-184D-AC57-779841CD5ED2}"/>
              </a:ext>
            </a:extLst>
          </p:cNvPr>
          <p:cNvSpPr txBox="1"/>
          <p:nvPr/>
        </p:nvSpPr>
        <p:spPr>
          <a:xfrm>
            <a:off x="4839438" y="5324015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project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A7D59A-BB7B-F544-B790-7AFAB42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93" y="4599350"/>
            <a:ext cx="1256562" cy="81307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4F05D9-2C31-A140-98CA-524D0E6B6119}"/>
              </a:ext>
            </a:extLst>
          </p:cNvPr>
          <p:cNvSpPr txBox="1"/>
          <p:nvPr/>
        </p:nvSpPr>
        <p:spPr>
          <a:xfrm>
            <a:off x="6892524" y="5352097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Treasury</a:t>
            </a:r>
            <a:r>
              <a:rPr lang="it-IT" dirty="0"/>
              <a:t> bonds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22ADE09-0180-A843-9590-3ADBC876DAC4}"/>
              </a:ext>
            </a:extLst>
          </p:cNvPr>
          <p:cNvSpPr/>
          <p:nvPr/>
        </p:nvSpPr>
        <p:spPr>
          <a:xfrm>
            <a:off x="4154548" y="3374371"/>
            <a:ext cx="2244375" cy="2539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7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4124D-6B96-46A7-A022-CEC7F2DB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NET PRESENT VALUE (NPV)</a:t>
            </a:r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17A0CC-5F68-4EDE-8312-3A033750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33" y="1930400"/>
            <a:ext cx="10427547" cy="37531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an Office Building </a:t>
            </a:r>
          </a:p>
          <a:p>
            <a:pPr>
              <a:buNone/>
            </a:pPr>
            <a:r>
              <a:rPr lang="en-US" altLang="en-US" b="1" i="1" dirty="0"/>
              <a:t>Step 1:  Forecast cash flows</a:t>
            </a:r>
            <a:endParaRPr lang="en-US" altLang="en-US" dirty="0"/>
          </a:p>
          <a:p>
            <a:pPr>
              <a:lnSpc>
                <a:spcPct val="110000"/>
              </a:lnSpc>
              <a:buNone/>
            </a:pPr>
            <a:r>
              <a:rPr lang="en-US" altLang="en-US" dirty="0"/>
              <a:t>		Cost of building = PV = </a:t>
            </a:r>
            <a:r>
              <a:rPr lang="en-US" altLang="en-US" i="1" dirty="0"/>
              <a:t>C</a:t>
            </a:r>
            <a:r>
              <a:rPr lang="en-US" altLang="en-US" baseline="-25000" dirty="0"/>
              <a:t>0</a:t>
            </a:r>
            <a:r>
              <a:rPr lang="en-US" altLang="en-US" dirty="0"/>
              <a:t> = 700,000</a:t>
            </a:r>
          </a:p>
          <a:p>
            <a:pPr>
              <a:lnSpc>
                <a:spcPct val="110000"/>
              </a:lnSpc>
              <a:buNone/>
            </a:pPr>
            <a:r>
              <a:rPr lang="en-US" altLang="en-US" dirty="0"/>
              <a:t>		Sale price in Year 1 = FV =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 = 800,000</a:t>
            </a:r>
          </a:p>
          <a:p>
            <a:pPr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altLang="en-US" b="1" i="1" dirty="0"/>
              <a:t>Step 2:  Estimate opportunity cost of capital</a:t>
            </a:r>
            <a:endParaRPr lang="en-US" altLang="en-US" dirty="0"/>
          </a:p>
          <a:p>
            <a:pPr>
              <a:buNone/>
            </a:pPr>
            <a:r>
              <a:rPr lang="en-US" altLang="en-US" dirty="0"/>
              <a:t>If </a:t>
            </a:r>
            <a:r>
              <a:rPr lang="en-US" altLang="en-US" u="sng" dirty="0"/>
              <a:t>equally risky investments </a:t>
            </a:r>
            <a:r>
              <a:rPr lang="en-US" altLang="en-US" dirty="0"/>
              <a:t>in the capital market</a:t>
            </a:r>
          </a:p>
          <a:p>
            <a:pPr>
              <a:buNone/>
            </a:pPr>
            <a:r>
              <a:rPr lang="en-US" altLang="en-US" dirty="0"/>
              <a:t>offer a return of 7%, then</a:t>
            </a:r>
          </a:p>
          <a:p>
            <a:pPr>
              <a:buNone/>
            </a:pPr>
            <a:r>
              <a:rPr lang="en-US" altLang="en-US" dirty="0"/>
              <a:t>		Cost of capital = </a:t>
            </a:r>
            <a:r>
              <a:rPr lang="en-US" altLang="en-US" i="1" dirty="0"/>
              <a:t>r</a:t>
            </a:r>
            <a:r>
              <a:rPr lang="en-US" altLang="en-US" dirty="0"/>
              <a:t> = 7%</a:t>
            </a:r>
            <a:endParaRPr lang="en-US" altLang="en-US" sz="2800" b="1" dirty="0">
              <a:solidFill>
                <a:schemeClr val="accent2"/>
              </a:solidFill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6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5BEFC-E1C4-4468-AA95-C9BFD845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an Office Building)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9A5A7-8DFC-4685-9B9D-A9784EE40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/>
              <a:t>Step 3:  Discount future cash flows</a:t>
            </a:r>
            <a:endParaRPr lang="en-US" altLang="en-US" b="1" dirty="0"/>
          </a:p>
          <a:p>
            <a:endParaRPr lang="it-IT" dirty="0"/>
          </a:p>
        </p:txBody>
      </p:sp>
      <p:graphicFrame>
        <p:nvGraphicFramePr>
          <p:cNvPr id="4" name="Object 44">
            <a:hlinkClick r:id="" action="ppaction://ole?verb=0"/>
            <a:extLst>
              <a:ext uri="{FF2B5EF4-FFF2-40B4-BE49-F238E27FC236}">
                <a16:creationId xmlns:a16="http://schemas.microsoft.com/office/drawing/2014/main" id="{02CC2D9B-339E-428E-B951-5ACED5E56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276338"/>
              </p:ext>
            </p:extLst>
          </p:nvPr>
        </p:nvGraphicFramePr>
        <p:xfrm>
          <a:off x="2253181" y="2740344"/>
          <a:ext cx="6056086" cy="85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1752480" imgH="266400" progId="Equation.3">
                  <p:embed/>
                </p:oleObj>
              </mc:Choice>
              <mc:Fallback>
                <p:oleObj name="Equation" r:id="rId3" imgW="1752480" imgH="266400" progId="Equation.3">
                  <p:embed/>
                  <p:pic>
                    <p:nvPicPr>
                      <p:cNvPr id="4" name="Object 4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2CC2D9B-339E-428E-B951-5ACED5E5637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181" y="2740344"/>
                        <a:ext cx="6056086" cy="853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87DA392B-209F-44E3-B052-F890A9F02B76}"/>
              </a:ext>
            </a:extLst>
          </p:cNvPr>
          <p:cNvSpPr/>
          <p:nvPr/>
        </p:nvSpPr>
        <p:spPr>
          <a:xfrm>
            <a:off x="1097280" y="3856458"/>
            <a:ext cx="5202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/>
              <a:t>Step 4:  Go ahead if PV of payoff exceeds investment</a:t>
            </a:r>
            <a:endParaRPr lang="en-US" altLang="en-US" b="1" dirty="0"/>
          </a:p>
        </p:txBody>
      </p:sp>
      <p:graphicFrame>
        <p:nvGraphicFramePr>
          <p:cNvPr id="6" name="Object 45">
            <a:hlinkClick r:id="" action="ppaction://ole?verb=0"/>
            <a:extLst>
              <a:ext uri="{FF2B5EF4-FFF2-40B4-BE49-F238E27FC236}">
                <a16:creationId xmlns:a16="http://schemas.microsoft.com/office/drawing/2014/main" id="{C1892055-5A67-4A9A-8AEF-ACD2D61BE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079994"/>
              </p:ext>
            </p:extLst>
          </p:nvPr>
        </p:nvGraphicFramePr>
        <p:xfrm>
          <a:off x="2564013" y="4644993"/>
          <a:ext cx="5434421" cy="132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1625400" imgH="431640" progId="Equation.3">
                  <p:embed/>
                </p:oleObj>
              </mc:Choice>
              <mc:Fallback>
                <p:oleObj name="Equation" r:id="rId5" imgW="1625400" imgH="431640" progId="Equation.3">
                  <p:embed/>
                  <p:pic>
                    <p:nvPicPr>
                      <p:cNvPr id="6" name="Object 4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1892055-5A67-4A9A-8AEF-ACD2D61BE3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013" y="4644993"/>
                        <a:ext cx="5434421" cy="132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B27FBE-5E86-A140-9F6B-A2D90854C77B}"/>
              </a:ext>
            </a:extLst>
          </p:cNvPr>
          <p:cNvSpPr txBox="1"/>
          <p:nvPr/>
        </p:nvSpPr>
        <p:spPr>
          <a:xfrm>
            <a:off x="8928848" y="2904564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800,000 € (the </a:t>
            </a:r>
            <a:r>
              <a:rPr lang="it-IT" dirty="0" err="1"/>
              <a:t>same</a:t>
            </a:r>
            <a:r>
              <a:rPr lang="it-IT" dirty="0"/>
              <a:t> FV of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project</a:t>
            </a:r>
            <a:r>
              <a:rPr lang="it-IT" dirty="0"/>
              <a:t>) </a:t>
            </a:r>
            <a:r>
              <a:rPr lang="it-IT" b="1" dirty="0"/>
              <a:t>with </a:t>
            </a:r>
            <a:r>
              <a:rPr lang="it-IT" b="1" dirty="0" err="1"/>
              <a:t>Treasury</a:t>
            </a:r>
            <a:r>
              <a:rPr lang="it-IT" b="1" dirty="0"/>
              <a:t> bonds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</a:t>
            </a:r>
            <a:r>
              <a:rPr lang="it-IT" dirty="0" err="1"/>
              <a:t>invest</a:t>
            </a:r>
            <a:r>
              <a:rPr lang="it-IT" dirty="0"/>
              <a:t> 747,664.(more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project</a:t>
            </a:r>
            <a:r>
              <a:rPr lang="it-IT" dirty="0"/>
              <a:t>)! In a </a:t>
            </a:r>
            <a:r>
              <a:rPr lang="it-IT" dirty="0" err="1"/>
              <a:t>nutshell</a:t>
            </a:r>
            <a:r>
              <a:rPr lang="it-IT" dirty="0"/>
              <a:t>: </a:t>
            </a:r>
            <a:r>
              <a:rPr lang="it-IT" dirty="0" err="1"/>
              <a:t>investing</a:t>
            </a:r>
            <a:r>
              <a:rPr lang="it-IT" dirty="0"/>
              <a:t> in </a:t>
            </a:r>
            <a:r>
              <a:rPr lang="it-IT" dirty="0" err="1"/>
              <a:t>Treasury</a:t>
            </a:r>
            <a:r>
              <a:rPr lang="it-IT" dirty="0"/>
              <a:t> Bonds </a:t>
            </a:r>
            <a:r>
              <a:rPr lang="it-IT" dirty="0" err="1"/>
              <a:t>is</a:t>
            </a:r>
            <a:r>
              <a:rPr lang="it-IT" dirty="0"/>
              <a:t> more </a:t>
            </a:r>
            <a:r>
              <a:rPr lang="it-IT" dirty="0" err="1"/>
              <a:t>expensive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project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94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05FBD9-5694-4364-B80F-48ECAE13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NPV (NET PRESENT VALUE)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56E9F95-A86D-4FE2-856E-B30CA3FE7D3C}"/>
                  </a:ext>
                </a:extLst>
              </p:cNvPr>
              <p:cNvSpPr txBox="1"/>
              <p:nvPr/>
            </p:nvSpPr>
            <p:spPr>
              <a:xfrm>
                <a:off x="5221356" y="4545036"/>
                <a:ext cx="1749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56E9F95-A86D-4FE2-856E-B30CA3FE7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356" y="4545036"/>
                <a:ext cx="1749287" cy="769441"/>
              </a:xfrm>
              <a:prstGeom prst="rect">
                <a:avLst/>
              </a:prstGeom>
              <a:blipFill>
                <a:blip r:embed="rId2"/>
                <a:stretch>
                  <a:fillRect t="-17460" r="-2098" b="-365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6CED3075-059F-4AA4-95EA-575E484CA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322" y="2108201"/>
                <a:ext cx="9194358" cy="259632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it-IT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it-IT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NPV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4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4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it-IT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6CED3075-059F-4AA4-95EA-575E484CA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322" y="2108201"/>
                <a:ext cx="9194358" cy="25963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AA0AAC-1FC6-714C-B76D-6C1A653CEECA}"/>
              </a:ext>
            </a:extLst>
          </p:cNvPr>
          <p:cNvSpPr txBox="1"/>
          <p:nvPr/>
        </p:nvSpPr>
        <p:spPr>
          <a:xfrm>
            <a:off x="8420431" y="4810539"/>
            <a:ext cx="239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payed</a:t>
            </a:r>
            <a:r>
              <a:rPr lang="it-IT" dirty="0"/>
              <a:t> 700,000 so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</a:p>
          <a:p>
            <a:r>
              <a:rPr lang="it-IT" dirty="0"/>
              <a:t>– 700,000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27DF442-8013-F74F-9CD5-89EAC26DB1B3}"/>
              </a:ext>
            </a:extLst>
          </p:cNvPr>
          <p:cNvSpPr/>
          <p:nvPr/>
        </p:nvSpPr>
        <p:spPr>
          <a:xfrm>
            <a:off x="8420431" y="5453298"/>
            <a:ext cx="1073426" cy="280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8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3A4C3-648D-4333-9FD4-78B90ED6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NPV (NET PRESENT VALUE)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3D5E973-3C5E-D547-82C7-C15883913DBA}"/>
                  </a:ext>
                </a:extLst>
              </p:cNvPr>
              <p:cNvSpPr txBox="1"/>
              <p:nvPr/>
            </p:nvSpPr>
            <p:spPr>
              <a:xfrm>
                <a:off x="2864458" y="3260035"/>
                <a:ext cx="703491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NPV= -700,000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800,000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1.07</m:t>
                        </m:r>
                      </m:den>
                    </m:f>
                  </m:oMath>
                </a14:m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47,664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3D5E973-3C5E-D547-82C7-C15883913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58" y="3260035"/>
                <a:ext cx="7034916" cy="879215"/>
              </a:xfrm>
              <a:prstGeom prst="rect">
                <a:avLst/>
              </a:prstGeom>
              <a:blipFill>
                <a:blip r:embed="rId2"/>
                <a:stretch>
                  <a:fillRect l="-2342" r="-2162" b="-1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3A4C3-648D-4333-9FD4-78B90ED6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NPV (NET PRESENT VALUE)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77265-8581-42D5-9285-5F35B75E7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Use the original example. Should we accept the project given a 10% expected return?</a:t>
            </a:r>
          </a:p>
          <a:p>
            <a:endParaRPr lang="en-US" alt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4E9A273E-0512-45BA-AAE9-55B110797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05919"/>
              </p:ext>
            </p:extLst>
          </p:nvPr>
        </p:nvGraphicFramePr>
        <p:xfrm>
          <a:off x="1719470" y="3601279"/>
          <a:ext cx="80010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2349360" imgH="393480" progId="Equation.3">
                  <p:embed/>
                </p:oleObj>
              </mc:Choice>
              <mc:Fallback>
                <p:oleObj name="Equation" r:id="rId3" imgW="2349360" imgH="393480" progId="Equation.3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4E9A273E-0512-45BA-AAE9-55B1107975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470" y="3601279"/>
                        <a:ext cx="80010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2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7BB9F-55EB-4DD4-8D76-2B8C174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2B3C8-A9B2-4322-AF08-639D58E1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Financial concept in which a cash flow is theoretically received forever. (e.g. British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Consol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6E29A7-F449-4663-8EB7-4BE208390DFB}"/>
              </a:ext>
            </a:extLst>
          </p:cNvPr>
          <p:cNvSpPr/>
          <p:nvPr/>
        </p:nvSpPr>
        <p:spPr>
          <a:xfrm>
            <a:off x="4840748" y="4267420"/>
            <a:ext cx="2173356" cy="1187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5EA09F-A58B-CF48-BD81-49E0B512F5ED}"/>
                  </a:ext>
                </a:extLst>
              </p:cNvPr>
              <p:cNvSpPr txBox="1"/>
              <p:nvPr/>
            </p:nvSpPr>
            <p:spPr>
              <a:xfrm>
                <a:off x="5013298" y="4267420"/>
                <a:ext cx="1828257" cy="1141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PV=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it-IT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5EA09F-A58B-CF48-BD81-49E0B512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98" y="4267420"/>
                <a:ext cx="1828257" cy="1141466"/>
              </a:xfrm>
              <a:prstGeom prst="rect">
                <a:avLst/>
              </a:prstGeom>
              <a:blipFill>
                <a:blip r:embed="rId2"/>
                <a:stretch>
                  <a:fillRect l="-15172" r="-690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2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DF987-4AF3-E64F-817B-0678A4E7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02F13-3CFA-E840-A3AD-9A47E16C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903356"/>
          </a:xfrm>
        </p:spPr>
        <p:txBody>
          <a:bodyPr>
            <a:normAutofit/>
          </a:bodyPr>
          <a:lstStyle/>
          <a:p>
            <a:r>
              <a:rPr lang="it-IT" sz="4000" dirty="0" err="1"/>
              <a:t>We</a:t>
            </a:r>
            <a:r>
              <a:rPr lang="it-IT" sz="4000" dirty="0"/>
              <a:t> can </a:t>
            </a:r>
            <a:r>
              <a:rPr lang="it-IT" sz="4000" dirty="0" err="1"/>
              <a:t>have</a:t>
            </a:r>
            <a:r>
              <a:rPr lang="it-IT" sz="4000" dirty="0"/>
              <a:t> the first </a:t>
            </a:r>
            <a:r>
              <a:rPr lang="it-IT" sz="4000" dirty="0" err="1"/>
              <a:t>payment</a:t>
            </a:r>
            <a:r>
              <a:rPr lang="it-IT" sz="4000" dirty="0"/>
              <a:t> of </a:t>
            </a:r>
            <a:r>
              <a:rPr lang="it-IT" sz="4000" dirty="0" err="1"/>
              <a:t>perpetuity</a:t>
            </a:r>
            <a:r>
              <a:rPr lang="it-IT" sz="4000" dirty="0"/>
              <a:t>:</a:t>
            </a:r>
          </a:p>
          <a:p>
            <a:endParaRPr lang="it-IT" sz="4000" dirty="0"/>
          </a:p>
          <a:p>
            <a:pPr marL="201168" lvl="1" indent="0">
              <a:buNone/>
            </a:pPr>
            <a:endParaRPr lang="it-IT" sz="4000" dirty="0"/>
          </a:p>
          <a:p>
            <a:endParaRPr lang="it-IT" dirty="0"/>
          </a:p>
          <a:p>
            <a:pPr lvl="1"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54DF29-39A6-8448-BDEC-748CD610B922}"/>
              </a:ext>
            </a:extLst>
          </p:cNvPr>
          <p:cNvSpPr txBox="1"/>
          <p:nvPr/>
        </p:nvSpPr>
        <p:spPr>
          <a:xfrm>
            <a:off x="1097280" y="3244334"/>
            <a:ext cx="336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it-IT" sz="4000" dirty="0" err="1"/>
              <a:t>Immediately</a:t>
            </a:r>
            <a:endParaRPr lang="it-IT" sz="4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533321-034F-874C-8F52-B0BBC8EC8059}"/>
              </a:ext>
            </a:extLst>
          </p:cNvPr>
          <p:cNvSpPr txBox="1"/>
          <p:nvPr/>
        </p:nvSpPr>
        <p:spPr>
          <a:xfrm>
            <a:off x="1097280" y="4303643"/>
            <a:ext cx="3196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4000" dirty="0" err="1"/>
              <a:t>After</a:t>
            </a:r>
            <a:r>
              <a:rPr lang="it-IT" sz="4000" dirty="0"/>
              <a:t> x </a:t>
            </a:r>
            <a:r>
              <a:rPr lang="it-IT" sz="4000" dirty="0" err="1"/>
              <a:t>years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9462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65EF9-90F9-4156-81CB-72EF2119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FB2E28-3D1C-4FE8-80E7-E701D18A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PERPETUITY (first payment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53EAE59-3330-4A0C-8873-98A2BABDD526}"/>
              </a:ext>
            </a:extLst>
          </p:cNvPr>
          <p:cNvSpPr txBox="1"/>
          <p:nvPr/>
        </p:nvSpPr>
        <p:spPr>
          <a:xfrm>
            <a:off x="9360868" y="3403314"/>
            <a:ext cx="152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FV    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F31A7A0-7550-40DC-A88B-71BD2FFC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0" y="3853152"/>
            <a:ext cx="9038067" cy="84160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2A2BA1-C9C1-4B60-AA5D-77B3E64FB4E4}"/>
              </a:ext>
            </a:extLst>
          </p:cNvPr>
          <p:cNvSpPr txBox="1"/>
          <p:nvPr/>
        </p:nvSpPr>
        <p:spPr>
          <a:xfrm>
            <a:off x="1345737" y="4617166"/>
            <a:ext cx="68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</a:p>
        </p:txBody>
      </p:sp>
      <p:sp>
        <p:nvSpPr>
          <p:cNvPr id="20" name="Freccia circolare in giù 19">
            <a:extLst>
              <a:ext uri="{FF2B5EF4-FFF2-40B4-BE49-F238E27FC236}">
                <a16:creationId xmlns:a16="http://schemas.microsoft.com/office/drawing/2014/main" id="{5963F258-166D-4266-8228-FF5C7C8A451C}"/>
              </a:ext>
            </a:extLst>
          </p:cNvPr>
          <p:cNvSpPr/>
          <p:nvPr/>
        </p:nvSpPr>
        <p:spPr>
          <a:xfrm flipH="1">
            <a:off x="1191264" y="2512376"/>
            <a:ext cx="8271802" cy="1475713"/>
          </a:xfrm>
          <a:prstGeom prst="curvedDownArrow">
            <a:avLst>
              <a:gd name="adj1" fmla="val 25000"/>
              <a:gd name="adj2" fmla="val 69765"/>
              <a:gd name="adj3" fmla="val 34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A6FD987-425A-48EB-9D2D-908043D89BFA}"/>
                  </a:ext>
                </a:extLst>
              </p:cNvPr>
              <p:cNvSpPr txBox="1"/>
              <p:nvPr/>
            </p:nvSpPr>
            <p:spPr>
              <a:xfrm>
                <a:off x="4431125" y="5140386"/>
                <a:ext cx="332975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endParaRPr lang="it-IT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A6FD987-425A-48EB-9D2D-908043D89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25" y="5140386"/>
                <a:ext cx="3329750" cy="1054071"/>
              </a:xfrm>
              <a:prstGeom prst="rect">
                <a:avLst/>
              </a:prstGeom>
              <a:blipFill>
                <a:blip r:embed="rId3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7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C256D-AD1B-4D47-A8B9-7B1F72C9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7D0D15-01A8-4109-9510-34FE5745B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What is the present value of $1 billion every year, for all eternity, if you estimate the perpetual discount rate to be 10%?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EB4282B-E785-400B-A274-EE7A9586E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08164"/>
              </p:ext>
            </p:extLst>
          </p:nvPr>
        </p:nvGraphicFramePr>
        <p:xfrm>
          <a:off x="3170238" y="4264785"/>
          <a:ext cx="55245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1422360" imgH="228600" progId="Equation.3">
                  <p:embed/>
                </p:oleObj>
              </mc:Choice>
              <mc:Fallback>
                <p:oleObj name="Equation" r:id="rId3" imgW="1422360" imgH="2286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6EB4282B-E785-400B-A274-EE7A9586E7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4264785"/>
                        <a:ext cx="552450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0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94881-4EDB-40FE-A192-A1E4BA81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 AND FUTURE 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96D40-48AE-40E4-993D-AB4C5C27A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108200"/>
            <a:ext cx="3037715" cy="1623521"/>
          </a:xfrm>
          <a:prstGeom prst="rect">
            <a:avLst/>
          </a:prstGeom>
          <a:solidFill>
            <a:srgbClr val="DC6450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Value today of a future cash flow.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C4AEB9-4DAF-4DE3-B3CA-2C9A84A2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784" y="2108200"/>
            <a:ext cx="3276600" cy="2459648"/>
          </a:xfrm>
          <a:prstGeom prst="rect">
            <a:avLst/>
          </a:prstGeom>
          <a:solidFill>
            <a:srgbClr val="DC6450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Future Value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Amount to which an investment will grow after earning interest</a:t>
            </a:r>
          </a:p>
        </p:txBody>
      </p:sp>
    </p:spTree>
    <p:extLst>
      <p:ext uri="{BB962C8B-B14F-4D97-AF65-F5344CB8AC3E}">
        <p14:creationId xmlns:p14="http://schemas.microsoft.com/office/powerpoint/2010/main" val="27777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86B89-930E-461E-B574-0FCDD84E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370EA-3B9C-4498-835A-0E3F7B37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investment costs $1,548 and pays $138 in perpetuity. If the interest rate is 9%, what is the NPV?</a:t>
            </a:r>
          </a:p>
          <a:p>
            <a:r>
              <a:rPr lang="en-US" dirty="0"/>
              <a:t> </a:t>
            </a:r>
            <a:endParaRPr lang="it-IT" dirty="0"/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NPV =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investment +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NPV = − $1,548 +138 / .09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NPV = −$14.67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48540-A68B-48A0-986D-443D4B5C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BB0640-9CAF-4086-BB32-FA08135E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PERPETUITY (first payment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 t)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(Ex: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100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starts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PV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4%?)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A67F93-80BD-4CE3-835E-32736F5CC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0" y="3851956"/>
            <a:ext cx="9038067" cy="84160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E3912BF-A0D5-43DC-84D1-70BF79BA259F}"/>
              </a:ext>
            </a:extLst>
          </p:cNvPr>
          <p:cNvSpPr/>
          <p:nvPr/>
        </p:nvSpPr>
        <p:spPr>
          <a:xfrm>
            <a:off x="9405512" y="3355583"/>
            <a:ext cx="158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FV     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61F57D-F4EB-47D2-8E52-56C53CCDE8B3}"/>
              </a:ext>
            </a:extLst>
          </p:cNvPr>
          <p:cNvSpPr/>
          <p:nvPr/>
        </p:nvSpPr>
        <p:spPr>
          <a:xfrm>
            <a:off x="1358722" y="456808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</a:p>
        </p:txBody>
      </p:sp>
      <p:sp>
        <p:nvSpPr>
          <p:cNvPr id="8" name="Freccia circolare in giù 7">
            <a:extLst>
              <a:ext uri="{FF2B5EF4-FFF2-40B4-BE49-F238E27FC236}">
                <a16:creationId xmlns:a16="http://schemas.microsoft.com/office/drawing/2014/main" id="{832A1741-2C44-4F93-ADD8-B265CC6003C2}"/>
              </a:ext>
            </a:extLst>
          </p:cNvPr>
          <p:cNvSpPr/>
          <p:nvPr/>
        </p:nvSpPr>
        <p:spPr>
          <a:xfrm flipH="1">
            <a:off x="3756073" y="3219799"/>
            <a:ext cx="5795887" cy="848480"/>
          </a:xfrm>
          <a:prstGeom prst="curvedDownArrow">
            <a:avLst>
              <a:gd name="adj1" fmla="val 25000"/>
              <a:gd name="adj2" fmla="val 69765"/>
              <a:gd name="adj3" fmla="val 34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/>
              <a:t>100</a:t>
            </a:r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9B2BEBE-4BB3-4FB5-AB1D-89A83C8EF375}"/>
              </a:ext>
            </a:extLst>
          </p:cNvPr>
          <p:cNvCxnSpPr/>
          <p:nvPr/>
        </p:nvCxnSpPr>
        <p:spPr>
          <a:xfrm>
            <a:off x="4037428" y="4273952"/>
            <a:ext cx="4754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3E5B219-2784-4AD2-A5CC-C8479489BF2C}"/>
              </a:ext>
            </a:extLst>
          </p:cNvPr>
          <p:cNvCxnSpPr>
            <a:cxnSpLocks/>
          </p:cNvCxnSpPr>
          <p:nvPr/>
        </p:nvCxnSpPr>
        <p:spPr>
          <a:xfrm flipH="1">
            <a:off x="8792309" y="4273952"/>
            <a:ext cx="15615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271657D9-2990-48EA-9D60-6C661F8C4E02}"/>
                  </a:ext>
                </a:extLst>
              </p:cNvPr>
              <p:cNvSpPr/>
              <p:nvPr/>
            </p:nvSpPr>
            <p:spPr>
              <a:xfrm>
                <a:off x="3778661" y="4715968"/>
                <a:ext cx="51250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271657D9-2990-48EA-9D60-6C661F8C4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61" y="4715968"/>
                <a:ext cx="512503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id="{2BDD6EC4-E308-4519-9257-3C12EE270F15}"/>
              </a:ext>
            </a:extLst>
          </p:cNvPr>
          <p:cNvSpPr/>
          <p:nvPr/>
        </p:nvSpPr>
        <p:spPr>
          <a:xfrm>
            <a:off x="1358722" y="4519454"/>
            <a:ext cx="662361" cy="64602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893379D-6ED7-4885-997C-FDB9DF09F7B7}"/>
              </a:ext>
            </a:extLst>
          </p:cNvPr>
          <p:cNvSpPr/>
          <p:nvPr/>
        </p:nvSpPr>
        <p:spPr>
          <a:xfrm>
            <a:off x="8614118" y="2438113"/>
            <a:ext cx="596974" cy="5729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circolare in giù 18">
            <a:extLst>
              <a:ext uri="{FF2B5EF4-FFF2-40B4-BE49-F238E27FC236}">
                <a16:creationId xmlns:a16="http://schemas.microsoft.com/office/drawing/2014/main" id="{EC197824-BE9C-4C2E-98C5-387177584F71}"/>
              </a:ext>
            </a:extLst>
          </p:cNvPr>
          <p:cNvSpPr/>
          <p:nvPr/>
        </p:nvSpPr>
        <p:spPr>
          <a:xfrm flipH="1">
            <a:off x="1358722" y="3301302"/>
            <a:ext cx="2678706" cy="782509"/>
          </a:xfrm>
          <a:prstGeom prst="curvedDownArrow">
            <a:avLst>
              <a:gd name="adj1" fmla="val 25000"/>
              <a:gd name="adj2" fmla="val 69765"/>
              <a:gd name="adj3" fmla="val 34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06201E7-5537-484C-8B90-C55182D0A0B2}"/>
                  </a:ext>
                </a:extLst>
              </p:cNvPr>
              <p:cNvSpPr txBox="1"/>
              <p:nvPr/>
            </p:nvSpPr>
            <p:spPr>
              <a:xfrm>
                <a:off x="2366894" y="4717164"/>
                <a:ext cx="662361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06201E7-5537-484C-8B90-C55182D0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94" y="4717164"/>
                <a:ext cx="662361" cy="678776"/>
              </a:xfrm>
              <a:prstGeom prst="rect">
                <a:avLst/>
              </a:prstGeom>
              <a:blipFill>
                <a:blip r:embed="rId4"/>
                <a:stretch>
                  <a:fillRect r="-339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57B9D16-E106-4E53-8C74-529F1CB5F90B}"/>
                  </a:ext>
                </a:extLst>
              </p:cNvPr>
              <p:cNvSpPr txBox="1"/>
              <p:nvPr/>
            </p:nvSpPr>
            <p:spPr>
              <a:xfrm>
                <a:off x="5317587" y="5130768"/>
                <a:ext cx="5036235" cy="12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4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4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𝑃𝑉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0.04</m:t>
                        </m:r>
                      </m:den>
                    </m:f>
                  </m:oMath>
                </a14:m>
                <a:r>
                  <a:rPr lang="it-IT" sz="2400" dirty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0.04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400" dirty="0"/>
                  <a:t> = 2137,01 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57B9D16-E106-4E53-8C74-529F1CB5F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7" y="5130768"/>
                <a:ext cx="5036235" cy="1234697"/>
              </a:xfrm>
              <a:prstGeom prst="rect">
                <a:avLst/>
              </a:prstGeom>
              <a:blipFill>
                <a:blip r:embed="rId5"/>
                <a:stretch>
                  <a:fillRect l="-1759" b="-3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4782CDC-4C76-4129-943D-8F57BC5C8050}"/>
              </a:ext>
            </a:extLst>
          </p:cNvPr>
          <p:cNvCxnSpPr/>
          <p:nvPr/>
        </p:nvCxnSpPr>
        <p:spPr>
          <a:xfrm flipH="1">
            <a:off x="1645920" y="4273952"/>
            <a:ext cx="239150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C7B1D1AD-AAAE-4FD6-B895-B8675AA63D95}"/>
              </a:ext>
            </a:extLst>
          </p:cNvPr>
          <p:cNvSpPr/>
          <p:nvPr/>
        </p:nvSpPr>
        <p:spPr>
          <a:xfrm>
            <a:off x="3800806" y="4693557"/>
            <a:ext cx="408481" cy="610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8D4F62-0D12-4AF7-B45C-FEEEF5C3EEE0}"/>
              </a:ext>
            </a:extLst>
          </p:cNvPr>
          <p:cNvSpPr txBox="1"/>
          <p:nvPr/>
        </p:nvSpPr>
        <p:spPr>
          <a:xfrm>
            <a:off x="4599952" y="4434140"/>
            <a:ext cx="53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43038A7-EBE7-4287-9676-4592DC63D116}"/>
              </a:ext>
            </a:extLst>
          </p:cNvPr>
          <p:cNvSpPr/>
          <p:nvPr/>
        </p:nvSpPr>
        <p:spPr>
          <a:xfrm>
            <a:off x="5379769" y="442524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D04DD98-3CEA-470A-A89A-79633A8732DE}"/>
              </a:ext>
            </a:extLst>
          </p:cNvPr>
          <p:cNvSpPr/>
          <p:nvPr/>
        </p:nvSpPr>
        <p:spPr>
          <a:xfrm>
            <a:off x="3778661" y="441267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65E1D51-B8B0-4330-A4D3-36D2870AAF0D}"/>
              </a:ext>
            </a:extLst>
          </p:cNvPr>
          <p:cNvSpPr/>
          <p:nvPr/>
        </p:nvSpPr>
        <p:spPr>
          <a:xfrm>
            <a:off x="6112272" y="442524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A6FD116-5705-4A33-AE21-63F1A00EBD93}"/>
              </a:ext>
            </a:extLst>
          </p:cNvPr>
          <p:cNvSpPr/>
          <p:nvPr/>
        </p:nvSpPr>
        <p:spPr>
          <a:xfrm>
            <a:off x="6902592" y="442524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5A3A466-3AFC-4806-9D59-A1D4D11496B2}"/>
              </a:ext>
            </a:extLst>
          </p:cNvPr>
          <p:cNvSpPr/>
          <p:nvPr/>
        </p:nvSpPr>
        <p:spPr>
          <a:xfrm>
            <a:off x="7708697" y="442541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6F12701-E1C9-4881-9ED3-CBF0BFFE0A94}"/>
              </a:ext>
            </a:extLst>
          </p:cNvPr>
          <p:cNvSpPr/>
          <p:nvPr/>
        </p:nvSpPr>
        <p:spPr>
          <a:xfrm>
            <a:off x="8499017" y="441267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33BB62F-B3E0-4EE9-AE71-5B363B28B815}"/>
              </a:ext>
            </a:extLst>
          </p:cNvPr>
          <p:cNvSpPr/>
          <p:nvPr/>
        </p:nvSpPr>
        <p:spPr>
          <a:xfrm>
            <a:off x="9211091" y="439358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613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7" grpId="0" animBg="1"/>
      <p:bldP spid="18" grpId="0" animBg="1"/>
      <p:bldP spid="19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9489-4E06-F345-91DD-920DCA9E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EC17A53-E2DA-014E-8534-418213D2C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want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PV of a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perpertuity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doesn’t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start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immediatly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compute </a:t>
                </a:r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formula:</a:t>
                </a:r>
              </a:p>
              <a:p>
                <a:endParaRPr lang="it-IT" dirty="0"/>
              </a:p>
              <a:p>
                <a:pPr algn="ctr"/>
                <a:r>
                  <a:rPr lang="it-IT" sz="4000" dirty="0"/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40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0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sz="4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4000" dirty="0"/>
                  <a:t>  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EC17A53-E2DA-014E-8534-418213D2C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3" t="-23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E2A06289-4104-FF46-AD00-92C44CABD379}"/>
              </a:ext>
            </a:extLst>
          </p:cNvPr>
          <p:cNvSpPr/>
          <p:nvPr/>
        </p:nvSpPr>
        <p:spPr>
          <a:xfrm>
            <a:off x="7455984" y="4790660"/>
            <a:ext cx="258417" cy="278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umetto 1 4">
            <a:extLst>
              <a:ext uri="{FF2B5EF4-FFF2-40B4-BE49-F238E27FC236}">
                <a16:creationId xmlns:a16="http://schemas.microsoft.com/office/drawing/2014/main" id="{85FC3523-6A1D-2B4D-A09B-8FE983890A02}"/>
              </a:ext>
            </a:extLst>
          </p:cNvPr>
          <p:cNvSpPr/>
          <p:nvPr/>
        </p:nvSpPr>
        <p:spPr>
          <a:xfrm>
            <a:off x="8034088" y="5009447"/>
            <a:ext cx="2325757" cy="974035"/>
          </a:xfrm>
          <a:prstGeom prst="wedgeRectCallout">
            <a:avLst>
              <a:gd name="adj1" fmla="val -62713"/>
              <a:gd name="adj2" fmla="val -60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Remember</a:t>
            </a:r>
            <a:r>
              <a:rPr lang="it-IT" dirty="0"/>
              <a:t>! </a:t>
            </a:r>
            <a:r>
              <a:rPr lang="it-IT" i="1" dirty="0"/>
              <a:t>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years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0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F72DB-CC43-4A74-83F5-2D04C6B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24320-5436-4E5C-A68C-779044AB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180320" cy="3219172"/>
          </a:xfrm>
        </p:spPr>
        <p:txBody>
          <a:bodyPr/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Example - continued</a:t>
            </a: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	What if the perpetuity of 1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does not start making money for 3 years with an interest rate of 10%?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E25E0BC-7A26-40FF-82CB-63E48C7B3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11025"/>
              </p:ext>
            </p:extLst>
          </p:nvPr>
        </p:nvGraphicFramePr>
        <p:xfrm>
          <a:off x="2461846" y="3729728"/>
          <a:ext cx="694719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1942920" imgH="253800" progId="Equation.3">
                  <p:embed/>
                </p:oleObj>
              </mc:Choice>
              <mc:Fallback>
                <p:oleObj name="Equation" r:id="rId3" imgW="1942920" imgH="2538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E25E0BC-7A26-40FF-82CB-63E48C7B3A9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846" y="3729728"/>
                        <a:ext cx="694719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F7BAAE7A-8801-487E-A3FF-2F65B7542DA1}"/>
              </a:ext>
            </a:extLst>
          </p:cNvPr>
          <p:cNvSpPr/>
          <p:nvPr/>
        </p:nvSpPr>
        <p:spPr>
          <a:xfrm>
            <a:off x="3657805" y="3526298"/>
            <a:ext cx="954157" cy="1450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5C308F8-4A45-47A0-A302-88A27ED7C031}"/>
              </a:ext>
            </a:extLst>
          </p:cNvPr>
          <p:cNvCxnSpPr>
            <a:cxnSpLocks/>
          </p:cNvCxnSpPr>
          <p:nvPr/>
        </p:nvCxnSpPr>
        <p:spPr>
          <a:xfrm>
            <a:off x="4121631" y="4977055"/>
            <a:ext cx="0" cy="447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9AAC2E-FD5D-45BA-925C-6B802DA6364E}"/>
              </a:ext>
            </a:extLst>
          </p:cNvPr>
          <p:cNvSpPr txBox="1"/>
          <p:nvPr/>
        </p:nvSpPr>
        <p:spPr>
          <a:xfrm>
            <a:off x="3578087" y="5289346"/>
            <a:ext cx="17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9FAF32-CC24-48DB-BCC8-E5F76103E704}"/>
              </a:ext>
            </a:extLst>
          </p:cNvPr>
          <p:cNvSpPr/>
          <p:nvPr/>
        </p:nvSpPr>
        <p:spPr>
          <a:xfrm>
            <a:off x="4949699" y="3526298"/>
            <a:ext cx="1192671" cy="14507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024BFF6-9A0E-4761-8F30-5DB21551E55E}"/>
              </a:ext>
            </a:extLst>
          </p:cNvPr>
          <p:cNvCxnSpPr/>
          <p:nvPr/>
        </p:nvCxnSpPr>
        <p:spPr>
          <a:xfrm>
            <a:off x="5734878" y="5020633"/>
            <a:ext cx="0" cy="44761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0F77AB-4580-4B62-8322-216DD6D84345}"/>
              </a:ext>
            </a:extLst>
          </p:cNvPr>
          <p:cNvSpPr txBox="1"/>
          <p:nvPr/>
        </p:nvSpPr>
        <p:spPr>
          <a:xfrm>
            <a:off x="5287614" y="5367632"/>
            <a:ext cx="412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discount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perpetuity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first 3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asset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make money</a:t>
            </a:r>
          </a:p>
        </p:txBody>
      </p:sp>
    </p:spTree>
    <p:extLst>
      <p:ext uri="{BB962C8B-B14F-4D97-AF65-F5344CB8AC3E}">
        <p14:creationId xmlns:p14="http://schemas.microsoft.com/office/powerpoint/2010/main" val="4757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0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F24DB-15A4-429E-B221-96C5822F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454E5-E2B8-44C6-ABBF-77508BE9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33757"/>
            <a:ext cx="9646920" cy="1758121"/>
          </a:xfrm>
        </p:spPr>
        <p:txBody>
          <a:bodyPr/>
          <a:lstStyle/>
          <a:p>
            <a:r>
              <a:rPr lang="en-US" alt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Annuity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An asset that pays a fixed sum each year for a specified number of years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9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618BC-0457-4892-960F-F2B9441F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ANNUITY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42BEB2-A70B-4FA1-BC84-E0644C41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928"/>
            <a:ext cx="10515600" cy="4291035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ANNUITY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state lottery advertises a jackpot prize of $70,000, paid in 8 installments over 8 years of $ 9,500 per year, at the end of each year. If interest rates are 3.7% what is the true value of the lottery prize?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AA0B38-68D3-4D96-AB81-EB8869661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0" y="3853152"/>
            <a:ext cx="9038067" cy="84160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9EDAC85-0244-4F49-B1C8-25AC582B2BF8}"/>
              </a:ext>
            </a:extLst>
          </p:cNvPr>
          <p:cNvSpPr/>
          <p:nvPr/>
        </p:nvSpPr>
        <p:spPr>
          <a:xfrm>
            <a:off x="9398202" y="342900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FV     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07D52B-28C1-4240-8019-7604278292A7}"/>
              </a:ext>
            </a:extLst>
          </p:cNvPr>
          <p:cNvSpPr/>
          <p:nvPr/>
        </p:nvSpPr>
        <p:spPr>
          <a:xfrm>
            <a:off x="1346116" y="4598857"/>
            <a:ext cx="595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E68C57-BAA4-4366-B8FA-7B72FB10B294}"/>
              </a:ext>
            </a:extLst>
          </p:cNvPr>
          <p:cNvSpPr/>
          <p:nvPr/>
        </p:nvSpPr>
        <p:spPr>
          <a:xfrm>
            <a:off x="6886442" y="4786929"/>
            <a:ext cx="595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8F7639-0FCA-4F8B-B2A6-591D59DE13CB}"/>
              </a:ext>
            </a:extLst>
          </p:cNvPr>
          <p:cNvSpPr/>
          <p:nvPr/>
        </p:nvSpPr>
        <p:spPr>
          <a:xfrm>
            <a:off x="808373" y="2161512"/>
            <a:ext cx="1040305" cy="38290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0BFEEB0-45BD-47D7-B6C3-972892F4A7A2}"/>
              </a:ext>
            </a:extLst>
          </p:cNvPr>
          <p:cNvCxnSpPr>
            <a:cxnSpLocks/>
          </p:cNvCxnSpPr>
          <p:nvPr/>
        </p:nvCxnSpPr>
        <p:spPr>
          <a:xfrm>
            <a:off x="2236457" y="2541206"/>
            <a:ext cx="17093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F7FA480-0FA3-41AB-9CE3-121867AD2A2E}"/>
              </a:ext>
            </a:extLst>
          </p:cNvPr>
          <p:cNvCxnSpPr>
            <a:cxnSpLocks/>
          </p:cNvCxnSpPr>
          <p:nvPr/>
        </p:nvCxnSpPr>
        <p:spPr>
          <a:xfrm flipH="1">
            <a:off x="1645920" y="4273952"/>
            <a:ext cx="55567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0DF750A-3480-4135-AB59-F1511CDA164D}"/>
              </a:ext>
            </a:extLst>
          </p:cNvPr>
          <p:cNvCxnSpPr>
            <a:cxnSpLocks/>
          </p:cNvCxnSpPr>
          <p:nvPr/>
        </p:nvCxnSpPr>
        <p:spPr>
          <a:xfrm>
            <a:off x="1625150" y="4273952"/>
            <a:ext cx="7146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EE1BA0B0-E584-479A-B025-B9A4525CD9D0}"/>
              </a:ext>
            </a:extLst>
          </p:cNvPr>
          <p:cNvCxnSpPr>
            <a:cxnSpLocks/>
          </p:cNvCxnSpPr>
          <p:nvPr/>
        </p:nvCxnSpPr>
        <p:spPr>
          <a:xfrm flipH="1">
            <a:off x="8771538" y="4273952"/>
            <a:ext cx="170978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4CFF6C2-70C8-441F-9B2D-C1DE8701DADF}"/>
              </a:ext>
            </a:extLst>
          </p:cNvPr>
          <p:cNvCxnSpPr>
            <a:cxnSpLocks/>
          </p:cNvCxnSpPr>
          <p:nvPr/>
        </p:nvCxnSpPr>
        <p:spPr>
          <a:xfrm flipH="1">
            <a:off x="7202658" y="4273952"/>
            <a:ext cx="1587363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circolare in giù 21">
            <a:extLst>
              <a:ext uri="{FF2B5EF4-FFF2-40B4-BE49-F238E27FC236}">
                <a16:creationId xmlns:a16="http://schemas.microsoft.com/office/drawing/2014/main" id="{9BF8809C-51AD-4245-AE31-E2CD31CE93A8}"/>
              </a:ext>
            </a:extLst>
          </p:cNvPr>
          <p:cNvSpPr/>
          <p:nvPr/>
        </p:nvSpPr>
        <p:spPr>
          <a:xfrm flipH="1">
            <a:off x="1464029" y="3482415"/>
            <a:ext cx="8228609" cy="623835"/>
          </a:xfrm>
          <a:prstGeom prst="curvedDownArrow">
            <a:avLst>
              <a:gd name="adj1" fmla="val 25000"/>
              <a:gd name="adj2" fmla="val 69765"/>
              <a:gd name="adj3" fmla="val 34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circolare in giù 22">
            <a:extLst>
              <a:ext uri="{FF2B5EF4-FFF2-40B4-BE49-F238E27FC236}">
                <a16:creationId xmlns:a16="http://schemas.microsoft.com/office/drawing/2014/main" id="{DCA37EAE-7220-4703-8B26-19AA58E1FFC7}"/>
              </a:ext>
            </a:extLst>
          </p:cNvPr>
          <p:cNvSpPr/>
          <p:nvPr/>
        </p:nvSpPr>
        <p:spPr>
          <a:xfrm flipH="1">
            <a:off x="6947725" y="3314712"/>
            <a:ext cx="2678706" cy="782509"/>
          </a:xfrm>
          <a:prstGeom prst="curvedDownArrow">
            <a:avLst>
              <a:gd name="adj1" fmla="val 25000"/>
              <a:gd name="adj2" fmla="val 69765"/>
              <a:gd name="adj3" fmla="val 34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F338813-02D7-413C-B6A3-2AA1D35A4787}"/>
              </a:ext>
            </a:extLst>
          </p:cNvPr>
          <p:cNvSpPr txBox="1"/>
          <p:nvPr/>
        </p:nvSpPr>
        <p:spPr>
          <a:xfrm>
            <a:off x="1338210" y="4386786"/>
            <a:ext cx="76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F97DBFC-E449-4035-B48D-ECC544AD40CC}"/>
              </a:ext>
            </a:extLst>
          </p:cNvPr>
          <p:cNvSpPr/>
          <p:nvPr/>
        </p:nvSpPr>
        <p:spPr>
          <a:xfrm>
            <a:off x="2102600" y="4412541"/>
            <a:ext cx="710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40AF68C-B9BE-4252-9536-D760560C5DE3}"/>
              </a:ext>
            </a:extLst>
          </p:cNvPr>
          <p:cNvSpPr/>
          <p:nvPr/>
        </p:nvSpPr>
        <p:spPr>
          <a:xfrm>
            <a:off x="2933039" y="4394716"/>
            <a:ext cx="706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D64F52B-3D05-4BA1-BEA9-D45A30C6F9D5}"/>
              </a:ext>
            </a:extLst>
          </p:cNvPr>
          <p:cNvSpPr/>
          <p:nvPr/>
        </p:nvSpPr>
        <p:spPr>
          <a:xfrm>
            <a:off x="3669772" y="4412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A307EEB-E074-479E-B7AC-CEFC81286EAA}"/>
              </a:ext>
            </a:extLst>
          </p:cNvPr>
          <p:cNvSpPr/>
          <p:nvPr/>
        </p:nvSpPr>
        <p:spPr>
          <a:xfrm>
            <a:off x="4486143" y="439471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91DC50D-B70E-4AF6-BE3A-D1DED290DA9C}"/>
              </a:ext>
            </a:extLst>
          </p:cNvPr>
          <p:cNvSpPr/>
          <p:nvPr/>
        </p:nvSpPr>
        <p:spPr>
          <a:xfrm>
            <a:off x="5264706" y="4412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C5E16A70-E212-4F04-8491-6407C2F9F2FF}"/>
              </a:ext>
            </a:extLst>
          </p:cNvPr>
          <p:cNvSpPr/>
          <p:nvPr/>
        </p:nvSpPr>
        <p:spPr>
          <a:xfrm>
            <a:off x="6072250" y="439471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2EC2174-BE28-408A-9469-81AEC4836920}"/>
              </a:ext>
            </a:extLst>
          </p:cNvPr>
          <p:cNvSpPr/>
          <p:nvPr/>
        </p:nvSpPr>
        <p:spPr>
          <a:xfrm>
            <a:off x="6865993" y="436997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9,500</a:t>
            </a:r>
          </a:p>
        </p:txBody>
      </p:sp>
      <p:sp>
        <p:nvSpPr>
          <p:cNvPr id="49" name="Parentesi graffa chiusa 48">
            <a:extLst>
              <a:ext uri="{FF2B5EF4-FFF2-40B4-BE49-F238E27FC236}">
                <a16:creationId xmlns:a16="http://schemas.microsoft.com/office/drawing/2014/main" id="{63ABD2CA-062C-4876-9244-76C0315B2340}"/>
              </a:ext>
            </a:extLst>
          </p:cNvPr>
          <p:cNvSpPr/>
          <p:nvPr/>
        </p:nvSpPr>
        <p:spPr>
          <a:xfrm rot="5400000">
            <a:off x="4122671" y="2423244"/>
            <a:ext cx="603236" cy="5556738"/>
          </a:xfrm>
          <a:prstGeom prst="rightBrace">
            <a:avLst>
              <a:gd name="adj1" fmla="val 95190"/>
              <a:gd name="adj2" fmla="val 506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5C37BB45-0DA3-4FE0-A291-6952BE8FEA41}"/>
                  </a:ext>
                </a:extLst>
              </p:cNvPr>
              <p:cNvSpPr/>
              <p:nvPr/>
            </p:nvSpPr>
            <p:spPr>
              <a:xfrm>
                <a:off x="2771026" y="5585734"/>
                <a:ext cx="1385609" cy="704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dirty="0"/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800" dirty="0"/>
                  <a:t>  -  </a:t>
                </a:r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5C37BB45-0DA3-4FE0-A291-6952BE8FE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26" y="5585734"/>
                <a:ext cx="1385609" cy="704295"/>
              </a:xfrm>
              <a:prstGeom prst="rect">
                <a:avLst/>
              </a:prstGeom>
              <a:blipFill>
                <a:blip r:embed="rId3"/>
                <a:stretch>
                  <a:fillRect l="-9091" r="-6364"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AA8C7AFF-B054-4638-B99B-B37E1FDECF13}"/>
              </a:ext>
            </a:extLst>
          </p:cNvPr>
          <p:cNvCxnSpPr>
            <a:cxnSpLocks/>
          </p:cNvCxnSpPr>
          <p:nvPr/>
        </p:nvCxnSpPr>
        <p:spPr>
          <a:xfrm flipH="1">
            <a:off x="8832749" y="4273952"/>
            <a:ext cx="1587363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503D4DF-CC9E-4021-A8DD-645324E6DFF5}"/>
                  </a:ext>
                </a:extLst>
              </p:cNvPr>
              <p:cNvSpPr/>
              <p:nvPr/>
            </p:nvSpPr>
            <p:spPr>
              <a:xfrm>
                <a:off x="3668526" y="5586790"/>
                <a:ext cx="2092368" cy="75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dirty="0"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8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503D4DF-CC9E-4021-A8DD-645324E6D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26" y="5586790"/>
                <a:ext cx="2092368" cy="75860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82E18548-FC11-48CE-9875-C67C4358B1BF}"/>
              </a:ext>
            </a:extLst>
          </p:cNvPr>
          <p:cNvSpPr/>
          <p:nvPr/>
        </p:nvSpPr>
        <p:spPr>
          <a:xfrm>
            <a:off x="3472967" y="5587297"/>
            <a:ext cx="365759" cy="771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51D6376-212F-4674-A58A-3F0579BBB74E}"/>
              </a:ext>
            </a:extLst>
          </p:cNvPr>
          <p:cNvSpPr/>
          <p:nvPr/>
        </p:nvSpPr>
        <p:spPr>
          <a:xfrm>
            <a:off x="4186462" y="5616298"/>
            <a:ext cx="1574432" cy="7045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B3D16AAE-44C5-47BA-8391-724B7A56B94B}"/>
              </a:ext>
            </a:extLst>
          </p:cNvPr>
          <p:cNvSpPr/>
          <p:nvPr/>
        </p:nvSpPr>
        <p:spPr>
          <a:xfrm>
            <a:off x="2777692" y="5500492"/>
            <a:ext cx="3139757" cy="8817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6E31869-01E1-4B14-AFA8-2D6E9B3CD7DC}"/>
                  </a:ext>
                </a:extLst>
              </p:cNvPr>
              <p:cNvSpPr txBox="1"/>
              <p:nvPr/>
            </p:nvSpPr>
            <p:spPr>
              <a:xfrm>
                <a:off x="8079876" y="5083472"/>
                <a:ext cx="3975825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PV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9,500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0.037</m:t>
                        </m:r>
                      </m:den>
                    </m:f>
                  </m:oMath>
                </a14:m>
                <a:r>
                  <a:rPr lang="it-IT" dirty="0"/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500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037</m:t>
                        </m:r>
                      </m:den>
                    </m:f>
                  </m:oMath>
                </a14:m>
                <a:r>
                  <a:rPr lang="it-IT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0.037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/>
                  <a:t> = 64,760.911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6E31869-01E1-4B14-AFA8-2D6E9B3C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876" y="5083472"/>
                <a:ext cx="3975825" cy="797654"/>
              </a:xfrm>
              <a:prstGeom prst="rect">
                <a:avLst/>
              </a:prstGeom>
              <a:blipFill>
                <a:blip r:embed="rId5"/>
                <a:stretch>
                  <a:fillRect l="-1274"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0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49" grpId="0" animBg="1"/>
      <p:bldP spid="54" grpId="0" animBg="1"/>
      <p:bldP spid="55" grpId="0" animBg="1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F24DB-15A4-429E-B221-96C5822F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454E5-E2B8-44C6-ABBF-77508BE9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Annuity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An asset that pays a fixed sum each year for a specified number of years</a:t>
            </a:r>
          </a:p>
          <a:p>
            <a:endParaRPr lang="it-IT" dirty="0"/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42DD4C3B-74AB-4A61-B7EC-C2936C43D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15310"/>
              </p:ext>
            </p:extLst>
          </p:nvPr>
        </p:nvGraphicFramePr>
        <p:xfrm>
          <a:off x="3786979" y="3684105"/>
          <a:ext cx="4679002" cy="161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42DD4C3B-74AB-4A61-B7EC-C2936C43D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979" y="3684105"/>
                        <a:ext cx="4679002" cy="1619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051251-4303-45C8-BB3B-5C584741EDA6}"/>
              </a:ext>
            </a:extLst>
          </p:cNvPr>
          <p:cNvSpPr txBox="1"/>
          <p:nvPr/>
        </p:nvSpPr>
        <p:spPr>
          <a:xfrm>
            <a:off x="2398643" y="4208843"/>
            <a:ext cx="138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PV =</a:t>
            </a:r>
          </a:p>
        </p:txBody>
      </p:sp>
    </p:spTree>
    <p:extLst>
      <p:ext uri="{BB962C8B-B14F-4D97-AF65-F5344CB8AC3E}">
        <p14:creationId xmlns:p14="http://schemas.microsoft.com/office/powerpoint/2010/main" val="7248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27BF1-5563-D74D-823F-A4A265BF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PERPETUITIES &amp; ANNUITIES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98B418-4F88-5440-BDC9-28653C32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65700" cy="1320799"/>
          </a:xfrm>
        </p:spPr>
        <p:txBody>
          <a:bodyPr/>
          <a:lstStyle/>
          <a:p>
            <a:r>
              <a:rPr lang="it-IT" dirty="0"/>
              <a:t>PERPETUITY: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08A3DA3-5365-E24C-8E09-CA1FA4E136ED}"/>
                  </a:ext>
                </a:extLst>
              </p:cNvPr>
              <p:cNvSpPr txBox="1"/>
              <p:nvPr/>
            </p:nvSpPr>
            <p:spPr>
              <a:xfrm>
                <a:off x="1202636" y="2665268"/>
                <a:ext cx="33793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000" dirty="0"/>
                  <a:t> 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08A3DA3-5365-E24C-8E09-CA1FA4E13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36" y="2665268"/>
                <a:ext cx="337930" cy="5295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D99ECB-BF39-F14B-8851-C02C113CE7AC}"/>
              </a:ext>
            </a:extLst>
          </p:cNvPr>
          <p:cNvSpPr txBox="1"/>
          <p:nvPr/>
        </p:nvSpPr>
        <p:spPr>
          <a:xfrm>
            <a:off x="1540566" y="2711567"/>
            <a:ext cx="2332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starts</a:t>
            </a:r>
            <a:r>
              <a:rPr lang="it-IT" sz="2000" dirty="0"/>
              <a:t> </a:t>
            </a:r>
            <a:r>
              <a:rPr lang="it-IT" sz="2000" dirty="0" err="1"/>
              <a:t>immediately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074AEC0-FFD3-9E4A-AE2B-A9984163FB6C}"/>
                  </a:ext>
                </a:extLst>
              </p:cNvPr>
              <p:cNvSpPr txBox="1"/>
              <p:nvPr/>
            </p:nvSpPr>
            <p:spPr>
              <a:xfrm>
                <a:off x="1143575" y="3354679"/>
                <a:ext cx="1134734" cy="568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0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074AEC0-FFD3-9E4A-AE2B-A9984163F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75" y="3354679"/>
                <a:ext cx="1134734" cy="568297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9E673B-238D-C14A-9EA9-2EF9093EF653}"/>
              </a:ext>
            </a:extLst>
          </p:cNvPr>
          <p:cNvSpPr txBox="1"/>
          <p:nvPr/>
        </p:nvSpPr>
        <p:spPr>
          <a:xfrm>
            <a:off x="2399209" y="3378387"/>
            <a:ext cx="228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starts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t </a:t>
            </a:r>
            <a:r>
              <a:rPr lang="it-IT" sz="2000" dirty="0" err="1"/>
              <a:t>years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70E56B-E7F8-D444-8A34-C26BA0044120}"/>
              </a:ext>
            </a:extLst>
          </p:cNvPr>
          <p:cNvSpPr txBox="1"/>
          <p:nvPr/>
        </p:nvSpPr>
        <p:spPr>
          <a:xfrm>
            <a:off x="1097280" y="4212854"/>
            <a:ext cx="109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ANNUITY: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4646AAC-5967-1C46-BA58-7DB4ABA1A29C}"/>
                  </a:ext>
                </a:extLst>
              </p:cNvPr>
              <p:cNvSpPr txBox="1"/>
              <p:nvPr/>
            </p:nvSpPr>
            <p:spPr>
              <a:xfrm>
                <a:off x="1068588" y="4757577"/>
                <a:ext cx="1450718" cy="568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it-IT" sz="20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4646AAC-5967-1C46-BA58-7DB4ABA1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88" y="4757577"/>
                <a:ext cx="1450718" cy="56829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9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FE6A4-900F-144E-8568-98264A58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Interest</a:t>
            </a:r>
            <a:r>
              <a:rPr lang="it-IT" dirty="0"/>
              <a:t> rate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E8CD0B-54C8-0D48-AB0C-7182527E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321427"/>
            <a:ext cx="7534647" cy="2547664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4800" dirty="0"/>
              <a:t>The </a:t>
            </a:r>
            <a:r>
              <a:rPr lang="it-IT" sz="4800" dirty="0" err="1"/>
              <a:t>interest</a:t>
            </a:r>
            <a:r>
              <a:rPr lang="it-IT" sz="4800" dirty="0"/>
              <a:t> rate </a:t>
            </a:r>
            <a:r>
              <a:rPr lang="it-IT" sz="4800" dirty="0" err="1"/>
              <a:t>is</a:t>
            </a:r>
            <a:r>
              <a:rPr lang="it-IT" sz="4800" dirty="0"/>
              <a:t> </a:t>
            </a:r>
            <a:r>
              <a:rPr lang="it-IT" sz="4800" dirty="0" err="1"/>
              <a:t>our</a:t>
            </a:r>
            <a:r>
              <a:rPr lang="it-IT" sz="4800" dirty="0"/>
              <a:t> «time machine».</a:t>
            </a:r>
          </a:p>
          <a:p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2D15E6D-C6B7-4441-8FEA-18E91971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27" y="4899687"/>
            <a:ext cx="2123764" cy="9694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DE67BB-C44C-414D-992B-0E4A288FD707}"/>
              </a:ext>
            </a:extLst>
          </p:cNvPr>
          <p:cNvSpPr txBox="1"/>
          <p:nvPr/>
        </p:nvSpPr>
        <p:spPr>
          <a:xfrm>
            <a:off x="1317812" y="2622176"/>
            <a:ext cx="28259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/>
              <a:t>We</a:t>
            </a:r>
            <a:r>
              <a:rPr lang="it-IT" sz="4800" dirty="0"/>
              <a:t> call </a:t>
            </a:r>
            <a:r>
              <a:rPr lang="it-IT" sz="4800" dirty="0" err="1"/>
              <a:t>it</a:t>
            </a:r>
            <a:r>
              <a:rPr lang="it-IT" sz="4800" dirty="0"/>
              <a:t> </a:t>
            </a:r>
            <a:r>
              <a:rPr lang="it-IT" sz="4800" i="1" dirty="0" err="1"/>
              <a:t>r</a:t>
            </a:r>
            <a:endParaRPr lang="it-IT" sz="48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735684-FAFF-4F31-8FE3-791B29FC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FUTURE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490981B-D811-499E-BD9F-37A4561BF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Future Value (FV) </a:t>
                </a:r>
              </a:p>
              <a:p>
                <a:pPr marL="0" indent="0" algn="ctr">
                  <a:buNone/>
                </a:pPr>
                <a:endParaRPr lang="it-IT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it-IT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FV = PV*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4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4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4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it-IT" sz="4800" dirty="0"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it-IT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490981B-D811-499E-BD9F-37A4561BF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BBE7A776-6969-4D39-82AD-20888E42249A}"/>
              </a:ext>
            </a:extLst>
          </p:cNvPr>
          <p:cNvSpPr/>
          <p:nvPr/>
        </p:nvSpPr>
        <p:spPr>
          <a:xfrm>
            <a:off x="3644348" y="3326296"/>
            <a:ext cx="4638261" cy="1450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C4437-D845-4677-853C-FA973B76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FUTURE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9A521C-EA16-4B63-87D3-1920A1758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471868" cy="417332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FV</a:t>
                </a:r>
              </a:p>
              <a:p>
                <a:pPr algn="just"/>
                <a:r>
                  <a:rPr lang="en-US" alt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future value of $100 if the interest is compounded annually at a rate of 7% for two years?</a:t>
                </a:r>
              </a:p>
              <a:p>
                <a:pPr algn="ctr"/>
                <a:endParaRPr lang="en-US" altLang="en-US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FV= 100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32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0.07</m:t>
                        </m:r>
                        <m:r>
                          <m:rPr>
                            <m:nor/>
                          </m:rPr>
                          <a:rPr lang="it-IT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it-IT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3200" dirty="0"/>
                  <a:t>Or</a:t>
                </a:r>
              </a:p>
              <a:p>
                <a:pPr algn="ctr"/>
                <a:r>
                  <a:rPr lang="en-US" alt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FV= 100 * (1+0.07)*(1+0.07)= 114.49</a:t>
                </a:r>
              </a:p>
              <a:p>
                <a:pPr algn="ctr"/>
                <a:endParaRPr lang="en-US" altLang="en-US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3200" dirty="0"/>
                  <a:t> </a:t>
                </a:r>
              </a:p>
              <a:p>
                <a:endParaRPr lang="it-IT" sz="32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9A521C-EA16-4B63-87D3-1920A1758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471868" cy="4173329"/>
              </a:xfrm>
              <a:blipFill>
                <a:blip r:embed="rId2"/>
                <a:stretch>
                  <a:fillRect l="-969" t="-3040" r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E553DA74-B194-4ADD-94EA-8AA382B8E99C}"/>
              </a:ext>
            </a:extLst>
          </p:cNvPr>
          <p:cNvSpPr/>
          <p:nvPr/>
        </p:nvSpPr>
        <p:spPr>
          <a:xfrm>
            <a:off x="5075583" y="2481984"/>
            <a:ext cx="821635" cy="58309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CA6483B-B7DF-4A36-8FF7-F5E092501830}"/>
              </a:ext>
            </a:extLst>
          </p:cNvPr>
          <p:cNvSpPr/>
          <p:nvPr/>
        </p:nvSpPr>
        <p:spPr>
          <a:xfrm>
            <a:off x="5579165" y="3819939"/>
            <a:ext cx="636106" cy="58309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0BDB342-F9ED-43DD-B337-7D1B2CF16DFF}"/>
              </a:ext>
            </a:extLst>
          </p:cNvPr>
          <p:cNvSpPr/>
          <p:nvPr/>
        </p:nvSpPr>
        <p:spPr>
          <a:xfrm>
            <a:off x="2072640" y="2785127"/>
            <a:ext cx="675861" cy="559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4C71560-E7DB-4FFC-8FA0-2BC5136E2D2B}"/>
              </a:ext>
            </a:extLst>
          </p:cNvPr>
          <p:cNvSpPr/>
          <p:nvPr/>
        </p:nvSpPr>
        <p:spPr>
          <a:xfrm>
            <a:off x="6889472" y="3793435"/>
            <a:ext cx="675861" cy="559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2BA98A8-D2EE-497B-A7B3-01F09A45381E}"/>
              </a:ext>
            </a:extLst>
          </p:cNvPr>
          <p:cNvSpPr/>
          <p:nvPr/>
        </p:nvSpPr>
        <p:spPr>
          <a:xfrm>
            <a:off x="3074505" y="2773531"/>
            <a:ext cx="1484244" cy="6891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E33F479-8212-4DCE-AE35-797B832D5A65}"/>
              </a:ext>
            </a:extLst>
          </p:cNvPr>
          <p:cNvSpPr/>
          <p:nvPr/>
        </p:nvSpPr>
        <p:spPr>
          <a:xfrm>
            <a:off x="7662238" y="3829878"/>
            <a:ext cx="25014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3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634FC-E1F7-46F6-8873-465FFEA4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FUTURE VALUE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2B41D-532C-43B7-BBC4-C5BD4CAD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What is the future value of $1,522 if the interest is compounded annually at a rate of 7.5% for five years?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AB6B01B-AF54-46A1-9F42-40385B8E8DC6}"/>
                  </a:ext>
                </a:extLst>
              </p:cNvPr>
              <p:cNvSpPr txBox="1"/>
              <p:nvPr/>
            </p:nvSpPr>
            <p:spPr>
              <a:xfrm>
                <a:off x="1553155" y="3600078"/>
                <a:ext cx="9541565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FV = 1,522*(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1+0.075)</m:t>
                        </m:r>
                      </m:e>
                      <m:sup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t-IT" sz="4400">
                    <a:latin typeface="Arial" panose="020B0604020202020204" pitchFamily="34" charset="0"/>
                    <a:cs typeface="Arial" panose="020B0604020202020204" pitchFamily="34" charset="0"/>
                  </a:rPr>
                  <a:t>= 2,185.028</a:t>
                </a:r>
                <a:endParaRPr lang="it-IT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AB6B01B-AF54-46A1-9F42-40385B8E8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55" y="3600078"/>
                <a:ext cx="9541565" cy="777136"/>
              </a:xfrm>
              <a:prstGeom prst="rect">
                <a:avLst/>
              </a:prstGeom>
              <a:blipFill>
                <a:blip r:embed="rId2"/>
                <a:stretch>
                  <a:fillRect l="-2620" t="-16535" b="-36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3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A26AC-9BF3-4B87-8E5C-09342DA3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FUTURE VALUE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E7BE8-16FE-4B4F-8A74-CC7316C2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invest $100 at an interest rate of 15%, how much will you have at the end of eight years?</a:t>
            </a:r>
          </a:p>
          <a:p>
            <a:pPr algn="ctr"/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PV × (1 +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en-US" sz="3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it-IT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$100 × 1.15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$305.90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FAEE8-11BA-4BEE-85BB-945078F8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1523365-7D63-40C0-807A-5A7D3DC5A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108201"/>
                <a:ext cx="10418859" cy="431910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Present </a:t>
                </a:r>
                <a:r>
                  <a:rPr lang="it-IT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value</a:t>
                </a:r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PV</a:t>
                </a:r>
              </a:p>
              <a:p>
                <a:pPr marL="0" indent="0" algn="ctr">
                  <a:buNone/>
                </a:pPr>
                <a:r>
                  <a:rPr lang="it-IT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(1+</m:t>
                            </m:r>
                            <m:r>
                              <a:rPr lang="it-IT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it-IT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m:rPr>
                        <m:sty m:val="p"/>
                      </m:rPr>
                      <a:rPr lang="it-IT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FV</m:t>
                    </m:r>
                  </m:oMath>
                </a14:m>
                <a:endParaRPr lang="it-IT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it-IT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1523365-7D63-40C0-807A-5A7D3DC5A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108201"/>
                <a:ext cx="10418859" cy="4319103"/>
              </a:xfrm>
              <a:blipFill>
                <a:blip r:embed="rId2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FB4D8F44-4F4E-4254-BC57-293AEDBB01DE}"/>
              </a:ext>
            </a:extLst>
          </p:cNvPr>
          <p:cNvSpPr/>
          <p:nvPr/>
        </p:nvSpPr>
        <p:spPr>
          <a:xfrm>
            <a:off x="5565914" y="2769704"/>
            <a:ext cx="1696278" cy="143123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9536D28-F2DC-46DC-9256-263DBC6C0E7A}"/>
              </a:ext>
            </a:extLst>
          </p:cNvPr>
          <p:cNvCxnSpPr>
            <a:cxnSpLocks/>
          </p:cNvCxnSpPr>
          <p:nvPr/>
        </p:nvCxnSpPr>
        <p:spPr>
          <a:xfrm flipH="1">
            <a:off x="2809461" y="3816626"/>
            <a:ext cx="28624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51589C-D03D-44CC-AF93-E018A926B897}"/>
              </a:ext>
            </a:extLst>
          </p:cNvPr>
          <p:cNvSpPr txBox="1"/>
          <p:nvPr/>
        </p:nvSpPr>
        <p:spPr>
          <a:xfrm>
            <a:off x="1113183" y="3631960"/>
            <a:ext cx="169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 </a:t>
            </a:r>
            <a:r>
              <a:rPr lang="it-IT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(DF)</a:t>
            </a:r>
          </a:p>
        </p:txBody>
      </p:sp>
    </p:spTree>
    <p:extLst>
      <p:ext uri="{BB962C8B-B14F-4D97-AF65-F5344CB8AC3E}">
        <p14:creationId xmlns:p14="http://schemas.microsoft.com/office/powerpoint/2010/main" val="22902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1525</Words>
  <Application>Microsoft Macintosh PowerPoint</Application>
  <PresentationFormat>Widescreen</PresentationFormat>
  <Paragraphs>236</Paragraphs>
  <Slides>37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RetrospectVTI</vt:lpstr>
      <vt:lpstr>Equation</vt:lpstr>
      <vt:lpstr>European Economy</vt:lpstr>
      <vt:lpstr>The most basic principle in finance</vt:lpstr>
      <vt:lpstr>PRESENT VALUE AND FUTURE VALUE</vt:lpstr>
      <vt:lpstr>The Interest rate</vt:lpstr>
      <vt:lpstr>FUTURE VALUE</vt:lpstr>
      <vt:lpstr>FUTURE VALUE</vt:lpstr>
      <vt:lpstr>FUTURE VALUE</vt:lpstr>
      <vt:lpstr>FUTURE VALUE</vt:lpstr>
      <vt:lpstr>PRESENT VALUE</vt:lpstr>
      <vt:lpstr>PRESENT VALUE</vt:lpstr>
      <vt:lpstr>PRESENT VALUE</vt:lpstr>
      <vt:lpstr>PRESENT VALUE</vt:lpstr>
      <vt:lpstr>PRESENT VALUE</vt:lpstr>
      <vt:lpstr>PRESENT VALUE</vt:lpstr>
      <vt:lpstr>SUMMARY</vt:lpstr>
      <vt:lpstr>SUMMARY</vt:lpstr>
      <vt:lpstr>THE NET PRESENT VALUE (NPV)</vt:lpstr>
      <vt:lpstr>THE NET PRESENT VALUE (NPV)</vt:lpstr>
      <vt:lpstr>THE NET PRESENT VALUE (NPV)</vt:lpstr>
      <vt:lpstr>THE NET PRESENT VALUE (NPV)</vt:lpstr>
      <vt:lpstr>THE NET PRESENT VALUE (NPV)</vt:lpstr>
      <vt:lpstr>NPV (Valuing an Office Building)</vt:lpstr>
      <vt:lpstr>NPV (NET PRESENT VALUE)</vt:lpstr>
      <vt:lpstr>NPV (NET PRESENT VALUE)</vt:lpstr>
      <vt:lpstr>NPV (NET PRESENT VALUE)</vt:lpstr>
      <vt:lpstr>PERPETUITIES &amp; ANNUITIES</vt:lpstr>
      <vt:lpstr>PERPETUITY</vt:lpstr>
      <vt:lpstr>PERPETUITY</vt:lpstr>
      <vt:lpstr>PERPETUITIES &amp; ANNUITIES</vt:lpstr>
      <vt:lpstr>PERPETUITIES &amp; ANNUITIES</vt:lpstr>
      <vt:lpstr>PERPETUITY</vt:lpstr>
      <vt:lpstr>PERPETUITY</vt:lpstr>
      <vt:lpstr>PERPETUITIES &amp; ANNUITIES</vt:lpstr>
      <vt:lpstr>PERPETUITIES &amp; ANNUITIES</vt:lpstr>
      <vt:lpstr>ANNUITY</vt:lpstr>
      <vt:lpstr>PERPETUITIES &amp; ANNUITIES</vt:lpstr>
      <vt:lpstr>PERPETUITIES &amp; ANNUITIES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Economy</dc:title>
  <dc:creator>Audrey De Dominicis</dc:creator>
  <cp:lastModifiedBy>Audrey De Dominicis</cp:lastModifiedBy>
  <cp:revision>49</cp:revision>
  <dcterms:created xsi:type="dcterms:W3CDTF">2020-11-25T10:55:07Z</dcterms:created>
  <dcterms:modified xsi:type="dcterms:W3CDTF">2020-12-01T17:31:08Z</dcterms:modified>
</cp:coreProperties>
</file>