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3" r:id="rId2"/>
    <p:sldId id="294" r:id="rId3"/>
    <p:sldId id="295" r:id="rId4"/>
    <p:sldId id="264" r:id="rId5"/>
    <p:sldId id="266" r:id="rId6"/>
    <p:sldId id="296" r:id="rId7"/>
    <p:sldId id="267" r:id="rId8"/>
    <p:sldId id="281" r:id="rId9"/>
    <p:sldId id="268" r:id="rId10"/>
    <p:sldId id="282" r:id="rId11"/>
    <p:sldId id="297" r:id="rId12"/>
    <p:sldId id="292" r:id="rId13"/>
    <p:sldId id="309" r:id="rId14"/>
    <p:sldId id="283" r:id="rId15"/>
    <p:sldId id="298" r:id="rId16"/>
    <p:sldId id="285" r:id="rId17"/>
    <p:sldId id="299" r:id="rId18"/>
    <p:sldId id="286" r:id="rId19"/>
    <p:sldId id="300" r:id="rId20"/>
    <p:sldId id="301" r:id="rId21"/>
    <p:sldId id="287" r:id="rId22"/>
    <p:sldId id="302" r:id="rId23"/>
    <p:sldId id="290" r:id="rId24"/>
    <p:sldId id="303" r:id="rId25"/>
    <p:sldId id="306" r:id="rId26"/>
    <p:sldId id="304" r:id="rId27"/>
    <p:sldId id="307" r:id="rId28"/>
    <p:sldId id="305" r:id="rId29"/>
    <p:sldId id="308" r:id="rId30"/>
    <p:sldId id="284" r:id="rId3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4"/>
    <p:restoredTop sz="94609"/>
  </p:normalViewPr>
  <p:slideViewPr>
    <p:cSldViewPr snapToGrid="0" snapToObjects="1">
      <p:cViewPr varScale="1">
        <p:scale>
          <a:sx n="60" d="100"/>
          <a:sy n="60" d="100"/>
        </p:scale>
        <p:origin x="18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56B0F-5BFB-954D-8B39-31B81AE4C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242D57D-2944-E644-95A1-368A463FA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C27DAC-9324-2845-9C1E-D13D3551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82584B-0D8B-E742-99DB-188899B6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30D97F-9675-D84E-9969-898F6C1F1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67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5888D2-D05C-E84A-BBA8-BF1B639DF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D0F7F8-D161-804A-A5E0-CE96B596E5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D662EB-695E-AF40-9E52-50DED0C6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A7AD5F-7C1C-C642-ACAE-934E73B30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00C2A50-FF12-1E4F-9DA4-7409F29BC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04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1EA239-5480-D346-B9DB-DB85BC595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7D0D20-69B6-1144-A0E6-A0411BC14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AECC7D-314A-3744-A4BD-4461D4DB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7D5140-DF2B-4745-9170-D02ECE237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160428-5284-4D45-93A3-E6EA3F9A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3930BF-DD19-A84D-BA1A-50697305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384222-9D26-3C4E-9FFB-73E9AAC65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2E818B-326E-2D43-9B74-944E4783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9A2155-833D-504F-9FEF-4D1A5D18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B14A74-9085-894C-A8DF-0263830D1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0661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0BC0F-EC2F-7E40-BBD5-10B3CC193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A9F01DC-32AD-6B4C-9A5D-5848ADFBE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5794F9-F66B-7E4A-829B-8F822954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739836-13D5-5044-AC30-97770A3F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AC1358-F1B2-2643-AB6B-E92EF062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56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9359E-29E9-3746-96E5-DBA67DAF9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F419A8-5AF3-AC45-B190-5573023A4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B72D6A8-189E-6148-9E62-D6DCDD68D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A7A7B0C-FFEE-BC4A-B01F-0C2B94BDB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1AD65C-8864-9044-81B6-9CF46EA17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5219EF-C326-E241-BFA0-0F978A0F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10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B3DE9C-64E5-6B40-AB0C-449926262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B00AD2-0A58-EB4B-A6A6-1207BE28C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F806A54-1F67-A144-89C3-912EB9B5C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0AF0F7A-3791-B744-B4FD-E9861FC22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7058EF1-FD5B-4B43-A7AE-72896B733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740E726-98A9-3C4A-B6E6-6F1FFC0D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E214F8-AB96-1545-9464-D0B8ADFC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287B7EF-DA3F-C24A-AF7A-12B4CB6B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561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988FF4-97B9-8B42-BA69-45BEB309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CA8B05E-9451-B144-BC47-98E61A7E3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0DFBD53-05FB-BD46-9496-DD0A3771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A79182-FDF2-284B-92A4-2F041B6D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5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79707E-ED73-594D-820F-99E540F36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2014BE6-28F7-5046-AB0F-C4319D11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E217303-48D8-EC47-8ADA-F5F4BC05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78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0520A1-B936-C846-92FB-8F69252C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69E7C4-5078-4B4E-ACB2-88F477867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6B082E-8E97-4040-859D-0498B842C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34025F-C058-6848-8F94-4924CCF64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FDF7D87-2EB7-5B4A-B357-ABE67ABA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85799F7-17AF-F24D-9CB1-0943E8CBA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46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EE57AC-0B56-814E-9C0E-3149BBF08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38BBE9D-AE86-734F-B15D-1C5F431569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F3094A-CB4D-3D43-9331-8B23917BC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108AFFC-E64F-A14D-8020-C7DB99D5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36134F-190D-0543-AC15-4A0D221E3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37CD49-978D-E942-AF6E-5E711D562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59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862E9B4-7AAF-5841-9FC7-47A9F835D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AA59D-C53A-2644-BBDB-02C7D50CE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C1A512-6529-CC42-A0C2-AAD5BB5B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9F88D-2935-3C4A-9E04-6C775913218A}" type="datetimeFigureOut">
              <a:rPr lang="it-IT" smtClean="0"/>
              <a:t>02/12/20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98A4A7-6E54-7549-BC69-04D8D655A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EAF7A4-B5E4-2643-8E04-9F4E16AC45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8111-9E41-634F-9B2D-41111B7F16A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630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1.png"/><Relationship Id="rId5" Type="http://schemas.openxmlformats.org/officeDocument/2006/relationships/image" Target="../media/image26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png"/><Relationship Id="rId4" Type="http://schemas.openxmlformats.org/officeDocument/2006/relationships/image" Target="../media/image5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5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79BF9A-DB19-2B48-BBBE-0160D09A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BONDS AND STOCKS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4623CE-99F9-954A-8054-BBC9F84B8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15954" cy="720627"/>
          </a:xfrm>
        </p:spPr>
        <p:txBody>
          <a:bodyPr/>
          <a:lstStyle/>
          <a:p>
            <a:r>
              <a:rPr lang="it-IT" dirty="0"/>
              <a:t>Suppose </a:t>
            </a:r>
            <a:r>
              <a:rPr lang="it-IT" dirty="0" err="1"/>
              <a:t>your</a:t>
            </a:r>
            <a:r>
              <a:rPr lang="it-IT" dirty="0"/>
              <a:t> Company </a:t>
            </a:r>
            <a:r>
              <a:rPr lang="it-IT" dirty="0" err="1"/>
              <a:t>wants</a:t>
            </a:r>
            <a:r>
              <a:rPr lang="it-IT" dirty="0"/>
              <a:t> to </a:t>
            </a:r>
            <a:r>
              <a:rPr lang="it-IT" dirty="0" err="1"/>
              <a:t>invest</a:t>
            </a:r>
            <a:r>
              <a:rPr lang="it-IT" dirty="0"/>
              <a:t> in new </a:t>
            </a:r>
            <a:r>
              <a:rPr lang="it-IT" dirty="0" err="1"/>
              <a:t>plant</a:t>
            </a:r>
            <a:r>
              <a:rPr lang="it-IT" dirty="0"/>
              <a:t> and </a:t>
            </a:r>
            <a:r>
              <a:rPr lang="it-IT" dirty="0" err="1"/>
              <a:t>equipment</a:t>
            </a:r>
            <a:r>
              <a:rPr lang="it-IT" dirty="0"/>
              <a:t>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E92C3E-A084-FB48-8108-3E42180874FA}"/>
              </a:ext>
            </a:extLst>
          </p:cNvPr>
          <p:cNvSpPr txBox="1"/>
          <p:nvPr/>
        </p:nvSpPr>
        <p:spPr>
          <a:xfrm>
            <a:off x="838200" y="2281080"/>
            <a:ext cx="88259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err="1"/>
              <a:t>These</a:t>
            </a:r>
            <a:r>
              <a:rPr lang="it-IT" sz="2800" dirty="0"/>
              <a:t> </a:t>
            </a:r>
            <a:r>
              <a:rPr lang="it-IT" sz="2800" dirty="0" err="1"/>
              <a:t>investments</a:t>
            </a:r>
            <a:r>
              <a:rPr lang="it-IT" sz="2800" dirty="0"/>
              <a:t> </a:t>
            </a:r>
            <a:r>
              <a:rPr lang="it-IT" sz="2800" dirty="0" err="1"/>
              <a:t>require</a:t>
            </a:r>
            <a:r>
              <a:rPr lang="it-IT" sz="2800" dirty="0"/>
              <a:t> </a:t>
            </a:r>
            <a:r>
              <a:rPr lang="it-IT" sz="2800" dirty="0" err="1"/>
              <a:t>money</a:t>
            </a:r>
            <a:r>
              <a:rPr lang="it-IT" sz="2800" dirty="0"/>
              <a:t> – </a:t>
            </a:r>
            <a:r>
              <a:rPr lang="it-IT" sz="2800" dirty="0" err="1"/>
              <a:t>often</a:t>
            </a:r>
            <a:r>
              <a:rPr lang="it-IT" sz="2800" dirty="0"/>
              <a:t> a </a:t>
            </a:r>
            <a:r>
              <a:rPr lang="it-IT" sz="2800" dirty="0" err="1"/>
              <a:t>lot</a:t>
            </a:r>
            <a:r>
              <a:rPr lang="it-IT" sz="2800" dirty="0"/>
              <a:t> of </a:t>
            </a:r>
            <a:r>
              <a:rPr lang="it-IT" sz="2800" dirty="0" err="1"/>
              <a:t>money</a:t>
            </a:r>
            <a:r>
              <a:rPr lang="it-IT" sz="2800" dirty="0"/>
              <a:t>!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ECBD439-5E6D-4246-9374-2CDB09659321}"/>
              </a:ext>
            </a:extLst>
          </p:cNvPr>
          <p:cNvSpPr txBox="1"/>
          <p:nvPr/>
        </p:nvSpPr>
        <p:spPr>
          <a:xfrm>
            <a:off x="3756074" y="3244366"/>
            <a:ext cx="5690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/>
              <a:t>WHAT CAN YOUR COMPANY DO?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FEBB3B5-41F0-AD45-8869-5849AFE3DF7A}"/>
              </a:ext>
            </a:extLst>
          </p:cNvPr>
          <p:cNvSpPr txBox="1"/>
          <p:nvPr/>
        </p:nvSpPr>
        <p:spPr>
          <a:xfrm>
            <a:off x="1786597" y="4445391"/>
            <a:ext cx="4099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 err="1"/>
              <a:t>You</a:t>
            </a:r>
            <a:r>
              <a:rPr lang="it-IT" sz="2000" dirty="0"/>
              <a:t> can sell </a:t>
            </a:r>
            <a:r>
              <a:rPr lang="it-IT" sz="2000" dirty="0" err="1"/>
              <a:t>additional</a:t>
            </a:r>
            <a:r>
              <a:rPr lang="it-IT" sz="2000" dirty="0"/>
              <a:t> shares of stock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73CBB65-5601-DF4F-8CD6-D5E11FE2551C}"/>
              </a:ext>
            </a:extLst>
          </p:cNvPr>
          <p:cNvSpPr txBox="1"/>
          <p:nvPr/>
        </p:nvSpPr>
        <p:spPr>
          <a:xfrm>
            <a:off x="8102991" y="4630056"/>
            <a:ext cx="36013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You</a:t>
            </a:r>
            <a:r>
              <a:rPr lang="it-IT" sz="2000" dirty="0"/>
              <a:t> can </a:t>
            </a:r>
            <a:r>
              <a:rPr lang="it-IT" sz="2000" dirty="0" err="1"/>
              <a:t>issue</a:t>
            </a:r>
            <a:r>
              <a:rPr lang="it-IT" sz="2000" dirty="0"/>
              <a:t> bonds, </a:t>
            </a:r>
            <a:r>
              <a:rPr lang="it-IT" sz="2000" dirty="0" err="1"/>
              <a:t>which</a:t>
            </a:r>
            <a:r>
              <a:rPr lang="it-IT" sz="2000" dirty="0"/>
              <a:t> are </a:t>
            </a:r>
            <a:r>
              <a:rPr lang="it-IT" sz="2000" dirty="0" err="1"/>
              <a:t>simply</a:t>
            </a:r>
            <a:r>
              <a:rPr lang="it-IT" sz="2000" dirty="0"/>
              <a:t> long-</a:t>
            </a:r>
            <a:r>
              <a:rPr lang="it-IT" sz="2000" dirty="0" err="1"/>
              <a:t>term</a:t>
            </a:r>
            <a:r>
              <a:rPr lang="it-IT" sz="2000" dirty="0"/>
              <a:t> </a:t>
            </a:r>
            <a:r>
              <a:rPr lang="it-IT" sz="2000" dirty="0" err="1"/>
              <a:t>loans</a:t>
            </a:r>
            <a:endParaRPr lang="it-IT" sz="2000" dirty="0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3FABD4A9-628F-0845-9321-60CC4935DFA5}"/>
              </a:ext>
            </a:extLst>
          </p:cNvPr>
          <p:cNvCxnSpPr>
            <a:endCxn id="7" idx="0"/>
          </p:cNvCxnSpPr>
          <p:nvPr/>
        </p:nvCxnSpPr>
        <p:spPr>
          <a:xfrm flipH="1">
            <a:off x="3836389" y="3829141"/>
            <a:ext cx="1621876" cy="616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5031707-4B4E-6D49-9867-660C571DC300}"/>
              </a:ext>
            </a:extLst>
          </p:cNvPr>
          <p:cNvCxnSpPr>
            <a:cxnSpLocks/>
          </p:cNvCxnSpPr>
          <p:nvPr/>
        </p:nvCxnSpPr>
        <p:spPr>
          <a:xfrm>
            <a:off x="7588372" y="3898846"/>
            <a:ext cx="2202742" cy="731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6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694527-99ED-405C-B628-683D9B326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VALUING STOCKS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17C026-D2EB-43F7-8929-E5F5E6D5C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 X is expected to pay an end-of-year dividend of $5 a share. After the dividend its stock is expected to sell at $110. If the market capitalization rate is 8%, what is the current stock price?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(Div</a:t>
            </a:r>
            <a:r>
              <a:rPr lang="en-US" sz="3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/ (1 + 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it-IT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	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($5 + 110) / 1.08 </a:t>
            </a:r>
            <a:endParaRPr lang="it-IT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		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$106.48</a:t>
            </a:r>
            <a:endParaRPr lang="it-IT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1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41066C-73FC-8F44-8D43-C808CFAF2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REMEMBER!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5CCCD2CA-E188-1445-BC75-992145F4B905}"/>
                  </a:ext>
                </a:extLst>
              </p:cNvPr>
              <p:cNvSpPr txBox="1"/>
              <p:nvPr/>
            </p:nvSpPr>
            <p:spPr>
              <a:xfrm>
                <a:off x="941296" y="1665457"/>
                <a:ext cx="2348752" cy="1235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6000" i="1" dirty="0"/>
                  <a:t>r</a:t>
                </a:r>
                <a:r>
                  <a:rPr lang="it-IT" sz="6000" b="0" dirty="0"/>
                  <a:t> </a:t>
                </a:r>
                <a14:m>
                  <m:oMath xmlns:m="http://schemas.openxmlformats.org/officeDocument/2006/math">
                    <m:r>
                      <a:rPr lang="it-IT" sz="6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6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t-IT" sz="6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it-IT" sz="6000" dirty="0"/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5CCCD2CA-E188-1445-BC75-992145F4B9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96" y="1665457"/>
                <a:ext cx="2348752" cy="1235466"/>
              </a:xfrm>
              <a:prstGeom prst="rect">
                <a:avLst/>
              </a:prstGeom>
              <a:blipFill>
                <a:blip r:embed="rId2"/>
                <a:stretch>
                  <a:fillRect l="-19251" t="-9184" b="-2142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>
                <a:extLst>
                  <a:ext uri="{FF2B5EF4-FFF2-40B4-BE49-F238E27FC236}">
                    <a16:creationId xmlns:a16="http://schemas.microsoft.com/office/drawing/2014/main" id="{A9221FEC-57B8-7B49-B7F6-6723BC09CDA7}"/>
                  </a:ext>
                </a:extLst>
              </p:cNvPr>
              <p:cNvSpPr/>
              <p:nvPr/>
            </p:nvSpPr>
            <p:spPr>
              <a:xfrm>
                <a:off x="6928372" y="1690688"/>
                <a:ext cx="1789977" cy="1327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6000" i="1" dirty="0"/>
                  <a:t>r</a:t>
                </a:r>
                <a:r>
                  <a:rPr lang="it-IT" sz="6000" dirty="0"/>
                  <a:t>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it-IT" sz="6000" dirty="0"/>
              </a:p>
            </p:txBody>
          </p:sp>
        </mc:Choice>
        <mc:Fallback xmlns="">
          <p:sp>
            <p:nvSpPr>
              <p:cNvPr id="5" name="Rettangolo 4">
                <a:extLst>
                  <a:ext uri="{FF2B5EF4-FFF2-40B4-BE49-F238E27FC236}">
                    <a16:creationId xmlns:a16="http://schemas.microsoft.com/office/drawing/2014/main" id="{A9221FEC-57B8-7B49-B7F6-6723BC09CD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8372" y="1690688"/>
                <a:ext cx="1789977" cy="1327799"/>
              </a:xfrm>
              <a:prstGeom prst="rect">
                <a:avLst/>
              </a:prstGeom>
              <a:blipFill>
                <a:blip r:embed="rId3"/>
                <a:stretch>
                  <a:fillRect l="-20423" t="-3774" r="-3521" b="-1603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B5008FA0-C417-F24F-A5BE-9745E8AE251E}"/>
                  </a:ext>
                </a:extLst>
              </p:cNvPr>
              <p:cNvSpPr/>
              <p:nvPr/>
            </p:nvSpPr>
            <p:spPr>
              <a:xfrm>
                <a:off x="838200" y="3197526"/>
                <a:ext cx="1789977" cy="1327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6000" i="1" dirty="0"/>
                  <a:t>r</a:t>
                </a:r>
                <a:r>
                  <a:rPr lang="it-IT" sz="6000" dirty="0"/>
                  <a:t>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it-IT" sz="6000" dirty="0"/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B5008FA0-C417-F24F-A5BE-9745E8AE25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197526"/>
                <a:ext cx="1789977" cy="1327799"/>
              </a:xfrm>
              <a:prstGeom prst="rect">
                <a:avLst/>
              </a:prstGeom>
              <a:blipFill>
                <a:blip r:embed="rId4"/>
                <a:stretch>
                  <a:fillRect l="-21277" t="-4762" r="-3546" b="-1619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5002815D-9114-F240-BE50-0AB85996A08B}"/>
                  </a:ext>
                </a:extLst>
              </p:cNvPr>
              <p:cNvSpPr/>
              <p:nvPr/>
            </p:nvSpPr>
            <p:spPr>
              <a:xfrm>
                <a:off x="6953920" y="3392385"/>
                <a:ext cx="1789977" cy="1327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sz="6000" i="1" dirty="0"/>
                  <a:t>r</a:t>
                </a:r>
                <a:r>
                  <a:rPr lang="it-IT" sz="6000" dirty="0"/>
                  <a:t>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it-IT" sz="60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it-IT" sz="6000" dirty="0"/>
              </a:p>
            </p:txBody>
          </p:sp>
        </mc:Choice>
        <mc:Fallback xmlns="">
          <p:sp>
            <p:nvSpPr>
              <p:cNvPr id="7" name="Rettangolo 6">
                <a:extLst>
                  <a:ext uri="{FF2B5EF4-FFF2-40B4-BE49-F238E27FC236}">
                    <a16:creationId xmlns:a16="http://schemas.microsoft.com/office/drawing/2014/main" id="{5002815D-9114-F240-BE50-0AB85996A0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920" y="3392385"/>
                <a:ext cx="1789977" cy="1327799"/>
              </a:xfrm>
              <a:prstGeom prst="rect">
                <a:avLst/>
              </a:prstGeom>
              <a:blipFill>
                <a:blip r:embed="rId3"/>
                <a:stretch>
                  <a:fillRect l="-20423" t="-3774" r="-3521" b="-1603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2912BEA-13A7-994C-B65B-38793092713C}"/>
              </a:ext>
            </a:extLst>
          </p:cNvPr>
          <p:cNvCxnSpPr>
            <a:cxnSpLocks/>
          </p:cNvCxnSpPr>
          <p:nvPr/>
        </p:nvCxnSpPr>
        <p:spPr>
          <a:xfrm flipV="1">
            <a:off x="838200" y="2078822"/>
            <a:ext cx="0" cy="4087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4716D158-388B-AF43-908A-AF497DFE4DA6}"/>
              </a:ext>
            </a:extLst>
          </p:cNvPr>
          <p:cNvCxnSpPr>
            <a:cxnSpLocks/>
          </p:cNvCxnSpPr>
          <p:nvPr/>
        </p:nvCxnSpPr>
        <p:spPr>
          <a:xfrm flipV="1">
            <a:off x="6928372" y="2150219"/>
            <a:ext cx="0" cy="4087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2786B28-5C7C-6B47-8429-1071BA7CDAE2}"/>
              </a:ext>
            </a:extLst>
          </p:cNvPr>
          <p:cNvCxnSpPr/>
          <p:nvPr/>
        </p:nvCxnSpPr>
        <p:spPr>
          <a:xfrm>
            <a:off x="838200" y="3700061"/>
            <a:ext cx="0" cy="3562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2359BB93-0681-8A48-823C-BEC50EFB9081}"/>
              </a:ext>
            </a:extLst>
          </p:cNvPr>
          <p:cNvCxnSpPr/>
          <p:nvPr/>
        </p:nvCxnSpPr>
        <p:spPr>
          <a:xfrm>
            <a:off x="6928372" y="3918269"/>
            <a:ext cx="0" cy="3562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E7DACD53-A9AC-1D4C-B6BD-480802A34B43}"/>
              </a:ext>
            </a:extLst>
          </p:cNvPr>
          <p:cNvCxnSpPr/>
          <p:nvPr/>
        </p:nvCxnSpPr>
        <p:spPr>
          <a:xfrm>
            <a:off x="2115672" y="2558954"/>
            <a:ext cx="0" cy="3562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E66BB4E4-A378-7442-98C5-75A5C2025116}"/>
                  </a:ext>
                </a:extLst>
              </p:cNvPr>
              <p:cNvSpPr txBox="1"/>
              <p:nvPr/>
            </p:nvSpPr>
            <p:spPr>
              <a:xfrm>
                <a:off x="5576048" y="768604"/>
                <a:ext cx="309379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E66BB4E4-A378-7442-98C5-75A5C2025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048" y="768604"/>
                <a:ext cx="309379" cy="518604"/>
              </a:xfrm>
              <a:prstGeom prst="rect">
                <a:avLst/>
              </a:prstGeom>
              <a:blipFill>
                <a:blip r:embed="rId5"/>
                <a:stretch>
                  <a:fillRect l="-20000" t="-4762" r="-20000" b="-1190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03EF7E5E-08B2-E547-B58A-18A284D3B666}"/>
              </a:ext>
            </a:extLst>
          </p:cNvPr>
          <p:cNvSpPr txBox="1"/>
          <p:nvPr/>
        </p:nvSpPr>
        <p:spPr>
          <a:xfrm>
            <a:off x="4400663" y="843240"/>
            <a:ext cx="39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ex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469890B-C460-3340-A9F9-18CDDC8AD886}"/>
              </a:ext>
            </a:extLst>
          </p:cNvPr>
          <p:cNvSpPr txBox="1"/>
          <p:nvPr/>
        </p:nvSpPr>
        <p:spPr>
          <a:xfrm>
            <a:off x="5053148" y="843240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3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D205310E-6748-3140-A453-1DB8A41F264F}"/>
                  </a:ext>
                </a:extLst>
              </p:cNvPr>
              <p:cNvSpPr/>
              <p:nvPr/>
            </p:nvSpPr>
            <p:spPr>
              <a:xfrm>
                <a:off x="3186375" y="1976823"/>
                <a:ext cx="718466" cy="4854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it-IT" dirty="0"/>
                  <a:t> = 4</a:t>
                </a:r>
              </a:p>
            </p:txBody>
          </p:sp>
        </mc:Choice>
        <mc:Fallback xmlns="">
          <p:sp>
            <p:nvSpPr>
              <p:cNvPr id="21" name="Rettangolo 20">
                <a:extLst>
                  <a:ext uri="{FF2B5EF4-FFF2-40B4-BE49-F238E27FC236}">
                    <a16:creationId xmlns:a16="http://schemas.microsoft.com/office/drawing/2014/main" id="{D205310E-6748-3140-A453-1DB8A41F26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6375" y="1976823"/>
                <a:ext cx="718466" cy="485454"/>
              </a:xfrm>
              <a:prstGeom prst="rect">
                <a:avLst/>
              </a:prstGeom>
              <a:blipFill>
                <a:blip r:embed="rId6"/>
                <a:stretch>
                  <a:fillRect r="-7018" b="-76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1E71E799-534D-0A4F-B9DE-F49707F461DF}"/>
              </a:ext>
            </a:extLst>
          </p:cNvPr>
          <p:cNvCxnSpPr>
            <a:cxnSpLocks/>
          </p:cNvCxnSpPr>
          <p:nvPr/>
        </p:nvCxnSpPr>
        <p:spPr>
          <a:xfrm flipV="1">
            <a:off x="2115672" y="4116590"/>
            <a:ext cx="0" cy="4087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tangolo 22">
                <a:extLst>
                  <a:ext uri="{FF2B5EF4-FFF2-40B4-BE49-F238E27FC236}">
                    <a16:creationId xmlns:a16="http://schemas.microsoft.com/office/drawing/2014/main" id="{ACDACA3C-8C99-B74F-AAB2-34993CAB42FE}"/>
                  </a:ext>
                </a:extLst>
              </p:cNvPr>
              <p:cNvSpPr/>
              <p:nvPr/>
            </p:nvSpPr>
            <p:spPr>
              <a:xfrm>
                <a:off x="3083214" y="3570830"/>
                <a:ext cx="718466" cy="48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it-IT" dirty="0"/>
                  <a:t> = 2</a:t>
                </a:r>
              </a:p>
            </p:txBody>
          </p:sp>
        </mc:Choice>
        <mc:Fallback xmlns="">
          <p:sp>
            <p:nvSpPr>
              <p:cNvPr id="23" name="Rettangolo 22">
                <a:extLst>
                  <a:ext uri="{FF2B5EF4-FFF2-40B4-BE49-F238E27FC236}">
                    <a16:creationId xmlns:a16="http://schemas.microsoft.com/office/drawing/2014/main" id="{ACDACA3C-8C99-B74F-AAB2-34993CAB42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214" y="3570830"/>
                <a:ext cx="718466" cy="485774"/>
              </a:xfrm>
              <a:prstGeom prst="rect">
                <a:avLst/>
              </a:prstGeom>
              <a:blipFill>
                <a:blip r:embed="rId7"/>
                <a:stretch>
                  <a:fillRect r="-5172" b="-76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DF9F0FCC-7A80-3841-BCAC-83D5FCCE778C}"/>
              </a:ext>
            </a:extLst>
          </p:cNvPr>
          <p:cNvCxnSpPr>
            <a:cxnSpLocks/>
          </p:cNvCxnSpPr>
          <p:nvPr/>
        </p:nvCxnSpPr>
        <p:spPr>
          <a:xfrm flipV="1">
            <a:off x="8147572" y="1799606"/>
            <a:ext cx="0" cy="408735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tangolo 24">
                <a:extLst>
                  <a:ext uri="{FF2B5EF4-FFF2-40B4-BE49-F238E27FC236}">
                    <a16:creationId xmlns:a16="http://schemas.microsoft.com/office/drawing/2014/main" id="{73CA0313-87C5-8D40-A1AD-D028ECAECECB}"/>
                  </a:ext>
                </a:extLst>
              </p:cNvPr>
              <p:cNvSpPr/>
              <p:nvPr/>
            </p:nvSpPr>
            <p:spPr>
              <a:xfrm>
                <a:off x="9219082" y="2097200"/>
                <a:ext cx="718466" cy="484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dirty="0"/>
                  <a:t> = 4</a:t>
                </a:r>
              </a:p>
            </p:txBody>
          </p:sp>
        </mc:Choice>
        <mc:Fallback xmlns="">
          <p:sp>
            <p:nvSpPr>
              <p:cNvPr id="25" name="Rettangolo 24">
                <a:extLst>
                  <a:ext uri="{FF2B5EF4-FFF2-40B4-BE49-F238E27FC236}">
                    <a16:creationId xmlns:a16="http://schemas.microsoft.com/office/drawing/2014/main" id="{73CA0313-87C5-8D40-A1AD-D028ECAEC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9082" y="2097200"/>
                <a:ext cx="718466" cy="484043"/>
              </a:xfrm>
              <a:prstGeom prst="rect">
                <a:avLst/>
              </a:prstGeom>
              <a:blipFill>
                <a:blip r:embed="rId8"/>
                <a:stretch>
                  <a:fillRect r="-5172" b="-51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ttangolo 25">
                <a:extLst>
                  <a:ext uri="{FF2B5EF4-FFF2-40B4-BE49-F238E27FC236}">
                    <a16:creationId xmlns:a16="http://schemas.microsoft.com/office/drawing/2014/main" id="{E744663D-AE20-A945-9216-98CB7650000E}"/>
                  </a:ext>
                </a:extLst>
              </p:cNvPr>
              <p:cNvSpPr/>
              <p:nvPr/>
            </p:nvSpPr>
            <p:spPr>
              <a:xfrm>
                <a:off x="9219082" y="3834040"/>
                <a:ext cx="620683" cy="484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it-IT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it-IT" dirty="0"/>
                  <a:t> = 2</a:t>
                </a:r>
              </a:p>
            </p:txBody>
          </p:sp>
        </mc:Choice>
        <mc:Fallback xmlns="">
          <p:sp>
            <p:nvSpPr>
              <p:cNvPr id="26" name="Rettangolo 25">
                <a:extLst>
                  <a:ext uri="{FF2B5EF4-FFF2-40B4-BE49-F238E27FC236}">
                    <a16:creationId xmlns:a16="http://schemas.microsoft.com/office/drawing/2014/main" id="{E744663D-AE20-A945-9216-98CB765000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9082" y="3834040"/>
                <a:ext cx="620683" cy="484043"/>
              </a:xfrm>
              <a:prstGeom prst="rect">
                <a:avLst/>
              </a:prstGeom>
              <a:blipFill>
                <a:blip r:embed="rId9"/>
                <a:stretch>
                  <a:fillRect r="-8000" b="-76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DAAC928-FE64-D148-A70B-D4CB8FF0C180}"/>
              </a:ext>
            </a:extLst>
          </p:cNvPr>
          <p:cNvCxnSpPr/>
          <p:nvPr/>
        </p:nvCxnSpPr>
        <p:spPr>
          <a:xfrm>
            <a:off x="8147572" y="3570830"/>
            <a:ext cx="0" cy="3562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75BA7A7-C607-624F-9FE4-FD8D86DDC36F}"/>
              </a:ext>
            </a:extLst>
          </p:cNvPr>
          <p:cNvSpPr txBox="1"/>
          <p:nvPr/>
        </p:nvSpPr>
        <p:spPr>
          <a:xfrm>
            <a:off x="941296" y="5477435"/>
            <a:ext cx="2259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r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result</a:t>
            </a:r>
            <a:endParaRPr lang="it-IT" dirty="0"/>
          </a:p>
          <a:p>
            <a:r>
              <a:rPr lang="it-IT" dirty="0"/>
              <a:t>n </a:t>
            </a:r>
            <a:r>
              <a:rPr lang="it-IT" dirty="0" err="1"/>
              <a:t>means</a:t>
            </a:r>
            <a:r>
              <a:rPr lang="it-IT" dirty="0"/>
              <a:t> numerator</a:t>
            </a:r>
          </a:p>
          <a:p>
            <a:r>
              <a:rPr lang="it-IT" dirty="0"/>
              <a:t>d </a:t>
            </a:r>
            <a:r>
              <a:rPr lang="it-IT" dirty="0" err="1"/>
              <a:t>means</a:t>
            </a:r>
            <a:r>
              <a:rPr lang="it-IT" dirty="0"/>
              <a:t> denominator</a:t>
            </a:r>
          </a:p>
        </p:txBody>
      </p:sp>
    </p:spTree>
    <p:extLst>
      <p:ext uri="{BB962C8B-B14F-4D97-AF65-F5344CB8AC3E}">
        <p14:creationId xmlns:p14="http://schemas.microsoft.com/office/powerpoint/2010/main" val="165663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7" grpId="0"/>
      <p:bldP spid="18" grpId="0"/>
      <p:bldP spid="19" grpId="0"/>
      <p:bldP spid="21" grpId="0"/>
      <p:bldP spid="23" grpId="0"/>
      <p:bldP spid="25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F78A9-8159-2C45-913A-579D71886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VALUING STOCKS AND BOND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3F5F8D-8B5B-4645-A80B-AD0749BFC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96751"/>
          </a:xfrm>
        </p:spPr>
        <p:txBody>
          <a:bodyPr/>
          <a:lstStyle/>
          <a:p>
            <a:r>
              <a:rPr lang="it-IT" dirty="0" err="1"/>
              <a:t>We</a:t>
            </a:r>
            <a:r>
              <a:rPr lang="it-IT" dirty="0"/>
              <a:t> can </a:t>
            </a:r>
            <a:r>
              <a:rPr lang="it-IT" dirty="0" err="1"/>
              <a:t>write</a:t>
            </a:r>
            <a:r>
              <a:rPr lang="it-IT" dirty="0"/>
              <a:t> the </a:t>
            </a:r>
            <a:r>
              <a:rPr lang="it-IT" dirty="0" err="1"/>
              <a:t>previous</a:t>
            </a:r>
            <a:r>
              <a:rPr lang="it-IT" dirty="0"/>
              <a:t> </a:t>
            </a:r>
            <a:r>
              <a:rPr lang="it-IT" dirty="0" err="1"/>
              <a:t>formulas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943E10D1-4375-974A-A89A-F4CA212088CD}"/>
                  </a:ext>
                </a:extLst>
              </p:cNvPr>
              <p:cNvSpPr txBox="1"/>
              <p:nvPr/>
            </p:nvSpPr>
            <p:spPr>
              <a:xfrm>
                <a:off x="1120678" y="2879834"/>
                <a:ext cx="10786479" cy="1129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r>
                  <a:rPr lang="it-IT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it-IT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it-IT" sz="4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)(1+</m:t>
                        </m:r>
                        <m:sSubSup>
                          <m:sSubSup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it-IT" sz="4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it-IT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𝐷𝑖𝑣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)</m:t>
                        </m:r>
                        <m:d>
                          <m:d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Sup>
                              <m:sSub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p>
                            </m:sSubSup>
                          </m:e>
                        </m:d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…(1+</m:t>
                        </m:r>
                        <m:sSubSup>
                          <m:sSubSupPr>
                            <m:ctrlPr>
                              <a:rPr lang="it-IT" sz="400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it-IT" sz="4000" dirty="0"/>
                  <a:t> </a:t>
                </a:r>
              </a:p>
            </p:txBody>
          </p:sp>
        </mc:Choice>
        <mc:Fallback xmlns="">
          <p:sp>
            <p:nvSpPr>
              <p:cNvPr id="4" name="CasellaDiTesto 3">
                <a:extLst>
                  <a:ext uri="{FF2B5EF4-FFF2-40B4-BE49-F238E27FC236}">
                    <a16:creationId xmlns:a16="http://schemas.microsoft.com/office/drawing/2014/main" id="{943E10D1-4375-974A-A89A-F4CA21208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678" y="2879834"/>
                <a:ext cx="10786479" cy="1129540"/>
              </a:xfrm>
              <a:prstGeom prst="rect">
                <a:avLst/>
              </a:prstGeom>
              <a:blipFill>
                <a:blip r:embed="rId2"/>
                <a:stretch>
                  <a:fillRect l="-1647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DC253879-786D-5042-A17E-06EE8123D1F0}"/>
                  </a:ext>
                </a:extLst>
              </p:cNvPr>
              <p:cNvSpPr txBox="1"/>
              <p:nvPr/>
            </p:nvSpPr>
            <p:spPr>
              <a:xfrm>
                <a:off x="1013012" y="4787155"/>
                <a:ext cx="11178988" cy="1201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it-IT" sz="4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𝑐𝑝𝑛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it-IT" sz="40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𝑐𝑝𝑛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</m:num>
                      <m:den>
                        <m:sSub>
                          <m:sSub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)(1+</m:t>
                        </m:r>
                        <m:sSubSup>
                          <m:sSub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it-IT" sz="40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𝑐𝑝𝑛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)</m:t>
                        </m:r>
                        <m:d>
                          <m:d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Sup>
                              <m:sSubSupPr>
                                <m:ctrlPr>
                                  <a:rPr lang="it-IT" sz="40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  <m:sup>
                                <m:r>
                                  <a:rPr lang="it-IT" sz="40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p>
                            </m:sSubSup>
                          </m:e>
                        </m:d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…(1+</m:t>
                        </m:r>
                        <m:sSubSup>
                          <m:sSub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it-IT" sz="4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p>
                        </m:sSubSup>
                        <m:r>
                          <a:rPr lang="it-IT" sz="40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it-IT" sz="4000" dirty="0"/>
              </a:p>
            </p:txBody>
          </p:sp>
        </mc:Choice>
        <mc:Fallback xmlns="">
          <p:sp>
            <p:nvSpPr>
              <p:cNvPr id="5" name="CasellaDiTesto 4">
                <a:extLst>
                  <a:ext uri="{FF2B5EF4-FFF2-40B4-BE49-F238E27FC236}">
                    <a16:creationId xmlns:a16="http://schemas.microsoft.com/office/drawing/2014/main" id="{DC253879-786D-5042-A17E-06EE8123D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012" y="4787155"/>
                <a:ext cx="11178988" cy="1201098"/>
              </a:xfrm>
              <a:prstGeom prst="rect">
                <a:avLst/>
              </a:prstGeom>
              <a:blipFill>
                <a:blip r:embed="rId3"/>
                <a:stretch>
                  <a:fillRect l="-680" b="-625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50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B05F9-D099-5A42-9BD5-013EB8C87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Unexpected</a:t>
            </a:r>
            <a:r>
              <a:rPr lang="it-IT" dirty="0"/>
              <a:t>- </a:t>
            </a:r>
            <a:r>
              <a:rPr lang="it-IT" dirty="0" err="1"/>
              <a:t>Expected</a:t>
            </a:r>
            <a:r>
              <a:rPr lang="it-IT" dirty="0"/>
              <a:t>- </a:t>
            </a:r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expected</a:t>
            </a:r>
            <a:endParaRPr lang="it-IT" dirty="0"/>
          </a:p>
        </p:txBody>
      </p:sp>
      <p:cxnSp>
        <p:nvCxnSpPr>
          <p:cNvPr id="10" name="Connettore 1 9">
            <a:extLst>
              <a:ext uri="{FF2B5EF4-FFF2-40B4-BE49-F238E27FC236}">
                <a16:creationId xmlns:a16="http://schemas.microsoft.com/office/drawing/2014/main" id="{E36B8736-F757-1146-BC11-970BD762A3D0}"/>
              </a:ext>
            </a:extLst>
          </p:cNvPr>
          <p:cNvCxnSpPr>
            <a:cxnSpLocks/>
          </p:cNvCxnSpPr>
          <p:nvPr/>
        </p:nvCxnSpPr>
        <p:spPr>
          <a:xfrm>
            <a:off x="3045203" y="2690769"/>
            <a:ext cx="4647501" cy="60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F860AD1E-6C71-4D46-83A2-4980736D95AB}"/>
              </a:ext>
            </a:extLst>
          </p:cNvPr>
          <p:cNvCxnSpPr/>
          <p:nvPr/>
        </p:nvCxnSpPr>
        <p:spPr>
          <a:xfrm>
            <a:off x="3045203" y="2558642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328C9D77-DABC-5040-89E4-81BD37F206F6}"/>
              </a:ext>
            </a:extLst>
          </p:cNvPr>
          <p:cNvCxnSpPr/>
          <p:nvPr/>
        </p:nvCxnSpPr>
        <p:spPr>
          <a:xfrm>
            <a:off x="5294850" y="2601985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D61248E7-16EA-D341-94A8-5205079E9749}"/>
              </a:ext>
            </a:extLst>
          </p:cNvPr>
          <p:cNvCxnSpPr/>
          <p:nvPr/>
        </p:nvCxnSpPr>
        <p:spPr>
          <a:xfrm>
            <a:off x="7702490" y="2635541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2EEF98F7-141D-DC45-A802-A35DFBA20AEB}"/>
              </a:ext>
            </a:extLst>
          </p:cNvPr>
          <p:cNvCxnSpPr>
            <a:cxnSpLocks/>
          </p:cNvCxnSpPr>
          <p:nvPr/>
        </p:nvCxnSpPr>
        <p:spPr>
          <a:xfrm>
            <a:off x="3045202" y="4199454"/>
            <a:ext cx="4647501" cy="60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B9D19374-1D1E-224E-BD41-825F1941AC96}"/>
              </a:ext>
            </a:extLst>
          </p:cNvPr>
          <p:cNvCxnSpPr/>
          <p:nvPr/>
        </p:nvCxnSpPr>
        <p:spPr>
          <a:xfrm>
            <a:off x="3045202" y="4067327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14FEC360-4D93-8A4D-8595-43D3E0CF94F6}"/>
              </a:ext>
            </a:extLst>
          </p:cNvPr>
          <p:cNvCxnSpPr/>
          <p:nvPr/>
        </p:nvCxnSpPr>
        <p:spPr>
          <a:xfrm>
            <a:off x="5294849" y="4110670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>
            <a:extLst>
              <a:ext uri="{FF2B5EF4-FFF2-40B4-BE49-F238E27FC236}">
                <a16:creationId xmlns:a16="http://schemas.microsoft.com/office/drawing/2014/main" id="{301B27AF-B5F3-974D-82AA-390A6739BE70}"/>
              </a:ext>
            </a:extLst>
          </p:cNvPr>
          <p:cNvCxnSpPr/>
          <p:nvPr/>
        </p:nvCxnSpPr>
        <p:spPr>
          <a:xfrm>
            <a:off x="7713673" y="4117661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>
            <a:extLst>
              <a:ext uri="{FF2B5EF4-FFF2-40B4-BE49-F238E27FC236}">
                <a16:creationId xmlns:a16="http://schemas.microsoft.com/office/drawing/2014/main" id="{3FCD82FC-3322-9847-B4CF-A1100AD13586}"/>
              </a:ext>
            </a:extLst>
          </p:cNvPr>
          <p:cNvCxnSpPr>
            <a:cxnSpLocks/>
          </p:cNvCxnSpPr>
          <p:nvPr/>
        </p:nvCxnSpPr>
        <p:spPr>
          <a:xfrm>
            <a:off x="3092730" y="6302242"/>
            <a:ext cx="4647501" cy="608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>
            <a:extLst>
              <a:ext uri="{FF2B5EF4-FFF2-40B4-BE49-F238E27FC236}">
                <a16:creationId xmlns:a16="http://schemas.microsoft.com/office/drawing/2014/main" id="{9F99F41C-CD23-494D-AEA5-9D7B5D8A109F}"/>
              </a:ext>
            </a:extLst>
          </p:cNvPr>
          <p:cNvCxnSpPr/>
          <p:nvPr/>
        </p:nvCxnSpPr>
        <p:spPr>
          <a:xfrm>
            <a:off x="3088532" y="6160414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86412186-1494-7248-AD1C-9D60FC1A6387}"/>
              </a:ext>
            </a:extLst>
          </p:cNvPr>
          <p:cNvCxnSpPr/>
          <p:nvPr/>
        </p:nvCxnSpPr>
        <p:spPr>
          <a:xfrm>
            <a:off x="5342378" y="6160414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B6A33CAF-3F9E-8547-9727-7340F4D014AB}"/>
              </a:ext>
            </a:extLst>
          </p:cNvPr>
          <p:cNvCxnSpPr/>
          <p:nvPr/>
        </p:nvCxnSpPr>
        <p:spPr>
          <a:xfrm>
            <a:off x="7740231" y="6191217"/>
            <a:ext cx="0" cy="285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e 25">
            <a:extLst>
              <a:ext uri="{FF2B5EF4-FFF2-40B4-BE49-F238E27FC236}">
                <a16:creationId xmlns:a16="http://schemas.microsoft.com/office/drawing/2014/main" id="{A7F9B4D5-9946-7540-B995-D1B47434E308}"/>
              </a:ext>
            </a:extLst>
          </p:cNvPr>
          <p:cNvSpPr/>
          <p:nvPr/>
        </p:nvSpPr>
        <p:spPr>
          <a:xfrm>
            <a:off x="5177399" y="2287269"/>
            <a:ext cx="226503" cy="2013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Callout con freccia in giù 28">
            <a:extLst>
              <a:ext uri="{FF2B5EF4-FFF2-40B4-BE49-F238E27FC236}">
                <a16:creationId xmlns:a16="http://schemas.microsoft.com/office/drawing/2014/main" id="{4AEA233D-97A2-974A-82D3-E15BAB4349F8}"/>
              </a:ext>
            </a:extLst>
          </p:cNvPr>
          <p:cNvSpPr/>
          <p:nvPr/>
        </p:nvSpPr>
        <p:spPr>
          <a:xfrm>
            <a:off x="4838340" y="1517161"/>
            <a:ext cx="904621" cy="68753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M/</a:t>
            </a:r>
            <a:r>
              <a:rPr lang="it-IT" dirty="0" err="1"/>
              <a:t>F</a:t>
            </a:r>
            <a:r>
              <a:rPr lang="it-IT" dirty="0"/>
              <a:t> POLICY</a:t>
            </a:r>
          </a:p>
        </p:txBody>
      </p:sp>
      <p:sp>
        <p:nvSpPr>
          <p:cNvPr id="30" name="Callout con freccia destra 29">
            <a:extLst>
              <a:ext uri="{FF2B5EF4-FFF2-40B4-BE49-F238E27FC236}">
                <a16:creationId xmlns:a16="http://schemas.microsoft.com/office/drawing/2014/main" id="{BCB09CF2-EC42-1943-B49B-4CABDACA0313}"/>
              </a:ext>
            </a:extLst>
          </p:cNvPr>
          <p:cNvSpPr/>
          <p:nvPr/>
        </p:nvSpPr>
        <p:spPr>
          <a:xfrm rot="16200000">
            <a:off x="4995017" y="2626099"/>
            <a:ext cx="565565" cy="115960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CEA9025B-6A56-C845-B7B3-6B306C4CE1FB}"/>
              </a:ext>
            </a:extLst>
          </p:cNvPr>
          <p:cNvSpPr/>
          <p:nvPr/>
        </p:nvSpPr>
        <p:spPr>
          <a:xfrm>
            <a:off x="8128669" y="2516589"/>
            <a:ext cx="1312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Unexpected</a:t>
            </a:r>
            <a:endParaRPr lang="it-IT" dirty="0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BBBE3FE9-7414-BC4D-B59B-0ECAA1B356DF}"/>
              </a:ext>
            </a:extLst>
          </p:cNvPr>
          <p:cNvSpPr/>
          <p:nvPr/>
        </p:nvSpPr>
        <p:spPr>
          <a:xfrm>
            <a:off x="5182158" y="3823307"/>
            <a:ext cx="226503" cy="2013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Callout con freccia in giù 33">
            <a:extLst>
              <a:ext uri="{FF2B5EF4-FFF2-40B4-BE49-F238E27FC236}">
                <a16:creationId xmlns:a16="http://schemas.microsoft.com/office/drawing/2014/main" id="{124D7292-5AF5-ED4A-9976-C6754A409CFC}"/>
              </a:ext>
            </a:extLst>
          </p:cNvPr>
          <p:cNvSpPr/>
          <p:nvPr/>
        </p:nvSpPr>
        <p:spPr>
          <a:xfrm>
            <a:off x="7240392" y="3351595"/>
            <a:ext cx="904621" cy="68753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M/</a:t>
            </a:r>
            <a:r>
              <a:rPr lang="it-IT" dirty="0" err="1"/>
              <a:t>F</a:t>
            </a:r>
            <a:r>
              <a:rPr lang="it-IT" dirty="0"/>
              <a:t> POLICY</a:t>
            </a:r>
          </a:p>
        </p:txBody>
      </p:sp>
      <p:sp>
        <p:nvSpPr>
          <p:cNvPr id="35" name="Callout con freccia destra 34">
            <a:extLst>
              <a:ext uri="{FF2B5EF4-FFF2-40B4-BE49-F238E27FC236}">
                <a16:creationId xmlns:a16="http://schemas.microsoft.com/office/drawing/2014/main" id="{3FB4252B-F36F-BE48-A357-05024E6D8B2B}"/>
              </a:ext>
            </a:extLst>
          </p:cNvPr>
          <p:cNvSpPr/>
          <p:nvPr/>
        </p:nvSpPr>
        <p:spPr>
          <a:xfrm rot="16200000">
            <a:off x="5005297" y="4058324"/>
            <a:ext cx="570705" cy="1291737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3FE27CB5-BAA9-AB4E-AC5F-83CB006CAC40}"/>
                  </a:ext>
                </a:extLst>
              </p:cNvPr>
              <p:cNvSpPr txBox="1"/>
              <p:nvPr/>
            </p:nvSpPr>
            <p:spPr>
              <a:xfrm>
                <a:off x="4669469" y="4601121"/>
                <a:ext cx="13487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>
                    <a:solidFill>
                      <a:schemeClr val="bg1"/>
                    </a:solidFill>
                  </a:rPr>
                  <a:t>Change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6" name="CasellaDiTesto 35">
                <a:extLst>
                  <a:ext uri="{FF2B5EF4-FFF2-40B4-BE49-F238E27FC236}">
                    <a16:creationId xmlns:a16="http://schemas.microsoft.com/office/drawing/2014/main" id="{3FE27CB5-BAA9-AB4E-AC5F-83CB006CA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469" y="4601121"/>
                <a:ext cx="1348789" cy="369332"/>
              </a:xfrm>
              <a:prstGeom prst="rect">
                <a:avLst/>
              </a:prstGeom>
              <a:blipFill>
                <a:blip r:embed="rId2"/>
                <a:stretch>
                  <a:fillRect l="-3738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ttangolo 36">
            <a:extLst>
              <a:ext uri="{FF2B5EF4-FFF2-40B4-BE49-F238E27FC236}">
                <a16:creationId xmlns:a16="http://schemas.microsoft.com/office/drawing/2014/main" id="{FC7E1F0C-9C36-1845-B3CA-EBD4B569221F}"/>
              </a:ext>
            </a:extLst>
          </p:cNvPr>
          <p:cNvSpPr/>
          <p:nvPr/>
        </p:nvSpPr>
        <p:spPr>
          <a:xfrm>
            <a:off x="8102790" y="4229864"/>
            <a:ext cx="1042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Expected</a:t>
            </a:r>
            <a:endParaRPr lang="it-IT" dirty="0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D86B809-9843-204C-AD04-977FC844EE1B}"/>
              </a:ext>
            </a:extLst>
          </p:cNvPr>
          <p:cNvSpPr txBox="1"/>
          <p:nvPr/>
        </p:nvSpPr>
        <p:spPr>
          <a:xfrm>
            <a:off x="4633167" y="3104626"/>
            <a:ext cx="121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Change</a:t>
            </a:r>
            <a:r>
              <a:rPr lang="it-IT" dirty="0">
                <a:solidFill>
                  <a:schemeClr val="bg1"/>
                </a:solidFill>
              </a:rPr>
              <a:t> in i</a:t>
            </a:r>
            <a:endParaRPr lang="it-IT" dirty="0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0316DCEE-17EA-8342-9EF9-B931808ACB0F}"/>
              </a:ext>
            </a:extLst>
          </p:cNvPr>
          <p:cNvSpPr/>
          <p:nvPr/>
        </p:nvSpPr>
        <p:spPr>
          <a:xfrm>
            <a:off x="5240899" y="5903566"/>
            <a:ext cx="226503" cy="20133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Callout con freccia in giù 40">
            <a:extLst>
              <a:ext uri="{FF2B5EF4-FFF2-40B4-BE49-F238E27FC236}">
                <a16:creationId xmlns:a16="http://schemas.microsoft.com/office/drawing/2014/main" id="{8281E584-6E1E-F749-BC14-30BD7513D80A}"/>
              </a:ext>
            </a:extLst>
          </p:cNvPr>
          <p:cNvSpPr/>
          <p:nvPr/>
        </p:nvSpPr>
        <p:spPr>
          <a:xfrm>
            <a:off x="4901839" y="5187958"/>
            <a:ext cx="904621" cy="68753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M/</a:t>
            </a:r>
            <a:r>
              <a:rPr lang="it-IT" dirty="0" err="1"/>
              <a:t>F</a:t>
            </a:r>
            <a:r>
              <a:rPr lang="it-IT" dirty="0"/>
              <a:t> POLICY</a:t>
            </a:r>
          </a:p>
        </p:txBody>
      </p:sp>
      <p:sp>
        <p:nvSpPr>
          <p:cNvPr id="42" name="Callout con freccia destra 41">
            <a:extLst>
              <a:ext uri="{FF2B5EF4-FFF2-40B4-BE49-F238E27FC236}">
                <a16:creationId xmlns:a16="http://schemas.microsoft.com/office/drawing/2014/main" id="{CE4874C8-82A5-0A40-989D-F3D46346C09E}"/>
              </a:ext>
            </a:extLst>
          </p:cNvPr>
          <p:cNvSpPr/>
          <p:nvPr/>
        </p:nvSpPr>
        <p:spPr>
          <a:xfrm rot="5400000">
            <a:off x="2744767" y="4676405"/>
            <a:ext cx="687530" cy="223779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FA569613-5DE3-FD47-BD62-F4E7FE5530F1}"/>
              </a:ext>
            </a:extLst>
          </p:cNvPr>
          <p:cNvSpPr txBox="1"/>
          <p:nvPr/>
        </p:nvSpPr>
        <p:spPr>
          <a:xfrm>
            <a:off x="1969636" y="5465250"/>
            <a:ext cx="2237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chemeClr val="bg1"/>
                </a:solidFill>
              </a:rPr>
              <a:t>We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already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knew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that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4" name="Callout con freccia destra 43">
            <a:extLst>
              <a:ext uri="{FF2B5EF4-FFF2-40B4-BE49-F238E27FC236}">
                <a16:creationId xmlns:a16="http://schemas.microsoft.com/office/drawing/2014/main" id="{EFF5B4F5-9F2B-6445-A72E-62EDAAADF0DF}"/>
              </a:ext>
            </a:extLst>
          </p:cNvPr>
          <p:cNvSpPr/>
          <p:nvPr/>
        </p:nvSpPr>
        <p:spPr>
          <a:xfrm rot="16200000">
            <a:off x="5191158" y="5678544"/>
            <a:ext cx="355589" cy="192099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173503FD-FB3B-8245-BA3B-AB661E3F10F4}"/>
              </a:ext>
            </a:extLst>
          </p:cNvPr>
          <p:cNvSpPr txBox="1"/>
          <p:nvPr/>
        </p:nvSpPr>
        <p:spPr>
          <a:xfrm>
            <a:off x="4714209" y="6501481"/>
            <a:ext cx="11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No impact</a:t>
            </a: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BF07B5FE-3D56-AA43-A08C-2B86E8E073A9}"/>
              </a:ext>
            </a:extLst>
          </p:cNvPr>
          <p:cNvSpPr/>
          <p:nvPr/>
        </p:nvSpPr>
        <p:spPr>
          <a:xfrm>
            <a:off x="8156948" y="6147986"/>
            <a:ext cx="17883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already</a:t>
            </a:r>
            <a:r>
              <a:rPr lang="it-IT" dirty="0"/>
              <a:t> </a:t>
            </a:r>
            <a:r>
              <a:rPr lang="it-IT" dirty="0" err="1"/>
              <a:t>expected</a:t>
            </a:r>
            <a:endParaRPr lang="it-IT" dirty="0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D76FDFB3-CDEB-8E48-B664-4B766AD64831}"/>
              </a:ext>
            </a:extLst>
          </p:cNvPr>
          <p:cNvSpPr/>
          <p:nvPr/>
        </p:nvSpPr>
        <p:spPr>
          <a:xfrm>
            <a:off x="8156948" y="2411506"/>
            <a:ext cx="1354605" cy="6275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C6EEDE9A-737B-3C4B-8C8B-C35B506D8C6A}"/>
              </a:ext>
            </a:extLst>
          </p:cNvPr>
          <p:cNvSpPr/>
          <p:nvPr/>
        </p:nvSpPr>
        <p:spPr>
          <a:xfrm>
            <a:off x="7946976" y="4098343"/>
            <a:ext cx="1354605" cy="6275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4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 animBg="1"/>
      <p:bldP spid="29" grpId="0" animBg="1"/>
      <p:bldP spid="30" grpId="0" animBg="1"/>
      <p:bldP spid="32" grpId="0"/>
      <p:bldP spid="33" grpId="0" animBg="1"/>
      <p:bldP spid="34" grpId="0" animBg="1"/>
      <p:bldP spid="35" grpId="0" animBg="1"/>
      <p:bldP spid="36" grpId="0"/>
      <p:bldP spid="37" grpId="0"/>
      <p:bldP spid="38" grpId="0"/>
      <p:bldP spid="40" grpId="0" animBg="1"/>
      <p:bldP spid="41" grpId="0" animBg="1"/>
      <p:bldP spid="42" grpId="0" animBg="1"/>
      <p:bldP spid="43" grpId="0"/>
      <p:bldP spid="44" grpId="0" animBg="1"/>
      <p:bldP spid="45" grpId="0"/>
      <p:bldP spid="46" grpId="0"/>
      <p:bldP spid="47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 and to the </a:t>
            </a:r>
            <a:r>
              <a:rPr lang="it-IT" dirty="0" err="1"/>
              <a:t>price</a:t>
            </a:r>
            <a:r>
              <a:rPr lang="it-IT" dirty="0"/>
              <a:t> of Bond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rgbClr val="FF0000"/>
                </a:solidFill>
              </a:rPr>
              <a:t>Expansionary</a:t>
            </a:r>
            <a:r>
              <a:rPr lang="it-IT" u="sng" dirty="0">
                <a:solidFill>
                  <a:srgbClr val="FF0000"/>
                </a:solidFill>
              </a:rPr>
              <a:t> </a:t>
            </a:r>
            <a:r>
              <a:rPr lang="it-IT" u="sng" dirty="0" err="1">
                <a:solidFill>
                  <a:srgbClr val="FF0000"/>
                </a:solidFill>
              </a:rPr>
              <a:t>Monetary</a:t>
            </a:r>
            <a:r>
              <a:rPr lang="it-IT" u="sng" dirty="0">
                <a:solidFill>
                  <a:srgbClr val="FF0000"/>
                </a:solidFill>
              </a:rPr>
              <a:t> Policy</a:t>
            </a:r>
            <a:r>
              <a:rPr lang="it-IT" dirty="0"/>
              <a:t>?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32991301-7D9D-CF49-ABA1-E4C8805F4A37}"/>
              </a:ext>
            </a:extLst>
          </p:cNvPr>
          <p:cNvCxnSpPr/>
          <p:nvPr/>
        </p:nvCxnSpPr>
        <p:spPr>
          <a:xfrm flipV="1">
            <a:off x="5330309" y="4106427"/>
            <a:ext cx="1807779" cy="15961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ACB58BE-61B2-FF47-B7EA-685A5FD023C5}"/>
              </a:ext>
            </a:extLst>
          </p:cNvPr>
          <p:cNvSpPr txBox="1"/>
          <p:nvPr/>
        </p:nvSpPr>
        <p:spPr>
          <a:xfrm>
            <a:off x="7094635" y="388802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cxnSp>
        <p:nvCxnSpPr>
          <p:cNvPr id="33" name="Connettore 1 32">
            <a:extLst>
              <a:ext uri="{FF2B5EF4-FFF2-40B4-BE49-F238E27FC236}">
                <a16:creationId xmlns:a16="http://schemas.microsoft.com/office/drawing/2014/main" id="{F2149658-3E16-9F42-888B-EFF2DF9CD94E}"/>
              </a:ext>
            </a:extLst>
          </p:cNvPr>
          <p:cNvCxnSpPr>
            <a:cxnSpLocks/>
          </p:cNvCxnSpPr>
          <p:nvPr/>
        </p:nvCxnSpPr>
        <p:spPr>
          <a:xfrm>
            <a:off x="4429061" y="5019259"/>
            <a:ext cx="168716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AE553D5D-BE20-6746-8AFC-8C234AEEED3E}"/>
              </a:ext>
            </a:extLst>
          </p:cNvPr>
          <p:cNvCxnSpPr>
            <a:cxnSpLocks/>
          </p:cNvCxnSpPr>
          <p:nvPr/>
        </p:nvCxnSpPr>
        <p:spPr>
          <a:xfrm>
            <a:off x="6116228" y="5019259"/>
            <a:ext cx="0" cy="78837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40794" y="4833646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996813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22735" y="3657600"/>
                <a:ext cx="17523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it-IT" dirty="0"/>
                  <a:t>⇒ ↓i ; ↑Y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35" y="3657600"/>
                <a:ext cx="1752339" cy="369332"/>
              </a:xfrm>
              <a:prstGeom prst="rect">
                <a:avLst/>
              </a:prstGeom>
              <a:blipFill>
                <a:blip r:embed="rId2"/>
                <a:stretch>
                  <a:fillRect l="-2878" t="-6667" b="-2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9E5AD82-C0CB-A242-82EF-265D22D6B471}"/>
              </a:ext>
            </a:extLst>
          </p:cNvPr>
          <p:cNvSpPr txBox="1"/>
          <p:nvPr/>
        </p:nvSpPr>
        <p:spPr>
          <a:xfrm>
            <a:off x="9824880" y="4809947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↑</a:t>
            </a:r>
            <a:r>
              <a:rPr lang="it-IT" dirty="0" err="1"/>
              <a:t>Div</a:t>
            </a:r>
            <a:r>
              <a:rPr lang="it-IT" dirty="0"/>
              <a:t> ⇒ ↑</a:t>
            </a:r>
            <a:r>
              <a:rPr lang="it-IT" dirty="0" err="1"/>
              <a:t>price</a:t>
            </a:r>
            <a:r>
              <a:rPr lang="it-IT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A3D84E-7267-194D-80E9-54AD3122C109}"/>
              </a:ext>
            </a:extLst>
          </p:cNvPr>
          <p:cNvSpPr txBox="1"/>
          <p:nvPr/>
        </p:nvSpPr>
        <p:spPr>
          <a:xfrm>
            <a:off x="8669389" y="4809947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CE3D07A-9CC0-0344-B1D5-CA64D5631C85}"/>
              </a:ext>
            </a:extLst>
          </p:cNvPr>
          <p:cNvSpPr/>
          <p:nvPr/>
        </p:nvSpPr>
        <p:spPr>
          <a:xfrm>
            <a:off x="8646222" y="5464036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1C2404-4825-8B43-B951-A6BB3B20963D}"/>
              </a:ext>
            </a:extLst>
          </p:cNvPr>
          <p:cNvSpPr txBox="1"/>
          <p:nvPr/>
        </p:nvSpPr>
        <p:spPr>
          <a:xfrm>
            <a:off x="9448801" y="4830807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↓i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AEE6859-44A0-C148-BBEE-F3639F86640F}"/>
              </a:ext>
            </a:extLst>
          </p:cNvPr>
          <p:cNvSpPr/>
          <p:nvPr/>
        </p:nvSpPr>
        <p:spPr>
          <a:xfrm>
            <a:off x="9424726" y="5477140"/>
            <a:ext cx="445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↓i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10E412C-AED6-6745-B6E3-3EE970867652}"/>
              </a:ext>
            </a:extLst>
          </p:cNvPr>
          <p:cNvSpPr/>
          <p:nvPr/>
        </p:nvSpPr>
        <p:spPr>
          <a:xfrm>
            <a:off x="9870682" y="5485663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 ↑</a:t>
            </a:r>
            <a:r>
              <a:rPr lang="it-IT" dirty="0" err="1"/>
              <a:t>price</a:t>
            </a:r>
            <a:r>
              <a:rPr lang="it-IT" dirty="0"/>
              <a:t>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24540EA-94B5-B140-AA64-7500D25E079E}"/>
              </a:ext>
            </a:extLst>
          </p:cNvPr>
          <p:cNvSpPr txBox="1"/>
          <p:nvPr/>
        </p:nvSpPr>
        <p:spPr>
          <a:xfrm>
            <a:off x="8139954" y="5892710"/>
            <a:ext cx="3655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 bond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affected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by the </a:t>
            </a:r>
            <a:r>
              <a:rPr lang="it-IT" dirty="0" err="1"/>
              <a:t>interest</a:t>
            </a:r>
            <a:r>
              <a:rPr lang="it-IT" dirty="0"/>
              <a:t> rate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cpn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fixed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18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29" grpId="0"/>
      <p:bldP spid="30" grpId="0"/>
      <p:bldP spid="32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" grpId="0"/>
      <p:bldP spid="6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 and to the </a:t>
            </a:r>
            <a:r>
              <a:rPr lang="it-IT" dirty="0" err="1"/>
              <a:t>price</a:t>
            </a:r>
            <a:r>
              <a:rPr lang="it-IT" dirty="0"/>
              <a:t> of Bond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/>
              <a:t> (in the future)</a:t>
            </a:r>
            <a:r>
              <a:rPr lang="it-IT" dirty="0"/>
              <a:t> </a:t>
            </a:r>
            <a:r>
              <a:rPr lang="it-IT" u="sng" dirty="0" err="1">
                <a:solidFill>
                  <a:srgbClr val="FF0000"/>
                </a:solidFill>
              </a:rPr>
              <a:t>Expansionary</a:t>
            </a:r>
            <a:r>
              <a:rPr lang="it-IT" u="sng" dirty="0">
                <a:solidFill>
                  <a:srgbClr val="FF0000"/>
                </a:solidFill>
              </a:rPr>
              <a:t> </a:t>
            </a:r>
            <a:r>
              <a:rPr lang="it-IT" u="sng" dirty="0" err="1">
                <a:solidFill>
                  <a:srgbClr val="FF0000"/>
                </a:solidFill>
              </a:rPr>
              <a:t>Monetary</a:t>
            </a:r>
            <a:r>
              <a:rPr lang="it-IT" u="sng" dirty="0">
                <a:solidFill>
                  <a:srgbClr val="FF0000"/>
                </a:solidFill>
              </a:rPr>
              <a:t> Policy</a:t>
            </a:r>
            <a:r>
              <a:rPr lang="it-IT" dirty="0"/>
              <a:t>?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32991301-7D9D-CF49-ABA1-E4C8805F4A37}"/>
              </a:ext>
            </a:extLst>
          </p:cNvPr>
          <p:cNvCxnSpPr/>
          <p:nvPr/>
        </p:nvCxnSpPr>
        <p:spPr>
          <a:xfrm flipV="1">
            <a:off x="5330309" y="4106427"/>
            <a:ext cx="1807779" cy="159610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ACB58BE-61B2-FF47-B7EA-685A5FD023C5}"/>
              </a:ext>
            </a:extLst>
          </p:cNvPr>
          <p:cNvSpPr txBox="1"/>
          <p:nvPr/>
        </p:nvSpPr>
        <p:spPr>
          <a:xfrm>
            <a:off x="7094635" y="388802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cxnSp>
        <p:nvCxnSpPr>
          <p:cNvPr id="33" name="Connettore 1 32">
            <a:extLst>
              <a:ext uri="{FF2B5EF4-FFF2-40B4-BE49-F238E27FC236}">
                <a16:creationId xmlns:a16="http://schemas.microsoft.com/office/drawing/2014/main" id="{F2149658-3E16-9F42-888B-EFF2DF9CD94E}"/>
              </a:ext>
            </a:extLst>
          </p:cNvPr>
          <p:cNvCxnSpPr>
            <a:cxnSpLocks/>
          </p:cNvCxnSpPr>
          <p:nvPr/>
        </p:nvCxnSpPr>
        <p:spPr>
          <a:xfrm>
            <a:off x="4429061" y="5019259"/>
            <a:ext cx="1687167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AE553D5D-BE20-6746-8AFC-8C234AEEED3E}"/>
              </a:ext>
            </a:extLst>
          </p:cNvPr>
          <p:cNvCxnSpPr>
            <a:cxnSpLocks/>
          </p:cNvCxnSpPr>
          <p:nvPr/>
        </p:nvCxnSpPr>
        <p:spPr>
          <a:xfrm>
            <a:off x="6116228" y="5019259"/>
            <a:ext cx="0" cy="788372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40794" y="4833646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996813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22735" y="3657600"/>
                <a:ext cx="18909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it-IT" dirty="0"/>
                  <a:t>⇒ ↓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; ↑Y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35" y="3657600"/>
                <a:ext cx="1890967" cy="369332"/>
              </a:xfrm>
              <a:prstGeom prst="rect">
                <a:avLst/>
              </a:prstGeom>
              <a:blipFill>
                <a:blip r:embed="rId2"/>
                <a:stretch>
                  <a:fillRect l="-2667" t="-6667" r="-1333" b="-2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D9E5AD82-C0CB-A242-82EF-265D22D6B471}"/>
              </a:ext>
            </a:extLst>
          </p:cNvPr>
          <p:cNvSpPr txBox="1"/>
          <p:nvPr/>
        </p:nvSpPr>
        <p:spPr>
          <a:xfrm>
            <a:off x="9824880" y="4809947"/>
            <a:ext cx="1728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↑</a:t>
            </a:r>
            <a:r>
              <a:rPr lang="it-IT" dirty="0" err="1"/>
              <a:t>Div</a:t>
            </a:r>
            <a:r>
              <a:rPr lang="it-IT" dirty="0"/>
              <a:t> ⇒ ↑</a:t>
            </a:r>
            <a:r>
              <a:rPr lang="it-IT" dirty="0" err="1"/>
              <a:t>price</a:t>
            </a:r>
            <a:r>
              <a:rPr lang="it-IT" dirty="0"/>
              <a:t>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0A3D84E-7267-194D-80E9-54AD3122C109}"/>
              </a:ext>
            </a:extLst>
          </p:cNvPr>
          <p:cNvSpPr txBox="1"/>
          <p:nvPr/>
        </p:nvSpPr>
        <p:spPr>
          <a:xfrm>
            <a:off x="8483536" y="4809947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CE3D07A-9CC0-0344-B1D5-CA64D5631C85}"/>
              </a:ext>
            </a:extLst>
          </p:cNvPr>
          <p:cNvSpPr/>
          <p:nvPr/>
        </p:nvSpPr>
        <p:spPr>
          <a:xfrm>
            <a:off x="8646222" y="5464036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FE1C2404-4825-8B43-B951-A6BB3B20963D}"/>
                  </a:ext>
                </a:extLst>
              </p:cNvPr>
              <p:cNvSpPr txBox="1"/>
              <p:nvPr/>
            </p:nvSpPr>
            <p:spPr>
              <a:xfrm>
                <a:off x="9192318" y="4809947"/>
                <a:ext cx="584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↓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FE1C2404-4825-8B43-B951-A6BB3B2096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2318" y="4809947"/>
                <a:ext cx="584584" cy="369332"/>
              </a:xfrm>
              <a:prstGeom prst="rect">
                <a:avLst/>
              </a:prstGeom>
              <a:blipFill>
                <a:blip r:embed="rId3"/>
                <a:stretch>
                  <a:fillRect l="-6383"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EAEE6859-44A0-C148-BBEE-F3639F86640F}"/>
              </a:ext>
            </a:extLst>
          </p:cNvPr>
          <p:cNvSpPr/>
          <p:nvPr/>
        </p:nvSpPr>
        <p:spPr>
          <a:xfrm>
            <a:off x="9255376" y="5485663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↓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10E412C-AED6-6745-B6E3-3EE970867652}"/>
              </a:ext>
            </a:extLst>
          </p:cNvPr>
          <p:cNvSpPr/>
          <p:nvPr/>
        </p:nvSpPr>
        <p:spPr>
          <a:xfrm>
            <a:off x="9870682" y="5485663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 ↑</a:t>
            </a:r>
            <a:r>
              <a:rPr lang="it-IT" dirty="0" err="1"/>
              <a:t>price</a:t>
            </a:r>
            <a:r>
              <a:rPr lang="it-IT" dirty="0"/>
              <a:t>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24540EA-94B5-B140-AA64-7500D25E079E}"/>
              </a:ext>
            </a:extLst>
          </p:cNvPr>
          <p:cNvSpPr txBox="1"/>
          <p:nvPr/>
        </p:nvSpPr>
        <p:spPr>
          <a:xfrm>
            <a:off x="8139954" y="5892710"/>
            <a:ext cx="3655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The bond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affected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by the </a:t>
            </a:r>
            <a:r>
              <a:rPr lang="it-IT" dirty="0" err="1"/>
              <a:t>interest</a:t>
            </a:r>
            <a:r>
              <a:rPr lang="it-IT" dirty="0"/>
              <a:t> rate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cpn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fixed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4714703A-E3AB-EE45-9148-6328C8675C06}"/>
                  </a:ext>
                </a:extLst>
              </p:cNvPr>
              <p:cNvSpPr/>
              <p:nvPr/>
            </p:nvSpPr>
            <p:spPr>
              <a:xfrm>
                <a:off x="9440802" y="5464036"/>
                <a:ext cx="4290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4714703A-E3AB-EE45-9148-6328C8675C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802" y="5464036"/>
                <a:ext cx="42909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77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1" grpId="0"/>
      <p:bldP spid="29" grpId="0"/>
      <p:bldP spid="30" grpId="0"/>
      <p:bldP spid="32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47" grpId="0"/>
      <p:bldP spid="4" grpId="0"/>
      <p:bldP spid="6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and to the </a:t>
            </a:r>
            <a:r>
              <a:rPr lang="it-IT" dirty="0" err="1"/>
              <a:t>price</a:t>
            </a:r>
            <a:r>
              <a:rPr lang="it-IT" dirty="0"/>
              <a:t> of Bond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dirty="0"/>
              <a:t> </a:t>
            </a:r>
            <a:r>
              <a:rPr lang="it-IT" u="sng" dirty="0" err="1">
                <a:solidFill>
                  <a:srgbClr val="0070C0"/>
                </a:solidFill>
              </a:rPr>
              <a:t>Restrictive</a:t>
            </a:r>
            <a:r>
              <a:rPr lang="it-IT" u="sng" dirty="0">
                <a:solidFill>
                  <a:srgbClr val="0070C0"/>
                </a:solidFill>
              </a:rPr>
              <a:t> </a:t>
            </a:r>
            <a:r>
              <a:rPr lang="it-IT" u="sng" dirty="0" err="1">
                <a:solidFill>
                  <a:srgbClr val="0070C0"/>
                </a:solidFill>
              </a:rPr>
              <a:t>Monetary</a:t>
            </a:r>
            <a:r>
              <a:rPr lang="it-IT" u="sng" dirty="0">
                <a:solidFill>
                  <a:srgbClr val="0070C0"/>
                </a:solidFill>
              </a:rPr>
              <a:t> Policy</a:t>
            </a:r>
            <a:r>
              <a:rPr lang="it-IT" dirty="0"/>
              <a:t>?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32991301-7D9D-CF49-ABA1-E4C8805F4A37}"/>
              </a:ext>
            </a:extLst>
          </p:cNvPr>
          <p:cNvCxnSpPr/>
          <p:nvPr/>
        </p:nvCxnSpPr>
        <p:spPr>
          <a:xfrm flipV="1">
            <a:off x="5330309" y="4106427"/>
            <a:ext cx="1807779" cy="1596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ACB58BE-61B2-FF47-B7EA-685A5FD023C5}"/>
              </a:ext>
            </a:extLst>
          </p:cNvPr>
          <p:cNvSpPr txBox="1"/>
          <p:nvPr/>
        </p:nvSpPr>
        <p:spPr>
          <a:xfrm>
            <a:off x="7094635" y="38880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cxnSp>
        <p:nvCxnSpPr>
          <p:cNvPr id="33" name="Connettore 1 32">
            <a:extLst>
              <a:ext uri="{FF2B5EF4-FFF2-40B4-BE49-F238E27FC236}">
                <a16:creationId xmlns:a16="http://schemas.microsoft.com/office/drawing/2014/main" id="{F2149658-3E16-9F42-888B-EFF2DF9CD94E}"/>
              </a:ext>
            </a:extLst>
          </p:cNvPr>
          <p:cNvCxnSpPr>
            <a:cxnSpLocks/>
          </p:cNvCxnSpPr>
          <p:nvPr/>
        </p:nvCxnSpPr>
        <p:spPr>
          <a:xfrm>
            <a:off x="4429061" y="5019259"/>
            <a:ext cx="16871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AE553D5D-BE20-6746-8AFC-8C234AEEED3E}"/>
              </a:ext>
            </a:extLst>
          </p:cNvPr>
          <p:cNvCxnSpPr>
            <a:cxnSpLocks/>
          </p:cNvCxnSpPr>
          <p:nvPr/>
        </p:nvCxnSpPr>
        <p:spPr>
          <a:xfrm>
            <a:off x="6116228" y="5019259"/>
            <a:ext cx="0" cy="78837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40794" y="483364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996813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22735" y="3657600"/>
                <a:ext cx="18565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dirty="0" smtClean="0"/>
                          <m:t>↓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it-IT" dirty="0"/>
                  <a:t>⇒ ↑ i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35" y="3657600"/>
                <a:ext cx="1856534" cy="369332"/>
              </a:xfrm>
              <a:prstGeom prst="rect">
                <a:avLst/>
              </a:prstGeom>
              <a:blipFill>
                <a:blip r:embed="rId2"/>
                <a:stretch>
                  <a:fillRect l="-680" t="-6667" b="-2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830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830950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ttangolo 3">
            <a:extLst>
              <a:ext uri="{FF2B5EF4-FFF2-40B4-BE49-F238E27FC236}">
                <a16:creationId xmlns:a16="http://schemas.microsoft.com/office/drawing/2014/main" id="{918CF741-0C6E-F34B-8064-A32A0F6A0990}"/>
              </a:ext>
            </a:extLst>
          </p:cNvPr>
          <p:cNvSpPr/>
          <p:nvPr/>
        </p:nvSpPr>
        <p:spPr>
          <a:xfrm>
            <a:off x="10016439" y="5438299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 i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FE38EB8E-6F72-264C-858C-852838FD5DBA}"/>
                  </a:ext>
                </a:extLst>
              </p:cNvPr>
              <p:cNvSpPr/>
              <p:nvPr/>
            </p:nvSpPr>
            <p:spPr>
              <a:xfrm>
                <a:off x="10467276" y="5445856"/>
                <a:ext cx="12186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FE38EB8E-6F72-264C-858C-852838FD5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276" y="5445856"/>
                <a:ext cx="1218603" cy="369332"/>
              </a:xfrm>
              <a:prstGeom prst="rect">
                <a:avLst/>
              </a:prstGeom>
              <a:blipFill>
                <a:blip r:embed="rId4"/>
                <a:stretch>
                  <a:fillRect l="-4124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D23D14-7F55-0245-91E7-BF941FB855CD}"/>
              </a:ext>
            </a:extLst>
          </p:cNvPr>
          <p:cNvSpPr txBox="1"/>
          <p:nvPr/>
        </p:nvSpPr>
        <p:spPr>
          <a:xfrm>
            <a:off x="8825411" y="4801990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0EE6EEA-861C-8448-B942-01CC067BAA56}"/>
              </a:ext>
            </a:extLst>
          </p:cNvPr>
          <p:cNvSpPr/>
          <p:nvPr/>
        </p:nvSpPr>
        <p:spPr>
          <a:xfrm>
            <a:off x="8870807" y="5413445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0FAE411-7BE8-6849-8BC8-0C4DED2FAB6E}"/>
              </a:ext>
            </a:extLst>
          </p:cNvPr>
          <p:cNvSpPr/>
          <p:nvPr/>
        </p:nvSpPr>
        <p:spPr>
          <a:xfrm>
            <a:off x="9415970" y="4833646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 i</a:t>
            </a:r>
          </a:p>
        </p:txBody>
      </p:sp>
    </p:spTree>
    <p:extLst>
      <p:ext uri="{BB962C8B-B14F-4D97-AF65-F5344CB8AC3E}">
        <p14:creationId xmlns:p14="http://schemas.microsoft.com/office/powerpoint/2010/main" val="172414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32" grpId="0"/>
      <p:bldP spid="40" grpId="0"/>
      <p:bldP spid="41" grpId="0"/>
      <p:bldP spid="42" grpId="0"/>
      <p:bldP spid="43" grpId="0"/>
      <p:bldP spid="44" grpId="0"/>
      <p:bldP spid="46" grpId="0" animBg="1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price</a:t>
            </a:r>
            <a:r>
              <a:rPr lang="it-IT" dirty="0"/>
              <a:t> and to the Bond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dirty="0"/>
              <a:t> </a:t>
            </a:r>
            <a:r>
              <a:rPr lang="it-IT" u="sng" dirty="0" err="1">
                <a:solidFill>
                  <a:srgbClr val="0070C0"/>
                </a:solidFill>
              </a:rPr>
              <a:t>Restrictive</a:t>
            </a:r>
            <a:r>
              <a:rPr lang="it-IT" u="sng" dirty="0">
                <a:solidFill>
                  <a:srgbClr val="0070C0"/>
                </a:solidFill>
              </a:rPr>
              <a:t> </a:t>
            </a:r>
            <a:r>
              <a:rPr lang="it-IT" u="sng" dirty="0" err="1">
                <a:solidFill>
                  <a:srgbClr val="0070C0"/>
                </a:solidFill>
              </a:rPr>
              <a:t>Monetary</a:t>
            </a:r>
            <a:r>
              <a:rPr lang="it-IT" u="sng" dirty="0">
                <a:solidFill>
                  <a:srgbClr val="0070C0"/>
                </a:solidFill>
              </a:rPr>
              <a:t> Policy</a:t>
            </a:r>
            <a:r>
              <a:rPr lang="it-IT" dirty="0"/>
              <a:t>?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solidFill>
              <a:schemeClr val="accent5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solidFill>
              <a:schemeClr val="accent5"/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LM’</a:t>
            </a:r>
          </a:p>
        </p:txBody>
      </p:sp>
      <p:cxnSp>
        <p:nvCxnSpPr>
          <p:cNvPr id="31" name="Connettore 1 30">
            <a:extLst>
              <a:ext uri="{FF2B5EF4-FFF2-40B4-BE49-F238E27FC236}">
                <a16:creationId xmlns:a16="http://schemas.microsoft.com/office/drawing/2014/main" id="{32991301-7D9D-CF49-ABA1-E4C8805F4A37}"/>
              </a:ext>
            </a:extLst>
          </p:cNvPr>
          <p:cNvCxnSpPr/>
          <p:nvPr/>
        </p:nvCxnSpPr>
        <p:spPr>
          <a:xfrm flipV="1">
            <a:off x="5330309" y="4106427"/>
            <a:ext cx="1807779" cy="1596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ACB58BE-61B2-FF47-B7EA-685A5FD023C5}"/>
              </a:ext>
            </a:extLst>
          </p:cNvPr>
          <p:cNvSpPr txBox="1"/>
          <p:nvPr/>
        </p:nvSpPr>
        <p:spPr>
          <a:xfrm>
            <a:off x="7094635" y="388802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cxnSp>
        <p:nvCxnSpPr>
          <p:cNvPr id="33" name="Connettore 1 32">
            <a:extLst>
              <a:ext uri="{FF2B5EF4-FFF2-40B4-BE49-F238E27FC236}">
                <a16:creationId xmlns:a16="http://schemas.microsoft.com/office/drawing/2014/main" id="{F2149658-3E16-9F42-888B-EFF2DF9CD94E}"/>
              </a:ext>
            </a:extLst>
          </p:cNvPr>
          <p:cNvCxnSpPr>
            <a:cxnSpLocks/>
          </p:cNvCxnSpPr>
          <p:nvPr/>
        </p:nvCxnSpPr>
        <p:spPr>
          <a:xfrm>
            <a:off x="4429061" y="5019259"/>
            <a:ext cx="168716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AE553D5D-BE20-6746-8AFC-8C234AEEED3E}"/>
              </a:ext>
            </a:extLst>
          </p:cNvPr>
          <p:cNvCxnSpPr>
            <a:cxnSpLocks/>
          </p:cNvCxnSpPr>
          <p:nvPr/>
        </p:nvCxnSpPr>
        <p:spPr>
          <a:xfrm>
            <a:off x="6116228" y="5019259"/>
            <a:ext cx="0" cy="788372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40794" y="483364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996813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22735" y="3657600"/>
                <a:ext cx="1995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dirty="0" smtClean="0"/>
                          <m:t>↓</m:t>
                        </m:r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it-IT" dirty="0"/>
                  <a:t>⇒ ↑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35" y="3657600"/>
                <a:ext cx="1995162" cy="369332"/>
              </a:xfrm>
              <a:prstGeom prst="rect">
                <a:avLst/>
              </a:prstGeom>
              <a:blipFill>
                <a:blip r:embed="rId2"/>
                <a:stretch>
                  <a:fillRect l="-633" t="-6667" r="-1266" b="-2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8309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830950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918CF741-0C6E-F34B-8064-A32A0F6A0990}"/>
                  </a:ext>
                </a:extLst>
              </p:cNvPr>
              <p:cNvSpPr/>
              <p:nvPr/>
            </p:nvSpPr>
            <p:spPr>
              <a:xfrm>
                <a:off x="9775125" y="5445856"/>
                <a:ext cx="637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↑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918CF741-0C6E-F34B-8064-A32A0F6A09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5125" y="5445856"/>
                <a:ext cx="637482" cy="369332"/>
              </a:xfrm>
              <a:prstGeom prst="rect">
                <a:avLst/>
              </a:prstGeom>
              <a:blipFill>
                <a:blip r:embed="rId4"/>
                <a:stretch>
                  <a:fillRect l="-7843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FE38EB8E-6F72-264C-858C-852838FD5DBA}"/>
                  </a:ext>
                </a:extLst>
              </p:cNvPr>
              <p:cNvSpPr/>
              <p:nvPr/>
            </p:nvSpPr>
            <p:spPr>
              <a:xfrm>
                <a:off x="10467276" y="5445856"/>
                <a:ext cx="12186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FE38EB8E-6F72-264C-858C-852838FD5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276" y="5445856"/>
                <a:ext cx="1218603" cy="369332"/>
              </a:xfrm>
              <a:prstGeom prst="rect">
                <a:avLst/>
              </a:prstGeom>
              <a:blipFill>
                <a:blip r:embed="rId5"/>
                <a:stretch>
                  <a:fillRect l="-4124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asellaDiTesto 7">
            <a:extLst>
              <a:ext uri="{FF2B5EF4-FFF2-40B4-BE49-F238E27FC236}">
                <a16:creationId xmlns:a16="http://schemas.microsoft.com/office/drawing/2014/main" id="{5CD23D14-7F55-0245-91E7-BF941FB855CD}"/>
              </a:ext>
            </a:extLst>
          </p:cNvPr>
          <p:cNvSpPr txBox="1"/>
          <p:nvPr/>
        </p:nvSpPr>
        <p:spPr>
          <a:xfrm>
            <a:off x="8825411" y="4801990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0EE6EEA-861C-8448-B942-01CC067BAA56}"/>
              </a:ext>
            </a:extLst>
          </p:cNvPr>
          <p:cNvSpPr/>
          <p:nvPr/>
        </p:nvSpPr>
        <p:spPr>
          <a:xfrm>
            <a:off x="8870807" y="5413445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FE9EDB7F-9C86-E240-9DBF-EF41A306AE9D}"/>
                  </a:ext>
                </a:extLst>
              </p:cNvPr>
              <p:cNvSpPr/>
              <p:nvPr/>
            </p:nvSpPr>
            <p:spPr>
              <a:xfrm>
                <a:off x="9335231" y="4824390"/>
                <a:ext cx="690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↑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FE9EDB7F-9C86-E240-9DBF-EF41A306AE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231" y="4824390"/>
                <a:ext cx="690382" cy="369332"/>
              </a:xfrm>
              <a:prstGeom prst="rect">
                <a:avLst/>
              </a:prstGeom>
              <a:blipFill>
                <a:blip r:embed="rId6"/>
                <a:stretch>
                  <a:fillRect l="-5357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43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32" grpId="0"/>
      <p:bldP spid="40" grpId="0"/>
      <p:bldP spid="41" grpId="0"/>
      <p:bldP spid="42" grpId="0"/>
      <p:bldP spid="43" grpId="0"/>
      <p:bldP spid="44" grpId="0"/>
      <p:bldP spid="46" grpId="0" animBg="1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and to the </a:t>
            </a:r>
            <a:r>
              <a:rPr lang="it-IT" dirty="0" err="1"/>
              <a:t>price</a:t>
            </a:r>
            <a:r>
              <a:rPr lang="it-IT" dirty="0"/>
              <a:t> of the Bond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2"/>
                </a:solidFill>
              </a:rPr>
              <a:t>Espansionary</a:t>
            </a:r>
            <a:r>
              <a:rPr lang="it-IT" u="sng" dirty="0">
                <a:solidFill>
                  <a:schemeClr val="accent2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endParaRPr lang="it-IT" i="1" dirty="0"/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6814" y="409916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95779" y="3668193"/>
                <a:ext cx="1718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↑ i ;↑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779" y="3668193"/>
                <a:ext cx="1718740" cy="369332"/>
              </a:xfrm>
              <a:prstGeom prst="rect">
                <a:avLst/>
              </a:prstGeom>
              <a:blipFill>
                <a:blip r:embed="rId2"/>
                <a:stretch>
                  <a:fillRect l="-735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369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63405" y="5073961"/>
                <a:ext cx="11865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↑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; 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3405" y="5073961"/>
                <a:ext cx="1186543" cy="369332"/>
              </a:xfrm>
              <a:prstGeom prst="rect">
                <a:avLst/>
              </a:prstGeom>
              <a:blipFill>
                <a:blip r:embed="rId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5208691" y="3658061"/>
            <a:ext cx="1812295" cy="1462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7015492" y="4983054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IS’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6012855" y="4322078"/>
            <a:ext cx="0" cy="150987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409901" y="426020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10901" y="366819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292316" y="3711294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8E74F01F-347F-B541-B982-9506A24E793E}"/>
              </a:ext>
            </a:extLst>
          </p:cNvPr>
          <p:cNvSpPr/>
          <p:nvPr/>
        </p:nvSpPr>
        <p:spPr>
          <a:xfrm rot="16200000">
            <a:off x="10272454" y="4805353"/>
            <a:ext cx="502904" cy="12507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8275E3-F4EB-BE42-B260-AD5C0D803CDA}"/>
              </a:ext>
            </a:extLst>
          </p:cNvPr>
          <p:cNvSpPr txBox="1"/>
          <p:nvPr/>
        </p:nvSpPr>
        <p:spPr>
          <a:xfrm>
            <a:off x="9450899" y="5695427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be?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F8881C-2E6F-A24F-90E3-1B2EE965BE03}"/>
              </a:ext>
            </a:extLst>
          </p:cNvPr>
          <p:cNvSpPr txBox="1"/>
          <p:nvPr/>
        </p:nvSpPr>
        <p:spPr>
          <a:xfrm>
            <a:off x="9274786" y="6025901"/>
            <a:ext cx="2777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flat</a:t>
            </a:r>
            <a:r>
              <a:rPr lang="it-IT" dirty="0"/>
              <a:t> the curve LM </a:t>
            </a:r>
            <a:r>
              <a:rPr lang="it-IT" dirty="0" err="1"/>
              <a:t>is</a:t>
            </a:r>
            <a:r>
              <a:rPr lang="it-IT" dirty="0"/>
              <a:t>!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4DC29B-2BA3-2E4F-BDFC-976B4D66B98F}"/>
              </a:ext>
            </a:extLst>
          </p:cNvPr>
          <p:cNvSpPr txBox="1"/>
          <p:nvPr/>
        </p:nvSpPr>
        <p:spPr>
          <a:xfrm>
            <a:off x="9197788" y="465149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A8BA758-CFA3-DF48-8A04-BF7DAB2445F1}"/>
                  </a:ext>
                </a:extLst>
              </p:cNvPr>
              <p:cNvSpPr txBox="1"/>
              <p:nvPr/>
            </p:nvSpPr>
            <p:spPr>
              <a:xfrm>
                <a:off x="10441371" y="4637161"/>
                <a:ext cx="912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endParaRPr lang="it-IT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A8BA758-CFA3-DF48-8A04-BF7DAB244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41371" y="4637161"/>
                <a:ext cx="912429" cy="369332"/>
              </a:xfrm>
              <a:prstGeom prst="rect">
                <a:avLst/>
              </a:prstGeom>
              <a:blipFill>
                <a:blip r:embed="rId4"/>
                <a:stretch>
                  <a:fillRect l="-1370" t="-10000" r="-4110" b="-2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7">
            <a:extLst>
              <a:ext uri="{FF2B5EF4-FFF2-40B4-BE49-F238E27FC236}">
                <a16:creationId xmlns:a16="http://schemas.microsoft.com/office/drawing/2014/main" id="{FD6A8BA7-C73C-B54E-84BD-24F78CCB1275}"/>
              </a:ext>
            </a:extLst>
          </p:cNvPr>
          <p:cNvSpPr/>
          <p:nvPr/>
        </p:nvSpPr>
        <p:spPr>
          <a:xfrm>
            <a:off x="9879413" y="4617467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 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6D42385-67EE-124E-9EA0-6FF040C8F272}"/>
              </a:ext>
            </a:extLst>
          </p:cNvPr>
          <p:cNvSpPr txBox="1"/>
          <p:nvPr/>
        </p:nvSpPr>
        <p:spPr>
          <a:xfrm>
            <a:off x="10238018" y="4607149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457B79C-CDC9-EE40-8C42-A1C6DA1BA71F}"/>
              </a:ext>
            </a:extLst>
          </p:cNvPr>
          <p:cNvSpPr txBox="1"/>
          <p:nvPr/>
        </p:nvSpPr>
        <p:spPr>
          <a:xfrm>
            <a:off x="9106723" y="5073961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53022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2" grpId="0" animBg="1"/>
      <p:bldP spid="13" grpId="0"/>
      <p:bldP spid="16" grpId="0"/>
      <p:bldP spid="6" grpId="0"/>
      <p:bldP spid="9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2"/>
                </a:solidFill>
              </a:rPr>
              <a:t>Espansionary</a:t>
            </a:r>
            <a:r>
              <a:rPr lang="it-IT" u="sng" dirty="0">
                <a:solidFill>
                  <a:schemeClr val="accent2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endParaRPr lang="it-IT" i="1" dirty="0"/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6814" y="409916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95779" y="3668193"/>
                <a:ext cx="18044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↑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;↑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779" y="3668193"/>
                <a:ext cx="1804468" cy="369332"/>
              </a:xfrm>
              <a:prstGeom prst="rect">
                <a:avLst/>
              </a:prstGeom>
              <a:blipFill>
                <a:blip r:embed="rId2"/>
                <a:stretch>
                  <a:fillRect l="-699" t="-6667" r="-2098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369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63405" y="5073961"/>
                <a:ext cx="1261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↑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; 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3405" y="5073961"/>
                <a:ext cx="1261051" cy="369332"/>
              </a:xfrm>
              <a:prstGeom prst="rect">
                <a:avLst/>
              </a:prstGeom>
              <a:blipFill>
                <a:blip r:embed="rId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5208691" y="3658061"/>
            <a:ext cx="1812295" cy="1462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7015492" y="4983054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IS’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6012855" y="4322078"/>
            <a:ext cx="0" cy="150987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409901" y="426020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10901" y="366819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562757" y="3702562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8E74F01F-347F-B541-B982-9506A24E793E}"/>
              </a:ext>
            </a:extLst>
          </p:cNvPr>
          <p:cNvSpPr/>
          <p:nvPr/>
        </p:nvSpPr>
        <p:spPr>
          <a:xfrm rot="16200000">
            <a:off x="10272454" y="4805353"/>
            <a:ext cx="502904" cy="12507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8275E3-F4EB-BE42-B260-AD5C0D803CDA}"/>
              </a:ext>
            </a:extLst>
          </p:cNvPr>
          <p:cNvSpPr txBox="1"/>
          <p:nvPr/>
        </p:nvSpPr>
        <p:spPr>
          <a:xfrm>
            <a:off x="9450899" y="5695427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be?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F8881C-2E6F-A24F-90E3-1B2EE965BE03}"/>
              </a:ext>
            </a:extLst>
          </p:cNvPr>
          <p:cNvSpPr txBox="1"/>
          <p:nvPr/>
        </p:nvSpPr>
        <p:spPr>
          <a:xfrm>
            <a:off x="9274786" y="6025901"/>
            <a:ext cx="2777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flat</a:t>
            </a:r>
            <a:r>
              <a:rPr lang="it-IT" dirty="0"/>
              <a:t> the curve LM </a:t>
            </a:r>
            <a:r>
              <a:rPr lang="it-IT" dirty="0" err="1"/>
              <a:t>is</a:t>
            </a:r>
            <a:r>
              <a:rPr lang="it-IT" dirty="0"/>
              <a:t>!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14DC29B-2BA3-2E4F-BDFC-976B4D66B98F}"/>
              </a:ext>
            </a:extLst>
          </p:cNvPr>
          <p:cNvSpPr txBox="1"/>
          <p:nvPr/>
        </p:nvSpPr>
        <p:spPr>
          <a:xfrm>
            <a:off x="9197788" y="465149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A8BA758-CFA3-DF48-8A04-BF7DAB2445F1}"/>
                  </a:ext>
                </a:extLst>
              </p:cNvPr>
              <p:cNvSpPr txBox="1"/>
              <p:nvPr/>
            </p:nvSpPr>
            <p:spPr>
              <a:xfrm>
                <a:off x="10803590" y="4641395"/>
                <a:ext cx="9124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endParaRPr lang="it-IT" dirty="0"/>
              </a:p>
            </p:txBody>
          </p:sp>
        </mc:Choice>
        <mc:Fallback xmlns="">
          <p:sp>
            <p:nvSpPr>
              <p:cNvPr id="6" name="CasellaDiTesto 5">
                <a:extLst>
                  <a:ext uri="{FF2B5EF4-FFF2-40B4-BE49-F238E27FC236}">
                    <a16:creationId xmlns:a16="http://schemas.microsoft.com/office/drawing/2014/main" id="{1A8BA758-CFA3-DF48-8A04-BF7DAB2445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3590" y="4641395"/>
                <a:ext cx="912429" cy="369332"/>
              </a:xfrm>
              <a:prstGeom prst="rect">
                <a:avLst/>
              </a:prstGeom>
              <a:blipFill>
                <a:blip r:embed="rId4"/>
                <a:stretch>
                  <a:fillRect t="-6667" r="-4110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7">
            <a:extLst>
              <a:ext uri="{FF2B5EF4-FFF2-40B4-BE49-F238E27FC236}">
                <a16:creationId xmlns:a16="http://schemas.microsoft.com/office/drawing/2014/main" id="{FD6A8BA7-C73C-B54E-84BD-24F78CCB1275}"/>
              </a:ext>
            </a:extLst>
          </p:cNvPr>
          <p:cNvSpPr/>
          <p:nvPr/>
        </p:nvSpPr>
        <p:spPr>
          <a:xfrm>
            <a:off x="9879413" y="4617467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96D42385-67EE-124E-9EA0-6FF040C8F272}"/>
                  </a:ext>
                </a:extLst>
              </p:cNvPr>
              <p:cNvSpPr txBox="1"/>
              <p:nvPr/>
            </p:nvSpPr>
            <p:spPr>
              <a:xfrm>
                <a:off x="10100159" y="4634773"/>
                <a:ext cx="6278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it-I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⇒</a:t>
                </a:r>
              </a:p>
            </p:txBody>
          </p:sp>
        </mc:Choice>
        <mc:Fallback xmlns="">
          <p:sp>
            <p:nvSpPr>
              <p:cNvPr id="9" name="CasellaDiTesto 8">
                <a:extLst>
                  <a:ext uri="{FF2B5EF4-FFF2-40B4-BE49-F238E27FC236}">
                    <a16:creationId xmlns:a16="http://schemas.microsoft.com/office/drawing/2014/main" id="{96D42385-67EE-124E-9EA0-6FF040C8F2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0159" y="4634773"/>
                <a:ext cx="627864" cy="369332"/>
              </a:xfrm>
              <a:prstGeom prst="rect">
                <a:avLst/>
              </a:prstGeom>
              <a:blipFill>
                <a:blip r:embed="rId5"/>
                <a:stretch>
                  <a:fillRect t="-6452" r="-8000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457B79C-CDC9-EE40-8C42-A1C6DA1BA71F}"/>
              </a:ext>
            </a:extLst>
          </p:cNvPr>
          <p:cNvSpPr txBox="1"/>
          <p:nvPr/>
        </p:nvSpPr>
        <p:spPr>
          <a:xfrm>
            <a:off x="9106723" y="5073961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10109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2" grpId="0" animBg="1"/>
      <p:bldP spid="13" grpId="0"/>
      <p:bldP spid="16" grpId="0"/>
      <p:bldP spid="4" grpId="0"/>
      <p:bldP spid="9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14307E-79A6-0C42-90AD-66B4338BD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DIFFERENCE BETWEEN </a:t>
            </a:r>
            <a:r>
              <a:rPr lang="it-IT" dirty="0">
                <a:solidFill>
                  <a:schemeClr val="accent6"/>
                </a:solidFill>
              </a:rPr>
              <a:t>BONDS</a:t>
            </a:r>
            <a:r>
              <a:rPr lang="it-IT" dirty="0"/>
              <a:t> AND </a:t>
            </a:r>
            <a:r>
              <a:rPr lang="it-IT" dirty="0">
                <a:solidFill>
                  <a:srgbClr val="FF0000"/>
                </a:solidFill>
              </a:rPr>
              <a:t>STOCKS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475593E-0137-8544-B889-603A1C4782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95164" y="3729430"/>
            <a:ext cx="3030810" cy="2780768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B46CF5C-F6AC-294F-AA06-3259F3A3BBDC}"/>
              </a:ext>
            </a:extLst>
          </p:cNvPr>
          <p:cNvSpPr txBox="1"/>
          <p:nvPr/>
        </p:nvSpPr>
        <p:spPr>
          <a:xfrm>
            <a:off x="1120589" y="2382532"/>
            <a:ext cx="42940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u="sng" dirty="0">
                <a:solidFill>
                  <a:srgbClr val="FF0000"/>
                </a:solidFill>
              </a:rPr>
              <a:t>Stock</a:t>
            </a:r>
            <a:r>
              <a:rPr lang="it-IT" sz="2400" dirty="0"/>
              <a:t>: a security </a:t>
            </a:r>
            <a:r>
              <a:rPr lang="it-IT" sz="2400" dirty="0" err="1"/>
              <a:t>representing</a:t>
            </a:r>
            <a:r>
              <a:rPr lang="it-IT" sz="2400" dirty="0"/>
              <a:t> </a:t>
            </a:r>
            <a:r>
              <a:rPr lang="it-IT" sz="2400" dirty="0" err="1"/>
              <a:t>ownership</a:t>
            </a:r>
            <a:r>
              <a:rPr lang="it-IT" sz="2400" dirty="0"/>
              <a:t> of a corporation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1A96F37E-9AB9-E444-B882-57BB626B7A89}"/>
              </a:ext>
            </a:extLst>
          </p:cNvPr>
          <p:cNvSpPr/>
          <p:nvPr/>
        </p:nvSpPr>
        <p:spPr>
          <a:xfrm>
            <a:off x="2189527" y="2382532"/>
            <a:ext cx="1073790" cy="4445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93C76509-3C61-6E48-9972-978E28B961F4}"/>
              </a:ext>
            </a:extLst>
          </p:cNvPr>
          <p:cNvCxnSpPr/>
          <p:nvPr/>
        </p:nvCxnSpPr>
        <p:spPr>
          <a:xfrm flipV="1">
            <a:off x="2961314" y="2013417"/>
            <a:ext cx="1006679" cy="3691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031476E-CC60-464B-BB04-89F37500EDC8}"/>
              </a:ext>
            </a:extLst>
          </p:cNvPr>
          <p:cNvSpPr txBox="1"/>
          <p:nvPr/>
        </p:nvSpPr>
        <p:spPr>
          <a:xfrm>
            <a:off x="3967993" y="1753308"/>
            <a:ext cx="2393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/>
              <a:t>It</a:t>
            </a:r>
            <a:r>
              <a:rPr lang="it-IT" sz="1600" dirty="0"/>
              <a:t> </a:t>
            </a:r>
            <a:r>
              <a:rPr lang="it-IT" sz="1600" dirty="0" err="1"/>
              <a:t>means</a:t>
            </a:r>
            <a:r>
              <a:rPr lang="it-IT" sz="1600" dirty="0"/>
              <a:t> in </a:t>
            </a:r>
            <a:r>
              <a:rPr lang="it-IT" sz="1600" dirty="0" err="1"/>
              <a:t>italian</a:t>
            </a:r>
            <a:r>
              <a:rPr lang="it-IT" sz="1600" dirty="0"/>
              <a:t> «Titolo»</a:t>
            </a:r>
          </a:p>
        </p:txBody>
      </p:sp>
      <p:pic>
        <p:nvPicPr>
          <p:cNvPr id="12" name="Immagine 11" descr="Immagine che contiene edificio, esterni, largo, facciata&#10;&#10;Descrizione generata automaticamente">
            <a:extLst>
              <a:ext uri="{FF2B5EF4-FFF2-40B4-BE49-F238E27FC236}">
                <a16:creationId xmlns:a16="http://schemas.microsoft.com/office/drawing/2014/main" id="{2387EB34-B9C8-C54D-A866-2096DF205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4204" y="2032840"/>
            <a:ext cx="2930207" cy="1696590"/>
          </a:xfrm>
          <a:prstGeom prst="rect">
            <a:avLst/>
          </a:prstGeom>
        </p:spPr>
      </p:pic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02014CFE-562F-8F47-AFA7-0ED874D5EA5F}"/>
              </a:ext>
            </a:extLst>
          </p:cNvPr>
          <p:cNvCxnSpPr/>
          <p:nvPr/>
        </p:nvCxnSpPr>
        <p:spPr>
          <a:xfrm>
            <a:off x="1202267" y="3132667"/>
            <a:ext cx="12361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CC69225-2EDD-254A-8787-99ED166B0A29}"/>
              </a:ext>
            </a:extLst>
          </p:cNvPr>
          <p:cNvSpPr txBox="1"/>
          <p:nvPr/>
        </p:nvSpPr>
        <p:spPr>
          <a:xfrm>
            <a:off x="9323294" y="4993341"/>
            <a:ext cx="23128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a stock </a:t>
            </a:r>
            <a:r>
              <a:rPr lang="it-IT" dirty="0" err="1"/>
              <a:t>you</a:t>
            </a:r>
            <a:r>
              <a:rPr lang="it-IT" dirty="0"/>
              <a:t> are </a:t>
            </a:r>
            <a:r>
              <a:rPr lang="it-IT" dirty="0" err="1"/>
              <a:t>one</a:t>
            </a:r>
            <a:r>
              <a:rPr lang="it-IT" dirty="0"/>
              <a:t> «</a:t>
            </a:r>
            <a:r>
              <a:rPr lang="it-IT" dirty="0" err="1"/>
              <a:t>owner</a:t>
            </a:r>
            <a:r>
              <a:rPr lang="it-IT" dirty="0"/>
              <a:t>» of the corporation</a:t>
            </a:r>
          </a:p>
        </p:txBody>
      </p:sp>
    </p:spTree>
    <p:extLst>
      <p:ext uri="{BB962C8B-B14F-4D97-AF65-F5344CB8AC3E}">
        <p14:creationId xmlns:p14="http://schemas.microsoft.com/office/powerpoint/2010/main" val="385101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  <p:bldP spid="10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2"/>
                </a:solidFill>
              </a:rPr>
              <a:t>Espansionary</a:t>
            </a:r>
            <a:r>
              <a:rPr lang="it-IT" u="sng" dirty="0">
                <a:solidFill>
                  <a:schemeClr val="accent2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almost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4774141" y="4592647"/>
            <a:ext cx="2487896" cy="784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526374" y="4166602"/>
            <a:ext cx="1803862" cy="1515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59803" y="5122452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74951" y="5120507"/>
            <a:ext cx="0" cy="68712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314754" y="552831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7035127" y="427113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061241" y="495100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82975" y="4764617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24448" y="3480366"/>
                <a:ext cx="18245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⇒i ↑  &lt; ↑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4448" y="3480366"/>
                <a:ext cx="1824538" cy="369332"/>
              </a:xfrm>
              <a:prstGeom prst="rect">
                <a:avLst/>
              </a:prstGeom>
              <a:blipFill>
                <a:blip r:embed="rId2"/>
                <a:stretch>
                  <a:fillRect t="-10000" r="-1379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91801" cy="3693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917021" y="5023302"/>
                <a:ext cx="1239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↑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&gt; 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7021" y="5023302"/>
                <a:ext cx="1239442" cy="369332"/>
              </a:xfrm>
              <a:prstGeom prst="rect">
                <a:avLst/>
              </a:prstGeom>
              <a:blipFill>
                <a:blip r:embed="rId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4761242" y="4050837"/>
            <a:ext cx="1812295" cy="1462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6535898" y="5237048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IS’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952666" y="4994613"/>
            <a:ext cx="0" cy="837339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386597" y="495014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88059" y="3506005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406005" y="3524752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8E74F01F-347F-B541-B982-9506A24E793E}"/>
              </a:ext>
            </a:extLst>
          </p:cNvPr>
          <p:cNvSpPr/>
          <p:nvPr/>
        </p:nvSpPr>
        <p:spPr>
          <a:xfrm rot="16200000">
            <a:off x="10272454" y="4805353"/>
            <a:ext cx="502904" cy="12507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8275E3-F4EB-BE42-B260-AD5C0D803CDA}"/>
              </a:ext>
            </a:extLst>
          </p:cNvPr>
          <p:cNvSpPr txBox="1"/>
          <p:nvPr/>
        </p:nvSpPr>
        <p:spPr>
          <a:xfrm>
            <a:off x="9452742" y="5586073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be?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F8881C-2E6F-A24F-90E3-1B2EE965BE03}"/>
              </a:ext>
            </a:extLst>
          </p:cNvPr>
          <p:cNvSpPr txBox="1"/>
          <p:nvPr/>
        </p:nvSpPr>
        <p:spPr>
          <a:xfrm>
            <a:off x="7710828" y="5992297"/>
            <a:ext cx="4420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an </a:t>
            </a:r>
            <a:r>
              <a:rPr lang="it-IT" u="sng" dirty="0" err="1"/>
              <a:t>increase</a:t>
            </a:r>
            <a:r>
              <a:rPr lang="it-IT" dirty="0"/>
              <a:t> in the stock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increase</a:t>
            </a:r>
            <a:r>
              <a:rPr lang="it-IT" dirty="0"/>
              <a:t> of </a:t>
            </a:r>
            <a:r>
              <a:rPr lang="it-IT" dirty="0" err="1"/>
              <a:t>Div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increase</a:t>
            </a:r>
            <a:r>
              <a:rPr lang="it-IT" dirty="0"/>
              <a:t> of i.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00F03F1A-0A46-764E-ABCA-B05268792D51}"/>
              </a:ext>
            </a:extLst>
          </p:cNvPr>
          <p:cNvSpPr/>
          <p:nvPr/>
        </p:nvSpPr>
        <p:spPr>
          <a:xfrm>
            <a:off x="9028330" y="4478077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B6724B98-F126-9C4F-AE17-9F845F10344D}"/>
                  </a:ext>
                </a:extLst>
              </p:cNvPr>
              <p:cNvSpPr/>
              <p:nvPr/>
            </p:nvSpPr>
            <p:spPr>
              <a:xfrm>
                <a:off x="9675298" y="4473449"/>
                <a:ext cx="5100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dirty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B6724B98-F126-9C4F-AE17-9F845F103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298" y="4473449"/>
                <a:ext cx="510076" cy="369332"/>
              </a:xfrm>
              <a:prstGeom prst="rect">
                <a:avLst/>
              </a:prstGeom>
              <a:blipFill>
                <a:blip r:embed="rId4"/>
                <a:stretch>
                  <a:fillRect l="-9524" t="-10000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ttangolo 7">
            <a:extLst>
              <a:ext uri="{FF2B5EF4-FFF2-40B4-BE49-F238E27FC236}">
                <a16:creationId xmlns:a16="http://schemas.microsoft.com/office/drawing/2014/main" id="{2827E380-6445-5946-8C3B-2C0CF83873A4}"/>
              </a:ext>
            </a:extLst>
          </p:cNvPr>
          <p:cNvSpPr/>
          <p:nvPr/>
        </p:nvSpPr>
        <p:spPr>
          <a:xfrm>
            <a:off x="10035334" y="4494491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FAB9B159-3A5C-364E-872E-98699AFE5172}"/>
                  </a:ext>
                </a:extLst>
              </p:cNvPr>
              <p:cNvSpPr/>
              <p:nvPr/>
            </p:nvSpPr>
            <p:spPr>
              <a:xfrm>
                <a:off x="10384117" y="4494491"/>
                <a:ext cx="9124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endParaRPr lang="it-IT" dirty="0"/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FAB9B159-3A5C-364E-872E-98699AFE51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4117" y="4494491"/>
                <a:ext cx="912429" cy="369332"/>
              </a:xfrm>
              <a:prstGeom prst="rect">
                <a:avLst/>
              </a:prstGeom>
              <a:blipFill>
                <a:blip r:embed="rId5"/>
                <a:stretch>
                  <a:fillRect l="-1370" t="-6452" r="-4110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6A33ADA-2435-3743-9317-DB54A7B3EE37}"/>
              </a:ext>
            </a:extLst>
          </p:cNvPr>
          <p:cNvSpPr txBox="1"/>
          <p:nvPr/>
        </p:nvSpPr>
        <p:spPr>
          <a:xfrm>
            <a:off x="9028330" y="5036220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10553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2" grpId="0" animBg="1"/>
      <p:bldP spid="13" grpId="0"/>
      <p:bldP spid="16" grpId="0"/>
      <p:bldP spid="4" grpId="0"/>
      <p:bldP spid="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2"/>
                </a:solidFill>
              </a:rPr>
              <a:t>Espansionary</a:t>
            </a:r>
            <a:r>
              <a:rPr lang="it-IT" u="sng" dirty="0">
                <a:solidFill>
                  <a:schemeClr val="accent2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almost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4774141" y="4592647"/>
            <a:ext cx="2487896" cy="784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526374" y="4166602"/>
            <a:ext cx="1803862" cy="1515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59803" y="5122452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74951" y="5120507"/>
            <a:ext cx="0" cy="68712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314754" y="552831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7035127" y="427113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061241" y="495100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82975" y="4764617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26633" y="3463873"/>
                <a:ext cx="19631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↑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&lt; ↑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6633" y="3463873"/>
                <a:ext cx="1963166" cy="369332"/>
              </a:xfrm>
              <a:prstGeom prst="rect">
                <a:avLst/>
              </a:prstGeom>
              <a:blipFill>
                <a:blip r:embed="rId2"/>
                <a:stretch>
                  <a:fillRect t="-6667" r="-1282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84022" y="3816875"/>
            <a:ext cx="11216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313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↑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&gt; 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313949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4761242" y="4050837"/>
            <a:ext cx="1812295" cy="1462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6535898" y="5237048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IS’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952666" y="4994613"/>
            <a:ext cx="0" cy="837339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386597" y="495014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24880" y="3495357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562360" y="3520101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8E74F01F-347F-B541-B982-9506A24E793E}"/>
              </a:ext>
            </a:extLst>
          </p:cNvPr>
          <p:cNvSpPr/>
          <p:nvPr/>
        </p:nvSpPr>
        <p:spPr>
          <a:xfrm rot="16200000">
            <a:off x="10272454" y="4805353"/>
            <a:ext cx="502904" cy="12507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8275E3-F4EB-BE42-B260-AD5C0D803CDA}"/>
              </a:ext>
            </a:extLst>
          </p:cNvPr>
          <p:cNvSpPr txBox="1"/>
          <p:nvPr/>
        </p:nvSpPr>
        <p:spPr>
          <a:xfrm>
            <a:off x="9452742" y="5586073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be?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6EF8881C-2E6F-A24F-90E3-1B2EE965BE03}"/>
                  </a:ext>
                </a:extLst>
              </p:cNvPr>
              <p:cNvSpPr txBox="1"/>
              <p:nvPr/>
            </p:nvSpPr>
            <p:spPr>
              <a:xfrm>
                <a:off x="7710828" y="5992297"/>
                <a:ext cx="442016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In </a:t>
                </a:r>
                <a:r>
                  <a:rPr lang="it-IT" dirty="0" err="1"/>
                  <a:t>this</a:t>
                </a:r>
                <a:r>
                  <a:rPr lang="it-IT" dirty="0"/>
                  <a:t> case </a:t>
                </a:r>
                <a:r>
                  <a:rPr lang="it-IT" dirty="0" err="1"/>
                  <a:t>we</a:t>
                </a:r>
                <a:r>
                  <a:rPr lang="it-IT" dirty="0"/>
                  <a:t> </a:t>
                </a:r>
                <a:r>
                  <a:rPr lang="it-IT" dirty="0" err="1"/>
                  <a:t>have</a:t>
                </a:r>
                <a:r>
                  <a:rPr lang="it-IT" dirty="0"/>
                  <a:t> an </a:t>
                </a:r>
                <a:r>
                  <a:rPr lang="it-IT" u="sng" dirty="0" err="1"/>
                  <a:t>increase</a:t>
                </a:r>
                <a:r>
                  <a:rPr lang="it-IT" dirty="0"/>
                  <a:t> in the stock </a:t>
                </a:r>
                <a:r>
                  <a:rPr lang="it-IT" dirty="0" err="1"/>
                  <a:t>price</a:t>
                </a:r>
                <a:r>
                  <a:rPr lang="it-IT" dirty="0"/>
                  <a:t> </a:t>
                </a:r>
                <a:r>
                  <a:rPr lang="it-IT" dirty="0" err="1"/>
                  <a:t>because</a:t>
                </a:r>
                <a:r>
                  <a:rPr lang="it-IT" dirty="0"/>
                  <a:t> the </a:t>
                </a:r>
                <a:r>
                  <a:rPr lang="it-IT" dirty="0" err="1"/>
                  <a:t>increase</a:t>
                </a:r>
                <a:r>
                  <a:rPr lang="it-IT" dirty="0"/>
                  <a:t> of </a:t>
                </a:r>
                <a:r>
                  <a:rPr lang="it-IT" dirty="0" err="1"/>
                  <a:t>Div</a:t>
                </a:r>
                <a:r>
                  <a:rPr lang="it-IT" dirty="0"/>
                  <a:t> </a:t>
                </a:r>
                <a:r>
                  <a:rPr lang="it-IT" dirty="0" err="1"/>
                  <a:t>is</a:t>
                </a:r>
                <a:r>
                  <a:rPr lang="it-IT" dirty="0"/>
                  <a:t> </a:t>
                </a:r>
                <a:r>
                  <a:rPr lang="it-IT" dirty="0" err="1"/>
                  <a:t>higher</a:t>
                </a:r>
                <a:r>
                  <a:rPr lang="it-IT" dirty="0"/>
                  <a:t> </a:t>
                </a:r>
                <a:r>
                  <a:rPr lang="it-IT" dirty="0" err="1"/>
                  <a:t>than</a:t>
                </a:r>
                <a:r>
                  <a:rPr lang="it-IT" dirty="0"/>
                  <a:t> the </a:t>
                </a:r>
                <a:r>
                  <a:rPr lang="it-IT" dirty="0" err="1"/>
                  <a:t>increase</a:t>
                </a:r>
                <a:r>
                  <a:rPr lang="it-IT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.</a:t>
                </a:r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6EF8881C-2E6F-A24F-90E3-1B2EE965B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0828" y="5992297"/>
                <a:ext cx="4420164" cy="923330"/>
              </a:xfrm>
              <a:prstGeom prst="rect">
                <a:avLst/>
              </a:prstGeom>
              <a:blipFill>
                <a:blip r:embed="rId4"/>
                <a:stretch>
                  <a:fillRect l="-1433" t="-2703" b="-94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58103E43-8B31-7A44-8FCB-EF6A949B9E23}"/>
              </a:ext>
            </a:extLst>
          </p:cNvPr>
          <p:cNvSpPr txBox="1"/>
          <p:nvPr/>
        </p:nvSpPr>
        <p:spPr>
          <a:xfrm>
            <a:off x="9179116" y="4465478"/>
            <a:ext cx="733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Bond</a:t>
            </a:r>
          </a:p>
          <a:p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ttangolo 30">
                <a:extLst>
                  <a:ext uri="{FF2B5EF4-FFF2-40B4-BE49-F238E27FC236}">
                    <a16:creationId xmlns:a16="http://schemas.microsoft.com/office/drawing/2014/main" id="{78370072-12A0-DD47-BD2F-321B4C9D82D5}"/>
                  </a:ext>
                </a:extLst>
              </p:cNvPr>
              <p:cNvSpPr/>
              <p:nvPr/>
            </p:nvSpPr>
            <p:spPr>
              <a:xfrm>
                <a:off x="9783003" y="4457035"/>
                <a:ext cx="584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31" name="Rettangolo 30">
                <a:extLst>
                  <a:ext uri="{FF2B5EF4-FFF2-40B4-BE49-F238E27FC236}">
                    <a16:creationId xmlns:a16="http://schemas.microsoft.com/office/drawing/2014/main" id="{78370072-12A0-DD47-BD2F-321B4C9D82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3003" y="4457035"/>
                <a:ext cx="584584" cy="369332"/>
              </a:xfrm>
              <a:prstGeom prst="rect">
                <a:avLst/>
              </a:prstGeom>
              <a:blipFill>
                <a:blip r:embed="rId5"/>
                <a:stretch>
                  <a:fillRect l="-8511"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ttangolo 31">
            <a:extLst>
              <a:ext uri="{FF2B5EF4-FFF2-40B4-BE49-F238E27FC236}">
                <a16:creationId xmlns:a16="http://schemas.microsoft.com/office/drawing/2014/main" id="{902C7FDC-BD31-CE4D-A9FB-FAE3E4A6724D}"/>
              </a:ext>
            </a:extLst>
          </p:cNvPr>
          <p:cNvSpPr/>
          <p:nvPr/>
        </p:nvSpPr>
        <p:spPr>
          <a:xfrm>
            <a:off x="10143039" y="4478077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tangolo 32">
                <a:extLst>
                  <a:ext uri="{FF2B5EF4-FFF2-40B4-BE49-F238E27FC236}">
                    <a16:creationId xmlns:a16="http://schemas.microsoft.com/office/drawing/2014/main" id="{A2C4060A-8B72-CB43-8100-0AAB3C5B9AB0}"/>
                  </a:ext>
                </a:extLst>
              </p:cNvPr>
              <p:cNvSpPr/>
              <p:nvPr/>
            </p:nvSpPr>
            <p:spPr>
              <a:xfrm>
                <a:off x="10491822" y="4478077"/>
                <a:ext cx="9124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price</a:t>
                </a:r>
                <a:endParaRPr lang="it-IT" dirty="0"/>
              </a:p>
            </p:txBody>
          </p:sp>
        </mc:Choice>
        <mc:Fallback xmlns="">
          <p:sp>
            <p:nvSpPr>
              <p:cNvPr id="33" name="Rettangolo 32">
                <a:extLst>
                  <a:ext uri="{FF2B5EF4-FFF2-40B4-BE49-F238E27FC236}">
                    <a16:creationId xmlns:a16="http://schemas.microsoft.com/office/drawing/2014/main" id="{A2C4060A-8B72-CB43-8100-0AAB3C5B9A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1822" y="4478077"/>
                <a:ext cx="912429" cy="369332"/>
              </a:xfrm>
              <a:prstGeom prst="rect">
                <a:avLst/>
              </a:prstGeom>
              <a:blipFill>
                <a:blip r:embed="rId6"/>
                <a:stretch>
                  <a:fillRect l="-1370" t="-6667" r="-4110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7D32BEA2-F595-BA47-95DF-17C9C701C4C1}"/>
              </a:ext>
            </a:extLst>
          </p:cNvPr>
          <p:cNvSpPr txBox="1"/>
          <p:nvPr/>
        </p:nvSpPr>
        <p:spPr>
          <a:xfrm>
            <a:off x="9031914" y="4797903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347654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2" grpId="0" animBg="1"/>
      <p:bldP spid="13" grpId="0"/>
      <p:bldP spid="16" grpId="0"/>
      <p:bldP spid="4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2"/>
                </a:solidFill>
              </a:rPr>
              <a:t>Espansionary</a:t>
            </a:r>
            <a:r>
              <a:rPr lang="it-IT" u="sng" dirty="0">
                <a:solidFill>
                  <a:schemeClr val="accent2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not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r>
              <a:rPr lang="it-IT" dirty="0"/>
              <a:t> </a:t>
            </a:r>
            <a:endParaRPr lang="it-IT" i="1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5220586" y="4011887"/>
            <a:ext cx="319788" cy="1501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526374" y="4166602"/>
            <a:ext cx="1803862" cy="1515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391263" y="4868416"/>
            <a:ext cx="9757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367012" y="4849025"/>
            <a:ext cx="0" cy="95860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314754" y="552831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7035127" y="427113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58324" y="4664359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4542" y="4392934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95779" y="3668193"/>
                <a:ext cx="18245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↑ i &gt; ↑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779" y="3668193"/>
                <a:ext cx="1824538" cy="369332"/>
              </a:xfrm>
              <a:prstGeom prst="rect">
                <a:avLst/>
              </a:prstGeom>
              <a:blipFill>
                <a:blip r:embed="rId2"/>
                <a:stretch>
                  <a:fillRect l="-694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672595" y="4958996"/>
                <a:ext cx="12394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↑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&lt; ↑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t-IT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2595" y="4958996"/>
                <a:ext cx="1239442" cy="369332"/>
              </a:xfrm>
              <a:prstGeom prst="rect">
                <a:avLst/>
              </a:prstGeom>
              <a:blipFill>
                <a:blip r:embed="rId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4761242" y="4050837"/>
            <a:ext cx="1812295" cy="1462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6535898" y="5237048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IS’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425440" y="4556987"/>
            <a:ext cx="0" cy="125064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430724" y="4577600"/>
            <a:ext cx="987937" cy="114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10901" y="366819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84117" y="3711294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15B308A-2429-3948-A355-5AD86DC22286}"/>
              </a:ext>
            </a:extLst>
          </p:cNvPr>
          <p:cNvSpPr txBox="1"/>
          <p:nvPr/>
        </p:nvSpPr>
        <p:spPr>
          <a:xfrm>
            <a:off x="8904193" y="5328328"/>
            <a:ext cx="3037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u="sng" dirty="0" err="1"/>
              <a:t>decrease</a:t>
            </a:r>
            <a:r>
              <a:rPr lang="it-IT" dirty="0"/>
              <a:t> in the stock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increase</a:t>
            </a:r>
            <a:r>
              <a:rPr lang="it-IT" dirty="0"/>
              <a:t> of </a:t>
            </a:r>
            <a:r>
              <a:rPr lang="it-IT" dirty="0" err="1"/>
              <a:t>Div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increase</a:t>
            </a:r>
            <a:r>
              <a:rPr lang="it-IT" dirty="0"/>
              <a:t> of i.</a:t>
            </a:r>
          </a:p>
          <a:p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2F9F26A-5F59-CA4F-A988-F7CBA166AEE2}"/>
              </a:ext>
            </a:extLst>
          </p:cNvPr>
          <p:cNvSpPr/>
          <p:nvPr/>
        </p:nvSpPr>
        <p:spPr>
          <a:xfrm>
            <a:off x="9672595" y="4651494"/>
            <a:ext cx="498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 i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3E6F6A8-9A42-654F-B136-3EDE3F24249C}"/>
              </a:ext>
            </a:extLst>
          </p:cNvPr>
          <p:cNvSpPr/>
          <p:nvPr/>
        </p:nvSpPr>
        <p:spPr>
          <a:xfrm>
            <a:off x="10108216" y="4668900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7B385-4030-B542-8315-20A72B9F7720}"/>
                  </a:ext>
                </a:extLst>
              </p:cNvPr>
              <p:cNvSpPr/>
              <p:nvPr/>
            </p:nvSpPr>
            <p:spPr>
              <a:xfrm>
                <a:off x="10361427" y="4641700"/>
                <a:ext cx="861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</m:oMath>
                </a14:m>
                <a:r>
                  <a:rPr lang="it-IT" dirty="0"/>
                  <a:t>price</a:t>
                </a: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11F7B385-4030-B542-8315-20A72B9F77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1427" y="4641700"/>
                <a:ext cx="861133" cy="369332"/>
              </a:xfrm>
              <a:prstGeom prst="rect">
                <a:avLst/>
              </a:prstGeom>
              <a:blipFill>
                <a:blip r:embed="rId4"/>
                <a:stretch>
                  <a:fillRect l="-1471" t="-6667" r="-5882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944F5F6-7135-8446-B27A-429A1A769BE9}"/>
              </a:ext>
            </a:extLst>
          </p:cNvPr>
          <p:cNvSpPr txBox="1"/>
          <p:nvPr/>
        </p:nvSpPr>
        <p:spPr>
          <a:xfrm>
            <a:off x="8891232" y="4641700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C844B07-C399-894D-BF5E-8F0757EA212F}"/>
              </a:ext>
            </a:extLst>
          </p:cNvPr>
          <p:cNvSpPr txBox="1"/>
          <p:nvPr/>
        </p:nvSpPr>
        <p:spPr>
          <a:xfrm>
            <a:off x="8814804" y="4958996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27139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8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2"/>
                </a:solidFill>
              </a:rPr>
              <a:t>Espansionary</a:t>
            </a:r>
            <a:r>
              <a:rPr lang="it-IT" u="sng" dirty="0">
                <a:solidFill>
                  <a:schemeClr val="accent2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not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5220586" y="4011887"/>
            <a:ext cx="319788" cy="1501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526374" y="4166602"/>
            <a:ext cx="1803862" cy="15155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391263" y="4868416"/>
            <a:ext cx="9757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367012" y="4849025"/>
            <a:ext cx="0" cy="95860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314754" y="5528312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IS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7035127" y="427113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58324" y="4664359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4542" y="4392934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i’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Y’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95779" y="3668193"/>
                <a:ext cx="20689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↑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&gt; ↑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779" y="3668193"/>
                <a:ext cx="2068964" cy="369332"/>
              </a:xfrm>
              <a:prstGeom prst="rect">
                <a:avLst/>
              </a:prstGeom>
              <a:blipFill>
                <a:blip r:embed="rId2"/>
                <a:stretch>
                  <a:fillRect l="-613" t="-666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497828" y="4954564"/>
                <a:ext cx="1313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↑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&lt; ↑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7828" y="4954564"/>
                <a:ext cx="1313949" cy="369332"/>
              </a:xfrm>
              <a:prstGeom prst="rect">
                <a:avLst/>
              </a:prstGeom>
              <a:blipFill>
                <a:blip r:embed="rId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4761242" y="4050837"/>
            <a:ext cx="1812295" cy="146244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6535898" y="5237048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/>
                </a:solidFill>
              </a:rPr>
              <a:t>IS’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425440" y="4556987"/>
            <a:ext cx="0" cy="125064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430724" y="4577600"/>
            <a:ext cx="987937" cy="114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10901" y="366819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84117" y="3711294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15B308A-2429-3948-A355-5AD86DC22286}"/>
              </a:ext>
            </a:extLst>
          </p:cNvPr>
          <p:cNvSpPr txBox="1"/>
          <p:nvPr/>
        </p:nvSpPr>
        <p:spPr>
          <a:xfrm>
            <a:off x="8904193" y="5328328"/>
            <a:ext cx="3037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u="sng" dirty="0" err="1"/>
              <a:t>decrease</a:t>
            </a:r>
            <a:r>
              <a:rPr lang="it-IT" dirty="0"/>
              <a:t> in the stock </a:t>
            </a:r>
            <a:r>
              <a:rPr lang="it-IT" dirty="0" err="1"/>
              <a:t>price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increase</a:t>
            </a:r>
            <a:r>
              <a:rPr lang="it-IT" dirty="0"/>
              <a:t> of </a:t>
            </a:r>
            <a:r>
              <a:rPr lang="it-IT" dirty="0" err="1"/>
              <a:t>Div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increase</a:t>
            </a:r>
            <a:r>
              <a:rPr lang="it-IT" dirty="0"/>
              <a:t> of i.</a:t>
            </a:r>
          </a:p>
          <a:p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83A1C1C-8D5F-DA48-8072-14E11E98AB32}"/>
              </a:ext>
            </a:extLst>
          </p:cNvPr>
          <p:cNvSpPr/>
          <p:nvPr/>
        </p:nvSpPr>
        <p:spPr>
          <a:xfrm>
            <a:off x="8777091" y="45776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1D8CE0C6-9CEC-0647-9208-67C6BC592F70}"/>
                  </a:ext>
                </a:extLst>
              </p:cNvPr>
              <p:cNvSpPr/>
              <p:nvPr/>
            </p:nvSpPr>
            <p:spPr>
              <a:xfrm>
                <a:off x="9468871" y="4597394"/>
                <a:ext cx="6903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IT" dirty="0"/>
                  <a:t>↑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1D8CE0C6-9CEC-0647-9208-67C6BC592F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8871" y="4597394"/>
                <a:ext cx="690382" cy="369332"/>
              </a:xfrm>
              <a:prstGeom prst="rect">
                <a:avLst/>
              </a:prstGeom>
              <a:blipFill>
                <a:blip r:embed="rId4"/>
                <a:stretch>
                  <a:fillRect l="-7143" t="-3226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BE09EA1D-E52A-DB42-83D5-A04E59036BF1}"/>
              </a:ext>
            </a:extLst>
          </p:cNvPr>
          <p:cNvSpPr/>
          <p:nvPr/>
        </p:nvSpPr>
        <p:spPr>
          <a:xfrm>
            <a:off x="9996045" y="4589097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DC5B1009-E428-4C4D-8796-F2938DB415FC}"/>
                  </a:ext>
                </a:extLst>
              </p:cNvPr>
              <p:cNvSpPr/>
              <p:nvPr/>
            </p:nvSpPr>
            <p:spPr>
              <a:xfrm>
                <a:off x="10359601" y="4589097"/>
                <a:ext cx="861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</m:oMath>
                </a14:m>
                <a:r>
                  <a:rPr lang="it-IT" dirty="0"/>
                  <a:t>price</a:t>
                </a:r>
              </a:p>
            </p:txBody>
          </p:sp>
        </mc:Choice>
        <mc:Fallback xmlns=""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DC5B1009-E428-4C4D-8796-F2938DB415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9601" y="4589097"/>
                <a:ext cx="861133" cy="369332"/>
              </a:xfrm>
              <a:prstGeom prst="rect">
                <a:avLst/>
              </a:prstGeom>
              <a:blipFill>
                <a:blip r:embed="rId5"/>
                <a:stretch>
                  <a:fillRect t="-6667" r="-579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ttangolo 12">
            <a:extLst>
              <a:ext uri="{FF2B5EF4-FFF2-40B4-BE49-F238E27FC236}">
                <a16:creationId xmlns:a16="http://schemas.microsoft.com/office/drawing/2014/main" id="{32C351AC-374F-8C4C-924E-F6EE150D7DA3}"/>
              </a:ext>
            </a:extLst>
          </p:cNvPr>
          <p:cNvSpPr/>
          <p:nvPr/>
        </p:nvSpPr>
        <p:spPr>
          <a:xfrm>
            <a:off x="8819229" y="4946932"/>
            <a:ext cx="688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132337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6" grpId="0"/>
      <p:bldP spid="8" grpId="0"/>
      <p:bldP spid="9" grpId="0"/>
      <p:bldP spid="12" grpId="0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>
                <a:solidFill>
                  <a:schemeClr val="accent6"/>
                </a:solidFill>
              </a:rPr>
              <a:t> </a:t>
            </a:r>
            <a:r>
              <a:rPr lang="it-IT" u="sng" dirty="0" err="1">
                <a:solidFill>
                  <a:schemeClr val="accent6"/>
                </a:solidFill>
              </a:rPr>
              <a:t>Restrictive</a:t>
            </a:r>
            <a:r>
              <a:rPr lang="it-IT" u="sng" dirty="0">
                <a:solidFill>
                  <a:schemeClr val="accent6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IS’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6814" y="409916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95779" y="3668193"/>
                <a:ext cx="1771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↑ T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</m:oMath>
                </a14:m>
                <a:r>
                  <a:rPr lang="it-IT" dirty="0"/>
                  <a:t> i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779" y="3668193"/>
                <a:ext cx="1771639" cy="369332"/>
              </a:xfrm>
              <a:prstGeom prst="rect">
                <a:avLst/>
              </a:prstGeom>
              <a:blipFill>
                <a:blip r:embed="rId2"/>
                <a:stretch>
                  <a:fillRect l="-2857" t="-6667" r="-2143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79460" y="5044341"/>
                <a:ext cx="1184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;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m:rPr>
                        <m:sty m:val="p"/>
                      </m:rPr>
                      <a:rPr lang="it-IT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460" y="5044341"/>
                <a:ext cx="1184940" cy="369332"/>
              </a:xfrm>
              <a:prstGeom prst="rect">
                <a:avLst/>
              </a:prstGeom>
              <a:blipFill>
                <a:blip r:embed="rId3"/>
                <a:stretch>
                  <a:fillRect l="-1064" t="-3226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5208691" y="3658061"/>
            <a:ext cx="1812295" cy="146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7015492" y="4983054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6012855" y="4322078"/>
            <a:ext cx="0" cy="150987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409901" y="426020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10901" y="366819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21655" y="3702562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8E74F01F-347F-B541-B982-9506A24E793E}"/>
              </a:ext>
            </a:extLst>
          </p:cNvPr>
          <p:cNvSpPr/>
          <p:nvPr/>
        </p:nvSpPr>
        <p:spPr>
          <a:xfrm rot="16200000">
            <a:off x="10272454" y="4805353"/>
            <a:ext cx="502904" cy="12507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8275E3-F4EB-BE42-B260-AD5C0D803CDA}"/>
              </a:ext>
            </a:extLst>
          </p:cNvPr>
          <p:cNvSpPr txBox="1"/>
          <p:nvPr/>
        </p:nvSpPr>
        <p:spPr>
          <a:xfrm>
            <a:off x="9450899" y="5695427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be?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F8881C-2E6F-A24F-90E3-1B2EE965BE03}"/>
              </a:ext>
            </a:extLst>
          </p:cNvPr>
          <p:cNvSpPr txBox="1"/>
          <p:nvPr/>
        </p:nvSpPr>
        <p:spPr>
          <a:xfrm>
            <a:off x="9274786" y="6025901"/>
            <a:ext cx="2777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flat</a:t>
            </a:r>
            <a:r>
              <a:rPr lang="it-IT" dirty="0"/>
              <a:t> the curve LM </a:t>
            </a:r>
            <a:r>
              <a:rPr lang="it-IT" dirty="0" err="1"/>
              <a:t>is</a:t>
            </a:r>
            <a:r>
              <a:rPr lang="it-IT" dirty="0"/>
              <a:t>!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52FD1F-AD2C-B248-898D-05C64000409C}"/>
              </a:ext>
            </a:extLst>
          </p:cNvPr>
          <p:cNvSpPr/>
          <p:nvPr/>
        </p:nvSpPr>
        <p:spPr>
          <a:xfrm>
            <a:off x="8791899" y="4613722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AFCF000-9865-504F-9B7A-71647BD9BFE8}"/>
              </a:ext>
            </a:extLst>
          </p:cNvPr>
          <p:cNvSpPr/>
          <p:nvPr/>
        </p:nvSpPr>
        <p:spPr>
          <a:xfrm>
            <a:off x="9500216" y="4613722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i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C7F605D-EDAB-3A4C-BBDB-F44AFC49565B}"/>
                  </a:ext>
                </a:extLst>
              </p:cNvPr>
              <p:cNvSpPr/>
              <p:nvPr/>
            </p:nvSpPr>
            <p:spPr>
              <a:xfrm>
                <a:off x="9284186" y="4613722"/>
                <a:ext cx="4459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dirty="0"/>
                        <m:t>↓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C7F605D-EDAB-3A4C-BBDB-F44AFC4956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186" y="4613722"/>
                <a:ext cx="445955" cy="369332"/>
              </a:xfrm>
              <a:prstGeom prst="rect">
                <a:avLst/>
              </a:prstGeom>
              <a:blipFill>
                <a:blip r:embed="rId4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1FF064F0-30A0-D147-BFA5-AD9F7CE3C68C}"/>
              </a:ext>
            </a:extLst>
          </p:cNvPr>
          <p:cNvSpPr/>
          <p:nvPr/>
        </p:nvSpPr>
        <p:spPr>
          <a:xfrm>
            <a:off x="9708366" y="4607541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EE8831E-9C7B-A941-810E-6C2C8698CD98}"/>
              </a:ext>
            </a:extLst>
          </p:cNvPr>
          <p:cNvSpPr/>
          <p:nvPr/>
        </p:nvSpPr>
        <p:spPr>
          <a:xfrm>
            <a:off x="9962796" y="4598613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B07AD7B-612E-3142-869D-710651762178}"/>
              </a:ext>
            </a:extLst>
          </p:cNvPr>
          <p:cNvSpPr txBox="1"/>
          <p:nvPr/>
        </p:nvSpPr>
        <p:spPr>
          <a:xfrm>
            <a:off x="10297129" y="460523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price</a:t>
            </a:r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397CC49-3FD1-3344-A7B4-F5D2AE3476DD}"/>
              </a:ext>
            </a:extLst>
          </p:cNvPr>
          <p:cNvSpPr/>
          <p:nvPr/>
        </p:nvSpPr>
        <p:spPr>
          <a:xfrm>
            <a:off x="8948867" y="5077015"/>
            <a:ext cx="688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38858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2" grpId="0" animBg="1"/>
      <p:bldP spid="13" grpId="0"/>
      <p:bldP spid="16" grpId="0"/>
      <p:bldP spid="4" grpId="0"/>
      <p:bldP spid="6" grpId="0"/>
      <p:bldP spid="8" grpId="0"/>
      <p:bldP spid="9" grpId="0"/>
      <p:bldP spid="18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>
                <a:solidFill>
                  <a:schemeClr val="accent6"/>
                </a:solidFill>
              </a:rPr>
              <a:t> </a:t>
            </a:r>
            <a:r>
              <a:rPr lang="it-IT" u="sng" dirty="0" err="1">
                <a:solidFill>
                  <a:schemeClr val="accent6"/>
                </a:solidFill>
              </a:rPr>
              <a:t>Restrictive</a:t>
            </a:r>
            <a:r>
              <a:rPr lang="it-IT" u="sng" dirty="0">
                <a:solidFill>
                  <a:schemeClr val="accent6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/>
          <p:nvPr/>
        </p:nvCxnSpPr>
        <p:spPr>
          <a:xfrm flipV="1">
            <a:off x="4774141" y="3780606"/>
            <a:ext cx="1807779" cy="1596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16789" y="4592647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62388" y="4592647"/>
            <a:ext cx="12563" cy="121498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IS’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6814" y="409916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95779" y="3668193"/>
                <a:ext cx="1910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↑ T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</m:oMath>
                </a14:m>
                <a:r>
                  <a:rPr lang="it-IT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5779" y="3668193"/>
                <a:ext cx="1910267" cy="369332"/>
              </a:xfrm>
              <a:prstGeom prst="rect">
                <a:avLst/>
              </a:prstGeom>
              <a:blipFill>
                <a:blip r:embed="rId2"/>
                <a:stretch>
                  <a:fillRect l="-2649" t="-6667" r="-198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92316" y="4106427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79460" y="5044341"/>
                <a:ext cx="12594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;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9460" y="5044341"/>
                <a:ext cx="1259447" cy="369332"/>
              </a:xfrm>
              <a:prstGeom prst="rect">
                <a:avLst/>
              </a:prstGeom>
              <a:blipFill>
                <a:blip r:embed="rId3"/>
                <a:stretch>
                  <a:fillRect l="-1010" t="-3226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5208691" y="3658061"/>
            <a:ext cx="1812295" cy="146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7015492" y="4983054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6012855" y="4322078"/>
            <a:ext cx="0" cy="150987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409901" y="426020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10901" y="366819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21655" y="3702562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Parentesi graffa aperta 11">
            <a:extLst>
              <a:ext uri="{FF2B5EF4-FFF2-40B4-BE49-F238E27FC236}">
                <a16:creationId xmlns:a16="http://schemas.microsoft.com/office/drawing/2014/main" id="{8E74F01F-347F-B541-B982-9506A24E793E}"/>
              </a:ext>
            </a:extLst>
          </p:cNvPr>
          <p:cNvSpPr/>
          <p:nvPr/>
        </p:nvSpPr>
        <p:spPr>
          <a:xfrm rot="16200000">
            <a:off x="10272454" y="4805353"/>
            <a:ext cx="502904" cy="125075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B8275E3-F4EB-BE42-B260-AD5C0D803CDA}"/>
              </a:ext>
            </a:extLst>
          </p:cNvPr>
          <p:cNvSpPr txBox="1"/>
          <p:nvPr/>
        </p:nvSpPr>
        <p:spPr>
          <a:xfrm>
            <a:off x="9450899" y="5695427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the </a:t>
            </a:r>
            <a:r>
              <a:rPr lang="it-IT" dirty="0" err="1"/>
              <a:t>result</a:t>
            </a:r>
            <a:r>
              <a:rPr lang="it-IT" dirty="0"/>
              <a:t> be?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F8881C-2E6F-A24F-90E3-1B2EE965BE03}"/>
              </a:ext>
            </a:extLst>
          </p:cNvPr>
          <p:cNvSpPr txBox="1"/>
          <p:nvPr/>
        </p:nvSpPr>
        <p:spPr>
          <a:xfrm>
            <a:off x="9274786" y="6025901"/>
            <a:ext cx="2777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flat</a:t>
            </a:r>
            <a:r>
              <a:rPr lang="it-IT" dirty="0"/>
              <a:t> the curve LM </a:t>
            </a:r>
            <a:r>
              <a:rPr lang="it-IT" dirty="0" err="1"/>
              <a:t>is</a:t>
            </a:r>
            <a:r>
              <a:rPr lang="it-IT" dirty="0"/>
              <a:t>!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052FD1F-AD2C-B248-898D-05C64000409C}"/>
              </a:ext>
            </a:extLst>
          </p:cNvPr>
          <p:cNvSpPr/>
          <p:nvPr/>
        </p:nvSpPr>
        <p:spPr>
          <a:xfrm>
            <a:off x="8791899" y="4613722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7AFCF000-9865-504F-9B7A-71647BD9BFE8}"/>
                  </a:ext>
                </a:extLst>
              </p:cNvPr>
              <p:cNvSpPr/>
              <p:nvPr/>
            </p:nvSpPr>
            <p:spPr>
              <a:xfrm>
                <a:off x="9476190" y="4613722"/>
                <a:ext cx="4290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" name="Rettangolo 5">
                <a:extLst>
                  <a:ext uri="{FF2B5EF4-FFF2-40B4-BE49-F238E27FC236}">
                    <a16:creationId xmlns:a16="http://schemas.microsoft.com/office/drawing/2014/main" id="{7AFCF000-9865-504F-9B7A-71647BD9BF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6190" y="4613722"/>
                <a:ext cx="42909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C7F605D-EDAB-3A4C-BBDB-F44AFC49565B}"/>
                  </a:ext>
                </a:extLst>
              </p:cNvPr>
              <p:cNvSpPr/>
              <p:nvPr/>
            </p:nvSpPr>
            <p:spPr>
              <a:xfrm>
                <a:off x="9284186" y="4613722"/>
                <a:ext cx="4459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dirty="0"/>
                        <m:t>↓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4C7F605D-EDAB-3A4C-BBDB-F44AFC4956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4186" y="4613722"/>
                <a:ext cx="445955" cy="369332"/>
              </a:xfrm>
              <a:prstGeom prst="rect">
                <a:avLst/>
              </a:prstGeom>
              <a:blipFill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1FF064F0-30A0-D147-BFA5-AD9F7CE3C68C}"/>
              </a:ext>
            </a:extLst>
          </p:cNvPr>
          <p:cNvSpPr/>
          <p:nvPr/>
        </p:nvSpPr>
        <p:spPr>
          <a:xfrm>
            <a:off x="9708366" y="4607541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EE8831E-9C7B-A941-810E-6C2C8698CD98}"/>
              </a:ext>
            </a:extLst>
          </p:cNvPr>
          <p:cNvSpPr/>
          <p:nvPr/>
        </p:nvSpPr>
        <p:spPr>
          <a:xfrm>
            <a:off x="9962796" y="4598613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B07AD7B-612E-3142-869D-710651762178}"/>
              </a:ext>
            </a:extLst>
          </p:cNvPr>
          <p:cNvSpPr txBox="1"/>
          <p:nvPr/>
        </p:nvSpPr>
        <p:spPr>
          <a:xfrm>
            <a:off x="10297129" y="460523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price</a:t>
            </a:r>
            <a:endParaRPr lang="it-IT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8397CC49-3FD1-3344-A7B4-F5D2AE3476DD}"/>
              </a:ext>
            </a:extLst>
          </p:cNvPr>
          <p:cNvSpPr/>
          <p:nvPr/>
        </p:nvSpPr>
        <p:spPr>
          <a:xfrm>
            <a:off x="8948867" y="5077015"/>
            <a:ext cx="688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Stock</a:t>
            </a:r>
          </a:p>
        </p:txBody>
      </p:sp>
    </p:spTree>
    <p:extLst>
      <p:ext uri="{BB962C8B-B14F-4D97-AF65-F5344CB8AC3E}">
        <p14:creationId xmlns:p14="http://schemas.microsoft.com/office/powerpoint/2010/main" val="55840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2" grpId="0" animBg="1"/>
      <p:bldP spid="13" grpId="0"/>
      <p:bldP spid="16" grpId="0"/>
      <p:bldP spid="4" grpId="0"/>
      <p:bldP spid="6" grpId="0"/>
      <p:bldP spid="8" grpId="0"/>
      <p:bldP spid="9" grpId="0"/>
      <p:bldP spid="17" grpId="0"/>
      <p:bldP spid="18" grpId="0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6"/>
                </a:solidFill>
              </a:rPr>
              <a:t>Restrictive</a:t>
            </a:r>
            <a:r>
              <a:rPr lang="it-IT" u="sng" dirty="0">
                <a:solidFill>
                  <a:schemeClr val="accent6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almost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4774141" y="4592647"/>
            <a:ext cx="2487896" cy="784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526374" y="4166602"/>
            <a:ext cx="1803862" cy="151558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59803" y="5122452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74951" y="5120507"/>
            <a:ext cx="0" cy="68712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314754" y="552831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IS’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7035127" y="427113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061241" y="495100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82975" y="476461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33933" y="3447336"/>
                <a:ext cx="18229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↑ T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i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/>
                  <a:t>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933" y="3447336"/>
                <a:ext cx="1822935" cy="369332"/>
              </a:xfrm>
              <a:prstGeom prst="rect">
                <a:avLst/>
              </a:prstGeom>
              <a:blipFill>
                <a:blip r:embed="rId2"/>
                <a:stretch>
                  <a:fillRect l="-1389" t="-6667" r="-2083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52543" y="3865041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342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t-IT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342034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4761242" y="4050837"/>
            <a:ext cx="1812295" cy="146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6535898" y="5237048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952666" y="4994613"/>
            <a:ext cx="0" cy="837339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386597" y="495014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796742" y="345601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21655" y="3508159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EF8881C-2E6F-A24F-90E3-1B2EE965BE03}"/>
              </a:ext>
            </a:extLst>
          </p:cNvPr>
          <p:cNvSpPr txBox="1"/>
          <p:nvPr/>
        </p:nvSpPr>
        <p:spPr>
          <a:xfrm>
            <a:off x="9025993" y="5206932"/>
            <a:ext cx="2777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an </a:t>
            </a:r>
            <a:r>
              <a:rPr lang="it-IT" u="sng" dirty="0" err="1"/>
              <a:t>decrease</a:t>
            </a:r>
            <a:r>
              <a:rPr lang="it-IT" u="sng" dirty="0"/>
              <a:t> in the stock </a:t>
            </a:r>
            <a:r>
              <a:rPr lang="it-IT" u="sng" dirty="0" err="1"/>
              <a:t>price</a:t>
            </a:r>
            <a:r>
              <a:rPr lang="it-IT" u="sng" dirty="0"/>
              <a:t>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decrease</a:t>
            </a:r>
            <a:r>
              <a:rPr lang="it-IT" dirty="0"/>
              <a:t> of div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decrease</a:t>
            </a:r>
            <a:r>
              <a:rPr lang="it-IT" dirty="0"/>
              <a:t> of 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F7B261-F44D-9C40-AE9A-6E4AD84FED0E}"/>
              </a:ext>
            </a:extLst>
          </p:cNvPr>
          <p:cNvSpPr txBox="1"/>
          <p:nvPr/>
        </p:nvSpPr>
        <p:spPr>
          <a:xfrm>
            <a:off x="9040975" y="4800011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72AE21-3042-1E48-9E87-F7A8EE62283B}"/>
              </a:ext>
            </a:extLst>
          </p:cNvPr>
          <p:cNvSpPr txBox="1"/>
          <p:nvPr/>
        </p:nvSpPr>
        <p:spPr>
          <a:xfrm>
            <a:off x="9033933" y="4529667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DD57C901-F6F6-DF40-9C81-2F9C8207C8A3}"/>
                  </a:ext>
                </a:extLst>
              </p:cNvPr>
              <p:cNvSpPr/>
              <p:nvPr/>
            </p:nvSpPr>
            <p:spPr>
              <a:xfrm>
                <a:off x="9795357" y="4506067"/>
                <a:ext cx="5613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dirty="0"/>
                        <m:t>↓</m:t>
                      </m:r>
                      <m:r>
                        <a:rPr lang="it-IT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it-IT" dirty="0">
                          <a:latin typeface="Cambria Math" panose="02040503050406030204" pitchFamily="18" charset="0"/>
                        </a:rPr>
                        <m:t>i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DD57C901-F6F6-DF40-9C81-2F9C8207C8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5357" y="4506067"/>
                <a:ext cx="561371" cy="369332"/>
              </a:xfrm>
              <a:prstGeom prst="rect">
                <a:avLst/>
              </a:prstGeom>
              <a:blipFill>
                <a:blip r:embed="rId4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E51B7F21-A304-B944-9532-E4A25882BA1F}"/>
              </a:ext>
            </a:extLst>
          </p:cNvPr>
          <p:cNvSpPr/>
          <p:nvPr/>
        </p:nvSpPr>
        <p:spPr>
          <a:xfrm>
            <a:off x="10268091" y="4514969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7433174-191D-0644-9EEA-4547509FA76B}"/>
              </a:ext>
            </a:extLst>
          </p:cNvPr>
          <p:cNvSpPr/>
          <p:nvPr/>
        </p:nvSpPr>
        <p:spPr>
          <a:xfrm>
            <a:off x="10571979" y="449835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EFDB860-7A55-6844-AEBF-CA76953E5305}"/>
              </a:ext>
            </a:extLst>
          </p:cNvPr>
          <p:cNvSpPr txBox="1"/>
          <p:nvPr/>
        </p:nvSpPr>
        <p:spPr>
          <a:xfrm>
            <a:off x="10860726" y="452600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price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129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6" grpId="0"/>
      <p:bldP spid="4" grpId="0"/>
      <p:bldP spid="6" grpId="0"/>
      <p:bldP spid="8" grpId="0"/>
      <p:bldP spid="9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/>
              <a:t> </a:t>
            </a:r>
            <a:r>
              <a:rPr lang="it-IT" dirty="0"/>
              <a:t> </a:t>
            </a:r>
            <a:r>
              <a:rPr lang="it-IT" u="sng" dirty="0" err="1">
                <a:solidFill>
                  <a:schemeClr val="accent6"/>
                </a:solidFill>
              </a:rPr>
              <a:t>Restrictive</a:t>
            </a:r>
            <a:r>
              <a:rPr lang="it-IT" u="sng" dirty="0">
                <a:solidFill>
                  <a:schemeClr val="accent6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almost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4774141" y="4592647"/>
            <a:ext cx="2487896" cy="784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526374" y="4166602"/>
            <a:ext cx="1803862" cy="1515581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59803" y="5122452"/>
            <a:ext cx="121279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674951" y="5120507"/>
            <a:ext cx="0" cy="68712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314754" y="5528312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IS’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7035127" y="4271133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061241" y="495100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082975" y="4764617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540374" y="5770739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835840" y="579794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033933" y="3447336"/>
                <a:ext cx="18573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↑ T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/>
                  <a:t>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3933" y="3447336"/>
                <a:ext cx="1857368" cy="369332"/>
              </a:xfrm>
              <a:prstGeom prst="rect">
                <a:avLst/>
              </a:prstGeom>
              <a:blipFill>
                <a:blip r:embed="rId2"/>
                <a:stretch>
                  <a:fillRect l="-1361" t="-6667" r="-2041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52543" y="3865041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365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365246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4761242" y="4050837"/>
            <a:ext cx="1812295" cy="146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6535898" y="5237048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952666" y="4994613"/>
            <a:ext cx="0" cy="837339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</p:cNvCxnSpPr>
          <p:nvPr/>
        </p:nvCxnSpPr>
        <p:spPr>
          <a:xfrm>
            <a:off x="4386597" y="4950148"/>
            <a:ext cx="1542765" cy="472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796742" y="3456013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21655" y="3508159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6EF8881C-2E6F-A24F-90E3-1B2EE965BE03}"/>
                  </a:ext>
                </a:extLst>
              </p:cNvPr>
              <p:cNvSpPr txBox="1"/>
              <p:nvPr/>
            </p:nvSpPr>
            <p:spPr>
              <a:xfrm>
                <a:off x="9025993" y="5206932"/>
                <a:ext cx="277757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dirty="0"/>
                  <a:t>In </a:t>
                </a:r>
                <a:r>
                  <a:rPr lang="it-IT" dirty="0" err="1"/>
                  <a:t>this</a:t>
                </a:r>
                <a:r>
                  <a:rPr lang="it-IT" dirty="0"/>
                  <a:t> case </a:t>
                </a:r>
                <a:r>
                  <a:rPr lang="it-IT" dirty="0" err="1"/>
                  <a:t>we</a:t>
                </a:r>
                <a:r>
                  <a:rPr lang="it-IT" dirty="0"/>
                  <a:t> </a:t>
                </a:r>
                <a:r>
                  <a:rPr lang="it-IT" dirty="0" err="1"/>
                  <a:t>have</a:t>
                </a:r>
                <a:r>
                  <a:rPr lang="it-IT" dirty="0"/>
                  <a:t> an </a:t>
                </a:r>
                <a:r>
                  <a:rPr lang="it-IT" u="sng" dirty="0" err="1"/>
                  <a:t>decrease</a:t>
                </a:r>
                <a:r>
                  <a:rPr lang="it-IT" u="sng" dirty="0"/>
                  <a:t> in the stock </a:t>
                </a:r>
                <a:r>
                  <a:rPr lang="it-IT" u="sng" dirty="0" err="1"/>
                  <a:t>price</a:t>
                </a:r>
                <a:r>
                  <a:rPr lang="it-IT" u="sng" dirty="0"/>
                  <a:t> </a:t>
                </a:r>
                <a:r>
                  <a:rPr lang="it-IT" dirty="0" err="1"/>
                  <a:t>because</a:t>
                </a:r>
                <a:r>
                  <a:rPr lang="it-IT" dirty="0"/>
                  <a:t> the </a:t>
                </a:r>
                <a:r>
                  <a:rPr lang="it-IT" dirty="0" err="1"/>
                  <a:t>decrease</a:t>
                </a:r>
                <a:r>
                  <a:rPr lang="it-IT" dirty="0"/>
                  <a:t> of div </a:t>
                </a:r>
                <a:r>
                  <a:rPr lang="it-IT" dirty="0" err="1"/>
                  <a:t>is</a:t>
                </a:r>
                <a:r>
                  <a:rPr lang="it-IT" dirty="0"/>
                  <a:t> </a:t>
                </a:r>
                <a:r>
                  <a:rPr lang="it-IT" dirty="0" err="1"/>
                  <a:t>higher</a:t>
                </a:r>
                <a:r>
                  <a:rPr lang="it-IT" dirty="0"/>
                  <a:t> </a:t>
                </a:r>
                <a:r>
                  <a:rPr lang="it-IT" dirty="0" err="1"/>
                  <a:t>than</a:t>
                </a:r>
                <a:r>
                  <a:rPr lang="it-IT" dirty="0"/>
                  <a:t> the </a:t>
                </a:r>
                <a:r>
                  <a:rPr lang="it-IT" dirty="0" err="1"/>
                  <a:t>decrease</a:t>
                </a:r>
                <a:r>
                  <a:rPr lang="it-IT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it-I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.</a:t>
                </a:r>
              </a:p>
            </p:txBody>
          </p:sp>
        </mc:Choice>
        <mc:Fallback xmlns="">
          <p:sp>
            <p:nvSpPr>
              <p:cNvPr id="16" name="CasellaDiTesto 15">
                <a:extLst>
                  <a:ext uri="{FF2B5EF4-FFF2-40B4-BE49-F238E27FC236}">
                    <a16:creationId xmlns:a16="http://schemas.microsoft.com/office/drawing/2014/main" id="{6EF8881C-2E6F-A24F-90E3-1B2EE965B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993" y="5206932"/>
                <a:ext cx="2777570" cy="1477328"/>
              </a:xfrm>
              <a:prstGeom prst="rect">
                <a:avLst/>
              </a:prstGeom>
              <a:blipFill>
                <a:blip r:embed="rId4"/>
                <a:stretch>
                  <a:fillRect l="-1818" t="-847" r="-3182" b="-50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A6F7B261-F44D-9C40-AE9A-6E4AD84FED0E}"/>
              </a:ext>
            </a:extLst>
          </p:cNvPr>
          <p:cNvSpPr txBox="1"/>
          <p:nvPr/>
        </p:nvSpPr>
        <p:spPr>
          <a:xfrm>
            <a:off x="9040975" y="4800011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72AE21-3042-1E48-9E87-F7A8EE62283B}"/>
              </a:ext>
            </a:extLst>
          </p:cNvPr>
          <p:cNvSpPr txBox="1"/>
          <p:nvPr/>
        </p:nvSpPr>
        <p:spPr>
          <a:xfrm>
            <a:off x="9033933" y="4529667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DD57C901-F6F6-DF40-9C81-2F9C8207C8A3}"/>
                  </a:ext>
                </a:extLst>
              </p:cNvPr>
              <p:cNvSpPr/>
              <p:nvPr/>
            </p:nvSpPr>
            <p:spPr>
              <a:xfrm>
                <a:off x="9795357" y="4506067"/>
                <a:ext cx="637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dirty="0"/>
                        <m:t>↓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Rettangolo 7">
                <a:extLst>
                  <a:ext uri="{FF2B5EF4-FFF2-40B4-BE49-F238E27FC236}">
                    <a16:creationId xmlns:a16="http://schemas.microsoft.com/office/drawing/2014/main" id="{DD57C901-F6F6-DF40-9C81-2F9C8207C8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5357" y="4506067"/>
                <a:ext cx="637482" cy="369332"/>
              </a:xfrm>
              <a:prstGeom prst="rect">
                <a:avLst/>
              </a:prstGeom>
              <a:blipFill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ttangolo 8">
            <a:extLst>
              <a:ext uri="{FF2B5EF4-FFF2-40B4-BE49-F238E27FC236}">
                <a16:creationId xmlns:a16="http://schemas.microsoft.com/office/drawing/2014/main" id="{E51B7F21-A304-B944-9532-E4A25882BA1F}"/>
              </a:ext>
            </a:extLst>
          </p:cNvPr>
          <p:cNvSpPr/>
          <p:nvPr/>
        </p:nvSpPr>
        <p:spPr>
          <a:xfrm>
            <a:off x="10268091" y="4514969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27433174-191D-0644-9EEA-4547509FA76B}"/>
              </a:ext>
            </a:extLst>
          </p:cNvPr>
          <p:cNvSpPr/>
          <p:nvPr/>
        </p:nvSpPr>
        <p:spPr>
          <a:xfrm>
            <a:off x="10571979" y="4498350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EFDB860-7A55-6844-AEBF-CA76953E5305}"/>
              </a:ext>
            </a:extLst>
          </p:cNvPr>
          <p:cNvSpPr txBox="1"/>
          <p:nvPr/>
        </p:nvSpPr>
        <p:spPr>
          <a:xfrm>
            <a:off x="10860726" y="452600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price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54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16" grpId="0"/>
      <p:bldP spid="4" grpId="0"/>
      <p:bldP spid="6" grpId="0"/>
      <p:bldP spid="8" grpId="0"/>
      <p:bldP spid="9" grpId="0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unexpected</a:t>
            </a:r>
            <a:r>
              <a:rPr lang="it-IT" u="sng" dirty="0">
                <a:solidFill>
                  <a:schemeClr val="accent6"/>
                </a:solidFill>
              </a:rPr>
              <a:t> </a:t>
            </a:r>
            <a:r>
              <a:rPr lang="it-IT" u="sng" dirty="0" err="1">
                <a:solidFill>
                  <a:schemeClr val="accent6"/>
                </a:solidFill>
              </a:rPr>
              <a:t>Restrictive</a:t>
            </a:r>
            <a:r>
              <a:rPr lang="it-IT" u="sng" dirty="0">
                <a:solidFill>
                  <a:schemeClr val="accent6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not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5208691" y="3429000"/>
            <a:ext cx="453697" cy="1941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04109" y="4457243"/>
            <a:ext cx="103143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460468" y="4442387"/>
            <a:ext cx="0" cy="136524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IS’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7681" y="39526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257893" y="5780833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439932" y="584232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47059" y="3439712"/>
                <a:ext cx="1771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↑</a:t>
                </a:r>
                <a14:m>
                  <m:oMath xmlns:m="http://schemas.openxmlformats.org/officeDocument/2006/math"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/>
                  <a:t> i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/>
                  <a:t>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059" y="3439712"/>
                <a:ext cx="1771639" cy="369332"/>
              </a:xfrm>
              <a:prstGeom prst="rect">
                <a:avLst/>
              </a:prstGeom>
              <a:blipFill>
                <a:blip r:embed="rId2"/>
                <a:stretch>
                  <a:fillRect l="-2857" t="-6667" r="-2143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74706" y="3830346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2907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&lt;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t-IT" b="0" i="0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290738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5009439" y="3764894"/>
            <a:ext cx="1812295" cy="146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7015492" y="4983054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518268" y="4196738"/>
            <a:ext cx="0" cy="164558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4500663" y="4137266"/>
            <a:ext cx="1007815" cy="1691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81630" y="3468832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96773" y="3498392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CBDEB8A-3141-A240-9D20-EB83A74CA0DB}"/>
              </a:ext>
            </a:extLst>
          </p:cNvPr>
          <p:cNvSpPr/>
          <p:nvPr/>
        </p:nvSpPr>
        <p:spPr>
          <a:xfrm>
            <a:off x="8605465" y="5292546"/>
            <a:ext cx="3223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an </a:t>
            </a:r>
            <a:r>
              <a:rPr lang="it-IT" u="sng" dirty="0" err="1"/>
              <a:t>encrease</a:t>
            </a:r>
            <a:r>
              <a:rPr lang="it-IT" u="sng" dirty="0"/>
              <a:t> in the stock </a:t>
            </a:r>
            <a:r>
              <a:rPr lang="it-IT" u="sng" dirty="0" err="1"/>
              <a:t>price</a:t>
            </a:r>
            <a:r>
              <a:rPr lang="it-IT" u="sng" dirty="0"/>
              <a:t> </a:t>
            </a:r>
            <a:r>
              <a:rPr lang="it-IT" dirty="0" err="1"/>
              <a:t>because</a:t>
            </a:r>
            <a:r>
              <a:rPr lang="it-IT" dirty="0"/>
              <a:t> the </a:t>
            </a:r>
            <a:r>
              <a:rPr lang="it-IT" dirty="0" err="1"/>
              <a:t>decrease</a:t>
            </a:r>
            <a:r>
              <a:rPr lang="it-IT" dirty="0"/>
              <a:t> of div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lower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the </a:t>
            </a:r>
            <a:r>
              <a:rPr lang="it-IT" dirty="0" err="1"/>
              <a:t>decrease</a:t>
            </a:r>
            <a:r>
              <a:rPr lang="it-IT" dirty="0"/>
              <a:t> of i.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F76E06-CA18-934D-A5F6-0B15F44FF283}"/>
              </a:ext>
            </a:extLst>
          </p:cNvPr>
          <p:cNvSpPr txBox="1"/>
          <p:nvPr/>
        </p:nvSpPr>
        <p:spPr>
          <a:xfrm>
            <a:off x="8962887" y="4809947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131C521-17A6-A143-A08B-7A8450824DF8}"/>
              </a:ext>
            </a:extLst>
          </p:cNvPr>
          <p:cNvSpPr txBox="1"/>
          <p:nvPr/>
        </p:nvSpPr>
        <p:spPr>
          <a:xfrm>
            <a:off x="8962887" y="4494035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2F50F7BE-DE0B-1247-A91A-606F2F076276}"/>
                  </a:ext>
                </a:extLst>
              </p:cNvPr>
              <p:cNvSpPr/>
              <p:nvPr/>
            </p:nvSpPr>
            <p:spPr>
              <a:xfrm>
                <a:off x="9811094" y="4490344"/>
                <a:ext cx="56137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/>
                      <m:t>↓</m:t>
                    </m:r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t-IT" dirty="0" smtClean="0">
                        <a:latin typeface="Cambria Math" panose="02040503050406030204" pitchFamily="18" charset="0"/>
                      </a:rPr>
                      <m:t>i</m:t>
                    </m:r>
                  </m:oMath>
                </a14:m>
                <a:r>
                  <a:rPr lang="it-IT" dirty="0"/>
                  <a:t> </a:t>
                </a:r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2F50F7BE-DE0B-1247-A91A-606F2F0762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1094" y="4490344"/>
                <a:ext cx="561372" cy="369332"/>
              </a:xfrm>
              <a:prstGeom prst="rect">
                <a:avLst/>
              </a:prstGeom>
              <a:blipFill>
                <a:blip r:embed="rId4"/>
                <a:stretch>
                  <a:fillRect l="-2222" b="-1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tangolo 11">
            <a:extLst>
              <a:ext uri="{FF2B5EF4-FFF2-40B4-BE49-F238E27FC236}">
                <a16:creationId xmlns:a16="http://schemas.microsoft.com/office/drawing/2014/main" id="{E6CA9BDC-665A-A340-8945-DD16D672F1FA}"/>
              </a:ext>
            </a:extLst>
          </p:cNvPr>
          <p:cNvSpPr/>
          <p:nvPr/>
        </p:nvSpPr>
        <p:spPr>
          <a:xfrm>
            <a:off x="10261509" y="4490344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40D5F14-EBA0-744A-A6B3-846E13494538}"/>
              </a:ext>
            </a:extLst>
          </p:cNvPr>
          <p:cNvSpPr/>
          <p:nvPr/>
        </p:nvSpPr>
        <p:spPr>
          <a:xfrm>
            <a:off x="10545488" y="448028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4A6A4E9-6268-7446-91F8-7721E283557E}"/>
              </a:ext>
            </a:extLst>
          </p:cNvPr>
          <p:cNvSpPr txBox="1"/>
          <p:nvPr/>
        </p:nvSpPr>
        <p:spPr>
          <a:xfrm>
            <a:off x="10813758" y="44732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price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76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4" grpId="0"/>
      <p:bldP spid="6" grpId="0"/>
      <p:bldP spid="8" grpId="0"/>
      <p:bldP spid="9" grpId="0"/>
      <p:bldP spid="12" grpId="0"/>
      <p:bldP spid="13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78187-AF8A-9045-A5EA-0B01999B0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MACROFINANCE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321DC1-B37E-0A44-8E02-9F8464765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17630" cy="4351338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to the </a:t>
            </a:r>
            <a:r>
              <a:rPr lang="it-IT" dirty="0" err="1"/>
              <a:t>price</a:t>
            </a:r>
            <a:r>
              <a:rPr lang="it-IT" dirty="0"/>
              <a:t> of Stock and the </a:t>
            </a:r>
            <a:r>
              <a:rPr lang="it-IT" dirty="0" err="1"/>
              <a:t>price</a:t>
            </a:r>
            <a:r>
              <a:rPr lang="it-IT" dirty="0"/>
              <a:t> of Bond </a:t>
            </a:r>
            <a:r>
              <a:rPr lang="it-IT" dirty="0" err="1"/>
              <a:t>if</a:t>
            </a:r>
            <a:r>
              <a:rPr lang="it-IT" dirty="0"/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 the Central </a:t>
            </a:r>
            <a:r>
              <a:rPr lang="it-IT" dirty="0" err="1"/>
              <a:t>Bank</a:t>
            </a:r>
            <a:r>
              <a:rPr lang="it-IT" dirty="0"/>
              <a:t> </a:t>
            </a:r>
            <a:r>
              <a:rPr lang="it-IT" dirty="0" err="1"/>
              <a:t>applies</a:t>
            </a:r>
            <a:r>
              <a:rPr lang="it-IT" dirty="0"/>
              <a:t> an </a:t>
            </a:r>
            <a:r>
              <a:rPr lang="it-IT" u="sng" dirty="0" err="1"/>
              <a:t>expected</a:t>
            </a:r>
            <a:r>
              <a:rPr lang="it-IT" u="sng" dirty="0">
                <a:solidFill>
                  <a:schemeClr val="accent6"/>
                </a:solidFill>
              </a:rPr>
              <a:t> </a:t>
            </a:r>
            <a:r>
              <a:rPr lang="it-IT" u="sng" dirty="0" err="1">
                <a:solidFill>
                  <a:schemeClr val="accent6"/>
                </a:solidFill>
              </a:rPr>
              <a:t>Restrictive</a:t>
            </a:r>
            <a:r>
              <a:rPr lang="it-IT" u="sng" dirty="0">
                <a:solidFill>
                  <a:schemeClr val="accent6"/>
                </a:solidFill>
              </a:rPr>
              <a:t> Fiscal Policy</a:t>
            </a:r>
            <a:r>
              <a:rPr lang="it-IT" dirty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it-IT" i="1" dirty="0" err="1"/>
              <a:t>Observation</a:t>
            </a:r>
            <a:r>
              <a:rPr lang="it-IT" i="1" dirty="0"/>
              <a:t>: LM </a:t>
            </a:r>
            <a:r>
              <a:rPr lang="it-IT" i="1" dirty="0" err="1"/>
              <a:t>not</a:t>
            </a:r>
            <a:r>
              <a:rPr lang="it-IT" i="1" dirty="0"/>
              <a:t> </a:t>
            </a:r>
            <a:r>
              <a:rPr lang="it-IT" i="1" dirty="0" err="1"/>
              <a:t>flat</a:t>
            </a:r>
            <a:endParaRPr lang="it-IT" i="1" dirty="0"/>
          </a:p>
          <a:p>
            <a:pPr marL="0" indent="0">
              <a:buNone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CCAEA105-2999-8845-8508-AAA4845764B8}"/>
              </a:ext>
            </a:extLst>
          </p:cNvPr>
          <p:cNvCxnSpPr>
            <a:cxnSpLocks/>
          </p:cNvCxnSpPr>
          <p:nvPr/>
        </p:nvCxnSpPr>
        <p:spPr>
          <a:xfrm flipV="1">
            <a:off x="4416789" y="3495357"/>
            <a:ext cx="1" cy="2312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23250BE-38F2-4844-879E-FEC7E62297C8}"/>
              </a:ext>
            </a:extLst>
          </p:cNvPr>
          <p:cNvCxnSpPr>
            <a:cxnSpLocks/>
          </p:cNvCxnSpPr>
          <p:nvPr/>
        </p:nvCxnSpPr>
        <p:spPr>
          <a:xfrm>
            <a:off x="4416789" y="5807631"/>
            <a:ext cx="2690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D83A8AA-0325-9840-924E-3B89F7AAE79B}"/>
              </a:ext>
            </a:extLst>
          </p:cNvPr>
          <p:cNvSpPr txBox="1"/>
          <p:nvPr/>
        </p:nvSpPr>
        <p:spPr>
          <a:xfrm>
            <a:off x="4155516" y="345601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</a:t>
            </a:r>
          </a:p>
        </p:txBody>
      </p:sp>
      <p:cxnSp>
        <p:nvCxnSpPr>
          <p:cNvPr id="14" name="Connettore 1 13">
            <a:extLst>
              <a:ext uri="{FF2B5EF4-FFF2-40B4-BE49-F238E27FC236}">
                <a16:creationId xmlns:a16="http://schemas.microsoft.com/office/drawing/2014/main" id="{22E15632-AEB7-124A-B1E8-DA217AFE7435}"/>
              </a:ext>
            </a:extLst>
          </p:cNvPr>
          <p:cNvCxnSpPr>
            <a:cxnSpLocks/>
          </p:cNvCxnSpPr>
          <p:nvPr/>
        </p:nvCxnSpPr>
        <p:spPr>
          <a:xfrm flipV="1">
            <a:off x="5208691" y="3429000"/>
            <a:ext cx="453697" cy="1941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0876FA27-E009-8B47-8AEA-4A7282DECE6A}"/>
              </a:ext>
            </a:extLst>
          </p:cNvPr>
          <p:cNvCxnSpPr>
            <a:cxnSpLocks/>
          </p:cNvCxnSpPr>
          <p:nvPr/>
        </p:nvCxnSpPr>
        <p:spPr>
          <a:xfrm>
            <a:off x="4858224" y="3933006"/>
            <a:ext cx="1881351" cy="157863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ttore 1 18">
            <a:extLst>
              <a:ext uri="{FF2B5EF4-FFF2-40B4-BE49-F238E27FC236}">
                <a16:creationId xmlns:a16="http://schemas.microsoft.com/office/drawing/2014/main" id="{F7354890-D10E-7942-BF62-EED55B7B94D9}"/>
              </a:ext>
            </a:extLst>
          </p:cNvPr>
          <p:cNvCxnSpPr>
            <a:cxnSpLocks/>
          </p:cNvCxnSpPr>
          <p:nvPr/>
        </p:nvCxnSpPr>
        <p:spPr>
          <a:xfrm>
            <a:off x="4404109" y="4457243"/>
            <a:ext cx="103143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ttore 1 24">
            <a:extLst>
              <a:ext uri="{FF2B5EF4-FFF2-40B4-BE49-F238E27FC236}">
                <a16:creationId xmlns:a16="http://schemas.microsoft.com/office/drawing/2014/main" id="{7F825BC4-6651-6645-9DE8-3EE1F375B1CE}"/>
              </a:ext>
            </a:extLst>
          </p:cNvPr>
          <p:cNvCxnSpPr>
            <a:cxnSpLocks/>
          </p:cNvCxnSpPr>
          <p:nvPr/>
        </p:nvCxnSpPr>
        <p:spPr>
          <a:xfrm>
            <a:off x="5460468" y="4442387"/>
            <a:ext cx="0" cy="1365244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4314F81-E0EA-074E-A687-987D4746734B}"/>
              </a:ext>
            </a:extLst>
          </p:cNvPr>
          <p:cNvSpPr txBox="1"/>
          <p:nvPr/>
        </p:nvSpPr>
        <p:spPr>
          <a:xfrm>
            <a:off x="6746463" y="5370831"/>
            <a:ext cx="40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IS’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72C86387-FBC6-9748-8983-5F8BE618382A}"/>
              </a:ext>
            </a:extLst>
          </p:cNvPr>
          <p:cNvSpPr txBox="1"/>
          <p:nvPr/>
        </p:nvSpPr>
        <p:spPr>
          <a:xfrm>
            <a:off x="6541368" y="357694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LM</a:t>
            </a: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2775CC9C-CD0A-C14A-870C-59A6117ADD90}"/>
              </a:ext>
            </a:extLst>
          </p:cNvPr>
          <p:cNvSpPr txBox="1"/>
          <p:nvPr/>
        </p:nvSpPr>
        <p:spPr>
          <a:xfrm>
            <a:off x="4136178" y="4352993"/>
            <a:ext cx="297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i’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F43DDA2A-4AD6-CD4B-BC74-81CDACDD9316}"/>
              </a:ext>
            </a:extLst>
          </p:cNvPr>
          <p:cNvSpPr txBox="1"/>
          <p:nvPr/>
        </p:nvSpPr>
        <p:spPr>
          <a:xfrm>
            <a:off x="4147681" y="39526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i*</a:t>
            </a: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BCEA2541-75BB-0343-BE76-03BE00CC4FB0}"/>
              </a:ext>
            </a:extLst>
          </p:cNvPr>
          <p:cNvSpPr txBox="1"/>
          <p:nvPr/>
        </p:nvSpPr>
        <p:spPr>
          <a:xfrm>
            <a:off x="5257893" y="5780833"/>
            <a:ext cx="35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chemeClr val="accent6"/>
                </a:solidFill>
              </a:rPr>
              <a:t>Y’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7E80894E-9A2C-A840-ACC8-83262DE1B7C7}"/>
              </a:ext>
            </a:extLst>
          </p:cNvPr>
          <p:cNvSpPr txBox="1"/>
          <p:nvPr/>
        </p:nvSpPr>
        <p:spPr>
          <a:xfrm>
            <a:off x="7138088" y="580763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0A85F76-11A8-BE4A-97E2-B581531A93C9}"/>
              </a:ext>
            </a:extLst>
          </p:cNvPr>
          <p:cNvSpPr txBox="1"/>
          <p:nvPr/>
        </p:nvSpPr>
        <p:spPr>
          <a:xfrm>
            <a:off x="5439932" y="5842323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Y*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/>
              <p:nvPr/>
            </p:nvSpPr>
            <p:spPr>
              <a:xfrm>
                <a:off x="9147059" y="3439712"/>
                <a:ext cx="1910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dirty="0"/>
                  <a:t>↑</a:t>
                </a:r>
                <a14:m>
                  <m:oMath xmlns:m="http://schemas.openxmlformats.org/officeDocument/2006/math">
                    <m:r>
                      <a:rPr lang="it-IT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dirty="0"/>
                  <a:t>T ⇒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 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/>
                  <a:t> Y </a:t>
                </a:r>
              </a:p>
            </p:txBody>
          </p:sp>
        </mc:Choice>
        <mc:Fallback xmlns="">
          <p:sp>
            <p:nvSpPr>
              <p:cNvPr id="45" name="CasellaDiTesto 44">
                <a:extLst>
                  <a:ext uri="{FF2B5EF4-FFF2-40B4-BE49-F238E27FC236}">
                    <a16:creationId xmlns:a16="http://schemas.microsoft.com/office/drawing/2014/main" id="{181BCEA4-762D-8A48-A383-05BED1C5F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059" y="3439712"/>
                <a:ext cx="1910267" cy="369332"/>
              </a:xfrm>
              <a:prstGeom prst="rect">
                <a:avLst/>
              </a:prstGeom>
              <a:blipFill>
                <a:blip r:embed="rId2"/>
                <a:stretch>
                  <a:fillRect l="-2649" t="-6667" r="-1987" b="-2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Freccia giù 45">
            <a:extLst>
              <a:ext uri="{FF2B5EF4-FFF2-40B4-BE49-F238E27FC236}">
                <a16:creationId xmlns:a16="http://schemas.microsoft.com/office/drawing/2014/main" id="{526D00F7-047D-6242-B146-66F9955B2395}"/>
              </a:ext>
            </a:extLst>
          </p:cNvPr>
          <p:cNvSpPr/>
          <p:nvPr/>
        </p:nvSpPr>
        <p:spPr>
          <a:xfrm>
            <a:off x="10274706" y="3830346"/>
            <a:ext cx="138223" cy="5657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/>
              <p:nvPr/>
            </p:nvSpPr>
            <p:spPr>
              <a:xfrm>
                <a:off x="9824880" y="4809947"/>
                <a:ext cx="1313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</m:oMath>
                </a14:m>
                <a:r>
                  <a:rPr lang="it-IT" dirty="0" err="1"/>
                  <a:t>Div</a:t>
                </a:r>
                <a:r>
                  <a:rPr lang="it-IT" dirty="0"/>
                  <a:t> &lt;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dirty="0" smtClean="0"/>
                      <m:t>↓</m:t>
                    </m:r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it-IT" dirty="0"/>
              </a:p>
            </p:txBody>
          </p:sp>
        </mc:Choice>
        <mc:Fallback xmlns="">
          <p:sp>
            <p:nvSpPr>
              <p:cNvPr id="47" name="CasellaDiTesto 46">
                <a:extLst>
                  <a:ext uri="{FF2B5EF4-FFF2-40B4-BE49-F238E27FC236}">
                    <a16:creationId xmlns:a16="http://schemas.microsoft.com/office/drawing/2014/main" id="{D9E5AD82-C0CB-A242-82EF-265D22D6B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4880" y="4809947"/>
                <a:ext cx="1313949" cy="369332"/>
              </a:xfrm>
              <a:prstGeom prst="rect">
                <a:avLst/>
              </a:prstGeom>
              <a:blipFill>
                <a:blip r:embed="rId3"/>
                <a:stretch>
                  <a:fillRect t="-6452" b="-2258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ttore 1 25">
            <a:extLst>
              <a:ext uri="{FF2B5EF4-FFF2-40B4-BE49-F238E27FC236}">
                <a16:creationId xmlns:a16="http://schemas.microsoft.com/office/drawing/2014/main" id="{9A011DC4-44B2-2B42-8115-790F359A11A4}"/>
              </a:ext>
            </a:extLst>
          </p:cNvPr>
          <p:cNvCxnSpPr>
            <a:cxnSpLocks/>
          </p:cNvCxnSpPr>
          <p:nvPr/>
        </p:nvCxnSpPr>
        <p:spPr>
          <a:xfrm>
            <a:off x="5009439" y="3764894"/>
            <a:ext cx="1812295" cy="1462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80A878AD-E410-B04C-810D-D49CD2E6AE62}"/>
              </a:ext>
            </a:extLst>
          </p:cNvPr>
          <p:cNvSpPr txBox="1"/>
          <p:nvPr/>
        </p:nvSpPr>
        <p:spPr>
          <a:xfrm>
            <a:off x="7015492" y="4983054"/>
            <a:ext cx="41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IS</a:t>
            </a:r>
          </a:p>
        </p:txBody>
      </p:sp>
      <p:cxnSp>
        <p:nvCxnSpPr>
          <p:cNvPr id="34" name="Connettore 1 33">
            <a:extLst>
              <a:ext uri="{FF2B5EF4-FFF2-40B4-BE49-F238E27FC236}">
                <a16:creationId xmlns:a16="http://schemas.microsoft.com/office/drawing/2014/main" id="{EC33C7A9-6C0A-844B-BB40-5EEA35732920}"/>
              </a:ext>
            </a:extLst>
          </p:cNvPr>
          <p:cNvCxnSpPr>
            <a:cxnSpLocks/>
          </p:cNvCxnSpPr>
          <p:nvPr/>
        </p:nvCxnSpPr>
        <p:spPr>
          <a:xfrm>
            <a:off x="5518268" y="4196738"/>
            <a:ext cx="0" cy="1645585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ttore 1 35">
            <a:extLst>
              <a:ext uri="{FF2B5EF4-FFF2-40B4-BE49-F238E27FC236}">
                <a16:creationId xmlns:a16="http://schemas.microsoft.com/office/drawing/2014/main" id="{415AF136-BC94-784B-9AAD-9FDA2BFEEDD0}"/>
              </a:ext>
            </a:extLst>
          </p:cNvPr>
          <p:cNvCxnSpPr>
            <a:cxnSpLocks/>
            <a:stCxn id="41" idx="3"/>
          </p:cNvCxnSpPr>
          <p:nvPr/>
        </p:nvCxnSpPr>
        <p:spPr>
          <a:xfrm>
            <a:off x="4500663" y="4137266"/>
            <a:ext cx="1007815" cy="1691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e 9">
            <a:extLst>
              <a:ext uri="{FF2B5EF4-FFF2-40B4-BE49-F238E27FC236}">
                <a16:creationId xmlns:a16="http://schemas.microsoft.com/office/drawing/2014/main" id="{0BFED4F8-A55D-CC46-B9F2-F57C8730A74A}"/>
              </a:ext>
            </a:extLst>
          </p:cNvPr>
          <p:cNvSpPr/>
          <p:nvPr/>
        </p:nvSpPr>
        <p:spPr>
          <a:xfrm>
            <a:off x="9881630" y="3468832"/>
            <a:ext cx="297315" cy="3436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D22F45BF-5E65-1F4D-BCA0-1BE69135DC04}"/>
              </a:ext>
            </a:extLst>
          </p:cNvPr>
          <p:cNvSpPr/>
          <p:nvPr/>
        </p:nvSpPr>
        <p:spPr>
          <a:xfrm>
            <a:off x="10396773" y="3498392"/>
            <a:ext cx="217768" cy="300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7CBDEB8A-3141-A240-9D20-EB83A74CA0DB}"/>
                  </a:ext>
                </a:extLst>
              </p:cNvPr>
              <p:cNvSpPr/>
              <p:nvPr/>
            </p:nvSpPr>
            <p:spPr>
              <a:xfrm>
                <a:off x="8605465" y="5292546"/>
                <a:ext cx="3223387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t-IT" dirty="0"/>
                  <a:t>In </a:t>
                </a:r>
                <a:r>
                  <a:rPr lang="it-IT" dirty="0" err="1"/>
                  <a:t>this</a:t>
                </a:r>
                <a:r>
                  <a:rPr lang="it-IT" dirty="0"/>
                  <a:t> case </a:t>
                </a:r>
                <a:r>
                  <a:rPr lang="it-IT" dirty="0" err="1"/>
                  <a:t>we</a:t>
                </a:r>
                <a:r>
                  <a:rPr lang="it-IT" dirty="0"/>
                  <a:t> </a:t>
                </a:r>
                <a:r>
                  <a:rPr lang="it-IT" dirty="0" err="1"/>
                  <a:t>have</a:t>
                </a:r>
                <a:r>
                  <a:rPr lang="it-IT" dirty="0"/>
                  <a:t> an </a:t>
                </a:r>
                <a:r>
                  <a:rPr lang="it-IT" u="sng" dirty="0" err="1"/>
                  <a:t>encrease</a:t>
                </a:r>
                <a:r>
                  <a:rPr lang="it-IT" u="sng" dirty="0"/>
                  <a:t> in the stock </a:t>
                </a:r>
                <a:r>
                  <a:rPr lang="it-IT" u="sng" dirty="0" err="1"/>
                  <a:t>price</a:t>
                </a:r>
                <a:r>
                  <a:rPr lang="it-IT" u="sng" dirty="0"/>
                  <a:t> </a:t>
                </a:r>
                <a:r>
                  <a:rPr lang="it-IT" dirty="0" err="1"/>
                  <a:t>because</a:t>
                </a:r>
                <a:r>
                  <a:rPr lang="it-IT" dirty="0"/>
                  <a:t> the </a:t>
                </a:r>
                <a:r>
                  <a:rPr lang="it-IT" dirty="0" err="1"/>
                  <a:t>decrease</a:t>
                </a:r>
                <a:r>
                  <a:rPr lang="it-IT" dirty="0"/>
                  <a:t> of div </a:t>
                </a:r>
                <a:r>
                  <a:rPr lang="it-IT" dirty="0" err="1"/>
                  <a:t>is</a:t>
                </a:r>
                <a:r>
                  <a:rPr lang="it-IT" dirty="0"/>
                  <a:t> </a:t>
                </a:r>
                <a:r>
                  <a:rPr lang="it-IT" dirty="0" err="1"/>
                  <a:t>lower</a:t>
                </a:r>
                <a:r>
                  <a:rPr lang="it-IT" dirty="0"/>
                  <a:t> </a:t>
                </a:r>
                <a:r>
                  <a:rPr lang="it-IT" dirty="0" err="1"/>
                  <a:t>than</a:t>
                </a:r>
                <a:r>
                  <a:rPr lang="it-IT" dirty="0"/>
                  <a:t> the </a:t>
                </a:r>
                <a:r>
                  <a:rPr lang="it-IT" dirty="0" err="1"/>
                  <a:t>decrease</a:t>
                </a:r>
                <a:r>
                  <a:rPr lang="it-IT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it-IT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it-IT" dirty="0"/>
                  <a:t>.</a:t>
                </a:r>
              </a:p>
            </p:txBody>
          </p:sp>
        </mc:Choice>
        <mc:Fallback xmlns="">
          <p:sp>
            <p:nvSpPr>
              <p:cNvPr id="4" name="Rettangolo 3">
                <a:extLst>
                  <a:ext uri="{FF2B5EF4-FFF2-40B4-BE49-F238E27FC236}">
                    <a16:creationId xmlns:a16="http://schemas.microsoft.com/office/drawing/2014/main" id="{7CBDEB8A-3141-A240-9D20-EB83A74CA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465" y="5292546"/>
                <a:ext cx="3223387" cy="1200329"/>
              </a:xfrm>
              <a:prstGeom prst="rect">
                <a:avLst/>
              </a:prstGeom>
              <a:blipFill>
                <a:blip r:embed="rId4"/>
                <a:stretch>
                  <a:fillRect l="-1569" t="-2083" r="-2745" b="-729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sellaDiTesto 5">
            <a:extLst>
              <a:ext uri="{FF2B5EF4-FFF2-40B4-BE49-F238E27FC236}">
                <a16:creationId xmlns:a16="http://schemas.microsoft.com/office/drawing/2014/main" id="{B6F76E06-CA18-934D-A5F6-0B15F44FF283}"/>
              </a:ext>
            </a:extLst>
          </p:cNvPr>
          <p:cNvSpPr txBox="1"/>
          <p:nvPr/>
        </p:nvSpPr>
        <p:spPr>
          <a:xfrm>
            <a:off x="8962887" y="4809947"/>
            <a:ext cx="68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Stock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131C521-17A6-A143-A08B-7A8450824DF8}"/>
              </a:ext>
            </a:extLst>
          </p:cNvPr>
          <p:cNvSpPr txBox="1"/>
          <p:nvPr/>
        </p:nvSpPr>
        <p:spPr>
          <a:xfrm>
            <a:off x="8962887" y="4494035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Bond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2F50F7BE-DE0B-1247-A91A-606F2F076276}"/>
                  </a:ext>
                </a:extLst>
              </p:cNvPr>
              <p:cNvSpPr/>
              <p:nvPr/>
            </p:nvSpPr>
            <p:spPr>
              <a:xfrm>
                <a:off x="9811094" y="4490344"/>
                <a:ext cx="6374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t-IT" dirty="0"/>
                        <m:t>↓</m:t>
                      </m:r>
                      <m:sSup>
                        <m:sSupPr>
                          <m:ctrlPr>
                            <a:rPr lang="it-IT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it-IT" i="1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9" name="Rettangolo 8">
                <a:extLst>
                  <a:ext uri="{FF2B5EF4-FFF2-40B4-BE49-F238E27FC236}">
                    <a16:creationId xmlns:a16="http://schemas.microsoft.com/office/drawing/2014/main" id="{2F50F7BE-DE0B-1247-A91A-606F2F0762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1094" y="4490344"/>
                <a:ext cx="637482" cy="369332"/>
              </a:xfrm>
              <a:prstGeom prst="rect">
                <a:avLst/>
              </a:prstGeom>
              <a:blipFill>
                <a:blip r:embed="rId5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ttangolo 11">
            <a:extLst>
              <a:ext uri="{FF2B5EF4-FFF2-40B4-BE49-F238E27FC236}">
                <a16:creationId xmlns:a16="http://schemas.microsoft.com/office/drawing/2014/main" id="{E6CA9BDC-665A-A340-8945-DD16D672F1FA}"/>
              </a:ext>
            </a:extLst>
          </p:cNvPr>
          <p:cNvSpPr/>
          <p:nvPr/>
        </p:nvSpPr>
        <p:spPr>
          <a:xfrm>
            <a:off x="10261509" y="4490344"/>
            <a:ext cx="3850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⇒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40D5F14-EBA0-744A-A6B3-846E13494538}"/>
              </a:ext>
            </a:extLst>
          </p:cNvPr>
          <p:cNvSpPr/>
          <p:nvPr/>
        </p:nvSpPr>
        <p:spPr>
          <a:xfrm>
            <a:off x="10545488" y="448028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↑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C4A6A4E9-6268-7446-91F8-7721E283557E}"/>
              </a:ext>
            </a:extLst>
          </p:cNvPr>
          <p:cNvSpPr txBox="1"/>
          <p:nvPr/>
        </p:nvSpPr>
        <p:spPr>
          <a:xfrm>
            <a:off x="10813758" y="44732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price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983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29" grpId="0"/>
      <p:bldP spid="30" grpId="0"/>
      <p:bldP spid="40" grpId="0"/>
      <p:bldP spid="41" grpId="0"/>
      <p:bldP spid="42" grpId="0"/>
      <p:bldP spid="43" grpId="0"/>
      <p:bldP spid="44" grpId="0"/>
      <p:bldP spid="46" grpId="0" animBg="1"/>
      <p:bldP spid="47" grpId="0"/>
      <p:bldP spid="28" grpId="0"/>
      <p:bldP spid="10" grpId="0" animBg="1"/>
      <p:bldP spid="37" grpId="0" animBg="1"/>
      <p:bldP spid="4" grpId="0"/>
      <p:bldP spid="6" grpId="0"/>
      <p:bldP spid="8" grpId="0"/>
      <p:bldP spid="9" grpId="0"/>
      <p:bldP spid="12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8CD792-F854-B248-8061-8100590A8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DIFFERENCE BETWEEN </a:t>
            </a:r>
            <a:r>
              <a:rPr lang="it-IT" dirty="0">
                <a:solidFill>
                  <a:schemeClr val="accent6"/>
                </a:solidFill>
              </a:rPr>
              <a:t>BONDS</a:t>
            </a:r>
            <a:r>
              <a:rPr lang="it-IT" dirty="0"/>
              <a:t> AND </a:t>
            </a:r>
            <a:r>
              <a:rPr lang="it-IT" dirty="0">
                <a:solidFill>
                  <a:srgbClr val="FF0000"/>
                </a:solidFill>
              </a:rPr>
              <a:t>STOCKS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BB7707-51DC-C94C-B3A5-6BC09ABE9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6"/>
            <a:ext cx="4164106" cy="5948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u="sng" dirty="0">
                <a:solidFill>
                  <a:schemeClr val="accent6"/>
                </a:solidFill>
              </a:rPr>
              <a:t>Bond</a:t>
            </a:r>
            <a:r>
              <a:rPr lang="it-IT" dirty="0"/>
              <a:t>: Long-</a:t>
            </a:r>
            <a:r>
              <a:rPr lang="it-IT" dirty="0" err="1"/>
              <a:t>term</a:t>
            </a:r>
            <a:r>
              <a:rPr lang="it-IT" dirty="0"/>
              <a:t> </a:t>
            </a:r>
            <a:r>
              <a:rPr lang="it-IT" dirty="0" err="1"/>
              <a:t>debt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A15807E-6906-B847-82BD-69D8B40678CA}"/>
              </a:ext>
            </a:extLst>
          </p:cNvPr>
          <p:cNvSpPr txBox="1"/>
          <p:nvPr/>
        </p:nvSpPr>
        <p:spPr>
          <a:xfrm>
            <a:off x="828344" y="2555410"/>
            <a:ext cx="6209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/>
              <a:t>Companies are </a:t>
            </a:r>
            <a:r>
              <a:rPr lang="it-IT" sz="2800" dirty="0" err="1"/>
              <a:t>not</a:t>
            </a:r>
            <a:r>
              <a:rPr lang="it-IT" sz="2800" dirty="0"/>
              <a:t> the </a:t>
            </a:r>
            <a:r>
              <a:rPr lang="it-IT" sz="2800" dirty="0" err="1"/>
              <a:t>only</a:t>
            </a:r>
            <a:r>
              <a:rPr lang="it-IT" sz="2800" dirty="0"/>
              <a:t> bond </a:t>
            </a:r>
            <a:r>
              <a:rPr lang="it-IT" sz="2800" dirty="0" err="1"/>
              <a:t>issuers</a:t>
            </a:r>
            <a:r>
              <a:rPr lang="it-IT" sz="2800" dirty="0"/>
              <a:t>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2B28C8-3D31-3E43-AA23-8C806A5EF48A}"/>
              </a:ext>
            </a:extLst>
          </p:cNvPr>
          <p:cNvSpPr txBox="1"/>
          <p:nvPr/>
        </p:nvSpPr>
        <p:spPr>
          <a:xfrm>
            <a:off x="828344" y="3420132"/>
            <a:ext cx="113271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/>
              <a:t>Municipalities</a:t>
            </a:r>
            <a:r>
              <a:rPr lang="it-IT" sz="2800" dirty="0"/>
              <a:t> </a:t>
            </a:r>
            <a:r>
              <a:rPr lang="it-IT" sz="2800" dirty="0" err="1"/>
              <a:t>also</a:t>
            </a:r>
            <a:r>
              <a:rPr lang="it-IT" sz="2800" dirty="0"/>
              <a:t> </a:t>
            </a:r>
            <a:r>
              <a:rPr lang="it-IT" sz="2800" dirty="0" err="1"/>
              <a:t>raise</a:t>
            </a:r>
            <a:r>
              <a:rPr lang="it-IT" sz="2800" dirty="0"/>
              <a:t> </a:t>
            </a:r>
            <a:r>
              <a:rPr lang="it-IT" sz="2800" dirty="0" err="1"/>
              <a:t>money</a:t>
            </a:r>
            <a:r>
              <a:rPr lang="it-IT" sz="2800" dirty="0"/>
              <a:t> by </a:t>
            </a:r>
            <a:r>
              <a:rPr lang="it-IT" sz="2800" dirty="0" err="1"/>
              <a:t>selling</a:t>
            </a:r>
            <a:r>
              <a:rPr lang="it-IT" sz="2800" dirty="0"/>
              <a:t> bonds. So do </a:t>
            </a:r>
            <a:r>
              <a:rPr lang="it-IT" sz="2800" dirty="0" err="1"/>
              <a:t>national</a:t>
            </a:r>
            <a:r>
              <a:rPr lang="it-IT" sz="2800" dirty="0"/>
              <a:t> </a:t>
            </a:r>
            <a:r>
              <a:rPr lang="it-IT" sz="2800" dirty="0" err="1"/>
              <a:t>goverments</a:t>
            </a:r>
            <a:r>
              <a:rPr lang="it-IT" sz="2800" dirty="0"/>
              <a:t>.</a:t>
            </a:r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13DB4DF2-4594-154E-A817-979393B192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320" y="4195584"/>
            <a:ext cx="1555750" cy="136525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CF832E4-0AC7-904C-93E2-776E004A40B4}"/>
              </a:ext>
            </a:extLst>
          </p:cNvPr>
          <p:cNvSpPr txBox="1"/>
          <p:nvPr/>
        </p:nvSpPr>
        <p:spPr>
          <a:xfrm>
            <a:off x="3241825" y="5672796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Issues</a:t>
            </a:r>
            <a:r>
              <a:rPr lang="it-IT" dirty="0"/>
              <a:t> Bonds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5BA3386-FD21-4146-BF7E-2189DD719C0B}"/>
              </a:ext>
            </a:extLst>
          </p:cNvPr>
          <p:cNvSpPr txBox="1"/>
          <p:nvPr/>
        </p:nvSpPr>
        <p:spPr>
          <a:xfrm>
            <a:off x="6879579" y="5674205"/>
            <a:ext cx="1807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Which</a:t>
            </a:r>
            <a:r>
              <a:rPr lang="it-IT" dirty="0"/>
              <a:t> are </a:t>
            </a:r>
          </a:p>
          <a:p>
            <a:r>
              <a:rPr lang="it-IT" dirty="0"/>
              <a:t>part of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debt</a:t>
            </a:r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D818E1C8-5EE6-A545-9BAD-128625381B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9222" y="4360920"/>
            <a:ext cx="1382110" cy="894307"/>
          </a:xfrm>
          <a:prstGeom prst="rect">
            <a:avLst/>
          </a:prstGeom>
        </p:spPr>
      </p:pic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2F8762F-75E4-9148-8DB0-9A6F73F8C1CC}"/>
              </a:ext>
            </a:extLst>
          </p:cNvPr>
          <p:cNvCxnSpPr>
            <a:stCxn id="7" idx="3"/>
          </p:cNvCxnSpPr>
          <p:nvPr/>
        </p:nvCxnSpPr>
        <p:spPr>
          <a:xfrm>
            <a:off x="2268070" y="4878209"/>
            <a:ext cx="8516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65BA8439-18BD-D545-9791-5E9CD0E091BF}"/>
              </a:ext>
            </a:extLst>
          </p:cNvPr>
          <p:cNvCxnSpPr>
            <a:cxnSpLocks/>
          </p:cNvCxnSpPr>
          <p:nvPr/>
        </p:nvCxnSpPr>
        <p:spPr>
          <a:xfrm>
            <a:off x="4870055" y="5024422"/>
            <a:ext cx="2009524" cy="6483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6068B524-717E-CB4B-9DF1-8BD0F53F7F62}"/>
              </a:ext>
            </a:extLst>
          </p:cNvPr>
          <p:cNvSpPr txBox="1"/>
          <p:nvPr/>
        </p:nvSpPr>
        <p:spPr>
          <a:xfrm>
            <a:off x="9680896" y="4808072"/>
            <a:ext cx="2087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buy</a:t>
            </a:r>
            <a:r>
              <a:rPr lang="it-IT" dirty="0"/>
              <a:t> a bond </a:t>
            </a:r>
            <a:r>
              <a:rPr lang="it-IT" dirty="0" err="1"/>
              <a:t>you</a:t>
            </a:r>
            <a:r>
              <a:rPr lang="it-IT" dirty="0"/>
              <a:t> are a creditor</a:t>
            </a:r>
          </a:p>
        </p:txBody>
      </p:sp>
    </p:spTree>
    <p:extLst>
      <p:ext uri="{BB962C8B-B14F-4D97-AF65-F5344CB8AC3E}">
        <p14:creationId xmlns:p14="http://schemas.microsoft.com/office/powerpoint/2010/main" val="360458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8" grpId="0"/>
      <p:bldP spid="9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666738-FA9A-BE4A-9803-B22059C16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E927088-69B5-9A4F-BA49-FC15A95EA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405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BA796-8EDE-4814-90F7-1397751A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VALUING </a:t>
            </a:r>
            <a:r>
              <a:rPr lang="it-IT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E0AC34-98D1-4DDD-8207-B448DFEB2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6963" y="2108200"/>
            <a:ext cx="10058400" cy="3760788"/>
          </a:xfrm>
          <a:noFill/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Bond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Security that obligates the issuer to make specified payments to the bondholder.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Face value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(par value or principal value) - Payment at the maturity of the bond.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Coupon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The interest payments made to the bondholder.</a:t>
            </a:r>
          </a:p>
        </p:txBody>
      </p:sp>
    </p:spTree>
    <p:extLst>
      <p:ext uri="{BB962C8B-B14F-4D97-AF65-F5344CB8AC3E}">
        <p14:creationId xmlns:p14="http://schemas.microsoft.com/office/powerpoint/2010/main" val="21966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E27F1-BF3F-4D8E-B7D8-4F9DD36E2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VALUING </a:t>
            </a:r>
            <a:r>
              <a:rPr lang="it-IT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BONDS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9E04FC4-390E-4778-9C09-1B7BAE8B84D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>
          <a:xfrm>
            <a:off x="1096963" y="2108200"/>
            <a:ext cx="10058400" cy="3760788"/>
          </a:xfrm>
          <a:prstGeom prst="rect">
            <a:avLst/>
          </a:prstGeom>
          <a:noFill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/>
              <a:t>	The price of a bond is the present value of all cash flows generated by the bond (i.e. coupons and face value) discounted at the required rate of return</a:t>
            </a:r>
          </a:p>
          <a:p>
            <a:pPr>
              <a:buFont typeface="Wingdings" pitchFamily="2" charset="2"/>
              <a:buNone/>
            </a:pPr>
            <a:endParaRPr lang="en-US" altLang="en-US" dirty="0"/>
          </a:p>
          <a:p>
            <a:pPr>
              <a:buFont typeface="Wingdings" pitchFamily="2" charset="2"/>
              <a:buNone/>
            </a:pPr>
            <a:endParaRPr lang="en-US" altLang="en-US" dirty="0"/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E8FBD1DA-0BDD-41C3-8042-8485BAB29DD5}"/>
              </a:ext>
            </a:extLst>
          </p:cNvPr>
          <p:cNvGrpSpPr>
            <a:grpSpLocks/>
          </p:cNvGrpSpPr>
          <p:nvPr/>
        </p:nvGrpSpPr>
        <p:grpSpPr bwMode="auto">
          <a:xfrm>
            <a:off x="1923222" y="3660793"/>
            <a:ext cx="7924800" cy="1600200"/>
            <a:chOff x="360" y="2520"/>
            <a:chExt cx="4992" cy="1008"/>
          </a:xfrm>
        </p:grpSpPr>
        <p:graphicFrame>
          <p:nvGraphicFramePr>
            <p:cNvPr id="6" name="Object 2">
              <a:extLst>
                <a:ext uri="{FF2B5EF4-FFF2-40B4-BE49-F238E27FC236}">
                  <a16:creationId xmlns:a16="http://schemas.microsoft.com/office/drawing/2014/main" id="{1E6ABAAC-4F9D-46A8-9B7A-D5B8D8D95F9C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794" y="2685"/>
            <a:ext cx="4124" cy="6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" name="Equation" r:id="rId3" imgW="2514600" imgH="419040" progId="Equation.3">
                    <p:embed/>
                  </p:oleObj>
                </mc:Choice>
                <mc:Fallback>
                  <p:oleObj name="Equation" r:id="rId3" imgW="2514600" imgH="419040" progId="Equation.3">
                    <p:embed/>
                    <p:pic>
                      <p:nvPicPr>
                        <p:cNvPr id="6" name="Object 2">
                          <a:extLst>
                            <a:ext uri="{FF2B5EF4-FFF2-40B4-BE49-F238E27FC236}">
                              <a16:creationId xmlns:a16="http://schemas.microsoft.com/office/drawing/2014/main" id="{1E6ABAAC-4F9D-46A8-9B7A-D5B8D8D95F9C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4" y="2685"/>
                          <a:ext cx="4124" cy="6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2558163-09D3-4179-9EB6-06A435536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" y="2520"/>
              <a:ext cx="4992" cy="1008"/>
            </a:xfrm>
            <a:prstGeom prst="rect">
              <a:avLst/>
            </a:prstGeom>
            <a:noFill/>
            <a:ln w="76200" cmpd="tri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dirty="0"/>
            </a:p>
          </p:txBody>
        </p:sp>
      </p:grpSp>
      <p:sp>
        <p:nvSpPr>
          <p:cNvPr id="3" name="Rettangolo 2">
            <a:extLst>
              <a:ext uri="{FF2B5EF4-FFF2-40B4-BE49-F238E27FC236}">
                <a16:creationId xmlns:a16="http://schemas.microsoft.com/office/drawing/2014/main" id="{4A863C00-47DC-8244-9755-5E84DE40D032}"/>
              </a:ext>
            </a:extLst>
          </p:cNvPr>
          <p:cNvSpPr/>
          <p:nvPr/>
        </p:nvSpPr>
        <p:spPr>
          <a:xfrm>
            <a:off x="4186518" y="2940424"/>
            <a:ext cx="3639670" cy="3944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91738A6A-6AF4-1246-9ADE-1309F1CC9AC4}"/>
              </a:ext>
            </a:extLst>
          </p:cNvPr>
          <p:cNvCxnSpPr>
            <a:cxnSpLocks/>
          </p:cNvCxnSpPr>
          <p:nvPr/>
        </p:nvCxnSpPr>
        <p:spPr>
          <a:xfrm>
            <a:off x="7826188" y="3119718"/>
            <a:ext cx="2087761" cy="1235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723AA4B-F9E5-614D-853C-39076E110223}"/>
              </a:ext>
            </a:extLst>
          </p:cNvPr>
          <p:cNvSpPr txBox="1"/>
          <p:nvPr/>
        </p:nvSpPr>
        <p:spPr>
          <a:xfrm>
            <a:off x="9913949" y="2961442"/>
            <a:ext cx="20817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case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equals</a:t>
            </a:r>
            <a:r>
              <a:rPr lang="it-IT" dirty="0"/>
              <a:t> the rate of </a:t>
            </a:r>
            <a:r>
              <a:rPr lang="it-IT" dirty="0" err="1"/>
              <a:t>return</a:t>
            </a:r>
            <a:r>
              <a:rPr lang="it-IT" dirty="0"/>
              <a:t> </a:t>
            </a:r>
            <a:r>
              <a:rPr lang="it-IT" dirty="0" err="1"/>
              <a:t>offered</a:t>
            </a:r>
            <a:r>
              <a:rPr lang="it-IT" dirty="0"/>
              <a:t> by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government</a:t>
            </a:r>
            <a:r>
              <a:rPr lang="it-IT" dirty="0"/>
              <a:t> </a:t>
            </a:r>
            <a:r>
              <a:rPr lang="it-IT" dirty="0" err="1"/>
              <a:t>debt</a:t>
            </a:r>
            <a:r>
              <a:rPr lang="it-IT" dirty="0"/>
              <a:t> </a:t>
            </a:r>
            <a:r>
              <a:rPr lang="it-IT" dirty="0" err="1"/>
              <a:t>issues</a:t>
            </a:r>
            <a:r>
              <a:rPr lang="it-IT" dirty="0"/>
              <a:t>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9043ECA-7F90-2C4C-8004-2CEEA9B4A330}"/>
              </a:ext>
            </a:extLst>
          </p:cNvPr>
          <p:cNvSpPr/>
          <p:nvPr/>
        </p:nvSpPr>
        <p:spPr>
          <a:xfrm>
            <a:off x="9955926" y="2880638"/>
            <a:ext cx="2081773" cy="16389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26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C1DDE9-D0FE-4745-845D-DB00B17C9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VALUING BOND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CEE1850-3F7D-7A4E-A725-2479C9859B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276" y="3346753"/>
            <a:ext cx="9340585" cy="858324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6989CA7-93AC-2C4A-B471-296E7BCCE633}"/>
              </a:ext>
            </a:extLst>
          </p:cNvPr>
          <p:cNvSpPr txBox="1"/>
          <p:nvPr/>
        </p:nvSpPr>
        <p:spPr>
          <a:xfrm>
            <a:off x="2249939" y="3969539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cpn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51A5BCA-AD4E-8B4B-9783-9500955FB6FB}"/>
              </a:ext>
            </a:extLst>
          </p:cNvPr>
          <p:cNvSpPr/>
          <p:nvPr/>
        </p:nvSpPr>
        <p:spPr>
          <a:xfrm>
            <a:off x="3066732" y="3969539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cpn</a:t>
            </a:r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256A59B-300A-3B42-9CF2-62C61F227C43}"/>
              </a:ext>
            </a:extLst>
          </p:cNvPr>
          <p:cNvSpPr/>
          <p:nvPr/>
        </p:nvSpPr>
        <p:spPr>
          <a:xfrm>
            <a:off x="3893138" y="3945032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cpn</a:t>
            </a: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C7A41EF-0351-7B47-BD7E-D2E2D692EACC}"/>
              </a:ext>
            </a:extLst>
          </p:cNvPr>
          <p:cNvSpPr/>
          <p:nvPr/>
        </p:nvSpPr>
        <p:spPr>
          <a:xfrm>
            <a:off x="4708991" y="3923776"/>
            <a:ext cx="1039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Cpn</a:t>
            </a:r>
            <a:r>
              <a:rPr lang="it-IT" dirty="0"/>
              <a:t> + </a:t>
            </a:r>
            <a:r>
              <a:rPr lang="it-IT" u="sng" dirty="0"/>
              <a:t>face </a:t>
            </a:r>
            <a:r>
              <a:rPr lang="it-IT" u="sng" dirty="0" err="1"/>
              <a:t>value</a:t>
            </a:r>
            <a:endParaRPr lang="it-IT" u="sng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899BF63-BFAB-9944-976D-0115C4DB6DA6}"/>
              </a:ext>
            </a:extLst>
          </p:cNvPr>
          <p:cNvSpPr/>
          <p:nvPr/>
        </p:nvSpPr>
        <p:spPr>
          <a:xfrm>
            <a:off x="1358430" y="3325906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2014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395A2F7-5237-CD4F-AD42-B8B63370C06B}"/>
              </a:ext>
            </a:extLst>
          </p:cNvPr>
          <p:cNvSpPr/>
          <p:nvPr/>
        </p:nvSpPr>
        <p:spPr>
          <a:xfrm>
            <a:off x="1352018" y="4021086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-100€ 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CB5F8817-E628-0A40-84A5-B993EDAD2B6C}"/>
              </a:ext>
            </a:extLst>
          </p:cNvPr>
          <p:cNvSpPr/>
          <p:nvPr/>
        </p:nvSpPr>
        <p:spPr>
          <a:xfrm>
            <a:off x="2115166" y="4287324"/>
            <a:ext cx="9287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+4.25% of 100€ </a:t>
            </a:r>
          </a:p>
          <a:p>
            <a:r>
              <a:rPr lang="it-IT" dirty="0"/>
              <a:t>So</a:t>
            </a:r>
          </a:p>
          <a:p>
            <a:r>
              <a:rPr lang="it-IT" dirty="0"/>
              <a:t>4.25 €</a:t>
            </a:r>
          </a:p>
          <a:p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4DBBD368-BAAC-4B4F-BAA5-48D83376C639}"/>
              </a:ext>
            </a:extLst>
          </p:cNvPr>
          <p:cNvSpPr/>
          <p:nvPr/>
        </p:nvSpPr>
        <p:spPr>
          <a:xfrm>
            <a:off x="2964356" y="4291801"/>
            <a:ext cx="928783" cy="123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+4.25% of 100€ </a:t>
            </a:r>
          </a:p>
          <a:p>
            <a:r>
              <a:rPr lang="it-IT" dirty="0"/>
              <a:t>So</a:t>
            </a:r>
          </a:p>
          <a:p>
            <a:r>
              <a:rPr lang="it-IT" dirty="0"/>
              <a:t>4.25 €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2C2F735-297F-8744-B7BE-F5FAEDEF2AAD}"/>
              </a:ext>
            </a:extLst>
          </p:cNvPr>
          <p:cNvSpPr/>
          <p:nvPr/>
        </p:nvSpPr>
        <p:spPr>
          <a:xfrm>
            <a:off x="3812420" y="4275178"/>
            <a:ext cx="9287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+4.25% of 100€ </a:t>
            </a:r>
          </a:p>
          <a:p>
            <a:r>
              <a:rPr lang="it-IT" dirty="0"/>
              <a:t>So</a:t>
            </a:r>
          </a:p>
          <a:p>
            <a:r>
              <a:rPr lang="it-IT" dirty="0"/>
              <a:t>4.25 €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D85ECC5-E690-CC44-977A-431051C7F688}"/>
              </a:ext>
            </a:extLst>
          </p:cNvPr>
          <p:cNvSpPr/>
          <p:nvPr/>
        </p:nvSpPr>
        <p:spPr>
          <a:xfrm>
            <a:off x="4640578" y="4782100"/>
            <a:ext cx="10393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+4.25% of 100€ + 100€ (the face </a:t>
            </a:r>
            <a:r>
              <a:rPr lang="it-IT" dirty="0" err="1"/>
              <a:t>value</a:t>
            </a:r>
            <a:r>
              <a:rPr lang="it-IT" dirty="0"/>
              <a:t>) </a:t>
            </a:r>
          </a:p>
          <a:p>
            <a:r>
              <a:rPr lang="it-IT" dirty="0"/>
              <a:t>So</a:t>
            </a:r>
          </a:p>
          <a:p>
            <a:r>
              <a:rPr lang="it-IT" dirty="0"/>
              <a:t>104.25 €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348C9BC2-92CA-EC4C-883B-625D24C34741}"/>
              </a:ext>
            </a:extLst>
          </p:cNvPr>
          <p:cNvSpPr/>
          <p:nvPr/>
        </p:nvSpPr>
        <p:spPr>
          <a:xfrm>
            <a:off x="4575947" y="3313755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2018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AFECCAFA-E7FB-F841-88CE-A74C1FABC70D}"/>
              </a:ext>
            </a:extLst>
          </p:cNvPr>
          <p:cNvSpPr/>
          <p:nvPr/>
        </p:nvSpPr>
        <p:spPr>
          <a:xfrm>
            <a:off x="3747267" y="3325906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2017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86BB2B3B-4891-9046-A02D-E5AB22AF34B5}"/>
              </a:ext>
            </a:extLst>
          </p:cNvPr>
          <p:cNvSpPr/>
          <p:nvPr/>
        </p:nvSpPr>
        <p:spPr>
          <a:xfrm>
            <a:off x="2958470" y="3344801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2016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8CDF4C93-17AA-B747-B721-25BB7A6A1271}"/>
              </a:ext>
            </a:extLst>
          </p:cNvPr>
          <p:cNvSpPr/>
          <p:nvPr/>
        </p:nvSpPr>
        <p:spPr>
          <a:xfrm>
            <a:off x="2164099" y="3371270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2015</a:t>
            </a:r>
          </a:p>
        </p:txBody>
      </p:sp>
      <p:sp>
        <p:nvSpPr>
          <p:cNvPr id="20" name="Freccia ad arco 19">
            <a:extLst>
              <a:ext uri="{FF2B5EF4-FFF2-40B4-BE49-F238E27FC236}">
                <a16:creationId xmlns:a16="http://schemas.microsoft.com/office/drawing/2014/main" id="{97703C48-2ADD-2C40-9381-9DDCA16FC02B}"/>
              </a:ext>
            </a:extLst>
          </p:cNvPr>
          <p:cNvSpPr/>
          <p:nvPr/>
        </p:nvSpPr>
        <p:spPr>
          <a:xfrm flipH="1">
            <a:off x="1541300" y="2925873"/>
            <a:ext cx="1053173" cy="858325"/>
          </a:xfrm>
          <a:prstGeom prst="circularArrow">
            <a:avLst>
              <a:gd name="adj1" fmla="val 12500"/>
              <a:gd name="adj2" fmla="val 1079189"/>
              <a:gd name="adj3" fmla="val 20457681"/>
              <a:gd name="adj4" fmla="val 10800000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84823523-8C96-CA45-8F28-01480E71D2CA}"/>
                  </a:ext>
                </a:extLst>
              </p:cNvPr>
              <p:cNvSpPr txBox="1"/>
              <p:nvPr/>
            </p:nvSpPr>
            <p:spPr>
              <a:xfrm>
                <a:off x="1597195" y="2377358"/>
                <a:ext cx="652744" cy="53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21" name="CasellaDiTesto 20">
                <a:extLst>
                  <a:ext uri="{FF2B5EF4-FFF2-40B4-BE49-F238E27FC236}">
                    <a16:creationId xmlns:a16="http://schemas.microsoft.com/office/drawing/2014/main" id="{84823523-8C96-CA45-8F28-01480E71D2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195" y="2377358"/>
                <a:ext cx="652744" cy="535275"/>
              </a:xfrm>
              <a:prstGeom prst="rect">
                <a:avLst/>
              </a:prstGeom>
              <a:blipFill>
                <a:blip r:embed="rId3"/>
                <a:stretch>
                  <a:fillRect r="-15094" b="-465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reccia ad arco 21">
            <a:extLst>
              <a:ext uri="{FF2B5EF4-FFF2-40B4-BE49-F238E27FC236}">
                <a16:creationId xmlns:a16="http://schemas.microsoft.com/office/drawing/2014/main" id="{AA412C7B-788B-EF4D-82EF-38C6163A9453}"/>
              </a:ext>
            </a:extLst>
          </p:cNvPr>
          <p:cNvSpPr/>
          <p:nvPr/>
        </p:nvSpPr>
        <p:spPr>
          <a:xfrm flipH="1">
            <a:off x="1541300" y="2960952"/>
            <a:ext cx="1839764" cy="858325"/>
          </a:xfrm>
          <a:prstGeom prst="circularArrow">
            <a:avLst>
              <a:gd name="adj1" fmla="val 19862"/>
              <a:gd name="adj2" fmla="val 1111765"/>
              <a:gd name="adj3" fmla="val 20461859"/>
              <a:gd name="adj4" fmla="val 10800000"/>
              <a:gd name="adj5" fmla="val 1019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ttangolo 22">
                <a:extLst>
                  <a:ext uri="{FF2B5EF4-FFF2-40B4-BE49-F238E27FC236}">
                    <a16:creationId xmlns:a16="http://schemas.microsoft.com/office/drawing/2014/main" id="{2757DF0C-95CD-CE4C-AC4A-B7493C192A40}"/>
                  </a:ext>
                </a:extLst>
              </p:cNvPr>
              <p:cNvSpPr/>
              <p:nvPr/>
            </p:nvSpPr>
            <p:spPr>
              <a:xfrm>
                <a:off x="2461182" y="2385715"/>
                <a:ext cx="838578" cy="535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23" name="Rettangolo 22">
                <a:extLst>
                  <a:ext uri="{FF2B5EF4-FFF2-40B4-BE49-F238E27FC236}">
                    <a16:creationId xmlns:a16="http://schemas.microsoft.com/office/drawing/2014/main" id="{2757DF0C-95CD-CE4C-AC4A-B7493C192A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182" y="2385715"/>
                <a:ext cx="838578" cy="535275"/>
              </a:xfrm>
              <a:prstGeom prst="rect">
                <a:avLst/>
              </a:prstGeom>
              <a:blipFill>
                <a:blip r:embed="rId4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ttangolo 23">
                <a:extLst>
                  <a:ext uri="{FF2B5EF4-FFF2-40B4-BE49-F238E27FC236}">
                    <a16:creationId xmlns:a16="http://schemas.microsoft.com/office/drawing/2014/main" id="{9F22FF34-7BC5-1444-8C4B-5E7356A6719B}"/>
                  </a:ext>
                </a:extLst>
              </p:cNvPr>
              <p:cNvSpPr/>
              <p:nvPr/>
            </p:nvSpPr>
            <p:spPr>
              <a:xfrm>
                <a:off x="3248241" y="2383929"/>
                <a:ext cx="857735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24" name="Rettangolo 23">
                <a:extLst>
                  <a:ext uri="{FF2B5EF4-FFF2-40B4-BE49-F238E27FC236}">
                    <a16:creationId xmlns:a16="http://schemas.microsoft.com/office/drawing/2014/main" id="{9F22FF34-7BC5-1444-8C4B-5E7356A671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8241" y="2383929"/>
                <a:ext cx="857735" cy="535275"/>
              </a:xfrm>
              <a:prstGeom prst="rect">
                <a:avLst/>
              </a:prstGeom>
              <a:blipFill>
                <a:blip r:embed="rId5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ttangolo 24">
                <a:extLst>
                  <a:ext uri="{FF2B5EF4-FFF2-40B4-BE49-F238E27FC236}">
                    <a16:creationId xmlns:a16="http://schemas.microsoft.com/office/drawing/2014/main" id="{F1AD268F-4385-3447-9B54-4EB1D3892B57}"/>
                  </a:ext>
                </a:extLst>
              </p:cNvPr>
              <p:cNvSpPr/>
              <p:nvPr/>
            </p:nvSpPr>
            <p:spPr>
              <a:xfrm>
                <a:off x="4086819" y="2398097"/>
                <a:ext cx="857735" cy="5352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it-IT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it-IT" sz="1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it-IT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it-IT" sz="1400" dirty="0"/>
              </a:p>
            </p:txBody>
          </p:sp>
        </mc:Choice>
        <mc:Fallback xmlns="">
          <p:sp>
            <p:nvSpPr>
              <p:cNvPr id="25" name="Rettangolo 24">
                <a:extLst>
                  <a:ext uri="{FF2B5EF4-FFF2-40B4-BE49-F238E27FC236}">
                    <a16:creationId xmlns:a16="http://schemas.microsoft.com/office/drawing/2014/main" id="{F1AD268F-4385-3447-9B54-4EB1D3892B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819" y="2398097"/>
                <a:ext cx="857735" cy="535275"/>
              </a:xfrm>
              <a:prstGeom prst="rect">
                <a:avLst/>
              </a:prstGeom>
              <a:blipFill>
                <a:blip r:embed="rId6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Freccia ad arco 25">
            <a:extLst>
              <a:ext uri="{FF2B5EF4-FFF2-40B4-BE49-F238E27FC236}">
                <a16:creationId xmlns:a16="http://schemas.microsoft.com/office/drawing/2014/main" id="{5B21D12E-AE5F-0A4D-A629-550392764140}"/>
              </a:ext>
            </a:extLst>
          </p:cNvPr>
          <p:cNvSpPr/>
          <p:nvPr/>
        </p:nvSpPr>
        <p:spPr>
          <a:xfrm flipH="1">
            <a:off x="1597195" y="2901419"/>
            <a:ext cx="2472513" cy="832922"/>
          </a:xfrm>
          <a:prstGeom prst="circularArrow">
            <a:avLst>
              <a:gd name="adj1" fmla="val 19862"/>
              <a:gd name="adj2" fmla="val 1064107"/>
              <a:gd name="adj3" fmla="val 20461859"/>
              <a:gd name="adj4" fmla="val 10800000"/>
              <a:gd name="adj5" fmla="val 1019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7" name="Freccia ad arco 26">
            <a:extLst>
              <a:ext uri="{FF2B5EF4-FFF2-40B4-BE49-F238E27FC236}">
                <a16:creationId xmlns:a16="http://schemas.microsoft.com/office/drawing/2014/main" id="{8A50B8B6-7B6C-3344-8C37-408DA30059C0}"/>
              </a:ext>
            </a:extLst>
          </p:cNvPr>
          <p:cNvSpPr/>
          <p:nvPr/>
        </p:nvSpPr>
        <p:spPr>
          <a:xfrm flipH="1">
            <a:off x="1352018" y="2972348"/>
            <a:ext cx="3696260" cy="858324"/>
          </a:xfrm>
          <a:prstGeom prst="circularArrow">
            <a:avLst>
              <a:gd name="adj1" fmla="val 19862"/>
              <a:gd name="adj2" fmla="val 1064107"/>
              <a:gd name="adj3" fmla="val 20461859"/>
              <a:gd name="adj4" fmla="val 10800000"/>
              <a:gd name="adj5" fmla="val 1019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D061648A-4304-1642-BF19-1F2959ACB6BA}"/>
              </a:ext>
            </a:extLst>
          </p:cNvPr>
          <p:cNvSpPr/>
          <p:nvPr/>
        </p:nvSpPr>
        <p:spPr>
          <a:xfrm>
            <a:off x="1597194" y="2379454"/>
            <a:ext cx="812469" cy="5219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B80D7634-977A-8945-AE29-3650298D8545}"/>
              </a:ext>
            </a:extLst>
          </p:cNvPr>
          <p:cNvSpPr/>
          <p:nvPr/>
        </p:nvSpPr>
        <p:spPr>
          <a:xfrm>
            <a:off x="2435772" y="2379046"/>
            <a:ext cx="812469" cy="52196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71B13A74-6716-9743-81C7-67E44853CA3F}"/>
              </a:ext>
            </a:extLst>
          </p:cNvPr>
          <p:cNvSpPr/>
          <p:nvPr/>
        </p:nvSpPr>
        <p:spPr>
          <a:xfrm>
            <a:off x="3296635" y="2404722"/>
            <a:ext cx="764076" cy="55134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1FF19EF0-317E-5144-9293-CCA7B2C185A1}"/>
              </a:ext>
            </a:extLst>
          </p:cNvPr>
          <p:cNvSpPr/>
          <p:nvPr/>
        </p:nvSpPr>
        <p:spPr>
          <a:xfrm>
            <a:off x="4160458" y="2430250"/>
            <a:ext cx="764076" cy="55134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6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 animBg="1"/>
      <p:bldP spid="21" grpId="0"/>
      <p:bldP spid="22" grpId="0" animBg="1"/>
      <p:bldP spid="23" grpId="0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0DD72C-1860-4FC3-8198-E41F4E21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VALUING BONDS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E00A4F-F68E-47B4-9691-F527DBB06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en-US" b="1" i="1" u="sng" dirty="0">
                <a:latin typeface="Arial" panose="020B0604020202020204" pitchFamily="34" charset="0"/>
                <a:cs typeface="Arial" panose="020B0604020202020204" pitchFamily="34" charset="0"/>
              </a:rPr>
              <a:t>Example - France</a:t>
            </a:r>
            <a:endParaRPr lang="en-US" alt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7338" indent="-287338">
              <a:spcBef>
                <a:spcPct val="20000"/>
              </a:spcBef>
            </a:pP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October 2014 you purchase 100 euros of French bonds (OATs Obligations </a:t>
            </a:r>
            <a:r>
              <a:rPr lang="en-US" altLang="en-US" sz="2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Assimilables</a:t>
            </a: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alt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Trésor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pay a 4.25% coupon every year. If the bond matures  </a:t>
            </a:r>
            <a:r>
              <a:rPr lang="en-US" alt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after 4 years</a:t>
            </a: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YTM is 0.15%, what is the value of the bond?</a:t>
            </a:r>
          </a:p>
          <a:p>
            <a:pPr marL="287338" indent="-287338">
              <a:spcBef>
                <a:spcPct val="20000"/>
              </a:spcBef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DF1702C8-CEBE-4DE7-BA3D-2CA5B0A210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38908" y="3788120"/>
          <a:ext cx="6251575" cy="183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2971800" imgH="863280" progId="Equation.3">
                  <p:embed/>
                </p:oleObj>
              </mc:Choice>
              <mc:Fallback>
                <p:oleObj name="Equation" r:id="rId3" imgW="2971800" imgH="86328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DF1702C8-CEBE-4DE7-BA3D-2CA5B0A210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908" y="3788120"/>
                        <a:ext cx="6251575" cy="183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e 4">
            <a:extLst>
              <a:ext uri="{FF2B5EF4-FFF2-40B4-BE49-F238E27FC236}">
                <a16:creationId xmlns:a16="http://schemas.microsoft.com/office/drawing/2014/main" id="{41BEB1A7-B559-4D3C-BC04-32445F88230D}"/>
              </a:ext>
            </a:extLst>
          </p:cNvPr>
          <p:cNvSpPr/>
          <p:nvPr/>
        </p:nvSpPr>
        <p:spPr>
          <a:xfrm>
            <a:off x="3538331" y="3827877"/>
            <a:ext cx="702366" cy="439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D2D01CB-F647-4F93-8287-DD43D82D1572}"/>
              </a:ext>
            </a:extLst>
          </p:cNvPr>
          <p:cNvSpPr/>
          <p:nvPr/>
        </p:nvSpPr>
        <p:spPr>
          <a:xfrm>
            <a:off x="6337719" y="3806998"/>
            <a:ext cx="702366" cy="439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E8C7F5C8-2041-4849-89A6-11AD6E8C3739}"/>
              </a:ext>
            </a:extLst>
          </p:cNvPr>
          <p:cNvSpPr/>
          <p:nvPr/>
        </p:nvSpPr>
        <p:spPr>
          <a:xfrm>
            <a:off x="4901581" y="3760615"/>
            <a:ext cx="702366" cy="4393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DB2EC483-779C-41C6-8512-3F38F716C916}"/>
              </a:ext>
            </a:extLst>
          </p:cNvPr>
          <p:cNvSpPr/>
          <p:nvPr/>
        </p:nvSpPr>
        <p:spPr>
          <a:xfrm>
            <a:off x="7711040" y="2513616"/>
            <a:ext cx="1048647" cy="5369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77CF9A0-EFFC-4693-B55F-4B9F80752616}"/>
              </a:ext>
            </a:extLst>
          </p:cNvPr>
          <p:cNvCxnSpPr>
            <a:cxnSpLocks/>
            <a:stCxn id="5" idx="2"/>
          </p:cNvCxnSpPr>
          <p:nvPr/>
        </p:nvCxnSpPr>
        <p:spPr>
          <a:xfrm flipH="1" flipV="1">
            <a:off x="2114584" y="3980276"/>
            <a:ext cx="1423747" cy="672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C044BC8-0F1C-43C4-BA4E-82E0F8A6C1BB}"/>
              </a:ext>
            </a:extLst>
          </p:cNvPr>
          <p:cNvSpPr txBox="1"/>
          <p:nvPr/>
        </p:nvSpPr>
        <p:spPr>
          <a:xfrm>
            <a:off x="649357" y="3827877"/>
            <a:ext cx="145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/>
              <a:t>4.25% of 100 </a:t>
            </a:r>
            <a:r>
              <a:rPr lang="it-IT" b="1" u="sng" dirty="0" err="1"/>
              <a:t>is</a:t>
            </a:r>
            <a:r>
              <a:rPr lang="it-IT" b="1" u="sng" dirty="0"/>
              <a:t> 4.25</a:t>
            </a:r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B1D1DFD6-61CF-4E3D-A3E1-7C7FCA1FF2EB}"/>
              </a:ext>
            </a:extLst>
          </p:cNvPr>
          <p:cNvSpPr/>
          <p:nvPr/>
        </p:nvSpPr>
        <p:spPr>
          <a:xfrm>
            <a:off x="7739270" y="3760615"/>
            <a:ext cx="1020417" cy="50658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FBB6D6AC-424C-4125-8436-8E601E3F4401}"/>
              </a:ext>
            </a:extLst>
          </p:cNvPr>
          <p:cNvCxnSpPr>
            <a:cxnSpLocks/>
          </p:cNvCxnSpPr>
          <p:nvPr/>
        </p:nvCxnSpPr>
        <p:spPr>
          <a:xfrm flipV="1">
            <a:off x="8759687" y="3962400"/>
            <a:ext cx="662609" cy="1787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36F14D2-85E9-410E-B87E-9D2E5048BDB6}"/>
              </a:ext>
            </a:extLst>
          </p:cNvPr>
          <p:cNvSpPr txBox="1"/>
          <p:nvPr/>
        </p:nvSpPr>
        <p:spPr>
          <a:xfrm flipH="1">
            <a:off x="9503793" y="3833502"/>
            <a:ext cx="1186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/>
              <a:t>100 + 4.25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5B3EC056-B0DE-4A6F-8441-1042D6D41DC0}"/>
              </a:ext>
            </a:extLst>
          </p:cNvPr>
          <p:cNvSpPr/>
          <p:nvPr/>
        </p:nvSpPr>
        <p:spPr>
          <a:xfrm>
            <a:off x="8034130" y="2885246"/>
            <a:ext cx="914400" cy="50658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B8CCC0DD-1C54-47A2-8A0C-BAC3B5DFED8C}"/>
              </a:ext>
            </a:extLst>
          </p:cNvPr>
          <p:cNvCxnSpPr/>
          <p:nvPr/>
        </p:nvCxnSpPr>
        <p:spPr>
          <a:xfrm>
            <a:off x="9756210" y="2928420"/>
            <a:ext cx="622852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>
            <a:extLst>
              <a:ext uri="{FF2B5EF4-FFF2-40B4-BE49-F238E27FC236}">
                <a16:creationId xmlns:a16="http://schemas.microsoft.com/office/drawing/2014/main" id="{C197EB69-A39D-4877-A68B-8000E2D6C0F0}"/>
              </a:ext>
            </a:extLst>
          </p:cNvPr>
          <p:cNvSpPr/>
          <p:nvPr/>
        </p:nvSpPr>
        <p:spPr>
          <a:xfrm>
            <a:off x="5350346" y="2257402"/>
            <a:ext cx="702366" cy="4393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E602078-AA36-4141-9F6D-7754EA06A0BE}"/>
              </a:ext>
            </a:extLst>
          </p:cNvPr>
          <p:cNvSpPr/>
          <p:nvPr/>
        </p:nvSpPr>
        <p:spPr>
          <a:xfrm>
            <a:off x="9551367" y="3827877"/>
            <a:ext cx="471714" cy="4393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A9AC32B5-7B49-46EE-97EE-BD9FE3F550E3}"/>
              </a:ext>
            </a:extLst>
          </p:cNvPr>
          <p:cNvSpPr/>
          <p:nvPr/>
        </p:nvSpPr>
        <p:spPr>
          <a:xfrm>
            <a:off x="10111408" y="3827877"/>
            <a:ext cx="524983" cy="4184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FAAADEA3-319A-45A1-A661-8BCB6A4F60CB}"/>
              </a:ext>
            </a:extLst>
          </p:cNvPr>
          <p:cNvSpPr/>
          <p:nvPr/>
        </p:nvSpPr>
        <p:spPr>
          <a:xfrm>
            <a:off x="2718206" y="2239346"/>
            <a:ext cx="702366" cy="47682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4817F721-5A13-41A2-BAFA-4CDB8762C68E}"/>
              </a:ext>
            </a:extLst>
          </p:cNvPr>
          <p:cNvSpPr/>
          <p:nvPr/>
        </p:nvSpPr>
        <p:spPr>
          <a:xfrm>
            <a:off x="4696878" y="2941915"/>
            <a:ext cx="1048647" cy="47682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46E68635-E2C3-4712-AB7F-9BC9D9C59D11}"/>
              </a:ext>
            </a:extLst>
          </p:cNvPr>
          <p:cNvSpPr/>
          <p:nvPr/>
        </p:nvSpPr>
        <p:spPr>
          <a:xfrm>
            <a:off x="5604283" y="4250876"/>
            <a:ext cx="178042" cy="17146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>
            <a:extLst>
              <a:ext uri="{FF2B5EF4-FFF2-40B4-BE49-F238E27FC236}">
                <a16:creationId xmlns:a16="http://schemas.microsoft.com/office/drawing/2014/main" id="{A4763222-4604-472E-9758-2388527C9E55}"/>
              </a:ext>
            </a:extLst>
          </p:cNvPr>
          <p:cNvSpPr/>
          <p:nvPr/>
        </p:nvSpPr>
        <p:spPr>
          <a:xfrm>
            <a:off x="8617395" y="4267937"/>
            <a:ext cx="228862" cy="20730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10F89082-3459-4D64-8EBF-6B4CE732FF39}"/>
              </a:ext>
            </a:extLst>
          </p:cNvPr>
          <p:cNvSpPr/>
          <p:nvPr/>
        </p:nvSpPr>
        <p:spPr>
          <a:xfrm>
            <a:off x="7113306" y="4260309"/>
            <a:ext cx="185532" cy="14961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C08AE690-ACDD-41CE-9DFE-2D29634EEBCF}"/>
              </a:ext>
            </a:extLst>
          </p:cNvPr>
          <p:cNvSpPr/>
          <p:nvPr/>
        </p:nvSpPr>
        <p:spPr>
          <a:xfrm>
            <a:off x="3381431" y="4236571"/>
            <a:ext cx="894522" cy="5005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0091B10E-7969-4B63-BFC1-3C62BAC0B6D4}"/>
              </a:ext>
            </a:extLst>
          </p:cNvPr>
          <p:cNvSpPr/>
          <p:nvPr/>
        </p:nvSpPr>
        <p:spPr>
          <a:xfrm>
            <a:off x="7708058" y="4236571"/>
            <a:ext cx="914400" cy="5005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19B783B0-88E8-4468-A25C-45C762F34B5C}"/>
              </a:ext>
            </a:extLst>
          </p:cNvPr>
          <p:cNvSpPr/>
          <p:nvPr/>
        </p:nvSpPr>
        <p:spPr>
          <a:xfrm>
            <a:off x="6175119" y="4267200"/>
            <a:ext cx="914400" cy="5005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448FF74E-82B9-4F68-BE34-F5986962D218}"/>
              </a:ext>
            </a:extLst>
          </p:cNvPr>
          <p:cNvSpPr/>
          <p:nvPr/>
        </p:nvSpPr>
        <p:spPr>
          <a:xfrm>
            <a:off x="4696878" y="4198937"/>
            <a:ext cx="914400" cy="549965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1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/>
      <p:bldP spid="13" grpId="0" animBg="1"/>
      <p:bldP spid="19" grpId="0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D611A-1B9A-4BE7-A802-A3875393C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VALUING BONDS</a:t>
            </a:r>
            <a:endParaRPr lang="it-I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46CC129-D466-40CA-881A-AA1401898F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108201"/>
                <a:ext cx="10763416" cy="3908286"/>
              </a:xfrm>
            </p:spPr>
            <p:txBody>
              <a:bodyPr/>
              <a:lstStyle/>
              <a:p>
                <a:r>
                  <a:rPr lang="en-US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10-year German government bond (bund) has a face value of €100 and a coupon rate of 5% paid annually. Assume that the interest rate (in euros) is equal to 6% per year. What is the bond's PV?</a:t>
                </a:r>
                <a:endParaRPr lang="it-IT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it-IT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PV=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(1+0.06)</m:t>
                        </m:r>
                      </m:den>
                    </m:f>
                    <m:r>
                      <a:rPr lang="it-IT" sz="4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it-IT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(1+0.06)</m:t>
                            </m:r>
                          </m:e>
                          <m:sup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+ …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4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5+100</m:t>
                        </m:r>
                      </m:num>
                      <m:den>
                        <m:sSup>
                          <m:sSupPr>
                            <m:ctrlPr>
                              <a:rPr lang="it-IT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(1+0.06)</m:t>
                            </m:r>
                          </m:e>
                          <m:sup>
                            <m:r>
                              <a:rPr lang="it-IT" sz="40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p>
                        </m:sSup>
                      </m:den>
                    </m:f>
                    <m:r>
                      <a:rPr lang="it-IT" sz="4000" b="0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92.69</a:t>
                </a:r>
              </a:p>
            </p:txBody>
          </p:sp>
        </mc:Choice>
        <mc:Fallback xmlns="">
          <p:sp>
            <p:nvSpPr>
              <p:cNvPr id="3" name="Segnaposto contenuto 2">
                <a:extLst>
                  <a:ext uri="{FF2B5EF4-FFF2-40B4-BE49-F238E27FC236}">
                    <a16:creationId xmlns:a16="http://schemas.microsoft.com/office/drawing/2014/main" id="{A46CC129-D466-40CA-881A-AA1401898F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108201"/>
                <a:ext cx="10763416" cy="3908286"/>
              </a:xfrm>
              <a:blipFill>
                <a:blip r:embed="rId2"/>
                <a:stretch>
                  <a:fillRect l="-849" t="-1092" r="-130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3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4BE834-D46E-464D-9684-D03D1ECE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VALUING STOCKS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4082C0-889A-46A4-91D9-ED2D1E9BF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Dividend Discount Model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Computation of today’s stock price which states that share value equals the present value of all expected future dividends</a:t>
            </a:r>
          </a:p>
          <a:p>
            <a:endParaRPr lang="it-IT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C937ED11-EFCF-4F76-9823-B69863E14674}"/>
              </a:ext>
            </a:extLst>
          </p:cNvPr>
          <p:cNvGrpSpPr>
            <a:grpSpLocks/>
          </p:cNvGrpSpPr>
          <p:nvPr/>
        </p:nvGrpSpPr>
        <p:grpSpPr bwMode="auto">
          <a:xfrm>
            <a:off x="1775791" y="3429000"/>
            <a:ext cx="7972425" cy="2943225"/>
            <a:chOff x="402" y="2082"/>
            <a:chExt cx="5022" cy="1854"/>
          </a:xfrm>
        </p:grpSpPr>
        <p:grpSp>
          <p:nvGrpSpPr>
            <p:cNvPr id="5" name="Group 5">
              <a:extLst>
                <a:ext uri="{FF2B5EF4-FFF2-40B4-BE49-F238E27FC236}">
                  <a16:creationId xmlns:a16="http://schemas.microsoft.com/office/drawing/2014/main" id="{9FF889E6-D16D-4D76-AC2C-106CA5654A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" y="2082"/>
              <a:ext cx="5004" cy="1116"/>
              <a:chOff x="402" y="2082"/>
              <a:chExt cx="5004" cy="1116"/>
            </a:xfrm>
          </p:grpSpPr>
          <p:graphicFrame>
            <p:nvGraphicFramePr>
              <p:cNvPr id="7" name="Object 6">
                <a:extLst>
                  <a:ext uri="{FF2B5EF4-FFF2-40B4-BE49-F238E27FC236}">
                    <a16:creationId xmlns:a16="http://schemas.microsoft.com/office/drawing/2014/main" id="{64ACE930-A2D3-4A76-9CB9-7E6E827B424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408" y="2207"/>
              <a:ext cx="4884" cy="8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16" name="Equation" r:id="rId3" imgW="2387520" imgH="419040" progId="Equation.3">
                      <p:embed/>
                    </p:oleObj>
                  </mc:Choice>
                  <mc:Fallback>
                    <p:oleObj name="Equation" r:id="rId3" imgW="2387520" imgH="419040" progId="Equation.3">
                      <p:embed/>
                      <p:pic>
                        <p:nvPicPr>
                          <p:cNvPr id="7" name="Object 6">
                            <a:extLst>
                              <a:ext uri="{FF2B5EF4-FFF2-40B4-BE49-F238E27FC236}">
                                <a16:creationId xmlns:a16="http://schemas.microsoft.com/office/drawing/2014/main" id="{64ACE930-A2D3-4A76-9CB9-7E6E827B424F}"/>
                              </a:ext>
                            </a:extLst>
                          </p:cNvPr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" y="2207"/>
                            <a:ext cx="4884" cy="86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FF80517-95D8-4AAA-8B95-7092B235E1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" y="2082"/>
                <a:ext cx="5004" cy="1116"/>
              </a:xfrm>
              <a:prstGeom prst="rect">
                <a:avLst/>
              </a:prstGeom>
              <a:noFill/>
              <a:ln w="57150" cmpd="tri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2F3515DA-FD12-4683-832F-8C69AC017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365"/>
              <a:ext cx="4896" cy="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/>
            <a:lstStyle>
              <a:lvl1pPr marL="342900" indent="-3429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20000"/>
                </a:spcBef>
                <a:buFont typeface="Wingdings" panose="05000000000000000000" pitchFamily="2" charset="2"/>
                <a:buNone/>
              </a:pPr>
              <a:r>
                <a:rPr lang="en-US" altLang="en-US" sz="2800" i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US" alt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 - Time horizon for your investment.</a:t>
              </a:r>
            </a:p>
          </p:txBody>
        </p:sp>
      </p:grp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B05B026-5A16-7F47-B334-DB1EF8CCCB03}"/>
              </a:ext>
            </a:extLst>
          </p:cNvPr>
          <p:cNvSpPr txBox="1"/>
          <p:nvPr/>
        </p:nvSpPr>
        <p:spPr>
          <a:xfrm>
            <a:off x="10117231" y="3429000"/>
            <a:ext cx="1246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Div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affected</a:t>
            </a:r>
            <a:r>
              <a:rPr lang="it-IT" dirty="0"/>
              <a:t> by  </a:t>
            </a:r>
            <a:r>
              <a:rPr lang="it-IT" dirty="0" err="1"/>
              <a:t>earnings</a:t>
            </a:r>
            <a:r>
              <a:rPr lang="it-IT" dirty="0"/>
              <a:t>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316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1900</Words>
  <Application>Microsoft Macintosh PowerPoint</Application>
  <PresentationFormat>Widescreen</PresentationFormat>
  <Paragraphs>447</Paragraphs>
  <Slides>30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Times New Roman</vt:lpstr>
      <vt:lpstr>Wingdings</vt:lpstr>
      <vt:lpstr>Tema di Office</vt:lpstr>
      <vt:lpstr>Equation</vt:lpstr>
      <vt:lpstr>BONDS AND STOCKS</vt:lpstr>
      <vt:lpstr>DIFFERENCE BETWEEN BONDS AND STOCKS</vt:lpstr>
      <vt:lpstr>DIFFERENCE BETWEEN BONDS AND STOCKS</vt:lpstr>
      <vt:lpstr>VALUING BONDS </vt:lpstr>
      <vt:lpstr>VALUING BONDS</vt:lpstr>
      <vt:lpstr>VALUING BOND</vt:lpstr>
      <vt:lpstr>VALUING BONDS</vt:lpstr>
      <vt:lpstr>VALUING BONDS</vt:lpstr>
      <vt:lpstr>VALUING STOCKS</vt:lpstr>
      <vt:lpstr>VALUING STOCKS</vt:lpstr>
      <vt:lpstr>REMEMBER!</vt:lpstr>
      <vt:lpstr>VALUING STOCKS AND BOND</vt:lpstr>
      <vt:lpstr>Unexpected- Expected- already expected</vt:lpstr>
      <vt:lpstr>MACROFINANCE</vt:lpstr>
      <vt:lpstr>MACROFINANCE</vt:lpstr>
      <vt:lpstr>MACROFINANCE</vt:lpstr>
      <vt:lpstr>MACROFINANCE</vt:lpstr>
      <vt:lpstr>MACROFINANCE</vt:lpstr>
      <vt:lpstr>MACROFINANCE</vt:lpstr>
      <vt:lpstr>MACROFINANCE</vt:lpstr>
      <vt:lpstr>MACROFINANCE</vt:lpstr>
      <vt:lpstr>MACROFINANCE </vt:lpstr>
      <vt:lpstr>MACROFINANCE</vt:lpstr>
      <vt:lpstr>MACROFINANCE</vt:lpstr>
      <vt:lpstr>MACROFINANCE</vt:lpstr>
      <vt:lpstr>MACROFINANCE</vt:lpstr>
      <vt:lpstr>MACROFINANCE</vt:lpstr>
      <vt:lpstr>MACROFINANCE</vt:lpstr>
      <vt:lpstr>MACROFINANCE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VALUING BONDS </dc:title>
  <dc:creator>Audrey De Dominicis</dc:creator>
  <cp:lastModifiedBy>Audrey De Dominicis</cp:lastModifiedBy>
  <cp:revision>57</cp:revision>
  <dcterms:created xsi:type="dcterms:W3CDTF">2020-11-27T10:35:20Z</dcterms:created>
  <dcterms:modified xsi:type="dcterms:W3CDTF">2020-12-02T11:54:28Z</dcterms:modified>
</cp:coreProperties>
</file>