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it-IT" sz="2400" dirty="0" smtClean="0"/>
              <a:t>Teorie e metodologie dell’apprendimento musicale</a:t>
            </a:r>
          </a:p>
          <a:p>
            <a:endParaRPr lang="it-IT" sz="2400" dirty="0" smtClean="0"/>
          </a:p>
          <a:p>
            <a:r>
              <a:rPr lang="it-IT" dirty="0" smtClean="0"/>
              <a:t>Punti ESSENZIALI</a:t>
            </a:r>
          </a:p>
          <a:p>
            <a:r>
              <a:rPr lang="it-IT" sz="1000" dirty="0" smtClean="0"/>
              <a:t>(</a:t>
            </a:r>
            <a:r>
              <a:rPr lang="it-IT" sz="1000" cap="none" dirty="0" smtClean="0"/>
              <a:t>primo invio di slide</a:t>
            </a:r>
            <a:r>
              <a:rPr lang="it-IT" sz="1000" dirty="0" smtClean="0"/>
              <a:t>)</a:t>
            </a:r>
            <a:endParaRPr lang="it-IT" sz="100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7815290" cy="1919310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rgbClr val="C00000"/>
                </a:solidFill>
              </a:rPr>
              <a:t>Corso di Laurea in Media, Arti, Culture </a:t>
            </a:r>
            <a:br>
              <a:rPr lang="it-IT" sz="3200" dirty="0" smtClean="0">
                <a:solidFill>
                  <a:srgbClr val="C00000"/>
                </a:solidFill>
              </a:rPr>
            </a:br>
            <a:r>
              <a:rPr lang="it-IT" sz="1800" dirty="0" smtClean="0">
                <a:solidFill>
                  <a:srgbClr val="C00000"/>
                </a:solidFill>
              </a:rPr>
              <a:t>A.A. </a:t>
            </a:r>
            <a:r>
              <a:rPr lang="it-IT" sz="1800" smtClean="0">
                <a:solidFill>
                  <a:srgbClr val="C00000"/>
                </a:solidFill>
              </a:rPr>
              <a:t>2022/2023</a:t>
            </a:r>
            <a:r>
              <a:rPr lang="it-IT" sz="2800" dirty="0" smtClean="0">
                <a:solidFill>
                  <a:srgbClr val="C00000"/>
                </a:solidFill>
              </a:rPr>
              <a:t/>
            </a:r>
            <a:br>
              <a:rPr lang="it-IT" sz="2800" dirty="0" smtClean="0">
                <a:solidFill>
                  <a:srgbClr val="C00000"/>
                </a:solidFill>
              </a:rPr>
            </a:br>
            <a:r>
              <a:rPr lang="it-IT" sz="2800" dirty="0" smtClean="0">
                <a:solidFill>
                  <a:srgbClr val="C00000"/>
                </a:solidFill>
              </a:rPr>
              <a:t>DIDATTICA DELLA MUSICA</a:t>
            </a:r>
            <a:br>
              <a:rPr lang="it-IT" sz="2800" dirty="0" smtClean="0">
                <a:solidFill>
                  <a:srgbClr val="C00000"/>
                </a:solidFill>
              </a:rPr>
            </a:br>
            <a:r>
              <a:rPr lang="it-IT" sz="1800" dirty="0" smtClean="0">
                <a:solidFill>
                  <a:srgbClr val="C00000"/>
                </a:solidFill>
              </a:rPr>
              <a:t>L-ART/07</a:t>
            </a:r>
            <a:endParaRPr lang="it-IT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77276" cy="785818"/>
          </a:xfrm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PEDAGOGIA ATTIVA</a:t>
            </a:r>
            <a:endParaRPr lang="it-IT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1600" dirty="0" smtClean="0">
                <a:latin typeface="Calibri" pitchFamily="34" charset="0"/>
                <a:cs typeface="Calibri" pitchFamily="34" charset="0"/>
              </a:rPr>
              <a:t>La corrente di pensiero dell’</a:t>
            </a: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attivismo pedagogico 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nasce tra la fine del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XIX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e gli inizi del XX secolo, e conosce tra i suoi fondamentali esponenti:</a:t>
            </a:r>
          </a:p>
          <a:p>
            <a:pPr>
              <a:buFontTx/>
              <a:buChar char="-"/>
            </a:pP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JOHN DEWEY </a:t>
            </a:r>
          </a:p>
          <a:p>
            <a:pPr>
              <a:buFontTx/>
              <a:buChar char="-"/>
            </a:pPr>
            <a:r>
              <a:rPr lang="it-IT" sz="1600" dirty="0" smtClean="0">
                <a:latin typeface="Calibri" pitchFamily="34" charset="0"/>
                <a:cs typeface="Calibri" pitchFamily="34" charset="0"/>
              </a:rPr>
              <a:t>EDOUARD CLARAPÈDE (sulle sue teorie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J.E.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Dalcroze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si baserà a sua volta)</a:t>
            </a:r>
          </a:p>
          <a:p>
            <a:pPr>
              <a:buFontTx/>
              <a:buChar char="-"/>
            </a:pPr>
            <a:r>
              <a:rPr lang="it-IT" sz="1600" dirty="0" smtClean="0">
                <a:latin typeface="Calibri" pitchFamily="34" charset="0"/>
                <a:cs typeface="Calibri" pitchFamily="34" charset="0"/>
              </a:rPr>
              <a:t>MARIA MONTESSORI</a:t>
            </a:r>
          </a:p>
          <a:p>
            <a:pPr>
              <a:buNone/>
            </a:pPr>
            <a:endParaRPr lang="it-IT" sz="1600" dirty="0" smtClean="0">
              <a:latin typeface="Calibri" pitchFamily="34" charset="0"/>
              <a:cs typeface="Calibri" pitchFamily="34" charset="0"/>
            </a:endParaRPr>
          </a:p>
          <a:p>
            <a:r>
              <a:rPr lang="it-IT" sz="1600" dirty="0" smtClean="0">
                <a:latin typeface="Calibri" pitchFamily="34" charset="0"/>
                <a:cs typeface="Calibri" pitchFamily="34" charset="0"/>
              </a:rPr>
              <a:t>La pedagogia attiva vede il bambino come il protagonista attivo del processo educativo e non come ricevente passivo dell’azione dell’adulto. </a:t>
            </a:r>
          </a:p>
          <a:p>
            <a:pPr algn="ctr">
              <a:buNone/>
            </a:pP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	PUNTI IN SINTESI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1600" dirty="0" smtClean="0">
                <a:latin typeface="Calibri" pitchFamily="34" charset="0"/>
                <a:cs typeface="Calibri" pitchFamily="34" charset="0"/>
              </a:rPr>
            </a:br>
            <a:endParaRPr lang="it-IT" sz="16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it-IT" sz="1600" dirty="0" smtClean="0">
                <a:latin typeface="Calibri" pitchFamily="34" charset="0"/>
                <a:cs typeface="Calibri" pitchFamily="34" charset="0"/>
              </a:rPr>
              <a:t>- il bambino è riconosciuto quale soggetto attivo;</a:t>
            </a:r>
          </a:p>
          <a:p>
            <a:pPr algn="just">
              <a:buNone/>
            </a:pPr>
            <a:r>
              <a:rPr lang="it-IT" sz="1600" dirty="0" smtClean="0">
                <a:latin typeface="Calibri" pitchFamily="34" charset="0"/>
                <a:cs typeface="Calibri" pitchFamily="34" charset="0"/>
              </a:rPr>
              <a:t>- il bambino e le sue inclinazioni sono posti al centro dell’attività educativa;</a:t>
            </a:r>
          </a:p>
          <a:p>
            <a:pPr algn="just">
              <a:buNone/>
            </a:pPr>
            <a:r>
              <a:rPr lang="it-IT" sz="1600" dirty="0" smtClean="0">
                <a:latin typeface="Calibri" pitchFamily="34" charset="0"/>
                <a:cs typeface="Calibri" pitchFamily="34" charset="0"/>
              </a:rPr>
              <a:t>- l’attività manuale è considerata pratica educativa fondamentale;</a:t>
            </a:r>
          </a:p>
          <a:p>
            <a:pPr algn="just">
              <a:buNone/>
            </a:pPr>
            <a:r>
              <a:rPr lang="it-IT" sz="1600" dirty="0" smtClean="0">
                <a:latin typeface="Calibri" pitchFamily="34" charset="0"/>
                <a:cs typeface="Calibri" pitchFamily="34" charset="0"/>
              </a:rPr>
              <a:t>- l’educazione deve essere globale e consentire uno sviluppo armonico di tutte le facoltà del bambino;</a:t>
            </a:r>
          </a:p>
          <a:p>
            <a:pPr algn="just">
              <a:buNone/>
            </a:pPr>
            <a:r>
              <a:rPr lang="it-IT" sz="1600" dirty="0" smtClean="0">
                <a:latin typeface="Calibri" pitchFamily="34" charset="0"/>
                <a:cs typeface="Calibri" pitchFamily="34" charset="0"/>
              </a:rPr>
              <a:t>- gli interessi individuali e le motivazioni di ciascuno sono alla base della costruzione del progetto</a:t>
            </a:r>
          </a:p>
          <a:p>
            <a:pPr algn="just">
              <a:buNone/>
            </a:pPr>
            <a:r>
              <a:rPr lang="it-IT" sz="1600" dirty="0" smtClean="0">
                <a:latin typeface="Calibri" pitchFamily="34" charset="0"/>
                <a:cs typeface="Calibri" pitchFamily="34" charset="0"/>
              </a:rPr>
              <a:t>educativo;</a:t>
            </a:r>
          </a:p>
          <a:p>
            <a:pPr algn="just">
              <a:buNone/>
            </a:pPr>
            <a:r>
              <a:rPr lang="it-IT" sz="1600" dirty="0" smtClean="0">
                <a:latin typeface="Calibri" pitchFamily="34" charset="0"/>
                <a:cs typeface="Calibri" pitchFamily="34" charset="0"/>
              </a:rPr>
              <a:t>- l’apprendimento deve muovere dalla realtà che circonda il bambino e incentivare la socializzazione;</a:t>
            </a:r>
          </a:p>
          <a:p>
            <a:pPr algn="just">
              <a:buNone/>
            </a:pPr>
            <a:r>
              <a:rPr lang="it-IT" sz="1600" dirty="0" smtClean="0">
                <a:latin typeface="Calibri" pitchFamily="34" charset="0"/>
                <a:cs typeface="Calibri" pitchFamily="34" charset="0"/>
              </a:rPr>
              <a:t>- l’antiautoritarismo.</a:t>
            </a:r>
            <a:endParaRPr lang="it-IT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METODO ATTIVO IN DIDATTICA DELLA MUSICA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sz="1600" dirty="0" smtClean="0"/>
              <a:t>Il metodo attivo nella didattica della musica, COLLOCA  al </a:t>
            </a:r>
          </a:p>
          <a:p>
            <a:pPr algn="ctr">
              <a:buNone/>
            </a:pPr>
            <a:r>
              <a:rPr lang="it-IT" sz="1800" b="1" dirty="0" smtClean="0"/>
              <a:t>CENTRO DELL’APPRENDIMENTO</a:t>
            </a:r>
          </a:p>
          <a:p>
            <a:pPr algn="ctr">
              <a:buNone/>
            </a:pPr>
            <a:endParaRPr lang="it-IT" sz="1800" b="1" dirty="0" smtClean="0"/>
          </a:p>
          <a:p>
            <a:pPr algn="ctr">
              <a:buNone/>
            </a:pPr>
            <a:endParaRPr lang="it-IT" sz="1800" b="1" dirty="0" smtClean="0"/>
          </a:p>
          <a:p>
            <a:pPr algn="ctr">
              <a:buNone/>
            </a:pPr>
            <a:endParaRPr lang="it-IT" sz="1800" b="1" dirty="0" smtClean="0"/>
          </a:p>
          <a:p>
            <a:pPr algn="ctr">
              <a:buNone/>
            </a:pPr>
            <a:endParaRPr lang="it-IT" sz="1800" b="1" dirty="0" smtClean="0"/>
          </a:p>
          <a:p>
            <a:pPr algn="ctr">
              <a:buNone/>
            </a:pPr>
            <a:endParaRPr lang="it-IT" sz="1800" b="1" dirty="0" smtClean="0"/>
          </a:p>
          <a:p>
            <a:pPr algn="ctr">
              <a:buNone/>
            </a:pPr>
            <a:endParaRPr lang="it-IT" sz="1800" b="1" dirty="0" smtClean="0"/>
          </a:p>
          <a:p>
            <a:pPr algn="ctr">
              <a:buNone/>
            </a:pPr>
            <a:endParaRPr lang="it-IT" sz="1800" b="1" dirty="0" smtClean="0"/>
          </a:p>
          <a:p>
            <a:pPr algn="ctr">
              <a:buNone/>
            </a:pPr>
            <a:endParaRPr lang="it-IT" sz="1800" b="1" dirty="0" smtClean="0"/>
          </a:p>
          <a:p>
            <a:pPr algn="ctr">
              <a:buNone/>
            </a:pPr>
            <a:endParaRPr lang="it-IT" sz="1800" b="1" dirty="0" smtClean="0"/>
          </a:p>
          <a:p>
            <a:pPr algn="ctr">
              <a:buNone/>
            </a:pPr>
            <a:endParaRPr lang="it-IT" sz="1800" b="1" dirty="0" smtClean="0"/>
          </a:p>
        </p:txBody>
      </p:sp>
      <p:cxnSp>
        <p:nvCxnSpPr>
          <p:cNvPr id="9" name="Connettore 2 8"/>
          <p:cNvCxnSpPr/>
          <p:nvPr/>
        </p:nvCxnSpPr>
        <p:spPr>
          <a:xfrm>
            <a:off x="6643702" y="2143116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rot="5400000">
            <a:off x="3107521" y="3036091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rot="16200000" flipH="1">
            <a:off x="4750595" y="2464587"/>
            <a:ext cx="1785950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500034" y="3643314"/>
            <a:ext cx="1928826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ESPERIENZA SENSITIVA   E MOTORIA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500034" y="4572008"/>
            <a:ext cx="1928826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200" dirty="0" smtClean="0"/>
              <a:t>Il “fare” precede la teoria</a:t>
            </a:r>
            <a:endParaRPr lang="it-IT" sz="12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2714612" y="3929066"/>
            <a:ext cx="257176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APPROCCIO LUDICO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5572132" y="4071942"/>
            <a:ext cx="228601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RUOLO CENTRALE DEL “CANTO”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30" name="Connettore 2 29"/>
          <p:cNvCxnSpPr/>
          <p:nvPr/>
        </p:nvCxnSpPr>
        <p:spPr>
          <a:xfrm rot="10800000" flipV="1">
            <a:off x="1214414" y="2143116"/>
            <a:ext cx="1928826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6643702" y="2643182"/>
            <a:ext cx="207170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NO TRADIZIONALE FORMAZIONE STRUMENTALE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572560" cy="928694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Le METODOLOGIE – STRATEGIE </a:t>
            </a:r>
            <a:r>
              <a:rPr lang="it-IT" b="1" dirty="0" err="1" smtClean="0">
                <a:solidFill>
                  <a:srgbClr val="C00000"/>
                </a:solidFill>
              </a:rPr>
              <a:t>D’APPRENDIMENTO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Emile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Jaques-Dalcroze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(1865-1950) (Laura Bassi 1883-1950)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Rosa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Agazzi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(1866-1951) e Carolina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Agazzi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(1870-1945)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 Maria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Montessori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(1870-1952) 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Zoltan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Kodaly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(1882-1967)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 Edgar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Willems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(1890-1978) 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Carl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Orff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(1895-1982) 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Maurice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Martenot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(1898-1980) </a:t>
            </a:r>
          </a:p>
          <a:p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Shinichi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Suzuki (1898-1998) 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 Edwin Gordon (1927-2015) </a:t>
            </a:r>
          </a:p>
          <a:p>
            <a:pPr>
              <a:buNone/>
            </a:pPr>
            <a:r>
              <a:rPr lang="it-IT" sz="2400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Delalande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(1941-)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 Metodo Yamaha (1954)</a:t>
            </a:r>
            <a:endParaRPr lang="it-IT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Kodaly</a:t>
            </a:r>
            <a:r>
              <a:rPr lang="it-IT" dirty="0" smtClean="0"/>
              <a:t> e la lettura ritmica informale</a:t>
            </a:r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21341" t="38371" r="67426" b="13147"/>
          <a:stretch>
            <a:fillRect/>
          </a:stretch>
        </p:blipFill>
        <p:spPr bwMode="auto">
          <a:xfrm>
            <a:off x="3500430" y="1785926"/>
            <a:ext cx="1862493" cy="42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Connettore 1 5"/>
          <p:cNvCxnSpPr/>
          <p:nvPr/>
        </p:nvCxnSpPr>
        <p:spPr>
          <a:xfrm rot="5400000">
            <a:off x="4429124" y="350043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4429124" y="3214686"/>
            <a:ext cx="785818" cy="4286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Ta-a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Kodaly</a:t>
            </a:r>
            <a:r>
              <a:rPr lang="it-IT" dirty="0" smtClean="0"/>
              <a:t> e la notazione </a:t>
            </a:r>
            <a:r>
              <a:rPr lang="it-IT" dirty="0" err="1" smtClean="0"/>
              <a:t>chironomica</a:t>
            </a:r>
            <a:endParaRPr lang="it-IT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20814" t="27338" r="22904"/>
          <a:stretch>
            <a:fillRect/>
          </a:stretch>
        </p:blipFill>
        <p:spPr bwMode="auto">
          <a:xfrm>
            <a:off x="1857356" y="2000240"/>
            <a:ext cx="5284491" cy="36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537</TotalTime>
  <Words>215</Words>
  <PresentationFormat>Presentazione su schermo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Città</vt:lpstr>
      <vt:lpstr>Corso di Laurea in Media, Arti, Culture  A.A. 2022/2023 DIDATTICA DELLA MUSICA L-ART/07</vt:lpstr>
      <vt:lpstr>PEDAGOGIA ATTIVA</vt:lpstr>
      <vt:lpstr>METODO ATTIVO IN DIDATTICA DELLA MUSICA</vt:lpstr>
      <vt:lpstr>Le METODOLOGIE – STRATEGIE D’APPRENDIMENTO</vt:lpstr>
      <vt:lpstr>Kodaly e la lettura ritmica informale</vt:lpstr>
      <vt:lpstr> Kodaly e la notazione chironomica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Laurea in Media, Arti, Culture  A.A. 2021/2022 DIDATTICA DELLA MUSICA L-ART/07</dc:title>
  <dc:creator>negozio</dc:creator>
  <cp:lastModifiedBy>negozio</cp:lastModifiedBy>
  <cp:revision>60</cp:revision>
  <dcterms:created xsi:type="dcterms:W3CDTF">2022-03-11T14:35:38Z</dcterms:created>
  <dcterms:modified xsi:type="dcterms:W3CDTF">2022-10-15T05:33:16Z</dcterms:modified>
</cp:coreProperties>
</file>