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0" r:id="rId4"/>
    <p:sldId id="258" r:id="rId5"/>
    <p:sldId id="261" r:id="rId6"/>
    <p:sldId id="263" r:id="rId7"/>
    <p:sldId id="264" r:id="rId8"/>
    <p:sldId id="265" r:id="rId9"/>
    <p:sldId id="259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16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39890-D6FF-454F-846D-F1BB335E5427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278A9-B8AF-419E-9AEC-03DB3350127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278A9-B8AF-419E-9AEC-03DB3350127A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15/10/2022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igam.i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igam.it/bibliografia-aigam/" TargetMode="External"/><Relationship Id="rId4" Type="http://schemas.openxmlformats.org/officeDocument/2006/relationships/hyperlink" Target="https://www.audiationinstitute.org/news/corso-di-formazione-2021-202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700862" cy="2609864"/>
          </a:xfrm>
        </p:spPr>
        <p:txBody>
          <a:bodyPr>
            <a:normAutofit lnSpcReduction="10000"/>
          </a:bodyPr>
          <a:lstStyle/>
          <a:p>
            <a:r>
              <a:rPr lang="it-IT" sz="2400" dirty="0" smtClean="0"/>
              <a:t>Teorie dell’apprendimento</a:t>
            </a:r>
          </a:p>
          <a:p>
            <a:r>
              <a:rPr lang="it-IT" sz="2400" dirty="0" smtClean="0"/>
              <a:t>Musicale</a:t>
            </a:r>
          </a:p>
          <a:p>
            <a:endParaRPr lang="it-IT" sz="2400" dirty="0" smtClean="0"/>
          </a:p>
          <a:p>
            <a:r>
              <a:rPr lang="it-IT" sz="2400" dirty="0" err="1" smtClean="0"/>
              <a:t>Mlt-Music</a:t>
            </a:r>
            <a:r>
              <a:rPr lang="it-IT" sz="2400" dirty="0" smtClean="0"/>
              <a:t> </a:t>
            </a:r>
            <a:r>
              <a:rPr lang="it-IT" sz="2400" dirty="0" err="1" smtClean="0"/>
              <a:t>Learning</a:t>
            </a:r>
            <a:r>
              <a:rPr lang="it-IT" sz="2400" dirty="0" smtClean="0"/>
              <a:t> </a:t>
            </a:r>
            <a:r>
              <a:rPr lang="it-IT" sz="2400" dirty="0" err="1" smtClean="0"/>
              <a:t>theory</a:t>
            </a:r>
            <a:r>
              <a:rPr lang="it-IT" sz="2400" dirty="0" smtClean="0"/>
              <a:t> </a:t>
            </a:r>
          </a:p>
          <a:p>
            <a:r>
              <a:rPr lang="it-IT" sz="2400" cap="none" dirty="0" smtClean="0"/>
              <a:t>di</a:t>
            </a:r>
            <a:r>
              <a:rPr lang="it-IT" sz="2400" dirty="0" smtClean="0"/>
              <a:t> </a:t>
            </a:r>
          </a:p>
          <a:p>
            <a:r>
              <a:rPr lang="it-IT" sz="2400" dirty="0" err="1" smtClean="0"/>
              <a:t>E.e.</a:t>
            </a:r>
            <a:r>
              <a:rPr lang="it-IT" sz="2400" dirty="0" smtClean="0"/>
              <a:t> Gordon </a:t>
            </a:r>
          </a:p>
          <a:p>
            <a:endParaRPr lang="it-IT" sz="2400" dirty="0" smtClean="0"/>
          </a:p>
          <a:p>
            <a:endParaRPr lang="it-IT" sz="240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8001056" cy="2143140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C00000"/>
                </a:solidFill>
              </a:rPr>
              <a:t>Corso di Laurea in Media, Arti, Culture </a:t>
            </a:r>
            <a:br>
              <a:rPr lang="it-IT" sz="3200" dirty="0" smtClean="0">
                <a:solidFill>
                  <a:srgbClr val="C00000"/>
                </a:solidFill>
              </a:rPr>
            </a:br>
            <a:r>
              <a:rPr lang="it-IT" sz="2800" dirty="0" smtClean="0">
                <a:solidFill>
                  <a:srgbClr val="C00000"/>
                </a:solidFill>
              </a:rPr>
              <a:t>A.A. </a:t>
            </a:r>
            <a:r>
              <a:rPr lang="it-IT" sz="2800" smtClean="0">
                <a:solidFill>
                  <a:srgbClr val="C00000"/>
                </a:solidFill>
              </a:rPr>
              <a:t>2022/2023</a:t>
            </a:r>
            <a:r>
              <a:rPr lang="it-IT" sz="2800" dirty="0" smtClean="0">
                <a:solidFill>
                  <a:srgbClr val="C00000"/>
                </a:solidFill>
              </a:rPr>
              <a:t/>
            </a:r>
            <a:br>
              <a:rPr lang="it-IT" sz="2800" dirty="0" smtClean="0">
                <a:solidFill>
                  <a:srgbClr val="C00000"/>
                </a:solidFill>
              </a:rPr>
            </a:br>
            <a:r>
              <a:rPr lang="it-IT" sz="2800" dirty="0" smtClean="0">
                <a:solidFill>
                  <a:srgbClr val="C00000"/>
                </a:solidFill>
              </a:rPr>
              <a:t>DIDATTICA DELLA MUSICA</a:t>
            </a:r>
            <a:br>
              <a:rPr lang="it-IT" sz="2800" dirty="0" smtClean="0">
                <a:solidFill>
                  <a:srgbClr val="C00000"/>
                </a:solidFill>
              </a:rPr>
            </a:br>
            <a:r>
              <a:rPr lang="it-IT" sz="2800" dirty="0" smtClean="0">
                <a:solidFill>
                  <a:srgbClr val="C00000"/>
                </a:solidFill>
              </a:rPr>
              <a:t>L-ART/07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Punti chiave MLT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pPr algn="ctr"/>
            <a:r>
              <a:rPr lang="it-IT" sz="2400" dirty="0" smtClean="0"/>
              <a:t>apprendimento </a:t>
            </a:r>
            <a:r>
              <a:rPr lang="it-IT" sz="2400" dirty="0" err="1" smtClean="0"/>
              <a:t>linguistico-apprendimento</a:t>
            </a:r>
            <a:r>
              <a:rPr lang="it-IT" sz="2400" dirty="0" smtClean="0"/>
              <a:t> musicale (</a:t>
            </a:r>
            <a:r>
              <a:rPr lang="it-IT" sz="1400" dirty="0" smtClean="0"/>
              <a:t>VOCABOLARIO ASCOLTATO – VOCABOLARIO CANTATO – VOCABOLARIO LETTO – VOCABOLARIO SCRITTO</a:t>
            </a:r>
            <a:r>
              <a:rPr lang="it-IT" sz="2400" dirty="0" smtClean="0"/>
              <a:t>)  </a:t>
            </a:r>
          </a:p>
          <a:p>
            <a:pPr algn="ctr"/>
            <a:r>
              <a:rPr lang="it-IT" sz="2400" dirty="0" smtClean="0"/>
              <a:t>Strumento principale è la voce: una voce fatta di respiro e di suono, espressiva e comunicativa</a:t>
            </a:r>
          </a:p>
          <a:p>
            <a:pPr algn="ctr"/>
            <a:r>
              <a:rPr lang="it-IT" sz="2400" dirty="0" smtClean="0"/>
              <a:t>guida informale</a:t>
            </a:r>
          </a:p>
          <a:p>
            <a:pPr algn="ctr"/>
            <a:r>
              <a:rPr lang="it-IT" sz="2400" dirty="0" smtClean="0"/>
              <a:t>AUDIATION</a:t>
            </a:r>
          </a:p>
          <a:p>
            <a:pPr algn="ctr"/>
            <a:r>
              <a:rPr lang="it-IT" sz="2400" dirty="0" smtClean="0"/>
              <a:t>PATTERN 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AUDIATION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smtClean="0"/>
              <a:t>Neologismo coniato dallo stesso E. Gordon; il termine </a:t>
            </a:r>
            <a:r>
              <a:rPr lang="it-IT" sz="2400" dirty="0" err="1" smtClean="0"/>
              <a:t>A</a:t>
            </a:r>
            <a:r>
              <a:rPr lang="it-IT" sz="2400" i="1" dirty="0" err="1" smtClean="0"/>
              <a:t>udiation</a:t>
            </a:r>
            <a:r>
              <a:rPr lang="it-IT" sz="2400" dirty="0" smtClean="0"/>
              <a:t> si registra per la prima volta in E. </a:t>
            </a:r>
            <a:r>
              <a:rPr lang="it-IT" sz="2400" cap="small" dirty="0" smtClean="0"/>
              <a:t>Gordon</a:t>
            </a:r>
            <a:r>
              <a:rPr lang="it-IT" sz="2400" dirty="0" smtClean="0"/>
              <a:t>, </a:t>
            </a:r>
            <a:r>
              <a:rPr lang="it-IT" sz="2400" i="1" dirty="0" err="1" smtClean="0"/>
              <a:t>Learning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Sequence</a:t>
            </a:r>
            <a:r>
              <a:rPr lang="it-IT" sz="2400" i="1" dirty="0" smtClean="0"/>
              <a:t> and </a:t>
            </a:r>
            <a:r>
              <a:rPr lang="it-IT" sz="2400" i="1" dirty="0" err="1" smtClean="0"/>
              <a:t>Patterns</a:t>
            </a:r>
            <a:r>
              <a:rPr lang="it-IT" sz="2400" i="1" dirty="0" smtClean="0"/>
              <a:t> in </a:t>
            </a:r>
            <a:r>
              <a:rPr lang="it-IT" sz="2400" i="1" dirty="0" err="1" smtClean="0"/>
              <a:t>Music</a:t>
            </a:r>
            <a:r>
              <a:rPr lang="it-IT" sz="2400" dirty="0" smtClean="0"/>
              <a:t>, Chicago, GIA, 1976. Prima di coniare tale termine, Gordon esprimeva il medesimo concetto con la locuzione: «</a:t>
            </a:r>
            <a:r>
              <a:rPr lang="it-IT" sz="2400" dirty="0" err="1" smtClean="0"/>
              <a:t>Hinged</a:t>
            </a:r>
            <a:r>
              <a:rPr lang="it-IT" sz="2400" dirty="0" smtClean="0"/>
              <a:t> </a:t>
            </a:r>
            <a:r>
              <a:rPr lang="it-IT" sz="2400" dirty="0" err="1" smtClean="0"/>
              <a:t>mosaic</a:t>
            </a:r>
            <a:r>
              <a:rPr lang="it-IT" sz="2400" dirty="0" smtClean="0"/>
              <a:t> </a:t>
            </a:r>
            <a:r>
              <a:rPr lang="it-IT" sz="2400" dirty="0" err="1" smtClean="0"/>
              <a:t>relationships</a:t>
            </a:r>
            <a:r>
              <a:rPr lang="it-IT" sz="2400" dirty="0" smtClean="0"/>
              <a:t> </a:t>
            </a:r>
            <a:r>
              <a:rPr lang="it-IT" sz="2400" dirty="0" err="1" smtClean="0"/>
              <a:t>linked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networks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comparative pattern </a:t>
            </a:r>
            <a:r>
              <a:rPr lang="it-IT" sz="2400" dirty="0" err="1" smtClean="0"/>
              <a:t>structures</a:t>
            </a:r>
            <a:r>
              <a:rPr lang="it-IT" sz="2400" dirty="0" smtClean="0"/>
              <a:t>» («Mosaico articolato di relazioni legato a reti di comparazione di strutture di pattern»).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AUDIATION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 dirty="0" smtClean="0"/>
              <a:t>Per </a:t>
            </a:r>
            <a:r>
              <a:rPr lang="it-IT" i="1" dirty="0" err="1" smtClean="0"/>
              <a:t>Audiation</a:t>
            </a:r>
            <a:r>
              <a:rPr lang="it-IT" dirty="0" smtClean="0"/>
              <a:t> s’intende la capacità di sentire e comprendere nella propria mente musica che non è fisicamente presente. </a:t>
            </a:r>
            <a:r>
              <a:rPr lang="it-IT" i="1" dirty="0" err="1" smtClean="0"/>
              <a:t>Audiation</a:t>
            </a:r>
            <a:r>
              <a:rPr lang="it-IT" dirty="0" smtClean="0"/>
              <a:t> è la capacità di organizzare i suoni e attribuirne un significato, è un fare musica con comprensione dopo aver ascoltato i suoni a livello uditivo.</a:t>
            </a:r>
          </a:p>
          <a:p>
            <a:pPr algn="just"/>
            <a:r>
              <a:rPr lang="it-IT" dirty="0" smtClean="0"/>
              <a:t> </a:t>
            </a:r>
            <a:r>
              <a:rPr lang="it-IT" sz="2000" b="1" dirty="0" smtClean="0"/>
              <a:t>«Nella percezione uditiva abbiamo a che fare con eventi sonori immediati, mentre invece nell’</a:t>
            </a:r>
            <a:r>
              <a:rPr lang="it-IT" sz="2000" b="1" i="1" dirty="0" err="1" smtClean="0"/>
              <a:t>audiation</a:t>
            </a:r>
            <a:r>
              <a:rPr lang="it-IT" sz="2000" b="1" dirty="0" smtClean="0"/>
              <a:t> con eventi sonori differiti» (</a:t>
            </a:r>
            <a:r>
              <a:rPr lang="it-IT" sz="2000" b="1" dirty="0" err="1" smtClean="0"/>
              <a:t>E.E.</a:t>
            </a:r>
            <a:r>
              <a:rPr lang="it-IT" sz="2000" b="1" dirty="0" smtClean="0"/>
              <a:t> </a:t>
            </a:r>
            <a:r>
              <a:rPr lang="it-IT" sz="2000" b="1" cap="small" dirty="0" smtClean="0"/>
              <a:t>Gordon</a:t>
            </a:r>
            <a:r>
              <a:rPr lang="it-IT" sz="2000" b="1" dirty="0" smtClean="0"/>
              <a:t> 2003, p.4).</a:t>
            </a:r>
          </a:p>
          <a:p>
            <a:pPr algn="just">
              <a:buNone/>
            </a:pPr>
            <a:endParaRPr lang="it-IT" b="1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PATTERN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 dirty="0" smtClean="0"/>
              <a:t> Unità di due, tre suoni cantati/parlati in una determinata tonalità o metro che vengono utilizzati per favorire il dialogo sonoro e la conoscenza informale della sintassi musicale.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PATTERN TONALI 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2800" dirty="0" smtClean="0"/>
              <a:t>PATTERN TONALI</a:t>
            </a:r>
          </a:p>
          <a:p>
            <a:r>
              <a:rPr lang="it-IT" sz="2800" dirty="0" smtClean="0"/>
              <a:t>Sono p. CANTATI</a:t>
            </a:r>
          </a:p>
          <a:p>
            <a:r>
              <a:rPr lang="it-IT" sz="2800" dirty="0" smtClean="0"/>
              <a:t>Sillaba: PAM</a:t>
            </a:r>
          </a:p>
          <a:p>
            <a:r>
              <a:rPr lang="it-IT" sz="2800" dirty="0" smtClean="0"/>
              <a:t>Ton. maggiore o minore</a:t>
            </a:r>
          </a:p>
          <a:p>
            <a:r>
              <a:rPr lang="it-IT" sz="2800" dirty="0" smtClean="0"/>
              <a:t>preceduti o seguiti da un respiro</a:t>
            </a:r>
          </a:p>
          <a:p>
            <a:r>
              <a:rPr lang="it-IT" sz="2800" dirty="0" smtClean="0"/>
              <a:t>Cantati con una presenza relazionale, cercando lo sguardo del bambino, stimolano così il dialogo sonoro spontaneo. </a:t>
            </a:r>
          </a:p>
          <a:p>
            <a:r>
              <a:rPr lang="it-IT" sz="2800" dirty="0" smtClean="0"/>
              <a:t>Si dividono in: di acculturazione, di imitazione, di assimilazione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PATTERN TONALI </a:t>
            </a:r>
            <a:r>
              <a:rPr lang="it-IT" sz="1800" b="1" dirty="0" smtClean="0">
                <a:solidFill>
                  <a:srgbClr val="C00000"/>
                </a:solidFill>
              </a:rPr>
              <a:t>(«</a:t>
            </a:r>
            <a:r>
              <a:rPr lang="it-IT" sz="1800" b="1" dirty="0" err="1" smtClean="0">
                <a:solidFill>
                  <a:srgbClr val="C00000"/>
                </a:solidFill>
              </a:rPr>
              <a:t>Audiation</a:t>
            </a:r>
            <a:r>
              <a:rPr lang="it-IT" sz="1800" b="1" dirty="0" smtClean="0">
                <a:solidFill>
                  <a:srgbClr val="C00000"/>
                </a:solidFill>
              </a:rPr>
              <a:t>» 1/2015) </a:t>
            </a:r>
            <a:endParaRPr lang="it-IT" sz="1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it-IT" dirty="0" smtClean="0"/>
              <a:t>I pattern tonali </a:t>
            </a:r>
            <a:r>
              <a:rPr lang="it-IT" u="sng" dirty="0" smtClean="0"/>
              <a:t>di acculturazione </a:t>
            </a:r>
            <a:r>
              <a:rPr lang="it-IT" dirty="0" smtClean="0"/>
              <a:t>si muovono per grado congiunto, sono composti da tre suoni diatonici di uguale durata e devono essere cantati nella stessa tonalità in cui viene eseguito il canto a cui fanno riferimento. Vengono proposti in stile “legato” e fluido, cioè senza frammentazione o pausa nel passaggio da un suono all'altro. Obiettivo dei p. di acculturazione è quello di offrire al bambino l'ascolto di frammenti melodici di acculturazione tonale ancora non legata alle funzioni, e importanti dal punto di vista relazionale. </a:t>
            </a:r>
          </a:p>
          <a:p>
            <a:pPr algn="just"/>
            <a:r>
              <a:rPr lang="it-IT" dirty="0" smtClean="0"/>
              <a:t>I pattern tonali </a:t>
            </a:r>
            <a:r>
              <a:rPr lang="it-IT" u="sng" dirty="0" smtClean="0"/>
              <a:t>di imitazione </a:t>
            </a:r>
            <a:r>
              <a:rPr lang="it-IT" dirty="0" smtClean="0"/>
              <a:t> si muovono per salti, non per grado congiunto come i precedenti, e sono formati da due suoni: il I e il V grado del modo maggiore e minore cantati allo stato fondamentale o in forma di rivolto. Sono cantati in stile staccato, cioè con una lieve separazione tra i due suoni che costituiscono il pattern per favorire l'</a:t>
            </a:r>
            <a:r>
              <a:rPr lang="it-IT" i="1" dirty="0" err="1" smtClean="0"/>
              <a:t>audiation</a:t>
            </a:r>
            <a:r>
              <a:rPr lang="it-IT" dirty="0" smtClean="0"/>
              <a:t>. Il bambino non sarà mai forzato a rispondere correttamente, ma stimolato ed esposto alla musica fino a quando sarà pronto a farlo naturalmente e di sua spontanea volontà. </a:t>
            </a:r>
          </a:p>
          <a:p>
            <a:pPr algn="just"/>
            <a:r>
              <a:rPr lang="it-IT" dirty="0" smtClean="0"/>
              <a:t>I pattern tonali </a:t>
            </a:r>
            <a:r>
              <a:rPr lang="it-IT" u="sng" dirty="0" smtClean="0"/>
              <a:t>di assimilazione </a:t>
            </a:r>
            <a:r>
              <a:rPr lang="it-IT" dirty="0" smtClean="0"/>
              <a:t>sono unità composte da due, tre o quattro suoni cantati in stile staccato e costituiti dagli arpeggi delle funzioni armoniche dei gradi I, </a:t>
            </a:r>
            <a:r>
              <a:rPr lang="it-IT" dirty="0" err="1" smtClean="0"/>
              <a:t>IV</a:t>
            </a:r>
            <a:r>
              <a:rPr lang="it-IT" dirty="0" smtClean="0"/>
              <a:t> e V (tonalità maggiore e minore) con i rispettivi rivolti; hanno l'obiettivo di far sviluppare nel bambino un pensiero tonale che sia in relazione con le funzioni armoniche del canto proposto. </a:t>
            </a:r>
          </a:p>
          <a:p>
            <a:pPr algn="just">
              <a:buNone/>
            </a:pPr>
            <a:r>
              <a:rPr lang="it-IT" dirty="0" smtClean="0"/>
              <a:t>                                                       </a:t>
            </a:r>
          </a:p>
          <a:p>
            <a:pPr algn="just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PATTERN RITMICI </a:t>
            </a:r>
            <a:r>
              <a:rPr lang="it-IT" sz="2000" b="1" dirty="0" smtClean="0">
                <a:solidFill>
                  <a:srgbClr val="C00000"/>
                </a:solidFill>
              </a:rPr>
              <a:t>(«</a:t>
            </a:r>
            <a:r>
              <a:rPr lang="it-IT" sz="2000" b="1" dirty="0" err="1" smtClean="0">
                <a:solidFill>
                  <a:srgbClr val="C00000"/>
                </a:solidFill>
              </a:rPr>
              <a:t>Audiation</a:t>
            </a:r>
            <a:r>
              <a:rPr lang="it-IT" sz="2000" b="1" dirty="0" smtClean="0">
                <a:solidFill>
                  <a:srgbClr val="C00000"/>
                </a:solidFill>
              </a:rPr>
              <a:t>» 1/2015) 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it-IT" sz="2400" dirty="0" smtClean="0"/>
              <a:t>PATTERN RITMICI</a:t>
            </a:r>
          </a:p>
          <a:p>
            <a:r>
              <a:rPr lang="it-IT" sz="2400" dirty="0" smtClean="0"/>
              <a:t>Sono p. PARLATI</a:t>
            </a:r>
          </a:p>
          <a:p>
            <a:r>
              <a:rPr lang="it-IT" sz="2400" dirty="0" smtClean="0"/>
              <a:t>Sillaba: PA</a:t>
            </a:r>
          </a:p>
          <a:p>
            <a:r>
              <a:rPr lang="it-IT" sz="2400" dirty="0" smtClean="0"/>
              <a:t>Metro binario o ternario (quello del canto ritmico proposto)</a:t>
            </a:r>
          </a:p>
          <a:p>
            <a:r>
              <a:rPr lang="it-IT" sz="2400" dirty="0" smtClean="0"/>
              <a:t>preceduti o seguiti da un respiro che dovrà essere inserito nel tempo del canto ritmico proposto</a:t>
            </a:r>
          </a:p>
          <a:p>
            <a:pPr algn="just"/>
            <a:r>
              <a:rPr lang="it-IT" sz="2400" dirty="0" smtClean="0"/>
              <a:t>Pattern ritmici </a:t>
            </a:r>
            <a:r>
              <a:rPr lang="it-IT" sz="2400" u="sng" dirty="0" smtClean="0"/>
              <a:t>di acculturazione</a:t>
            </a:r>
            <a:r>
              <a:rPr lang="it-IT" sz="2400" dirty="0" smtClean="0"/>
              <a:t>: sono composti da due pulsazioni ritmiche o unità di tempo, che Gordon chiama </a:t>
            </a:r>
            <a:r>
              <a:rPr lang="it-IT" sz="2400" i="1" dirty="0" err="1" smtClean="0"/>
              <a:t>macrobeats</a:t>
            </a:r>
            <a:r>
              <a:rPr lang="it-IT" sz="2400" dirty="0" smtClean="0"/>
              <a:t>, in cui la prima viene ulteriormente suddivisa, mentre la seconda, il “battere” conclusivo del pattern, rimane intatta. Come per i pattern tonali di acculturazione, l'obiettivo non è quello di indurre il bambino a imitarli ma di offrirgli dei frammenti ritmici, dei contenuti relativi al metro e al tempo del canto precedentemente ascoltato. </a:t>
            </a:r>
          </a:p>
          <a:p>
            <a:pPr algn="just"/>
            <a:r>
              <a:rPr lang="it-IT" sz="2400" dirty="0" smtClean="0"/>
              <a:t>Pattern ritmici </a:t>
            </a:r>
            <a:r>
              <a:rPr lang="it-IT" sz="2400" u="sng" dirty="0" smtClean="0"/>
              <a:t>di imitazione/assimilazione</a:t>
            </a:r>
            <a:r>
              <a:rPr lang="it-IT" sz="2400" dirty="0" smtClean="0"/>
              <a:t> I pattern ritmici di imitazione e assimilazione sono composti da quattro </a:t>
            </a:r>
            <a:r>
              <a:rPr lang="it-IT" sz="2400" i="1" dirty="0" smtClean="0"/>
              <a:t>macrobeat</a:t>
            </a:r>
            <a:r>
              <a:rPr lang="it-IT" sz="2400" dirty="0" smtClean="0"/>
              <a:t>, sul primo e secondo dei quali possono essere presenti </a:t>
            </a:r>
            <a:r>
              <a:rPr lang="it-IT" sz="2400" i="1" dirty="0" smtClean="0"/>
              <a:t>macrobeat</a:t>
            </a:r>
            <a:r>
              <a:rPr lang="it-IT" sz="2400" dirty="0" smtClean="0"/>
              <a:t> o </a:t>
            </a:r>
            <a:r>
              <a:rPr lang="it-IT" sz="2400" i="1" dirty="0" err="1" smtClean="0"/>
              <a:t>microbeat</a:t>
            </a:r>
            <a:r>
              <a:rPr lang="it-IT" sz="2400" dirty="0" smtClean="0"/>
              <a:t>, mentre il terzo contiene </a:t>
            </a:r>
            <a:r>
              <a:rPr lang="it-IT" sz="2400" i="1" dirty="0" err="1" smtClean="0"/>
              <a:t>microbeat</a:t>
            </a:r>
            <a:r>
              <a:rPr lang="it-IT" sz="2400" i="1" dirty="0" smtClean="0"/>
              <a:t> </a:t>
            </a:r>
            <a:r>
              <a:rPr lang="it-IT" sz="2400" dirty="0" smtClean="0"/>
              <a:t>o suddivisioni e il quarto un solo macrobeat. Tali pattern mettono in contatto il bambino con i contenuti metrici del canto favorendo il progressivo sviluppo in </a:t>
            </a:r>
            <a:r>
              <a:rPr lang="it-IT" sz="2400" i="1" dirty="0" err="1" smtClean="0"/>
              <a:t>audiation</a:t>
            </a:r>
            <a:r>
              <a:rPr lang="it-IT" sz="2400" dirty="0" smtClean="0"/>
              <a:t> del senso del tempo e del metro.</a:t>
            </a:r>
          </a:p>
          <a:p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Link e bibliografia utile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>
                <a:hlinkClick r:id="rId3"/>
              </a:rPr>
              <a:t>https://aigam.it/</a:t>
            </a:r>
            <a:endParaRPr lang="it-IT" dirty="0" smtClean="0"/>
          </a:p>
          <a:p>
            <a:r>
              <a:rPr lang="it-IT" dirty="0" smtClean="0"/>
              <a:t>https://www.audiationinstitute.org/rivista.html</a:t>
            </a:r>
          </a:p>
          <a:p>
            <a:pPr>
              <a:buNone/>
            </a:pPr>
            <a:endParaRPr lang="it-IT" dirty="0" smtClean="0"/>
          </a:p>
          <a:p>
            <a:pPr algn="ctr"/>
            <a:r>
              <a:rPr lang="it-IT" sz="2400" dirty="0" smtClean="0"/>
              <a:t>BIBLIOGRAFIA ESSENZIALE </a:t>
            </a:r>
            <a:r>
              <a:rPr lang="it-IT" sz="2400" dirty="0" err="1" smtClean="0"/>
              <a:t>DI</a:t>
            </a:r>
            <a:r>
              <a:rPr lang="it-IT" sz="2400" dirty="0" smtClean="0"/>
              <a:t> RIFERIMENTO</a:t>
            </a:r>
          </a:p>
          <a:p>
            <a:pPr algn="just"/>
            <a:r>
              <a:rPr lang="it-IT" sz="1600" i="1" dirty="0" smtClean="0"/>
              <a:t>Musica, ricerca e didattica. Profili culturali e competenza musicale</a:t>
            </a:r>
            <a:r>
              <a:rPr lang="it-IT" sz="1600" dirty="0" smtClean="0"/>
              <a:t>, a cura di A. </a:t>
            </a:r>
            <a:r>
              <a:rPr lang="it-IT" sz="1600" dirty="0" err="1" smtClean="0"/>
              <a:t>Nuzzaci</a:t>
            </a:r>
            <a:r>
              <a:rPr lang="it-IT" sz="1600" dirty="0" smtClean="0"/>
              <a:t> e G. </a:t>
            </a:r>
            <a:r>
              <a:rPr lang="it-IT" sz="1600" dirty="0" err="1" smtClean="0"/>
              <a:t>Pagannone</a:t>
            </a:r>
            <a:r>
              <a:rPr lang="it-IT" sz="1600" dirty="0" smtClean="0"/>
              <a:t>, Lecce, </a:t>
            </a:r>
            <a:r>
              <a:rPr lang="it-IT" sz="1600" dirty="0" err="1" smtClean="0"/>
              <a:t>PensaMultimedia</a:t>
            </a:r>
            <a:r>
              <a:rPr lang="it-IT" sz="1600" dirty="0" smtClean="0"/>
              <a:t>, 2008;</a:t>
            </a:r>
          </a:p>
          <a:p>
            <a:pPr algn="just"/>
            <a:r>
              <a:rPr lang="it-IT" sz="1600" dirty="0" err="1" smtClean="0"/>
              <a:t>E.E.</a:t>
            </a:r>
            <a:r>
              <a:rPr lang="it-IT" sz="1600" dirty="0" smtClean="0"/>
              <a:t> </a:t>
            </a:r>
            <a:r>
              <a:rPr lang="it-IT" sz="1600" cap="small" dirty="0" smtClean="0"/>
              <a:t>Gordon</a:t>
            </a:r>
            <a:r>
              <a:rPr lang="it-IT" sz="1600" dirty="0" smtClean="0"/>
              <a:t> - A. </a:t>
            </a:r>
            <a:r>
              <a:rPr lang="it-IT" sz="1600" cap="small" dirty="0" smtClean="0"/>
              <a:t>Apostoli</a:t>
            </a:r>
            <a:r>
              <a:rPr lang="it-IT" sz="1600" dirty="0" smtClean="0"/>
              <a:t>, </a:t>
            </a:r>
            <a:r>
              <a:rPr lang="it-IT" sz="1600" i="1" dirty="0" smtClean="0"/>
              <a:t>Canti melodici e ritmici senza parole secondo la </a:t>
            </a:r>
            <a:r>
              <a:rPr lang="it-IT" sz="1600" i="1" dirty="0" err="1" smtClean="0"/>
              <a:t>Music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Learning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Theory</a:t>
            </a:r>
            <a:r>
              <a:rPr lang="it-IT" sz="1600" dirty="0" smtClean="0"/>
              <a:t>, E. E. Gordon, Ed. </a:t>
            </a:r>
            <a:r>
              <a:rPr lang="it-IT" sz="1600" dirty="0" err="1" smtClean="0"/>
              <a:t>Curci</a:t>
            </a:r>
            <a:r>
              <a:rPr lang="it-IT" sz="1600" dirty="0" smtClean="0"/>
              <a:t>, Milano 2004;</a:t>
            </a:r>
            <a:endParaRPr lang="it-IT" sz="1800" dirty="0" smtClean="0">
              <a:hlinkClick r:id="rId4"/>
            </a:endParaRPr>
          </a:p>
          <a:p>
            <a:r>
              <a:rPr lang="it-IT" sz="1800" dirty="0" smtClean="0">
                <a:hlinkClick r:id="rId5"/>
              </a:rPr>
              <a:t>https://aigam.it/bibliografia-aigam/</a:t>
            </a:r>
            <a:r>
              <a:rPr lang="it-IT" sz="1800" dirty="0" smtClean="0"/>
              <a:t>    per una dettagliata bibliografia di riferimento.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415</TotalTime>
  <Words>852</Words>
  <PresentationFormat>Presentazione su schermo (4:3)</PresentationFormat>
  <Paragraphs>52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Città</vt:lpstr>
      <vt:lpstr>Corso di Laurea in Media, Arti, Culture  A.A. 2022/2023 DIDATTICA DELLA MUSICA L-ART/07</vt:lpstr>
      <vt:lpstr>Punti chiave MLT</vt:lpstr>
      <vt:lpstr>AUDIATION</vt:lpstr>
      <vt:lpstr>AUDIATION</vt:lpstr>
      <vt:lpstr>PATTERN</vt:lpstr>
      <vt:lpstr>PATTERN TONALI </vt:lpstr>
      <vt:lpstr>PATTERN TONALI («Audiation» 1/2015) </vt:lpstr>
      <vt:lpstr>PATTERN RITMICI («Audiation» 1/2015) </vt:lpstr>
      <vt:lpstr>Link e bibliografia utile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negozio</dc:creator>
  <cp:lastModifiedBy>negozio</cp:lastModifiedBy>
  <cp:revision>42</cp:revision>
  <dcterms:created xsi:type="dcterms:W3CDTF">2022-03-13T17:34:03Z</dcterms:created>
  <dcterms:modified xsi:type="dcterms:W3CDTF">2022-10-15T05:30:20Z</dcterms:modified>
</cp:coreProperties>
</file>