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62" r:id="rId5"/>
    <p:sldId id="260" r:id="rId6"/>
    <p:sldId id="261" r:id="rId7"/>
    <p:sldId id="259"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VPbUnL4qFklBWPvfOtUuAzS3Z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38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53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30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9"/>
          <p:cNvSpPr txBox="1">
            <a:spLocks noGrp="1"/>
          </p:cNvSpPr>
          <p:nvPr>
            <p:ph type="ctrTitle"/>
          </p:nvPr>
        </p:nvSpPr>
        <p:spPr>
          <a:xfrm>
            <a:off x="762000" y="1524000"/>
            <a:ext cx="10668000" cy="2286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9"/>
          <p:cNvSpPr txBox="1">
            <a:spLocks noGrp="1"/>
          </p:cNvSpPr>
          <p:nvPr>
            <p:ph type="subTitle" idx="1"/>
          </p:nvPr>
        </p:nvSpPr>
        <p:spPr>
          <a:xfrm>
            <a:off x="762000" y="4571999"/>
            <a:ext cx="10668000" cy="1524000"/>
          </a:xfrm>
          <a:prstGeom prst="rect">
            <a:avLst/>
          </a:prstGeom>
          <a:noFill/>
          <a:ln>
            <a:noFill/>
          </a:ln>
        </p:spPr>
        <p:txBody>
          <a:bodyPr spcFirstLastPara="1" wrap="square" lIns="91425" tIns="45700" rIns="91425" bIns="45700" anchor="t" anchorCtr="0">
            <a:normAutofit/>
          </a:bodyPr>
          <a:lstStyle>
            <a:lvl1pPr lvl="0" algn="ctr">
              <a:lnSpc>
                <a:spcPct val="125000"/>
              </a:lnSpc>
              <a:spcBef>
                <a:spcPts val="1000"/>
              </a:spcBef>
              <a:spcAft>
                <a:spcPts val="0"/>
              </a:spcAft>
              <a:buClr>
                <a:schemeClr val="lt1"/>
              </a:buClr>
              <a:buSzPts val="2400"/>
              <a:buNone/>
              <a:defRPr sz="2400"/>
            </a:lvl1pPr>
            <a:lvl2pPr lvl="1" algn="ctr">
              <a:lnSpc>
                <a:spcPct val="125000"/>
              </a:lnSpc>
              <a:spcBef>
                <a:spcPts val="500"/>
              </a:spcBef>
              <a:spcAft>
                <a:spcPts val="0"/>
              </a:spcAft>
              <a:buClr>
                <a:schemeClr val="lt1"/>
              </a:buClr>
              <a:buSzPts val="2000"/>
              <a:buNone/>
              <a:defRPr sz="2000"/>
            </a:lvl2pPr>
            <a:lvl3pPr lvl="2" algn="ctr">
              <a:lnSpc>
                <a:spcPct val="125000"/>
              </a:lnSpc>
              <a:spcBef>
                <a:spcPts val="500"/>
              </a:spcBef>
              <a:spcAft>
                <a:spcPts val="0"/>
              </a:spcAft>
              <a:buClr>
                <a:schemeClr val="lt1"/>
              </a:buClr>
              <a:buSzPts val="1800"/>
              <a:buNone/>
              <a:defRPr sz="1800"/>
            </a:lvl3pPr>
            <a:lvl4pPr lvl="3" algn="ctr">
              <a:lnSpc>
                <a:spcPct val="125000"/>
              </a:lnSpc>
              <a:spcBef>
                <a:spcPts val="500"/>
              </a:spcBef>
              <a:spcAft>
                <a:spcPts val="0"/>
              </a:spcAft>
              <a:buClr>
                <a:schemeClr val="lt1"/>
              </a:buClr>
              <a:buSzPts val="1600"/>
              <a:buNone/>
              <a:defRPr sz="1600"/>
            </a:lvl4pPr>
            <a:lvl5pPr lvl="4" algn="ctr">
              <a:lnSpc>
                <a:spcPct val="125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7" name="Google Shape;17;p9"/>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8"/>
          <p:cNvSpPr txBox="1">
            <a:spLocks noGrp="1"/>
          </p:cNvSpPr>
          <p:nvPr>
            <p:ph type="body" idx="1"/>
          </p:nvPr>
        </p:nvSpPr>
        <p:spPr>
          <a:xfrm rot="5400000">
            <a:off x="4186959" y="-1138958"/>
            <a:ext cx="3818083" cy="1066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18"/>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rot="5400000">
            <a:off x="7619997" y="2286000"/>
            <a:ext cx="5334001" cy="228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9"/>
          <p:cNvSpPr txBox="1">
            <a:spLocks noGrp="1"/>
          </p:cNvSpPr>
          <p:nvPr>
            <p:ph type="body" idx="1"/>
          </p:nvPr>
        </p:nvSpPr>
        <p:spPr>
          <a:xfrm rot="5400000">
            <a:off x="1905000" y="-381000"/>
            <a:ext cx="5334001" cy="7619999"/>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19"/>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9"/>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0"/>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 name="Google Shape;23;p10"/>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762000" y="1524000"/>
            <a:ext cx="10668000" cy="3038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1"/>
          <p:cNvSpPr txBox="1">
            <a:spLocks noGrp="1"/>
          </p:cNvSpPr>
          <p:nvPr>
            <p:ph type="body" idx="1"/>
          </p:nvPr>
        </p:nvSpPr>
        <p:spPr>
          <a:xfrm>
            <a:off x="762000" y="4589463"/>
            <a:ext cx="10668000" cy="1506537"/>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2400"/>
              <a:buNone/>
              <a:defRPr sz="2400">
                <a:solidFill>
                  <a:schemeClr val="lt1"/>
                </a:solidFill>
              </a:defRPr>
            </a:lvl1pPr>
            <a:lvl2pPr marL="914400" lvl="1" indent="-228600" algn="l">
              <a:lnSpc>
                <a:spcPct val="125000"/>
              </a:lnSpc>
              <a:spcBef>
                <a:spcPts val="500"/>
              </a:spcBef>
              <a:spcAft>
                <a:spcPts val="0"/>
              </a:spcAft>
              <a:buClr>
                <a:schemeClr val="lt1"/>
              </a:buClr>
              <a:buSzPts val="2000"/>
              <a:buNone/>
              <a:defRPr sz="2000">
                <a:solidFill>
                  <a:schemeClr val="lt1"/>
                </a:solidFill>
              </a:defRPr>
            </a:lvl2pPr>
            <a:lvl3pPr marL="1371600" lvl="2" indent="-228600" algn="l">
              <a:lnSpc>
                <a:spcPct val="125000"/>
              </a:lnSpc>
              <a:spcBef>
                <a:spcPts val="500"/>
              </a:spcBef>
              <a:spcAft>
                <a:spcPts val="0"/>
              </a:spcAft>
              <a:buClr>
                <a:schemeClr val="lt1"/>
              </a:buClr>
              <a:buSzPts val="1800"/>
              <a:buNone/>
              <a:defRPr sz="1800">
                <a:solidFill>
                  <a:schemeClr val="lt1"/>
                </a:solidFill>
              </a:defRPr>
            </a:lvl3pPr>
            <a:lvl4pPr marL="1828800" lvl="3" indent="-228600" algn="l">
              <a:lnSpc>
                <a:spcPct val="125000"/>
              </a:lnSpc>
              <a:spcBef>
                <a:spcPts val="500"/>
              </a:spcBef>
              <a:spcAft>
                <a:spcPts val="0"/>
              </a:spcAft>
              <a:buClr>
                <a:schemeClr val="lt1"/>
              </a:buClr>
              <a:buSzPts val="1600"/>
              <a:buNone/>
              <a:defRPr sz="1600">
                <a:solidFill>
                  <a:schemeClr val="lt1"/>
                </a:solidFill>
              </a:defRPr>
            </a:lvl4pPr>
            <a:lvl5pPr marL="2286000" lvl="4" indent="-228600" algn="l">
              <a:lnSpc>
                <a:spcPct val="125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9" name="Google Shape;29;p11"/>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1"/>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2"/>
          <p:cNvSpPr txBox="1">
            <a:spLocks noGrp="1"/>
          </p:cNvSpPr>
          <p:nvPr>
            <p:ph type="body" idx="1"/>
          </p:nvPr>
        </p:nvSpPr>
        <p:spPr>
          <a:xfrm>
            <a:off x="762000" y="2285999"/>
            <a:ext cx="5151119"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 name="Google Shape;35;p12"/>
          <p:cNvSpPr txBox="1">
            <a:spLocks noGrp="1"/>
          </p:cNvSpPr>
          <p:nvPr>
            <p:ph type="body" idx="2"/>
          </p:nvPr>
        </p:nvSpPr>
        <p:spPr>
          <a:xfrm>
            <a:off x="6278879" y="2285999"/>
            <a:ext cx="5151121" cy="3810001"/>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12"/>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762000" y="2285999"/>
            <a:ext cx="5151119"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3"/>
          <p:cNvSpPr txBox="1">
            <a:spLocks noGrp="1"/>
          </p:cNvSpPr>
          <p:nvPr>
            <p:ph type="body" idx="2"/>
          </p:nvPr>
        </p:nvSpPr>
        <p:spPr>
          <a:xfrm>
            <a:off x="762000" y="3048000"/>
            <a:ext cx="5151119"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3"/>
          <p:cNvSpPr txBox="1">
            <a:spLocks noGrp="1"/>
          </p:cNvSpPr>
          <p:nvPr>
            <p:ph type="body" idx="3"/>
          </p:nvPr>
        </p:nvSpPr>
        <p:spPr>
          <a:xfrm>
            <a:off x="6278878" y="2286000"/>
            <a:ext cx="5151122" cy="761999"/>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Clr>
                <a:schemeClr val="lt1"/>
              </a:buClr>
              <a:buSzPts val="2400"/>
              <a:buNone/>
              <a:defRPr sz="2400" b="1"/>
            </a:lvl1pPr>
            <a:lvl2pPr marL="914400" lvl="1" indent="-228600" algn="l">
              <a:lnSpc>
                <a:spcPct val="125000"/>
              </a:lnSpc>
              <a:spcBef>
                <a:spcPts val="500"/>
              </a:spcBef>
              <a:spcAft>
                <a:spcPts val="0"/>
              </a:spcAft>
              <a:buClr>
                <a:schemeClr val="lt1"/>
              </a:buClr>
              <a:buSzPts val="2000"/>
              <a:buNone/>
              <a:defRPr sz="2000" b="1"/>
            </a:lvl2pPr>
            <a:lvl3pPr marL="1371600" lvl="2" indent="-228600" algn="l">
              <a:lnSpc>
                <a:spcPct val="125000"/>
              </a:lnSpc>
              <a:spcBef>
                <a:spcPts val="500"/>
              </a:spcBef>
              <a:spcAft>
                <a:spcPts val="0"/>
              </a:spcAft>
              <a:buClr>
                <a:schemeClr val="lt1"/>
              </a:buClr>
              <a:buSzPts val="1800"/>
              <a:buNone/>
              <a:defRPr sz="1800" b="1"/>
            </a:lvl3pPr>
            <a:lvl4pPr marL="1828800" lvl="3" indent="-228600" algn="l">
              <a:lnSpc>
                <a:spcPct val="125000"/>
              </a:lnSpc>
              <a:spcBef>
                <a:spcPts val="500"/>
              </a:spcBef>
              <a:spcAft>
                <a:spcPts val="0"/>
              </a:spcAft>
              <a:buClr>
                <a:schemeClr val="lt1"/>
              </a:buClr>
              <a:buSzPts val="1600"/>
              <a:buNone/>
              <a:defRPr sz="1600" b="1"/>
            </a:lvl4pPr>
            <a:lvl5pPr marL="2286000" lvl="4" indent="-228600" algn="l">
              <a:lnSpc>
                <a:spcPct val="125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4" name="Google Shape;44;p13"/>
          <p:cNvSpPr txBox="1">
            <a:spLocks noGrp="1"/>
          </p:cNvSpPr>
          <p:nvPr>
            <p:ph type="body" idx="4"/>
          </p:nvPr>
        </p:nvSpPr>
        <p:spPr>
          <a:xfrm>
            <a:off x="6278878" y="3048000"/>
            <a:ext cx="5151122" cy="3048000"/>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Clr>
                <a:schemeClr val="lt1"/>
              </a:buClr>
              <a:buSzPts val="1800"/>
              <a:buChar char="•"/>
              <a:defRPr/>
            </a:lvl1pPr>
            <a:lvl2pPr marL="914400" lvl="1" indent="-342900" algn="l">
              <a:lnSpc>
                <a:spcPct val="125000"/>
              </a:lnSpc>
              <a:spcBef>
                <a:spcPts val="500"/>
              </a:spcBef>
              <a:spcAft>
                <a:spcPts val="0"/>
              </a:spcAft>
              <a:buClr>
                <a:schemeClr val="lt1"/>
              </a:buClr>
              <a:buSzPts val="1800"/>
              <a:buChar char="•"/>
              <a:defRPr/>
            </a:lvl2pPr>
            <a:lvl3pPr marL="1371600" lvl="2" indent="-342900" algn="l">
              <a:lnSpc>
                <a:spcPct val="125000"/>
              </a:lnSpc>
              <a:spcBef>
                <a:spcPts val="500"/>
              </a:spcBef>
              <a:spcAft>
                <a:spcPts val="0"/>
              </a:spcAft>
              <a:buClr>
                <a:schemeClr val="lt1"/>
              </a:buClr>
              <a:buSzPts val="1800"/>
              <a:buChar char="•"/>
              <a:defRPr/>
            </a:lvl3pPr>
            <a:lvl4pPr marL="1828800" lvl="3" indent="-342900" algn="l">
              <a:lnSpc>
                <a:spcPct val="125000"/>
              </a:lnSpc>
              <a:spcBef>
                <a:spcPts val="500"/>
              </a:spcBef>
              <a:spcAft>
                <a:spcPts val="0"/>
              </a:spcAft>
              <a:buClr>
                <a:schemeClr val="lt1"/>
              </a:buClr>
              <a:buSzPts val="1800"/>
              <a:buChar char="•"/>
              <a:defRPr/>
            </a:lvl4pPr>
            <a:lvl5pPr marL="2286000" lvl="4" indent="-342900" algn="l">
              <a:lnSpc>
                <a:spcPct val="125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13"/>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3"/>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4"/>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5"/>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762000" y="761998"/>
            <a:ext cx="3810000" cy="1524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6"/>
          <p:cNvSpPr txBox="1">
            <a:spLocks noGrp="1"/>
          </p:cNvSpPr>
          <p:nvPr>
            <p:ph type="body" idx="1"/>
          </p:nvPr>
        </p:nvSpPr>
        <p:spPr>
          <a:xfrm>
            <a:off x="5334000" y="762001"/>
            <a:ext cx="6096000" cy="5334000"/>
          </a:xfrm>
          <a:prstGeom prst="rect">
            <a:avLst/>
          </a:prstGeom>
          <a:noFill/>
          <a:ln>
            <a:noFill/>
          </a:ln>
        </p:spPr>
        <p:txBody>
          <a:bodyPr spcFirstLastPara="1" wrap="square" lIns="91425" tIns="45700" rIns="91425" bIns="45700" anchor="t" anchorCtr="0">
            <a:normAutofit/>
          </a:bodyPr>
          <a:lstStyle>
            <a:lvl1pPr marL="457200" lvl="0" indent="-431800" algn="l">
              <a:lnSpc>
                <a:spcPct val="125000"/>
              </a:lnSpc>
              <a:spcBef>
                <a:spcPts val="1000"/>
              </a:spcBef>
              <a:spcAft>
                <a:spcPts val="0"/>
              </a:spcAft>
              <a:buClr>
                <a:schemeClr val="lt1"/>
              </a:buClr>
              <a:buSzPts val="3200"/>
              <a:buChar char="•"/>
              <a:defRPr sz="3200"/>
            </a:lvl1pPr>
            <a:lvl2pPr marL="914400" lvl="1" indent="-406400" algn="l">
              <a:lnSpc>
                <a:spcPct val="125000"/>
              </a:lnSpc>
              <a:spcBef>
                <a:spcPts val="500"/>
              </a:spcBef>
              <a:spcAft>
                <a:spcPts val="0"/>
              </a:spcAft>
              <a:buClr>
                <a:schemeClr val="lt1"/>
              </a:buClr>
              <a:buSzPts val="2800"/>
              <a:buChar char="•"/>
              <a:defRPr sz="2800"/>
            </a:lvl2pPr>
            <a:lvl3pPr marL="1371600" lvl="2" indent="-381000" algn="l">
              <a:lnSpc>
                <a:spcPct val="125000"/>
              </a:lnSpc>
              <a:spcBef>
                <a:spcPts val="500"/>
              </a:spcBef>
              <a:spcAft>
                <a:spcPts val="0"/>
              </a:spcAft>
              <a:buClr>
                <a:schemeClr val="lt1"/>
              </a:buClr>
              <a:buSzPts val="2400"/>
              <a:buChar char="•"/>
              <a:defRPr sz="2400"/>
            </a:lvl3pPr>
            <a:lvl4pPr marL="1828800" lvl="3" indent="-355600" algn="l">
              <a:lnSpc>
                <a:spcPct val="125000"/>
              </a:lnSpc>
              <a:spcBef>
                <a:spcPts val="500"/>
              </a:spcBef>
              <a:spcAft>
                <a:spcPts val="0"/>
              </a:spcAft>
              <a:buClr>
                <a:schemeClr val="lt1"/>
              </a:buClr>
              <a:buSzPts val="2000"/>
              <a:buChar char="•"/>
              <a:defRPr sz="2000"/>
            </a:lvl4pPr>
            <a:lvl5pPr marL="2286000" lvl="4" indent="-355600" algn="l">
              <a:lnSpc>
                <a:spcPct val="125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0" name="Google Shape;60;p16"/>
          <p:cNvSpPr txBox="1">
            <a:spLocks noGrp="1"/>
          </p:cNvSpPr>
          <p:nvPr>
            <p:ph type="body" idx="2"/>
          </p:nvPr>
        </p:nvSpPr>
        <p:spPr>
          <a:xfrm>
            <a:off x="762000" y="2286000"/>
            <a:ext cx="381000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1" name="Google Shape;61;p16"/>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762001" y="762000"/>
            <a:ext cx="3809999" cy="1524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7"/>
          <p:cNvSpPr>
            <a:spLocks noGrp="1"/>
          </p:cNvSpPr>
          <p:nvPr>
            <p:ph type="pic" idx="2"/>
          </p:nvPr>
        </p:nvSpPr>
        <p:spPr>
          <a:xfrm>
            <a:off x="5334000" y="762001"/>
            <a:ext cx="6021388" cy="5334000"/>
          </a:xfrm>
          <a:prstGeom prst="rect">
            <a:avLst/>
          </a:prstGeom>
          <a:noFill/>
          <a:ln>
            <a:noFill/>
          </a:ln>
        </p:spPr>
      </p:sp>
      <p:sp>
        <p:nvSpPr>
          <p:cNvPr id="67" name="Google Shape;67;p17"/>
          <p:cNvSpPr txBox="1">
            <a:spLocks noGrp="1"/>
          </p:cNvSpPr>
          <p:nvPr>
            <p:ph type="body" idx="1"/>
          </p:nvPr>
        </p:nvSpPr>
        <p:spPr>
          <a:xfrm>
            <a:off x="762001" y="2286000"/>
            <a:ext cx="3809999"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1000"/>
              </a:spcBef>
              <a:spcAft>
                <a:spcPts val="0"/>
              </a:spcAft>
              <a:buClr>
                <a:schemeClr val="lt1"/>
              </a:buClr>
              <a:buSzPts val="1600"/>
              <a:buNone/>
              <a:defRPr sz="1600"/>
            </a:lvl1pPr>
            <a:lvl2pPr marL="914400" lvl="1" indent="-228600" algn="l">
              <a:lnSpc>
                <a:spcPct val="125000"/>
              </a:lnSpc>
              <a:spcBef>
                <a:spcPts val="500"/>
              </a:spcBef>
              <a:spcAft>
                <a:spcPts val="0"/>
              </a:spcAft>
              <a:buClr>
                <a:schemeClr val="lt1"/>
              </a:buClr>
              <a:buSzPts val="1400"/>
              <a:buNone/>
              <a:defRPr sz="1400"/>
            </a:lvl2pPr>
            <a:lvl3pPr marL="1371600" lvl="2" indent="-228600" algn="l">
              <a:lnSpc>
                <a:spcPct val="125000"/>
              </a:lnSpc>
              <a:spcBef>
                <a:spcPts val="500"/>
              </a:spcBef>
              <a:spcAft>
                <a:spcPts val="0"/>
              </a:spcAft>
              <a:buClr>
                <a:schemeClr val="lt1"/>
              </a:buClr>
              <a:buSzPts val="1200"/>
              <a:buNone/>
              <a:defRPr sz="1200"/>
            </a:lvl3pPr>
            <a:lvl4pPr marL="1828800" lvl="3" indent="-228600" algn="l">
              <a:lnSpc>
                <a:spcPct val="125000"/>
              </a:lnSpc>
              <a:spcBef>
                <a:spcPts val="500"/>
              </a:spcBef>
              <a:spcAft>
                <a:spcPts val="0"/>
              </a:spcAft>
              <a:buClr>
                <a:schemeClr val="lt1"/>
              </a:buClr>
              <a:buSzPts val="1000"/>
              <a:buNone/>
              <a:defRPr sz="1000"/>
            </a:lvl4pPr>
            <a:lvl5pPr marL="2286000" lvl="4" indent="-228600" algn="l">
              <a:lnSpc>
                <a:spcPct val="125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8" name="Google Shape;68;p17"/>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8"/>
          <p:cNvSpPr/>
          <p:nvPr/>
        </p:nvSpPr>
        <p:spPr>
          <a:xfrm>
            <a:off x="8157843" y="6244836"/>
            <a:ext cx="4034156" cy="613164"/>
          </a:xfrm>
          <a:custGeom>
            <a:avLst/>
            <a:gdLst/>
            <a:ahLst/>
            <a:cxnLst/>
            <a:rect l="l" t="t" r="r" b="b"/>
            <a:pathLst>
              <a:path w="4034156" h="613164" extrusionOk="0">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venir"/>
              <a:buNone/>
            </a:pPr>
            <a:endParaRPr sz="1500" b="0" i="0" u="none" strike="noStrike" cap="none">
              <a:solidFill>
                <a:srgbClr val="FFFFFF"/>
              </a:solidFill>
              <a:latin typeface="Avenir"/>
              <a:ea typeface="Avenir"/>
              <a:cs typeface="Avenir"/>
              <a:sym typeface="Avenir"/>
            </a:endParaRPr>
          </a:p>
        </p:txBody>
      </p:sp>
      <p:sp>
        <p:nvSpPr>
          <p:cNvPr id="7" name="Google Shape;7;p8"/>
          <p:cNvSpPr/>
          <p:nvPr/>
        </p:nvSpPr>
        <p:spPr>
          <a:xfrm>
            <a:off x="1" y="688126"/>
            <a:ext cx="448491" cy="1634252"/>
          </a:xfrm>
          <a:custGeom>
            <a:avLst/>
            <a:gdLst/>
            <a:ahLst/>
            <a:cxnLst/>
            <a:rect l="l" t="t" r="r" b="b"/>
            <a:pathLst>
              <a:path w="448491" h="1634252" extrusionOk="0">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rgbClr val="FFFFFF"/>
              </a:solidFill>
              <a:latin typeface="Avenir"/>
              <a:ea typeface="Avenir"/>
              <a:cs typeface="Avenir"/>
              <a:sym typeface="Avenir"/>
            </a:endParaRPr>
          </a:p>
        </p:txBody>
      </p:sp>
      <p:sp>
        <p:nvSpPr>
          <p:cNvPr id="8" name="Google Shape;8;p8"/>
          <p:cNvSpPr/>
          <p:nvPr/>
        </p:nvSpPr>
        <p:spPr>
          <a:xfrm>
            <a:off x="7309459" y="6144069"/>
            <a:ext cx="4418271" cy="718159"/>
          </a:xfrm>
          <a:custGeom>
            <a:avLst/>
            <a:gdLst/>
            <a:ahLst/>
            <a:cxnLst/>
            <a:rect l="l" t="t" r="r" b="b"/>
            <a:pathLst>
              <a:path w="4418271" h="718159" extrusionOk="0">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venir"/>
              <a:buNone/>
            </a:pPr>
            <a:endParaRPr sz="1800" b="0" i="0" u="none" strike="noStrike" cap="none">
              <a:solidFill>
                <a:srgbClr val="FFFFFF"/>
              </a:solidFill>
              <a:latin typeface="Avenir"/>
              <a:ea typeface="Avenir"/>
              <a:cs typeface="Avenir"/>
              <a:sym typeface="Avenir"/>
            </a:endParaRPr>
          </a:p>
        </p:txBody>
      </p:sp>
      <p:sp>
        <p:nvSpPr>
          <p:cNvPr id="9" name="Google Shape;9;p8"/>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8"/>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25000"/>
              </a:lnSpc>
              <a:spcBef>
                <a:spcPts val="1000"/>
              </a:spcBef>
              <a:spcAft>
                <a:spcPts val="0"/>
              </a:spcAft>
              <a:buClr>
                <a:schemeClr val="lt1"/>
              </a:buClr>
              <a:buSzPts val="2800"/>
              <a:buFont typeface="Arial"/>
              <a:buChar char="•"/>
              <a:defRPr sz="2800" b="0" i="0" u="none" strike="noStrike" cap="none">
                <a:solidFill>
                  <a:schemeClr val="lt1"/>
                </a:solidFill>
                <a:latin typeface="Avenir"/>
                <a:ea typeface="Avenir"/>
                <a:cs typeface="Avenir"/>
                <a:sym typeface="Avenir"/>
              </a:defRPr>
            </a:lvl1pPr>
            <a:lvl2pPr marL="914400" marR="0" lvl="1" indent="-381000" algn="l" rtl="0">
              <a:lnSpc>
                <a:spcPct val="125000"/>
              </a:lnSpc>
              <a:spcBef>
                <a:spcPts val="500"/>
              </a:spcBef>
              <a:spcAft>
                <a:spcPts val="0"/>
              </a:spcAft>
              <a:buClr>
                <a:schemeClr val="lt1"/>
              </a:buClr>
              <a:buSzPts val="2400"/>
              <a:buFont typeface="Arial"/>
              <a:buChar char="•"/>
              <a:defRPr sz="2400" b="0" i="0" u="none" strike="noStrike" cap="none">
                <a:solidFill>
                  <a:schemeClr val="lt1"/>
                </a:solidFill>
                <a:latin typeface="Avenir"/>
                <a:ea typeface="Avenir"/>
                <a:cs typeface="Avenir"/>
                <a:sym typeface="Avenir"/>
              </a:defRPr>
            </a:lvl2pPr>
            <a:lvl3pPr marL="1371600" marR="0" lvl="2" indent="-355600" algn="l" rtl="0">
              <a:lnSpc>
                <a:spcPct val="125000"/>
              </a:lnSpc>
              <a:spcBef>
                <a:spcPts val="500"/>
              </a:spcBef>
              <a:spcAft>
                <a:spcPts val="0"/>
              </a:spcAft>
              <a:buClr>
                <a:schemeClr val="lt1"/>
              </a:buClr>
              <a:buSzPts val="2000"/>
              <a:buFont typeface="Arial"/>
              <a:buChar char="•"/>
              <a:defRPr sz="2000" b="0" i="0" u="none" strike="noStrike" cap="none">
                <a:solidFill>
                  <a:schemeClr val="lt1"/>
                </a:solidFill>
                <a:latin typeface="Avenir"/>
                <a:ea typeface="Avenir"/>
                <a:cs typeface="Avenir"/>
                <a:sym typeface="Avenir"/>
              </a:defRPr>
            </a:lvl3pPr>
            <a:lvl4pPr marL="1828800" marR="0" lvl="3"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125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11" name="Google Shape;11;p8"/>
          <p:cNvSpPr txBox="1">
            <a:spLocks noGrp="1"/>
          </p:cNvSpPr>
          <p:nvPr>
            <p:ph type="dt" idx="10"/>
          </p:nvPr>
        </p:nvSpPr>
        <p:spPr>
          <a:xfrm>
            <a:off x="9389165" y="194320"/>
            <a:ext cx="2040835"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2" name="Google Shape;12;p8"/>
          <p:cNvSpPr txBox="1">
            <a:spLocks noGrp="1"/>
          </p:cNvSpPr>
          <p:nvPr>
            <p:ph type="ftr" idx="11"/>
          </p:nvPr>
        </p:nvSpPr>
        <p:spPr>
          <a:xfrm>
            <a:off x="761999" y="6356350"/>
            <a:ext cx="661283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3" name="Google Shape;13;p8"/>
          <p:cNvSpPr txBox="1">
            <a:spLocks noGrp="1"/>
          </p:cNvSpPr>
          <p:nvPr>
            <p:ph type="sldNum" idx="12"/>
          </p:nvPr>
        </p:nvSpPr>
        <p:spPr>
          <a:xfrm>
            <a:off x="9906000" y="6356350"/>
            <a:ext cx="1524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venir"/>
                <a:ea typeface="Avenir"/>
                <a:cs typeface="Avenir"/>
                <a:sym typeface="Avenir"/>
              </a:defRPr>
            </a:lvl1pPr>
            <a:lvl2pPr marL="0" marR="0" lvl="1" indent="0" algn="r" rtl="0">
              <a:spcBef>
                <a:spcPts val="0"/>
              </a:spcBef>
              <a:buNone/>
              <a:defRPr sz="1200" b="0" i="0" u="none" strike="noStrike" cap="none">
                <a:solidFill>
                  <a:schemeClr val="lt1"/>
                </a:solidFill>
                <a:latin typeface="Avenir"/>
                <a:ea typeface="Avenir"/>
                <a:cs typeface="Avenir"/>
                <a:sym typeface="Avenir"/>
              </a:defRPr>
            </a:lvl2pPr>
            <a:lvl3pPr marL="0" marR="0" lvl="2" indent="0" algn="r" rtl="0">
              <a:spcBef>
                <a:spcPts val="0"/>
              </a:spcBef>
              <a:buNone/>
              <a:defRPr sz="1200" b="0" i="0" u="none" strike="noStrike" cap="none">
                <a:solidFill>
                  <a:schemeClr val="lt1"/>
                </a:solidFill>
                <a:latin typeface="Avenir"/>
                <a:ea typeface="Avenir"/>
                <a:cs typeface="Avenir"/>
                <a:sym typeface="Avenir"/>
              </a:defRPr>
            </a:lvl3pPr>
            <a:lvl4pPr marL="0" marR="0" lvl="3" indent="0" algn="r" rtl="0">
              <a:spcBef>
                <a:spcPts val="0"/>
              </a:spcBef>
              <a:buNone/>
              <a:defRPr sz="1200" b="0" i="0" u="none" strike="noStrike" cap="none">
                <a:solidFill>
                  <a:schemeClr val="lt1"/>
                </a:solidFill>
                <a:latin typeface="Avenir"/>
                <a:ea typeface="Avenir"/>
                <a:cs typeface="Avenir"/>
                <a:sym typeface="Avenir"/>
              </a:defRPr>
            </a:lvl4pPr>
            <a:lvl5pPr marL="0" marR="0" lvl="4" indent="0" algn="r" rtl="0">
              <a:spcBef>
                <a:spcPts val="0"/>
              </a:spcBef>
              <a:buNone/>
              <a:defRPr sz="1200" b="0" i="0" u="none" strike="noStrike" cap="none">
                <a:solidFill>
                  <a:schemeClr val="lt1"/>
                </a:solidFill>
                <a:latin typeface="Avenir"/>
                <a:ea typeface="Avenir"/>
                <a:cs typeface="Avenir"/>
                <a:sym typeface="Avenir"/>
              </a:defRPr>
            </a:lvl5pPr>
            <a:lvl6pPr marL="0" marR="0" lvl="5" indent="0" algn="r" rtl="0">
              <a:spcBef>
                <a:spcPts val="0"/>
              </a:spcBef>
              <a:buNone/>
              <a:defRPr sz="1200" b="0" i="0" u="none" strike="noStrike" cap="none">
                <a:solidFill>
                  <a:schemeClr val="lt1"/>
                </a:solidFill>
                <a:latin typeface="Avenir"/>
                <a:ea typeface="Avenir"/>
                <a:cs typeface="Avenir"/>
                <a:sym typeface="Avenir"/>
              </a:defRPr>
            </a:lvl6pPr>
            <a:lvl7pPr marL="0" marR="0" lvl="6" indent="0" algn="r" rtl="0">
              <a:spcBef>
                <a:spcPts val="0"/>
              </a:spcBef>
              <a:buNone/>
              <a:defRPr sz="1200" b="0" i="0" u="none" strike="noStrike" cap="none">
                <a:solidFill>
                  <a:schemeClr val="lt1"/>
                </a:solidFill>
                <a:latin typeface="Avenir"/>
                <a:ea typeface="Avenir"/>
                <a:cs typeface="Avenir"/>
                <a:sym typeface="Avenir"/>
              </a:defRPr>
            </a:lvl7pPr>
            <a:lvl8pPr marL="0" marR="0" lvl="7" indent="0" algn="r" rtl="0">
              <a:spcBef>
                <a:spcPts val="0"/>
              </a:spcBef>
              <a:buNone/>
              <a:defRPr sz="1200" b="0" i="0" u="none" strike="noStrike" cap="none">
                <a:solidFill>
                  <a:schemeClr val="lt1"/>
                </a:solidFill>
                <a:latin typeface="Avenir"/>
                <a:ea typeface="Avenir"/>
                <a:cs typeface="Avenir"/>
                <a:sym typeface="Avenir"/>
              </a:defRPr>
            </a:lvl8pPr>
            <a:lvl9pPr marL="0" marR="0" lvl="8" indent="0" algn="r" rtl="0">
              <a:spcBef>
                <a:spcPts val="0"/>
              </a:spcBef>
              <a:buNone/>
              <a:defRPr sz="12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6"/>
        <p:cNvGrpSpPr/>
        <p:nvPr/>
      </p:nvGrpSpPr>
      <p:grpSpPr>
        <a:xfrm>
          <a:off x="0" y="0"/>
          <a:ext cx="0" cy="0"/>
          <a:chOff x="0" y="0"/>
          <a:chExt cx="0" cy="0"/>
        </a:xfrm>
      </p:grpSpPr>
      <p:sp>
        <p:nvSpPr>
          <p:cNvPr id="87" name="Google Shape;87;p1"/>
          <p:cNvSpPr/>
          <p:nvPr/>
        </p:nvSpPr>
        <p:spPr>
          <a:xfrm>
            <a:off x="0" y="0"/>
            <a:ext cx="12192000" cy="6858000"/>
          </a:xfrm>
          <a:prstGeom prst="rect">
            <a:avLst/>
          </a:prstGeom>
          <a:solidFill>
            <a:srgbClr val="B15E4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88" name="Google Shape;88;p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89" name="Google Shape;89;p1"/>
          <p:cNvSpPr/>
          <p:nvPr/>
        </p:nvSpPr>
        <p:spPr>
          <a:xfrm flipH="1">
            <a:off x="5886451" y="529224"/>
            <a:ext cx="6305549" cy="6328777"/>
          </a:xfrm>
          <a:custGeom>
            <a:avLst/>
            <a:gdLst/>
            <a:ahLst/>
            <a:cxnLst/>
            <a:rect l="l" t="t" r="r" b="b"/>
            <a:pathLst>
              <a:path w="4212773" h="6498740" extrusionOk="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90" name="Google Shape;90;p1"/>
          <p:cNvSpPr/>
          <p:nvPr/>
        </p:nvSpPr>
        <p:spPr>
          <a:xfrm flipH="1">
            <a:off x="6061608" y="323849"/>
            <a:ext cx="6130391" cy="6534151"/>
          </a:xfrm>
          <a:custGeom>
            <a:avLst/>
            <a:gdLst/>
            <a:ahLst/>
            <a:cxnLst/>
            <a:rect l="l" t="t" r="r" b="b"/>
            <a:pathLst>
              <a:path w="2154655" h="6858000" extrusionOk="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cap="flat" cmpd="sng">
            <a:solidFill>
              <a:srgbClr val="F3CA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venir"/>
              <a:ea typeface="Avenir"/>
              <a:cs typeface="Avenir"/>
              <a:sym typeface="Avenir"/>
            </a:endParaRPr>
          </a:p>
        </p:txBody>
      </p:sp>
      <p:sp>
        <p:nvSpPr>
          <p:cNvPr id="91" name="Google Shape;91;p1"/>
          <p:cNvSpPr txBox="1">
            <a:spLocks noGrp="1"/>
          </p:cNvSpPr>
          <p:nvPr>
            <p:ph type="subTitle" idx="1"/>
          </p:nvPr>
        </p:nvSpPr>
        <p:spPr>
          <a:xfrm>
            <a:off x="7620000" y="4571999"/>
            <a:ext cx="3810000" cy="1524000"/>
          </a:xfrm>
          <a:prstGeom prst="rect">
            <a:avLst/>
          </a:prstGeom>
          <a:noFill/>
          <a:ln>
            <a:noFill/>
          </a:ln>
        </p:spPr>
        <p:txBody>
          <a:bodyPr spcFirstLastPara="1" wrap="square" lIns="91425" tIns="45700" rIns="91425" bIns="45700" anchor="b" anchorCtr="0">
            <a:normAutofit/>
          </a:bodyPr>
          <a:lstStyle/>
          <a:p>
            <a:pPr marL="0" lvl="0" indent="0" algn="ctr" rtl="0">
              <a:lnSpc>
                <a:spcPct val="125000"/>
              </a:lnSpc>
              <a:spcBef>
                <a:spcPts val="0"/>
              </a:spcBef>
              <a:spcAft>
                <a:spcPts val="0"/>
              </a:spcAft>
              <a:buClr>
                <a:schemeClr val="lt1"/>
              </a:buClr>
              <a:buSzPts val="2800"/>
              <a:buNone/>
            </a:pPr>
            <a:r>
              <a:rPr lang="it-IT" sz="2800" dirty="0">
                <a:solidFill>
                  <a:schemeClr val="lt1"/>
                </a:solidFill>
                <a:latin typeface="Arial"/>
                <a:ea typeface="Arial"/>
                <a:cs typeface="Arial"/>
                <a:sym typeface="Arial"/>
              </a:rPr>
              <a:t>Mirella Di Filippo</a:t>
            </a:r>
          </a:p>
          <a:p>
            <a:pPr marL="0" lvl="0" indent="0" algn="ctr" rtl="0">
              <a:lnSpc>
                <a:spcPct val="125000"/>
              </a:lnSpc>
              <a:spcBef>
                <a:spcPts val="0"/>
              </a:spcBef>
              <a:spcAft>
                <a:spcPts val="0"/>
              </a:spcAft>
              <a:buClr>
                <a:schemeClr val="lt1"/>
              </a:buClr>
              <a:buSzPts val="2800"/>
              <a:buNone/>
            </a:pPr>
            <a:r>
              <a:rPr lang="it-IT" sz="1200" dirty="0">
                <a:latin typeface="Arial"/>
                <a:cs typeface="Arial"/>
                <a:sym typeface="Arial"/>
              </a:rPr>
              <a:t>Matricola 109009</a:t>
            </a:r>
            <a:endParaRPr sz="1200" dirty="0"/>
          </a:p>
        </p:txBody>
      </p:sp>
      <p:sp>
        <p:nvSpPr>
          <p:cNvPr id="92" name="Google Shape;92;p1"/>
          <p:cNvSpPr txBox="1">
            <a:spLocks noGrp="1"/>
          </p:cNvSpPr>
          <p:nvPr>
            <p:ph type="ctrTitle"/>
          </p:nvPr>
        </p:nvSpPr>
        <p:spPr>
          <a:xfrm>
            <a:off x="7620000" y="2299787"/>
            <a:ext cx="3810000" cy="2286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400"/>
              <a:buFont typeface="Arial"/>
              <a:buNone/>
            </a:pPr>
            <a:r>
              <a:rPr lang="it-IT" sz="3400" dirty="0"/>
              <a:t>NORMANNI</a:t>
            </a:r>
            <a:br>
              <a:rPr lang="it-IT" sz="3400" dirty="0"/>
            </a:br>
            <a:r>
              <a:rPr lang="it-IT" sz="3400" dirty="0"/>
              <a:t>Testimonianze in Abruzzo</a:t>
            </a:r>
            <a:endParaRPr sz="3400" dirty="0"/>
          </a:p>
        </p:txBody>
      </p:sp>
      <p:pic>
        <p:nvPicPr>
          <p:cNvPr id="4" name="Immagine 3" descr="Immagine che contiene mappa&#10;&#10;Descrizione generata automaticamente">
            <a:extLst>
              <a:ext uri="{FF2B5EF4-FFF2-40B4-BE49-F238E27FC236}">
                <a16:creationId xmlns:a16="http://schemas.microsoft.com/office/drawing/2014/main" id="{038F74CD-F31B-6EDD-8564-3A2AB4F46C44}"/>
              </a:ext>
            </a:extLst>
          </p:cNvPr>
          <p:cNvPicPr>
            <a:picLocks noChangeAspect="1"/>
          </p:cNvPicPr>
          <p:nvPr/>
        </p:nvPicPr>
        <p:blipFill>
          <a:blip r:embed="rId3"/>
          <a:stretch>
            <a:fillRect/>
          </a:stretch>
        </p:blipFill>
        <p:spPr>
          <a:xfrm>
            <a:off x="111126" y="323849"/>
            <a:ext cx="5664200" cy="6400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400"/>
              <a:buFont typeface="Arial"/>
              <a:buNone/>
            </a:pPr>
            <a:r>
              <a:rPr lang="it-IT" sz="2800" b="0" i="0" u="none" strike="noStrike" dirty="0">
                <a:solidFill>
                  <a:srgbClr val="000000"/>
                </a:solidFill>
                <a:latin typeface="Arial"/>
                <a:ea typeface="Arial"/>
                <a:cs typeface="Arial"/>
                <a:sym typeface="Arial"/>
              </a:rPr>
              <a:t>Cenni storici</a:t>
            </a:r>
            <a:endParaRPr sz="2800" dirty="0"/>
          </a:p>
        </p:txBody>
      </p:sp>
      <p:sp>
        <p:nvSpPr>
          <p:cNvPr id="99" name="Google Shape;99;p2"/>
          <p:cNvSpPr txBox="1">
            <a:spLocks noGrp="1"/>
          </p:cNvSpPr>
          <p:nvPr>
            <p:ph type="body" idx="1"/>
          </p:nvPr>
        </p:nvSpPr>
        <p:spPr>
          <a:xfrm>
            <a:off x="762000" y="2286000"/>
            <a:ext cx="10668000" cy="3981635"/>
          </a:xfrm>
          <a:prstGeom prst="rect">
            <a:avLst/>
          </a:prstGeom>
          <a:noFill/>
          <a:ln>
            <a:noFill/>
          </a:ln>
        </p:spPr>
        <p:txBody>
          <a:bodyPr spcFirstLastPara="1" wrap="square" lIns="91425" tIns="45700" rIns="91425" bIns="45700" anchor="t" anchorCtr="0">
            <a:normAutofit fontScale="32500" lnSpcReduction="20000"/>
          </a:bodyPr>
          <a:lstStyle/>
          <a:p>
            <a:pPr marL="0" lvl="0" indent="0" algn="just" rtl="0">
              <a:lnSpc>
                <a:spcPct val="170000"/>
              </a:lnSpc>
              <a:spcBef>
                <a:spcPts val="0"/>
              </a:spcBef>
              <a:spcAft>
                <a:spcPts val="0"/>
              </a:spcAft>
              <a:buClr>
                <a:srgbClr val="000000"/>
              </a:buClr>
              <a:buSzPct val="100000"/>
              <a:buNone/>
            </a:pPr>
            <a:r>
              <a:rPr lang="it-IT" sz="6400" b="0" i="0" u="none" strike="noStrike" dirty="0">
                <a:solidFill>
                  <a:srgbClr val="000000"/>
                </a:solidFill>
                <a:latin typeface="Arial"/>
                <a:ea typeface="Arial"/>
                <a:cs typeface="Arial"/>
                <a:sym typeface="Arial"/>
              </a:rPr>
              <a:t>I Normanni – provenienti dalla regione </a:t>
            </a:r>
            <a:r>
              <a:rPr lang="it-IT" sz="6400" dirty="0">
                <a:solidFill>
                  <a:srgbClr val="000000"/>
                </a:solidFill>
                <a:latin typeface="Arial"/>
                <a:ea typeface="Arial"/>
                <a:cs typeface="Arial"/>
                <a:sym typeface="Arial"/>
              </a:rPr>
              <a:t>f</a:t>
            </a:r>
            <a:r>
              <a:rPr lang="it-IT" sz="6400" b="0" i="0" u="none" strike="noStrike" dirty="0">
                <a:solidFill>
                  <a:srgbClr val="000000"/>
                </a:solidFill>
                <a:latin typeface="Arial"/>
                <a:ea typeface="Arial"/>
                <a:cs typeface="Arial"/>
                <a:sym typeface="Arial"/>
              </a:rPr>
              <a:t>rancese della Normandia – intorno al 1100 d.C. avanzarono a sud eliminando il potere dei Longobardi e creando, nel 1130 d.C., il Regno di Sicilia.</a:t>
            </a:r>
          </a:p>
          <a:p>
            <a:pPr marL="0" lvl="0" indent="0" algn="just" rtl="0">
              <a:lnSpc>
                <a:spcPct val="170000"/>
              </a:lnSpc>
              <a:spcBef>
                <a:spcPts val="0"/>
              </a:spcBef>
              <a:spcAft>
                <a:spcPts val="0"/>
              </a:spcAft>
              <a:buClr>
                <a:srgbClr val="000000"/>
              </a:buClr>
              <a:buSzPct val="100000"/>
              <a:buNone/>
            </a:pPr>
            <a:r>
              <a:rPr lang="it-IT" sz="6400" dirty="0">
                <a:solidFill>
                  <a:srgbClr val="000000"/>
                </a:solidFill>
                <a:latin typeface="Arial"/>
                <a:cs typeface="Arial"/>
                <a:sym typeface="Arial"/>
              </a:rPr>
              <a:t>Governarono il sud Italia fino al 1194 quando l’invasione germanica, li espulse.</a:t>
            </a:r>
          </a:p>
          <a:p>
            <a:pPr marL="0" lvl="0" indent="0" algn="just" rtl="0">
              <a:lnSpc>
                <a:spcPct val="170000"/>
              </a:lnSpc>
              <a:spcBef>
                <a:spcPts val="0"/>
              </a:spcBef>
              <a:spcAft>
                <a:spcPts val="0"/>
              </a:spcAft>
              <a:buClr>
                <a:srgbClr val="000000"/>
              </a:buClr>
              <a:buSzPct val="100000"/>
              <a:buNone/>
            </a:pPr>
            <a:endParaRPr lang="it-IT" sz="6400" dirty="0">
              <a:solidFill>
                <a:srgbClr val="000000"/>
              </a:solidFill>
              <a:latin typeface="Arial"/>
              <a:cs typeface="Arial"/>
              <a:sym typeface="Arial"/>
            </a:endParaRPr>
          </a:p>
          <a:p>
            <a:pPr marL="0" lvl="0" indent="0" algn="just" rtl="0">
              <a:lnSpc>
                <a:spcPct val="170000"/>
              </a:lnSpc>
              <a:spcBef>
                <a:spcPts val="0"/>
              </a:spcBef>
              <a:spcAft>
                <a:spcPts val="0"/>
              </a:spcAft>
              <a:buClr>
                <a:srgbClr val="000000"/>
              </a:buClr>
              <a:buSzPct val="100000"/>
              <a:buNone/>
            </a:pPr>
            <a:r>
              <a:rPr lang="it-IT" sz="4500" b="0" i="0" u="none" strike="noStrike" dirty="0">
                <a:solidFill>
                  <a:srgbClr val="000000"/>
                </a:solidFill>
                <a:latin typeface="Arial"/>
                <a:ea typeface="Arial"/>
                <a:cs typeface="Arial"/>
                <a:sym typeface="Arial"/>
              </a:rPr>
              <a:t>.</a:t>
            </a:r>
            <a:endParaRPr sz="4500" b="0" dirty="0"/>
          </a:p>
          <a:p>
            <a:pPr marL="228600" lvl="0" indent="-228600" algn="l" rtl="0">
              <a:lnSpc>
                <a:spcPct val="125000"/>
              </a:lnSpc>
              <a:spcBef>
                <a:spcPts val="1000"/>
              </a:spcBef>
              <a:spcAft>
                <a:spcPts val="0"/>
              </a:spcAft>
              <a:buClr>
                <a:schemeClr val="lt1"/>
              </a:buClr>
              <a:buSzPct val="100000"/>
              <a:buChar char="•"/>
            </a:pPr>
            <a:br>
              <a:rPr lang="it-IT" dirty="0"/>
            </a:br>
            <a:br>
              <a:rPr lang="it-IT"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400"/>
              <a:buFont typeface="Arial"/>
              <a:buNone/>
            </a:pPr>
            <a:r>
              <a:rPr lang="it-IT" sz="2400" b="0" i="0" u="none" strike="noStrike" dirty="0">
                <a:solidFill>
                  <a:srgbClr val="000000"/>
                </a:solidFill>
                <a:latin typeface="Arial"/>
                <a:ea typeface="Arial"/>
                <a:cs typeface="Arial"/>
                <a:sym typeface="Arial"/>
              </a:rPr>
              <a:t>Normanni a Teramo</a:t>
            </a:r>
            <a:endParaRPr sz="2400" dirty="0"/>
          </a:p>
        </p:txBody>
      </p:sp>
      <p:sp>
        <p:nvSpPr>
          <p:cNvPr id="105" name="Google Shape;105;p3"/>
          <p:cNvSpPr txBox="1">
            <a:spLocks noGrp="1"/>
          </p:cNvSpPr>
          <p:nvPr>
            <p:ph type="body" idx="1"/>
          </p:nvPr>
        </p:nvSpPr>
        <p:spPr>
          <a:xfrm>
            <a:off x="762000" y="1989056"/>
            <a:ext cx="10668000" cy="3996965"/>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5000"/>
              </a:lnSpc>
              <a:spcBef>
                <a:spcPts val="0"/>
              </a:spcBef>
              <a:spcAft>
                <a:spcPts val="0"/>
              </a:spcAft>
              <a:buClr>
                <a:srgbClr val="000000"/>
              </a:buClr>
              <a:buSzPct val="100000"/>
              <a:buNone/>
            </a:pPr>
            <a:r>
              <a:rPr lang="it-IT" sz="2400" b="0" i="0" u="none" strike="noStrike" dirty="0">
                <a:solidFill>
                  <a:srgbClr val="000000"/>
                </a:solidFill>
                <a:latin typeface="Arial"/>
                <a:ea typeface="Arial"/>
                <a:cs typeface="Arial"/>
                <a:sym typeface="Arial"/>
              </a:rPr>
              <a:t>I Normanni entrano nell’amministrazione teramana tra il 1076 ed il 1078 ed infine la distrussero, incendiandola nel 1155.</a:t>
            </a:r>
          </a:p>
          <a:p>
            <a:pPr marL="228600" lvl="0" indent="-228600" algn="l" rtl="0">
              <a:lnSpc>
                <a:spcPct val="125000"/>
              </a:lnSpc>
              <a:spcBef>
                <a:spcPts val="0"/>
              </a:spcBef>
              <a:spcAft>
                <a:spcPts val="0"/>
              </a:spcAft>
              <a:buClr>
                <a:srgbClr val="000000"/>
              </a:buClr>
              <a:buSzPct val="100000"/>
              <a:buChar char="•"/>
            </a:pPr>
            <a:endParaRPr lang="it-IT" sz="2400" b="0" i="0" u="none" strike="noStrike" dirty="0">
              <a:solidFill>
                <a:srgbClr val="000000"/>
              </a:solidFill>
              <a:latin typeface="Arial"/>
              <a:ea typeface="Arial"/>
              <a:cs typeface="Arial"/>
              <a:sym typeface="Arial"/>
            </a:endParaRPr>
          </a:p>
          <a:p>
            <a:pPr marL="228600" lvl="0" indent="-228600" algn="just" rtl="0">
              <a:lnSpc>
                <a:spcPct val="125000"/>
              </a:lnSpc>
              <a:spcBef>
                <a:spcPts val="0"/>
              </a:spcBef>
              <a:spcAft>
                <a:spcPts val="0"/>
              </a:spcAft>
              <a:buClr>
                <a:srgbClr val="000000"/>
              </a:buClr>
              <a:buSzPct val="100000"/>
              <a:buChar char="•"/>
            </a:pPr>
            <a:r>
              <a:rPr lang="it-IT" sz="2400" dirty="0">
                <a:solidFill>
                  <a:srgbClr val="000000"/>
                </a:solidFill>
                <a:latin typeface="Arial"/>
                <a:cs typeface="Arial"/>
              </a:rPr>
              <a:t>Antico santuario dedicato alla Madonna delle Grazie. Fu costruito nel 1153 prendendo origine dalla chiesa di un monastero di benedettine intitolato a Sant'Angelo delle Donne.</a:t>
            </a:r>
          </a:p>
          <a:p>
            <a:pPr marL="228600" lvl="0" indent="-228600" algn="l" rtl="0">
              <a:lnSpc>
                <a:spcPct val="125000"/>
              </a:lnSpc>
              <a:spcBef>
                <a:spcPts val="0"/>
              </a:spcBef>
              <a:spcAft>
                <a:spcPts val="0"/>
              </a:spcAft>
              <a:buClr>
                <a:srgbClr val="000000"/>
              </a:buClr>
              <a:buSzPct val="100000"/>
              <a:buChar char="•"/>
            </a:pPr>
            <a:endParaRPr lang="it-IT" sz="1600" b="0" i="0" dirty="0">
              <a:solidFill>
                <a:srgbClr val="333333"/>
              </a:solidFill>
              <a:effectLst/>
              <a:latin typeface="Arial" panose="020B0604020202020204" pitchFamily="34" charset="0"/>
            </a:endParaRPr>
          </a:p>
          <a:p>
            <a:pPr marL="228600" lvl="0" indent="-228600" algn="just" rtl="0">
              <a:lnSpc>
                <a:spcPct val="125000"/>
              </a:lnSpc>
              <a:spcBef>
                <a:spcPts val="0"/>
              </a:spcBef>
              <a:spcAft>
                <a:spcPts val="0"/>
              </a:spcAft>
              <a:buClr>
                <a:srgbClr val="000000"/>
              </a:buClr>
              <a:buSzPct val="100000"/>
              <a:buChar char="•"/>
            </a:pPr>
            <a:r>
              <a:rPr lang="it-IT" sz="2500" dirty="0">
                <a:solidFill>
                  <a:srgbClr val="000000"/>
                </a:solidFill>
                <a:latin typeface="Arial"/>
                <a:cs typeface="Arial"/>
              </a:rPr>
              <a:t>Casa Urbani: risalente presumibilmente al secolo XI, è una delle rare abitazioni teramane che conservano testimonianze dell'edilizia privata risalente all'XI - XIII secolo, poiché è una delle poche scampate alla distruzione operata dal normanno conte di </a:t>
            </a:r>
            <a:r>
              <a:rPr lang="it-IT" sz="2500" dirty="0" err="1">
                <a:solidFill>
                  <a:srgbClr val="000000"/>
                </a:solidFill>
                <a:latin typeface="Arial"/>
                <a:cs typeface="Arial"/>
              </a:rPr>
              <a:t>Loretello</a:t>
            </a:r>
            <a:r>
              <a:rPr lang="it-IT" sz="2500" dirty="0">
                <a:solidFill>
                  <a:srgbClr val="000000"/>
                </a:solidFill>
                <a:latin typeface="Arial"/>
                <a:cs typeface="Arial"/>
              </a:rPr>
              <a:t> nella metà del XII secolo. È formata da un perimetro esterno edificato con ciottoli di fiume e da un portale in pietra squadrata. Nel corso di recenti restauri, dinanzi al portale, sono venuti alla luce resti di un mosaico appartenente ad una abitazione privata su cui poggiano direttamente i resti delle fondazioni della casa medievale.</a:t>
            </a:r>
            <a:endParaRPr sz="2500" dirty="0">
              <a:solidFill>
                <a:srgbClr val="000000"/>
              </a:solidFill>
              <a:latin typeface="Arial"/>
              <a:cs typeface="Arial"/>
            </a:endParaRPr>
          </a:p>
          <a:p>
            <a:pPr marL="0" lvl="0" indent="0" algn="l" rtl="0">
              <a:lnSpc>
                <a:spcPct val="125000"/>
              </a:lnSpc>
              <a:spcBef>
                <a:spcPts val="1000"/>
              </a:spcBef>
              <a:spcAft>
                <a:spcPts val="0"/>
              </a:spcAft>
              <a:buClr>
                <a:schemeClr val="lt1"/>
              </a:buClr>
              <a:buSzPct val="100000"/>
              <a:buNone/>
            </a:pPr>
            <a:br>
              <a:rPr lang="it-IT"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29221-0664-8D10-BB7B-9FFF769753AE}"/>
              </a:ext>
            </a:extLst>
          </p:cNvPr>
          <p:cNvSpPr>
            <a:spLocks noGrp="1"/>
          </p:cNvSpPr>
          <p:nvPr>
            <p:ph type="title"/>
          </p:nvPr>
        </p:nvSpPr>
        <p:spPr/>
        <p:txBody>
          <a:bodyPr/>
          <a:lstStyle/>
          <a:p>
            <a:r>
              <a:rPr lang="it-IT" dirty="0">
                <a:solidFill>
                  <a:schemeClr val="tx1"/>
                </a:solidFill>
              </a:rPr>
              <a:t>Castel Castagna (TE)</a:t>
            </a:r>
          </a:p>
        </p:txBody>
      </p:sp>
      <p:sp>
        <p:nvSpPr>
          <p:cNvPr id="3" name="Segnaposto testo 2">
            <a:extLst>
              <a:ext uri="{FF2B5EF4-FFF2-40B4-BE49-F238E27FC236}">
                <a16:creationId xmlns:a16="http://schemas.microsoft.com/office/drawing/2014/main" id="{612ED1AF-C4BD-E9AD-AFCF-261212C57A53}"/>
              </a:ext>
            </a:extLst>
          </p:cNvPr>
          <p:cNvSpPr>
            <a:spLocks noGrp="1"/>
          </p:cNvSpPr>
          <p:nvPr>
            <p:ph type="body" idx="1"/>
          </p:nvPr>
        </p:nvSpPr>
        <p:spPr/>
        <p:txBody>
          <a:bodyPr>
            <a:normAutofit fontScale="70000" lnSpcReduction="20000"/>
          </a:bodyPr>
          <a:lstStyle/>
          <a:p>
            <a:pPr algn="just"/>
            <a:r>
              <a:rPr lang="it-IT" b="0" i="0" dirty="0">
                <a:solidFill>
                  <a:srgbClr val="19191A"/>
                </a:solidFill>
                <a:effectLst/>
                <a:latin typeface="Titillium Web" panose="020B0604020202020204" pitchFamily="2" charset="0"/>
              </a:rPr>
              <a:t>Castel Castagna è situata nella Valle Siciliana ai piedi del massiccio del Gran Sasso che annovera le più alte vette della catena appenninica. Questa valle, incastonata fra i monti deve il suo nome al popolo italico dei Siculi che la dominò fino a quando nel 290 a.C. l’intero </a:t>
            </a:r>
            <a:r>
              <a:rPr lang="it-IT" b="0" i="0" dirty="0" err="1">
                <a:solidFill>
                  <a:srgbClr val="19191A"/>
                </a:solidFill>
                <a:effectLst/>
                <a:latin typeface="Titillium Web" panose="020B0604020202020204" pitchFamily="2" charset="0"/>
              </a:rPr>
              <a:t>Pretuzio</a:t>
            </a:r>
            <a:r>
              <a:rPr lang="it-IT" b="0" i="0" dirty="0">
                <a:solidFill>
                  <a:srgbClr val="19191A"/>
                </a:solidFill>
                <a:effectLst/>
                <a:latin typeface="Titillium Web" panose="020B0604020202020204" pitchFamily="2" charset="0"/>
              </a:rPr>
              <a:t>, corrispondente per grandi linee all’attuale provincia di Teramo,  venne occupato dalle legioni del console romano Manio Curio Dentato.</a:t>
            </a:r>
          </a:p>
          <a:p>
            <a:pPr algn="just"/>
            <a:r>
              <a:rPr lang="it-IT" b="0" i="0" dirty="0">
                <a:solidFill>
                  <a:srgbClr val="19191A"/>
                </a:solidFill>
                <a:effectLst/>
                <a:latin typeface="Titillium Web" panose="020B0604020202020204" pitchFamily="2" charset="0"/>
              </a:rPr>
              <a:t>La fonte scritta più antica che testimonia l’esistenza di Castel Castagna, risale al  </a:t>
            </a:r>
            <a:r>
              <a:rPr lang="it-IT" b="0" i="1" dirty="0" err="1">
                <a:solidFill>
                  <a:srgbClr val="19191A"/>
                </a:solidFill>
                <a:effectLst/>
                <a:latin typeface="Titillium Web" panose="020B0604020202020204" pitchFamily="2" charset="0"/>
              </a:rPr>
              <a:t>Catalogus</a:t>
            </a:r>
            <a:r>
              <a:rPr lang="it-IT" b="0" i="1" dirty="0">
                <a:solidFill>
                  <a:srgbClr val="19191A"/>
                </a:solidFill>
                <a:effectLst/>
                <a:latin typeface="Titillium Web" panose="020B0604020202020204" pitchFamily="2" charset="0"/>
              </a:rPr>
              <a:t> </a:t>
            </a:r>
            <a:r>
              <a:rPr lang="it-IT" b="0" i="1" dirty="0" err="1">
                <a:solidFill>
                  <a:srgbClr val="19191A"/>
                </a:solidFill>
                <a:effectLst/>
                <a:latin typeface="Titillium Web" panose="020B0604020202020204" pitchFamily="2" charset="0"/>
              </a:rPr>
              <a:t>Baronum</a:t>
            </a:r>
            <a:r>
              <a:rPr lang="it-IT" b="0" i="0" dirty="0" err="1">
                <a:solidFill>
                  <a:srgbClr val="19191A"/>
                </a:solidFill>
                <a:effectLst/>
                <a:latin typeface="Titillium Web" panose="020B0604020202020204" pitchFamily="2" charset="0"/>
              </a:rPr>
              <a:t>databile</a:t>
            </a:r>
            <a:r>
              <a:rPr lang="it-IT" b="0" i="0" dirty="0">
                <a:solidFill>
                  <a:srgbClr val="19191A"/>
                </a:solidFill>
                <a:effectLst/>
                <a:latin typeface="Titillium Web" panose="020B0604020202020204" pitchFamily="2" charset="0"/>
              </a:rPr>
              <a:t> tra il 1150 e il 1168 nel periodo della dominazione normanna</a:t>
            </a:r>
            <a:r>
              <a:rPr lang="it-IT" b="0" i="1" dirty="0">
                <a:solidFill>
                  <a:srgbClr val="19191A"/>
                </a:solidFill>
                <a:effectLst/>
                <a:latin typeface="Titillium Web" panose="020B0604020202020204" pitchFamily="2" charset="0"/>
              </a:rPr>
              <a:t>.</a:t>
            </a:r>
            <a:r>
              <a:rPr lang="it-IT" b="0" i="0" dirty="0">
                <a:solidFill>
                  <a:srgbClr val="19191A"/>
                </a:solidFill>
                <a:effectLst/>
                <a:latin typeface="Titillium Web" panose="020B0604020202020204" pitchFamily="2" charset="0"/>
              </a:rPr>
              <a:t> Su questo registro, in cui ogni feudatario doveva dichiarare i suoi possedimenti, risulta che  </a:t>
            </a:r>
            <a:r>
              <a:rPr lang="it-IT" b="0" i="0" dirty="0" err="1">
                <a:solidFill>
                  <a:srgbClr val="19191A"/>
                </a:solidFill>
                <a:effectLst/>
                <a:latin typeface="Titillium Web" panose="020B0604020202020204" pitchFamily="2" charset="0"/>
              </a:rPr>
              <a:t>Trasmondo</a:t>
            </a:r>
            <a:r>
              <a:rPr lang="it-IT" b="0" i="0" dirty="0">
                <a:solidFill>
                  <a:srgbClr val="19191A"/>
                </a:solidFill>
                <a:effectLst/>
                <a:latin typeface="Titillium Web" panose="020B0604020202020204" pitchFamily="2" charset="0"/>
              </a:rPr>
              <a:t> e suo fratello Berardo detenevano "Castellum </a:t>
            </a:r>
            <a:r>
              <a:rPr lang="it-IT" b="0" i="0" dirty="0" err="1">
                <a:solidFill>
                  <a:srgbClr val="19191A"/>
                </a:solidFill>
                <a:effectLst/>
                <a:latin typeface="Titillium Web" panose="020B0604020202020204" pitchFamily="2" charset="0"/>
              </a:rPr>
              <a:t>Castonee</a:t>
            </a:r>
            <a:r>
              <a:rPr lang="it-IT" b="0" i="0" dirty="0">
                <a:solidFill>
                  <a:srgbClr val="19191A"/>
                </a:solidFill>
                <a:effectLst/>
                <a:latin typeface="Titillium Web" panose="020B0604020202020204" pitchFamily="2" charset="0"/>
              </a:rPr>
              <a:t>".  </a:t>
            </a:r>
            <a:endParaRPr lang="it-IT" dirty="0"/>
          </a:p>
        </p:txBody>
      </p:sp>
    </p:spTree>
    <p:extLst>
      <p:ext uri="{BB962C8B-B14F-4D97-AF65-F5344CB8AC3E}">
        <p14:creationId xmlns:p14="http://schemas.microsoft.com/office/powerpoint/2010/main" val="413470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400"/>
              <a:buFont typeface="Arial"/>
              <a:buNone/>
            </a:pPr>
            <a:r>
              <a:rPr lang="it-IT" sz="2400" b="0" i="0" u="none" strike="noStrike" dirty="0">
                <a:solidFill>
                  <a:srgbClr val="000000"/>
                </a:solidFill>
                <a:latin typeface="Arial"/>
                <a:ea typeface="Arial"/>
                <a:cs typeface="Arial"/>
                <a:sym typeface="Arial"/>
              </a:rPr>
              <a:t>Castello e Torre Normanni - Anversa degli Abruzzi (AQ) -</a:t>
            </a:r>
            <a:endParaRPr sz="2400" dirty="0"/>
          </a:p>
        </p:txBody>
      </p:sp>
      <p:sp>
        <p:nvSpPr>
          <p:cNvPr id="105" name="Google Shape;105;p3"/>
          <p:cNvSpPr txBox="1">
            <a:spLocks noGrp="1"/>
          </p:cNvSpPr>
          <p:nvPr>
            <p:ph type="body" idx="1"/>
          </p:nvPr>
        </p:nvSpPr>
        <p:spPr>
          <a:xfrm>
            <a:off x="762000" y="2286000"/>
            <a:ext cx="10668000" cy="3818083"/>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25000"/>
              </a:lnSpc>
              <a:spcBef>
                <a:spcPts val="1000"/>
              </a:spcBef>
              <a:spcAft>
                <a:spcPts val="0"/>
              </a:spcAft>
              <a:buClr>
                <a:schemeClr val="lt1"/>
              </a:buClr>
              <a:buSzPct val="100000"/>
              <a:buNone/>
            </a:pPr>
            <a:r>
              <a:rPr lang="it-IT" b="0" i="0" dirty="0">
                <a:solidFill>
                  <a:srgbClr val="202122"/>
                </a:solidFill>
                <a:effectLst/>
                <a:latin typeface="Arial" panose="020B0604020202020204" pitchFamily="34" charset="0"/>
              </a:rPr>
              <a:t>Il castello, fu eretto sopra una torre di guardia, eretta dai Normanni, forse su struttura preesistente, come testimonia il toponimo della cappella baronale di San Michele, ancora esistente, situata nel vertice rivolto verso il paese, della cinta fortificata normanna che attornia il torrione.</a:t>
            </a:r>
          </a:p>
          <a:p>
            <a:pPr marL="0" lvl="0" indent="0" algn="just" rtl="0">
              <a:lnSpc>
                <a:spcPct val="125000"/>
              </a:lnSpc>
              <a:spcBef>
                <a:spcPts val="1000"/>
              </a:spcBef>
              <a:spcAft>
                <a:spcPts val="0"/>
              </a:spcAft>
              <a:buClr>
                <a:schemeClr val="lt1"/>
              </a:buClr>
              <a:buSzPct val="100000"/>
              <a:buNone/>
            </a:pPr>
            <a:r>
              <a:rPr lang="it-IT" sz="2900" dirty="0">
                <a:solidFill>
                  <a:srgbClr val="202122"/>
                </a:solidFill>
                <a:latin typeface="Arial" panose="020B0604020202020204" pitchFamily="34" charset="0"/>
              </a:rPr>
              <a:t>In posizione strategica controllava uno degli accessi meridionali alla piana Peligna, quello dalla Valle del Sagittario</a:t>
            </a:r>
            <a:r>
              <a:rPr lang="it-IT" b="0" i="0" dirty="0">
                <a:solidFill>
                  <a:srgbClr val="272727"/>
                </a:solidFill>
                <a:effectLst/>
                <a:latin typeface="Montserrat" panose="020B0604020202020204" pitchFamily="2" charset="0"/>
              </a:rPr>
              <a:t>.</a:t>
            </a:r>
          </a:p>
          <a:p>
            <a:pPr marL="0" lvl="0" indent="0" algn="just" rtl="0">
              <a:lnSpc>
                <a:spcPct val="125000"/>
              </a:lnSpc>
              <a:spcBef>
                <a:spcPts val="1000"/>
              </a:spcBef>
              <a:spcAft>
                <a:spcPts val="0"/>
              </a:spcAft>
              <a:buClr>
                <a:schemeClr val="lt1"/>
              </a:buClr>
              <a:buSzPct val="100000"/>
              <a:buNone/>
            </a:pPr>
            <a:r>
              <a:rPr lang="it-IT" b="0" i="0" dirty="0">
                <a:solidFill>
                  <a:srgbClr val="202122"/>
                </a:solidFill>
                <a:effectLst/>
                <a:latin typeface="Arial" panose="020B0604020202020204" pitchFamily="34" charset="0"/>
              </a:rPr>
              <a:t>La torre fu gravemente danneggiata insieme al castello dal </a:t>
            </a:r>
            <a:r>
              <a:rPr lang="it-IT" dirty="0">
                <a:solidFill>
                  <a:srgbClr val="202122"/>
                </a:solidFill>
                <a:latin typeface="Arial" panose="020B0604020202020204" pitchFamily="34" charset="0"/>
              </a:rPr>
              <a:t>terremoto della Majella del 1706 crollarono </a:t>
            </a:r>
            <a:r>
              <a:rPr lang="it-IT" b="0" i="0" dirty="0">
                <a:solidFill>
                  <a:srgbClr val="202122"/>
                </a:solidFill>
                <a:effectLst/>
                <a:latin typeface="Arial" panose="020B0604020202020204" pitchFamily="34" charset="0"/>
              </a:rPr>
              <a:t>le mura e parte della torre puntone normanna, rimase in piedi solo una parte della palazzina che già da anni era usata come residenza principale del signore di Anversa, insieme con il perimetro murario irregolare. Da allora la struttura fu ridimensionata a una casa-torre, l'antica torre medievale posta a guardia fu abbandonata.</a:t>
            </a:r>
            <a:br>
              <a:rPr lang="it-IT" dirty="0"/>
            </a:br>
            <a:endParaRPr dirty="0"/>
          </a:p>
        </p:txBody>
      </p:sp>
    </p:spTree>
    <p:extLst>
      <p:ext uri="{BB962C8B-B14F-4D97-AF65-F5344CB8AC3E}">
        <p14:creationId xmlns:p14="http://schemas.microsoft.com/office/powerpoint/2010/main" val="145419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3AE7B7-FB44-DC14-9108-939C58849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970" y="245096"/>
            <a:ext cx="8990029" cy="588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4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762000" y="762000"/>
            <a:ext cx="10668000"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400"/>
              <a:buFont typeface="Arial"/>
              <a:buNone/>
            </a:pPr>
            <a:r>
              <a:rPr lang="it-IT" sz="2400" b="0" i="0" u="none" strike="noStrike" dirty="0">
                <a:solidFill>
                  <a:srgbClr val="000000"/>
                </a:solidFill>
                <a:latin typeface="Arial"/>
                <a:ea typeface="Arial"/>
                <a:cs typeface="Arial"/>
                <a:sym typeface="Arial"/>
              </a:rPr>
              <a:t>Normanni – gastronomia in Abruzzo – maccheroni alla </a:t>
            </a:r>
            <a:r>
              <a:rPr lang="it-IT" sz="2400" b="0" i="0" u="none" strike="noStrike" dirty="0" err="1">
                <a:solidFill>
                  <a:srgbClr val="000000"/>
                </a:solidFill>
                <a:latin typeface="Arial"/>
                <a:ea typeface="Arial"/>
                <a:cs typeface="Arial"/>
                <a:sym typeface="Arial"/>
              </a:rPr>
              <a:t>molenara</a:t>
            </a:r>
            <a:r>
              <a:rPr lang="it-IT" sz="2400" b="0" i="0" u="none" strike="noStrike" dirty="0">
                <a:solidFill>
                  <a:srgbClr val="000000"/>
                </a:solidFill>
                <a:latin typeface="Arial"/>
                <a:ea typeface="Arial"/>
                <a:cs typeface="Arial"/>
                <a:sym typeface="Arial"/>
              </a:rPr>
              <a:t> o mugnaia -</a:t>
            </a:r>
            <a:endParaRPr sz="2400" dirty="0"/>
          </a:p>
        </p:txBody>
      </p:sp>
      <p:sp>
        <p:nvSpPr>
          <p:cNvPr id="105" name="Google Shape;105;p3"/>
          <p:cNvSpPr txBox="1">
            <a:spLocks noGrp="1"/>
          </p:cNvSpPr>
          <p:nvPr>
            <p:ph type="body" idx="1"/>
          </p:nvPr>
        </p:nvSpPr>
        <p:spPr>
          <a:xfrm>
            <a:off x="762000" y="2130458"/>
            <a:ext cx="10668000" cy="4062952"/>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just" rtl="0">
              <a:lnSpc>
                <a:spcPct val="125000"/>
              </a:lnSpc>
              <a:spcBef>
                <a:spcPts val="0"/>
              </a:spcBef>
              <a:spcAft>
                <a:spcPts val="0"/>
              </a:spcAft>
              <a:buClr>
                <a:srgbClr val="000000"/>
              </a:buClr>
              <a:buSzPct val="100000"/>
              <a:buChar char="•"/>
            </a:pPr>
            <a:r>
              <a:rPr lang="it-IT" sz="2500" dirty="0">
                <a:solidFill>
                  <a:srgbClr val="000000"/>
                </a:solidFill>
                <a:latin typeface="Arial"/>
                <a:cs typeface="Arial"/>
              </a:rPr>
              <a:t>Maccheroni alla </a:t>
            </a:r>
            <a:r>
              <a:rPr lang="it-IT" sz="2500" dirty="0" err="1">
                <a:solidFill>
                  <a:srgbClr val="000000"/>
                </a:solidFill>
                <a:latin typeface="Arial"/>
                <a:cs typeface="Arial"/>
              </a:rPr>
              <a:t>molenara</a:t>
            </a:r>
            <a:r>
              <a:rPr lang="it-IT" sz="2500" dirty="0">
                <a:solidFill>
                  <a:srgbClr val="000000"/>
                </a:solidFill>
                <a:latin typeface="Arial"/>
                <a:cs typeface="Arial"/>
              </a:rPr>
              <a:t>, di forma e lunghezza irregolare, preparati con acqua, semola e farina. Diffusi soprattutto nelle province di Teramo e Pescara, si tratta di un formato quasi scomparso, un tempo preparato dai mugnai dell'Abruzzo e anche della Basilicata, dalla preparazione lunga e complessa. Per realizzarli, occorre dividere l'impasto in tante pagnottelle, fare un buco al centro di ognuna e iniziare ad allargarla, ungendosi le mani con l'olio. Si stende la pasta fin quando le braccia lo permettono, e poi la si piega in due anelli sovrapposti. Si continua assottigliando il doppio anello, allungandolo per poi ripiegarlo su se stesso, ottenendo così una matassa a quattro anelli sempre più sottili. Infine, si incidono dei tagli su due punti opposti e si separano gli spaghetti ottenuti. Questi cordoncini sottili vengono insaporiti con gli '</a:t>
            </a:r>
            <a:r>
              <a:rPr lang="it-IT" sz="2500" dirty="0" err="1">
                <a:solidFill>
                  <a:srgbClr val="000000"/>
                </a:solidFill>
                <a:latin typeface="Arial"/>
                <a:cs typeface="Arial"/>
              </a:rPr>
              <a:t>ntruppicc</a:t>
            </a:r>
            <a:r>
              <a:rPr lang="it-IT" sz="2500" dirty="0">
                <a:solidFill>
                  <a:srgbClr val="000000"/>
                </a:solidFill>
                <a:latin typeface="Arial"/>
                <a:cs typeface="Arial"/>
              </a:rPr>
              <a:t>, dadini di carne ovina e suina mescolati insieme. Una ricetta nata nel Medioevo che, secondo la leggenda, è stata introdotta in Abruzzo nel XII secolo dai soldati al seguito di Ruggero il Normanno.</a:t>
            </a:r>
            <a:endParaRPr lang="it-IT" sz="2500" dirty="0">
              <a:solidFill>
                <a:srgbClr val="000000"/>
              </a:solidFill>
              <a:latin typeface="Arial"/>
              <a:cs typeface="Arial"/>
              <a:sym typeface="Arial"/>
            </a:endParaRPr>
          </a:p>
          <a:p>
            <a:pPr marL="228600" lvl="0" indent="-228600" algn="l" rtl="0">
              <a:lnSpc>
                <a:spcPct val="125000"/>
              </a:lnSpc>
              <a:spcBef>
                <a:spcPts val="0"/>
              </a:spcBef>
              <a:spcAft>
                <a:spcPts val="0"/>
              </a:spcAft>
              <a:buClr>
                <a:srgbClr val="000000"/>
              </a:buClr>
              <a:buSzPct val="100000"/>
              <a:buChar char="•"/>
            </a:pPr>
            <a:endParaRPr sz="2400" b="0" dirty="0"/>
          </a:p>
          <a:p>
            <a:pPr marL="0" lvl="0" indent="0" algn="l" rtl="0">
              <a:lnSpc>
                <a:spcPct val="125000"/>
              </a:lnSpc>
              <a:spcBef>
                <a:spcPts val="1000"/>
              </a:spcBef>
              <a:spcAft>
                <a:spcPts val="0"/>
              </a:spcAft>
              <a:buClr>
                <a:schemeClr val="lt1"/>
              </a:buClr>
              <a:buSzPct val="100000"/>
              <a:buNone/>
            </a:pPr>
            <a:br>
              <a:rPr lang="it-IT" dirty="0"/>
            </a:br>
            <a:endParaRPr dirty="0"/>
          </a:p>
        </p:txBody>
      </p:sp>
    </p:spTree>
    <p:extLst>
      <p:ext uri="{BB962C8B-B14F-4D97-AF65-F5344CB8AC3E}">
        <p14:creationId xmlns:p14="http://schemas.microsoft.com/office/powerpoint/2010/main" val="209883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762000" y="762000"/>
            <a:ext cx="5506825" cy="15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400"/>
              <a:buFont typeface="Arial"/>
              <a:buNone/>
            </a:pPr>
            <a:r>
              <a:rPr lang="it-IT" sz="2400" dirty="0">
                <a:solidFill>
                  <a:srgbClr val="000000"/>
                </a:solidFill>
              </a:rPr>
              <a:t>Rocca Calascio (AQ)</a:t>
            </a:r>
            <a:endParaRPr sz="2400" dirty="0"/>
          </a:p>
        </p:txBody>
      </p:sp>
      <p:sp>
        <p:nvSpPr>
          <p:cNvPr id="105" name="Google Shape;105;p3"/>
          <p:cNvSpPr txBox="1">
            <a:spLocks noGrp="1"/>
          </p:cNvSpPr>
          <p:nvPr>
            <p:ph type="body" idx="1"/>
          </p:nvPr>
        </p:nvSpPr>
        <p:spPr>
          <a:xfrm>
            <a:off x="762000" y="2286000"/>
            <a:ext cx="5506825" cy="3818083"/>
          </a:xfrm>
          <a:prstGeom prst="rect">
            <a:avLst/>
          </a:prstGeom>
          <a:noFill/>
          <a:ln>
            <a:noFill/>
          </a:ln>
        </p:spPr>
        <p:txBody>
          <a:bodyPr spcFirstLastPara="1" wrap="square" lIns="91425" tIns="45700" rIns="91425" bIns="45700" anchor="t" anchorCtr="0">
            <a:normAutofit/>
          </a:bodyPr>
          <a:lstStyle/>
          <a:p>
            <a:pPr marL="0" lvl="0" indent="0" algn="just" rtl="0">
              <a:lnSpc>
                <a:spcPct val="125000"/>
              </a:lnSpc>
              <a:spcBef>
                <a:spcPts val="1000"/>
              </a:spcBef>
              <a:spcAft>
                <a:spcPts val="0"/>
              </a:spcAft>
              <a:buClr>
                <a:schemeClr val="lt1"/>
              </a:buClr>
              <a:buSzPct val="100000"/>
              <a:buNone/>
            </a:pPr>
            <a:r>
              <a:rPr lang="it-IT" sz="1800" dirty="0">
                <a:solidFill>
                  <a:srgbClr val="202122"/>
                </a:solidFill>
                <a:latin typeface="Arial" panose="020B0604020202020204" pitchFamily="34" charset="0"/>
              </a:rPr>
              <a:t>La fondazione della rocca si fa risalire all’anno 1000 anche se il primo documento storico che ne attesta la presenza è datato 1380. La struttura originaria era costituita da un torrione isolato di forma quadrangolare a pietre già squadrate ed aveva funzione di torre d’avvistamento.</a:t>
            </a:r>
          </a:p>
          <a:p>
            <a:pPr marL="0" lvl="0" indent="0" algn="just" rtl="0">
              <a:lnSpc>
                <a:spcPct val="125000"/>
              </a:lnSpc>
              <a:spcBef>
                <a:spcPts val="1000"/>
              </a:spcBef>
              <a:spcAft>
                <a:spcPts val="0"/>
              </a:spcAft>
              <a:buClr>
                <a:schemeClr val="lt1"/>
              </a:buClr>
              <a:buSzPct val="100000"/>
              <a:buNone/>
            </a:pPr>
            <a:r>
              <a:rPr lang="it-IT" sz="1800" dirty="0">
                <a:solidFill>
                  <a:srgbClr val="202122"/>
                </a:solidFill>
                <a:latin typeface="Arial" panose="020B0604020202020204" pitchFamily="34" charset="0"/>
              </a:rPr>
              <a:t>Il sito è divenuto </a:t>
            </a:r>
            <a:r>
              <a:rPr lang="it-IT" sz="1800">
                <a:solidFill>
                  <a:srgbClr val="202122"/>
                </a:solidFill>
                <a:latin typeface="Arial" panose="020B0604020202020204" pitchFamily="34" charset="0"/>
              </a:rPr>
              <a:t>meta turistica, </a:t>
            </a:r>
            <a:r>
              <a:rPr lang="it-IT" sz="1800" dirty="0">
                <a:solidFill>
                  <a:srgbClr val="202122"/>
                </a:solidFill>
                <a:latin typeface="Arial" panose="020B0604020202020204" pitchFamily="34" charset="0"/>
              </a:rPr>
              <a:t>tra le più </a:t>
            </a:r>
            <a:r>
              <a:rPr lang="it-IT" sz="1800">
                <a:solidFill>
                  <a:srgbClr val="202122"/>
                </a:solidFill>
                <a:latin typeface="Arial" panose="020B0604020202020204" pitchFamily="34" charset="0"/>
              </a:rPr>
              <a:t>note d’Abruzzo.</a:t>
            </a:r>
            <a:endParaRPr sz="1800" dirty="0">
              <a:solidFill>
                <a:srgbClr val="202122"/>
              </a:solidFill>
              <a:latin typeface="Arial" panose="020B0604020202020204" pitchFamily="34" charset="0"/>
            </a:endParaRPr>
          </a:p>
        </p:txBody>
      </p:sp>
      <p:pic>
        <p:nvPicPr>
          <p:cNvPr id="1028" name="Picture 4">
            <a:extLst>
              <a:ext uri="{FF2B5EF4-FFF2-40B4-BE49-F238E27FC236}">
                <a16:creationId xmlns:a16="http://schemas.microsoft.com/office/drawing/2014/main" id="{23843DC3-8CA2-FD29-0339-29D26601A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734" y="179108"/>
            <a:ext cx="4572000" cy="592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26609"/>
      </p:ext>
    </p:extLst>
  </p:cSld>
  <p:clrMapOvr>
    <a:masterClrMapping/>
  </p:clrMapOvr>
</p:sld>
</file>

<file path=ppt/theme/theme1.xml><?xml version="1.0" encoding="utf-8"?>
<a:theme xmlns:a="http://schemas.openxmlformats.org/drawingml/2006/main" name="PebbleVTI">
  <a:themeElements>
    <a:clrScheme name="Blush 3">
      <a:dk1>
        <a:srgbClr val="000000"/>
      </a:dk1>
      <a:lt1>
        <a:srgbClr val="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775</Words>
  <Application>Microsoft Office PowerPoint</Application>
  <PresentationFormat>Widescreen</PresentationFormat>
  <Paragraphs>30</Paragraphs>
  <Slides>8</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Avenir</vt:lpstr>
      <vt:lpstr>Montserrat</vt:lpstr>
      <vt:lpstr>Titillium Web</vt:lpstr>
      <vt:lpstr>PebbleVTI</vt:lpstr>
      <vt:lpstr>NORMANNI Testimonianze in Abruzzo</vt:lpstr>
      <vt:lpstr>Cenni storici</vt:lpstr>
      <vt:lpstr>Normanni a Teramo</vt:lpstr>
      <vt:lpstr>Castel Castagna (TE)</vt:lpstr>
      <vt:lpstr>Castello e Torre Normanni - Anversa degli Abruzzi (AQ) -</vt:lpstr>
      <vt:lpstr>Presentazione standard di PowerPoint</vt:lpstr>
      <vt:lpstr>Normanni – gastronomia in Abruzzo – maccheroni alla molenara o mugnaia -</vt:lpstr>
      <vt:lpstr>Rocca Calascio (AQ)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NORMANNI Testimonianze in Abruzzo</dc:title>
  <dc:creator>Mirella Di Filippo</dc:creator>
  <cp:lastModifiedBy>Mirella Di Filippo</cp:lastModifiedBy>
  <cp:revision>30</cp:revision>
  <dcterms:created xsi:type="dcterms:W3CDTF">2022-03-05T09:13:59Z</dcterms:created>
  <dcterms:modified xsi:type="dcterms:W3CDTF">2022-10-03T17:45:05Z</dcterms:modified>
</cp:coreProperties>
</file>