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2" r:id="rId13"/>
    <p:sldId id="267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CE058FE-CA2D-41DA-B150-DBA9DE1385AE}" type="datetimeFigureOut">
              <a:rPr lang="it-IT" smtClean="0"/>
              <a:t>30/10/2022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543800" cy="2593975"/>
          </a:xfrm>
        </p:spPr>
        <p:txBody>
          <a:bodyPr/>
          <a:lstStyle/>
          <a:p>
            <a:r>
              <a:rPr lang="it-IT" sz="4000" dirty="0" smtClean="0"/>
              <a:t>Le </a:t>
            </a:r>
            <a:r>
              <a:rPr lang="it-IT" sz="4000" dirty="0" err="1" smtClean="0"/>
              <a:t>Français</a:t>
            </a:r>
            <a:r>
              <a:rPr lang="it-IT" sz="4000" dirty="0" smtClean="0"/>
              <a:t> pour </a:t>
            </a:r>
            <a:br>
              <a:rPr lang="it-IT" sz="4000" dirty="0" smtClean="0"/>
            </a:br>
            <a:r>
              <a:rPr lang="it-IT" sz="4000" dirty="0" err="1" smtClean="0"/>
              <a:t>les</a:t>
            </a:r>
            <a:r>
              <a:rPr lang="it-IT" sz="4000" dirty="0" smtClean="0"/>
              <a:t> </a:t>
            </a:r>
            <a:r>
              <a:rPr lang="it-IT" sz="4000" dirty="0" err="1" smtClean="0"/>
              <a:t>sciences</a:t>
            </a:r>
            <a:r>
              <a:rPr lang="it-IT" sz="4000" dirty="0" smtClean="0"/>
              <a:t> </a:t>
            </a:r>
            <a:r>
              <a:rPr lang="it-IT" sz="4000" dirty="0" err="1" smtClean="0"/>
              <a:t>politiques</a:t>
            </a:r>
            <a:r>
              <a:rPr lang="it-IT" sz="4000" dirty="0" smtClean="0"/>
              <a:t> </a:t>
            </a:r>
            <a:r>
              <a:rPr lang="it-IT" sz="4000" dirty="0"/>
              <a:t>L36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>(</a:t>
            </a:r>
            <a:r>
              <a:rPr lang="it-IT" sz="4000" dirty="0" err="1" smtClean="0"/>
              <a:t>Niveu</a:t>
            </a:r>
            <a:r>
              <a:rPr lang="it-IT" sz="4000" dirty="0" smtClean="0"/>
              <a:t> base/</a:t>
            </a:r>
            <a:r>
              <a:rPr lang="it-IT" sz="4000" dirty="0" err="1" smtClean="0"/>
              <a:t>intermediaire</a:t>
            </a:r>
            <a:r>
              <a:rPr lang="it-IT" sz="4000" dirty="0" smtClean="0"/>
              <a:t>)</a:t>
            </a:r>
            <a:br>
              <a:rPr lang="it-IT" sz="4000" dirty="0" smtClean="0"/>
            </a:b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4581128"/>
            <a:ext cx="6461760" cy="1066800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rgbClr val="002060"/>
                </a:solidFill>
                <a:latin typeface="+mj-lt"/>
              </a:rPr>
              <a:t>L-LIN/04</a:t>
            </a:r>
          </a:p>
          <a:p>
            <a:r>
              <a:rPr lang="it-IT" dirty="0" smtClean="0">
                <a:solidFill>
                  <a:srgbClr val="002060"/>
                </a:solidFill>
                <a:latin typeface="+mj-lt"/>
              </a:rPr>
              <a:t>Prof.ssa </a:t>
            </a:r>
            <a:r>
              <a:rPr lang="it-IT" dirty="0" err="1" smtClean="0">
                <a:solidFill>
                  <a:srgbClr val="002060"/>
                </a:solidFill>
                <a:latin typeface="+mj-lt"/>
              </a:rPr>
              <a:t>Impallatore</a:t>
            </a:r>
            <a:r>
              <a:rPr lang="it-IT" dirty="0" smtClean="0">
                <a:solidFill>
                  <a:srgbClr val="002060"/>
                </a:solidFill>
                <a:latin typeface="+mj-lt"/>
              </a:rPr>
              <a:t> Alessandra</a:t>
            </a:r>
          </a:p>
          <a:p>
            <a:r>
              <a:rPr lang="it-IT" dirty="0" smtClean="0">
                <a:solidFill>
                  <a:srgbClr val="002060"/>
                </a:solidFill>
                <a:latin typeface="+mj-lt"/>
              </a:rPr>
              <a:t>I semestre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11560" y="3284984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err="1" smtClean="0">
                <a:solidFill>
                  <a:srgbClr val="C00000"/>
                </a:solidFill>
                <a:latin typeface="+mj-lt"/>
              </a:rPr>
              <a:t>Unité</a:t>
            </a:r>
            <a:r>
              <a:rPr lang="it-IT" sz="3600" dirty="0" smtClean="0">
                <a:solidFill>
                  <a:srgbClr val="C00000"/>
                </a:solidFill>
                <a:latin typeface="+mj-lt"/>
              </a:rPr>
              <a:t> 1 : La </a:t>
            </a:r>
            <a:r>
              <a:rPr lang="it-IT" sz="3600" dirty="0" err="1">
                <a:solidFill>
                  <a:srgbClr val="C00000"/>
                </a:solidFill>
                <a:latin typeface="+mj-lt"/>
              </a:rPr>
              <a:t>P</a:t>
            </a:r>
            <a:r>
              <a:rPr lang="it-IT" sz="3600" dirty="0" err="1" smtClean="0">
                <a:solidFill>
                  <a:srgbClr val="C00000"/>
                </a:solidFill>
                <a:latin typeface="+mj-lt"/>
              </a:rPr>
              <a:t>honétique</a:t>
            </a:r>
            <a:endParaRPr lang="it-IT" sz="36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484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274638"/>
            <a:ext cx="8424936" cy="1143000"/>
          </a:xfrm>
        </p:spPr>
        <p:txBody>
          <a:bodyPr/>
          <a:lstStyle/>
          <a:p>
            <a:r>
              <a:rPr lang="it-IT" sz="4400" u="sng" dirty="0" smtClean="0">
                <a:latin typeface="+mn-lt"/>
              </a:rPr>
              <a:t>L’ACCENT ET LES SIGNES GRAPHIQUES</a:t>
            </a:r>
            <a:endParaRPr lang="it-IT" sz="4400" u="sng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La langue Française est connue surtout pour ses accents, il y en a trois:</a:t>
            </a:r>
          </a:p>
          <a:p>
            <a:pPr marL="11430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		</a:t>
            </a:r>
            <a:r>
              <a:rPr lang="fr-FR" sz="4800" dirty="0" smtClean="0">
                <a:solidFill>
                  <a:srgbClr val="002060"/>
                </a:solidFill>
              </a:rPr>
              <a:t>^</a:t>
            </a:r>
            <a:r>
              <a:rPr lang="fr-FR" sz="2800" dirty="0" smtClean="0">
                <a:solidFill>
                  <a:srgbClr val="002060"/>
                </a:solidFill>
              </a:rPr>
              <a:t>		</a:t>
            </a:r>
            <a:r>
              <a:rPr lang="fr-FR" sz="5400" dirty="0" smtClean="0">
                <a:solidFill>
                  <a:srgbClr val="002060"/>
                </a:solidFill>
              </a:rPr>
              <a:t>ˋ</a:t>
            </a:r>
            <a:r>
              <a:rPr lang="fr-FR" sz="2800" dirty="0" smtClean="0">
                <a:solidFill>
                  <a:srgbClr val="002060"/>
                </a:solidFill>
              </a:rPr>
              <a:t>		</a:t>
            </a:r>
            <a:r>
              <a:rPr lang="fr-FR" sz="5400" dirty="0" smtClean="0">
                <a:solidFill>
                  <a:srgbClr val="002060"/>
                </a:solidFill>
              </a:rPr>
              <a:t>ˊ</a:t>
            </a:r>
          </a:p>
          <a:p>
            <a:pPr marL="11430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          </a:t>
            </a:r>
            <a:r>
              <a:rPr lang="fr-FR" sz="3500" b="1" i="1" dirty="0" err="1" smtClean="0">
                <a:solidFill>
                  <a:srgbClr val="C00000"/>
                </a:solidFill>
              </a:rPr>
              <a:t>Circolflex</a:t>
            </a:r>
            <a:r>
              <a:rPr lang="fr-FR" sz="3500" b="1" i="1" dirty="0" smtClean="0">
                <a:solidFill>
                  <a:srgbClr val="C00000"/>
                </a:solidFill>
              </a:rPr>
              <a:t>	        Grave		Aigu</a:t>
            </a:r>
          </a:p>
          <a:p>
            <a:pPr marL="114300" indent="0">
              <a:buNone/>
            </a:pPr>
            <a:endParaRPr lang="fr-FR" sz="2800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Les accents changent la prononciation des voyelles </a:t>
            </a:r>
          </a:p>
          <a:p>
            <a:pPr marL="114300" indent="0">
              <a:buNone/>
            </a:pPr>
            <a:r>
              <a:rPr lang="fr-FR" sz="2800" b="1" dirty="0" smtClean="0">
                <a:solidFill>
                  <a:srgbClr val="00B050"/>
                </a:solidFill>
              </a:rPr>
              <a:t>E </a:t>
            </a:r>
            <a:r>
              <a:rPr lang="fr-FR" sz="2800" dirty="0" smtClean="0">
                <a:solidFill>
                  <a:srgbClr val="002060"/>
                </a:solidFill>
              </a:rPr>
              <a:t>(è et è) et </a:t>
            </a:r>
            <a:r>
              <a:rPr lang="fr-FR" sz="2800" b="1" dirty="0" smtClean="0">
                <a:solidFill>
                  <a:srgbClr val="00B050"/>
                </a:solidFill>
              </a:rPr>
              <a:t>O</a:t>
            </a:r>
            <a:r>
              <a:rPr lang="fr-FR" sz="2800" dirty="0" smtClean="0">
                <a:solidFill>
                  <a:srgbClr val="002060"/>
                </a:solidFill>
              </a:rPr>
              <a:t> (hôtel), tandis que sur les autres </a:t>
            </a:r>
            <a:r>
              <a:rPr lang="fr-FR" sz="2800" b="1" dirty="0" smtClean="0">
                <a:solidFill>
                  <a:srgbClr val="00B050"/>
                </a:solidFill>
              </a:rPr>
              <a:t>A,</a:t>
            </a:r>
            <a:r>
              <a:rPr lang="fr-FR" sz="2800" dirty="0" smtClean="0">
                <a:solidFill>
                  <a:srgbClr val="002060"/>
                </a:solidFill>
              </a:rPr>
              <a:t> </a:t>
            </a:r>
            <a:r>
              <a:rPr lang="fr-FR" sz="2800" b="1" dirty="0" smtClean="0">
                <a:solidFill>
                  <a:srgbClr val="00B050"/>
                </a:solidFill>
              </a:rPr>
              <a:t>I,</a:t>
            </a:r>
            <a:r>
              <a:rPr lang="fr-FR" sz="2800" dirty="0" smtClean="0">
                <a:solidFill>
                  <a:srgbClr val="002060"/>
                </a:solidFill>
              </a:rPr>
              <a:t> </a:t>
            </a:r>
            <a:r>
              <a:rPr lang="fr-FR" sz="2800" b="1" dirty="0" smtClean="0">
                <a:solidFill>
                  <a:srgbClr val="00B050"/>
                </a:solidFill>
              </a:rPr>
              <a:t>U </a:t>
            </a:r>
            <a:r>
              <a:rPr lang="fr-FR" sz="2800" dirty="0" smtClean="0">
                <a:solidFill>
                  <a:srgbClr val="002060"/>
                </a:solidFill>
              </a:rPr>
              <a:t>servent à différencier les </a:t>
            </a:r>
            <a:r>
              <a:rPr lang="fr-FR" sz="2800" i="1" dirty="0" smtClean="0">
                <a:solidFill>
                  <a:srgbClr val="C00000"/>
                </a:solidFill>
              </a:rPr>
              <a:t>HOMOPHONES</a:t>
            </a:r>
            <a:r>
              <a:rPr lang="fr-FR" sz="2800" dirty="0" smtClean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	</a:t>
            </a:r>
            <a:r>
              <a:rPr lang="fr-FR" sz="2800" i="1" dirty="0" smtClean="0">
                <a:solidFill>
                  <a:srgbClr val="002060"/>
                </a:solidFill>
              </a:rPr>
              <a:t>Mur</a:t>
            </a:r>
            <a:r>
              <a:rPr lang="fr-FR" sz="2800" dirty="0" smtClean="0">
                <a:solidFill>
                  <a:srgbClr val="002060"/>
                </a:solidFill>
              </a:rPr>
              <a:t> (</a:t>
            </a:r>
            <a:r>
              <a:rPr lang="fr-FR" sz="2800" dirty="0" err="1" smtClean="0">
                <a:solidFill>
                  <a:srgbClr val="002060"/>
                </a:solidFill>
              </a:rPr>
              <a:t>muro</a:t>
            </a:r>
            <a:r>
              <a:rPr lang="fr-FR" sz="2800" dirty="0" smtClean="0">
                <a:solidFill>
                  <a:srgbClr val="002060"/>
                </a:solidFill>
              </a:rPr>
              <a:t>)		</a:t>
            </a:r>
            <a:r>
              <a:rPr lang="fr-FR" sz="2800" i="1" dirty="0" smtClean="0">
                <a:solidFill>
                  <a:srgbClr val="002060"/>
                </a:solidFill>
              </a:rPr>
              <a:t>Mûr</a:t>
            </a:r>
            <a:r>
              <a:rPr lang="fr-FR" sz="2800" dirty="0" smtClean="0">
                <a:solidFill>
                  <a:srgbClr val="002060"/>
                </a:solidFill>
              </a:rPr>
              <a:t>	(</a:t>
            </a:r>
            <a:r>
              <a:rPr lang="fr-FR" sz="2800" dirty="0" err="1" smtClean="0">
                <a:solidFill>
                  <a:srgbClr val="002060"/>
                </a:solidFill>
              </a:rPr>
              <a:t>maturo</a:t>
            </a:r>
            <a:r>
              <a:rPr lang="fr-FR" sz="2800" dirty="0" smtClean="0">
                <a:solidFill>
                  <a:srgbClr val="002060"/>
                </a:solidFill>
              </a:rPr>
              <a:t>)</a:t>
            </a:r>
          </a:p>
          <a:p>
            <a:pPr marL="11430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	</a:t>
            </a:r>
            <a:r>
              <a:rPr lang="fr-FR" sz="2800" i="1" dirty="0" smtClean="0">
                <a:solidFill>
                  <a:srgbClr val="002060"/>
                </a:solidFill>
              </a:rPr>
              <a:t>Sur</a:t>
            </a:r>
            <a:r>
              <a:rPr lang="fr-FR" sz="2800" dirty="0" smtClean="0">
                <a:solidFill>
                  <a:srgbClr val="002060"/>
                </a:solidFill>
              </a:rPr>
              <a:t>   (</a:t>
            </a:r>
            <a:r>
              <a:rPr lang="fr-FR" sz="2800" dirty="0" err="1" smtClean="0">
                <a:solidFill>
                  <a:srgbClr val="002060"/>
                </a:solidFill>
              </a:rPr>
              <a:t>sopra</a:t>
            </a:r>
            <a:r>
              <a:rPr lang="fr-FR" sz="2800" dirty="0" smtClean="0">
                <a:solidFill>
                  <a:srgbClr val="002060"/>
                </a:solidFill>
              </a:rPr>
              <a:t>)		</a:t>
            </a:r>
            <a:r>
              <a:rPr lang="fr-FR" sz="2800" i="1" dirty="0" smtClean="0">
                <a:solidFill>
                  <a:srgbClr val="002060"/>
                </a:solidFill>
              </a:rPr>
              <a:t>Sûr</a:t>
            </a:r>
            <a:r>
              <a:rPr lang="fr-FR" sz="2800" dirty="0" smtClean="0">
                <a:solidFill>
                  <a:srgbClr val="002060"/>
                </a:solidFill>
              </a:rPr>
              <a:t>	(</a:t>
            </a:r>
            <a:r>
              <a:rPr lang="fr-FR" sz="2800" dirty="0" err="1" smtClean="0">
                <a:solidFill>
                  <a:srgbClr val="002060"/>
                </a:solidFill>
              </a:rPr>
              <a:t>sicuro</a:t>
            </a:r>
            <a:r>
              <a:rPr lang="fr-FR" sz="2800" dirty="0" smtClean="0">
                <a:solidFill>
                  <a:srgbClr val="002060"/>
                </a:solidFill>
              </a:rPr>
              <a:t>)</a:t>
            </a:r>
            <a:endParaRPr lang="fr-F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61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068144"/>
          </a:xfrm>
        </p:spPr>
        <p:txBody>
          <a:bodyPr/>
          <a:lstStyle/>
          <a:p>
            <a:pPr marL="114300" indent="0" algn="just">
              <a:buNone/>
            </a:pPr>
            <a:r>
              <a:rPr lang="fr-FR" sz="4000" u="sng" dirty="0" smtClean="0">
                <a:solidFill>
                  <a:srgbClr val="C00000"/>
                </a:solidFill>
              </a:rPr>
              <a:t>LE TRÉMA</a:t>
            </a:r>
            <a:endParaRPr lang="fr-FR" sz="4000" b="1" u="sng" dirty="0" smtClean="0">
              <a:solidFill>
                <a:srgbClr val="C00000"/>
              </a:solidFill>
            </a:endParaRPr>
          </a:p>
          <a:p>
            <a:pPr marL="114300" indent="0" algn="just">
              <a:buNone/>
            </a:pPr>
            <a:endParaRPr lang="fr-FR" sz="2400" b="1" dirty="0" smtClean="0">
              <a:solidFill>
                <a:srgbClr val="002060"/>
              </a:solidFill>
            </a:endParaRPr>
          </a:p>
          <a:p>
            <a:pPr marL="114300" indent="0" algn="just">
              <a:buNone/>
            </a:pPr>
            <a:r>
              <a:rPr lang="fr-FR" sz="2400" b="1" dirty="0" smtClean="0">
                <a:solidFill>
                  <a:srgbClr val="002060"/>
                </a:solidFill>
              </a:rPr>
              <a:t>Le tréma</a:t>
            </a:r>
            <a:r>
              <a:rPr lang="fr-FR" sz="2400" dirty="0" smtClean="0">
                <a:solidFill>
                  <a:srgbClr val="002060"/>
                </a:solidFill>
              </a:rPr>
              <a:t> est un signe orthographique formé de deux points juxtaposés que l'on écrit sur les voyelles </a:t>
            </a:r>
            <a:r>
              <a:rPr lang="fr-FR" sz="2800" b="1" dirty="0" smtClean="0">
                <a:solidFill>
                  <a:srgbClr val="FF0000"/>
                </a:solidFill>
              </a:rPr>
              <a:t>e</a:t>
            </a:r>
            <a:r>
              <a:rPr lang="fr-FR" sz="2400" dirty="0" smtClean="0">
                <a:solidFill>
                  <a:srgbClr val="002060"/>
                </a:solidFill>
              </a:rPr>
              <a:t>, </a:t>
            </a:r>
            <a:r>
              <a:rPr lang="fr-FR" sz="2800" b="1" dirty="0" smtClean="0">
                <a:solidFill>
                  <a:srgbClr val="FF0000"/>
                </a:solidFill>
              </a:rPr>
              <a:t>i</a:t>
            </a:r>
            <a:r>
              <a:rPr lang="fr-FR" sz="2400" dirty="0" smtClean="0">
                <a:solidFill>
                  <a:srgbClr val="002060"/>
                </a:solidFill>
              </a:rPr>
              <a:t>, </a:t>
            </a:r>
            <a:r>
              <a:rPr lang="fr-FR" sz="2800" b="1" dirty="0" smtClean="0">
                <a:solidFill>
                  <a:srgbClr val="FF0000"/>
                </a:solidFill>
              </a:rPr>
              <a:t>u</a:t>
            </a:r>
            <a:r>
              <a:rPr lang="fr-FR" sz="2400" dirty="0" smtClean="0">
                <a:solidFill>
                  <a:srgbClr val="002060"/>
                </a:solidFill>
              </a:rPr>
              <a:t> : </a:t>
            </a:r>
          </a:p>
          <a:p>
            <a:pPr marL="114300" indent="0" algn="ctr">
              <a:buNone/>
            </a:pPr>
            <a:r>
              <a:rPr lang="fr-FR" sz="4400" b="1" dirty="0" smtClean="0">
                <a:solidFill>
                  <a:srgbClr val="00B050"/>
                </a:solidFill>
              </a:rPr>
              <a:t>ë</a:t>
            </a:r>
            <a:r>
              <a:rPr lang="fr-FR" sz="2400" dirty="0" smtClean="0">
                <a:solidFill>
                  <a:srgbClr val="002060"/>
                </a:solidFill>
              </a:rPr>
              <a:t>, </a:t>
            </a:r>
            <a:r>
              <a:rPr lang="fr-FR" sz="4400" b="1" dirty="0" smtClean="0">
                <a:solidFill>
                  <a:srgbClr val="00B050"/>
                </a:solidFill>
              </a:rPr>
              <a:t>ï</a:t>
            </a:r>
            <a:r>
              <a:rPr lang="fr-FR" sz="2400" dirty="0" smtClean="0">
                <a:solidFill>
                  <a:srgbClr val="002060"/>
                </a:solidFill>
              </a:rPr>
              <a:t>, </a:t>
            </a:r>
            <a:r>
              <a:rPr lang="fr-FR" sz="4400" b="1" dirty="0" smtClean="0">
                <a:solidFill>
                  <a:srgbClr val="00B050"/>
                </a:solidFill>
              </a:rPr>
              <a:t>ü</a:t>
            </a:r>
            <a:r>
              <a:rPr lang="fr-FR" sz="2400" dirty="0" smtClean="0">
                <a:solidFill>
                  <a:srgbClr val="002060"/>
                </a:solidFill>
              </a:rPr>
              <a:t>, </a:t>
            </a:r>
            <a:r>
              <a:rPr lang="fr-FR" sz="4400" b="1" dirty="0" smtClean="0">
                <a:solidFill>
                  <a:srgbClr val="00B050"/>
                </a:solidFill>
              </a:rPr>
              <a:t>Ë</a:t>
            </a:r>
            <a:r>
              <a:rPr lang="fr-FR" sz="2400" dirty="0" smtClean="0">
                <a:solidFill>
                  <a:srgbClr val="002060"/>
                </a:solidFill>
              </a:rPr>
              <a:t>, </a:t>
            </a:r>
            <a:r>
              <a:rPr lang="fr-FR" sz="4400" b="1" dirty="0" smtClean="0">
                <a:solidFill>
                  <a:srgbClr val="00B050"/>
                </a:solidFill>
              </a:rPr>
              <a:t>Ï</a:t>
            </a:r>
            <a:r>
              <a:rPr lang="fr-FR" sz="2400" dirty="0" smtClean="0">
                <a:solidFill>
                  <a:srgbClr val="002060"/>
                </a:solidFill>
              </a:rPr>
              <a:t>, </a:t>
            </a:r>
            <a:r>
              <a:rPr lang="fr-FR" sz="4400" b="1" dirty="0" smtClean="0">
                <a:solidFill>
                  <a:srgbClr val="00B050"/>
                </a:solidFill>
              </a:rPr>
              <a:t>Ü </a:t>
            </a:r>
          </a:p>
          <a:p>
            <a:pPr marL="114300" indent="0" algn="just">
              <a:buNone/>
            </a:pPr>
            <a:r>
              <a:rPr lang="fr-FR" sz="2400" dirty="0" smtClean="0">
                <a:solidFill>
                  <a:srgbClr val="002060"/>
                </a:solidFill>
              </a:rPr>
              <a:t>Il indique que les deux voyelles se prononcent séparément:</a:t>
            </a:r>
          </a:p>
          <a:p>
            <a:pPr marL="114300" indent="0" algn="just">
              <a:buNone/>
            </a:pPr>
            <a:r>
              <a:rPr lang="fr-FR" sz="2400" dirty="0" smtClean="0">
                <a:solidFill>
                  <a:srgbClr val="002060"/>
                </a:solidFill>
              </a:rPr>
              <a:t>Ex.	</a:t>
            </a:r>
            <a:r>
              <a:rPr lang="fr-FR" sz="2400" dirty="0" smtClean="0">
                <a:solidFill>
                  <a:srgbClr val="C00000"/>
                </a:solidFill>
              </a:rPr>
              <a:t>M</a:t>
            </a:r>
            <a:r>
              <a:rPr lang="fr-FR" sz="2400" u="sng" dirty="0" smtClean="0">
                <a:solidFill>
                  <a:srgbClr val="C00000"/>
                </a:solidFill>
              </a:rPr>
              <a:t>ai</a:t>
            </a:r>
            <a:r>
              <a:rPr lang="fr-FR" sz="2400" dirty="0" smtClean="0">
                <a:solidFill>
                  <a:srgbClr val="C00000"/>
                </a:solidFill>
              </a:rPr>
              <a:t>s</a:t>
            </a:r>
            <a:r>
              <a:rPr lang="fr-FR" sz="2400" dirty="0" smtClean="0">
                <a:solidFill>
                  <a:srgbClr val="002060"/>
                </a:solidFill>
              </a:rPr>
              <a:t> (ma)	</a:t>
            </a:r>
            <a:r>
              <a:rPr lang="fr-FR" sz="2400" dirty="0" smtClean="0">
                <a:solidFill>
                  <a:srgbClr val="C00000"/>
                </a:solidFill>
              </a:rPr>
              <a:t>Maïs</a:t>
            </a:r>
            <a:r>
              <a:rPr lang="fr-FR" sz="2400" dirty="0" smtClean="0">
                <a:solidFill>
                  <a:srgbClr val="002060"/>
                </a:solidFill>
              </a:rPr>
              <a:t> (mais)</a:t>
            </a:r>
          </a:p>
          <a:p>
            <a:pPr marL="114300" indent="0" algn="just">
              <a:buNone/>
            </a:pPr>
            <a:endParaRPr lang="fr-FR" sz="2400" dirty="0" smtClean="0">
              <a:solidFill>
                <a:srgbClr val="002060"/>
              </a:solidFill>
            </a:endParaRPr>
          </a:p>
          <a:p>
            <a:pPr marL="114300" indent="0" algn="just">
              <a:buNone/>
            </a:pPr>
            <a:r>
              <a:rPr lang="fr-FR" sz="2400" dirty="0" smtClean="0">
                <a:solidFill>
                  <a:srgbClr val="002060"/>
                </a:solidFill>
              </a:rPr>
              <a:t>Le tréma sert aussi pour former le féminin de certains adjectifs pour permettre de maintenir le son de l’adjectif masculin:</a:t>
            </a:r>
          </a:p>
          <a:p>
            <a:pPr marL="114300" indent="0" algn="just">
              <a:buNone/>
            </a:pPr>
            <a:r>
              <a:rPr lang="fr-FR" sz="2400" dirty="0" smtClean="0">
                <a:solidFill>
                  <a:srgbClr val="002060"/>
                </a:solidFill>
              </a:rPr>
              <a:t>Ex.	</a:t>
            </a:r>
            <a:r>
              <a:rPr lang="fr-FR" sz="2400" dirty="0" smtClean="0">
                <a:solidFill>
                  <a:srgbClr val="C00000"/>
                </a:solidFill>
              </a:rPr>
              <a:t>ambigu</a:t>
            </a:r>
            <a:r>
              <a:rPr lang="fr-FR" sz="2400" dirty="0" smtClean="0">
                <a:solidFill>
                  <a:srgbClr val="002060"/>
                </a:solidFill>
              </a:rPr>
              <a:t>	</a:t>
            </a:r>
            <a:r>
              <a:rPr lang="fr-FR" sz="2400" dirty="0" smtClean="0">
                <a:solidFill>
                  <a:srgbClr val="C00000"/>
                </a:solidFill>
              </a:rPr>
              <a:t>ambigüe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endParaRPr lang="fr-FR" dirty="0" smtClean="0"/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748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068144"/>
          </a:xfrm>
        </p:spPr>
        <p:txBody>
          <a:bodyPr/>
          <a:lstStyle/>
          <a:p>
            <a:pPr marL="114300" indent="0">
              <a:buNone/>
            </a:pPr>
            <a:r>
              <a:rPr lang="fr-FR" sz="4400" u="sng" dirty="0" smtClean="0">
                <a:solidFill>
                  <a:srgbClr val="C00000"/>
                </a:solidFill>
              </a:rPr>
              <a:t>LA CÉDILLE</a:t>
            </a:r>
          </a:p>
          <a:p>
            <a:pPr marL="114300" indent="0">
              <a:buNone/>
            </a:pPr>
            <a:endParaRPr lang="fr-FR" dirty="0" smtClean="0"/>
          </a:p>
          <a:p>
            <a:pPr marL="114300" indent="0" algn="just">
              <a:buNone/>
            </a:pPr>
            <a:r>
              <a:rPr lang="fr-FR" dirty="0" smtClean="0">
                <a:solidFill>
                  <a:srgbClr val="002060"/>
                </a:solidFill>
              </a:rPr>
              <a:t>La cédille est un signe orthographique que l’on place seulement sous la consonne c = </a:t>
            </a:r>
            <a:r>
              <a:rPr lang="fr-FR" sz="2400" b="1" dirty="0" smtClean="0">
                <a:solidFill>
                  <a:srgbClr val="FF0000"/>
                </a:solidFill>
              </a:rPr>
              <a:t>Ç</a:t>
            </a:r>
            <a:r>
              <a:rPr lang="fr-FR" dirty="0" smtClean="0"/>
              <a:t>, </a:t>
            </a:r>
            <a:r>
              <a:rPr lang="fr-FR" dirty="0" smtClean="0">
                <a:solidFill>
                  <a:srgbClr val="002060"/>
                </a:solidFill>
              </a:rPr>
              <a:t>pour remarquer que le son n’est pas dur /K/ mais doux /s/, mais que quand elle est suivie par les voyelles:</a:t>
            </a:r>
          </a:p>
          <a:p>
            <a:pPr marL="114300" indent="0" algn="ctr">
              <a:buNone/>
            </a:pPr>
            <a:r>
              <a:rPr lang="fr-FR" sz="4400" b="1" dirty="0" smtClean="0">
                <a:solidFill>
                  <a:srgbClr val="FF0000"/>
                </a:solidFill>
              </a:rPr>
              <a:t>A, O, U</a:t>
            </a:r>
          </a:p>
          <a:p>
            <a:pPr marL="114300" indent="0">
              <a:buNone/>
            </a:pPr>
            <a:endParaRPr lang="fr-FR" dirty="0" smtClean="0"/>
          </a:p>
          <a:p>
            <a:pPr marL="114300" indent="0">
              <a:buNone/>
            </a:pPr>
            <a:r>
              <a:rPr lang="fr-FR" i="1" dirty="0" smtClean="0">
                <a:solidFill>
                  <a:srgbClr val="002060"/>
                </a:solidFill>
              </a:rPr>
              <a:t>Exemple</a:t>
            </a:r>
            <a:r>
              <a:rPr lang="fr-FR" dirty="0" smtClean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A</a:t>
            </a:r>
            <a:r>
              <a:rPr lang="fr-FR" dirty="0" smtClean="0">
                <a:solidFill>
                  <a:srgbClr val="002060"/>
                </a:solidFill>
              </a:rPr>
              <a:t>		ça</a:t>
            </a:r>
          </a:p>
          <a:p>
            <a:pPr marL="11430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O</a:t>
            </a:r>
            <a:r>
              <a:rPr lang="fr-FR" dirty="0" smtClean="0">
                <a:solidFill>
                  <a:srgbClr val="002060"/>
                </a:solidFill>
              </a:rPr>
              <a:t>		garçon</a:t>
            </a:r>
          </a:p>
          <a:p>
            <a:pPr marL="11430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R</a:t>
            </a:r>
            <a:r>
              <a:rPr lang="fr-FR" dirty="0" smtClean="0">
                <a:solidFill>
                  <a:srgbClr val="002060"/>
                </a:solidFill>
              </a:rPr>
              <a:t>		reçu</a:t>
            </a:r>
          </a:p>
          <a:p>
            <a:pPr marL="11430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517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u="sng" dirty="0" smtClean="0">
                <a:latin typeface="+mn-lt"/>
              </a:rPr>
              <a:t>LES SIGNES DE PONCTUATION</a:t>
            </a:r>
            <a:endParaRPr lang="it-IT" u="sng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POINT </a:t>
            </a:r>
            <a:r>
              <a:rPr lang="fr-FR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Le POINT D’INTERROGATION </a:t>
            </a:r>
            <a:r>
              <a:rPr lang="fr-FR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Le POINT D’EXCLAMATION </a:t>
            </a:r>
            <a:r>
              <a:rPr lang="fr-FR" b="1" dirty="0" smtClean="0">
                <a:solidFill>
                  <a:srgbClr val="FF0000"/>
                </a:solidFill>
              </a:rPr>
              <a:t>!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La VIRGULE </a:t>
            </a:r>
            <a:r>
              <a:rPr lang="fr-FR" b="1" dirty="0" smtClean="0">
                <a:solidFill>
                  <a:srgbClr val="FF0000"/>
                </a:solidFill>
              </a:rPr>
              <a:t>,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Le POINT-VIRGULE </a:t>
            </a:r>
            <a:r>
              <a:rPr lang="fr-FR" b="1" dirty="0" smtClean="0">
                <a:solidFill>
                  <a:srgbClr val="FF0000"/>
                </a:solidFill>
              </a:rPr>
              <a:t>;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Les DEUX-POINTS </a:t>
            </a:r>
            <a:r>
              <a:rPr lang="fr-FR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Les POINTS DE SUSPENSION </a:t>
            </a:r>
            <a:r>
              <a:rPr lang="fr-FR" b="1" dirty="0" smtClean="0">
                <a:solidFill>
                  <a:srgbClr val="FF0000"/>
                </a:solidFill>
              </a:rPr>
              <a:t>…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Les PARANTHÈSES </a:t>
            </a:r>
            <a:r>
              <a:rPr lang="fr-FR" b="1" dirty="0" smtClean="0">
                <a:solidFill>
                  <a:srgbClr val="FF0000"/>
                </a:solidFill>
              </a:rPr>
              <a:t>()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Les CROCHETS </a:t>
            </a:r>
            <a:r>
              <a:rPr lang="fr-FR" sz="2000" b="1" dirty="0" smtClean="0">
                <a:solidFill>
                  <a:srgbClr val="FF0000"/>
                </a:solidFill>
              </a:rPr>
              <a:t>[]</a:t>
            </a:r>
          </a:p>
          <a:p>
            <a:r>
              <a:rPr lang="fr-FR" sz="2000" dirty="0" smtClean="0">
                <a:solidFill>
                  <a:srgbClr val="002060"/>
                </a:solidFill>
              </a:rPr>
              <a:t>Les GUILLEMETS </a:t>
            </a:r>
            <a:r>
              <a:rPr lang="fr-FR" sz="2000" b="1" dirty="0" smtClean="0">
                <a:solidFill>
                  <a:srgbClr val="FF0000"/>
                </a:solidFill>
              </a:rPr>
              <a:t>«»</a:t>
            </a:r>
          </a:p>
          <a:p>
            <a:r>
              <a:rPr lang="fr-FR" sz="2000" dirty="0" smtClean="0">
                <a:solidFill>
                  <a:srgbClr val="002060"/>
                </a:solidFill>
              </a:rPr>
              <a:t>Le TIRET </a:t>
            </a:r>
            <a:r>
              <a:rPr lang="fr-FR" sz="2000" b="1" dirty="0" smtClean="0">
                <a:solidFill>
                  <a:srgbClr val="FF0000"/>
                </a:solidFill>
              </a:rPr>
              <a:t>-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40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-34920"/>
            <a:ext cx="7620000" cy="1143000"/>
          </a:xfrm>
        </p:spPr>
        <p:txBody>
          <a:bodyPr/>
          <a:lstStyle/>
          <a:p>
            <a:r>
              <a:rPr lang="it-IT" u="sng" dirty="0" smtClean="0">
                <a:latin typeface="+mn-lt"/>
              </a:rPr>
              <a:t>L’ ALPHABET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80728"/>
            <a:ext cx="8388424" cy="576064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dirty="0" smtClean="0"/>
              <a:t>L</a:t>
            </a:r>
            <a:r>
              <a:rPr lang="fr-FR" dirty="0" smtClean="0">
                <a:latin typeface="+mj-lt"/>
              </a:rPr>
              <a:t>’ alphabet français se compose de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26 lettres</a:t>
            </a:r>
            <a:r>
              <a:rPr lang="fr-FR" dirty="0" smtClean="0">
                <a:latin typeface="+mj-lt"/>
              </a:rPr>
              <a:t>: </a:t>
            </a:r>
          </a:p>
          <a:p>
            <a:pPr marL="114300" indent="0">
              <a:buNone/>
            </a:pPr>
            <a:endParaRPr lang="fr-FR" dirty="0" smtClean="0">
              <a:latin typeface="+mj-lt"/>
            </a:endParaRPr>
          </a:p>
          <a:p>
            <a:r>
              <a:rPr lang="fr-FR" b="1" dirty="0" smtClean="0">
                <a:solidFill>
                  <a:srgbClr val="00B050"/>
                </a:solidFill>
                <a:latin typeface="+mj-lt"/>
              </a:rPr>
              <a:t>5 voyelles</a:t>
            </a:r>
          </a:p>
          <a:p>
            <a:r>
              <a:rPr lang="fr-FR" b="1" dirty="0" smtClean="0">
                <a:solidFill>
                  <a:srgbClr val="00B050"/>
                </a:solidFill>
                <a:latin typeface="+mj-lt"/>
              </a:rPr>
              <a:t>21 consonnes</a:t>
            </a:r>
          </a:p>
          <a:p>
            <a:endParaRPr lang="fr-FR" dirty="0" smtClean="0">
              <a:latin typeface="+mj-lt"/>
            </a:endParaRPr>
          </a:p>
          <a:p>
            <a:r>
              <a:rPr lang="fr-FR" dirty="0" smtClean="0">
                <a:latin typeface="+mj-lt"/>
              </a:rPr>
              <a:t>La langue française est une langue </a:t>
            </a:r>
            <a:r>
              <a:rPr lang="fr-FR" i="1" dirty="0" smtClean="0">
                <a:solidFill>
                  <a:srgbClr val="C00000"/>
                </a:solidFill>
                <a:latin typeface="+mj-lt"/>
              </a:rPr>
              <a:t>opaque</a:t>
            </a:r>
            <a:r>
              <a:rPr lang="fr-FR" dirty="0" smtClean="0">
                <a:latin typeface="+mj-lt"/>
              </a:rPr>
              <a:t> car la correspondance entre phonème est graphème est variable, à différence de l’italien dont à chaque phonème correspond un et un seul graphème.</a:t>
            </a:r>
          </a:p>
          <a:p>
            <a:endParaRPr lang="fr-FR" dirty="0" smtClean="0">
              <a:latin typeface="+mj-lt"/>
            </a:endParaRPr>
          </a:p>
          <a:p>
            <a:pPr algn="just"/>
            <a:r>
              <a:rPr lang="fr-FR" dirty="0" smtClean="0">
                <a:latin typeface="+mj-lt"/>
              </a:rPr>
              <a:t>Pour connaître la prononciation d’une lettre on peut s’aider avec la transcription phonétique qui fait correspondre à chaque lettre un son indiqué entre cro­chets [ ] ou entre barres obliques //.</a:t>
            </a:r>
          </a:p>
          <a:p>
            <a:pPr marL="114300" indent="0" algn="just">
              <a:buNone/>
            </a:pPr>
            <a:endParaRPr lang="fr-FR" dirty="0" smtClean="0">
              <a:latin typeface="+mj-lt"/>
            </a:endParaRPr>
          </a:p>
          <a:p>
            <a:pPr algn="just"/>
            <a:r>
              <a:rPr lang="fr-FR" dirty="0" smtClean="0">
                <a:latin typeface="+mj-lt"/>
              </a:rPr>
              <a:t>La transcription phonétique se base sur l</a:t>
            </a:r>
            <a:r>
              <a:rPr lang="fr-FR" dirty="0" smtClean="0">
                <a:solidFill>
                  <a:srgbClr val="C00000"/>
                </a:solidFill>
                <a:latin typeface="+mj-lt"/>
              </a:rPr>
              <a:t>’API</a:t>
            </a:r>
            <a:r>
              <a:rPr lang="fr-FR" dirty="0" smtClean="0">
                <a:latin typeface="+mj-lt"/>
              </a:rPr>
              <a:t> (Alphabet phonétique International).</a:t>
            </a:r>
          </a:p>
          <a:p>
            <a:endParaRPr lang="it-IT" dirty="0" smtClean="0"/>
          </a:p>
        </p:txBody>
      </p:sp>
      <p:pic>
        <p:nvPicPr>
          <p:cNvPr id="1026" name="Picture 2" descr="C:\Users\Alessandra\AppData\Local\Microsoft\Windows\INetCache\IE\5K5CMOSE\COSA_SIGNIFICA_SOGNARE_LE_LETTERE_DELL'ALFABET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26883">
            <a:off x="6107004" y="524759"/>
            <a:ext cx="2169455" cy="1281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04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6632"/>
            <a:ext cx="7920880" cy="64087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b="1" i="1" dirty="0" smtClean="0"/>
              <a:t>Lettre</a:t>
            </a:r>
            <a:r>
              <a:rPr lang="fr-FR" b="1" dirty="0" smtClean="0"/>
              <a:t>	      </a:t>
            </a:r>
            <a:r>
              <a:rPr lang="fr-FR" b="1" i="1" dirty="0" smtClean="0"/>
              <a:t>Prononciation  		Exemple</a:t>
            </a:r>
          </a:p>
          <a:p>
            <a:pPr marL="114300" indent="0">
              <a:buNone/>
            </a:pPr>
            <a:r>
              <a:rPr lang="fr-FR" b="1" i="1" dirty="0" smtClean="0"/>
              <a:t>                    et  Trans. Ph. </a:t>
            </a:r>
            <a:r>
              <a:rPr lang="fr-FR" b="1" dirty="0" smtClean="0"/>
              <a:t>	</a:t>
            </a:r>
          </a:p>
          <a:p>
            <a:pPr marL="114300" indent="0">
              <a:buNone/>
            </a:pPr>
            <a:endParaRPr lang="fr-FR" dirty="0" smtClean="0"/>
          </a:p>
          <a:p>
            <a:pPr marL="114300" indent="0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A</a:t>
            </a:r>
            <a:r>
              <a:rPr lang="fr-FR" sz="2400" dirty="0" smtClean="0"/>
              <a:t> 	</a:t>
            </a:r>
            <a:r>
              <a:rPr lang="fr-FR" sz="2400" dirty="0" smtClean="0">
                <a:solidFill>
                  <a:srgbClr val="00B0F0"/>
                </a:solidFill>
              </a:rPr>
              <a:t>/a/</a:t>
            </a:r>
            <a:r>
              <a:rPr lang="fr-FR" sz="2400" dirty="0" smtClean="0"/>
              <a:t>	 [a] 		</a:t>
            </a:r>
            <a:r>
              <a:rPr lang="fr-FR" sz="2400" dirty="0" smtClean="0">
                <a:solidFill>
                  <a:srgbClr val="7030A0"/>
                </a:solidFill>
              </a:rPr>
              <a:t>banane</a:t>
            </a:r>
            <a:r>
              <a:rPr lang="fr-FR" sz="2400" dirty="0" smtClean="0"/>
              <a:t>	</a:t>
            </a:r>
            <a:r>
              <a:rPr lang="fr-FR" sz="2400" dirty="0" smtClean="0">
                <a:solidFill>
                  <a:srgbClr val="7030A0"/>
                </a:solidFill>
              </a:rPr>
              <a:t>/</a:t>
            </a:r>
            <a:r>
              <a:rPr lang="fr-FR" sz="2400" dirty="0" err="1" smtClean="0">
                <a:solidFill>
                  <a:srgbClr val="7030A0"/>
                </a:solidFill>
              </a:rPr>
              <a:t>banan</a:t>
            </a:r>
            <a:r>
              <a:rPr lang="fr-FR" sz="2400" dirty="0" smtClean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400" dirty="0" smtClean="0"/>
              <a:t>		 [ɑ] 		</a:t>
            </a:r>
            <a:r>
              <a:rPr lang="fr-FR" dirty="0" smtClean="0">
                <a:solidFill>
                  <a:srgbClr val="7030A0"/>
                </a:solidFill>
              </a:rPr>
              <a:t>pâte</a:t>
            </a:r>
            <a:r>
              <a:rPr lang="fr-FR" dirty="0" smtClean="0"/>
              <a:t> 		</a:t>
            </a:r>
            <a:r>
              <a:rPr lang="fr-FR" dirty="0" smtClean="0">
                <a:solidFill>
                  <a:srgbClr val="7030A0"/>
                </a:solidFill>
              </a:rPr>
              <a:t>/</a:t>
            </a:r>
            <a:r>
              <a:rPr lang="fr-FR" dirty="0" err="1" smtClean="0">
                <a:solidFill>
                  <a:srgbClr val="7030A0"/>
                </a:solidFill>
              </a:rPr>
              <a:t>pɑt</a:t>
            </a:r>
            <a:r>
              <a:rPr lang="fr-FR" dirty="0" smtClean="0">
                <a:solidFill>
                  <a:srgbClr val="7030A0"/>
                </a:solidFill>
              </a:rPr>
              <a:t>/ </a:t>
            </a:r>
            <a:r>
              <a:rPr lang="fr-FR" sz="1100" dirty="0" smtClean="0">
                <a:solidFill>
                  <a:srgbClr val="FF0000"/>
                </a:solidFill>
              </a:rPr>
              <a:t>(</a:t>
            </a:r>
            <a:r>
              <a:rPr lang="fr-FR" sz="1100" dirty="0" err="1" smtClean="0">
                <a:solidFill>
                  <a:srgbClr val="FF0000"/>
                </a:solidFill>
              </a:rPr>
              <a:t>Suono</a:t>
            </a:r>
            <a:r>
              <a:rPr lang="fr-FR" sz="1100" dirty="0" smtClean="0">
                <a:solidFill>
                  <a:srgbClr val="FF0000"/>
                </a:solidFill>
              </a:rPr>
              <a:t> </a:t>
            </a:r>
            <a:r>
              <a:rPr lang="fr-FR" sz="1100" dirty="0" err="1" smtClean="0">
                <a:solidFill>
                  <a:srgbClr val="FF0000"/>
                </a:solidFill>
              </a:rPr>
              <a:t>della</a:t>
            </a:r>
            <a:r>
              <a:rPr lang="fr-FR" sz="1100" dirty="0" smtClean="0">
                <a:solidFill>
                  <a:srgbClr val="FF0000"/>
                </a:solidFill>
              </a:rPr>
              <a:t>  a è </a:t>
            </a:r>
            <a:r>
              <a:rPr lang="fr-FR" sz="1100" dirty="0" err="1" smtClean="0">
                <a:solidFill>
                  <a:srgbClr val="FF0000"/>
                </a:solidFill>
              </a:rPr>
              <a:t>allungato</a:t>
            </a:r>
            <a:r>
              <a:rPr lang="fr-FR" sz="1100" dirty="0" smtClean="0">
                <a:solidFill>
                  <a:srgbClr val="FF0000"/>
                </a:solidFill>
              </a:rPr>
              <a:t>)</a:t>
            </a:r>
          </a:p>
          <a:p>
            <a:pPr marL="114300" indent="0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B</a:t>
            </a:r>
            <a:r>
              <a:rPr lang="fr-FR" sz="2400" dirty="0" smtClean="0"/>
              <a:t>	</a:t>
            </a:r>
            <a:r>
              <a:rPr lang="fr-FR" sz="2400" dirty="0" smtClean="0">
                <a:solidFill>
                  <a:srgbClr val="00B0F0"/>
                </a:solidFill>
              </a:rPr>
              <a:t>/</a:t>
            </a:r>
            <a:r>
              <a:rPr lang="fr-FR" sz="2400" dirty="0" err="1" smtClean="0">
                <a:solidFill>
                  <a:srgbClr val="00B0F0"/>
                </a:solidFill>
              </a:rPr>
              <a:t>be</a:t>
            </a:r>
            <a:r>
              <a:rPr lang="fr-FR" sz="2400" dirty="0" smtClean="0">
                <a:solidFill>
                  <a:srgbClr val="00B0F0"/>
                </a:solidFill>
              </a:rPr>
              <a:t>/</a:t>
            </a:r>
            <a:r>
              <a:rPr lang="fr-FR" sz="2400" dirty="0" smtClean="0"/>
              <a:t>	 [b]		</a:t>
            </a:r>
            <a:r>
              <a:rPr lang="fr-FR" sz="2400" dirty="0" smtClean="0">
                <a:solidFill>
                  <a:srgbClr val="7030A0"/>
                </a:solidFill>
              </a:rPr>
              <a:t>baguette</a:t>
            </a:r>
            <a:r>
              <a:rPr lang="fr-FR" sz="2400" dirty="0" smtClean="0"/>
              <a:t>	</a:t>
            </a:r>
            <a:r>
              <a:rPr lang="fr-FR" sz="2400" dirty="0" smtClean="0">
                <a:solidFill>
                  <a:srgbClr val="7030A0"/>
                </a:solidFill>
              </a:rPr>
              <a:t>/</a:t>
            </a:r>
            <a:r>
              <a:rPr lang="fr-FR" sz="2400" dirty="0" err="1" smtClean="0">
                <a:solidFill>
                  <a:srgbClr val="7030A0"/>
                </a:solidFill>
              </a:rPr>
              <a:t>bagƐt</a:t>
            </a:r>
            <a:r>
              <a:rPr lang="fr-FR" sz="2400" dirty="0" smtClean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C</a:t>
            </a:r>
            <a:r>
              <a:rPr lang="fr-FR" sz="2400" dirty="0" smtClean="0"/>
              <a:t>		</a:t>
            </a:r>
          </a:p>
          <a:p>
            <a:pPr marL="114300" indent="0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D</a:t>
            </a:r>
            <a:r>
              <a:rPr lang="fr-FR" sz="2400" dirty="0" smtClean="0"/>
              <a:t>	</a:t>
            </a:r>
            <a:r>
              <a:rPr lang="fr-FR" sz="2400" dirty="0" smtClean="0">
                <a:solidFill>
                  <a:srgbClr val="00B0F0"/>
                </a:solidFill>
              </a:rPr>
              <a:t>/de/</a:t>
            </a:r>
            <a:r>
              <a:rPr lang="fr-FR" sz="2400" dirty="0" smtClean="0"/>
              <a:t>	 [d]		</a:t>
            </a:r>
            <a:r>
              <a:rPr lang="fr-FR" sz="2400" dirty="0" smtClean="0">
                <a:solidFill>
                  <a:srgbClr val="7030A0"/>
                </a:solidFill>
              </a:rPr>
              <a:t>deux</a:t>
            </a:r>
            <a:r>
              <a:rPr lang="fr-FR" sz="2400" dirty="0" smtClean="0"/>
              <a:t>		</a:t>
            </a:r>
            <a:r>
              <a:rPr lang="fr-FR" sz="2400" dirty="0" smtClean="0">
                <a:solidFill>
                  <a:srgbClr val="7030A0"/>
                </a:solidFill>
              </a:rPr>
              <a:t>/</a:t>
            </a:r>
            <a:r>
              <a:rPr lang="fr-FR" sz="2400" dirty="0" err="1" smtClean="0">
                <a:solidFill>
                  <a:srgbClr val="7030A0"/>
                </a:solidFill>
              </a:rPr>
              <a:t>dø</a:t>
            </a:r>
            <a:r>
              <a:rPr lang="fr-FR" sz="2400" dirty="0" smtClean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400" dirty="0" smtClean="0"/>
              <a:t>		 [e]		</a:t>
            </a:r>
            <a:r>
              <a:rPr lang="fr-FR" sz="2400" dirty="0" smtClean="0">
                <a:solidFill>
                  <a:srgbClr val="7030A0"/>
                </a:solidFill>
              </a:rPr>
              <a:t>cité</a:t>
            </a:r>
            <a:r>
              <a:rPr lang="fr-FR" sz="2400" dirty="0" smtClean="0"/>
              <a:t>		</a:t>
            </a:r>
            <a:r>
              <a:rPr lang="fr-FR" sz="2400" dirty="0" smtClean="0">
                <a:solidFill>
                  <a:srgbClr val="7030A0"/>
                </a:solidFill>
              </a:rPr>
              <a:t>/site/   </a:t>
            </a:r>
            <a:r>
              <a:rPr lang="fr-FR" sz="1200" dirty="0" smtClean="0">
                <a:solidFill>
                  <a:srgbClr val="FF0000"/>
                </a:solidFill>
              </a:rPr>
              <a:t>(e con </a:t>
            </a:r>
            <a:r>
              <a:rPr lang="fr-FR" sz="1200" dirty="0" err="1" smtClean="0">
                <a:solidFill>
                  <a:srgbClr val="FF0000"/>
                </a:solidFill>
              </a:rPr>
              <a:t>accento</a:t>
            </a:r>
            <a:r>
              <a:rPr lang="fr-FR" sz="1200" dirty="0" smtClean="0">
                <a:solidFill>
                  <a:srgbClr val="FF0000"/>
                </a:solidFill>
              </a:rPr>
              <a:t> </a:t>
            </a:r>
            <a:r>
              <a:rPr lang="fr-FR" sz="1200" dirty="0" err="1" smtClean="0">
                <a:solidFill>
                  <a:srgbClr val="FF0000"/>
                </a:solidFill>
              </a:rPr>
              <a:t>acuto</a:t>
            </a:r>
            <a:r>
              <a:rPr lang="fr-FR" sz="1200" dirty="0" smtClean="0">
                <a:solidFill>
                  <a:srgbClr val="FF0000"/>
                </a:solidFill>
              </a:rPr>
              <a:t>)</a:t>
            </a:r>
          </a:p>
          <a:p>
            <a:pPr marL="114300" indent="0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E</a:t>
            </a:r>
            <a:r>
              <a:rPr lang="fr-FR" sz="2400" dirty="0" smtClean="0"/>
              <a:t>		 [Ɛ]		</a:t>
            </a:r>
            <a:r>
              <a:rPr lang="fr-FR" sz="2400" dirty="0" smtClean="0">
                <a:solidFill>
                  <a:srgbClr val="7030A0"/>
                </a:solidFill>
              </a:rPr>
              <a:t>père</a:t>
            </a:r>
            <a:r>
              <a:rPr lang="fr-FR" sz="2400" dirty="0" smtClean="0"/>
              <a:t>		</a:t>
            </a:r>
            <a:r>
              <a:rPr lang="fr-FR" sz="2400" dirty="0" smtClean="0">
                <a:solidFill>
                  <a:srgbClr val="7030A0"/>
                </a:solidFill>
              </a:rPr>
              <a:t>/</a:t>
            </a:r>
            <a:r>
              <a:rPr lang="fr-FR" sz="2400" dirty="0" err="1" smtClean="0">
                <a:solidFill>
                  <a:srgbClr val="7030A0"/>
                </a:solidFill>
              </a:rPr>
              <a:t>Pɛr</a:t>
            </a:r>
            <a:r>
              <a:rPr lang="fr-FR" sz="2400" dirty="0" smtClean="0">
                <a:solidFill>
                  <a:srgbClr val="7030A0"/>
                </a:solidFill>
              </a:rPr>
              <a:t>/    </a:t>
            </a:r>
            <a:r>
              <a:rPr lang="fr-FR" sz="1200" dirty="0" smtClean="0">
                <a:solidFill>
                  <a:srgbClr val="FF0000"/>
                </a:solidFill>
              </a:rPr>
              <a:t>(e con </a:t>
            </a:r>
            <a:r>
              <a:rPr lang="fr-FR" sz="1200" dirty="0" err="1" smtClean="0">
                <a:solidFill>
                  <a:srgbClr val="FF0000"/>
                </a:solidFill>
              </a:rPr>
              <a:t>accento</a:t>
            </a:r>
            <a:r>
              <a:rPr lang="fr-FR" sz="1200" dirty="0" smtClean="0">
                <a:solidFill>
                  <a:srgbClr val="FF0000"/>
                </a:solidFill>
              </a:rPr>
              <a:t> grave)</a:t>
            </a:r>
            <a:endParaRPr lang="fr-FR" sz="1200" dirty="0" smtClean="0"/>
          </a:p>
          <a:p>
            <a:pPr marL="114300" indent="0">
              <a:buNone/>
            </a:pPr>
            <a:r>
              <a:rPr lang="fr-FR" sz="2400" dirty="0" smtClean="0"/>
              <a:t>		 [ɘ]		</a:t>
            </a:r>
            <a:r>
              <a:rPr lang="fr-FR" sz="2400" dirty="0" smtClean="0">
                <a:solidFill>
                  <a:srgbClr val="7030A0"/>
                </a:solidFill>
              </a:rPr>
              <a:t>de</a:t>
            </a:r>
            <a:r>
              <a:rPr lang="fr-FR" sz="2400" dirty="0" smtClean="0"/>
              <a:t>		</a:t>
            </a:r>
            <a:r>
              <a:rPr lang="fr-FR" sz="2400" dirty="0" smtClean="0">
                <a:solidFill>
                  <a:srgbClr val="7030A0"/>
                </a:solidFill>
              </a:rPr>
              <a:t>/</a:t>
            </a:r>
            <a:r>
              <a:rPr lang="fr-FR" sz="2400" dirty="0" err="1" smtClean="0">
                <a:solidFill>
                  <a:srgbClr val="7030A0"/>
                </a:solidFill>
              </a:rPr>
              <a:t>dɘ</a:t>
            </a:r>
            <a:r>
              <a:rPr lang="fr-FR" sz="2400" dirty="0" smtClean="0">
                <a:solidFill>
                  <a:srgbClr val="7030A0"/>
                </a:solidFill>
              </a:rPr>
              <a:t>/ </a:t>
            </a:r>
            <a:r>
              <a:rPr lang="fr-FR" sz="1200" dirty="0" smtClean="0">
                <a:solidFill>
                  <a:srgbClr val="FF0000"/>
                </a:solidFill>
              </a:rPr>
              <a:t>(e dell’ </a:t>
            </a:r>
            <a:r>
              <a:rPr lang="fr-FR" sz="1200" dirty="0" err="1" smtClean="0">
                <a:solidFill>
                  <a:srgbClr val="FF0000"/>
                </a:solidFill>
              </a:rPr>
              <a:t>alfabeto</a:t>
            </a:r>
            <a:r>
              <a:rPr lang="fr-FR" sz="1200" dirty="0" smtClean="0">
                <a:solidFill>
                  <a:srgbClr val="FF0000"/>
                </a:solidFill>
              </a:rPr>
              <a:t> </a:t>
            </a:r>
            <a:r>
              <a:rPr lang="fr-FR" sz="1200" dirty="0" err="1" smtClean="0">
                <a:solidFill>
                  <a:srgbClr val="FF0000"/>
                </a:solidFill>
              </a:rPr>
              <a:t>francese</a:t>
            </a:r>
            <a:r>
              <a:rPr lang="fr-FR" sz="1200" dirty="0" smtClean="0">
                <a:solidFill>
                  <a:srgbClr val="FF0000"/>
                </a:solidFill>
              </a:rPr>
              <a:t>)</a:t>
            </a:r>
          </a:p>
          <a:p>
            <a:pPr marL="114300" indent="0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F</a:t>
            </a:r>
            <a:r>
              <a:rPr lang="fr-FR" sz="2400" dirty="0" smtClean="0"/>
              <a:t>	</a:t>
            </a:r>
            <a:r>
              <a:rPr lang="fr-FR" sz="2400" dirty="0" smtClean="0">
                <a:solidFill>
                  <a:srgbClr val="00B0F0"/>
                </a:solidFill>
              </a:rPr>
              <a:t>/</a:t>
            </a:r>
            <a:r>
              <a:rPr lang="fr-FR" sz="2400" dirty="0" err="1" smtClean="0">
                <a:solidFill>
                  <a:srgbClr val="00B0F0"/>
                </a:solidFill>
              </a:rPr>
              <a:t>Ɛf</a:t>
            </a:r>
            <a:r>
              <a:rPr lang="fr-FR" sz="2400" dirty="0" smtClean="0">
                <a:solidFill>
                  <a:srgbClr val="00B0F0"/>
                </a:solidFill>
              </a:rPr>
              <a:t>/</a:t>
            </a:r>
            <a:r>
              <a:rPr lang="fr-FR" sz="2400" dirty="0" smtClean="0"/>
              <a:t>	 [f]		</a:t>
            </a:r>
            <a:r>
              <a:rPr lang="fr-FR" sz="2400" dirty="0" smtClean="0">
                <a:solidFill>
                  <a:srgbClr val="7030A0"/>
                </a:solidFill>
              </a:rPr>
              <a:t>fou</a:t>
            </a:r>
            <a:r>
              <a:rPr lang="fr-FR" sz="2400" dirty="0" smtClean="0"/>
              <a:t>		</a:t>
            </a:r>
            <a:r>
              <a:rPr lang="fr-FR" sz="2400" dirty="0" smtClean="0">
                <a:solidFill>
                  <a:srgbClr val="7030A0"/>
                </a:solidFill>
              </a:rPr>
              <a:t>/</a:t>
            </a:r>
            <a:r>
              <a:rPr lang="fr-FR" sz="2400" dirty="0" err="1" smtClean="0">
                <a:solidFill>
                  <a:srgbClr val="7030A0"/>
                </a:solidFill>
              </a:rPr>
              <a:t>fu</a:t>
            </a:r>
            <a:r>
              <a:rPr lang="fr-FR" sz="2400" dirty="0" smtClean="0">
                <a:solidFill>
                  <a:srgbClr val="7030A0"/>
                </a:solidFill>
              </a:rPr>
              <a:t>/ </a:t>
            </a:r>
          </a:p>
          <a:p>
            <a:pPr marL="114300" indent="0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G</a:t>
            </a:r>
            <a:r>
              <a:rPr lang="fr-FR" sz="2400" dirty="0" smtClean="0"/>
              <a:t>	</a:t>
            </a:r>
            <a:r>
              <a:rPr lang="fr-FR" sz="2400" dirty="0" smtClean="0">
                <a:solidFill>
                  <a:srgbClr val="00B0F0"/>
                </a:solidFill>
              </a:rPr>
              <a:t>/</a:t>
            </a:r>
            <a:r>
              <a:rPr lang="fr-FR" sz="2400" dirty="0" err="1" smtClean="0">
                <a:solidFill>
                  <a:srgbClr val="00B0F0"/>
                </a:solidFill>
              </a:rPr>
              <a:t>ʒi</a:t>
            </a:r>
            <a:r>
              <a:rPr lang="fr-FR" sz="2400" dirty="0" smtClean="0">
                <a:solidFill>
                  <a:srgbClr val="00B0F0"/>
                </a:solidFill>
              </a:rPr>
              <a:t>/ </a:t>
            </a:r>
            <a:r>
              <a:rPr lang="fr-FR" sz="2400" dirty="0" smtClean="0"/>
              <a:t>	 [g]		</a:t>
            </a:r>
            <a:r>
              <a:rPr lang="fr-FR" sz="2400" dirty="0" smtClean="0">
                <a:solidFill>
                  <a:srgbClr val="7030A0"/>
                </a:solidFill>
              </a:rPr>
              <a:t>goût</a:t>
            </a:r>
            <a:r>
              <a:rPr lang="fr-FR" sz="2400" dirty="0" smtClean="0"/>
              <a:t>		</a:t>
            </a:r>
            <a:r>
              <a:rPr lang="fr-FR" sz="2400" dirty="0" smtClean="0">
                <a:solidFill>
                  <a:srgbClr val="7030A0"/>
                </a:solidFill>
              </a:rPr>
              <a:t>/</a:t>
            </a:r>
            <a:r>
              <a:rPr lang="fr-FR" sz="2400" dirty="0" err="1" smtClean="0">
                <a:solidFill>
                  <a:srgbClr val="7030A0"/>
                </a:solidFill>
              </a:rPr>
              <a:t>gu</a:t>
            </a:r>
            <a:r>
              <a:rPr lang="fr-FR" sz="2400" dirty="0" smtClean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H</a:t>
            </a:r>
            <a:r>
              <a:rPr lang="fr-FR" sz="2400" dirty="0" smtClean="0"/>
              <a:t>	</a:t>
            </a:r>
            <a:r>
              <a:rPr lang="fr-FR" sz="2400" dirty="0" smtClean="0">
                <a:solidFill>
                  <a:srgbClr val="00B0F0"/>
                </a:solidFill>
              </a:rPr>
              <a:t>/</a:t>
            </a:r>
            <a:r>
              <a:rPr lang="fr-FR" sz="2400" dirty="0" err="1" smtClean="0">
                <a:solidFill>
                  <a:srgbClr val="00B0F0"/>
                </a:solidFill>
              </a:rPr>
              <a:t>aʃ</a:t>
            </a:r>
            <a:r>
              <a:rPr lang="fr-FR" sz="2400" dirty="0" smtClean="0">
                <a:solidFill>
                  <a:srgbClr val="00B0F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1400" dirty="0" smtClean="0"/>
              <a:t> </a:t>
            </a:r>
            <a:r>
              <a:rPr lang="fr-FR" sz="1400" dirty="0" smtClean="0">
                <a:solidFill>
                  <a:srgbClr val="FF0000"/>
                </a:solidFill>
              </a:rPr>
              <a:t>	</a:t>
            </a:r>
            <a:endParaRPr lang="fr-FR" sz="2400" dirty="0">
              <a:solidFill>
                <a:srgbClr val="FF0000"/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>
          <a:xfrm flipV="1">
            <a:off x="761526" y="3841189"/>
            <a:ext cx="1368152" cy="36004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1658664" y="1628800"/>
            <a:ext cx="468777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771823" y="1741128"/>
            <a:ext cx="1368152" cy="32034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751097" y="4237499"/>
            <a:ext cx="1389009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751097" y="4287107"/>
            <a:ext cx="1367934" cy="36004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771823" y="1556792"/>
            <a:ext cx="40574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56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fr-FR" sz="2600" b="1" dirty="0" smtClean="0">
                <a:solidFill>
                  <a:srgbClr val="FF0000"/>
                </a:solidFill>
              </a:rPr>
              <a:t>I</a:t>
            </a:r>
            <a:r>
              <a:rPr lang="fr-FR" sz="2600" dirty="0" smtClean="0"/>
              <a:t>	               [i]		</a:t>
            </a:r>
            <a:r>
              <a:rPr lang="fr-FR" sz="2600" dirty="0" smtClean="0">
                <a:solidFill>
                  <a:srgbClr val="7030A0"/>
                </a:solidFill>
              </a:rPr>
              <a:t>lit		/li/</a:t>
            </a:r>
          </a:p>
          <a:p>
            <a:pPr marL="114300" indent="0">
              <a:buNone/>
            </a:pPr>
            <a:r>
              <a:rPr lang="fr-FR" sz="2600" b="1" dirty="0" smtClean="0">
                <a:solidFill>
                  <a:srgbClr val="FF0000"/>
                </a:solidFill>
              </a:rPr>
              <a:t>J</a:t>
            </a:r>
            <a:r>
              <a:rPr lang="fr-FR" sz="2600" dirty="0" smtClean="0">
                <a:solidFill>
                  <a:srgbClr val="7030A0"/>
                </a:solidFill>
              </a:rPr>
              <a:t>	 </a:t>
            </a:r>
            <a:r>
              <a:rPr lang="fr-FR" sz="2600" dirty="0" smtClean="0">
                <a:solidFill>
                  <a:srgbClr val="00B0F0"/>
                </a:solidFill>
              </a:rPr>
              <a:t>/</a:t>
            </a:r>
            <a:r>
              <a:rPr lang="fr-FR" sz="2400" dirty="0" err="1" smtClean="0">
                <a:solidFill>
                  <a:srgbClr val="00B0F0"/>
                </a:solidFill>
              </a:rPr>
              <a:t>Ʒi</a:t>
            </a:r>
            <a:r>
              <a:rPr lang="fr-FR" sz="2400" dirty="0" smtClean="0">
                <a:solidFill>
                  <a:srgbClr val="00B0F0"/>
                </a:solidFill>
              </a:rPr>
              <a:t>/	  </a:t>
            </a:r>
            <a:r>
              <a:rPr lang="fr-FR" sz="2400" dirty="0" smtClean="0"/>
              <a:t>[</a:t>
            </a:r>
            <a:r>
              <a:rPr lang="fr-FR" sz="2400" dirty="0" err="1" smtClean="0"/>
              <a:t>Ʒi</a:t>
            </a:r>
            <a:r>
              <a:rPr lang="fr-FR" sz="2400" dirty="0" smtClean="0"/>
              <a:t>] 		</a:t>
            </a:r>
            <a:r>
              <a:rPr lang="fr-FR" sz="2400" dirty="0" smtClean="0">
                <a:solidFill>
                  <a:srgbClr val="7030A0"/>
                </a:solidFill>
              </a:rPr>
              <a:t>jardin	</a:t>
            </a:r>
            <a:r>
              <a:rPr lang="fr-FR" sz="2400" dirty="0" smtClean="0"/>
              <a:t>	</a:t>
            </a:r>
            <a:r>
              <a:rPr lang="fr-FR" sz="2400" dirty="0" smtClean="0">
                <a:solidFill>
                  <a:srgbClr val="7030A0"/>
                </a:solidFill>
              </a:rPr>
              <a:t>/</a:t>
            </a:r>
            <a:r>
              <a:rPr lang="fr-FR" sz="2400" dirty="0" err="1" smtClean="0">
                <a:solidFill>
                  <a:srgbClr val="7030A0"/>
                </a:solidFill>
              </a:rPr>
              <a:t>ʒaRdɛ</a:t>
            </a:r>
            <a:r>
              <a:rPr lang="fr-FR" sz="2400" dirty="0" smtClean="0">
                <a:solidFill>
                  <a:srgbClr val="7030A0"/>
                </a:solidFill>
              </a:rPr>
              <a:t>̃/ </a:t>
            </a:r>
            <a:r>
              <a:rPr lang="fr-FR" sz="2400" dirty="0" smtClean="0">
                <a:solidFill>
                  <a:srgbClr val="00B0F0"/>
                </a:solidFill>
              </a:rPr>
              <a:t>	</a:t>
            </a:r>
            <a:endParaRPr lang="fr-FR" sz="26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fr-FR" sz="2600" b="1" dirty="0" smtClean="0">
                <a:solidFill>
                  <a:srgbClr val="FF0000"/>
                </a:solidFill>
              </a:rPr>
              <a:t>L</a:t>
            </a:r>
            <a:r>
              <a:rPr lang="fr-FR" sz="2600" dirty="0" smtClean="0"/>
              <a:t>	 </a:t>
            </a:r>
            <a:r>
              <a:rPr lang="fr-FR" sz="2600" dirty="0" smtClean="0">
                <a:solidFill>
                  <a:srgbClr val="00B0F0"/>
                </a:solidFill>
              </a:rPr>
              <a:t>/</a:t>
            </a:r>
            <a:r>
              <a:rPr lang="fr-FR" sz="2600" dirty="0" err="1" smtClean="0">
                <a:solidFill>
                  <a:srgbClr val="00B0F0"/>
                </a:solidFill>
              </a:rPr>
              <a:t>Ɛl</a:t>
            </a:r>
            <a:r>
              <a:rPr lang="fr-FR" sz="2600" dirty="0" smtClean="0">
                <a:solidFill>
                  <a:srgbClr val="00B0F0"/>
                </a:solidFill>
              </a:rPr>
              <a:t>/</a:t>
            </a:r>
            <a:r>
              <a:rPr lang="fr-FR" sz="2600" dirty="0" smtClean="0"/>
              <a:t>	  [l]		</a:t>
            </a:r>
            <a:r>
              <a:rPr lang="fr-FR" sz="2600" dirty="0" smtClean="0">
                <a:solidFill>
                  <a:srgbClr val="7030A0"/>
                </a:solidFill>
              </a:rPr>
              <a:t>lu		/</a:t>
            </a:r>
            <a:r>
              <a:rPr lang="fr-FR" sz="2600" dirty="0" err="1" smtClean="0">
                <a:solidFill>
                  <a:srgbClr val="7030A0"/>
                </a:solidFill>
              </a:rPr>
              <a:t>ly</a:t>
            </a:r>
            <a:r>
              <a:rPr lang="fr-FR" sz="2600" dirty="0" smtClean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600" b="1" dirty="0" smtClean="0">
                <a:solidFill>
                  <a:srgbClr val="FF0000"/>
                </a:solidFill>
              </a:rPr>
              <a:t>M</a:t>
            </a:r>
            <a:r>
              <a:rPr lang="fr-FR" sz="2600" dirty="0" smtClean="0"/>
              <a:t>	 </a:t>
            </a:r>
            <a:r>
              <a:rPr lang="fr-FR" sz="2600" dirty="0" smtClean="0">
                <a:solidFill>
                  <a:srgbClr val="00B0F0"/>
                </a:solidFill>
              </a:rPr>
              <a:t>/</a:t>
            </a:r>
            <a:r>
              <a:rPr lang="fr-FR" sz="2600" dirty="0" err="1" smtClean="0">
                <a:solidFill>
                  <a:srgbClr val="00B0F0"/>
                </a:solidFill>
              </a:rPr>
              <a:t>Ɛm</a:t>
            </a:r>
            <a:r>
              <a:rPr lang="fr-FR" sz="2600" dirty="0" smtClean="0">
                <a:solidFill>
                  <a:srgbClr val="00B0F0"/>
                </a:solidFill>
              </a:rPr>
              <a:t>/</a:t>
            </a:r>
            <a:r>
              <a:rPr lang="fr-FR" sz="2600" dirty="0" smtClean="0"/>
              <a:t>	  [m]		</a:t>
            </a:r>
            <a:r>
              <a:rPr lang="fr-FR" sz="2600" dirty="0" smtClean="0">
                <a:solidFill>
                  <a:srgbClr val="7030A0"/>
                </a:solidFill>
              </a:rPr>
              <a:t>maison		/</a:t>
            </a:r>
            <a:r>
              <a:rPr lang="fr-FR" sz="2600" dirty="0" err="1" smtClean="0">
                <a:solidFill>
                  <a:srgbClr val="7030A0"/>
                </a:solidFill>
              </a:rPr>
              <a:t>mƐZ</a:t>
            </a:r>
            <a:r>
              <a:rPr lang="fr-FR" sz="2600" dirty="0" err="1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ɔ</a:t>
            </a:r>
            <a:r>
              <a:rPr lang="fr-FR" sz="26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̃/</a:t>
            </a:r>
          </a:p>
          <a:p>
            <a:pPr marL="114300" indent="0">
              <a:buNone/>
            </a:pPr>
            <a:r>
              <a:rPr lang="fr-FR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fr-F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2600" dirty="0" smtClean="0"/>
              <a:t> </a:t>
            </a:r>
            <a:r>
              <a:rPr lang="fr-FR" sz="2600" dirty="0" smtClean="0">
                <a:solidFill>
                  <a:srgbClr val="00B0F0"/>
                </a:solidFill>
              </a:rPr>
              <a:t>/</a:t>
            </a:r>
            <a:r>
              <a:rPr lang="fr-FR" sz="2600" dirty="0" err="1" smtClean="0">
                <a:solidFill>
                  <a:srgbClr val="00B0F0"/>
                </a:solidFill>
              </a:rPr>
              <a:t>Ɛn</a:t>
            </a:r>
            <a:r>
              <a:rPr lang="fr-FR" sz="2600" dirty="0" smtClean="0">
                <a:solidFill>
                  <a:srgbClr val="00B0F0"/>
                </a:solidFill>
              </a:rPr>
              <a:t>/</a:t>
            </a:r>
            <a:r>
              <a:rPr lang="fr-FR" sz="2600" dirty="0" smtClean="0"/>
              <a:t>      [n]		</a:t>
            </a:r>
            <a:r>
              <a:rPr lang="fr-FR" sz="2600" dirty="0" smtClean="0">
                <a:solidFill>
                  <a:srgbClr val="7030A0"/>
                </a:solidFill>
              </a:rPr>
              <a:t>numéro	/</a:t>
            </a:r>
            <a:r>
              <a:rPr lang="fr-FR" sz="2600" dirty="0" err="1" smtClean="0">
                <a:solidFill>
                  <a:srgbClr val="7030A0"/>
                </a:solidFill>
              </a:rPr>
              <a:t>nymeRo</a:t>
            </a:r>
            <a:r>
              <a:rPr lang="fr-FR" sz="2600" dirty="0" smtClean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600" dirty="0" smtClean="0"/>
              <a:t>	               [o]		</a:t>
            </a:r>
            <a:r>
              <a:rPr lang="fr-FR" sz="2600" dirty="0" smtClean="0">
                <a:solidFill>
                  <a:srgbClr val="7030A0"/>
                </a:solidFill>
              </a:rPr>
              <a:t>rose		/</a:t>
            </a:r>
            <a:r>
              <a:rPr lang="fr-FR" sz="2600" dirty="0" err="1" smtClean="0">
                <a:solidFill>
                  <a:srgbClr val="7030A0"/>
                </a:solidFill>
              </a:rPr>
              <a:t>Roz</a:t>
            </a:r>
            <a:r>
              <a:rPr lang="fr-FR" sz="2600" dirty="0" smtClean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600" b="1" dirty="0" smtClean="0">
                <a:solidFill>
                  <a:srgbClr val="FF0000"/>
                </a:solidFill>
              </a:rPr>
              <a:t>O</a:t>
            </a:r>
            <a:r>
              <a:rPr lang="fr-FR" sz="2600" dirty="0" smtClean="0"/>
              <a:t> 	 	  [ɔ]		</a:t>
            </a:r>
            <a:r>
              <a:rPr lang="fr-FR" sz="2600" dirty="0" smtClean="0">
                <a:solidFill>
                  <a:srgbClr val="7030A0"/>
                </a:solidFill>
              </a:rPr>
              <a:t>note		/</a:t>
            </a:r>
            <a:r>
              <a:rPr lang="fr-FR" sz="2600" dirty="0" err="1" smtClean="0">
                <a:solidFill>
                  <a:srgbClr val="7030A0"/>
                </a:solidFill>
              </a:rPr>
              <a:t>nɔt</a:t>
            </a:r>
            <a:r>
              <a:rPr lang="fr-FR" sz="2600" dirty="0" smtClean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600" dirty="0" smtClean="0"/>
              <a:t>	 	  [ø]		</a:t>
            </a:r>
            <a:r>
              <a:rPr lang="fr-FR" sz="2600" dirty="0" smtClean="0">
                <a:solidFill>
                  <a:srgbClr val="7030A0"/>
                </a:solidFill>
              </a:rPr>
              <a:t>peu		/</a:t>
            </a:r>
            <a:r>
              <a:rPr lang="fr-FR" sz="2600" dirty="0" err="1" smtClean="0">
                <a:solidFill>
                  <a:srgbClr val="7030A0"/>
                </a:solidFill>
              </a:rPr>
              <a:t>pø</a:t>
            </a:r>
            <a:r>
              <a:rPr lang="fr-FR" sz="2600" dirty="0" smtClean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600" b="1" dirty="0" smtClean="0">
                <a:solidFill>
                  <a:srgbClr val="FF0000"/>
                </a:solidFill>
              </a:rPr>
              <a:t>P</a:t>
            </a:r>
            <a:r>
              <a:rPr lang="fr-FR" sz="2600" dirty="0" smtClean="0"/>
              <a:t>	 </a:t>
            </a:r>
            <a:r>
              <a:rPr lang="fr-FR" sz="2600" dirty="0" smtClean="0">
                <a:solidFill>
                  <a:srgbClr val="00B0F0"/>
                </a:solidFill>
              </a:rPr>
              <a:t>/</a:t>
            </a:r>
            <a:r>
              <a:rPr lang="fr-FR" sz="2600" dirty="0" err="1" smtClean="0">
                <a:solidFill>
                  <a:srgbClr val="00B0F0"/>
                </a:solidFill>
              </a:rPr>
              <a:t>pe</a:t>
            </a:r>
            <a:r>
              <a:rPr lang="fr-FR" sz="2600" dirty="0" smtClean="0">
                <a:solidFill>
                  <a:srgbClr val="00B0F0"/>
                </a:solidFill>
              </a:rPr>
              <a:t>/      </a:t>
            </a:r>
            <a:r>
              <a:rPr lang="fr-FR" sz="2600" dirty="0" smtClean="0"/>
              <a:t>[p]		</a:t>
            </a:r>
            <a:r>
              <a:rPr lang="fr-FR" sz="2600" dirty="0" smtClean="0">
                <a:solidFill>
                  <a:srgbClr val="7030A0"/>
                </a:solidFill>
              </a:rPr>
              <a:t>peau		/po/</a:t>
            </a:r>
          </a:p>
          <a:p>
            <a:pPr marL="114300" indent="0">
              <a:buNone/>
            </a:pPr>
            <a:r>
              <a:rPr lang="fr-FR" sz="2600" b="1" dirty="0" smtClean="0">
                <a:solidFill>
                  <a:srgbClr val="FF0000"/>
                </a:solidFill>
              </a:rPr>
              <a:t>Q</a:t>
            </a:r>
            <a:r>
              <a:rPr lang="fr-FR" sz="2600" dirty="0" smtClean="0"/>
              <a:t>	 	  [</a:t>
            </a:r>
            <a:r>
              <a:rPr lang="fr-FR" sz="2600" dirty="0" err="1" smtClean="0"/>
              <a:t>qy</a:t>
            </a:r>
            <a:r>
              <a:rPr lang="fr-FR" sz="2600" dirty="0" smtClean="0"/>
              <a:t>]</a:t>
            </a:r>
          </a:p>
          <a:p>
            <a:pPr marL="114300" indent="0">
              <a:buNone/>
            </a:pPr>
            <a:r>
              <a:rPr lang="fr-FR" sz="2600" b="1" dirty="0" smtClean="0">
                <a:solidFill>
                  <a:srgbClr val="FF0000"/>
                </a:solidFill>
              </a:rPr>
              <a:t>R</a:t>
            </a:r>
            <a:r>
              <a:rPr lang="fr-FR" sz="2600" dirty="0" smtClean="0"/>
              <a:t>	 	  [R]		</a:t>
            </a:r>
            <a:r>
              <a:rPr lang="fr-FR" sz="2600" dirty="0" smtClean="0">
                <a:solidFill>
                  <a:srgbClr val="7030A0"/>
                </a:solidFill>
              </a:rPr>
              <a:t>radio		/</a:t>
            </a:r>
            <a:r>
              <a:rPr lang="fr-FR" sz="2600" dirty="0" err="1" smtClean="0">
                <a:solidFill>
                  <a:srgbClr val="7030A0"/>
                </a:solidFill>
              </a:rPr>
              <a:t>Radjo</a:t>
            </a:r>
            <a:r>
              <a:rPr lang="fr-FR" sz="2600" dirty="0" smtClean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600" b="1" dirty="0" smtClean="0">
                <a:solidFill>
                  <a:srgbClr val="FF0000"/>
                </a:solidFill>
              </a:rPr>
              <a:t>S</a:t>
            </a:r>
            <a:r>
              <a:rPr lang="fr-FR" sz="2600" dirty="0" smtClean="0"/>
              <a:t>	 </a:t>
            </a:r>
            <a:r>
              <a:rPr lang="fr-FR" sz="2600" dirty="0" smtClean="0">
                <a:solidFill>
                  <a:srgbClr val="00B0F0"/>
                </a:solidFill>
              </a:rPr>
              <a:t>/</a:t>
            </a:r>
            <a:r>
              <a:rPr lang="fr-FR" sz="2600" dirty="0" err="1" smtClean="0">
                <a:solidFill>
                  <a:srgbClr val="00B0F0"/>
                </a:solidFill>
              </a:rPr>
              <a:t>Ɛs</a:t>
            </a:r>
            <a:r>
              <a:rPr lang="fr-FR" sz="2600" dirty="0" smtClean="0">
                <a:solidFill>
                  <a:srgbClr val="00B0F0"/>
                </a:solidFill>
              </a:rPr>
              <a:t>/       </a:t>
            </a:r>
            <a:r>
              <a:rPr lang="fr-FR" sz="2600" dirty="0" smtClean="0"/>
              <a:t>[s]		</a:t>
            </a:r>
            <a:r>
              <a:rPr lang="fr-FR" sz="2600" dirty="0" smtClean="0">
                <a:solidFill>
                  <a:srgbClr val="7030A0"/>
                </a:solidFill>
              </a:rPr>
              <a:t>sac		/</a:t>
            </a:r>
            <a:r>
              <a:rPr lang="fr-FR" sz="2600" dirty="0" err="1" smtClean="0">
                <a:solidFill>
                  <a:srgbClr val="7030A0"/>
                </a:solidFill>
              </a:rPr>
              <a:t>sak</a:t>
            </a:r>
            <a:r>
              <a:rPr lang="fr-FR" sz="2600" dirty="0" smtClean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600" b="1" dirty="0" smtClean="0">
                <a:solidFill>
                  <a:srgbClr val="FF0000"/>
                </a:solidFill>
              </a:rPr>
              <a:t>T</a:t>
            </a:r>
            <a:r>
              <a:rPr lang="fr-FR" sz="2600" dirty="0" smtClean="0"/>
              <a:t>	 </a:t>
            </a:r>
            <a:r>
              <a:rPr lang="fr-FR" sz="2600" dirty="0" smtClean="0">
                <a:solidFill>
                  <a:srgbClr val="00B0F0"/>
                </a:solidFill>
              </a:rPr>
              <a:t>/te/</a:t>
            </a:r>
            <a:r>
              <a:rPr lang="fr-FR" sz="2600" dirty="0" smtClean="0"/>
              <a:t>	  [t]		</a:t>
            </a:r>
            <a:r>
              <a:rPr lang="fr-FR" sz="2600" dirty="0" smtClean="0">
                <a:solidFill>
                  <a:srgbClr val="7030A0"/>
                </a:solidFill>
              </a:rPr>
              <a:t>trop		/</a:t>
            </a:r>
            <a:r>
              <a:rPr lang="fr-FR" sz="2600" dirty="0" err="1" smtClean="0">
                <a:solidFill>
                  <a:srgbClr val="7030A0"/>
                </a:solidFill>
              </a:rPr>
              <a:t>tRo</a:t>
            </a:r>
            <a:r>
              <a:rPr lang="fr-FR" sz="2600" dirty="0" smtClean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it-IT" sz="2400" dirty="0" smtClean="0"/>
              <a:t> </a:t>
            </a:r>
            <a:r>
              <a:rPr lang="it-IT" sz="2400" dirty="0"/>
              <a:t>	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219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6632"/>
            <a:ext cx="7620000" cy="628416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114300" indent="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U</a:t>
            </a:r>
            <a:r>
              <a:rPr lang="fr-FR" sz="2400" dirty="0" smtClean="0"/>
              <a:t>	 	[u]		</a:t>
            </a:r>
            <a:r>
              <a:rPr lang="fr-FR" sz="2400" dirty="0" smtClean="0">
                <a:solidFill>
                  <a:srgbClr val="7030A0"/>
                </a:solidFill>
              </a:rPr>
              <a:t>tout	/tu/</a:t>
            </a:r>
            <a:r>
              <a:rPr lang="fr-FR" sz="2400" dirty="0" smtClean="0"/>
              <a:t>	</a:t>
            </a:r>
            <a:r>
              <a:rPr lang="fr-FR" sz="1400" dirty="0" smtClean="0">
                <a:solidFill>
                  <a:srgbClr val="C00000"/>
                </a:solidFill>
              </a:rPr>
              <a:t>(</a:t>
            </a:r>
            <a:r>
              <a:rPr lang="fr-FR" sz="1400" dirty="0" err="1" smtClean="0">
                <a:solidFill>
                  <a:srgbClr val="C00000"/>
                </a:solidFill>
              </a:rPr>
              <a:t>simile</a:t>
            </a:r>
            <a:r>
              <a:rPr lang="fr-FR" sz="1400" dirty="0" smtClean="0">
                <a:solidFill>
                  <a:srgbClr val="C00000"/>
                </a:solidFill>
              </a:rPr>
              <a:t> alla u </a:t>
            </a:r>
            <a:r>
              <a:rPr lang="fr-FR" sz="1400" dirty="0" err="1" smtClean="0">
                <a:solidFill>
                  <a:srgbClr val="C00000"/>
                </a:solidFill>
              </a:rPr>
              <a:t>italiana</a:t>
            </a:r>
            <a:r>
              <a:rPr lang="fr-FR" sz="1400" dirty="0" smtClean="0">
                <a:solidFill>
                  <a:srgbClr val="C00000"/>
                </a:solidFill>
              </a:rPr>
              <a:t>)</a:t>
            </a:r>
          </a:p>
          <a:p>
            <a:pPr marL="114300" indent="0">
              <a:buNone/>
            </a:pPr>
            <a:r>
              <a:rPr lang="fr-FR" sz="2400" dirty="0" smtClean="0"/>
              <a:t>		[y]		</a:t>
            </a:r>
            <a:r>
              <a:rPr lang="fr-FR" sz="2400" dirty="0" smtClean="0">
                <a:solidFill>
                  <a:srgbClr val="7030A0"/>
                </a:solidFill>
              </a:rPr>
              <a:t>tu	/</a:t>
            </a:r>
            <a:r>
              <a:rPr lang="fr-FR" sz="2400" dirty="0" err="1" smtClean="0">
                <a:solidFill>
                  <a:srgbClr val="7030A0"/>
                </a:solidFill>
              </a:rPr>
              <a:t>ty</a:t>
            </a:r>
            <a:r>
              <a:rPr lang="fr-FR" sz="2400" dirty="0" smtClean="0">
                <a:solidFill>
                  <a:srgbClr val="7030A0"/>
                </a:solidFill>
              </a:rPr>
              <a:t>/</a:t>
            </a:r>
            <a:r>
              <a:rPr lang="fr-FR" sz="2400" dirty="0" smtClean="0"/>
              <a:t>	</a:t>
            </a:r>
            <a:r>
              <a:rPr lang="fr-FR" sz="1400" dirty="0" smtClean="0">
                <a:solidFill>
                  <a:srgbClr val="C00000"/>
                </a:solidFill>
              </a:rPr>
              <a:t>(u </a:t>
            </a:r>
            <a:r>
              <a:rPr lang="fr-FR" sz="1400" dirty="0" err="1" smtClean="0">
                <a:solidFill>
                  <a:srgbClr val="C00000"/>
                </a:solidFill>
              </a:rPr>
              <a:t>dell’alfabeto</a:t>
            </a:r>
            <a:r>
              <a:rPr lang="fr-FR" sz="1400" dirty="0" smtClean="0">
                <a:solidFill>
                  <a:srgbClr val="C00000"/>
                </a:solidFill>
              </a:rPr>
              <a:t> </a:t>
            </a:r>
            <a:r>
              <a:rPr lang="fr-FR" sz="1400" dirty="0" err="1" smtClean="0">
                <a:solidFill>
                  <a:srgbClr val="C00000"/>
                </a:solidFill>
              </a:rPr>
              <a:t>francese</a:t>
            </a:r>
            <a:r>
              <a:rPr lang="fr-FR" sz="1400" dirty="0" smtClean="0">
                <a:solidFill>
                  <a:srgbClr val="C00000"/>
                </a:solidFill>
              </a:rPr>
              <a:t>)</a:t>
            </a:r>
            <a:endParaRPr lang="fr-FR" sz="2400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V</a:t>
            </a:r>
            <a:r>
              <a:rPr lang="fr-FR" sz="2400" dirty="0" smtClean="0"/>
              <a:t>	 </a:t>
            </a:r>
            <a:r>
              <a:rPr lang="fr-FR" sz="2400" dirty="0" smtClean="0">
                <a:solidFill>
                  <a:srgbClr val="00B0F0"/>
                </a:solidFill>
              </a:rPr>
              <a:t>/</a:t>
            </a:r>
            <a:r>
              <a:rPr lang="fr-FR" sz="2400" dirty="0" err="1" smtClean="0">
                <a:solidFill>
                  <a:srgbClr val="00B0F0"/>
                </a:solidFill>
              </a:rPr>
              <a:t>ve</a:t>
            </a:r>
            <a:r>
              <a:rPr lang="fr-FR" sz="2400" dirty="0" smtClean="0">
                <a:solidFill>
                  <a:srgbClr val="00B0F0"/>
                </a:solidFill>
              </a:rPr>
              <a:t>/</a:t>
            </a:r>
            <a:r>
              <a:rPr lang="fr-FR" sz="2400" dirty="0" smtClean="0"/>
              <a:t>	[v]		</a:t>
            </a:r>
            <a:r>
              <a:rPr lang="fr-FR" sz="2400" dirty="0" smtClean="0">
                <a:solidFill>
                  <a:srgbClr val="7030A0"/>
                </a:solidFill>
              </a:rPr>
              <a:t>vous	/vu/</a:t>
            </a:r>
          </a:p>
          <a:p>
            <a:pPr marL="114300" indent="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W</a:t>
            </a:r>
            <a:r>
              <a:rPr lang="fr-FR" sz="2400" dirty="0" smtClean="0"/>
              <a:t>		[</a:t>
            </a:r>
            <a:r>
              <a:rPr lang="fr-FR" sz="2400" dirty="0" err="1" smtClean="0"/>
              <a:t>dublɘve</a:t>
            </a:r>
            <a:r>
              <a:rPr lang="fr-FR" sz="2400" dirty="0" smtClean="0"/>
              <a:t>]  </a:t>
            </a:r>
          </a:p>
          <a:p>
            <a:pPr marL="114300" indent="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X</a:t>
            </a:r>
            <a:r>
              <a:rPr lang="fr-FR" sz="2400" dirty="0" smtClean="0"/>
              <a:t>	 	[</a:t>
            </a:r>
            <a:r>
              <a:rPr lang="fr-FR" sz="2400" dirty="0" err="1" smtClean="0"/>
              <a:t>iks</a:t>
            </a:r>
            <a:r>
              <a:rPr lang="fr-FR" sz="2400" dirty="0" smtClean="0"/>
              <a:t>]</a:t>
            </a:r>
          </a:p>
          <a:p>
            <a:pPr marL="114300" indent="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Y</a:t>
            </a:r>
            <a:r>
              <a:rPr lang="fr-FR" sz="2400" dirty="0" smtClean="0"/>
              <a:t>	 	[</a:t>
            </a:r>
            <a:r>
              <a:rPr lang="fr-FR" sz="2400" dirty="0" err="1" smtClean="0"/>
              <a:t>igRek</a:t>
            </a:r>
            <a:r>
              <a:rPr lang="fr-FR" sz="2400" dirty="0" smtClean="0"/>
              <a:t>]</a:t>
            </a:r>
          </a:p>
          <a:p>
            <a:pPr marL="114300" indent="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Z</a:t>
            </a:r>
            <a:r>
              <a:rPr lang="fr-FR" sz="2400" dirty="0" smtClean="0"/>
              <a:t>	 </a:t>
            </a:r>
            <a:r>
              <a:rPr lang="fr-FR" sz="2400" dirty="0" smtClean="0">
                <a:solidFill>
                  <a:srgbClr val="00B0F0"/>
                </a:solidFill>
              </a:rPr>
              <a:t>/</a:t>
            </a:r>
            <a:r>
              <a:rPr lang="fr-FR" sz="2400" dirty="0" err="1" smtClean="0">
                <a:solidFill>
                  <a:srgbClr val="00B0F0"/>
                </a:solidFill>
              </a:rPr>
              <a:t>zƐd</a:t>
            </a:r>
            <a:r>
              <a:rPr lang="fr-FR" sz="2400" dirty="0" smtClean="0">
                <a:solidFill>
                  <a:srgbClr val="00B0F0"/>
                </a:solidFill>
              </a:rPr>
              <a:t>/ </a:t>
            </a:r>
            <a:r>
              <a:rPr lang="fr-FR" sz="2400" dirty="0" smtClean="0"/>
              <a:t>	[z]		</a:t>
            </a:r>
            <a:r>
              <a:rPr lang="fr-FR" sz="2400" dirty="0" smtClean="0">
                <a:solidFill>
                  <a:srgbClr val="7030A0"/>
                </a:solidFill>
              </a:rPr>
              <a:t>zéro	/</a:t>
            </a:r>
            <a:r>
              <a:rPr lang="fr-FR" sz="2400" dirty="0" err="1" smtClean="0">
                <a:solidFill>
                  <a:srgbClr val="7030A0"/>
                </a:solidFill>
              </a:rPr>
              <a:t>zéRo</a:t>
            </a:r>
            <a:r>
              <a:rPr lang="fr-FR" sz="2400" dirty="0" smtClean="0">
                <a:solidFill>
                  <a:srgbClr val="7030A0"/>
                </a:solidFill>
              </a:rPr>
              <a:t>/</a:t>
            </a:r>
            <a:r>
              <a:rPr lang="fr-FR" sz="2400" dirty="0" smtClean="0"/>
              <a:t>	</a:t>
            </a:r>
          </a:p>
          <a:p>
            <a:pPr marL="114300" indent="0">
              <a:buNone/>
            </a:pPr>
            <a:endParaRPr lang="fr-FR" b="1" dirty="0" smtClean="0"/>
          </a:p>
          <a:p>
            <a:pPr marL="114300" indent="0">
              <a:buNone/>
            </a:pPr>
            <a:r>
              <a:rPr lang="fr-FR" b="1" i="1" u="sng" dirty="0" smtClean="0"/>
              <a:t>Voyelles nasales</a:t>
            </a:r>
            <a:r>
              <a:rPr lang="fr-FR" b="1" dirty="0" smtClean="0"/>
              <a:t>:</a:t>
            </a:r>
          </a:p>
          <a:p>
            <a:pPr marL="11430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AN</a:t>
            </a:r>
            <a:r>
              <a:rPr lang="fr-FR" dirty="0" smtClean="0"/>
              <a:t>	</a:t>
            </a:r>
            <a:r>
              <a:rPr lang="fr-FR" dirty="0" smtClean="0">
                <a:solidFill>
                  <a:srgbClr val="00B0F0"/>
                </a:solidFill>
              </a:rPr>
              <a:t>/ ɑ̃ /</a:t>
            </a:r>
            <a:r>
              <a:rPr lang="fr-FR" dirty="0" smtClean="0"/>
              <a:t>	</a:t>
            </a:r>
            <a:r>
              <a:rPr lang="fr-FR" sz="2400" dirty="0" smtClean="0"/>
              <a:t>banc		</a:t>
            </a:r>
            <a:r>
              <a:rPr lang="fr-FR" sz="2400" dirty="0" smtClean="0">
                <a:solidFill>
                  <a:srgbClr val="7030A0"/>
                </a:solidFill>
              </a:rPr>
              <a:t>/</a:t>
            </a:r>
            <a:r>
              <a:rPr lang="fr-FR" sz="2400" dirty="0" err="1" smtClean="0">
                <a:solidFill>
                  <a:srgbClr val="7030A0"/>
                </a:solidFill>
              </a:rPr>
              <a:t>bɑ</a:t>
            </a:r>
            <a:r>
              <a:rPr lang="fr-FR" sz="2400" dirty="0" smtClean="0"/>
              <a:t>̃</a:t>
            </a:r>
            <a:r>
              <a:rPr lang="fr-FR" sz="2400" dirty="0" smtClean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IN</a:t>
            </a:r>
            <a:r>
              <a:rPr lang="fr-FR" sz="2400" dirty="0" smtClean="0"/>
              <a:t>	</a:t>
            </a:r>
            <a:r>
              <a:rPr lang="fr-FR" sz="2400" dirty="0" smtClean="0">
                <a:solidFill>
                  <a:srgbClr val="00B0F0"/>
                </a:solidFill>
              </a:rPr>
              <a:t>/ ɛ̃ /       </a:t>
            </a:r>
            <a:r>
              <a:rPr lang="fr-FR" sz="2400" dirty="0" smtClean="0"/>
              <a:t>fin		</a:t>
            </a:r>
            <a:r>
              <a:rPr lang="fr-FR" sz="2400" dirty="0" smtClean="0">
                <a:solidFill>
                  <a:srgbClr val="7030A0"/>
                </a:solidFill>
              </a:rPr>
              <a:t>/</a:t>
            </a:r>
            <a:r>
              <a:rPr lang="fr-FR" sz="2400" dirty="0" err="1" smtClean="0">
                <a:solidFill>
                  <a:srgbClr val="7030A0"/>
                </a:solidFill>
              </a:rPr>
              <a:t>fɛ</a:t>
            </a:r>
            <a:r>
              <a:rPr lang="fr-FR" sz="2400" dirty="0" smtClean="0">
                <a:solidFill>
                  <a:srgbClr val="7030A0"/>
                </a:solidFill>
              </a:rPr>
              <a:t>̃/</a:t>
            </a:r>
          </a:p>
          <a:p>
            <a:pPr marL="114300" indent="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ON</a:t>
            </a:r>
            <a:r>
              <a:rPr lang="fr-FR" sz="2400" dirty="0" smtClean="0">
                <a:solidFill>
                  <a:srgbClr val="7030A0"/>
                </a:solidFill>
              </a:rPr>
              <a:t> 	</a:t>
            </a:r>
            <a:r>
              <a:rPr lang="fr-FR" sz="2400" dirty="0" smtClean="0">
                <a:solidFill>
                  <a:srgbClr val="00B0F0"/>
                </a:solidFill>
              </a:rPr>
              <a:t>/</a:t>
            </a:r>
            <a:r>
              <a:rPr lang="fr-FR" sz="24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ɔ̃/</a:t>
            </a:r>
            <a:r>
              <a:rPr lang="fr-FR" sz="24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maison</a:t>
            </a:r>
            <a:r>
              <a:rPr lang="fr-FR" sz="24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fr-FR" sz="2400" dirty="0" smtClean="0">
                <a:solidFill>
                  <a:srgbClr val="7030A0"/>
                </a:solidFill>
              </a:rPr>
              <a:t>/</a:t>
            </a:r>
            <a:r>
              <a:rPr lang="fr-FR" sz="2400" dirty="0" err="1" smtClean="0">
                <a:solidFill>
                  <a:srgbClr val="7030A0"/>
                </a:solidFill>
              </a:rPr>
              <a:t>mƐz</a:t>
            </a:r>
            <a:r>
              <a:rPr lang="fr-FR" sz="2400" dirty="0" err="1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ɔ</a:t>
            </a:r>
            <a:r>
              <a:rPr lang="fr-FR" sz="24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̃/</a:t>
            </a:r>
          </a:p>
          <a:p>
            <a:pPr marL="114300" indent="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UN</a:t>
            </a:r>
            <a:r>
              <a:rPr lang="fr-FR" sz="2400" dirty="0" smtClean="0"/>
              <a:t>	</a:t>
            </a:r>
            <a:r>
              <a:rPr lang="fr-FR" sz="2400" dirty="0" smtClean="0">
                <a:solidFill>
                  <a:srgbClr val="00B0F0"/>
                </a:solidFill>
              </a:rPr>
              <a:t>/œ̃/</a:t>
            </a:r>
            <a:r>
              <a:rPr lang="fr-FR" sz="2400" dirty="0" smtClean="0"/>
              <a:t>	lundi		</a:t>
            </a:r>
            <a:r>
              <a:rPr lang="fr-FR" sz="2400" dirty="0" smtClean="0">
                <a:solidFill>
                  <a:srgbClr val="7030A0"/>
                </a:solidFill>
              </a:rPr>
              <a:t>/</a:t>
            </a:r>
            <a:r>
              <a:rPr lang="fr-FR" sz="2400" dirty="0" err="1" smtClean="0">
                <a:solidFill>
                  <a:srgbClr val="7030A0"/>
                </a:solidFill>
              </a:rPr>
              <a:t>l</a:t>
            </a:r>
            <a:r>
              <a:rPr lang="fr-FR" sz="2400" dirty="0" err="1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œ</a:t>
            </a:r>
            <a:r>
              <a:rPr lang="fr-FR" sz="2400" dirty="0" err="1" smtClean="0">
                <a:solidFill>
                  <a:srgbClr val="7030A0"/>
                </a:solidFill>
              </a:rPr>
              <a:t>̃di</a:t>
            </a:r>
            <a:r>
              <a:rPr lang="fr-FR" sz="2400" dirty="0" smtClean="0">
                <a:solidFill>
                  <a:srgbClr val="7030A0"/>
                </a:solidFill>
              </a:rPr>
              <a:t>/</a:t>
            </a:r>
            <a:endParaRPr lang="fr-FR" sz="2400" dirty="0" smtClean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it-IT" sz="24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it-IT" sz="24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99234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88640"/>
            <a:ext cx="7620000" cy="621216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r>
              <a:rPr lang="fr-FR" b="1" i="1" u="sng" dirty="0" smtClean="0"/>
              <a:t>Sons particuliers</a:t>
            </a:r>
            <a:r>
              <a:rPr lang="fr-FR" dirty="0" smtClean="0"/>
              <a:t>:</a:t>
            </a:r>
          </a:p>
          <a:p>
            <a:pPr marL="11430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CH</a:t>
            </a:r>
            <a:r>
              <a:rPr lang="fr-FR" dirty="0" smtClean="0">
                <a:solidFill>
                  <a:srgbClr val="00B0F0"/>
                </a:solidFill>
              </a:rPr>
              <a:t>	/ ʃ /</a:t>
            </a:r>
            <a:r>
              <a:rPr lang="fr-FR" dirty="0" smtClean="0"/>
              <a:t>		</a:t>
            </a:r>
            <a:r>
              <a:rPr lang="fr-FR" b="1" dirty="0" smtClean="0">
                <a:solidFill>
                  <a:srgbClr val="7030A0"/>
                </a:solidFill>
              </a:rPr>
              <a:t>ch</a:t>
            </a:r>
            <a:r>
              <a:rPr lang="fr-FR" dirty="0" smtClean="0">
                <a:solidFill>
                  <a:srgbClr val="7030A0"/>
                </a:solidFill>
              </a:rPr>
              <a:t>at		/</a:t>
            </a:r>
            <a:r>
              <a:rPr lang="fr-FR" dirty="0" err="1" smtClean="0">
                <a:solidFill>
                  <a:srgbClr val="7030A0"/>
                </a:solidFill>
              </a:rPr>
              <a:t>ʃa</a:t>
            </a:r>
            <a:r>
              <a:rPr lang="fr-FR" dirty="0" smtClean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J</a:t>
            </a:r>
            <a:r>
              <a:rPr lang="fr-FR" dirty="0" smtClean="0">
                <a:solidFill>
                  <a:srgbClr val="00B0F0"/>
                </a:solidFill>
              </a:rPr>
              <a:t>	/ ʒ /</a:t>
            </a:r>
            <a:r>
              <a:rPr lang="fr-FR" dirty="0" smtClean="0"/>
              <a:t>		</a:t>
            </a:r>
            <a:r>
              <a:rPr lang="fr-FR" b="1" dirty="0" smtClean="0">
                <a:solidFill>
                  <a:srgbClr val="7030A0"/>
                </a:solidFill>
              </a:rPr>
              <a:t>j</a:t>
            </a:r>
            <a:r>
              <a:rPr lang="fr-FR" dirty="0" smtClean="0">
                <a:solidFill>
                  <a:srgbClr val="7030A0"/>
                </a:solidFill>
              </a:rPr>
              <a:t>ardin		/</a:t>
            </a:r>
            <a:r>
              <a:rPr lang="fr-FR" dirty="0" err="1" smtClean="0">
                <a:solidFill>
                  <a:srgbClr val="7030A0"/>
                </a:solidFill>
              </a:rPr>
              <a:t>ʒaRdɛ</a:t>
            </a:r>
            <a:r>
              <a:rPr lang="fr-FR" dirty="0" smtClean="0">
                <a:solidFill>
                  <a:srgbClr val="7030A0"/>
                </a:solidFill>
              </a:rPr>
              <a:t>̃/ </a:t>
            </a:r>
          </a:p>
          <a:p>
            <a:pPr marL="11430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NG</a:t>
            </a:r>
            <a:r>
              <a:rPr lang="fr-FR" dirty="0" smtClean="0">
                <a:solidFill>
                  <a:srgbClr val="00B0F0"/>
                </a:solidFill>
              </a:rPr>
              <a:t>	/ŋ/</a:t>
            </a:r>
            <a:r>
              <a:rPr lang="fr-FR" dirty="0" smtClean="0"/>
              <a:t>		</a:t>
            </a:r>
            <a:r>
              <a:rPr lang="fr-FR" dirty="0" smtClean="0">
                <a:solidFill>
                  <a:srgbClr val="7030A0"/>
                </a:solidFill>
              </a:rPr>
              <a:t>parki</a:t>
            </a:r>
            <a:r>
              <a:rPr lang="fr-FR" b="1" dirty="0" smtClean="0">
                <a:solidFill>
                  <a:srgbClr val="7030A0"/>
                </a:solidFill>
              </a:rPr>
              <a:t>ng</a:t>
            </a:r>
            <a:r>
              <a:rPr lang="fr-FR" dirty="0" smtClean="0">
                <a:solidFill>
                  <a:srgbClr val="7030A0"/>
                </a:solidFill>
              </a:rPr>
              <a:t>		/</a:t>
            </a:r>
            <a:r>
              <a:rPr lang="fr-FR" dirty="0" err="1" smtClean="0">
                <a:solidFill>
                  <a:srgbClr val="7030A0"/>
                </a:solidFill>
              </a:rPr>
              <a:t>paRkjŋ</a:t>
            </a:r>
            <a:r>
              <a:rPr lang="fr-FR" dirty="0" smtClean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NG</a:t>
            </a:r>
            <a:r>
              <a:rPr lang="fr-FR" dirty="0" smtClean="0">
                <a:solidFill>
                  <a:srgbClr val="00B0F0"/>
                </a:solidFill>
              </a:rPr>
              <a:t>	/ɲ/</a:t>
            </a:r>
            <a:r>
              <a:rPr lang="fr-FR" dirty="0" smtClean="0"/>
              <a:t>		</a:t>
            </a:r>
            <a:r>
              <a:rPr lang="fr-FR" dirty="0" smtClean="0">
                <a:solidFill>
                  <a:srgbClr val="7030A0"/>
                </a:solidFill>
              </a:rPr>
              <a:t>li</a:t>
            </a:r>
            <a:r>
              <a:rPr lang="fr-FR" b="1" dirty="0" smtClean="0">
                <a:solidFill>
                  <a:srgbClr val="7030A0"/>
                </a:solidFill>
              </a:rPr>
              <a:t>gn</a:t>
            </a:r>
            <a:r>
              <a:rPr lang="fr-FR" dirty="0" smtClean="0">
                <a:solidFill>
                  <a:srgbClr val="7030A0"/>
                </a:solidFill>
              </a:rPr>
              <a:t>e		/</a:t>
            </a:r>
            <a:r>
              <a:rPr lang="fr-FR" dirty="0" err="1" smtClean="0">
                <a:solidFill>
                  <a:srgbClr val="7030A0"/>
                </a:solidFill>
              </a:rPr>
              <a:t>liɲ</a:t>
            </a:r>
            <a:r>
              <a:rPr lang="fr-FR" dirty="0" smtClean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endParaRPr lang="fr-FR" dirty="0" smtClean="0"/>
          </a:p>
          <a:p>
            <a:pPr marL="114300" indent="0">
              <a:buNone/>
            </a:pPr>
            <a:endParaRPr lang="fr-FR" dirty="0" smtClean="0"/>
          </a:p>
          <a:p>
            <a:pPr marL="114300" indent="0">
              <a:buNone/>
            </a:pPr>
            <a:r>
              <a:rPr lang="fr-FR" b="1" i="1" u="sng" dirty="0" smtClean="0"/>
              <a:t>Semi-voyelles:</a:t>
            </a:r>
          </a:p>
          <a:p>
            <a:pPr marL="114300" indent="0">
              <a:buNone/>
            </a:pPr>
            <a:r>
              <a:rPr lang="fr-FR" dirty="0" smtClean="0"/>
              <a:t>/ɥ/		</a:t>
            </a:r>
            <a:r>
              <a:rPr lang="fr-FR" b="1" dirty="0" smtClean="0">
                <a:solidFill>
                  <a:srgbClr val="7030A0"/>
                </a:solidFill>
              </a:rPr>
              <a:t>hu</a:t>
            </a:r>
            <a:r>
              <a:rPr lang="fr-FR" dirty="0" smtClean="0">
                <a:solidFill>
                  <a:srgbClr val="7030A0"/>
                </a:solidFill>
              </a:rPr>
              <a:t>ile	/</a:t>
            </a:r>
            <a:r>
              <a:rPr lang="fr-FR" dirty="0" err="1" smtClean="0">
                <a:solidFill>
                  <a:srgbClr val="7030A0"/>
                </a:solidFill>
              </a:rPr>
              <a:t>ɥil</a:t>
            </a:r>
            <a:r>
              <a:rPr lang="fr-FR" dirty="0" smtClean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dirty="0" smtClean="0"/>
              <a:t>/w/		</a:t>
            </a:r>
            <a:r>
              <a:rPr lang="fr-FR" b="1" dirty="0" smtClean="0">
                <a:solidFill>
                  <a:srgbClr val="7030A0"/>
                </a:solidFill>
              </a:rPr>
              <a:t>ou</a:t>
            </a:r>
            <a:r>
              <a:rPr lang="fr-FR" dirty="0" smtClean="0">
                <a:solidFill>
                  <a:srgbClr val="7030A0"/>
                </a:solidFill>
              </a:rPr>
              <a:t>i	/</a:t>
            </a:r>
            <a:r>
              <a:rPr lang="fr-FR" dirty="0" err="1" smtClean="0">
                <a:solidFill>
                  <a:srgbClr val="7030A0"/>
                </a:solidFill>
              </a:rPr>
              <a:t>wi</a:t>
            </a:r>
            <a:r>
              <a:rPr lang="fr-FR" dirty="0" smtClean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dirty="0" smtClean="0"/>
              <a:t>/j/		</a:t>
            </a:r>
            <a:r>
              <a:rPr lang="fr-FR" dirty="0" smtClean="0">
                <a:solidFill>
                  <a:srgbClr val="7030A0"/>
                </a:solidFill>
              </a:rPr>
              <a:t>y</a:t>
            </a:r>
            <a:r>
              <a:rPr lang="fr-FR" b="1" dirty="0" smtClean="0">
                <a:solidFill>
                  <a:srgbClr val="7030A0"/>
                </a:solidFill>
              </a:rPr>
              <a:t>eu</a:t>
            </a:r>
            <a:r>
              <a:rPr lang="fr-FR" dirty="0" smtClean="0">
                <a:solidFill>
                  <a:srgbClr val="7030A0"/>
                </a:solidFill>
              </a:rPr>
              <a:t>x	/</a:t>
            </a:r>
            <a:r>
              <a:rPr lang="fr-FR" dirty="0" err="1" smtClean="0">
                <a:solidFill>
                  <a:srgbClr val="7030A0"/>
                </a:solidFill>
              </a:rPr>
              <a:t>j</a:t>
            </a:r>
            <a:r>
              <a:rPr lang="fr-FR" sz="2400" dirty="0" err="1" smtClean="0">
                <a:solidFill>
                  <a:srgbClr val="7030A0"/>
                </a:solidFill>
              </a:rPr>
              <a:t>ø</a:t>
            </a:r>
            <a:r>
              <a:rPr lang="fr-FR" sz="2400" dirty="0" smtClean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endParaRPr lang="fr-FR" sz="24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fr-FR" dirty="0" err="1" smtClean="0">
                <a:solidFill>
                  <a:srgbClr val="7030A0"/>
                </a:solidFill>
              </a:rPr>
              <a:t>Clicca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dirty="0" err="1" smtClean="0">
                <a:solidFill>
                  <a:srgbClr val="7030A0"/>
                </a:solidFill>
              </a:rPr>
              <a:t>sul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dirty="0" err="1" smtClean="0">
                <a:solidFill>
                  <a:srgbClr val="7030A0"/>
                </a:solidFill>
              </a:rPr>
              <a:t>link</a:t>
            </a:r>
            <a:r>
              <a:rPr lang="fr-FR" dirty="0" smtClean="0">
                <a:solidFill>
                  <a:srgbClr val="7030A0"/>
                </a:solidFill>
              </a:rPr>
              <a:t> per </a:t>
            </a:r>
            <a:r>
              <a:rPr lang="fr-FR" dirty="0" err="1" smtClean="0">
                <a:solidFill>
                  <a:srgbClr val="7030A0"/>
                </a:solidFill>
              </a:rPr>
              <a:t>ascoltare</a:t>
            </a:r>
            <a:r>
              <a:rPr lang="fr-FR" dirty="0" smtClean="0">
                <a:solidFill>
                  <a:srgbClr val="7030A0"/>
                </a:solidFill>
              </a:rPr>
              <a:t> l’</a:t>
            </a:r>
            <a:r>
              <a:rPr lang="fr-FR" dirty="0" err="1" smtClean="0">
                <a:solidFill>
                  <a:srgbClr val="7030A0"/>
                </a:solidFill>
              </a:rPr>
              <a:t>alfabeto</a:t>
            </a:r>
            <a:r>
              <a:rPr lang="fr-FR" dirty="0" smtClean="0">
                <a:solidFill>
                  <a:srgbClr val="7030A0"/>
                </a:solidFill>
              </a:rPr>
              <a:t>:</a:t>
            </a:r>
          </a:p>
          <a:p>
            <a:pPr marL="114300" indent="0">
              <a:buNone/>
            </a:pPr>
            <a:r>
              <a:rPr lang="fr-FR" u="sng" dirty="0" smtClean="0">
                <a:solidFill>
                  <a:srgbClr val="0070C0"/>
                </a:solidFill>
              </a:rPr>
              <a:t>https://apprendre.tv5monde.com/fr/aides/prononciation-les-lettres-de-lalphabet</a:t>
            </a:r>
          </a:p>
          <a:p>
            <a:pPr marL="11430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862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052736"/>
            <a:ext cx="7620000" cy="6140152"/>
          </a:xfrm>
        </p:spPr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endParaRPr lang="fr-FR" dirty="0" smtClean="0">
              <a:latin typeface="+mj-lt"/>
            </a:endParaRPr>
          </a:p>
          <a:p>
            <a:pPr marL="114300" indent="0">
              <a:buNone/>
            </a:pPr>
            <a:r>
              <a:rPr lang="fr-FR" sz="3400" dirty="0" smtClean="0">
                <a:solidFill>
                  <a:srgbClr val="002060"/>
                </a:solidFill>
                <a:latin typeface="+mj-lt"/>
              </a:rPr>
              <a:t>Pour reconnaître facilement quelles finales nous devons lire ou pas en français, il suffit de se rappeler de deux mots italiens:</a:t>
            </a:r>
          </a:p>
          <a:p>
            <a:pPr marL="114300" indent="0">
              <a:buNone/>
            </a:pPr>
            <a:endParaRPr lang="fr-FR" sz="3400" dirty="0" smtClean="0">
              <a:solidFill>
                <a:srgbClr val="002060"/>
              </a:solidFill>
              <a:latin typeface="+mj-lt"/>
            </a:endParaRPr>
          </a:p>
          <a:p>
            <a:pPr marL="114300" indent="0">
              <a:buNone/>
            </a:pPr>
            <a:r>
              <a:rPr lang="fr-FR" sz="3400" b="1" i="1" dirty="0" smtClean="0">
                <a:solidFill>
                  <a:srgbClr val="002060"/>
                </a:solidFill>
                <a:latin typeface="+mj-lt"/>
              </a:rPr>
              <a:t>	      </a:t>
            </a:r>
            <a:r>
              <a:rPr lang="fr-FR" sz="5100" b="1" i="1" dirty="0" smtClean="0">
                <a:solidFill>
                  <a:srgbClr val="FF0000"/>
                </a:solidFill>
                <a:latin typeface="+mj-lt"/>
              </a:rPr>
              <a:t>D</a:t>
            </a:r>
            <a:r>
              <a:rPr lang="fr-FR" sz="5100" b="1" i="1" dirty="0" smtClean="0">
                <a:solidFill>
                  <a:srgbClr val="002060"/>
                </a:solidFill>
                <a:latin typeface="+mj-lt"/>
              </a:rPr>
              <a:t>E</a:t>
            </a:r>
            <a:r>
              <a:rPr lang="fr-FR" sz="5100" b="1" i="1" dirty="0" smtClean="0">
                <a:solidFill>
                  <a:srgbClr val="FF0000"/>
                </a:solidFill>
                <a:latin typeface="+mj-lt"/>
              </a:rPr>
              <a:t>P</a:t>
            </a:r>
            <a:r>
              <a:rPr lang="fr-FR" sz="5100" b="1" i="1" dirty="0" smtClean="0">
                <a:solidFill>
                  <a:srgbClr val="002060"/>
                </a:solidFill>
                <a:latin typeface="+mj-lt"/>
              </a:rPr>
              <a:t>O</a:t>
            </a:r>
            <a:r>
              <a:rPr lang="fr-FR" sz="5100" b="1" i="1" dirty="0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fr-FR" sz="5100" b="1" i="1" dirty="0" smtClean="0">
                <a:solidFill>
                  <a:srgbClr val="002060"/>
                </a:solidFill>
                <a:latin typeface="+mj-lt"/>
              </a:rPr>
              <a:t>I</a:t>
            </a:r>
            <a:r>
              <a:rPr lang="fr-FR" sz="5100" b="1" i="1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fr-FR" sz="5100" b="1" i="1" dirty="0" smtClean="0">
                <a:solidFill>
                  <a:srgbClr val="002060"/>
                </a:solidFill>
                <a:latin typeface="+mj-lt"/>
              </a:rPr>
              <a:t>O + </a:t>
            </a:r>
            <a:r>
              <a:rPr lang="fr-FR" sz="5100" dirty="0" smtClean="0">
                <a:solidFill>
                  <a:srgbClr val="FF0000"/>
                </a:solidFill>
              </a:rPr>
              <a:t>G</a:t>
            </a:r>
            <a:r>
              <a:rPr lang="fr-FR" sz="5100" dirty="0" smtClean="0">
                <a:solidFill>
                  <a:srgbClr val="002060"/>
                </a:solidFill>
              </a:rPr>
              <a:t>,</a:t>
            </a:r>
            <a:r>
              <a:rPr lang="fr-FR" sz="5100" dirty="0" smtClean="0">
                <a:solidFill>
                  <a:srgbClr val="FF0000"/>
                </a:solidFill>
              </a:rPr>
              <a:t>X</a:t>
            </a:r>
            <a:r>
              <a:rPr lang="fr-FR" sz="5100" dirty="0" smtClean="0">
                <a:solidFill>
                  <a:srgbClr val="002060"/>
                </a:solidFill>
              </a:rPr>
              <a:t>,</a:t>
            </a:r>
            <a:r>
              <a:rPr lang="fr-FR" sz="5100" dirty="0" smtClean="0">
                <a:solidFill>
                  <a:srgbClr val="FF0000"/>
                </a:solidFill>
              </a:rPr>
              <a:t>Z</a:t>
            </a:r>
            <a:r>
              <a:rPr lang="fr-FR" sz="5100" dirty="0" smtClean="0">
                <a:solidFill>
                  <a:srgbClr val="002060"/>
                </a:solidFill>
                <a:latin typeface="+mj-lt"/>
              </a:rPr>
              <a:t> et </a:t>
            </a:r>
            <a:r>
              <a:rPr lang="fr-FR" sz="5100" b="1" i="1" dirty="0" smtClean="0">
                <a:solidFill>
                  <a:srgbClr val="FF0000"/>
                </a:solidFill>
                <a:latin typeface="+mj-lt"/>
              </a:rPr>
              <a:t>F</a:t>
            </a:r>
            <a:r>
              <a:rPr lang="fr-FR" sz="5100" b="1" i="1" dirty="0" smtClean="0">
                <a:solidFill>
                  <a:srgbClr val="002060"/>
                </a:solidFill>
                <a:latin typeface="+mj-lt"/>
              </a:rPr>
              <a:t>O</a:t>
            </a:r>
            <a:r>
              <a:rPr lang="fr-FR" sz="5100" b="1" i="1" dirty="0" smtClean="0">
                <a:solidFill>
                  <a:srgbClr val="FF0000"/>
                </a:solidFill>
                <a:latin typeface="+mj-lt"/>
              </a:rPr>
              <a:t>C</a:t>
            </a:r>
            <a:r>
              <a:rPr lang="fr-FR" sz="5100" b="1" i="1" dirty="0" smtClean="0">
                <a:solidFill>
                  <a:srgbClr val="002060"/>
                </a:solidFill>
                <a:latin typeface="+mj-lt"/>
              </a:rPr>
              <a:t>O</a:t>
            </a:r>
            <a:r>
              <a:rPr lang="fr-FR" sz="5100" b="1" i="1" dirty="0" smtClean="0">
                <a:solidFill>
                  <a:srgbClr val="FF0000"/>
                </a:solidFill>
                <a:latin typeface="+mj-lt"/>
              </a:rPr>
              <a:t>L</a:t>
            </a:r>
            <a:r>
              <a:rPr lang="fr-FR" sz="5100" b="1" i="1" dirty="0" smtClean="0">
                <a:solidFill>
                  <a:srgbClr val="002060"/>
                </a:solidFill>
                <a:latin typeface="+mj-lt"/>
              </a:rPr>
              <a:t>A</a:t>
            </a:r>
            <a:r>
              <a:rPr lang="fr-FR" sz="5100" b="1" i="1" dirty="0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fr-FR" sz="5100" b="1" i="1" dirty="0" smtClean="0">
                <a:solidFill>
                  <a:srgbClr val="002060"/>
                </a:solidFill>
                <a:latin typeface="+mj-lt"/>
              </a:rPr>
              <a:t>E</a:t>
            </a:r>
            <a:endParaRPr lang="fr-FR" sz="3400" b="1" i="1" dirty="0" smtClean="0">
              <a:solidFill>
                <a:srgbClr val="002060"/>
              </a:solidFill>
              <a:latin typeface="+mj-lt"/>
            </a:endParaRPr>
          </a:p>
          <a:p>
            <a:pPr marL="114300" indent="0">
              <a:buNone/>
            </a:pPr>
            <a:endParaRPr lang="fr-FR" sz="3400" b="1" i="1" dirty="0">
              <a:solidFill>
                <a:srgbClr val="002060"/>
              </a:solidFill>
              <a:latin typeface="+mj-lt"/>
            </a:endParaRPr>
          </a:p>
          <a:p>
            <a:pPr marL="114300" indent="0">
              <a:buNone/>
            </a:pPr>
            <a:r>
              <a:rPr lang="fr-FR" sz="3400" dirty="0" smtClean="0">
                <a:solidFill>
                  <a:srgbClr val="002060"/>
                </a:solidFill>
                <a:latin typeface="+mj-lt"/>
              </a:rPr>
              <a:t>Ces deux mots rassemble les consonnes qu’on peut lire ou pas:</a:t>
            </a:r>
          </a:p>
          <a:p>
            <a:pPr marL="114300" indent="0">
              <a:buNone/>
            </a:pPr>
            <a:endParaRPr lang="fr-FR" sz="3400" dirty="0" smtClean="0">
              <a:solidFill>
                <a:srgbClr val="002060"/>
              </a:solidFill>
              <a:latin typeface="+mj-lt"/>
            </a:endParaRPr>
          </a:p>
          <a:p>
            <a:pPr marL="114300" indent="0">
              <a:buNone/>
            </a:pPr>
            <a:r>
              <a:rPr lang="fr-FR" sz="3800" b="1" u="sng" dirty="0" smtClean="0">
                <a:solidFill>
                  <a:srgbClr val="FF0000"/>
                </a:solidFill>
                <a:latin typeface="+mj-lt"/>
              </a:rPr>
              <a:t>D</a:t>
            </a:r>
            <a:r>
              <a:rPr lang="fr-FR" sz="3800" dirty="0" smtClean="0">
                <a:solidFill>
                  <a:srgbClr val="002060"/>
                </a:solidFill>
                <a:latin typeface="+mj-lt"/>
              </a:rPr>
              <a:t>E</a:t>
            </a:r>
            <a:r>
              <a:rPr lang="fr-FR" sz="3800" b="1" u="sng" dirty="0" smtClean="0">
                <a:solidFill>
                  <a:srgbClr val="FF0000"/>
                </a:solidFill>
                <a:latin typeface="+mj-lt"/>
              </a:rPr>
              <a:t>P</a:t>
            </a:r>
            <a:r>
              <a:rPr lang="fr-FR" sz="3800" dirty="0" smtClean="0">
                <a:solidFill>
                  <a:srgbClr val="002060"/>
                </a:solidFill>
                <a:latin typeface="+mj-lt"/>
              </a:rPr>
              <a:t>O</a:t>
            </a:r>
            <a:r>
              <a:rPr lang="fr-FR" sz="3800" b="1" u="sng" dirty="0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fr-FR" sz="3800" dirty="0" smtClean="0">
                <a:solidFill>
                  <a:srgbClr val="002060"/>
                </a:solidFill>
                <a:latin typeface="+mj-lt"/>
              </a:rPr>
              <a:t>I</a:t>
            </a:r>
            <a:r>
              <a:rPr lang="fr-FR" sz="3800" b="1" u="sng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fr-FR" sz="3800" dirty="0" smtClean="0">
                <a:solidFill>
                  <a:srgbClr val="002060"/>
                </a:solidFill>
                <a:latin typeface="+mj-lt"/>
              </a:rPr>
              <a:t>O + </a:t>
            </a:r>
            <a:r>
              <a:rPr lang="fr-FR" sz="3800" b="1" u="sng" dirty="0" smtClean="0">
                <a:solidFill>
                  <a:srgbClr val="FF0000"/>
                </a:solidFill>
                <a:latin typeface="+mj-lt"/>
              </a:rPr>
              <a:t>X</a:t>
            </a:r>
            <a:r>
              <a:rPr lang="fr-FR" sz="3800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fr-FR" sz="3800" b="1" u="sng" dirty="0" smtClean="0">
                <a:solidFill>
                  <a:srgbClr val="FF0000"/>
                </a:solidFill>
                <a:latin typeface="+mj-lt"/>
              </a:rPr>
              <a:t>G</a:t>
            </a:r>
            <a:r>
              <a:rPr lang="fr-FR" sz="3800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fr-FR" sz="3800" b="1" u="sng" dirty="0" smtClean="0">
                <a:solidFill>
                  <a:srgbClr val="FF0000"/>
                </a:solidFill>
                <a:latin typeface="+mj-lt"/>
              </a:rPr>
              <a:t>Z</a:t>
            </a:r>
            <a:r>
              <a:rPr lang="fr-FR" sz="3800" b="1" dirty="0" smtClean="0">
                <a:solidFill>
                  <a:srgbClr val="002060"/>
                </a:solidFill>
                <a:latin typeface="+mj-lt"/>
              </a:rPr>
              <a:t>	</a:t>
            </a:r>
            <a:r>
              <a:rPr lang="fr-FR" sz="3400" dirty="0" smtClean="0">
                <a:solidFill>
                  <a:srgbClr val="002060"/>
                </a:solidFill>
                <a:latin typeface="+mj-lt"/>
              </a:rPr>
              <a:t>Ex</a:t>
            </a:r>
            <a:r>
              <a:rPr lang="fr-FR" sz="3400" b="1" dirty="0" smtClean="0">
                <a:solidFill>
                  <a:srgbClr val="002060"/>
                </a:solidFill>
                <a:latin typeface="+mj-lt"/>
              </a:rPr>
              <a:t>. 	</a:t>
            </a:r>
            <a:r>
              <a:rPr lang="fr-FR" sz="3400" dirty="0" smtClean="0">
                <a:solidFill>
                  <a:srgbClr val="002060"/>
                </a:solidFill>
                <a:latin typeface="+mj-lt"/>
              </a:rPr>
              <a:t>Gran</a:t>
            </a:r>
            <a:r>
              <a:rPr lang="fr-FR" sz="3400" b="1" dirty="0" smtClean="0">
                <a:solidFill>
                  <a:srgbClr val="002060"/>
                </a:solidFill>
                <a:latin typeface="+mj-lt"/>
              </a:rPr>
              <a:t>d</a:t>
            </a:r>
            <a:r>
              <a:rPr lang="fr-FR" sz="3400" dirty="0" smtClean="0">
                <a:solidFill>
                  <a:srgbClr val="002060"/>
                </a:solidFill>
                <a:latin typeface="+mj-lt"/>
              </a:rPr>
              <a:t>	/</a:t>
            </a:r>
            <a:r>
              <a:rPr lang="fr-FR" sz="3400" dirty="0" err="1" smtClean="0">
                <a:solidFill>
                  <a:srgbClr val="002060"/>
                </a:solidFill>
                <a:latin typeface="+mj-lt"/>
              </a:rPr>
              <a:t>gR</a:t>
            </a:r>
            <a:r>
              <a:rPr lang="fr-FR" sz="2300" dirty="0" err="1" smtClean="0">
                <a:solidFill>
                  <a:srgbClr val="002060"/>
                </a:solidFill>
                <a:latin typeface="+mj-lt"/>
              </a:rPr>
              <a:t>ɑ</a:t>
            </a:r>
            <a:r>
              <a:rPr lang="fr-FR" sz="2300" dirty="0" smtClean="0">
                <a:solidFill>
                  <a:srgbClr val="002060"/>
                </a:solidFill>
                <a:latin typeface="+mj-lt"/>
              </a:rPr>
              <a:t>̃</a:t>
            </a:r>
            <a:r>
              <a:rPr lang="fr-FR" sz="2900" dirty="0" smtClean="0">
                <a:solidFill>
                  <a:srgbClr val="002060"/>
                </a:solidFill>
                <a:latin typeface="+mj-lt"/>
              </a:rPr>
              <a:t>/	tro</a:t>
            </a:r>
            <a:r>
              <a:rPr lang="fr-FR" sz="2900" b="1" dirty="0" smtClean="0">
                <a:solidFill>
                  <a:srgbClr val="002060"/>
                </a:solidFill>
                <a:latin typeface="+mj-lt"/>
              </a:rPr>
              <a:t>p</a:t>
            </a:r>
            <a:r>
              <a:rPr lang="fr-FR" sz="2900" dirty="0" smtClean="0">
                <a:solidFill>
                  <a:srgbClr val="002060"/>
                </a:solidFill>
                <a:latin typeface="+mj-lt"/>
              </a:rPr>
              <a:t>    /</a:t>
            </a:r>
            <a:r>
              <a:rPr lang="fr-FR" sz="2900" dirty="0" err="1" smtClean="0">
                <a:solidFill>
                  <a:srgbClr val="002060"/>
                </a:solidFill>
                <a:latin typeface="+mj-lt"/>
              </a:rPr>
              <a:t>tRo</a:t>
            </a:r>
            <a:r>
              <a:rPr lang="fr-FR" sz="2900" dirty="0" smtClean="0">
                <a:solidFill>
                  <a:srgbClr val="002060"/>
                </a:solidFill>
                <a:latin typeface="+mj-lt"/>
              </a:rPr>
              <a:t>/</a:t>
            </a:r>
          </a:p>
          <a:p>
            <a:pPr marL="114300" indent="0">
              <a:buNone/>
            </a:pPr>
            <a:r>
              <a:rPr lang="fr-FR" sz="2900" dirty="0" smtClean="0">
                <a:solidFill>
                  <a:srgbClr val="002060"/>
                </a:solidFill>
                <a:latin typeface="+mj-lt"/>
              </a:rPr>
              <a:t>				Ne</a:t>
            </a:r>
            <a:r>
              <a:rPr lang="fr-FR" sz="2900" b="1" dirty="0" smtClean="0">
                <a:solidFill>
                  <a:srgbClr val="002060"/>
                </a:solidFill>
                <a:latin typeface="+mj-lt"/>
              </a:rPr>
              <a:t>z</a:t>
            </a:r>
            <a:r>
              <a:rPr lang="fr-FR" sz="2900" dirty="0" smtClean="0">
                <a:solidFill>
                  <a:srgbClr val="002060"/>
                </a:solidFill>
                <a:latin typeface="+mj-lt"/>
              </a:rPr>
              <a:t>	/ne/	lon</a:t>
            </a:r>
            <a:r>
              <a:rPr lang="fr-FR" sz="2900" b="1" dirty="0" smtClean="0">
                <a:solidFill>
                  <a:srgbClr val="002060"/>
                </a:solidFill>
                <a:latin typeface="+mj-lt"/>
              </a:rPr>
              <a:t>g</a:t>
            </a:r>
            <a:r>
              <a:rPr lang="fr-FR" sz="2900" dirty="0" smtClean="0">
                <a:solidFill>
                  <a:srgbClr val="002060"/>
                </a:solidFill>
                <a:latin typeface="+mj-lt"/>
              </a:rPr>
              <a:t>    /</a:t>
            </a:r>
            <a:r>
              <a:rPr lang="fr-FR" sz="2900" dirty="0" err="1" smtClean="0">
                <a:solidFill>
                  <a:srgbClr val="002060"/>
                </a:solidFill>
                <a:latin typeface="+mj-lt"/>
              </a:rPr>
              <a:t>l</a:t>
            </a:r>
            <a:r>
              <a:rPr lang="fr-FR" sz="2900" dirty="0" err="1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ɔ</a:t>
            </a:r>
            <a:r>
              <a:rPr lang="fr-FR" sz="2900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̃/</a:t>
            </a:r>
          </a:p>
          <a:p>
            <a:pPr marL="114300" indent="0">
              <a:buNone/>
            </a:pPr>
            <a:endParaRPr lang="fr-FR" sz="2900" dirty="0" smtClean="0">
              <a:solidFill>
                <a:srgbClr val="002060"/>
              </a:solidFill>
              <a:latin typeface="+mj-lt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fr-FR" sz="2900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à l’</a:t>
            </a:r>
            <a:r>
              <a:rPr lang="fr-FR" sz="2900" b="1" i="1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exception</a:t>
            </a:r>
            <a:r>
              <a:rPr lang="fr-FR" sz="2900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 par exemples de: sud, stop, autobus, ouest</a:t>
            </a:r>
          </a:p>
          <a:p>
            <a:pPr marL="114300" indent="0">
              <a:buNone/>
            </a:pPr>
            <a:endParaRPr lang="fr-FR" sz="2900" dirty="0" smtClean="0">
              <a:solidFill>
                <a:srgbClr val="002060"/>
              </a:solidFill>
              <a:latin typeface="+mj-lt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fr-FR" sz="3800" b="1" u="sng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F</a:t>
            </a:r>
            <a:r>
              <a:rPr lang="fr-FR" sz="3800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O</a:t>
            </a:r>
            <a:r>
              <a:rPr lang="fr-FR" sz="3800" b="1" u="sng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C</a:t>
            </a:r>
            <a:r>
              <a:rPr lang="fr-FR" sz="3800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O</a:t>
            </a:r>
            <a:r>
              <a:rPr lang="fr-FR" sz="3800" b="1" u="sng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L</a:t>
            </a:r>
            <a:r>
              <a:rPr lang="fr-FR" sz="3800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A</a:t>
            </a:r>
            <a:r>
              <a:rPr lang="fr-FR" sz="3800" b="1" u="sng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R</a:t>
            </a:r>
            <a:r>
              <a:rPr lang="fr-FR" sz="3800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E</a:t>
            </a:r>
            <a:r>
              <a:rPr lang="fr-FR" sz="2900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		Ex. 	Lac   /</a:t>
            </a:r>
            <a:r>
              <a:rPr lang="fr-FR" sz="2900" dirty="0" err="1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laK</a:t>
            </a:r>
            <a:r>
              <a:rPr lang="fr-FR" sz="2900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/	ciel  /</a:t>
            </a:r>
            <a:r>
              <a:rPr lang="fr-FR" sz="2900" dirty="0" err="1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sj</a:t>
            </a:r>
            <a:r>
              <a:rPr lang="fr-FR" sz="2900" dirty="0" err="1" smtClean="0">
                <a:solidFill>
                  <a:srgbClr val="002060"/>
                </a:solidFill>
                <a:latin typeface="+mj-lt"/>
              </a:rPr>
              <a:t>Ɛl</a:t>
            </a:r>
            <a:r>
              <a:rPr lang="fr-FR" sz="2900" dirty="0" smtClean="0">
                <a:solidFill>
                  <a:srgbClr val="002060"/>
                </a:solidFill>
                <a:latin typeface="+mj-lt"/>
              </a:rPr>
              <a:t>/</a:t>
            </a:r>
          </a:p>
          <a:p>
            <a:pPr marL="114300" indent="0">
              <a:buNone/>
            </a:pPr>
            <a:endParaRPr lang="fr-FR" sz="2900" dirty="0" smtClean="0">
              <a:solidFill>
                <a:srgbClr val="002060"/>
              </a:solidFill>
              <a:latin typeface="+mj-lt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fr-FR" sz="2900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à l’</a:t>
            </a:r>
            <a:r>
              <a:rPr lang="fr-FR" sz="2900" b="1" i="1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exception</a:t>
            </a:r>
            <a:r>
              <a:rPr lang="fr-FR" sz="2900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 par exemples de: banc,  clef, gentil, outil.</a:t>
            </a:r>
          </a:p>
          <a:p>
            <a:pPr marL="114300" indent="0">
              <a:buNone/>
            </a:pPr>
            <a:endParaRPr lang="fr-FR" sz="2900" dirty="0" smtClean="0">
              <a:solidFill>
                <a:srgbClr val="002060"/>
              </a:solidFill>
              <a:latin typeface="+mj-lt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fr-FR" sz="2900" b="1" u="sng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Attention:</a:t>
            </a:r>
            <a:r>
              <a:rPr lang="fr-FR" sz="2900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 </a:t>
            </a:r>
          </a:p>
          <a:p>
            <a:pPr marL="114300" indent="0">
              <a:buNone/>
            </a:pPr>
            <a:r>
              <a:rPr lang="fr-FR" sz="2900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La consonne R ne se lis pas comme finale des verbes en </a:t>
            </a:r>
            <a:r>
              <a:rPr lang="fr-FR" sz="3800" b="1" i="1" dirty="0" smtClean="0">
                <a:solidFill>
                  <a:srgbClr val="00B050"/>
                </a:solidFill>
                <a:latin typeface="+mj-lt"/>
                <a:cs typeface="Calibri" panose="020F0502020204030204" pitchFamily="34" charset="0"/>
              </a:rPr>
              <a:t>–er</a:t>
            </a:r>
            <a:r>
              <a:rPr lang="fr-FR" sz="3800" b="1" i="1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fr-FR" sz="2900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ou à la fin des mots comme dernier,  grenier etc.</a:t>
            </a:r>
          </a:p>
          <a:p>
            <a:pPr marL="114300" indent="0">
              <a:buNone/>
            </a:pPr>
            <a:endParaRPr lang="fr-FR" sz="2000" dirty="0" smtClean="0"/>
          </a:p>
          <a:p>
            <a:pPr marL="114300" indent="0">
              <a:buNone/>
            </a:pPr>
            <a:endParaRPr lang="it-IT" sz="2000" dirty="0"/>
          </a:p>
          <a:p>
            <a:pPr marL="114300" indent="0">
              <a:buNone/>
            </a:pPr>
            <a:r>
              <a:rPr lang="it-IT" dirty="0" smtClean="0"/>
              <a:t>  			</a:t>
            </a:r>
            <a:endParaRPr lang="it-IT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0" y="332656"/>
            <a:ext cx="8820472" cy="1143000"/>
          </a:xfrm>
        </p:spPr>
        <p:txBody>
          <a:bodyPr/>
          <a:lstStyle/>
          <a:p>
            <a:r>
              <a:rPr lang="it-IT" sz="4400" u="sng" dirty="0" smtClean="0">
                <a:latin typeface="+mn-lt"/>
              </a:rPr>
              <a:t>LA LECTURE DES CONSONNES FINALES</a:t>
            </a:r>
            <a:r>
              <a:rPr lang="fr-FR" sz="4800" u="sng" dirty="0">
                <a:solidFill>
                  <a:srgbClr val="FF0000"/>
                </a:solidFill>
              </a:rPr>
              <a:t/>
            </a:r>
            <a:br>
              <a:rPr lang="fr-FR" sz="4800" u="sng" dirty="0">
                <a:solidFill>
                  <a:srgbClr val="FF0000"/>
                </a:solidFill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590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u="sng" dirty="0" smtClean="0">
                <a:latin typeface="+mn-lt"/>
              </a:rPr>
              <a:t>LA LIAISON</a:t>
            </a:r>
            <a:endParaRPr lang="it-IT" u="sng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340768"/>
            <a:ext cx="7620000" cy="5517232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fr-FR" dirty="0" smtClean="0">
                <a:solidFill>
                  <a:srgbClr val="002060"/>
                </a:solidFill>
              </a:rPr>
              <a:t>Faire la </a:t>
            </a:r>
            <a:r>
              <a:rPr lang="fr-FR" b="1" i="1" dirty="0" smtClean="0">
                <a:solidFill>
                  <a:srgbClr val="002060"/>
                </a:solidFill>
              </a:rPr>
              <a:t>liaison</a:t>
            </a:r>
            <a:r>
              <a:rPr lang="fr-FR" dirty="0" smtClean="0">
                <a:solidFill>
                  <a:srgbClr val="002060"/>
                </a:solidFill>
              </a:rPr>
              <a:t> veut dire prononcer la consonne finale d’un mot, normalement muette, avec la voyelle ou la h muette de la parole suivante:</a:t>
            </a:r>
          </a:p>
          <a:p>
            <a:pPr marL="114300" indent="0"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fr-FR" dirty="0" smtClean="0">
                <a:solidFill>
                  <a:srgbClr val="002060"/>
                </a:solidFill>
              </a:rPr>
              <a:t>		</a:t>
            </a:r>
            <a:r>
              <a:rPr lang="fr-FR" sz="2400" b="1" dirty="0" smtClean="0">
                <a:solidFill>
                  <a:srgbClr val="C00000"/>
                </a:solidFill>
              </a:rPr>
              <a:t>Nous  avons </a:t>
            </a:r>
            <a:r>
              <a:rPr lang="fr-FR" dirty="0" smtClean="0">
                <a:solidFill>
                  <a:srgbClr val="002060"/>
                </a:solidFill>
              </a:rPr>
              <a:t>	/</a:t>
            </a:r>
            <a:r>
              <a:rPr lang="fr-FR" dirty="0" err="1" smtClean="0">
                <a:solidFill>
                  <a:srgbClr val="002060"/>
                </a:solidFill>
              </a:rPr>
              <a:t>nuzav</a:t>
            </a:r>
            <a:r>
              <a:rPr lang="fr-FR" sz="20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ɔ</a:t>
            </a:r>
            <a:r>
              <a:rPr lang="fr-FR" sz="2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̃/</a:t>
            </a:r>
            <a:endParaRPr lang="fr-FR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Quand le mot termine par </a:t>
            </a:r>
            <a:r>
              <a:rPr lang="fr-FR" b="1" dirty="0" smtClean="0">
                <a:solidFill>
                  <a:srgbClr val="FF0000"/>
                </a:solidFill>
              </a:rPr>
              <a:t>S</a:t>
            </a:r>
            <a:r>
              <a:rPr lang="fr-FR" dirty="0" smtClean="0">
                <a:solidFill>
                  <a:srgbClr val="002060"/>
                </a:solidFill>
              </a:rPr>
              <a:t> ou </a:t>
            </a:r>
            <a:r>
              <a:rPr lang="fr-FR" b="1" dirty="0" smtClean="0">
                <a:solidFill>
                  <a:srgbClr val="FF0000"/>
                </a:solidFill>
              </a:rPr>
              <a:t>X</a:t>
            </a:r>
            <a:r>
              <a:rPr lang="fr-FR" dirty="0" smtClean="0">
                <a:solidFill>
                  <a:srgbClr val="002060"/>
                </a:solidFill>
              </a:rPr>
              <a:t>, le son est </a:t>
            </a:r>
            <a:r>
              <a:rPr lang="fr-FR" b="1" dirty="0" smtClean="0">
                <a:solidFill>
                  <a:srgbClr val="002060"/>
                </a:solidFill>
              </a:rPr>
              <a:t>/z/</a:t>
            </a:r>
            <a:r>
              <a:rPr lang="fr-FR" dirty="0" smtClean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r>
              <a:rPr lang="fr-FR" dirty="0" smtClean="0">
                <a:solidFill>
                  <a:srgbClr val="002060"/>
                </a:solidFill>
              </a:rPr>
              <a:t>    ex. Deux ans = /</a:t>
            </a:r>
            <a:r>
              <a:rPr lang="fr-FR" dirty="0" err="1" smtClean="0">
                <a:solidFill>
                  <a:srgbClr val="002060"/>
                </a:solidFill>
              </a:rPr>
              <a:t>d</a:t>
            </a:r>
            <a:r>
              <a:rPr lang="fr-FR" sz="2000" dirty="0" err="1" smtClean="0">
                <a:solidFill>
                  <a:srgbClr val="002060"/>
                </a:solidFill>
              </a:rPr>
              <a:t>øzɑ</a:t>
            </a:r>
            <a:r>
              <a:rPr lang="fr-FR" sz="2000" dirty="0" smtClean="0">
                <a:solidFill>
                  <a:srgbClr val="002060"/>
                </a:solidFill>
              </a:rPr>
              <a:t>̃</a:t>
            </a:r>
            <a:r>
              <a:rPr lang="fr-FR" dirty="0" smtClean="0">
                <a:solidFill>
                  <a:srgbClr val="002060"/>
                </a:solidFill>
              </a:rPr>
              <a:t>/</a:t>
            </a:r>
          </a:p>
          <a:p>
            <a:pPr marL="114300" indent="0"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Quand le mot termine par </a:t>
            </a:r>
            <a:r>
              <a:rPr lang="fr-FR" b="1" dirty="0" smtClean="0">
                <a:solidFill>
                  <a:srgbClr val="FF0000"/>
                </a:solidFill>
              </a:rPr>
              <a:t>D</a:t>
            </a:r>
            <a:r>
              <a:rPr lang="fr-FR" dirty="0" smtClean="0">
                <a:solidFill>
                  <a:srgbClr val="002060"/>
                </a:solidFill>
              </a:rPr>
              <a:t>, le son devient </a:t>
            </a:r>
            <a:r>
              <a:rPr lang="fr-FR" b="1" dirty="0" smtClean="0">
                <a:solidFill>
                  <a:srgbClr val="002060"/>
                </a:solidFill>
              </a:rPr>
              <a:t>/t/</a:t>
            </a:r>
            <a:r>
              <a:rPr lang="fr-FR" dirty="0" smtClean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r>
              <a:rPr lang="fr-FR" dirty="0" smtClean="0">
                <a:solidFill>
                  <a:srgbClr val="002060"/>
                </a:solidFill>
              </a:rPr>
              <a:t>    ex. Grand amour = /</a:t>
            </a:r>
            <a:r>
              <a:rPr lang="fr-FR" dirty="0" err="1" smtClean="0">
                <a:solidFill>
                  <a:srgbClr val="002060"/>
                </a:solidFill>
              </a:rPr>
              <a:t>gRɑ̃muR</a:t>
            </a:r>
            <a:r>
              <a:rPr lang="fr-FR" dirty="0" smtClean="0">
                <a:solidFill>
                  <a:srgbClr val="002060"/>
                </a:solidFill>
              </a:rPr>
              <a:t>/</a:t>
            </a:r>
          </a:p>
          <a:p>
            <a:pPr marL="114300" indent="0"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Quand on fait la liaison le nasales </a:t>
            </a:r>
            <a:r>
              <a:rPr lang="fr-FR" b="1" dirty="0" smtClean="0">
                <a:solidFill>
                  <a:srgbClr val="FF000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et </a:t>
            </a:r>
            <a:r>
              <a:rPr lang="fr-FR" b="1" dirty="0" smtClean="0">
                <a:solidFill>
                  <a:srgbClr val="FF0000"/>
                </a:solidFill>
              </a:rPr>
              <a:t>M</a:t>
            </a:r>
            <a:r>
              <a:rPr lang="fr-FR" dirty="0" smtClean="0">
                <a:solidFill>
                  <a:srgbClr val="002060"/>
                </a:solidFill>
              </a:rPr>
              <a:t> doivent être lues:</a:t>
            </a:r>
          </a:p>
          <a:p>
            <a:pPr marL="114300" indent="0">
              <a:buNone/>
            </a:pPr>
            <a:r>
              <a:rPr lang="fr-FR" dirty="0" smtClean="0">
                <a:solidFill>
                  <a:srgbClr val="002060"/>
                </a:solidFill>
              </a:rPr>
              <a:t>    ex. Cent ans = /</a:t>
            </a:r>
            <a:r>
              <a:rPr lang="fr-FR" dirty="0" err="1" smtClean="0">
                <a:solidFill>
                  <a:srgbClr val="002060"/>
                </a:solidFill>
              </a:rPr>
              <a:t>sɑ</a:t>
            </a:r>
            <a:r>
              <a:rPr lang="fr-FR" sz="1800" dirty="0" err="1" smtClean="0">
                <a:solidFill>
                  <a:srgbClr val="002060"/>
                </a:solidFill>
              </a:rPr>
              <a:t>̃</a:t>
            </a:r>
            <a:r>
              <a:rPr lang="fr-FR" dirty="0" err="1" smtClean="0">
                <a:solidFill>
                  <a:srgbClr val="002060"/>
                </a:solidFill>
              </a:rPr>
              <a:t>t</a:t>
            </a:r>
            <a:r>
              <a:rPr lang="fr-FR" sz="2000" dirty="0" err="1" smtClean="0">
                <a:solidFill>
                  <a:srgbClr val="002060"/>
                </a:solidFill>
              </a:rPr>
              <a:t>ɑ</a:t>
            </a:r>
            <a:r>
              <a:rPr lang="fr-FR" sz="2000" dirty="0" smtClean="0">
                <a:solidFill>
                  <a:srgbClr val="002060"/>
                </a:solidFill>
              </a:rPr>
              <a:t>̃</a:t>
            </a:r>
            <a:r>
              <a:rPr lang="fr-FR" dirty="0" smtClean="0">
                <a:solidFill>
                  <a:srgbClr val="002060"/>
                </a:solidFill>
              </a:rPr>
              <a:t>/	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Arco 7"/>
          <p:cNvSpPr/>
          <p:nvPr/>
        </p:nvSpPr>
        <p:spPr>
          <a:xfrm rot="14214493" flipH="1">
            <a:off x="2843024" y="2615116"/>
            <a:ext cx="432048" cy="57606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99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7620000" cy="6140152"/>
          </a:xfrm>
        </p:spPr>
        <p:txBody>
          <a:bodyPr/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Attention!</a:t>
            </a:r>
          </a:p>
          <a:p>
            <a:endParaRPr lang="fr-FR" dirty="0" smtClean="0">
              <a:solidFill>
                <a:srgbClr val="002060"/>
              </a:solidFill>
            </a:endParaRPr>
          </a:p>
          <a:p>
            <a:r>
              <a:rPr lang="fr-FR" b="1" u="sng" dirty="0" smtClean="0">
                <a:solidFill>
                  <a:srgbClr val="002060"/>
                </a:solidFill>
              </a:rPr>
              <a:t>La liaison est </a:t>
            </a:r>
            <a:r>
              <a:rPr lang="fr-FR" b="1" i="1" u="sng" dirty="0" smtClean="0">
                <a:solidFill>
                  <a:srgbClr val="002060"/>
                </a:solidFill>
              </a:rPr>
              <a:t>interdite</a:t>
            </a:r>
            <a:r>
              <a:rPr lang="fr-FR" dirty="0" smtClean="0">
                <a:solidFill>
                  <a:srgbClr val="002060"/>
                </a:solidFill>
              </a:rPr>
              <a:t>:</a:t>
            </a:r>
          </a:p>
          <a:p>
            <a:endParaRPr lang="fr-FR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1)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i="1" dirty="0" smtClean="0">
                <a:solidFill>
                  <a:srgbClr val="002060"/>
                </a:solidFill>
              </a:rPr>
              <a:t>après la conjonction </a:t>
            </a:r>
            <a:r>
              <a:rPr lang="fr-FR" b="1" i="1" dirty="0" smtClean="0">
                <a:solidFill>
                  <a:srgbClr val="FF0000"/>
                </a:solidFill>
              </a:rPr>
              <a:t>et</a:t>
            </a:r>
          </a:p>
          <a:p>
            <a:pPr marL="114300" indent="0">
              <a:buNone/>
            </a:pPr>
            <a:endParaRPr lang="fr-FR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fr-FR" b="1" i="1" dirty="0" smtClean="0">
                <a:solidFill>
                  <a:srgbClr val="002060"/>
                </a:solidFill>
              </a:rPr>
              <a:t>2)</a:t>
            </a:r>
            <a:r>
              <a:rPr lang="fr-FR" i="1" dirty="0" smtClean="0">
                <a:solidFill>
                  <a:srgbClr val="002060"/>
                </a:solidFill>
              </a:rPr>
              <a:t> après un mon au singulier</a:t>
            </a:r>
            <a:r>
              <a:rPr lang="fr-FR" b="1" i="1" dirty="0" smtClean="0">
                <a:solidFill>
                  <a:srgbClr val="002060"/>
                </a:solidFill>
              </a:rPr>
              <a:t>:	</a:t>
            </a:r>
            <a:r>
              <a:rPr lang="fr-FR" b="1" i="1" dirty="0" smtClean="0">
                <a:solidFill>
                  <a:srgbClr val="FF0000"/>
                </a:solidFill>
              </a:rPr>
              <a:t>Le chat est rentré</a:t>
            </a:r>
          </a:p>
          <a:p>
            <a:pPr marL="114300" indent="0">
              <a:buNone/>
            </a:pPr>
            <a:endParaRPr lang="fr-FR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fr-FR" b="1" i="1" dirty="0" smtClean="0">
                <a:solidFill>
                  <a:srgbClr val="002060"/>
                </a:solidFill>
              </a:rPr>
              <a:t>3) </a:t>
            </a:r>
            <a:r>
              <a:rPr lang="fr-FR" i="1" dirty="0" smtClean="0">
                <a:solidFill>
                  <a:srgbClr val="002060"/>
                </a:solidFill>
              </a:rPr>
              <a:t>après le « s » du pluriel à l’intérieur de certains noms composés:</a:t>
            </a:r>
            <a:r>
              <a:rPr lang="fr-FR" dirty="0" smtClean="0">
                <a:solidFill>
                  <a:srgbClr val="002060"/>
                </a:solidFill>
              </a:rPr>
              <a:t>  </a:t>
            </a:r>
            <a:r>
              <a:rPr lang="fr-FR" b="1" i="1" dirty="0" smtClean="0">
                <a:solidFill>
                  <a:srgbClr val="FF0000"/>
                </a:solidFill>
              </a:rPr>
              <a:t>Les arcs en ciel</a:t>
            </a:r>
          </a:p>
          <a:p>
            <a:pPr marL="114300" indent="0"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fr-FR" b="1" i="1" dirty="0" smtClean="0">
                <a:solidFill>
                  <a:srgbClr val="002060"/>
                </a:solidFill>
              </a:rPr>
              <a:t>4)</a:t>
            </a:r>
            <a:r>
              <a:rPr lang="fr-FR" i="1" dirty="0" smtClean="0">
                <a:solidFill>
                  <a:srgbClr val="002060"/>
                </a:solidFill>
              </a:rPr>
              <a:t> après le « -s » du verbe à la deuxième personne du singulier à l’indicatif présent ou au subjonctif présent:   </a:t>
            </a:r>
          </a:p>
          <a:p>
            <a:pPr marL="114300" indent="0" fontAlgn="base">
              <a:buNone/>
            </a:pPr>
            <a:r>
              <a:rPr lang="fr-FR" b="1" i="1" dirty="0" smtClean="0">
                <a:solidFill>
                  <a:srgbClr val="002060"/>
                </a:solidFill>
              </a:rPr>
              <a:t>                 </a:t>
            </a:r>
            <a:r>
              <a:rPr lang="fr-FR" b="1" i="1" dirty="0" smtClean="0">
                <a:solidFill>
                  <a:srgbClr val="FF0000"/>
                </a:solidFill>
              </a:rPr>
              <a:t>Tu aimes apprendre de nouveaux mots</a:t>
            </a:r>
          </a:p>
          <a:p>
            <a:pPr marL="114300" indent="0" fontAlgn="base">
              <a:buNone/>
            </a:pPr>
            <a:endParaRPr lang="fr-FR" dirty="0"/>
          </a:p>
          <a:p>
            <a:pPr marL="114300" indent="0" fontAlgn="base">
              <a:buNone/>
            </a:pPr>
            <a:endParaRPr lang="fr-FR" dirty="0" smtClean="0"/>
          </a:p>
          <a:p>
            <a:pPr marL="114300" indent="0" fontAlgn="base">
              <a:buNone/>
            </a:pPr>
            <a:endParaRPr lang="fr-FR" dirty="0"/>
          </a:p>
          <a:p>
            <a:pPr marL="114300" indent="0" fontAlgn="base">
              <a:buNone/>
            </a:pPr>
            <a:endParaRPr lang="fr-FR" dirty="0" smtClean="0"/>
          </a:p>
          <a:p>
            <a:pPr marL="114300" indent="0" fontAlgn="base">
              <a:buNone/>
            </a:pPr>
            <a:endParaRPr lang="fr-FR" dirty="0"/>
          </a:p>
          <a:p>
            <a:pPr marL="114300" indent="0" fontAlgn="base">
              <a:buNone/>
            </a:pPr>
            <a:endParaRPr lang="fr-FR" dirty="0" smtClean="0"/>
          </a:p>
          <a:p>
            <a:pPr marL="114300" indent="0" fontAlgn="base">
              <a:buNone/>
            </a:pPr>
            <a:endParaRPr lang="fr-FR" dirty="0"/>
          </a:p>
          <a:p>
            <a:pPr marL="11430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3371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700</TotalTime>
  <Words>292</Words>
  <Application>Microsoft Office PowerPoint</Application>
  <PresentationFormat>Presentazione su schermo (4:3)</PresentationFormat>
  <Paragraphs>168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Adiacente</vt:lpstr>
      <vt:lpstr>Le Français pour  les sciences politiques L36 (Niveu base/intermediaire) </vt:lpstr>
      <vt:lpstr>L’ ALPHABET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LECTURE DES CONSONNES FINALES </vt:lpstr>
      <vt:lpstr>LA LIAISON</vt:lpstr>
      <vt:lpstr>Presentazione standard di PowerPoint</vt:lpstr>
      <vt:lpstr>L’ACCENT ET LES SIGNES GRAPHIQUES</vt:lpstr>
      <vt:lpstr>Presentazione standard di PowerPoint</vt:lpstr>
      <vt:lpstr>Presentazione standard di PowerPoint</vt:lpstr>
      <vt:lpstr>LES SIGNES DE PONCTUATION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Français pour les sciences politiques L36 (Niveu base/intermediaire)</dc:title>
  <dc:creator>Alessandra</dc:creator>
  <cp:lastModifiedBy>Alessandra</cp:lastModifiedBy>
  <cp:revision>38</cp:revision>
  <dcterms:created xsi:type="dcterms:W3CDTF">2022-10-22T09:09:08Z</dcterms:created>
  <dcterms:modified xsi:type="dcterms:W3CDTF">2022-10-30T19:54:57Z</dcterms:modified>
</cp:coreProperties>
</file>