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62" r:id="rId9"/>
    <p:sldId id="259" r:id="rId10"/>
    <p:sldId id="295" r:id="rId11"/>
    <p:sldId id="296" r:id="rId12"/>
    <p:sldId id="263" r:id="rId13"/>
    <p:sldId id="297" r:id="rId14"/>
    <p:sldId id="264" r:id="rId15"/>
    <p:sldId id="29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28/03/23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 lavoro europeo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/>
          <a:lstStyle/>
          <a:p>
            <a:pPr algn="l"/>
            <a:r>
              <a:rPr lang="it-IT" b="1" dirty="0">
                <a:solidFill>
                  <a:srgbClr val="00B0F0"/>
                </a:solidFill>
              </a:rPr>
              <a:t>Lezione 13</a:t>
            </a:r>
          </a:p>
          <a:p>
            <a:pPr algn="l"/>
            <a:r>
              <a:rPr lang="it-IT" b="1" dirty="0"/>
              <a:t>Parità di trattamento e non discriminazione – Parte 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253C77-984C-32E8-95D0-1F148D43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802" y="373084"/>
            <a:ext cx="4292600" cy="1739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095D4B-0F17-7231-66C8-24467E1C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3" y="4728080"/>
            <a:ext cx="7772400" cy="2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B7FE6-9F63-E2D3-9A72-42D5F1C0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Parità retributiva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42889-2BCE-3C1E-C9F6-20A9EFD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982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Definizione di lavoratore: </a:t>
            </a:r>
          </a:p>
          <a:p>
            <a:pPr lvl="1" algn="just"/>
            <a:r>
              <a:rPr lang="it-IT" dirty="0"/>
              <a:t>Persona che fornisca, per un certo periodo di tempo, a favore di un’altra o sotto la direzione di quest’ultima, prestazioni in contropartita delle quali riceve una retribuzione (CGUE, C-256/01, </a:t>
            </a:r>
            <a:r>
              <a:rPr lang="it-IT" i="1" dirty="0" err="1"/>
              <a:t>Allonby</a:t>
            </a:r>
            <a:r>
              <a:rPr lang="it-IT" dirty="0"/>
              <a:t>),</a:t>
            </a:r>
          </a:p>
          <a:p>
            <a:pPr lvl="1" algn="just"/>
            <a:r>
              <a:rPr lang="it-IT" dirty="0"/>
              <a:t>In tale definizione non sono inclusi i prestatori di servizi, i quali non sono legati da un vincolo di subordinazione al beneficiario dei servizi (CGUE, C-256/01, </a:t>
            </a:r>
            <a:r>
              <a:rPr lang="it-IT" i="1" dirty="0" err="1"/>
              <a:t>Allonby</a:t>
            </a:r>
            <a:r>
              <a:rPr lang="it-IT" dirty="0"/>
              <a:t>).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Definizione di retribuzione:</a:t>
            </a:r>
          </a:p>
          <a:p>
            <a:pPr lvl="1" algn="just"/>
            <a:r>
              <a:rPr lang="it-IT" dirty="0"/>
              <a:t>Art. 157, par. 2, TFUE: Salario o trattamento normale di base o minimo e tutti gli altri vantaggi pagati direttamente o indirettamente, in contanti o in natura, dal datore di lavoro al lavoratore in ragione dell’impiego di quest’ultimo.</a:t>
            </a:r>
          </a:p>
          <a:p>
            <a:pPr lvl="1" algn="just"/>
            <a:r>
              <a:rPr lang="it-IT" dirty="0"/>
              <a:t>Rientrano nella definizioni tutti gli emolumenti collegati al rapporto di lavoro, compresi i contributi previdenziali.</a:t>
            </a:r>
          </a:p>
          <a:p>
            <a:pPr algn="just"/>
            <a:endParaRPr lang="it-IT" b="1" dirty="0">
              <a:solidFill>
                <a:srgbClr val="00B0F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40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A7CBE-3471-2229-42CB-854763C5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600" b="1" dirty="0">
                <a:solidFill>
                  <a:srgbClr val="00B0F0"/>
                </a:solidFill>
              </a:rPr>
              <a:t>Parità di trattamento tra uomo e donna nel rapporto di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86170-5887-FD0F-0D7B-B8D097BE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Art. 14-16, Dir. 2006/54/CE</a:t>
            </a:r>
            <a:r>
              <a:rPr lang="it-IT" dirty="0"/>
              <a:t>, parità di trattamento anche riguardo:</a:t>
            </a:r>
          </a:p>
          <a:p>
            <a:r>
              <a:rPr lang="it-IT" dirty="0"/>
              <a:t>Accesso al lavoro, </a:t>
            </a:r>
          </a:p>
          <a:p>
            <a:r>
              <a:rPr lang="it-IT" dirty="0"/>
              <a:t>formazione, </a:t>
            </a:r>
          </a:p>
          <a:p>
            <a:r>
              <a:rPr lang="it-IT" dirty="0"/>
              <a:t>promozione professionale, </a:t>
            </a:r>
          </a:p>
          <a:p>
            <a:r>
              <a:rPr lang="it-IT" dirty="0"/>
              <a:t>condizioni di lavoro</a:t>
            </a:r>
          </a:p>
        </p:txBody>
      </p:sp>
    </p:spTree>
    <p:extLst>
      <p:ext uri="{BB962C8B-B14F-4D97-AF65-F5344CB8AC3E}">
        <p14:creationId xmlns:p14="http://schemas.microsoft.com/office/powerpoint/2010/main" val="272734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A81827-43F2-5E3F-7925-AC85F492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401" y="351367"/>
            <a:ext cx="6004983" cy="60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63318-90BF-E210-B430-1EE3915B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Parità di trattamento tra uomo e donna nel rapporto di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712A3-F605-440C-5A7C-80B58496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14, Dir. 2006/54/CE: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È vietata qualsiasi discriminazione diretta o indiretta fondata sul sesso nei settori pubblico o privato, compresi gli enti di diritto pubblico, per quanto attiene: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a)  alle condizioni di accesso all'occupazione e al lavoro, sia dipendente che autonomo, compresi i 	criteri di selezione e le condizioni di assunzione indipendentemente dal ramo di attività e a tutti i 	livelli della gerarchia professionale, nonché alla promozione;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b)  all'accesso a tutti i tipi e livelli di orientamento e formazione professionale, perfezionamento e 	riqualificazione professionale, inclusi i tirocini professionali;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c)  all'occupazione e alle condizioni di lavoro, comprese le condizioni di licenziamento e la 	retribuzione come previsto dal trattato, art. 157, par. 4, TFUE;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d)  all'affiliazione e all'attività in un'organizzazione di lavora- tori o datori di lavoro, o in qualunque 	organizzazione i cui membri esercitino una particolare professione, nonch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alle prestazioni erogate 	da tali organizzazioni.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95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7F1B55-5552-2D22-492C-AFC19E26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26" y="267892"/>
            <a:ext cx="4724810" cy="601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4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63318-90BF-E210-B430-1EE3915B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Parità di trattamento tra uomo e donna nel rapporto di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712A3-F605-440C-5A7C-80B58496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14, par. 2, Dir. 2006/54/CE:</a:t>
            </a:r>
          </a:p>
          <a:p>
            <a:r>
              <a:rPr 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Deroga:</a:t>
            </a:r>
          </a:p>
          <a:p>
            <a:pPr algn="just"/>
            <a:r>
              <a:rPr lang="it-IT" dirty="0">
                <a:effectLst/>
                <a:latin typeface="EUAlbertina"/>
              </a:rPr>
              <a:t>Per quanto riguarda l'accesso al lavoro, inclusa la relativa formazione, gli Stati membri possono stabilire che:</a:t>
            </a:r>
          </a:p>
          <a:p>
            <a:pPr algn="just"/>
            <a:r>
              <a:rPr lang="it-IT" dirty="0">
                <a:effectLst/>
                <a:latin typeface="EUAlbertina"/>
              </a:rPr>
              <a:t> una differenza di trattamento basata su una caratteristica specifica di un sesso non costituisca discriminazione laddove, per la particolare natura delle attivit</a:t>
            </a:r>
            <a:r>
              <a:rPr lang="it-IT" dirty="0">
                <a:latin typeface="EUAlbertina"/>
              </a:rPr>
              <a:t>à</a:t>
            </a:r>
            <a:r>
              <a:rPr lang="it-IT" dirty="0">
                <a:effectLst/>
                <a:latin typeface="EUAlbertina"/>
              </a:rPr>
              <a:t> lavorative di cui trattasi o per il contesto in cui esse vengono espletate, tale caratteristica costituisca un requisito essenziale e determinante per lo svolgimento dell'attività lavorativa, purché l'obiettivo sia legittimo e il requisito proporzionato. </a:t>
            </a:r>
            <a:endParaRPr lang="it-IT" sz="2400" dirty="0"/>
          </a:p>
          <a:p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1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C4858-2462-6596-849A-87F6678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Particolare tutela per le lavoratrici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855678-DBCF-235B-789D-7F58613D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>
                <a:solidFill>
                  <a:srgbClr val="00B0F0"/>
                </a:solidFill>
                <a:effectLst/>
                <a:latin typeface="EUAlbertina"/>
              </a:rPr>
              <a:t>Art</a:t>
            </a: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15, Dir. 2006/54/CE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rientro congedo maternità</a:t>
            </a:r>
          </a:p>
          <a:p>
            <a:pPr algn="just"/>
            <a:r>
              <a:rPr lang="it-I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Alla fine del periodo di congedo per maternità, la donna ha diritto di riprendere il proprio lavoro o un posto equivalente secondo termini e condizioni che non le siano meno favorevoli, e a beneficiare di eventuali miglioramenti delle condizioni di lavoro che le sarebbero spettati durante la sua assenza. </a:t>
            </a:r>
          </a:p>
          <a:p>
            <a:pPr algn="just"/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3, </a:t>
            </a: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Dir. 2006/54/CE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positiva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Stati membri possono mantenere o adottare misure ai sensi dell'articolo 157, paragrafo 4, del TFUE volte ad assicurare nella pratica la piena parità tra gli uomini e le donne nella vita lavorativa. </a:t>
            </a:r>
            <a:endParaRPr lang="it-I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05C2B-405B-6A76-2468-368B4EE7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Fonti UE del principio parità di trattamento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AEEC7-FF1E-6A0E-D55F-550FD83C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Parità di trattamento uomo e donna: fonti primarie</a:t>
            </a:r>
          </a:p>
          <a:p>
            <a:pPr lvl="1"/>
            <a:r>
              <a:rPr lang="it-IT" dirty="0"/>
              <a:t>Principio fondamentale dell’ordinamento UE, avente efficacia diretta, in quanto espressione di una disposizione </a:t>
            </a:r>
            <a:r>
              <a:rPr lang="it-IT" b="1" i="1" dirty="0">
                <a:solidFill>
                  <a:srgbClr val="00B0F0"/>
                </a:solidFill>
              </a:rPr>
              <a:t>self-</a:t>
            </a:r>
            <a:r>
              <a:rPr lang="it-IT" b="1" i="1" dirty="0" err="1">
                <a:solidFill>
                  <a:srgbClr val="00B0F0"/>
                </a:solidFill>
              </a:rPr>
              <a:t>executing</a:t>
            </a:r>
            <a:r>
              <a:rPr lang="it-IT" dirty="0"/>
              <a:t>, non solo nei confronti degli Stati membri, ma anche die datori di lavoro (CGEU, C-43/75, </a:t>
            </a:r>
            <a:r>
              <a:rPr lang="it-IT" i="1" dirty="0" err="1"/>
              <a:t>Defrenne</a:t>
            </a:r>
            <a:r>
              <a:rPr lang="it-IT" dirty="0"/>
              <a:t>).</a:t>
            </a:r>
          </a:p>
          <a:p>
            <a:pPr lvl="1"/>
            <a:r>
              <a:rPr lang="it-IT" dirty="0"/>
              <a:t>Art. 8 TFUE eliminazione delle inuguaglianze e la promozione della parità tra i sessi</a:t>
            </a:r>
          </a:p>
          <a:p>
            <a:pPr lvl="1"/>
            <a:r>
              <a:rPr lang="it-IT" dirty="0"/>
              <a:t>Art. 19 TFUE contrasto delle discriminazioni basate sul sesso</a:t>
            </a:r>
          </a:p>
          <a:p>
            <a:pPr lvl="1"/>
            <a:r>
              <a:rPr lang="it-IT" dirty="0"/>
              <a:t>Art. 157 TFUE parità in materia di lavoro</a:t>
            </a:r>
          </a:p>
          <a:p>
            <a:pPr lvl="1"/>
            <a:r>
              <a:rPr lang="it-IT" dirty="0"/>
              <a:t>Art. 21 Carta dei diritti fondamentali, vietata qualsiasi discriminazione fondata sul sesso, razza…</a:t>
            </a:r>
          </a:p>
          <a:p>
            <a:pPr lvl="1"/>
            <a:r>
              <a:rPr lang="it-IT" dirty="0"/>
              <a:t>Art. 23 Carta dei diritti fondamentali, parità tra uomini e donne in tutti i campi, compresi l’occupazione, il lavoro e la retribuzione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98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05C2B-405B-6A76-2468-368B4EE7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Fonti UE del principio parità di trattamento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AEEC7-FF1E-6A0E-D55F-550FD83C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Direttive specifiche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Dir. 75/117/CE, parità retributiva uomo-donna;</a:t>
            </a:r>
          </a:p>
          <a:p>
            <a:pPr lvl="1"/>
            <a:r>
              <a:rPr lang="it-IT" dirty="0"/>
              <a:t>Dir. 76/207/CE, parità tra generi nell’accesso all’occupazione, alla formazione professionale e nelle condizioni di lavoro</a:t>
            </a:r>
          </a:p>
          <a:p>
            <a:pPr lvl="1"/>
            <a:r>
              <a:rPr lang="it-IT" dirty="0"/>
              <a:t>Dir. 79/7/CE, parità di trattamento nell’ambito della sicurezza sociale</a:t>
            </a:r>
          </a:p>
          <a:p>
            <a:pPr lvl="1"/>
            <a:r>
              <a:rPr lang="it-IT" dirty="0"/>
              <a:t>Dir. 86/378/CE principio di parità esteso ai regimi professionali di sicurezza sociale</a:t>
            </a:r>
          </a:p>
          <a:p>
            <a:pPr lvl="1"/>
            <a:r>
              <a:rPr lang="it-IT" dirty="0"/>
              <a:t>Dir. 97/80/CE onere della prova della discriminazione per motivi di genere</a:t>
            </a:r>
          </a:p>
          <a:p>
            <a:pPr lvl="1"/>
            <a:r>
              <a:rPr lang="it-IT" dirty="0"/>
              <a:t>Dir. 2010/41/UE principio di parità esteso ai regimi di sicurezza sociale dei lavoratori autonomi</a:t>
            </a:r>
          </a:p>
          <a:p>
            <a:pPr lvl="1"/>
            <a:r>
              <a:rPr lang="it-IT" dirty="0"/>
              <a:t>Dir. 2019/1158/UE parità sui congedi parentali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3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0E60C-BABB-2065-5C5F-73B69158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Divieto di discriminazione diretta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1699E8-32C0-7D81-0032-BE32B31C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</a:t>
            </a:r>
            <a:r>
              <a:rPr lang="it-IT" b="1" dirty="0">
                <a:solidFill>
                  <a:srgbClr val="00B0F0"/>
                </a:solidFill>
              </a:rPr>
              <a:t>discriminazione diretta </a:t>
            </a:r>
            <a:r>
              <a:rPr lang="it-IT" dirty="0"/>
              <a:t>del lavoratore sussiste quando:</a:t>
            </a:r>
          </a:p>
          <a:p>
            <a:pPr lvl="1"/>
            <a:r>
              <a:rPr lang="it-IT" dirty="0"/>
              <a:t>In ragione del sesso o di uno dei fattori di rischio, una persona è trattata in maniera meno favorevole di quanto sia, sia stata o sarebbe stata trattata un’altra persona in una situazione analoga</a:t>
            </a:r>
          </a:p>
          <a:p>
            <a:pPr lvl="1"/>
            <a:r>
              <a:rPr lang="it-IT" dirty="0"/>
              <a:t>Si v. Dir. 2000/43/CE e Dir. 2000/78/CE</a:t>
            </a:r>
          </a:p>
          <a:p>
            <a:r>
              <a:rPr lang="it-IT" dirty="0"/>
              <a:t>La </a:t>
            </a:r>
            <a:r>
              <a:rPr lang="it-IT" b="1" dirty="0">
                <a:solidFill>
                  <a:srgbClr val="00B0F0"/>
                </a:solidFill>
              </a:rPr>
              <a:t>discriminazione indiretta </a:t>
            </a:r>
            <a:r>
              <a:rPr lang="it-IT" dirty="0"/>
              <a:t>del lavoratore sussiste quando:</a:t>
            </a:r>
          </a:p>
          <a:p>
            <a:pPr lvl="1"/>
            <a:r>
              <a:rPr lang="it-IT" dirty="0"/>
              <a:t>Una disposizione, un criterio o una prassi apparentemente neutri possono mettere in una posizione di particolare svantaggio, rispetto ad altre persone, le persone che appartengono a un determinato sesso o che professano una determinata religione o convinzione personale, disabilità</a:t>
            </a:r>
          </a:p>
          <a:p>
            <a:pPr lvl="1"/>
            <a:r>
              <a:rPr lang="it-IT" dirty="0"/>
              <a:t>A meno che non siano oggettivamente giustificati da una finalità legittima e i mezzi impiegati per il suo conseguimento siano appropriati e necessari.</a:t>
            </a:r>
          </a:p>
          <a:p>
            <a:pPr lvl="1"/>
            <a:r>
              <a:rPr lang="it-IT" dirty="0"/>
              <a:t>Si v. Art. 2, dir. 2006/54/CE</a:t>
            </a:r>
          </a:p>
        </p:txBody>
      </p:sp>
    </p:spTree>
    <p:extLst>
      <p:ext uri="{BB962C8B-B14F-4D97-AF65-F5344CB8AC3E}">
        <p14:creationId xmlns:p14="http://schemas.microsoft.com/office/powerpoint/2010/main" val="347237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8DE57-85B3-0ED3-84E8-AF66D63A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Altre forme di discriminazione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B5549-C273-6AC0-DCBB-CEA31E12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Trattamento meno favorevole riservato ad una donna per ragioni collegate alla gravidanza o al congedo per maternità </a:t>
            </a:r>
          </a:p>
          <a:p>
            <a:r>
              <a:rPr lang="it-IT" dirty="0"/>
              <a:t>Si v. CGUE, C-460/06, </a:t>
            </a:r>
            <a:r>
              <a:rPr lang="it-IT" i="1" dirty="0" err="1"/>
              <a:t>Paquay</a:t>
            </a:r>
            <a:endParaRPr lang="it-IT" dirty="0"/>
          </a:p>
          <a:p>
            <a:r>
              <a:rPr lang="it-IT" dirty="0"/>
              <a:t>Molestie e molestie sessuali: elemento dell’</a:t>
            </a:r>
            <a:r>
              <a:rPr lang="it-IT" dirty="0" err="1"/>
              <a:t>indesideratezza</a:t>
            </a:r>
            <a:r>
              <a:rPr lang="it-IT" dirty="0"/>
              <a:t> degli atti da parte del soggetto che li subisce.</a:t>
            </a:r>
          </a:p>
        </p:txBody>
      </p:sp>
    </p:spTree>
    <p:extLst>
      <p:ext uri="{BB962C8B-B14F-4D97-AF65-F5344CB8AC3E}">
        <p14:creationId xmlns:p14="http://schemas.microsoft.com/office/powerpoint/2010/main" val="169723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F35B6-33C1-8EC7-069C-C5A0CFB6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Onere della prova e discriminazioni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90F69-BEAE-2532-C73B-F300CD70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Dir. 2006/54/CE: </a:t>
            </a:r>
          </a:p>
          <a:p>
            <a:r>
              <a:rPr lang="it-IT" dirty="0"/>
              <a:t>sistema probatorio favorevole per la parte del ricorrente, che può dedurre in giudizio a fondamento della propria istanza di tutela elementi di fatto in virtù dei quali si possa presumere che vi sia stata discriminazione diretta o indiretta.</a:t>
            </a:r>
          </a:p>
          <a:p>
            <a:r>
              <a:rPr lang="it-IT" dirty="0"/>
              <a:t>Spetta invece alla controparte la più impegnativa prova della non sussistenza della violazione del principio della parità di trattamento denunciata dal ricorrente.</a:t>
            </a:r>
          </a:p>
        </p:txBody>
      </p:sp>
    </p:spTree>
    <p:extLst>
      <p:ext uri="{BB962C8B-B14F-4D97-AF65-F5344CB8AC3E}">
        <p14:creationId xmlns:p14="http://schemas.microsoft.com/office/powerpoint/2010/main" val="226970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B7FE6-9F63-E2D3-9A72-42D5F1C0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Parità retributiva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42889-2BCE-3C1E-C9F6-20A9EFD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116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Art. 157 TFUE: </a:t>
            </a:r>
          </a:p>
          <a:p>
            <a:pPr lvl="1" algn="just"/>
            <a:r>
              <a:rPr lang="it-IT" dirty="0"/>
              <a:t>Stabilisce il principio della parità retributiva tra lavoratori uomini e lavoratrici donne </a:t>
            </a:r>
          </a:p>
          <a:p>
            <a:pPr lvl="1" algn="just"/>
            <a:r>
              <a:rPr lang="it-IT" dirty="0"/>
              <a:t>L’articolo individua il parametro della parità di retribuzione nel «lavoro di pari valore».</a:t>
            </a:r>
          </a:p>
          <a:p>
            <a:pPr lvl="1" algn="just"/>
            <a:r>
              <a:rPr lang="it-IT" dirty="0"/>
              <a:t>Spetta al giudice nazionale stabilire se due tipi di lavoro sono di pari valore.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Art. 4 dir. 2006/54/CE:</a:t>
            </a:r>
          </a:p>
          <a:p>
            <a:pPr lvl="1" algn="just"/>
            <a:r>
              <a:rPr lang="it-IT" dirty="0">
                <a:effectLst/>
                <a:cs typeface="Calibri" panose="020F0502020204030204" pitchFamily="34" charset="0"/>
              </a:rPr>
              <a:t>Per quanto riguarda uno stesso lavoro o un lavoro al quale è attribuito un valore uguale, occorre eliminare la discriminazione diretta e indiretta basata sul sesso e concernente un qualunque aspetto o condizione delle retribuzioni. </a:t>
            </a:r>
            <a:endParaRPr lang="it-IT" sz="3600" dirty="0">
              <a:cs typeface="Calibri" panose="020F0502020204030204" pitchFamily="34" charset="0"/>
            </a:endParaRPr>
          </a:p>
          <a:p>
            <a:pPr lvl="1" algn="just"/>
            <a:r>
              <a:rPr lang="it-IT" dirty="0">
                <a:effectLst/>
                <a:cs typeface="Calibri" panose="020F0502020204030204" pitchFamily="34" charset="0"/>
              </a:rPr>
              <a:t>In particolare, qualora si utilizzi un sistema di classificazione professionale per determinare le retribuzioni, questo deve basarsi su principi comuni per i lavoratori di sesso maschile e per quelli di sesso femminile ed essere elaborato in modo da eliminare le discriminazioni fondate sul sesso.</a:t>
            </a:r>
            <a:endParaRPr lang="it-IT" sz="3600" dirty="0"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28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01CEC1B-F019-EA32-490E-A91555D1415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550" y="125975"/>
            <a:ext cx="5500687" cy="63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9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741A8D3-119C-330B-8D28-C323E6FA7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20835"/>
            <a:ext cx="10905066" cy="50163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292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1274</Words>
  <Application>Microsoft Macintosh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EUAlbertina</vt:lpstr>
      <vt:lpstr>Tema di Office</vt:lpstr>
      <vt:lpstr>Diritto del lavoro europeo  Prof. Dr. Alessandro Nato</vt:lpstr>
      <vt:lpstr>Fonti UE del principio parità di trattamento</vt:lpstr>
      <vt:lpstr>Fonti UE del principio parità di trattamento</vt:lpstr>
      <vt:lpstr>Divieto di discriminazione diretta </vt:lpstr>
      <vt:lpstr>Altre forme di discriminazione</vt:lpstr>
      <vt:lpstr>Onere della prova e discriminazioni</vt:lpstr>
      <vt:lpstr>Parità retributiva</vt:lpstr>
      <vt:lpstr>Presentazione standard di PowerPoint</vt:lpstr>
      <vt:lpstr>Presentazione standard di PowerPoint</vt:lpstr>
      <vt:lpstr>Parità retributiva</vt:lpstr>
      <vt:lpstr>Parità di trattamento tra uomo e donna nel rapporto di lavoro</vt:lpstr>
      <vt:lpstr>Presentazione standard di PowerPoint</vt:lpstr>
      <vt:lpstr>Parità di trattamento tra uomo e donna nel rapporto di lavoro</vt:lpstr>
      <vt:lpstr>Presentazione standard di PowerPoint</vt:lpstr>
      <vt:lpstr>Parità di trattamento tra uomo e donna nel rapporto di lavoro</vt:lpstr>
      <vt:lpstr>Particolare tutela per le lavoratrici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62</cp:revision>
  <dcterms:created xsi:type="dcterms:W3CDTF">2022-09-09T08:27:37Z</dcterms:created>
  <dcterms:modified xsi:type="dcterms:W3CDTF">2023-03-28T16:15:26Z</dcterms:modified>
</cp:coreProperties>
</file>