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74" r:id="rId3"/>
    <p:sldId id="256" r:id="rId4"/>
    <p:sldId id="257" r:id="rId5"/>
    <p:sldId id="260" r:id="rId6"/>
    <p:sldId id="259" r:id="rId7"/>
    <p:sldId id="261" r:id="rId8"/>
    <p:sldId id="262" r:id="rId9"/>
    <p:sldId id="263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2"/>
    <p:restoredTop sz="94640"/>
  </p:normalViewPr>
  <p:slideViewPr>
    <p:cSldViewPr snapToGrid="0" snapToObjects="1">
      <p:cViewPr varScale="1">
        <p:scale>
          <a:sx n="107" d="100"/>
          <a:sy n="107" d="100"/>
        </p:scale>
        <p:origin x="172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0DB1F-2AFA-224E-B5BA-37B33AC009ED}" type="datetimeFigureOut">
              <a:rPr lang="en-IT" smtClean="0"/>
              <a:t>09/03/23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CC76B-12EF-4E4D-AF02-00BE0E13497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6903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249F-F2A4-1741-831B-B1336C3A8673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259D-5599-A848-A97D-662C08E1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249F-F2A4-1741-831B-B1336C3A8673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259D-5599-A848-A97D-662C08E1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8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249F-F2A4-1741-831B-B1336C3A8673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259D-5599-A848-A97D-662C08E1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249F-F2A4-1741-831B-B1336C3A8673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259D-5599-A848-A97D-662C08E1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249F-F2A4-1741-831B-B1336C3A8673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259D-5599-A848-A97D-662C08E1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8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249F-F2A4-1741-831B-B1336C3A8673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259D-5599-A848-A97D-662C08E1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249F-F2A4-1741-831B-B1336C3A8673}" type="datetimeFigureOut">
              <a:rPr lang="en-US" smtClean="0"/>
              <a:t>3/9/23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259D-5599-A848-A97D-662C08E1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249F-F2A4-1741-831B-B1336C3A8673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259D-5599-A848-A97D-662C08E1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2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249F-F2A4-1741-831B-B1336C3A8673}" type="datetimeFigureOut">
              <a:rPr lang="en-US" smtClean="0"/>
              <a:t>3/9/23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259D-5599-A848-A97D-662C08E1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0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249F-F2A4-1741-831B-B1336C3A8673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259D-5599-A848-A97D-662C08E1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5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249F-F2A4-1741-831B-B1336C3A8673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259D-5599-A848-A97D-662C08E1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0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D249F-F2A4-1741-831B-B1336C3A8673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E259D-5599-A848-A97D-662C08E1C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3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Riforma</a:t>
            </a:r>
            <a:r>
              <a:rPr lang="en-US" dirty="0"/>
              <a:t> </a:t>
            </a:r>
            <a:r>
              <a:rPr lang="en-US" dirty="0" err="1"/>
              <a:t>Protestante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Introduzione</a:t>
            </a:r>
            <a:r>
              <a:rPr lang="en-US" dirty="0"/>
              <a:t>: </a:t>
            </a:r>
            <a:r>
              <a:rPr lang="en-US" dirty="0" err="1"/>
              <a:t>fasi</a:t>
            </a:r>
            <a:r>
              <a:rPr lang="en-US" dirty="0"/>
              <a:t> </a:t>
            </a:r>
            <a:r>
              <a:rPr lang="en-US" dirty="0" err="1"/>
              <a:t>diffusione</a:t>
            </a:r>
            <a:r>
              <a:rPr lang="en-US" dirty="0"/>
              <a:t> </a:t>
            </a:r>
            <a:r>
              <a:rPr lang="en-US" dirty="0" err="1"/>
              <a:t>riforma</a:t>
            </a:r>
            <a:endParaRPr lang="en-US" dirty="0"/>
          </a:p>
          <a:p>
            <a:r>
              <a:rPr lang="en-US" dirty="0" err="1"/>
              <a:t>Lutero</a:t>
            </a:r>
            <a:r>
              <a:rPr lang="en-US" dirty="0"/>
              <a:t>; Zwingli; Calvino; </a:t>
            </a:r>
            <a:r>
              <a:rPr lang="en-US" dirty="0" err="1"/>
              <a:t>Muntzer</a:t>
            </a:r>
            <a:endParaRPr lang="en-US" dirty="0"/>
          </a:p>
          <a:p>
            <a:r>
              <a:rPr lang="en-US" dirty="0" err="1"/>
              <a:t>Teologia</a:t>
            </a:r>
            <a:r>
              <a:rPr lang="en-US" dirty="0"/>
              <a:t> </a:t>
            </a:r>
            <a:r>
              <a:rPr lang="en-US" dirty="0" err="1"/>
              <a:t>protestante</a:t>
            </a:r>
            <a:endParaRPr lang="en-US" dirty="0"/>
          </a:p>
          <a:p>
            <a:r>
              <a:rPr lang="en-US" dirty="0" err="1"/>
              <a:t>Riforma</a:t>
            </a:r>
            <a:r>
              <a:rPr lang="en-US" dirty="0"/>
              <a:t> e </a:t>
            </a:r>
            <a:r>
              <a:rPr lang="en-US" dirty="0" err="1"/>
              <a:t>politica</a:t>
            </a:r>
            <a:endParaRPr lang="en-US" dirty="0"/>
          </a:p>
          <a:p>
            <a:r>
              <a:rPr lang="en-US" dirty="0" err="1"/>
              <a:t>Riforma</a:t>
            </a:r>
            <a:r>
              <a:rPr lang="en-US" dirty="0"/>
              <a:t> e </a:t>
            </a:r>
            <a:r>
              <a:rPr lang="en-US" dirty="0" err="1"/>
              <a:t>società</a:t>
            </a:r>
            <a:endParaRPr lang="en-US" dirty="0"/>
          </a:p>
          <a:p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rivoluzione</a:t>
            </a:r>
            <a:r>
              <a:rPr lang="en-US" dirty="0"/>
              <a:t> </a:t>
            </a:r>
            <a:r>
              <a:rPr lang="en-US" dirty="0" err="1"/>
              <a:t>all’autoritarismo</a:t>
            </a:r>
            <a:endParaRPr lang="en-US" dirty="0"/>
          </a:p>
          <a:p>
            <a:r>
              <a:rPr lang="en-US" dirty="0" err="1"/>
              <a:t>Conclusioni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3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C5C4-F1DB-4115-3380-35F3B5A8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" y="86498"/>
            <a:ext cx="8291384" cy="6453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T" sz="3200" dirty="0">
                <a:solidFill>
                  <a:srgbClr val="C00000"/>
                </a:solidFill>
              </a:rPr>
              <a:t>Riforma</a:t>
            </a:r>
            <a:r>
              <a:rPr lang="en-IT" sz="3200" dirty="0"/>
              <a:t>, Umanesimo, Devotio e Osservanza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894E6-6112-52CF-E836-C6812DC6B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8" y="731838"/>
            <a:ext cx="8909222" cy="6126162"/>
          </a:xfrm>
        </p:spPr>
        <p:txBody>
          <a:bodyPr>
            <a:normAutofit fontScale="92500"/>
          </a:bodyPr>
          <a:lstStyle/>
          <a:p>
            <a:r>
              <a:rPr lang="it-IT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it-IT" sz="3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entralità filosofia </a:t>
            </a:r>
            <a:r>
              <a:rPr lang="it-IT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 Cristo e conversione interiore&gt; </a:t>
            </a:r>
            <a:r>
              <a:rPr lang="it-IT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importanza comportamento morale e fede</a:t>
            </a:r>
          </a:p>
          <a:p>
            <a:r>
              <a:rPr lang="it-IT" sz="3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interiorità centrale &gt; </a:t>
            </a:r>
            <a:r>
              <a:rPr lang="it-IT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separazione materia e spirito</a:t>
            </a:r>
          </a:p>
          <a:p>
            <a:r>
              <a:rPr lang="it-IT" sz="3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pratiche religiose esteriori criticate, status religioso poco importante, chiesa degli apostoli&gt; </a:t>
            </a:r>
            <a:r>
              <a:rPr lang="it-IT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 Chiesa non salva, sacerdozio universale</a:t>
            </a:r>
            <a:endParaRPr lang="en-IT" sz="3200" dirty="0">
              <a:solidFill>
                <a:srgbClr val="C0000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IT" dirty="0"/>
              <a:t>centralità Vangelo&gt; </a:t>
            </a:r>
            <a:r>
              <a:rPr lang="en-IT" dirty="0">
                <a:solidFill>
                  <a:srgbClr val="C00000"/>
                </a:solidFill>
              </a:rPr>
              <a:t>unica autorità riconosciuta, lettura per tutti, 2 sacramenti</a:t>
            </a:r>
          </a:p>
          <a:p>
            <a:r>
              <a:rPr lang="it-IT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l’uomo legittima la propria dimensione terrena&gt; </a:t>
            </a:r>
            <a:r>
              <a:rPr lang="it-IT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separazione terra e cielo +</a:t>
            </a:r>
            <a:r>
              <a:rPr lang="it-IT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C0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predestinazione +minore importanza miracoli+ no santi</a:t>
            </a:r>
          </a:p>
          <a:p>
            <a:endParaRPr lang="en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6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BE69B8-7BD4-E4B4-33E2-684C93B5C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62" y="383059"/>
            <a:ext cx="9179308" cy="61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4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426"/>
          </a:xfrm>
        </p:spPr>
        <p:txBody>
          <a:bodyPr/>
          <a:lstStyle/>
          <a:p>
            <a:r>
              <a:rPr lang="it-IT" dirty="0"/>
              <a:t>4 tipi di Protestantesimo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Luteranesimo</a:t>
            </a:r>
            <a:r>
              <a:rPr lang="it-IT" dirty="0"/>
              <a:t> </a:t>
            </a:r>
            <a:r>
              <a:rPr lang="mr-IN" dirty="0"/>
              <a:t>–</a:t>
            </a:r>
            <a:r>
              <a:rPr lang="it-IT" dirty="0"/>
              <a:t> Lutero e Melantone (Germania e Scandinavia)</a:t>
            </a:r>
          </a:p>
          <a:p>
            <a:r>
              <a:rPr lang="it-IT" dirty="0">
                <a:solidFill>
                  <a:srgbClr val="FF0000"/>
                </a:solidFill>
              </a:rPr>
              <a:t>Calvinismo o Protestantesimo Riformato </a:t>
            </a:r>
            <a:r>
              <a:rPr lang="mr-IN" dirty="0"/>
              <a:t>–</a:t>
            </a:r>
            <a:r>
              <a:rPr lang="it-IT" dirty="0"/>
              <a:t> </a:t>
            </a:r>
            <a:r>
              <a:rPr lang="it-IT" dirty="0" err="1"/>
              <a:t>Zwingli</a:t>
            </a:r>
            <a:r>
              <a:rPr lang="it-IT" dirty="0"/>
              <a:t> e Calvino (Svizzera, Francia, Paesi Bassi)</a:t>
            </a:r>
          </a:p>
          <a:p>
            <a:r>
              <a:rPr lang="it-IT" dirty="0">
                <a:solidFill>
                  <a:srgbClr val="FF0000"/>
                </a:solidFill>
              </a:rPr>
              <a:t>Anabattismo</a:t>
            </a:r>
            <a:r>
              <a:rPr lang="it-IT" dirty="0"/>
              <a:t> </a:t>
            </a:r>
            <a:r>
              <a:rPr lang="mr-IN" dirty="0"/>
              <a:t>–</a:t>
            </a:r>
            <a:r>
              <a:rPr lang="it-IT" dirty="0"/>
              <a:t> </a:t>
            </a:r>
            <a:r>
              <a:rPr lang="it-IT" dirty="0" err="1"/>
              <a:t>Muntzer</a:t>
            </a:r>
            <a:r>
              <a:rPr lang="it-IT" dirty="0"/>
              <a:t> (Olanda, </a:t>
            </a:r>
            <a:r>
              <a:rPr lang="it-IT"/>
              <a:t>Svizzera, Est </a:t>
            </a:r>
            <a:r>
              <a:rPr lang="it-IT" dirty="0"/>
              <a:t>Europa)</a:t>
            </a:r>
          </a:p>
          <a:p>
            <a:r>
              <a:rPr lang="it-IT" dirty="0">
                <a:solidFill>
                  <a:srgbClr val="FF0000"/>
                </a:solidFill>
              </a:rPr>
              <a:t>Anglicanesimo</a:t>
            </a:r>
            <a:r>
              <a:rPr lang="it-IT" dirty="0"/>
              <a:t> </a:t>
            </a:r>
            <a:r>
              <a:rPr lang="mr-IN" dirty="0"/>
              <a:t>–</a:t>
            </a:r>
            <a:r>
              <a:rPr lang="it-IT" dirty="0"/>
              <a:t> Inghilterra</a:t>
            </a:r>
          </a:p>
          <a:p>
            <a:r>
              <a:rPr lang="it-IT" dirty="0"/>
              <a:t>(</a:t>
            </a:r>
            <a:r>
              <a:rPr lang="it-IT" dirty="0">
                <a:solidFill>
                  <a:srgbClr val="FF0000"/>
                </a:solidFill>
              </a:rPr>
              <a:t>Radicalismi e Spiritualismi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137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717"/>
            <a:ext cx="7772400" cy="1026307"/>
          </a:xfrm>
        </p:spPr>
        <p:txBody>
          <a:bodyPr>
            <a:normAutofit/>
          </a:bodyPr>
          <a:lstStyle/>
          <a:p>
            <a:r>
              <a:rPr lang="it-IT" sz="3000" dirty="0">
                <a:solidFill>
                  <a:srgbClr val="C00000"/>
                </a:solidFill>
              </a:rPr>
              <a:t>Diffusione Riforma: I fase (1517-fine anni ’20)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993" y="1322024"/>
            <a:ext cx="6763407" cy="4316776"/>
          </a:xfrm>
        </p:spPr>
        <p:txBody>
          <a:bodyPr>
            <a:normAutofit fontScale="92500" lnSpcReduction="20000"/>
          </a:bodyPr>
          <a:lstStyle/>
          <a:p>
            <a:pPr marL="457200" lvl="0" indent="-457200" algn="just">
              <a:buFont typeface="Wingdings" charset="0"/>
              <a:buChar char="Ø"/>
            </a:pPr>
            <a:r>
              <a:rPr lang="it-IT" dirty="0">
                <a:solidFill>
                  <a:schemeClr val="tx1"/>
                </a:solidFill>
              </a:rPr>
              <a:t>Elaborazione delle idee di Lutero e loro diffusione nei circoli intellettuali europei (soprattutto umanisti, chierici e studenti)</a:t>
            </a:r>
          </a:p>
          <a:p>
            <a:pPr marL="457200" lvl="0" indent="-457200" algn="just">
              <a:buFont typeface="Wingdings" charset="0"/>
              <a:buChar char="Ø"/>
            </a:pPr>
            <a:r>
              <a:rPr lang="it-IT" dirty="0">
                <a:solidFill>
                  <a:schemeClr val="tx1"/>
                </a:solidFill>
              </a:rPr>
              <a:t>Nascita del Protestantesimo riformato di </a:t>
            </a:r>
            <a:r>
              <a:rPr lang="it-IT" dirty="0" err="1">
                <a:solidFill>
                  <a:schemeClr val="tx1"/>
                </a:solidFill>
              </a:rPr>
              <a:t>Zwingli</a:t>
            </a:r>
            <a:r>
              <a:rPr lang="it-IT" dirty="0">
                <a:solidFill>
                  <a:schemeClr val="tx1"/>
                </a:solidFill>
              </a:rPr>
              <a:t> e Anabattismo</a:t>
            </a:r>
          </a:p>
          <a:p>
            <a:pPr marL="457200" lvl="0" indent="-457200" algn="just">
              <a:buFont typeface="Wingdings" charset="0"/>
              <a:buChar char="Ø"/>
            </a:pPr>
            <a:r>
              <a:rPr lang="it-IT" dirty="0">
                <a:solidFill>
                  <a:schemeClr val="tx1"/>
                </a:solidFill>
              </a:rPr>
              <a:t>Rivolte popolari e artigiane nelle città e campagne in Germania e Svizzera (guerra dei contadini del 1524-25)</a:t>
            </a:r>
          </a:p>
          <a:p>
            <a:pPr marL="457200" lvl="0" indent="-457200" algn="just">
              <a:buFont typeface="Wingdings" charset="0"/>
              <a:buChar char="Ø"/>
            </a:pPr>
            <a:r>
              <a:rPr lang="en-GB" dirty="0" err="1">
                <a:solidFill>
                  <a:schemeClr val="tx1"/>
                </a:solidFill>
              </a:rPr>
              <a:t>Luteranesimo</a:t>
            </a:r>
            <a:r>
              <a:rPr lang="en-GB" dirty="0">
                <a:solidFill>
                  <a:schemeClr val="tx1"/>
                </a:solidFill>
              </a:rPr>
              <a:t> in Scandinavia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4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51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II° </a:t>
            </a:r>
            <a:r>
              <a:rPr lang="en-GB" dirty="0" err="1">
                <a:solidFill>
                  <a:srgbClr val="C00000"/>
                </a:solidFill>
              </a:rPr>
              <a:t>fase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 err="1">
                <a:solidFill>
                  <a:srgbClr val="C00000"/>
                </a:solidFill>
              </a:rPr>
              <a:t>dalla</a:t>
            </a:r>
            <a:r>
              <a:rPr lang="en-GB" dirty="0">
                <a:solidFill>
                  <a:srgbClr val="C00000"/>
                </a:solidFill>
              </a:rPr>
              <a:t> fine anni ’20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888"/>
            <a:ext cx="8229600" cy="50302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t-IT" dirty="0"/>
              <a:t>In Germania e Svizzera le autorità civiche e alcuni Principi  instaurano il protestantesimo nelle loro città e nei loro territori.</a:t>
            </a:r>
            <a:endParaRPr lang="en-US" dirty="0"/>
          </a:p>
          <a:p>
            <a:pPr lvl="0"/>
            <a:r>
              <a:rPr lang="it-IT" dirty="0"/>
              <a:t>Guerra tra Principi Protestanti e Imperatore (1531-1555). Affermazione Luteranesimo.</a:t>
            </a:r>
            <a:endParaRPr lang="en-US" dirty="0"/>
          </a:p>
          <a:p>
            <a:pPr lvl="0"/>
            <a:r>
              <a:rPr lang="it-IT" dirty="0"/>
              <a:t>Dagli anni ’30 formazione e diffusione del Calvinismo (prima a Ginevra e in Francia e poi nel resto d’Europa; in Inghilterra conversione sovrani). </a:t>
            </a:r>
            <a:endParaRPr lang="en-US" dirty="0"/>
          </a:p>
          <a:p>
            <a:r>
              <a:rPr lang="it-IT" dirty="0"/>
              <a:t>Guerre di religione in Europa fino al 1648 (Francia, Paesi Bassi, Guerra dei Trent’anni)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3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Martin </a:t>
            </a:r>
            <a:r>
              <a:rPr lang="en-US" dirty="0" err="1"/>
              <a:t>Lutero</a:t>
            </a:r>
            <a:r>
              <a:rPr lang="en-US" dirty="0"/>
              <a:t> (1483-1546)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7759" r="-47759"/>
          <a:stretch>
            <a:fillRect/>
          </a:stretch>
        </p:blipFill>
        <p:spPr>
          <a:xfrm>
            <a:off x="-1121752" y="731838"/>
            <a:ext cx="11139256" cy="6126162"/>
          </a:xfrm>
        </p:spPr>
      </p:pic>
    </p:spTree>
    <p:extLst>
      <p:ext uri="{BB962C8B-B14F-4D97-AF65-F5344CB8AC3E}">
        <p14:creationId xmlns:p14="http://schemas.microsoft.com/office/powerpoint/2010/main" val="249299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22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Huldrich</a:t>
            </a:r>
            <a:r>
              <a:rPr lang="en-US" dirty="0"/>
              <a:t> Zwingli (1484-1531)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740" r="-44740"/>
          <a:stretch>
            <a:fillRect/>
          </a:stretch>
        </p:blipFill>
        <p:spPr>
          <a:xfrm>
            <a:off x="-876168" y="866900"/>
            <a:ext cx="10893672" cy="5991100"/>
          </a:xfrm>
        </p:spPr>
      </p:pic>
    </p:spTree>
    <p:extLst>
      <p:ext uri="{BB962C8B-B14F-4D97-AF65-F5344CB8AC3E}">
        <p14:creationId xmlns:p14="http://schemas.microsoft.com/office/powerpoint/2010/main" val="313112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264" y="274638"/>
            <a:ext cx="8140535" cy="651637"/>
          </a:xfrm>
        </p:spPr>
        <p:txBody>
          <a:bodyPr>
            <a:normAutofit fontScale="90000"/>
          </a:bodyPr>
          <a:lstStyle/>
          <a:p>
            <a:r>
              <a:rPr lang="en-US" dirty="0"/>
              <a:t>Giovanni Calvino (1509-1564)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768204" y="926276"/>
            <a:ext cx="10785708" cy="5931724"/>
          </a:xfrm>
        </p:spPr>
      </p:pic>
    </p:spTree>
    <p:extLst>
      <p:ext uri="{BB962C8B-B14F-4D97-AF65-F5344CB8AC3E}">
        <p14:creationId xmlns:p14="http://schemas.microsoft.com/office/powerpoint/2010/main" val="335748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58" y="274638"/>
            <a:ext cx="8378042" cy="687263"/>
          </a:xfrm>
        </p:spPr>
        <p:txBody>
          <a:bodyPr>
            <a:normAutofit fontScale="90000"/>
          </a:bodyPr>
          <a:lstStyle/>
          <a:p>
            <a:r>
              <a:rPr lang="en-US" dirty="0"/>
              <a:t>Thomas </a:t>
            </a:r>
            <a:r>
              <a:rPr lang="en-US" dirty="0" err="1"/>
              <a:t>Muntzer</a:t>
            </a:r>
            <a:r>
              <a:rPr lang="en-US" dirty="0"/>
              <a:t> (ca. 1489-1525)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405" r="-40405"/>
          <a:stretch>
            <a:fillRect/>
          </a:stretch>
        </p:blipFill>
        <p:spPr>
          <a:xfrm>
            <a:off x="-703425" y="961902"/>
            <a:ext cx="10720929" cy="5896098"/>
          </a:xfrm>
        </p:spPr>
      </p:pic>
    </p:spTree>
    <p:extLst>
      <p:ext uri="{BB962C8B-B14F-4D97-AF65-F5344CB8AC3E}">
        <p14:creationId xmlns:p14="http://schemas.microsoft.com/office/powerpoint/2010/main" val="274007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Teologia protestante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Dio (perfetto) e uomo (peccatore) diversi</a:t>
            </a:r>
          </a:p>
          <a:p>
            <a:r>
              <a:rPr lang="it-IT" dirty="0"/>
              <a:t>Fede (nella salvezza data dal sacrificio Cristo)</a:t>
            </a:r>
          </a:p>
          <a:p>
            <a:r>
              <a:rPr lang="it-IT" dirty="0"/>
              <a:t>Predestinazione e opere inutili </a:t>
            </a:r>
          </a:p>
          <a:p>
            <a:r>
              <a:rPr lang="it-IT" dirty="0"/>
              <a:t>No intermediari: penitenza, chiesa</a:t>
            </a:r>
          </a:p>
          <a:p>
            <a:r>
              <a:rPr lang="it-IT" dirty="0"/>
              <a:t>Sacramenti: battesimo ed eucarestia</a:t>
            </a:r>
          </a:p>
          <a:p>
            <a:r>
              <a:rPr lang="it-IT" dirty="0"/>
              <a:t>Messa, immagini, ruolo chiesa, sacerdozio</a:t>
            </a:r>
          </a:p>
          <a:p>
            <a:r>
              <a:rPr lang="it-IT" dirty="0"/>
              <a:t>Influenze: Agostino, Nominalismo, Umanesimo, </a:t>
            </a:r>
            <a:r>
              <a:rPr lang="it-IT" dirty="0" err="1"/>
              <a:t>Devotio</a:t>
            </a:r>
            <a:r>
              <a:rPr lang="it-IT" dirty="0"/>
              <a:t> Moderna, Osservanza</a:t>
            </a:r>
          </a:p>
        </p:txBody>
      </p:sp>
    </p:spTree>
    <p:extLst>
      <p:ext uri="{BB962C8B-B14F-4D97-AF65-F5344CB8AC3E}">
        <p14:creationId xmlns:p14="http://schemas.microsoft.com/office/powerpoint/2010/main" val="160036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5404</TotalTime>
  <Words>380</Words>
  <Application>Microsoft Macintosh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Office Theme</vt:lpstr>
      <vt:lpstr>La Riforma Protestante</vt:lpstr>
      <vt:lpstr>4 tipi di Protestantesimo</vt:lpstr>
      <vt:lpstr>Diffusione Riforma: I fase (1517-fine anni ’20)</vt:lpstr>
      <vt:lpstr>II° fase: dalla fine anni ’20</vt:lpstr>
      <vt:lpstr>Martin Lutero (1483-1546)</vt:lpstr>
      <vt:lpstr>Huldrich Zwingli (1484-1531)</vt:lpstr>
      <vt:lpstr>Giovanni Calvino (1509-1564)</vt:lpstr>
      <vt:lpstr>Thomas Muntzer (ca. 1489-1525)</vt:lpstr>
      <vt:lpstr>Teologia protestante</vt:lpstr>
      <vt:lpstr>Riforma, Umanesimo, Devotio e Osservanza</vt:lpstr>
      <vt:lpstr>PowerPoint Presentation</vt:lpstr>
    </vt:vector>
  </TitlesOfParts>
  <Company>Università di Teramo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Diffusione Riforma: I fase (1517-fine anni ’20)</dc:title>
  <dc:creator>Odoardo Mazzonis</dc:creator>
  <cp:lastModifiedBy>querciolo mazzonis</cp:lastModifiedBy>
  <cp:revision>35</cp:revision>
  <dcterms:created xsi:type="dcterms:W3CDTF">2013-10-15T16:18:28Z</dcterms:created>
  <dcterms:modified xsi:type="dcterms:W3CDTF">2023-03-09T21:19:07Z</dcterms:modified>
</cp:coreProperties>
</file>