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92" r:id="rId3"/>
    <p:sldId id="435" r:id="rId4"/>
    <p:sldId id="440" r:id="rId5"/>
    <p:sldId id="444" r:id="rId6"/>
    <p:sldId id="393" r:id="rId7"/>
    <p:sldId id="413" r:id="rId8"/>
    <p:sldId id="455" r:id="rId9"/>
    <p:sldId id="412" r:id="rId10"/>
    <p:sldId id="309" r:id="rId11"/>
    <p:sldId id="368" r:id="rId12"/>
    <p:sldId id="367" r:id="rId13"/>
    <p:sldId id="324" r:id="rId14"/>
    <p:sldId id="365" r:id="rId15"/>
    <p:sldId id="450" r:id="rId16"/>
    <p:sldId id="313" r:id="rId17"/>
    <p:sldId id="311" r:id="rId18"/>
    <p:sldId id="314" r:id="rId19"/>
    <p:sldId id="447" r:id="rId20"/>
    <p:sldId id="446" r:id="rId21"/>
    <p:sldId id="315" r:id="rId22"/>
    <p:sldId id="370" r:id="rId23"/>
    <p:sldId id="316" r:id="rId24"/>
    <p:sldId id="317" r:id="rId25"/>
    <p:sldId id="318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7BB2D-18FB-44EF-A7C7-BFCC3B48376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2F32C-595E-4C84-903D-2A088983AA6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185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11" marR="39911" algn="just">
              <a:spcBef>
                <a:spcPts val="107"/>
              </a:spcBef>
            </a:pPr>
            <a:endParaRPr lang="en-US" dirty="0">
              <a:solidFill>
                <a:srgbClr val="221F1F"/>
              </a:solidFill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46DF7-3589-49E3-A196-A67DBD3484EC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119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5008">
              <a:lnSpc>
                <a:spcPts val="1092"/>
              </a:lnSpc>
              <a:spcBef>
                <a:spcPts val="105"/>
              </a:spcBef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46DF7-3589-49E3-A196-A67DBD3484EC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46DF7-3589-49E3-A196-A67DBD3484EC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25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221F1F"/>
                </a:solidFill>
                <a:cs typeface="Arial"/>
              </a:rPr>
              <a:t>the</a:t>
            </a:r>
            <a:r>
              <a:rPr lang="en-US" spc="13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p</a:t>
            </a:r>
            <a:r>
              <a:rPr lang="en-US" spc="4" dirty="0">
                <a:solidFill>
                  <a:srgbClr val="221F1F"/>
                </a:solidFill>
                <a:cs typeface="Arial"/>
              </a:rPr>
              <a:t>r</a:t>
            </a:r>
            <a:r>
              <a:rPr lang="en-US" spc="14" dirty="0">
                <a:solidFill>
                  <a:srgbClr val="221F1F"/>
                </a:solidFill>
                <a:cs typeface="Arial"/>
              </a:rPr>
              <a:t>e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se</a:t>
            </a:r>
            <a:r>
              <a:rPr lang="en-US" spc="4" dirty="0">
                <a:solidFill>
                  <a:srgbClr val="221F1F"/>
                </a:solidFill>
                <a:cs typeface="Arial"/>
              </a:rPr>
              <a:t>n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c</a:t>
            </a:r>
            <a:r>
              <a:rPr lang="en-US" dirty="0">
                <a:solidFill>
                  <a:srgbClr val="221F1F"/>
                </a:solidFill>
                <a:cs typeface="Arial"/>
              </a:rPr>
              <a:t>e</a:t>
            </a:r>
            <a:r>
              <a:rPr lang="en-US" spc="1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dirty="0">
                <a:solidFill>
                  <a:srgbClr val="221F1F"/>
                </a:solidFill>
                <a:cs typeface="Arial"/>
              </a:rPr>
              <a:t>of</a:t>
            </a:r>
            <a:r>
              <a:rPr lang="en-US" spc="31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ce</a:t>
            </a:r>
            <a:r>
              <a:rPr lang="en-US" dirty="0">
                <a:solidFill>
                  <a:srgbClr val="221F1F"/>
                </a:solidFill>
                <a:cs typeface="Arial"/>
              </a:rPr>
              <a:t>l</a:t>
            </a:r>
            <a:r>
              <a:rPr lang="en-US" spc="4" dirty="0">
                <a:solidFill>
                  <a:srgbClr val="221F1F"/>
                </a:solidFill>
                <a:cs typeface="Arial"/>
              </a:rPr>
              <a:t>l</a:t>
            </a:r>
            <a:r>
              <a:rPr lang="en-US" dirty="0">
                <a:solidFill>
                  <a:srgbClr val="221F1F"/>
                </a:solidFill>
                <a:cs typeface="Arial"/>
              </a:rPr>
              <a:t>s</a:t>
            </a:r>
            <a:r>
              <a:rPr lang="en-US" spc="12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dirty="0">
                <a:solidFill>
                  <a:srgbClr val="221F1F"/>
                </a:solidFill>
                <a:cs typeface="Arial"/>
              </a:rPr>
              <a:t>oth</a:t>
            </a:r>
            <a:r>
              <a:rPr lang="en-US" spc="14" dirty="0">
                <a:solidFill>
                  <a:srgbClr val="221F1F"/>
                </a:solidFill>
                <a:cs typeface="Arial"/>
              </a:rPr>
              <a:t>e</a:t>
            </a:r>
            <a:r>
              <a:rPr lang="en-US" dirty="0">
                <a:solidFill>
                  <a:srgbClr val="221F1F"/>
                </a:solidFill>
                <a:cs typeface="Arial"/>
              </a:rPr>
              <a:t>r</a:t>
            </a:r>
            <a:r>
              <a:rPr lang="en-US" spc="18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dirty="0">
                <a:solidFill>
                  <a:srgbClr val="221F1F"/>
                </a:solidFill>
                <a:cs typeface="Arial"/>
              </a:rPr>
              <a:t>th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a</a:t>
            </a:r>
            <a:r>
              <a:rPr lang="en-US" dirty="0">
                <a:solidFill>
                  <a:srgbClr val="221F1F"/>
                </a:solidFill>
                <a:cs typeface="Arial"/>
              </a:rPr>
              <a:t>n</a:t>
            </a:r>
            <a:r>
              <a:rPr lang="en-US" spc="13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spc="4" dirty="0">
                <a:solidFill>
                  <a:srgbClr val="221F1F"/>
                </a:solidFill>
                <a:cs typeface="Arial"/>
              </a:rPr>
              <a:t>s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p</a:t>
            </a:r>
            <a:r>
              <a:rPr lang="en-US" spc="14" dirty="0">
                <a:solidFill>
                  <a:srgbClr val="221F1F"/>
                </a:solidFill>
                <a:cs typeface="Arial"/>
              </a:rPr>
              <a:t>er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m</a:t>
            </a:r>
            <a:r>
              <a:rPr lang="en-US" dirty="0">
                <a:solidFill>
                  <a:srgbClr val="221F1F"/>
                </a:solidFill>
                <a:cs typeface="Arial"/>
              </a:rPr>
              <a:t>a</a:t>
            </a:r>
            <a:r>
              <a:rPr lang="en-US" spc="-9" dirty="0">
                <a:solidFill>
                  <a:srgbClr val="221F1F"/>
                </a:solidFill>
                <a:cs typeface="Arial"/>
              </a:rPr>
              <a:t>t</a:t>
            </a:r>
            <a:r>
              <a:rPr lang="en-US" spc="-4" dirty="0">
                <a:solidFill>
                  <a:srgbClr val="221F1F"/>
                </a:solidFill>
                <a:cs typeface="Arial"/>
              </a:rPr>
              <a:t>oz</a:t>
            </a:r>
            <a:r>
              <a:rPr lang="en-US" dirty="0">
                <a:solidFill>
                  <a:srgbClr val="221F1F"/>
                </a:solidFill>
                <a:cs typeface="Arial"/>
              </a:rPr>
              <a:t>o</a:t>
            </a:r>
            <a:r>
              <a:rPr lang="en-US" spc="14" dirty="0">
                <a:solidFill>
                  <a:srgbClr val="221F1F"/>
                </a:solidFill>
                <a:cs typeface="Arial"/>
              </a:rPr>
              <a:t>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46DF7-3589-49E3-A196-A67DBD3484EC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051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221F1F"/>
                </a:solidFill>
                <a:cs typeface="Arial"/>
              </a:rPr>
              <a:t>It</a:t>
            </a:r>
            <a:r>
              <a:rPr lang="en-US" spc="20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m</a:t>
            </a:r>
            <a:r>
              <a:rPr lang="en-US" spc="-4" dirty="0">
                <a:solidFill>
                  <a:srgbClr val="221F1F"/>
                </a:solidFill>
                <a:cs typeface="Arial"/>
              </a:rPr>
              <a:t>a</a:t>
            </a:r>
            <a:r>
              <a:rPr lang="en-US" dirty="0">
                <a:solidFill>
                  <a:srgbClr val="221F1F"/>
                </a:solidFill>
                <a:cs typeface="Arial"/>
              </a:rPr>
              <a:t>y 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a</a:t>
            </a:r>
            <a:r>
              <a:rPr lang="en-US" spc="4" dirty="0">
                <a:solidFill>
                  <a:srgbClr val="221F1F"/>
                </a:solidFill>
                <a:cs typeface="Arial"/>
              </a:rPr>
              <a:t>p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pea</a:t>
            </a:r>
            <a:r>
              <a:rPr lang="en-US" dirty="0">
                <a:solidFill>
                  <a:srgbClr val="221F1F"/>
                </a:solidFill>
                <a:cs typeface="Arial"/>
              </a:rPr>
              <a:t>r </a:t>
            </a:r>
          </a:p>
          <a:p>
            <a:r>
              <a:rPr lang="en-US" dirty="0">
                <a:solidFill>
                  <a:srgbClr val="221F1F"/>
                </a:solidFill>
                <a:cs typeface="Arial"/>
              </a:rPr>
              <a:t>t</a:t>
            </a:r>
            <a:r>
              <a:rPr lang="en-US" spc="4" dirty="0">
                <a:solidFill>
                  <a:srgbClr val="221F1F"/>
                </a:solidFill>
                <a:cs typeface="Arial"/>
              </a:rPr>
              <a:t>h</a:t>
            </a:r>
            <a:r>
              <a:rPr lang="en-US" dirty="0">
                <a:solidFill>
                  <a:srgbClr val="221F1F"/>
                </a:solidFill>
                <a:cs typeface="Arial"/>
              </a:rPr>
              <a:t>e</a:t>
            </a:r>
            <a:r>
              <a:rPr lang="en-US" spc="15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spc="9" dirty="0" err="1">
                <a:solidFill>
                  <a:srgbClr val="221F1F"/>
                </a:solidFill>
                <a:cs typeface="Arial"/>
              </a:rPr>
              <a:t>c</a:t>
            </a:r>
            <a:r>
              <a:rPr lang="en-US" spc="4" dirty="0" err="1">
                <a:solidFill>
                  <a:srgbClr val="221F1F"/>
                </a:solidFill>
                <a:cs typeface="Arial"/>
              </a:rPr>
              <a:t>o</a:t>
            </a:r>
            <a:r>
              <a:rPr lang="en-US" dirty="0" err="1">
                <a:solidFill>
                  <a:srgbClr val="221F1F"/>
                </a:solidFill>
                <a:cs typeface="Arial"/>
              </a:rPr>
              <a:t>l</a:t>
            </a:r>
            <a:r>
              <a:rPr lang="en-US" spc="4" dirty="0" err="1">
                <a:solidFill>
                  <a:srgbClr val="221F1F"/>
                </a:solidFill>
                <a:cs typeface="Arial"/>
              </a:rPr>
              <a:t>ou</a:t>
            </a:r>
            <a:r>
              <a:rPr lang="en-US" dirty="0" err="1">
                <a:solidFill>
                  <a:srgbClr val="221F1F"/>
                </a:solidFill>
                <a:cs typeface="Arial"/>
              </a:rPr>
              <a:t>r</a:t>
            </a:r>
            <a:r>
              <a:rPr lang="en-US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m</a:t>
            </a:r>
            <a:r>
              <a:rPr lang="en-US" spc="-4" dirty="0">
                <a:solidFill>
                  <a:srgbClr val="221F1F"/>
                </a:solidFill>
                <a:cs typeface="Arial"/>
              </a:rPr>
              <a:t>a</a:t>
            </a:r>
            <a:r>
              <a:rPr lang="en-US" dirty="0">
                <a:solidFill>
                  <a:srgbClr val="221F1F"/>
                </a:solidFill>
                <a:cs typeface="Arial"/>
              </a:rPr>
              <a:t>y</a:t>
            </a:r>
            <a:r>
              <a:rPr lang="en-US" spc="-5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a</a:t>
            </a:r>
            <a:r>
              <a:rPr lang="en-US" spc="4" dirty="0">
                <a:solidFill>
                  <a:srgbClr val="221F1F"/>
                </a:solidFill>
                <a:cs typeface="Arial"/>
              </a:rPr>
              <a:t>l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s</a:t>
            </a:r>
            <a:r>
              <a:rPr lang="en-US" dirty="0">
                <a:solidFill>
                  <a:srgbClr val="221F1F"/>
                </a:solidFill>
                <a:cs typeface="Arial"/>
              </a:rPr>
              <a:t>o</a:t>
            </a:r>
            <a:r>
              <a:rPr lang="en-US" spc="-5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b</a:t>
            </a:r>
            <a:r>
              <a:rPr lang="en-US" dirty="0">
                <a:solidFill>
                  <a:srgbClr val="221F1F"/>
                </a:solidFill>
                <a:cs typeface="Arial"/>
              </a:rPr>
              <a:t>e</a:t>
            </a:r>
            <a:r>
              <a:rPr lang="en-US" spc="10" dirty="0">
                <a:solidFill>
                  <a:srgbClr val="221F1F"/>
                </a:solidFill>
                <a:cs typeface="Arial"/>
              </a:rPr>
              <a:t> </a:t>
            </a:r>
            <a:r>
              <a:rPr lang="en-US" dirty="0">
                <a:solidFill>
                  <a:srgbClr val="221F1F"/>
                </a:solidFill>
                <a:cs typeface="Arial"/>
              </a:rPr>
              <a:t>di</a:t>
            </a:r>
            <a:r>
              <a:rPr lang="en-US" spc="29" dirty="0">
                <a:solidFill>
                  <a:srgbClr val="221F1F"/>
                </a:solidFill>
                <a:cs typeface="Arial"/>
              </a:rPr>
              <a:t>f</a:t>
            </a:r>
            <a:r>
              <a:rPr lang="en-US" dirty="0">
                <a:solidFill>
                  <a:srgbClr val="221F1F"/>
                </a:solidFill>
                <a:cs typeface="Arial"/>
              </a:rPr>
              <a:t>f</a:t>
            </a:r>
            <a:r>
              <a:rPr lang="en-US" spc="14" dirty="0">
                <a:solidFill>
                  <a:srgbClr val="221F1F"/>
                </a:solidFill>
                <a:cs typeface="Arial"/>
              </a:rPr>
              <a:t>e</a:t>
            </a:r>
            <a:r>
              <a:rPr lang="en-US" spc="4" dirty="0">
                <a:solidFill>
                  <a:srgbClr val="221F1F"/>
                </a:solidFill>
                <a:cs typeface="Arial"/>
              </a:rPr>
              <a:t>r</a:t>
            </a:r>
            <a:r>
              <a:rPr lang="en-US" spc="9" dirty="0">
                <a:solidFill>
                  <a:srgbClr val="221F1F"/>
                </a:solidFill>
                <a:cs typeface="Arial"/>
              </a:rPr>
              <a:t>e</a:t>
            </a:r>
            <a:r>
              <a:rPr lang="en-US" spc="4" dirty="0">
                <a:solidFill>
                  <a:srgbClr val="221F1F"/>
                </a:solidFill>
                <a:cs typeface="Arial"/>
              </a:rPr>
              <a:t>n</a:t>
            </a:r>
            <a:r>
              <a:rPr lang="en-US" dirty="0">
                <a:solidFill>
                  <a:srgbClr val="221F1F"/>
                </a:solidFill>
                <a:cs typeface="Arial"/>
              </a:rPr>
              <a:t>t,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46DF7-3589-49E3-A196-A67DBD3484EC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61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46DF7-3589-49E3-A196-A67DBD3484EC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31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801" marR="10305">
              <a:lnSpc>
                <a:spcPts val="1070"/>
              </a:lnSpc>
              <a:spcBef>
                <a:spcPts val="53"/>
              </a:spcBef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46DF7-3589-49E3-A196-A67DBD3484EC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97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14F4-1FCE-93AA-EB81-16704FD3A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966C7-86B5-1DD9-90AE-2B6A13492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1EAC8-DB00-F810-DDD3-3E89D4D8F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76A95-50AF-45CB-C35A-3D2A91EF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8CB11-E6A4-E491-D344-D19EAD86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66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AFA1-C76D-7DEC-D807-81FACD40C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A0699-80DF-6222-D09E-C07FA386F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67BE4-F015-F9EE-11B9-13AD1631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BFF84-F4B2-CF3A-1135-C1D7000C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9D729-2059-5CC8-742C-42599ECC7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04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1D49F-FFBD-CB85-5604-9BA81883C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979F3-2391-C6CD-FD54-645B67A97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B32D-FB28-F46C-9387-581FFC30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ED479-A056-86FD-D723-793935B23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1668D-82F9-5184-CC1F-45C6BF5D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76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C976-D125-EDD9-7AD0-80DC20A5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DF4AF-EF03-9EC2-FE64-9459999C8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308C0-C22D-7E04-DB9B-339F8B022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B7BE0-E453-00E0-56DD-18A5F775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1FB7B-4408-20C7-C463-D315DDA70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29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0AB4-F319-2A6E-892F-D03A86B2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DF68A-7D08-C6C3-168E-05D93A6F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D66B9-742F-E162-8233-066F274D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2D3C8-13DC-4DB5-87AD-506581CAE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483D5-A2BE-CA1B-0AAA-18DB4FF9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64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3EDBD-A682-7D45-5059-315888BC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8AC35-CF6E-E541-83AB-31B6CE5DB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FB112-D64F-B7C1-150D-03A85893A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C3FD1-4514-E357-A1D4-AD04B0A6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EF4D2-E602-42F4-1C7E-B6FC5816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AC36D-7995-953C-5820-94303EB6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64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F02F-CC87-1EF0-B7F5-44BCFCF7D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E3837-797C-3645-C62E-61A7004E8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BD7D7-121D-1006-3844-2FC90D73B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65DDA-3D01-0FB3-F5C1-E93C8B7F3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A7444-B97A-54A2-1162-D7DFCE6D7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18AB78-767E-5FC5-B0F0-71DA86E0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209999-7366-878A-A20F-36C988F0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C2B42B-3FEC-17E3-E5D6-0772101D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48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77B3B-7DBB-D2E6-5454-CF18D9E2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52783-3AED-7C09-33A9-018ABF89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DC012-F5E8-BA7F-DC66-C6096E143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AAF8E-5ABE-2AC1-DE22-8E46450A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87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E7E82-25E5-0DDF-56F6-F1C5532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EF229E-C8FA-100E-DB36-91FEAC08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82740-C019-0B20-964B-7BD235BE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24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9113F-EC9E-77BB-BB5B-95E2D999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5728B-8305-C846-BF44-964180F55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7047C-F334-9D4A-76FA-4002375B1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DAEC1-340C-F818-A7E4-A71F542A6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BB086-91D3-6148-3686-46E13528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395F6-B735-7D4F-32B1-E67C52F88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0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C114D-FEB1-835A-CE0B-AAA5E5292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1F6FC6-C129-0978-4ACD-483130552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093FA-0788-5073-4266-886C8A61B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77D11-4FCA-4470-C139-B073C29C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48240-8B15-8712-08C4-450FD90AE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D33F3-F6C7-2897-9E00-E4E877ED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540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C8A99B-699C-3945-6CF8-12B0619A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8822E-C06B-5D3B-F7C7-2D72BC6BA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9DFA8-CD00-1576-C520-D6569381B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45099-2620-4E6F-A296-AB9EB99FE85B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34BDC-3710-E4DB-9D95-47899E80D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8CF58-7674-2CF2-AB61-14AA9AC56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D2ACF-7CC1-4DC3-8411-283E4BEAB1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3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atlas.eshre.e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1683-CE17-3248-09C7-F82181B8D9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8235A-37DD-41C7-72F1-F24CA49DF3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011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763691" y="4703490"/>
            <a:ext cx="86646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ejaculation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1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1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suspensio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of</a:t>
            </a:r>
            <a:r>
              <a:rPr lang="en-US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-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6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</a:t>
            </a:r>
            <a:r>
              <a:rPr lang="en-US" spc="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</a:t>
            </a:r>
            <a:r>
              <a:rPr lang="en-US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</a:t>
            </a:r>
            <a:r>
              <a:rPr lang="en-US" spc="1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pc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-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th,</a:t>
            </a:r>
            <a:r>
              <a:rPr lang="en-US" spc="5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7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pc="-5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uid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pc="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3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pc="-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6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pc="1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-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en-US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pc="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3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pc="-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pc="-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</a:t>
            </a:r>
            <a:r>
              <a:rPr lang="en-US" spc="-4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pc="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t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prosta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-2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sicl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pc="6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14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3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7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-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1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idi</a:t>
            </a:r>
            <a:r>
              <a:rPr lang="en-US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</a:t>
            </a:r>
            <a:r>
              <a:rPr lang="en-US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</a:t>
            </a:r>
            <a:r>
              <a:rPr lang="en-US" spc="1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1884337" y="949897"/>
            <a:ext cx="8423327" cy="3331523"/>
            <a:chOff x="-129146" y="2357430"/>
            <a:chExt cx="9130302" cy="3827384"/>
          </a:xfrm>
        </p:grpSpPr>
        <p:grpSp>
          <p:nvGrpSpPr>
            <p:cNvPr id="30" name="Gruppo 29"/>
            <p:cNvGrpSpPr/>
            <p:nvPr/>
          </p:nvGrpSpPr>
          <p:grpSpPr>
            <a:xfrm>
              <a:off x="-129146" y="2357430"/>
              <a:ext cx="9058864" cy="3827384"/>
              <a:chOff x="-200552" y="2428868"/>
              <a:chExt cx="9058864" cy="3827384"/>
            </a:xfrm>
          </p:grpSpPr>
          <p:pic>
            <p:nvPicPr>
              <p:cNvPr id="9" name="Picture 2" descr="Immagine correlat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200552" y="3309435"/>
                <a:ext cx="4286280" cy="294681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</p:pic>
          <p:grpSp>
            <p:nvGrpSpPr>
              <p:cNvPr id="29" name="Gruppo 28"/>
              <p:cNvGrpSpPr/>
              <p:nvPr/>
            </p:nvGrpSpPr>
            <p:grpSpPr>
              <a:xfrm>
                <a:off x="1398285" y="2428868"/>
                <a:ext cx="7460027" cy="3827384"/>
                <a:chOff x="1398285" y="2428868"/>
                <a:chExt cx="7460027" cy="3827384"/>
              </a:xfrm>
            </p:grpSpPr>
            <p:pic>
              <p:nvPicPr>
                <p:cNvPr id="78852" name="Picture 4" descr="Immagine correlata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143404" y="2428868"/>
                  <a:ext cx="4714908" cy="3737753"/>
                </a:xfrm>
                <a:prstGeom prst="rect">
                  <a:avLst/>
                </a:prstGeom>
                <a:noFill/>
              </p:spPr>
            </p:pic>
            <p:sp>
              <p:nvSpPr>
                <p:cNvPr id="11" name="Oval 11"/>
                <p:cNvSpPr/>
                <p:nvPr/>
              </p:nvSpPr>
              <p:spPr>
                <a:xfrm>
                  <a:off x="1398285" y="3775385"/>
                  <a:ext cx="1214445" cy="36983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3" name="Connettore 1 12"/>
                <p:cNvCxnSpPr>
                  <a:cxnSpLocks/>
                </p:cNvCxnSpPr>
                <p:nvPr/>
              </p:nvCxnSpPr>
              <p:spPr>
                <a:xfrm>
                  <a:off x="4085728" y="3309435"/>
                  <a:ext cx="1486404" cy="1834077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ttore 1 24"/>
                <p:cNvCxnSpPr>
                  <a:cxnSpLocks/>
                </p:cNvCxnSpPr>
                <p:nvPr/>
              </p:nvCxnSpPr>
              <p:spPr>
                <a:xfrm flipV="1">
                  <a:off x="4085728" y="5225625"/>
                  <a:ext cx="1527347" cy="1030627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Oval 11"/>
            <p:cNvSpPr/>
            <p:nvPr/>
          </p:nvSpPr>
          <p:spPr>
            <a:xfrm>
              <a:off x="8215338" y="2357430"/>
              <a:ext cx="785818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11"/>
            <p:cNvSpPr/>
            <p:nvPr/>
          </p:nvSpPr>
          <p:spPr>
            <a:xfrm>
              <a:off x="7500958" y="5357826"/>
              <a:ext cx="1214446" cy="4286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11"/>
            <p:cNvSpPr/>
            <p:nvPr/>
          </p:nvSpPr>
          <p:spPr>
            <a:xfrm>
              <a:off x="4214810" y="3857628"/>
              <a:ext cx="1214446" cy="357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3025379" y="457508"/>
            <a:ext cx="553549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 REPRODUCTIVE SYSTEM</a:t>
            </a:r>
            <a:endParaRPr lang="it-IT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CC28DFB2-C7FA-4927-81EB-883B6B64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38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52596" y="1785926"/>
            <a:ext cx="82296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total number of spermatozoa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this reflects sperm production by the testes and the patency of the post-testicular duct system;</a:t>
            </a:r>
          </a:p>
          <a:p>
            <a:pPr marL="285750" indent="-285750"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total fluid volume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contributed by the various accessory glands: this reflects the secretory activity of the glands. </a:t>
            </a:r>
          </a:p>
          <a:p>
            <a:pPr algn="just">
              <a:buClr>
                <a:srgbClr val="0033CC"/>
              </a:buClr>
            </a:pP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33CC"/>
              </a:buClr>
            </a:pP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33CC"/>
              </a:buClr>
            </a:pP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nature of the spermatozoa (their vitality, motility and morphology) and the composition of seminal ﬂuid are also important for sperm function.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079777" y="392487"/>
            <a:ext cx="38102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 ATTRIBUTES</a:t>
            </a:r>
            <a:endParaRPr lang="it-IT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66E7F2B1-AFD5-4F56-A334-7BA2B41A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85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24660" y="1671568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33CC"/>
              </a:buClr>
            </a:pP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results of laboratory measurements of semen quality will depend on: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71664" y="548326"/>
            <a:ext cx="567405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measurements </a:t>
            </a:r>
            <a:endParaRPr lang="it-IT" sz="2800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1738282" y="2357430"/>
            <a:ext cx="8501122" cy="3544274"/>
            <a:chOff x="218078" y="2080284"/>
            <a:chExt cx="8501122" cy="3544274"/>
          </a:xfrm>
        </p:grpSpPr>
        <p:sp>
          <p:nvSpPr>
            <p:cNvPr id="9" name="Rettangolo 8"/>
            <p:cNvSpPr/>
            <p:nvPr/>
          </p:nvSpPr>
          <p:spPr>
            <a:xfrm>
              <a:off x="251520" y="2080284"/>
              <a:ext cx="8430060" cy="584775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algn="just">
                <a:buClr>
                  <a:srgbClr val="0033CC"/>
                </a:buClr>
              </a:pPr>
              <a:r>
                <a:rPr lang="en-US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Whether a complete sample is collected</a:t>
              </a:r>
              <a:r>
                <a:rPr lang="en-US" sz="1600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During ejaculation the first semen fractions voided are mainly sperm-rich prostatic fluids, whereas later fractions are dominated by seminal vesicular fluid . </a:t>
              </a: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51520" y="3042896"/>
              <a:ext cx="8430060" cy="584775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algn="just">
                <a:buClr>
                  <a:srgbClr val="0033CC"/>
                </a:buClr>
              </a:pPr>
              <a:r>
                <a:rPr lang="en-US" sz="1600" b="1" i="1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1600" b="1" i="1" u="sng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b="1" i="1" u="sng" spc="-5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b="1" i="1" u="sng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tiv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600" b="1" i="1" u="sng" spc="2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600" b="1" i="1" u="sng" spc="7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en-US" sz="1600" b="1" i="1" u="sng" spc="3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z="1600" b="1" i="1" u="sng" spc="1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b="1" i="1" u="sng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cc</a:t>
              </a:r>
              <a:r>
                <a:rPr lang="en-US" sz="1600" b="1" i="1" u="sng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</a:t>
              </a:r>
              <a:r>
                <a:rPr lang="en-US" sz="1600" b="1" i="1" u="sng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</a:t>
              </a:r>
              <a:r>
                <a:rPr lang="en-US" sz="1600" b="1" i="1" u="sng" spc="3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600" b="1" i="1" u="sng" spc="4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600" b="1" i="1" u="sng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b="1" i="1" u="sng" spc="-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gl</a:t>
              </a:r>
              <a:r>
                <a:rPr lang="en-US" sz="1600" b="1" i="1" u="sng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600" b="1" i="1" u="sng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600" spc="2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z="1600" spc="1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600" spc="4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en-US" sz="1600" spc="3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whi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spc="6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dil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6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4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z="1600" spc="1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cen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16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600" spc="5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epididyma</a:t>
              </a:r>
              <a:r>
                <a:rPr lang="en-US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600" spc="4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spc="-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oz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spc="3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spc="1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ejac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ulati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600" spc="1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218078" y="5064333"/>
              <a:ext cx="8496944" cy="338554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marL="12711" algn="just">
                <a:spcBef>
                  <a:spcPts val="678"/>
                </a:spcBef>
                <a:buClr>
                  <a:srgbClr val="0033CC"/>
                </a:buClr>
              </a:pPr>
              <a:r>
                <a:rPr lang="it-IT" sz="1600" b="1" i="1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it-IT" sz="1600" b="1" i="1" u="sng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t-IT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it-IT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600" b="1" i="1" u="sng" spc="-5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b="1" i="1" u="sng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t-IT" sz="1600" b="1" i="1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t-IT" sz="1600" b="1" i="1" u="sng" spc="-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it-IT" sz="1600" b="1" i="1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600" b="1" i="1" u="sng" spc="-4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it-IT" sz="1600" b="1" i="1" u="sng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it-IT" sz="1600" b="1" i="1" u="sng" spc="1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b="1" i="1" u="sng" spc="-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t-IT" sz="1600" b="1" i="1" u="sng" spc="1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600" b="1" i="1" u="sng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t-IT" sz="1600" b="1" i="1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t-IT" sz="1600" b="1" i="1" u="sng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</a:t>
              </a:r>
              <a:r>
                <a:rPr lang="it-IT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it-IT" sz="1600" spc="4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whi</a:t>
              </a:r>
              <a:r>
                <a:rPr lang="it-IT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it-IT" sz="1600" spc="6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  <a:r>
                <a:rPr lang="it-IT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t-IT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t-IT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it-IT" sz="1600" spc="1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t-IT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the</a:t>
              </a:r>
              <a:r>
                <a:rPr lang="it-IT" sz="1600" spc="1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spc="-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it-IT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t-IT" sz="1600" spc="6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it-IT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t-IT" sz="1600" spc="1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it-IT" sz="1600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it-IT" sz="1600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t-IT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it-IT" sz="1600" spc="1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it-IT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sz="1600" spc="-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t-IT" sz="1600" spc="-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oz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</a:t>
              </a:r>
              <a:r>
                <a:rPr lang="it-IT" sz="1600" spc="2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it-IT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 </a:t>
              </a:r>
              <a:r>
                <a:rPr lang="it-IT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ej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ula</a:t>
              </a:r>
              <a:r>
                <a:rPr lang="it-IT" sz="1600" spc="-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251520" y="3778449"/>
              <a:ext cx="8430060" cy="1077218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marL="12711" marR="39911" algn="just">
                <a:spcBef>
                  <a:spcPts val="107"/>
                </a:spcBef>
                <a:buClr>
                  <a:srgbClr val="0033CC"/>
                </a:buClr>
              </a:pPr>
              <a:r>
                <a:rPr lang="en-US" sz="1600" b="1" i="1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1600" b="1" i="1" u="sng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b="1" i="1" u="sng" spc="-5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b="1" i="1" u="sng" spc="4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</a:t>
              </a:r>
              <a:r>
                <a:rPr lang="en-US" sz="1600" b="1" i="1" u="sng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b="1" i="1" u="sng" spc="1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b="1" i="1" u="sng" spc="1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600" b="1" i="1" u="sng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b="1" i="1" u="sng" spc="1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600" b="1" i="1" u="sng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xua</a:t>
              </a:r>
              <a:r>
                <a:rPr lang="en-US" sz="1600" b="1" i="1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600" b="1" i="1" u="sng" spc="-3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b="1" i="1" u="sng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600" b="1" i="1" u="sng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tiv</a:t>
              </a:r>
              <a:r>
                <a:rPr lang="en-US" sz="1600" b="1" i="1" u="sng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600" b="1" i="1" u="sng" spc="2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b="1" i="1" u="sng" spc="-5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1600" spc="8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600" spc="-1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1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abs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-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600" spc="3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ejaculation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sp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spc="-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oz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spc="2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mula</a:t>
              </a:r>
              <a:r>
                <a:rPr lang="en-US" sz="16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4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the</a:t>
              </a:r>
              <a:r>
                <a:rPr lang="en-US" sz="1600" spc="1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ep</a:t>
              </a:r>
              <a:r>
                <a:rPr lang="en-US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idi</a:t>
              </a:r>
              <a:r>
                <a:rPr lang="en-US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dy</a:t>
              </a:r>
              <a:r>
                <a:rPr lang="en-US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mid</a:t>
              </a:r>
              <a:r>
                <a:rPr lang="en-US" sz="1600" spc="1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600" spc="1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600" spc="1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ov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3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6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spc="5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  <a:r>
                <a:rPr lang="en-US" sz="16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spc="4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z="1600" spc="1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hr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spc="-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600" spc="1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us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600" spc="2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spc="4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ine.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600" spc="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600" spc="2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600" spc="1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chromati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600" spc="8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-3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una</a:t>
              </a:r>
              <a:r>
                <a:rPr lang="en-US" sz="1600" spc="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6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600" spc="5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600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incr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eas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ngt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spc="1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600" spc="3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abstin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enc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4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unl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600" spc="-3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epididyma</a:t>
              </a:r>
              <a:r>
                <a:rPr lang="en-US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600" spc="4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fun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600" spc="8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d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urb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188012" y="2603534"/>
              <a:ext cx="145905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Björndahl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</a:t>
              </a:r>
              <a:r>
                <a:rPr lang="en-US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Kvist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2003</a:t>
              </a:r>
              <a:endParaRPr lang="it-IT" sz="1000" dirty="0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7727280" y="3361004"/>
              <a:ext cx="95430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Eli</a:t>
              </a:r>
              <a:r>
                <a:rPr lang="en-US" sz="1000" spc="9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00" spc="1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000" spc="9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000" spc="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000" spc="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000" spc="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000" spc="3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it-IT" sz="1000" dirty="0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2843808" y="4580614"/>
              <a:ext cx="587539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000" spc="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 </a:t>
              </a:r>
              <a:r>
                <a:rPr lang="en-US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000" spc="12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000" spc="-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000" spc="-2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-4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000" spc="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1000" spc="2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spc="-4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sz="1000" spc="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000" spc="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spc="1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000" spc="12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000" spc="-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000" spc="-2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000" spc="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000" spc="2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4; </a:t>
              </a:r>
              <a:r>
                <a:rPr lang="en-US" sz="1000" spc="-6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yl</a:t>
              </a:r>
              <a:r>
                <a:rPr lang="en-US" sz="1000" spc="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 </a:t>
              </a:r>
              <a:r>
                <a:rPr lang="en-US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000" spc="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000" spc="-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000" spc="-4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98</a:t>
              </a:r>
              <a:r>
                <a:rPr lang="en-US" sz="1000" spc="-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000" spc="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n-US" sz="1000" spc="3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spc="-3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9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Jong</a:t>
              </a:r>
              <a:r>
                <a:rPr lang="en-US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spc="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000" spc="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000" spc="-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000" spc="-22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000" spc="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000" spc="2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4; 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sz="1000" spc="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ea- </a:t>
              </a:r>
              <a:r>
                <a:rPr lang="en-US" sz="1000" spc="-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000" spc="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rez</a:t>
              </a:r>
              <a:r>
                <a:rPr lang="en-US" sz="1000" spc="-7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en-US" sz="1000" spc="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000" spc="-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000" spc="-2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000" spc="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000" spc="2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it-IT" sz="1000" dirty="0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2088501" y="5378337"/>
              <a:ext cx="657336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t-IT" sz="1000" spc="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it-IT" sz="1000" spc="9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sz="1000" spc="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it-IT" sz="1000" spc="9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000" spc="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t-IT" sz="1000" spc="9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sma</a:t>
              </a:r>
              <a:r>
                <a:rPr lang="it-IT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t-IT" sz="1000" spc="12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t-IT" sz="1000" spc="-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it-IT" sz="1000" spc="-2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spc="-4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it-IT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98</a:t>
              </a:r>
              <a:r>
                <a:rPr lang="it-IT" sz="1000" spc="1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it-IT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it-IT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it-IT" sz="1000" spc="-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it-IT" sz="1000" spc="-5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spc="-4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it-IT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it-IT" sz="1000" spc="-1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it-IT" sz="1000" spc="-3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it-IT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spc="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t-IT" sz="1000" spc="9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000" spc="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hr</a:t>
              </a:r>
              <a:r>
                <a:rPr lang="it-IT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000" spc="-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t-IT" sz="1000" spc="12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t-IT" sz="1000" spc="-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it-IT" sz="1000" spc="-2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sz="1000" spc="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00</a:t>
              </a:r>
              <a:r>
                <a:rPr lang="it-IT" sz="1000" spc="4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it-IT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spc="1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it-IT" sz="1000" spc="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000" spc="1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it-IT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sz="1000" spc="-2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spc="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it-IT" sz="1000" spc="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t-IT" sz="1000" spc="-1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it-IT" sz="1000" spc="-2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spc="-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sz="1000" spc="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00</a:t>
              </a:r>
              <a:r>
                <a:rPr lang="it-IT" sz="1000" spc="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it-IT" sz="1000" dirty="0"/>
            </a:p>
          </p:txBody>
        </p:sp>
      </p:grpSp>
      <p:pic>
        <p:nvPicPr>
          <p:cNvPr id="22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14388B67-7418-4EC5-9EF2-CD26604DE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009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/>
          <a:srcRect l="36001" t="29328" r="33313" b="18500"/>
          <a:stretch/>
        </p:blipFill>
        <p:spPr>
          <a:xfrm>
            <a:off x="1703512" y="1614380"/>
            <a:ext cx="5113076" cy="4887499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3143672" y="207386"/>
            <a:ext cx="6749034" cy="8823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Intra-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</a:t>
            </a:r>
            <a:r>
              <a:rPr lang="en-US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cap="all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cap="all" spc="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all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cap="all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iati</a:t>
            </a:r>
            <a:r>
              <a:rPr lang="en-US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cap="all" spc="1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all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cap="all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cap="all" spc="-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all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cap="all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iti</a:t>
            </a:r>
            <a:r>
              <a:rPr lang="en-US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cap="all" spc="17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800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897454" y="2742998"/>
            <a:ext cx="3556264" cy="140038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2726" marR="14236" algn="just">
              <a:spcBef>
                <a:spcPts val="635"/>
              </a:spcBef>
              <a:buClr>
                <a:srgbClr val="009900"/>
              </a:buClr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z="16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im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sz="1600" spc="6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sz="1600" spc="-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-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-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4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-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</a:t>
            </a:r>
            <a:r>
              <a:rPr lang="en-US" sz="1600" spc="-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le.</a:t>
            </a:r>
          </a:p>
          <a:p>
            <a:pPr marL="12726" algn="just">
              <a:spcBef>
                <a:spcPts val="634"/>
              </a:spcBef>
              <a:buClr>
                <a:srgbClr val="009900"/>
              </a:buClr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z="1600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h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1600" spc="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</a:t>
            </a:r>
            <a:r>
              <a:rPr lang="en-US" sz="1600" spc="-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8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1600" spc="6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r>
              <a:rPr lang="en-US" sz="1600" spc="-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" name="Rettangolo 3"/>
          <p:cNvSpPr/>
          <p:nvPr/>
        </p:nvSpPr>
        <p:spPr>
          <a:xfrm>
            <a:off x="7252726" y="6286520"/>
            <a:ext cx="3272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26" algn="just">
              <a:spcBef>
                <a:spcPts val="634"/>
              </a:spcBef>
              <a:buClr>
                <a:srgbClr val="009900"/>
              </a:buClr>
            </a:pPr>
            <a:r>
              <a:rPr lang="en-US" sz="10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10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0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10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0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0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b="1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spc="-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0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en-US" sz="1000"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0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00" b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0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000" b="1" spc="-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000" b="1" spc="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0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b="1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spc="-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000" b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b="1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b="1" spc="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b="1" spc="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0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000" b="1" spc="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0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000" b="1" spc="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0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b="1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b="1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b="1" spc="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tilla</a:t>
            </a:r>
            <a:r>
              <a:rPr lang="en-US" sz="10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000" b="1" spc="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0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b="1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b="1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b="1" spc="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0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000" b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0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b="1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en-US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F49DB9AF-D927-496B-9954-A57CE33D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601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775521" y="2348880"/>
            <a:ext cx="38597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response to a growing need for the standardization of procedures for the examination of human semen, this manual is offered as a resource for scientists, technicians and managers undertaking semen analysis in clinical and research laboratories. 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A8D58DE0-DCBA-479A-B982-076D00DC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459199C-2E7A-4D18-8E2F-D86C07284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25" y="1"/>
            <a:ext cx="4808368" cy="665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8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BCF8F09F-DCAB-4B39-B7A1-39B0DCF0B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9530E0-7567-4795-9886-D230E0000196}"/>
              </a:ext>
            </a:extLst>
          </p:cNvPr>
          <p:cNvSpPr txBox="1"/>
          <p:nvPr/>
        </p:nvSpPr>
        <p:spPr>
          <a:xfrm>
            <a:off x="4215494" y="21154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Pre-examination procedures </a:t>
            </a:r>
            <a:endParaRPr lang="it-IT" sz="2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5302C2-25F9-411C-965D-776380E2171A}"/>
              </a:ext>
            </a:extLst>
          </p:cNvPr>
          <p:cNvGrpSpPr/>
          <p:nvPr/>
        </p:nvGrpSpPr>
        <p:grpSpPr>
          <a:xfrm>
            <a:off x="2734444" y="1140162"/>
            <a:ext cx="3361556" cy="2778079"/>
            <a:chOff x="1714500" y="3531241"/>
            <a:chExt cx="3361556" cy="27780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81D06A-7BB7-4264-AAC1-00E9792E7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056" r="41180"/>
            <a:stretch/>
          </p:blipFill>
          <p:spPr>
            <a:xfrm>
              <a:off x="1714500" y="3531241"/>
              <a:ext cx="3361556" cy="238378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51F793-A2B0-48ED-AD2D-98D540E21FE2}"/>
                </a:ext>
              </a:extLst>
            </p:cNvPr>
            <p:cNvSpPr txBox="1"/>
            <p:nvPr/>
          </p:nvSpPr>
          <p:spPr>
            <a:xfrm>
              <a:off x="2267744" y="5939988"/>
              <a:ext cx="20381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patient information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B949F0-4F28-417E-B3D0-3321D5B8A4F1}"/>
              </a:ext>
            </a:extLst>
          </p:cNvPr>
          <p:cNvGrpSpPr/>
          <p:nvPr/>
        </p:nvGrpSpPr>
        <p:grpSpPr>
          <a:xfrm>
            <a:off x="6880228" y="1122298"/>
            <a:ext cx="2433836" cy="2821479"/>
            <a:chOff x="4176253" y="3170485"/>
            <a:chExt cx="2433836" cy="28214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7AFC3C-E05C-4297-A201-71532EC5F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080" t="50778" r="-2667" b="1278"/>
            <a:stretch/>
          </p:blipFill>
          <p:spPr>
            <a:xfrm>
              <a:off x="4176253" y="3170485"/>
              <a:ext cx="2433836" cy="23837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109683-7AD2-41CD-95E0-5E1ABAEE94C0}"/>
                </a:ext>
              </a:extLst>
            </p:cNvPr>
            <p:cNvSpPr txBox="1"/>
            <p:nvPr/>
          </p:nvSpPr>
          <p:spPr>
            <a:xfrm>
              <a:off x="4499992" y="5622632"/>
              <a:ext cx="19933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collection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219777-AC59-453A-B8C8-E62964AFF68B}"/>
              </a:ext>
            </a:extLst>
          </p:cNvPr>
          <p:cNvGrpSpPr/>
          <p:nvPr/>
        </p:nvGrpSpPr>
        <p:grpSpPr>
          <a:xfrm>
            <a:off x="3089835" y="4395006"/>
            <a:ext cx="2433836" cy="2438400"/>
            <a:chOff x="8172400" y="745463"/>
            <a:chExt cx="2433836" cy="2438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B0CBAF-9192-4589-A5FD-F6A6FE3B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413" b="58386"/>
            <a:stretch/>
          </p:blipFill>
          <p:spPr>
            <a:xfrm>
              <a:off x="8172400" y="745463"/>
              <a:ext cx="2433836" cy="206906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5E8E90-A0F9-488A-81C1-3304A9628D5A}"/>
                </a:ext>
              </a:extLst>
            </p:cNvPr>
            <p:cNvSpPr txBox="1"/>
            <p:nvPr/>
          </p:nvSpPr>
          <p:spPr>
            <a:xfrm>
              <a:off x="8464658" y="2814531"/>
              <a:ext cx="18493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reception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24462-A97B-4264-ABB0-AC5E5C20F071}"/>
              </a:ext>
            </a:extLst>
          </p:cNvPr>
          <p:cNvGrpSpPr/>
          <p:nvPr/>
        </p:nvGrpSpPr>
        <p:grpSpPr>
          <a:xfrm>
            <a:off x="6624734" y="4244958"/>
            <a:ext cx="3038028" cy="2588449"/>
            <a:chOff x="5536754" y="967248"/>
            <a:chExt cx="3038028" cy="25884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7602E6-5D86-417F-8726-42F3651AD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46840" b="50000"/>
            <a:stretch/>
          </p:blipFill>
          <p:spPr>
            <a:xfrm>
              <a:off x="5536754" y="967248"/>
              <a:ext cx="3038028" cy="248602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A03EF6-CB52-4D64-AF30-D354353FBC5D}"/>
                </a:ext>
              </a:extLst>
            </p:cNvPr>
            <p:cNvSpPr txBox="1"/>
            <p:nvPr/>
          </p:nvSpPr>
          <p:spPr>
            <a:xfrm>
              <a:off x="6030822" y="3186365"/>
              <a:ext cx="24338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 sample evaluation</a:t>
              </a:r>
              <a:endParaRPr lang="it-IT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68C694E-00C5-4579-B1E7-37264514F0EF}"/>
              </a:ext>
            </a:extLst>
          </p:cNvPr>
          <p:cNvSpPr txBox="1"/>
          <p:nvPr/>
        </p:nvSpPr>
        <p:spPr>
          <a:xfrm>
            <a:off x="2279576" y="1340769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6CE0F5-EEB5-4EFB-89FB-E5B6AA04F2F3}"/>
              </a:ext>
            </a:extLst>
          </p:cNvPr>
          <p:cNvSpPr txBox="1"/>
          <p:nvPr/>
        </p:nvSpPr>
        <p:spPr>
          <a:xfrm>
            <a:off x="2211678" y="4205672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789B5D-E8EF-4A51-9172-0C6BBCB8F506}"/>
              </a:ext>
            </a:extLst>
          </p:cNvPr>
          <p:cNvSpPr txBox="1"/>
          <p:nvPr/>
        </p:nvSpPr>
        <p:spPr>
          <a:xfrm>
            <a:off x="6501494" y="4273216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13239A-2D4D-4708-9412-6924D9B4ACA0}"/>
              </a:ext>
            </a:extLst>
          </p:cNvPr>
          <p:cNvSpPr txBox="1"/>
          <p:nvPr/>
        </p:nvSpPr>
        <p:spPr>
          <a:xfrm>
            <a:off x="6416985" y="1340769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80487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2968851" y="617822"/>
            <a:ext cx="6173364" cy="8823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cap="all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it-IT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mpl</a:t>
            </a:r>
            <a:r>
              <a:rPr lang="it-IT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</a:t>
            </a:r>
            <a:r>
              <a:rPr lang="it-IT" sz="2800" cap="all" spc="1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800" cap="all" spc="1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it-IT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800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5"/>
          <p:cNvSpPr txBox="1"/>
          <p:nvPr/>
        </p:nvSpPr>
        <p:spPr>
          <a:xfrm>
            <a:off x="1843065" y="2120711"/>
            <a:ext cx="8424936" cy="26479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55600" marR="8110" indent="-342900" algn="just">
              <a:spcBef>
                <a:spcPts val="53"/>
              </a:spcBef>
              <a:spcAft>
                <a:spcPts val="1000"/>
              </a:spcAft>
              <a:buClr>
                <a:srgbClr val="002060"/>
              </a:buClr>
              <a:buSzPct val="160000"/>
              <a:buFont typeface="+mj-lt"/>
              <a:buAutoNum type="arabicPeriod"/>
            </a:pP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2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4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spc="-4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600" spc="1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abor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spc="-5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600" spc="5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600" spc="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sz="16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600" spc="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-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11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trol</a:t>
            </a:r>
            <a:r>
              <a:rPr sz="1600" spc="5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600" spc="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</a:p>
          <a:p>
            <a:pPr marL="355600" marR="8110" indent="-342900" algn="just">
              <a:spcBef>
                <a:spcPts val="678"/>
              </a:spcBef>
              <a:spcAft>
                <a:spcPts val="1000"/>
              </a:spcAft>
              <a:buClr>
                <a:srgbClr val="002060"/>
              </a:buClr>
              <a:buSzPct val="160000"/>
              <a:buFont typeface="+mj-lt"/>
              <a:buAutoNum type="arabicPeriod"/>
            </a:pP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mple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hould</a:t>
            </a:r>
            <a:r>
              <a:rPr sz="1600" spc="5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</a:t>
            </a:r>
            <a:r>
              <a:rPr sz="1600" spc="4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600" spc="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ys</a:t>
            </a:r>
            <a:r>
              <a:rPr sz="16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ximum</a:t>
            </a:r>
            <a:r>
              <a:rPr sz="1600" spc="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sz="16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1600" spc="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spc="-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abstin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sz="1600" spc="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spc="4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8110" indent="-342900" algn="just">
              <a:spcBef>
                <a:spcPts val="678"/>
              </a:spcBef>
              <a:spcAft>
                <a:spcPts val="1000"/>
              </a:spcAft>
              <a:buClr>
                <a:srgbClr val="002060"/>
              </a:buClr>
              <a:buSzPct val="160000"/>
              <a:buFont typeface="+mj-lt"/>
              <a:buAutoNum type="arabicPeriod"/>
            </a:pP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-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spc="-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7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-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ruc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1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ning</a:t>
            </a:r>
            <a:r>
              <a:rPr sz="1600" spc="6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-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le.</a:t>
            </a:r>
            <a:r>
              <a:rPr sz="1600" spc="1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7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houl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sz="1600" spc="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-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9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sz="1600" spc="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houl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spc="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</a:t>
            </a:r>
            <a:r>
              <a:rPr sz="1600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1600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1600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le.</a:t>
            </a:r>
          </a:p>
          <a:p>
            <a:pPr marL="355600" marR="8110" indent="-342900" algn="just">
              <a:spcBef>
                <a:spcPts val="677"/>
              </a:spcBef>
              <a:spcAft>
                <a:spcPts val="1000"/>
              </a:spcAft>
              <a:buClr>
                <a:srgbClr val="002060"/>
              </a:buClr>
              <a:buSzPct val="160000"/>
              <a:buFont typeface="+mj-lt"/>
              <a:buAutoNum type="arabicPeriod"/>
            </a:pP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7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bati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9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-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1600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n,w</a:t>
            </a:r>
            <a:r>
              <a:rPr lang="en-US" sz="1600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2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it-IT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it-IT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4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1600" spc="6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1600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mbi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4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</a:t>
            </a:r>
            <a:r>
              <a:rPr lang="en-US" sz="1600" spc="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6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°C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°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5600" marR="8110" indent="-342900">
              <a:spcBef>
                <a:spcPts val="53"/>
              </a:spcBef>
              <a:spcAft>
                <a:spcPts val="1000"/>
              </a:spcAft>
              <a:buClr>
                <a:srgbClr val="002060"/>
              </a:buClr>
              <a:buSzPct val="160000"/>
              <a:buFont typeface="+mj-lt"/>
              <a:buAutoNum type="arabicPeriod"/>
            </a:pPr>
            <a:endParaRPr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FE9A7EA5-AAEB-4D1E-857C-EB0F0AE91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759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3536957" y="24491"/>
            <a:ext cx="5118087" cy="8823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</a:t>
            </a:r>
            <a:r>
              <a:rPr lang="it-IT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  <a:endParaRPr lang="it-IT" sz="2800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2172072" y="1689698"/>
            <a:ext cx="8176988" cy="4525385"/>
            <a:chOff x="786569" y="1220777"/>
            <a:chExt cx="8176988" cy="4525385"/>
          </a:xfrm>
        </p:grpSpPr>
        <p:grpSp>
          <p:nvGrpSpPr>
            <p:cNvPr id="43" name="Gruppo 42"/>
            <p:cNvGrpSpPr/>
            <p:nvPr/>
          </p:nvGrpSpPr>
          <p:grpSpPr>
            <a:xfrm>
              <a:off x="786569" y="1220777"/>
              <a:ext cx="7463358" cy="4308961"/>
              <a:chOff x="648072" y="1840461"/>
              <a:chExt cx="7463358" cy="4308961"/>
            </a:xfrm>
          </p:grpSpPr>
          <p:grpSp>
            <p:nvGrpSpPr>
              <p:cNvPr id="34" name="Gruppo 33"/>
              <p:cNvGrpSpPr/>
              <p:nvPr/>
            </p:nvGrpSpPr>
            <p:grpSpPr>
              <a:xfrm>
                <a:off x="648072" y="1902046"/>
                <a:ext cx="6839744" cy="1323439"/>
                <a:chOff x="648072" y="1902046"/>
                <a:chExt cx="6839744" cy="1323439"/>
              </a:xfrm>
            </p:grpSpPr>
            <p:sp>
              <p:nvSpPr>
                <p:cNvPr id="2" name="Rettangolo 1"/>
                <p:cNvSpPr/>
                <p:nvPr/>
              </p:nvSpPr>
              <p:spPr>
                <a:xfrm>
                  <a:off x="648072" y="2347691"/>
                  <a:ext cx="3635896" cy="2654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2700" marR="8110" algn="just">
                    <a:lnSpc>
                      <a:spcPts val="1325"/>
                    </a:lnSpc>
                    <a:spcBef>
                      <a:spcPts val="66"/>
                    </a:spcBef>
                  </a:pPr>
                  <a:r>
                    <a:rPr lang="it-IT" sz="1600" b="1" cap="all" spc="4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</a:t>
                  </a:r>
                  <a:r>
                    <a:rPr lang="it-IT" sz="1600" b="1" cap="all" spc="9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it-IT" sz="1600" b="1" cap="all" spc="4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roscopi</a:t>
                  </a:r>
                  <a:r>
                    <a:rPr lang="it-IT" sz="1600" b="1" cap="all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it-IT" sz="1600" b="1" cap="all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b="1" cap="all" spc="-14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it-IT" sz="1600" b="1" cap="all" spc="-4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it-IT" sz="1600" b="1" cap="all" spc="4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amina</a:t>
                  </a:r>
                  <a:r>
                    <a:rPr lang="it-IT" sz="1600" b="1" cap="all" spc="19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it-IT" sz="1600" b="1" cap="all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it-IT" sz="1600" b="1" cap="all" spc="4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on</a:t>
                  </a:r>
                  <a:endParaRPr lang="it-IT" sz="1600" cap="all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Rettangolo 30"/>
                <p:cNvSpPr/>
                <p:nvPr/>
              </p:nvSpPr>
              <p:spPr>
                <a:xfrm>
                  <a:off x="4211960" y="1902046"/>
                  <a:ext cx="3275856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algn="just">
                    <a:buFont typeface="Wingdings" panose="05000000000000000000" pitchFamily="2" charset="2"/>
                    <a:buChar char="ü"/>
                  </a:pPr>
                  <a:r>
                    <a:rPr lang="en-US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1600" spc="4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</a:t>
                  </a:r>
                  <a:r>
                    <a:rPr lang="en-US" sz="1600" spc="4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</a:t>
                  </a:r>
                  <a:r>
                    <a:rPr lang="en-US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efa</a:t>
                  </a:r>
                  <a:r>
                    <a:rPr lang="en-US" sz="1600" spc="14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</a:t>
                  </a:r>
                  <a:r>
                    <a:rPr lang="en-US" sz="1600" spc="4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en-US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285750" indent="-285750" algn="just">
                    <a:buFont typeface="Wingdings" panose="05000000000000000000" pitchFamily="2" charset="2"/>
                    <a:buChar char="ü"/>
                  </a:pPr>
                  <a:r>
                    <a:rPr lang="en-US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lang="en-US" sz="1600" spc="4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1600" spc="9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scos</a:t>
                  </a:r>
                  <a:r>
                    <a:rPr lang="en-US" sz="1600" spc="4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1600" spc="25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285750" indent="-285750" algn="just">
                    <a:buFont typeface="Wingdings" panose="05000000000000000000" pitchFamily="2" charset="2"/>
                    <a:buChar char="ü"/>
                  </a:pPr>
                  <a:r>
                    <a:rPr lang="en-US" sz="1600" spc="-9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lang="en-US" sz="1600" spc="4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en-US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1600" spc="4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um</a:t>
                  </a:r>
                  <a:r>
                    <a:rPr lang="en-US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285750" indent="-285750" algn="just">
                    <a:buFont typeface="Wingdings" panose="05000000000000000000" pitchFamily="2" charset="2"/>
                    <a:buChar char="ü"/>
                  </a:pP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</a:t>
                  </a:r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/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6" name="Connettore 1 35"/>
              <p:cNvCxnSpPr/>
              <p:nvPr/>
            </p:nvCxnSpPr>
            <p:spPr>
              <a:xfrm>
                <a:off x="4067944" y="1840461"/>
                <a:ext cx="0" cy="43089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1 38"/>
              <p:cNvCxnSpPr/>
              <p:nvPr/>
            </p:nvCxnSpPr>
            <p:spPr>
              <a:xfrm>
                <a:off x="755576" y="3296503"/>
                <a:ext cx="73558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Rettangolo 4"/>
            <p:cNvSpPr/>
            <p:nvPr/>
          </p:nvSpPr>
          <p:spPr>
            <a:xfrm>
              <a:off x="6409701" y="2867923"/>
              <a:ext cx="228600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6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ati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motility</a:t>
              </a:r>
              <a:endPara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it-IT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</a:t>
              </a:r>
              <a:r>
                <a:rPr lang="it-IT" sz="1600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it-IT" sz="1600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pholog</a:t>
              </a:r>
              <a:r>
                <a:rPr lang="it-IT" sz="1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600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aggr</a:t>
              </a:r>
              <a:r>
                <a:rPr lang="en-US" sz="16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gatio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600" spc="2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600" spc="1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agglutination</a:t>
              </a:r>
              <a:endPara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4391557" y="4268834"/>
              <a:ext cx="4572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Leu</a:t>
              </a:r>
              <a:r>
                <a:rPr lang="en-US" spc="-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pc="3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pc="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cell</a:t>
              </a:r>
              <a:r>
                <a:rPr lang="en-US" spc="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isola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pc="3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pc="1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tails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endPara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4350457" y="3375258"/>
              <a:ext cx="16914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-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oz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ttangolo 5"/>
          <p:cNvSpPr/>
          <p:nvPr/>
        </p:nvSpPr>
        <p:spPr>
          <a:xfrm>
            <a:off x="2089371" y="4257915"/>
            <a:ext cx="3432735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8110">
              <a:lnSpc>
                <a:spcPts val="1325"/>
              </a:lnSpc>
              <a:spcBef>
                <a:spcPts val="66"/>
              </a:spcBef>
            </a:pPr>
            <a:r>
              <a:rPr lang="it-IT" sz="1600" b="1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it-IT" sz="1600" b="1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1600" b="1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rosco</a:t>
            </a:r>
            <a:r>
              <a:rPr lang="it-IT" sz="1600" b="1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1600" b="1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600" b="1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1600" b="1" cap="all" spc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b="1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600" b="1" cap="all" spc="-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1600" b="1" cap="all" spc="-1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it-IT" sz="1600" b="1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600" b="1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1600" b="1" cap="all" spc="1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b="1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iga</a:t>
            </a:r>
            <a:r>
              <a:rPr lang="it-IT" sz="1600" b="1" cap="all" spc="1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b="1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endParaRPr lang="it-IT" sz="1600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arentesi graffa chiusa 9"/>
          <p:cNvSpPr/>
          <p:nvPr/>
        </p:nvSpPr>
        <p:spPr>
          <a:xfrm>
            <a:off x="7455657" y="3300228"/>
            <a:ext cx="240029" cy="1271781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22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0A6E1523-7BD2-4F75-84BA-5BF945D2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613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061337" y="3874000"/>
            <a:ext cx="7632849" cy="923330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97"/>
              </a:spcBef>
            </a:pP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-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pc="-3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gin</a:t>
            </a:r>
            <a:r>
              <a:rPr lang="en-US" spc="2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pc="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-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spc="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9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efa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min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</a:t>
            </a:r>
            <a:r>
              <a:rPr lang="en-US" spc="1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7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ulati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lang="en-US" spc="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d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7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1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ting</a:t>
            </a:r>
            <a:r>
              <a:rPr lang="en-US" spc="6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ttangolo 3"/>
          <p:cNvSpPr/>
          <p:nvPr/>
        </p:nvSpPr>
        <p:spPr>
          <a:xfrm>
            <a:off x="1919536" y="1700809"/>
            <a:ext cx="8496944" cy="159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8110" algn="just">
              <a:spcBef>
                <a:spcPts val="53"/>
              </a:spcBef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aculati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600" spc="1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6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spc="-3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7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-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</a:t>
            </a:r>
            <a:r>
              <a:rPr lang="en-US" sz="1600" spc="4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oagula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7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Within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-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r>
              <a:rPr lang="en-US" sz="1600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1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1600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sz="1600" spc="4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ature,</a:t>
            </a:r>
            <a:r>
              <a:rPr lang="en-US" sz="1600" spc="4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600" spc="1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-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2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omple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9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liquef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5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4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1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4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</a:t>
            </a:r>
            <a:r>
              <a:rPr lang="en-US" sz="1600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1600" spc="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-4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1600" spc="-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en-US"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min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re.</a:t>
            </a:r>
            <a:r>
              <a:rPr lang="en-US" sz="1600" spc="2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marR="8110" algn="just">
              <a:spcBef>
                <a:spcPts val="53"/>
              </a:spcBef>
            </a:pPr>
            <a:r>
              <a:rPr lang="en-US" sz="1600" b="1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Occa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b="1" spc="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b="1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="1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not</a:t>
            </a:r>
            <a:r>
              <a:rPr lang="en-US" sz="1600" b="1" spc="5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spc="-5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1600" b="1" spc="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b="1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spc="-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1600" b="1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1" spc="1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8110" algn="just">
              <a:spcBef>
                <a:spcPts val="53"/>
              </a:spcBef>
            </a:pP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035660" y="188640"/>
            <a:ext cx="626469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2700" marR="8110" algn="ctr">
              <a:spcBef>
                <a:spcPts val="66"/>
              </a:spcBef>
            </a:pP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it-IT" sz="2800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roscopi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all" spc="-1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800" cap="all" spc="-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amina</a:t>
            </a:r>
            <a:r>
              <a:rPr lang="it-IT" sz="2800" cap="all" spc="1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endParaRPr lang="it-IT" sz="2800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9A644347-622A-4A3E-B393-4178DD46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848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6FF509F-F9D2-4E62-9600-445E103A7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60" y="1124744"/>
            <a:ext cx="6980625" cy="5256000"/>
          </a:xfrm>
          <a:prstGeom prst="rect">
            <a:avLst/>
          </a:prstGeom>
        </p:spPr>
      </p:pic>
      <p:pic>
        <p:nvPicPr>
          <p:cNvPr id="9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634201F2-D55A-41DB-8F0C-1105D740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74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1548194" y="857250"/>
            <a:ext cx="9144000" cy="5143500"/>
            <a:chOff x="0" y="857250"/>
            <a:chExt cx="9144000" cy="5143500"/>
          </a:xfrm>
        </p:grpSpPr>
        <p:pic>
          <p:nvPicPr>
            <p:cNvPr id="9" name="Picture 15" descr="Risultati immagini per icsi"/>
            <p:cNvPicPr>
              <a:picLocks noChangeAspect="1" noChangeArrowheads="1"/>
            </p:cNvPicPr>
            <p:nvPr/>
          </p:nvPicPr>
          <p:blipFill>
            <a:blip r:embed="rId2" cstate="print">
              <a:lum bright="39000" contrast="-66000"/>
            </a:blip>
            <a:srcRect/>
            <a:stretch>
              <a:fillRect/>
            </a:stretch>
          </p:blipFill>
          <p:spPr bwMode="auto">
            <a:xfrm>
              <a:off x="0" y="857250"/>
              <a:ext cx="9144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5"/>
            <p:cNvSpPr/>
            <p:nvPr/>
          </p:nvSpPr>
          <p:spPr>
            <a:xfrm>
              <a:off x="942976" y="2060848"/>
              <a:ext cx="747950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BatangChe" panose="02030609000101010101" pitchFamily="49" charset="-127"/>
                  <a:cs typeface="Times New Roman" panose="02020603050405020304" pitchFamily="18" charset="0"/>
                </a:rPr>
                <a:t>«ICSI Procedure and advanced techniques </a:t>
              </a:r>
            </a:p>
            <a:p>
              <a:pPr algn="ctr"/>
              <a:r>
                <a:rPr lang="it-IT" altLang="it-IT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BatangChe" panose="02030609000101010101" pitchFamily="49" charset="-127"/>
                  <a:cs typeface="Times New Roman" panose="02020603050405020304" pitchFamily="18" charset="0"/>
                </a:rPr>
                <a:t>in medically-assisted procreation» </a:t>
              </a:r>
              <a:endParaRPr lang="it-IT" sz="3000" b="1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endParaRPr>
            </a:p>
          </p:txBody>
        </p:sp>
        <p:sp>
          <p:nvSpPr>
            <p:cNvPr id="8" name="Rettangolo 1"/>
            <p:cNvSpPr>
              <a:spLocks noChangeArrowheads="1"/>
            </p:cNvSpPr>
            <p:nvPr/>
          </p:nvSpPr>
          <p:spPr bwMode="auto">
            <a:xfrm>
              <a:off x="1392436" y="3068960"/>
              <a:ext cx="658058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Second-Cycle Degree Course in “REPRODUCTIVE BIOTECHNOLOGIES”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it-IT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A.Y. 2022- 2023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it-IT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it-IT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2" descr="https://research.unite.it/sr/cineca/images/interface/logo_instanc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000108"/>
              <a:ext cx="977504" cy="501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057D33B9-FA53-4089-A187-32BE84596AC2}"/>
              </a:ext>
            </a:extLst>
          </p:cNvPr>
          <p:cNvSpPr/>
          <p:nvPr/>
        </p:nvSpPr>
        <p:spPr>
          <a:xfrm>
            <a:off x="3944922" y="602700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Ilaria Listorti</a:t>
            </a:r>
          </a:p>
          <a:p>
            <a:pPr algn="ctr"/>
            <a:r>
              <a:rPr lang="it-IT" sz="1600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of Villa Mafalda ART lab</a:t>
            </a:r>
          </a:p>
          <a:p>
            <a:pPr algn="ctr"/>
            <a:r>
              <a:rPr lang="it-IT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ilistorti@unite.it</a:t>
            </a:r>
          </a:p>
        </p:txBody>
      </p:sp>
    </p:spTree>
    <p:extLst>
      <p:ext uri="{BB962C8B-B14F-4D97-AF65-F5344CB8AC3E}">
        <p14:creationId xmlns:p14="http://schemas.microsoft.com/office/powerpoint/2010/main" val="314136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00" y="1268760"/>
            <a:ext cx="6694494" cy="5040560"/>
          </a:xfrm>
          <a:prstGeom prst="rect">
            <a:avLst/>
          </a:prstGeom>
        </p:spPr>
      </p:pic>
      <p:pic>
        <p:nvPicPr>
          <p:cNvPr id="8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82D3E15F-2869-44BB-8866-87AD2AE0D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432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/>
          <p:cNvGrpSpPr/>
          <p:nvPr/>
        </p:nvGrpSpPr>
        <p:grpSpPr>
          <a:xfrm>
            <a:off x="2510473" y="2708920"/>
            <a:ext cx="7569987" cy="2918142"/>
            <a:chOff x="1187624" y="1091268"/>
            <a:chExt cx="7569987" cy="2918142"/>
          </a:xfrm>
        </p:grpSpPr>
        <p:grpSp>
          <p:nvGrpSpPr>
            <p:cNvPr id="17" name="Gruppo 16"/>
            <p:cNvGrpSpPr/>
            <p:nvPr/>
          </p:nvGrpSpPr>
          <p:grpSpPr>
            <a:xfrm>
              <a:off x="1374363" y="1485765"/>
              <a:ext cx="7383248" cy="2523645"/>
              <a:chOff x="820211" y="1688804"/>
              <a:chExt cx="7383248" cy="2523645"/>
            </a:xfrm>
          </p:grpSpPr>
          <p:sp>
            <p:nvSpPr>
              <p:cNvPr id="7" name="CasellaDiTesto 6"/>
              <p:cNvSpPr txBox="1"/>
              <p:nvPr/>
            </p:nvSpPr>
            <p:spPr>
              <a:xfrm>
                <a:off x="820211" y="1688804"/>
                <a:ext cx="1345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pc="1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pc="-22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paq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endParaRPr lang="it-IT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2554470" y="1730671"/>
                <a:ext cx="3767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 s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pc="1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pc="3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ati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pc="13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</a:t>
                </a:r>
                <a:r>
                  <a:rPr lang="en-US" spc="-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pc="1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pc="3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pc="-2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pc="-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pc="1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endParaRPr lang="it-IT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858877" y="3142259"/>
                <a:ext cx="1599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pc="-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ll</a:t>
                </a:r>
                <a:r>
                  <a:rPr lang="en-US" spc="-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endParaRPr lang="it-IT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2663607" y="2313089"/>
                <a:ext cx="4797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2700" marR="8110" algn="just">
                  <a:spcBef>
                    <a:spcPts val="53"/>
                  </a:spcBef>
                </a:pP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pc="6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pc="1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pc="6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pc="95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pc="12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pc="-42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pc="1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pc="23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2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</a:t>
                </a:r>
                <a:r>
                  <a:rPr lang="en-US" spc="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pc="1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pc="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pc="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pc="1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</a:t>
                </a:r>
                <a:r>
                  <a:rPr lang="en-US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</a:t>
                </a:r>
                <a:r>
                  <a:rPr lang="en-US" spc="3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pc="25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it-IT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854970" y="2391435"/>
                <a:ext cx="1224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pc="1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d-b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pc="-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it-IT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2577688" y="3086077"/>
                <a:ext cx="5625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pc="-16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with</a:t>
                </a:r>
                <a:r>
                  <a:rPr lang="en-US" spc="72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jau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pc="13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pc="15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</a:t>
                </a:r>
                <a:r>
                  <a:rPr lang="en-US" spc="42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pc="1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pc="3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</a:t>
                </a:r>
                <a:r>
                  <a:rPr lang="en-US" spc="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pc="3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pc="27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pc="15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pc="1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pc="9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ug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it-IT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820211" y="3843117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9" name="Connettore 1 18"/>
            <p:cNvCxnSpPr/>
            <p:nvPr/>
          </p:nvCxnSpPr>
          <p:spPr>
            <a:xfrm flipV="1">
              <a:off x="1187624" y="1989179"/>
              <a:ext cx="7500262" cy="4599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 flipV="1">
              <a:off x="1187624" y="2707147"/>
              <a:ext cx="7569987" cy="19222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>
              <a:off x="1187624" y="3429000"/>
              <a:ext cx="7569987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>
              <a:off x="2890228" y="1091268"/>
              <a:ext cx="2869" cy="273347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ttangolo 11"/>
          <p:cNvSpPr/>
          <p:nvPr/>
        </p:nvSpPr>
        <p:spPr>
          <a:xfrm>
            <a:off x="2244842" y="1488803"/>
            <a:ext cx="784887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spc="-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spc="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liquef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spc="4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mpl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</a:t>
            </a:r>
            <a:r>
              <a:rPr lang="en-US" sz="2000" spc="2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000" spc="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opal</a:t>
            </a:r>
            <a:r>
              <a:rPr lang="en-US" sz="20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spc="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en-US" sz="2000" spc="-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lang="en-US" sz="20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2895195" y="241783"/>
            <a:ext cx="664748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800" cap="all" spc="1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800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peara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800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800" cap="all" spc="-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it-IT" sz="2800" cap="all" spc="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it-IT" sz="2800" cap="all" spc="1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</a:t>
            </a:r>
            <a:r>
              <a:rPr lang="it-IT" sz="2800" cap="all" spc="-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it-IT" sz="2800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63B104A5-BDE9-407E-BBB4-7F0C62099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429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55640" y="188640"/>
            <a:ext cx="648072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800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800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800" cap="all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it-IT" sz="2800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it-IT" sz="2800" cap="all" spc="2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it-IT" sz="2800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18714" y="2037499"/>
            <a:ext cx="811915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8110" algn="just">
              <a:spcBef>
                <a:spcPts val="53"/>
              </a:spcBef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1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efa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lang="en-US" spc="8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1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scos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8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pc="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1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5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pc="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1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-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pc="-5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pc="-14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pc="7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wing</a:t>
            </a:r>
            <a:r>
              <a:rPr lang="en-US" spc="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-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en-US" spc="7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2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pc="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ad.</a:t>
            </a:r>
            <a:r>
              <a:rPr lang="en-US" spc="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orma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-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pc="1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9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 d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pc="5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  <a:r>
              <a:rPr lang="en-US" spc="8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scos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pc="8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orma</a:t>
            </a:r>
            <a:r>
              <a:rPr lang="en-US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</a:t>
            </a:r>
            <a:r>
              <a:rPr lang="en-US" spc="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en-US" spc="7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en-US" spc="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pc="-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pc="1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spc="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pc="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pc="-14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pc="4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ng.</a:t>
            </a:r>
          </a:p>
        </p:txBody>
      </p:sp>
      <p:sp>
        <p:nvSpPr>
          <p:cNvPr id="6" name="Rettangolo 5"/>
          <p:cNvSpPr/>
          <p:nvPr/>
        </p:nvSpPr>
        <p:spPr>
          <a:xfrm>
            <a:off x="2325864" y="3865873"/>
            <a:ext cx="7704856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viscosity</a:t>
            </a:r>
            <a:r>
              <a:rPr lang="en-US" sz="2000" i="1" spc="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2000" i="1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</a:t>
            </a:r>
            <a:r>
              <a:rPr lang="en-US" sz="2000" i="1" spc="-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i="1" spc="-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2000" i="1" spc="6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</a:t>
            </a:r>
            <a:r>
              <a:rPr lang="en-US" sz="2000" i="1" spc="5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000" i="1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sperm</a:t>
            </a:r>
            <a:r>
              <a:rPr lang="en-US" sz="2000" i="1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motilit</a:t>
            </a:r>
            <a:r>
              <a:rPr lang="en-US" sz="2000" i="1" spc="-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sperm concentration.</a:t>
            </a:r>
            <a:endParaRPr lang="it-IT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EE2E61B7-2757-40BA-AE70-4490AEE89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915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535206" y="214895"/>
            <a:ext cx="4972476" cy="8823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800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800" cap="all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all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it-IT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it-IT" sz="2800" cap="all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2135560" y="2042021"/>
            <a:ext cx="8064896" cy="2397190"/>
            <a:chOff x="185869" y="1327751"/>
            <a:chExt cx="8568952" cy="2397190"/>
          </a:xfrm>
        </p:grpSpPr>
        <p:sp>
          <p:nvSpPr>
            <p:cNvPr id="6" name="Rettangolo 5"/>
            <p:cNvSpPr/>
            <p:nvPr/>
          </p:nvSpPr>
          <p:spPr>
            <a:xfrm>
              <a:off x="185869" y="1327751"/>
              <a:ext cx="8568952" cy="1213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8110" algn="just">
                <a:spcBef>
                  <a:spcPts val="53"/>
                </a:spcBef>
              </a:pP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-5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um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1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en-US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1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ejac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-2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nt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ibu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pc="15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 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1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pc="-2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sicl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pc="-2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ost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8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gl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d,</a:t>
              </a:r>
              <a:r>
                <a:rPr lang="en-US" spc="2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pc="6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pc="-1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ll 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ount</a:t>
              </a:r>
              <a:r>
                <a:rPr lang="en-US" spc="3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pc="4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pc="1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pc="5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gl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pc="1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pc="1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pc="9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pc="-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pc="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pc="14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pc="2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12700" marR="8110" algn="just">
                <a:spcBef>
                  <a:spcPts val="53"/>
                </a:spcBef>
              </a:pP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-3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ea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sur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-1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en-US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um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1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nti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l, 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us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3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ll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ws the</a:t>
              </a:r>
              <a:r>
                <a:rPr lang="en-US" spc="1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pc="6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en-US" spc="3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-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oz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</a:t>
              </a:r>
              <a:r>
                <a:rPr lang="en-US" spc="3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pc="1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n-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pc="8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pc="1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ejacula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-1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pc="5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1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calcula</a:t>
              </a:r>
              <a:r>
                <a:rPr lang="en-US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pc="-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950954" y="3324831"/>
              <a:ext cx="6727335" cy="40011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20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it-IT" sz="20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ef</a:t>
              </a:r>
              <a:r>
                <a:rPr lang="it-IT" sz="20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ere</a:t>
              </a:r>
              <a:r>
                <a:rPr lang="it-IT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sz="20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it-IT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2000" spc="-3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lim</a:t>
              </a:r>
              <a:r>
                <a:rPr lang="it-IT" sz="20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t-IT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000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</a:t>
              </a:r>
              <a:r>
                <a:rPr lang="en-US" sz="20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000" spc="-2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0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0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um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spc="1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2000" dirty="0">
                  <a:solidFill>
                    <a:srgbClr val="002060"/>
                  </a:solidFill>
                </a:rPr>
                <a:t>≤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spc="-5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000" spc="-14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ml</a:t>
              </a:r>
              <a:r>
                <a:rPr lang="en-US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it-IT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7464152" y="4505248"/>
            <a:ext cx="18116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Manuale WHO 2021 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9F6189A1-B82C-4D88-A2E0-2D10DA3F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836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151784" y="156572"/>
            <a:ext cx="3766492" cy="8823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</a:p>
        </p:txBody>
      </p:sp>
      <p:sp>
        <p:nvSpPr>
          <p:cNvPr id="2" name="Rettangolo 1"/>
          <p:cNvSpPr/>
          <p:nvPr/>
        </p:nvSpPr>
        <p:spPr>
          <a:xfrm>
            <a:off x="7024695" y="2357430"/>
            <a:ext cx="3285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/>
              <a:t>de la Taille et al.; </a:t>
            </a:r>
            <a:r>
              <a:rPr lang="da-DK" sz="1000" b="1" dirty="0"/>
              <a:t>1998; Daudin et al., 2000; von Eckardstein et al., 2000; Weiske et al., 2000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855640" y="1655824"/>
            <a:ext cx="7403142" cy="4106722"/>
            <a:chOff x="312076" y="1655824"/>
            <a:chExt cx="8422706" cy="4106722"/>
          </a:xfrm>
        </p:grpSpPr>
        <p:sp>
          <p:nvSpPr>
            <p:cNvPr id="9" name="Rettangolo arrotondato 8"/>
            <p:cNvSpPr/>
            <p:nvPr/>
          </p:nvSpPr>
          <p:spPr>
            <a:xfrm>
              <a:off x="317012" y="5047457"/>
              <a:ext cx="8417770" cy="715089"/>
            </a:xfrm>
            <a:prstGeom prst="roundRect">
              <a:avLst/>
            </a:prstGeom>
            <a:noFill/>
            <a:ln w="12700">
              <a:solidFill>
                <a:srgbClr val="D42412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semen</a:t>
              </a:r>
              <a:r>
                <a:rPr lang="en-US" spc="-2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volume </a:t>
              </a:r>
              <a:r>
                <a:rPr lang="it-IT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(&gt; di 6 ml)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may </a:t>
              </a:r>
              <a:r>
                <a:rPr lang="en-US" spc="-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eflect</a:t>
              </a:r>
              <a:r>
                <a:rPr lang="en-US" spc="4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</a:t>
              </a:r>
              <a:r>
                <a:rPr lang="en-US" spc="2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exudation</a:t>
              </a:r>
              <a:r>
                <a:rPr lang="en-US" spc="3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cases</a:t>
              </a:r>
              <a:r>
                <a:rPr lang="en-US" spc="-2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en-US" spc="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 inflammation</a:t>
              </a:r>
              <a:r>
                <a:rPr lang="en-US" spc="5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en-US" spc="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pc="1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accessory</a:t>
              </a:r>
              <a:r>
                <a:rPr lang="en-US" spc="4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pc="-2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gans.</a:t>
              </a:r>
            </a:p>
          </p:txBody>
        </p:sp>
        <p:sp>
          <p:nvSpPr>
            <p:cNvPr id="3" name="Rettangolo arrotondato 2"/>
            <p:cNvSpPr/>
            <p:nvPr/>
          </p:nvSpPr>
          <p:spPr>
            <a:xfrm>
              <a:off x="312076" y="1655824"/>
              <a:ext cx="8402399" cy="715089"/>
            </a:xfrm>
            <a:prstGeom prst="roundRect">
              <a:avLst/>
            </a:prstGeom>
            <a:noFill/>
            <a:ln w="12700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marL="108000" marR="204097" algn="just">
                <a:lnSpc>
                  <a:spcPct val="100041"/>
                </a:lnSpc>
              </a:pP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r>
                <a:rPr lang="en-US" spc="3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semen</a:t>
              </a:r>
              <a:r>
                <a:rPr lang="en-US" spc="-2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volume is characteristic</a:t>
              </a:r>
              <a:r>
                <a:rPr lang="en-US" spc="10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en-US" spc="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obstruction</a:t>
              </a:r>
              <a:r>
                <a:rPr lang="en-US" spc="1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en-US" spc="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pc="1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ejaculatory duct</a:t>
              </a:r>
              <a:r>
                <a:rPr lang="en-US" spc="8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  <a:r>
                <a:rPr lang="en-US" spc="1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congenital</a:t>
              </a:r>
              <a:r>
                <a:rPr lang="en-US" spc="4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bilateral absence of</a:t>
              </a:r>
              <a:r>
                <a:rPr lang="en-US" spc="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pc="1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vas</a:t>
              </a:r>
              <a:r>
                <a:rPr lang="en-US" spc="-2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defe</a:t>
              </a:r>
              <a:r>
                <a:rPr lang="en-US" spc="-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ens</a:t>
              </a:r>
              <a:r>
                <a:rPr lang="en-US" spc="-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(CB</a:t>
              </a:r>
              <a:r>
                <a:rPr lang="en-US" spc="-3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VD)</a:t>
              </a:r>
            </a:p>
          </p:txBody>
        </p:sp>
        <p:sp>
          <p:nvSpPr>
            <p:cNvPr id="8" name="Rettangolo arrotondato 7"/>
            <p:cNvSpPr/>
            <p:nvPr/>
          </p:nvSpPr>
          <p:spPr>
            <a:xfrm>
              <a:off x="317011" y="3108987"/>
              <a:ext cx="8417771" cy="1021556"/>
            </a:xfrm>
            <a:prstGeom prst="roundRect">
              <a:avLst/>
            </a:prstGeom>
            <a:noFill/>
            <a:ln w="12700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marL="108102" marR="138044" algn="just">
                <a:lnSpc>
                  <a:spcPct val="100041"/>
                </a:lnSpc>
              </a:pP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r>
                <a:rPr lang="en-US" spc="3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semen</a:t>
              </a:r>
              <a:r>
                <a:rPr lang="en-US" spc="-2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volume can</a:t>
              </a:r>
              <a:r>
                <a:rPr lang="en-US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also</a:t>
              </a:r>
              <a:r>
                <a:rPr lang="en-US" spc="-1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</a:t>
              </a:r>
              <a:r>
                <a:rPr lang="en-US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pc="1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-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esult of</a:t>
              </a:r>
              <a:r>
                <a:rPr lang="en-US" spc="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collection</a:t>
              </a:r>
              <a:r>
                <a:rPr lang="en-US" spc="11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pc="-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oblems</a:t>
              </a:r>
              <a:r>
                <a:rPr lang="en-US" spc="6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(loss of</a:t>
              </a:r>
              <a:r>
                <a:rPr lang="en-US" spc="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pc="-1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fraction</a:t>
              </a:r>
              <a:r>
                <a:rPr lang="en-US" spc="5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en-US" spc="2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pc="1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ejaculate),</a:t>
              </a:r>
              <a:r>
                <a:rPr lang="en-US" spc="-8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partial</a:t>
              </a:r>
              <a:r>
                <a:rPr lang="en-US" spc="2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pc="-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en-US" spc="-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ograde</a:t>
              </a:r>
              <a:r>
                <a:rPr lang="en-US" spc="38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ejaculation or</a:t>
              </a:r>
              <a:r>
                <a:rPr lang="en-US" spc="1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lang="en-US" spc="-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ogen deficienc</a:t>
              </a:r>
              <a:r>
                <a:rPr lang="en-US" spc="-6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7" name="Freccia in su 6"/>
          <p:cNvSpPr/>
          <p:nvPr/>
        </p:nvSpPr>
        <p:spPr>
          <a:xfrm>
            <a:off x="1847528" y="5047458"/>
            <a:ext cx="648072" cy="715089"/>
          </a:xfrm>
          <a:prstGeom prst="upArrow">
            <a:avLst/>
          </a:prstGeom>
          <a:solidFill>
            <a:schemeClr val="bg1"/>
          </a:solidFill>
          <a:ln>
            <a:solidFill>
              <a:srgbClr val="ED4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su 10"/>
          <p:cNvSpPr/>
          <p:nvPr/>
        </p:nvSpPr>
        <p:spPr>
          <a:xfrm rot="10800000">
            <a:off x="1847528" y="3415455"/>
            <a:ext cx="648072" cy="715089"/>
          </a:xfrm>
          <a:prstGeom prst="up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su 11"/>
          <p:cNvSpPr/>
          <p:nvPr/>
        </p:nvSpPr>
        <p:spPr>
          <a:xfrm rot="10800000">
            <a:off x="1847528" y="1700809"/>
            <a:ext cx="648072" cy="715089"/>
          </a:xfrm>
          <a:prstGeom prst="up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33230FE7-E1D4-4EB0-88A6-B95B6A7F7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993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3691205" y="112911"/>
            <a:ext cx="4391980" cy="8823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1070"/>
              </a:lnSpc>
              <a:spcBef>
                <a:spcPts val="53"/>
              </a:spcBef>
            </a:pPr>
            <a:r>
              <a:rPr lang="it-IT" sz="2800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it-IT" sz="2800" cap="all" spc="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800" cap="all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8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800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spc="9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2930196" y="995263"/>
            <a:ext cx="6331609" cy="4338614"/>
            <a:chOff x="1298183" y="1097885"/>
            <a:chExt cx="6331609" cy="4338614"/>
          </a:xfrm>
        </p:grpSpPr>
        <p:sp>
          <p:nvSpPr>
            <p:cNvPr id="14" name="Rettangolo 13"/>
            <p:cNvSpPr/>
            <p:nvPr/>
          </p:nvSpPr>
          <p:spPr>
            <a:xfrm>
              <a:off x="5213355" y="5159500"/>
              <a:ext cx="15813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Manuale WHO 2021 </a:t>
              </a:r>
              <a:endParaRPr lang="it-I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2128387" y="1097885"/>
              <a:ext cx="4671199" cy="3610052"/>
              <a:chOff x="3762146" y="1022982"/>
              <a:chExt cx="5418584" cy="4267777"/>
            </a:xfrm>
          </p:grpSpPr>
          <p:pic>
            <p:nvPicPr>
              <p:cNvPr id="6" name="Immagine 5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10439" r="7299" b="2444"/>
              <a:stretch/>
            </p:blipFill>
            <p:spPr>
              <a:xfrm>
                <a:off x="3762146" y="1022982"/>
                <a:ext cx="5078819" cy="4267777"/>
              </a:xfrm>
              <a:prstGeom prst="rect">
                <a:avLst/>
              </a:prstGeom>
            </p:spPr>
          </p:pic>
          <p:sp>
            <p:nvSpPr>
              <p:cNvPr id="2" name="Rettangolo 1"/>
              <p:cNvSpPr/>
              <p:nvPr/>
            </p:nvSpPr>
            <p:spPr>
              <a:xfrm>
                <a:off x="6849211" y="4223847"/>
                <a:ext cx="2331519" cy="691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pc="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it-IT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it-IT" sz="1600" b="1" spc="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</a:t>
                </a:r>
                <a:r>
                  <a:rPr lang="it-IT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</a:t>
                </a:r>
                <a:r>
                  <a:rPr lang="it-IT" sz="1600" b="1" spc="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it-IT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it-IT" sz="1600" b="1" spc="-43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spc="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</a:t>
                </a:r>
                <a:r>
                  <a:rPr lang="it-IT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</a:t>
                </a:r>
                <a:r>
                  <a:rPr lang="it-IT" sz="1600" b="1" spc="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it-IT" sz="1600" b="1" spc="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it-IT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it-IT" sz="1600" b="1" spc="-22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spc="-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it-IT" sz="1600" b="1" spc="1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it-IT" sz="1600" b="1" spc="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sicula</a:t>
                </a:r>
                <a:r>
                  <a:rPr lang="it-IT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it-IT" sz="1600" b="1" spc="-2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spc="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it-IT" sz="1600" b="1" spc="1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it-IT" sz="1600" b="1" spc="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cre</a:t>
                </a:r>
                <a:r>
                  <a:rPr lang="it-IT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it-IT" sz="1600" b="1" spc="9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</a:t>
                </a:r>
                <a:r>
                  <a:rPr lang="it-IT" sz="1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it-IT" sz="1600" b="1" spc="4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it-IT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Rettangolo 2"/>
              <p:cNvSpPr/>
              <p:nvPr/>
            </p:nvSpPr>
            <p:spPr>
              <a:xfrm>
                <a:off x="3762146" y="3457701"/>
                <a:ext cx="2078006" cy="691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it-IT" sz="1600" b="1" spc="4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</a:t>
                </a:r>
                <a:r>
                  <a:rPr lang="it-IT" sz="1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it-IT" sz="1600" b="1" spc="4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it-IT" sz="1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it-IT" sz="1600" b="1" spc="74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spc="9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it-IT" sz="1600" b="1" spc="4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it-IT" sz="1600" b="1" spc="9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ost</a:t>
                </a:r>
                <a:r>
                  <a:rPr lang="it-IT" sz="1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it-IT" sz="1600" b="1" spc="4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it-IT" sz="1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it-IT" sz="1600" b="1" spc="12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spc="9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it-IT" sz="1600" b="1" spc="14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it-IT" sz="1600" b="1" spc="9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it-IT" sz="1600" b="1" spc="4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</a:t>
                </a:r>
                <a:r>
                  <a:rPr lang="it-IT" sz="1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it-IT" sz="1600" b="1" spc="4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it-IT" sz="1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it-IT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Rettangolo 18"/>
            <p:cNvSpPr/>
            <p:nvPr/>
          </p:nvSpPr>
          <p:spPr>
            <a:xfrm>
              <a:off x="1298183" y="4802213"/>
              <a:ext cx="6331609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20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</a:t>
              </a:r>
              <a:r>
                <a:rPr lang="it-IT" sz="20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ere</a:t>
              </a:r>
              <a:r>
                <a:rPr lang="it-IT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sz="2000" spc="1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it-IT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it-IT" sz="2000" spc="-3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lim</a:t>
              </a:r>
              <a:r>
                <a:rPr lang="it-IT" sz="20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t-IT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000" spc="3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</a:t>
              </a:r>
              <a:r>
                <a:rPr lang="en-US" sz="20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000" spc="-2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spc="-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 </a:t>
              </a:r>
              <a:r>
                <a:rPr lang="en-US" sz="2000" spc="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spc="-5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7.2 – 8.0</a:t>
              </a:r>
              <a:r>
                <a:rPr lang="en-US" sz="2000" spc="9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it-IT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D0D3B1D4-4BEA-4724-9938-56D152AF7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2">
            <a:extLst>
              <a:ext uri="{FF2B5EF4-FFF2-40B4-BE49-F238E27FC236}">
                <a16:creationId xmlns:a16="http://schemas.microsoft.com/office/drawing/2014/main" id="{4366C293-23F7-4E90-A49D-5848372ECED4}"/>
              </a:ext>
            </a:extLst>
          </p:cNvPr>
          <p:cNvSpPr/>
          <p:nvPr/>
        </p:nvSpPr>
        <p:spPr>
          <a:xfrm>
            <a:off x="2423592" y="5699027"/>
            <a:ext cx="7488832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801" algn="just">
              <a:spcBef>
                <a:spcPts val="107"/>
              </a:spcBef>
            </a:pP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efa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lang="en-US" sz="1600" spc="8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1600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unif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spc="4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time,</a:t>
            </a:r>
            <a:r>
              <a:rPr lang="en-US" sz="1600" spc="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min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</a:t>
            </a:r>
            <a:r>
              <a:rPr lang="en-US" sz="1600" spc="1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3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600" spc="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spc="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aseline="-2108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spc="90" baseline="-2108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1600" spc="5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spc="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spc="8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spc="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spc="-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spc="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spc="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spc="-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So, semen</a:t>
            </a:r>
            <a:r>
              <a:rPr lang="en-US" sz="1600" spc="-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1600" spc="2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</a:t>
            </a:r>
            <a:r>
              <a:rPr lang="en-US" sz="1600" spc="-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eases</a:t>
            </a:r>
            <a:r>
              <a:rPr lang="en-US" sz="1600" spc="-4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1600" spc="6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time.</a:t>
            </a:r>
            <a:r>
              <a:rPr lang="en-US" sz="1600" spc="1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354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4773661" y="618979"/>
            <a:ext cx="245919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MAIN TOPICS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1952597" y="1643052"/>
            <a:ext cx="8262573" cy="2736951"/>
            <a:chOff x="428596" y="1643051"/>
            <a:chExt cx="8262573" cy="2736951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428596" y="1643051"/>
              <a:ext cx="50023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 ASSISTED REPRODUCTIVE TECHNIQUES</a:t>
              </a:r>
            </a:p>
            <a:p>
              <a:endPara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Parentesi graffa chiusa 13"/>
            <p:cNvSpPr/>
            <p:nvPr/>
          </p:nvSpPr>
          <p:spPr>
            <a:xfrm>
              <a:off x="5536406" y="2243215"/>
              <a:ext cx="142875" cy="1857388"/>
            </a:xfrm>
            <a:prstGeom prst="rightBrac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5878476" y="2987243"/>
              <a:ext cx="2812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1° THEROICAL LESSON</a:t>
              </a: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785786" y="2071678"/>
              <a:ext cx="4572000" cy="23083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Basic semen </a:t>
              </a:r>
              <a:r>
                <a:rPr lang="en-US" sz="1400" dirty="0" err="1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analisys</a:t>
              </a: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;</a:t>
              </a:r>
              <a:endParaRPr lang="it-IT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Selection of spermatozoa for </a:t>
              </a:r>
              <a:r>
                <a:rPr lang="en-US" sz="1400" i="1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ICSI;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The oocyte retrieval (</a:t>
              </a:r>
              <a:r>
                <a:rPr lang="en-US" sz="1400" i="1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Pick-Up</a:t>
              </a: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);</a:t>
              </a:r>
              <a:endParaRPr lang="it-IT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1400" i="1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In-vitro</a:t>
              </a: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insemination;</a:t>
              </a:r>
              <a:endParaRPr lang="it-IT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1400" dirty="0" err="1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Intracytoplasmatic</a:t>
              </a: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Sperm Injection (</a:t>
              </a:r>
              <a:r>
                <a:rPr lang="en-US" sz="1400" i="1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ICSI</a:t>
              </a: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);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Assisted zona hatching;</a:t>
              </a:r>
              <a:endParaRPr lang="it-IT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Blastocyst biopsy;</a:t>
              </a:r>
              <a:endParaRPr lang="it-IT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Pre-implantation genetic diagnosis and embryo screening;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1400" dirty="0" err="1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Vitrification</a:t>
              </a: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of oocytes and embryos.</a:t>
              </a:r>
              <a:endParaRPr lang="it-IT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lang="it-IT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" descr="https://research.unite.it/sr/cineca/images/interface/logo_instan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41666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544272" y="298786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uppo 19">
            <a:extLst>
              <a:ext uri="{FF2B5EF4-FFF2-40B4-BE49-F238E27FC236}">
                <a16:creationId xmlns:a16="http://schemas.microsoft.com/office/drawing/2014/main" id="{850B807C-8B6B-468B-998A-3624E822560C}"/>
              </a:ext>
            </a:extLst>
          </p:cNvPr>
          <p:cNvGrpSpPr/>
          <p:nvPr/>
        </p:nvGrpSpPr>
        <p:grpSpPr>
          <a:xfrm>
            <a:off x="2120257" y="4651575"/>
            <a:ext cx="8094913" cy="1857817"/>
            <a:chOff x="428596" y="1952871"/>
            <a:chExt cx="8094913" cy="1857817"/>
          </a:xfrm>
        </p:grpSpPr>
        <p:sp>
          <p:nvSpPr>
            <p:cNvPr id="20" name="Parentesi graffa chiusa 13">
              <a:extLst>
                <a:ext uri="{FF2B5EF4-FFF2-40B4-BE49-F238E27FC236}">
                  <a16:creationId xmlns:a16="http://schemas.microsoft.com/office/drawing/2014/main" id="{4134083F-B447-45E6-A63A-6AC2A10511D9}"/>
                </a:ext>
              </a:extLst>
            </p:cNvPr>
            <p:cNvSpPr/>
            <p:nvPr/>
          </p:nvSpPr>
          <p:spPr>
            <a:xfrm>
              <a:off x="5368745" y="1952871"/>
              <a:ext cx="142876" cy="1857817"/>
            </a:xfrm>
            <a:prstGeom prst="rightBrac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CasellaDiTesto 14">
              <a:extLst>
                <a:ext uri="{FF2B5EF4-FFF2-40B4-BE49-F238E27FC236}">
                  <a16:creationId xmlns:a16="http://schemas.microsoft.com/office/drawing/2014/main" id="{9D8254A2-32B4-495D-BE54-63A59F51B7E4}"/>
                </a:ext>
              </a:extLst>
            </p:cNvPr>
            <p:cNvSpPr txBox="1"/>
            <p:nvPr/>
          </p:nvSpPr>
          <p:spPr>
            <a:xfrm>
              <a:off x="5710816" y="2697113"/>
              <a:ext cx="2812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2° THEROICAL LESSON</a:t>
              </a:r>
            </a:p>
          </p:txBody>
        </p:sp>
        <p:sp>
          <p:nvSpPr>
            <p:cNvPr id="23" name="Rettangolo 12">
              <a:extLst>
                <a:ext uri="{FF2B5EF4-FFF2-40B4-BE49-F238E27FC236}">
                  <a16:creationId xmlns:a16="http://schemas.microsoft.com/office/drawing/2014/main" id="{BD120799-2001-433D-9788-087197A0EFED}"/>
                </a:ext>
              </a:extLst>
            </p:cNvPr>
            <p:cNvSpPr/>
            <p:nvPr/>
          </p:nvSpPr>
          <p:spPr>
            <a:xfrm>
              <a:off x="428596" y="2143116"/>
              <a:ext cx="4572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buFontTx/>
                <a:buChar char="-"/>
              </a:pPr>
              <a:r>
                <a:rPr lang="it-IT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HUMAN EMBRYO CULTURE: TIPS AND TRICKS</a:t>
              </a:r>
            </a:p>
            <a:p>
              <a:endPara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it-IT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QUALITY CONTROL INSIDE </a:t>
              </a:r>
              <a:r>
                <a:rPr lang="it-IT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A.R.T.</a:t>
              </a:r>
              <a:r>
                <a:rPr lang="it-IT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LABORATORY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00520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/>
          <p:cNvGrpSpPr/>
          <p:nvPr/>
        </p:nvGrpSpPr>
        <p:grpSpPr>
          <a:xfrm>
            <a:off x="7381884" y="3861048"/>
            <a:ext cx="2818572" cy="2750810"/>
            <a:chOff x="5857884" y="3861048"/>
            <a:chExt cx="2818572" cy="2750810"/>
          </a:xfrm>
        </p:grpSpPr>
        <p:sp>
          <p:nvSpPr>
            <p:cNvPr id="17" name="Parentesi graffa chiusa 16"/>
            <p:cNvSpPr/>
            <p:nvPr/>
          </p:nvSpPr>
          <p:spPr>
            <a:xfrm>
              <a:off x="5857884" y="3861048"/>
              <a:ext cx="142876" cy="2750810"/>
            </a:xfrm>
            <a:prstGeom prst="rightBrac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081900" y="5013176"/>
              <a:ext cx="2594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4° PRATICAL LESSON</a:t>
              </a:r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4773660" y="618980"/>
            <a:ext cx="328423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MAIN TOPICS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26A2AE0B-C587-45F0-A10C-61CA5DC85209}"/>
              </a:ext>
            </a:extLst>
          </p:cNvPr>
          <p:cNvGrpSpPr/>
          <p:nvPr/>
        </p:nvGrpSpPr>
        <p:grpSpPr>
          <a:xfrm>
            <a:off x="1847529" y="3861049"/>
            <a:ext cx="5008899" cy="2750809"/>
            <a:chOff x="5444639" y="1455563"/>
            <a:chExt cx="5175009" cy="2958895"/>
          </a:xfrm>
        </p:grpSpPr>
        <p:pic>
          <p:nvPicPr>
            <p:cNvPr id="27" name="Picture 8" descr="G:\Capponcini Filippelo (1).tif">
              <a:extLst>
                <a:ext uri="{FF2B5EF4-FFF2-40B4-BE49-F238E27FC236}">
                  <a16:creationId xmlns:a16="http://schemas.microsoft.com/office/drawing/2014/main" id="{C0EF83FC-B799-448D-B3B3-7EE849A25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782552" y="1465499"/>
              <a:ext cx="1293836" cy="136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5" descr="Risultati immagini per icsi">
              <a:extLst>
                <a:ext uri="{FF2B5EF4-FFF2-40B4-BE49-F238E27FC236}">
                  <a16:creationId xmlns:a16="http://schemas.microsoft.com/office/drawing/2014/main" id="{6D2E8C57-175D-4981-9B31-27A2C5DA9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44639" y="1455563"/>
              <a:ext cx="2224656" cy="136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CasellaDiTesto 8">
              <a:extLst>
                <a:ext uri="{FF2B5EF4-FFF2-40B4-BE49-F238E27FC236}">
                  <a16:creationId xmlns:a16="http://schemas.microsoft.com/office/drawing/2014/main" id="{7C46B9C4-BEEB-41BA-BA6E-D750CB9CB2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2091" y="1988005"/>
              <a:ext cx="547687" cy="297953"/>
            </a:xfrm>
            <a:prstGeom prst="rect">
              <a:avLst/>
            </a:prstGeom>
            <a:solidFill>
              <a:srgbClr val="FF0000">
                <a:alpha val="3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altLang="it-IT" sz="1200" dirty="0">
                  <a:solidFill>
                    <a:srgbClr val="FFFFFF"/>
                  </a:solidFill>
                </a:rPr>
                <a:t> ICSI</a:t>
              </a:r>
            </a:p>
          </p:txBody>
        </p:sp>
        <p:sp>
          <p:nvSpPr>
            <p:cNvPr id="30" name="Freccia a destra 29">
              <a:extLst>
                <a:ext uri="{FF2B5EF4-FFF2-40B4-BE49-F238E27FC236}">
                  <a16:creationId xmlns:a16="http://schemas.microsoft.com/office/drawing/2014/main" id="{1E62C2DF-41E7-4BCA-869F-2C6FC0D5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125" y="1977424"/>
              <a:ext cx="547687" cy="366712"/>
            </a:xfrm>
            <a:prstGeom prst="rightArrow">
              <a:avLst>
                <a:gd name="adj1" fmla="val 50000"/>
                <a:gd name="adj2" fmla="val 49998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</a:endParaRPr>
            </a:p>
          </p:txBody>
        </p:sp>
        <p:pic>
          <p:nvPicPr>
            <p:cNvPr id="31" name="Picture 9" descr="G:\caresio day5.tif">
              <a:extLst>
                <a:ext uri="{FF2B5EF4-FFF2-40B4-BE49-F238E27FC236}">
                  <a16:creationId xmlns:a16="http://schemas.microsoft.com/office/drawing/2014/main" id="{F599DFB2-70C2-4364-896F-A05B139EB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68047" y="1474038"/>
              <a:ext cx="1451601" cy="1344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Freccia a destra 31">
              <a:extLst>
                <a:ext uri="{FF2B5EF4-FFF2-40B4-BE49-F238E27FC236}">
                  <a16:creationId xmlns:a16="http://schemas.microsoft.com/office/drawing/2014/main" id="{C4FD44CA-3546-4E89-BD9C-2524EF393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6001" y="1977424"/>
              <a:ext cx="547687" cy="366712"/>
            </a:xfrm>
            <a:prstGeom prst="rightArrow">
              <a:avLst>
                <a:gd name="adj1" fmla="val 50000"/>
                <a:gd name="adj2" fmla="val 49998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</a:endParaRPr>
            </a:p>
          </p:txBody>
        </p:sp>
        <p:sp>
          <p:nvSpPr>
            <p:cNvPr id="33" name="CasellaDiTesto 8">
              <a:extLst>
                <a:ext uri="{FF2B5EF4-FFF2-40B4-BE49-F238E27FC236}">
                  <a16:creationId xmlns:a16="http://schemas.microsoft.com/office/drawing/2014/main" id="{E8DF2E57-4587-496D-A4C7-797A66268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1922" y="1616372"/>
              <a:ext cx="1378222" cy="297953"/>
            </a:xfrm>
            <a:prstGeom prst="rect">
              <a:avLst/>
            </a:prstGeom>
            <a:solidFill>
              <a:srgbClr val="FF0000">
                <a:alpha val="3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altLang="it-IT" sz="1200" dirty="0"/>
                <a:t> </a:t>
              </a:r>
              <a:r>
                <a:rPr lang="it-IT" altLang="it-IT" sz="1200" dirty="0" err="1">
                  <a:solidFill>
                    <a:srgbClr val="FFFFFF"/>
                  </a:solidFill>
                </a:rPr>
                <a:t>Embryo</a:t>
              </a:r>
              <a:r>
                <a:rPr lang="it-IT" altLang="it-IT" sz="1200" dirty="0">
                  <a:solidFill>
                    <a:srgbClr val="FFFFFF"/>
                  </a:solidFill>
                </a:rPr>
                <a:t> culture</a:t>
              </a:r>
            </a:p>
          </p:txBody>
        </p:sp>
        <p:pic>
          <p:nvPicPr>
            <p:cNvPr id="34" name="Picture 10" descr="G:\Frammento biopsia.tif">
              <a:extLst>
                <a:ext uri="{FF2B5EF4-FFF2-40B4-BE49-F238E27FC236}">
                  <a16:creationId xmlns:a16="http://schemas.microsoft.com/office/drawing/2014/main" id="{15E402E3-1A3B-46DE-BE27-2A47BD3EC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9165150" y="2885440"/>
              <a:ext cx="1451599" cy="1529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CasellaDiTesto 8">
              <a:extLst>
                <a:ext uri="{FF2B5EF4-FFF2-40B4-BE49-F238E27FC236}">
                  <a16:creationId xmlns:a16="http://schemas.microsoft.com/office/drawing/2014/main" id="{58AB9DEB-89B1-4E3D-831D-4713ADF0C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8753" y="4107350"/>
              <a:ext cx="1343137" cy="297953"/>
            </a:xfrm>
            <a:prstGeom prst="rect">
              <a:avLst/>
            </a:prstGeom>
            <a:solidFill>
              <a:srgbClr val="FF0000">
                <a:alpha val="3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it-IT" altLang="it-IT" sz="1200" dirty="0" err="1">
                  <a:solidFill>
                    <a:srgbClr val="FFFFFF"/>
                  </a:solidFill>
                </a:rPr>
                <a:t>Blastocyst</a:t>
              </a:r>
              <a:r>
                <a:rPr lang="it-IT" altLang="it-IT" sz="1200" dirty="0">
                  <a:solidFill>
                    <a:srgbClr val="FFFFFF"/>
                  </a:solidFill>
                </a:rPr>
                <a:t> </a:t>
              </a:r>
              <a:r>
                <a:rPr lang="it-IT" altLang="it-IT" sz="1200" dirty="0" err="1">
                  <a:solidFill>
                    <a:srgbClr val="FFFFFF"/>
                  </a:solidFill>
                </a:rPr>
                <a:t>biopsy</a:t>
              </a:r>
              <a:endParaRPr lang="it-IT" altLang="it-IT" sz="1200" dirty="0">
                <a:solidFill>
                  <a:srgbClr val="FFFFFF"/>
                </a:solidFill>
              </a:endParaRPr>
            </a:p>
          </p:txBody>
        </p:sp>
        <p:sp>
          <p:nvSpPr>
            <p:cNvPr id="36" name="Freccia a destra 35">
              <a:extLst>
                <a:ext uri="{FF2B5EF4-FFF2-40B4-BE49-F238E27FC236}">
                  <a16:creationId xmlns:a16="http://schemas.microsoft.com/office/drawing/2014/main" id="{9C24B5B6-2ADC-42C7-ADAF-8F7FABBF94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799668" y="2851741"/>
              <a:ext cx="549275" cy="366712"/>
            </a:xfrm>
            <a:prstGeom prst="rightArrow">
              <a:avLst>
                <a:gd name="adj1" fmla="val 50000"/>
                <a:gd name="adj2" fmla="val 49997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</a:endParaRPr>
            </a:p>
          </p:txBody>
        </p:sp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455661E1-5C62-454F-9099-8D3225CF5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53" t="10935" r="18329"/>
            <a:stretch/>
          </p:blipFill>
          <p:spPr>
            <a:xfrm>
              <a:off x="5462387" y="3033996"/>
              <a:ext cx="3200978" cy="1231906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9" name="Freccia a destra 38">
              <a:extLst>
                <a:ext uri="{FF2B5EF4-FFF2-40B4-BE49-F238E27FC236}">
                  <a16:creationId xmlns:a16="http://schemas.microsoft.com/office/drawing/2014/main" id="{A63F165F-81B4-46AB-B35C-2EA86D331A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50467" y="3462004"/>
              <a:ext cx="527582" cy="381790"/>
            </a:xfrm>
            <a:prstGeom prst="rightArrow">
              <a:avLst>
                <a:gd name="adj1" fmla="val 50000"/>
                <a:gd name="adj2" fmla="val 49997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</a:endParaRPr>
            </a:p>
          </p:txBody>
        </p:sp>
        <p:sp>
          <p:nvSpPr>
            <p:cNvPr id="37" name="CasellaDiTesto 8">
              <a:extLst>
                <a:ext uri="{FF2B5EF4-FFF2-40B4-BE49-F238E27FC236}">
                  <a16:creationId xmlns:a16="http://schemas.microsoft.com/office/drawing/2014/main" id="{9A8D8723-21DE-4689-B6BE-EEDC95FE0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6118" y="3686170"/>
              <a:ext cx="2320619" cy="297953"/>
            </a:xfrm>
            <a:prstGeom prst="rect">
              <a:avLst/>
            </a:prstGeom>
            <a:solidFill>
              <a:srgbClr val="FF0000">
                <a:alpha val="3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1200" b="1" dirty="0" err="1">
                  <a:solidFill>
                    <a:schemeClr val="bg1"/>
                  </a:solidFill>
                </a:rPr>
                <a:t>Preimplantation</a:t>
              </a:r>
              <a:r>
                <a:rPr lang="it-IT" altLang="it-IT" sz="1200" b="1" dirty="0">
                  <a:solidFill>
                    <a:schemeClr val="bg1"/>
                  </a:solidFill>
                </a:rPr>
                <a:t> </a:t>
              </a:r>
              <a:r>
                <a:rPr lang="it-IT" altLang="it-IT" sz="1200" b="1" dirty="0" err="1">
                  <a:solidFill>
                    <a:schemeClr val="bg1"/>
                  </a:solidFill>
                </a:rPr>
                <a:t>Genetic</a:t>
              </a:r>
              <a:r>
                <a:rPr lang="it-IT" altLang="it-IT" sz="1200" b="1" dirty="0">
                  <a:solidFill>
                    <a:schemeClr val="bg1"/>
                  </a:solidFill>
                </a:rPr>
                <a:t> Test</a:t>
              </a:r>
            </a:p>
          </p:txBody>
        </p:sp>
      </p:grpSp>
      <p:pic>
        <p:nvPicPr>
          <p:cNvPr id="24" name="Picture 2" descr="https://research.unite.it/sr/cineca/images/interface/logo_instanc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uppo 26">
            <a:extLst>
              <a:ext uri="{FF2B5EF4-FFF2-40B4-BE49-F238E27FC236}">
                <a16:creationId xmlns:a16="http://schemas.microsoft.com/office/drawing/2014/main" id="{66069C4D-BA09-4B3F-B67D-9DB122B32557}"/>
              </a:ext>
            </a:extLst>
          </p:cNvPr>
          <p:cNvGrpSpPr/>
          <p:nvPr/>
        </p:nvGrpSpPr>
        <p:grpSpPr>
          <a:xfrm>
            <a:off x="2228932" y="1592168"/>
            <a:ext cx="8439068" cy="1771040"/>
            <a:chOff x="451922" y="4521126"/>
            <a:chExt cx="8439068" cy="1771040"/>
          </a:xfrm>
        </p:grpSpPr>
        <p:pic>
          <p:nvPicPr>
            <p:cNvPr id="42" name="Picture 8" descr="G:\Capponcini Filippelo (1).tif">
              <a:extLst>
                <a:ext uri="{FF2B5EF4-FFF2-40B4-BE49-F238E27FC236}">
                  <a16:creationId xmlns:a16="http://schemas.microsoft.com/office/drawing/2014/main" id="{E70520B3-9CD3-4A4B-90B4-712D55DC1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bright="35000" contrast="-24000"/>
            </a:blip>
            <a:srcRect/>
            <a:stretch>
              <a:fillRect/>
            </a:stretch>
          </p:blipFill>
          <p:spPr bwMode="auto">
            <a:xfrm>
              <a:off x="2953294" y="4521126"/>
              <a:ext cx="1160859" cy="163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CasellaDiTesto 29">
              <a:extLst>
                <a:ext uri="{FF2B5EF4-FFF2-40B4-BE49-F238E27FC236}">
                  <a16:creationId xmlns:a16="http://schemas.microsoft.com/office/drawing/2014/main" id="{B96A0EDE-4111-41F0-99A7-1D58A6BCE7A9}"/>
                </a:ext>
              </a:extLst>
            </p:cNvPr>
            <p:cNvSpPr txBox="1"/>
            <p:nvPr/>
          </p:nvSpPr>
          <p:spPr>
            <a:xfrm>
              <a:off x="5843361" y="5274246"/>
              <a:ext cx="3047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3° INTERACTIVE LESSON</a:t>
              </a:r>
            </a:p>
          </p:txBody>
        </p:sp>
        <p:pic>
          <p:nvPicPr>
            <p:cNvPr id="44" name="Picture 9" descr="G:\caresio day5.tif">
              <a:extLst>
                <a:ext uri="{FF2B5EF4-FFF2-40B4-BE49-F238E27FC236}">
                  <a16:creationId xmlns:a16="http://schemas.microsoft.com/office/drawing/2014/main" id="{98806DF0-DBE0-4739-A489-E20C07110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35000" contrast="-10000"/>
            </a:blip>
            <a:srcRect/>
            <a:stretch>
              <a:fillRect/>
            </a:stretch>
          </p:blipFill>
          <p:spPr bwMode="auto">
            <a:xfrm>
              <a:off x="3913817" y="4825218"/>
              <a:ext cx="1301125" cy="1466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CasellaDiTesto 30">
              <a:extLst>
                <a:ext uri="{FF2B5EF4-FFF2-40B4-BE49-F238E27FC236}">
                  <a16:creationId xmlns:a16="http://schemas.microsoft.com/office/drawing/2014/main" id="{A6EA8CE4-6C5B-453F-90B0-5F2567DD8C61}"/>
                </a:ext>
              </a:extLst>
            </p:cNvPr>
            <p:cNvSpPr txBox="1"/>
            <p:nvPr/>
          </p:nvSpPr>
          <p:spPr>
            <a:xfrm>
              <a:off x="451922" y="4907342"/>
              <a:ext cx="3959545" cy="873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  <a:buFontTx/>
                <a:buChar char="-"/>
              </a:pPr>
              <a:r>
                <a:rPr lang="it-IT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“ATLAS OF HUMAN EMBRYOS” </a:t>
              </a:r>
            </a:p>
            <a:p>
              <a:pPr>
                <a:lnSpc>
                  <a:spcPct val="150000"/>
                </a:lnSpc>
              </a:pPr>
              <a:r>
                <a:rPr lang="it-IT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……YOU HAVE TO CHOOSE!!!.......</a:t>
              </a:r>
            </a:p>
          </p:txBody>
        </p:sp>
      </p:grpSp>
      <p:sp>
        <p:nvSpPr>
          <p:cNvPr id="46" name="Parentesi graffa chiusa 34">
            <a:extLst>
              <a:ext uri="{FF2B5EF4-FFF2-40B4-BE49-F238E27FC236}">
                <a16:creationId xmlns:a16="http://schemas.microsoft.com/office/drawing/2014/main" id="{BFFC0868-3CC0-47CF-9D30-73CAC18A07BC}"/>
              </a:ext>
            </a:extLst>
          </p:cNvPr>
          <p:cNvSpPr/>
          <p:nvPr/>
        </p:nvSpPr>
        <p:spPr>
          <a:xfrm>
            <a:off x="7349144" y="1571612"/>
            <a:ext cx="142875" cy="1857388"/>
          </a:xfrm>
          <a:prstGeom prst="rightBrac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436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043D406-BD01-4D15-951D-A52797E0CE02}"/>
              </a:ext>
            </a:extLst>
          </p:cNvPr>
          <p:cNvSpPr/>
          <p:nvPr/>
        </p:nvSpPr>
        <p:spPr>
          <a:xfrm>
            <a:off x="2260920" y="1340769"/>
            <a:ext cx="8144345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Recommended</a:t>
            </a:r>
            <a:r>
              <a:rPr lang="it-IT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books: </a:t>
            </a:r>
          </a:p>
          <a:p>
            <a:endParaRPr lang="it-IT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Pratical</a:t>
            </a: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Manual of in Vitro </a:t>
            </a:r>
            <a:r>
              <a:rPr lang="it-IT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Fertilization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Methods and Novel Devices</a:t>
            </a:r>
          </a:p>
          <a:p>
            <a:pPr fontAlgn="base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Editors: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Zsolt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Peter,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Varghese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Alex C.,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Agarwal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Ashok</a:t>
            </a:r>
          </a:p>
          <a:p>
            <a:pPr fontAlgn="base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Vitro Fertilization. A Practical Approach </a:t>
            </a:r>
          </a:p>
          <a:p>
            <a:pPr fontAlgn="base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Editor: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Gardner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David K. </a:t>
            </a:r>
          </a:p>
          <a:p>
            <a:pPr fontAlgn="base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Eshre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Atlas of Human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Embriology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it-IT" dirty="0">
                <a:hlinkClick r:id="rId2"/>
              </a:rPr>
              <a:t>http://atlas.eshre.eu/</a:t>
            </a:r>
            <a:endParaRPr lang="it-IT" dirty="0"/>
          </a:p>
          <a:p>
            <a:pPr fontAlgn="base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BA42AAA8-D0E9-4B72-A516-5E1C1E2D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88641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225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1524000" y="571480"/>
            <a:ext cx="90011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MAIN TOPICS</a:t>
            </a:r>
          </a:p>
        </p:txBody>
      </p:sp>
      <p:sp>
        <p:nvSpPr>
          <p:cNvPr id="83970" name="AutoShape 2" descr="Risultati immagini per liquido seminal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6" name="Gruppo 15"/>
          <p:cNvGrpSpPr/>
          <p:nvPr/>
        </p:nvGrpSpPr>
        <p:grpSpPr>
          <a:xfrm>
            <a:off x="1825113" y="1714488"/>
            <a:ext cx="7709055" cy="4018768"/>
            <a:chOff x="301112" y="1714488"/>
            <a:chExt cx="7709055" cy="4018768"/>
          </a:xfrm>
        </p:grpSpPr>
        <p:grpSp>
          <p:nvGrpSpPr>
            <p:cNvPr id="25" name="Gruppo 24"/>
            <p:cNvGrpSpPr/>
            <p:nvPr/>
          </p:nvGrpSpPr>
          <p:grpSpPr>
            <a:xfrm>
              <a:off x="500034" y="1714488"/>
              <a:ext cx="7293791" cy="1645920"/>
              <a:chOff x="500034" y="2249951"/>
              <a:chExt cx="7293791" cy="1645920"/>
            </a:xfrm>
          </p:grpSpPr>
          <p:sp>
            <p:nvSpPr>
              <p:cNvPr id="14" name="Parentesi graffa chiusa 13"/>
              <p:cNvSpPr/>
              <p:nvPr/>
            </p:nvSpPr>
            <p:spPr>
              <a:xfrm>
                <a:off x="5359791" y="2249951"/>
                <a:ext cx="200465" cy="1645920"/>
              </a:xfrm>
              <a:prstGeom prst="rightBrac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5834571" y="2935747"/>
                <a:ext cx="195925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3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THEROICAL LESSON</a:t>
                </a: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500034" y="2678579"/>
                <a:ext cx="3797963" cy="71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3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- BASIC SEMEN ANALISYS</a:t>
                </a:r>
              </a:p>
              <a:p>
                <a:endParaRPr lang="it-IT" sz="135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it-IT" sz="13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- SELECTION OF SPERMATOZOA  FOR ICSI</a:t>
                </a:r>
              </a:p>
            </p:txBody>
          </p:sp>
        </p:grpSp>
        <p:grpSp>
          <p:nvGrpSpPr>
            <p:cNvPr id="26" name="Gruppo 25"/>
            <p:cNvGrpSpPr/>
            <p:nvPr/>
          </p:nvGrpSpPr>
          <p:grpSpPr>
            <a:xfrm>
              <a:off x="301112" y="3814534"/>
              <a:ext cx="7709055" cy="1918722"/>
              <a:chOff x="301112" y="4528914"/>
              <a:chExt cx="7709055" cy="1918722"/>
            </a:xfrm>
          </p:grpSpPr>
          <p:sp>
            <p:nvSpPr>
              <p:cNvPr id="17" name="Parentesi graffa chiusa 16"/>
              <p:cNvSpPr/>
              <p:nvPr/>
            </p:nvSpPr>
            <p:spPr>
              <a:xfrm>
                <a:off x="5355973" y="4528914"/>
                <a:ext cx="191973" cy="1918722"/>
              </a:xfrm>
              <a:prstGeom prst="rightBrac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5834571" y="5338234"/>
                <a:ext cx="217559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3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INTERACTIVE LESSON</a:t>
                </a: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301112" y="4528914"/>
                <a:ext cx="3486917" cy="678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  <a:buFontTx/>
                  <a:buChar char="-"/>
                </a:pPr>
                <a:r>
                  <a:rPr lang="it-IT" sz="13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 “ATLAS OF HUMAN SPERMATOZOA” 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135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……YOU HAVE TO CHOOSE!!!.......</a:t>
                </a:r>
              </a:p>
            </p:txBody>
          </p:sp>
          <p:pic>
            <p:nvPicPr>
              <p:cNvPr id="83974" name="Picture 6" descr="Immagine correlat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69303" y="4992739"/>
                <a:ext cx="1857388" cy="1300172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1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F59F13EC-9C13-45EC-BE8F-2F57A4D32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102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81"/>
          <p:cNvGrpSpPr/>
          <p:nvPr/>
        </p:nvGrpSpPr>
        <p:grpSpPr>
          <a:xfrm>
            <a:off x="1648800" y="862656"/>
            <a:ext cx="8637458" cy="5878713"/>
            <a:chOff x="58975" y="646631"/>
            <a:chExt cx="8637458" cy="5878713"/>
          </a:xfrm>
        </p:grpSpPr>
        <p:grpSp>
          <p:nvGrpSpPr>
            <p:cNvPr id="4" name="Gruppo 76"/>
            <p:cNvGrpSpPr/>
            <p:nvPr/>
          </p:nvGrpSpPr>
          <p:grpSpPr>
            <a:xfrm>
              <a:off x="58975" y="1268760"/>
              <a:ext cx="8637458" cy="5256584"/>
              <a:chOff x="58975" y="1268760"/>
              <a:chExt cx="8637458" cy="5256584"/>
            </a:xfrm>
          </p:grpSpPr>
          <p:grpSp>
            <p:nvGrpSpPr>
              <p:cNvPr id="5" name="Gruppo 43"/>
              <p:cNvGrpSpPr/>
              <p:nvPr/>
            </p:nvGrpSpPr>
            <p:grpSpPr>
              <a:xfrm>
                <a:off x="323528" y="1268760"/>
                <a:ext cx="7994509" cy="5256584"/>
                <a:chOff x="-4971275" y="1484784"/>
                <a:chExt cx="7994509" cy="5256584"/>
              </a:xfrm>
            </p:grpSpPr>
            <p:sp>
              <p:nvSpPr>
                <p:cNvPr id="10" name="CasellaDiTesto 9"/>
                <p:cNvSpPr txBox="1"/>
                <p:nvPr/>
              </p:nvSpPr>
              <p:spPr>
                <a:xfrm>
                  <a:off x="-2018947" y="1484784"/>
                  <a:ext cx="2448272" cy="369332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28575">
                  <a:solidFill>
                    <a:srgbClr val="D4241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b="1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Semen</a:t>
                  </a:r>
                  <a:r>
                    <a:rPr lang="it-IT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b="1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analysis</a:t>
                  </a:r>
                  <a:r>
                    <a:rPr lang="it-IT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x2</a:t>
                  </a:r>
                </a:p>
              </p:txBody>
            </p:sp>
            <p:sp>
              <p:nvSpPr>
                <p:cNvPr id="11" name="CasellaDiTesto 10"/>
                <p:cNvSpPr txBox="1"/>
                <p:nvPr/>
              </p:nvSpPr>
              <p:spPr>
                <a:xfrm>
                  <a:off x="-4971275" y="2771636"/>
                  <a:ext cx="2557703" cy="369332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206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Female</a:t>
                  </a:r>
                  <a:r>
                    <a:rPr lang="it-IT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evaluation</a:t>
                  </a:r>
                  <a:endParaRPr lang="it-IT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CasellaDiTesto 11"/>
                <p:cNvSpPr txBox="1"/>
                <p:nvPr/>
              </p:nvSpPr>
              <p:spPr>
                <a:xfrm>
                  <a:off x="-2018947" y="2771636"/>
                  <a:ext cx="2418963" cy="369332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Hormone</a:t>
                  </a:r>
                  <a:r>
                    <a:rPr lang="it-IT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evaluation</a:t>
                  </a:r>
                  <a:endParaRPr lang="it-IT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CasellaDiTesto 12"/>
                <p:cNvSpPr txBox="1"/>
                <p:nvPr/>
              </p:nvSpPr>
              <p:spPr>
                <a:xfrm>
                  <a:off x="501333" y="2771636"/>
                  <a:ext cx="2510057" cy="369332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Eliminate </a:t>
                  </a:r>
                  <a:r>
                    <a:rPr lang="it-IT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gonadotoxins</a:t>
                  </a:r>
                  <a:endParaRPr lang="it-IT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CasellaDiTesto 13"/>
                <p:cNvSpPr txBox="1"/>
                <p:nvPr/>
              </p:nvSpPr>
              <p:spPr>
                <a:xfrm>
                  <a:off x="-2018947" y="3581703"/>
                  <a:ext cx="2418963" cy="58477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Further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evaluation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based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on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semen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analysis</a:t>
                  </a:r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CasellaDiTesto 14"/>
                <p:cNvSpPr txBox="1"/>
                <p:nvPr/>
              </p:nvSpPr>
              <p:spPr>
                <a:xfrm>
                  <a:off x="-2883043" y="4776246"/>
                  <a:ext cx="1262557" cy="46166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Low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volume</a:t>
                  </a:r>
                </a:p>
                <a:p>
                  <a:pPr algn="ctr"/>
                  <a:endParaRPr lang="it-IT" sz="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CasellaDiTesto 15"/>
                <p:cNvSpPr txBox="1"/>
                <p:nvPr/>
              </p:nvSpPr>
              <p:spPr>
                <a:xfrm>
                  <a:off x="-1514891" y="4771210"/>
                  <a:ext cx="1577522" cy="58477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Oligospermia</a:t>
                  </a:r>
                </a:p>
                <a:p>
                  <a:pPr algn="ctr"/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Asthenospermia</a:t>
                  </a:r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CasellaDiTesto 16"/>
                <p:cNvSpPr txBox="1"/>
                <p:nvPr/>
              </p:nvSpPr>
              <p:spPr>
                <a:xfrm>
                  <a:off x="141293" y="4776246"/>
                  <a:ext cx="1341221" cy="46166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Azoospermia</a:t>
                  </a:r>
                </a:p>
                <a:p>
                  <a:pPr algn="ctr"/>
                  <a:endParaRPr lang="it-IT" sz="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CasellaDiTesto 17"/>
                <p:cNvSpPr txBox="1"/>
                <p:nvPr/>
              </p:nvSpPr>
              <p:spPr>
                <a:xfrm>
                  <a:off x="1653461" y="4771209"/>
                  <a:ext cx="1369773" cy="584775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206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Treat male factor</a:t>
                  </a:r>
                </a:p>
              </p:txBody>
            </p:sp>
            <p:sp>
              <p:nvSpPr>
                <p:cNvPr id="19" name="CasellaDiTesto 18"/>
                <p:cNvSpPr txBox="1"/>
                <p:nvPr/>
              </p:nvSpPr>
              <p:spPr>
                <a:xfrm>
                  <a:off x="-4685112" y="4653136"/>
                  <a:ext cx="1406306" cy="584775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206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Treat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ctr"/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female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factor</a:t>
                  </a:r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CasellaDiTesto 19"/>
                <p:cNvSpPr txBox="1"/>
                <p:nvPr/>
              </p:nvSpPr>
              <p:spPr>
                <a:xfrm>
                  <a:off x="-4611235" y="5664150"/>
                  <a:ext cx="3329757" cy="1077218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rgbClr val="00206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Unexplained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infertility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algn="ctr"/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Antisperm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antibodies</a:t>
                  </a:r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Sperm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chromatin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structure</a:t>
                  </a:r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Sperm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penetration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or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hemizona</a:t>
                  </a:r>
                  <a:r>
                    <a:rPr lang="it-IT" sz="1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assay</a:t>
                  </a:r>
                  <a:endParaRPr lang="it-IT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1" name="CasellaDiTesto 20"/>
              <p:cNvSpPr txBox="1"/>
              <p:nvPr/>
            </p:nvSpPr>
            <p:spPr>
              <a:xfrm>
                <a:off x="1376006" y="1696765"/>
                <a:ext cx="6896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</a:t>
                </a:r>
                <a:endParaRPr lang="it-IT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9" name="Connettore 1 48"/>
              <p:cNvCxnSpPr/>
              <p:nvPr/>
            </p:nvCxnSpPr>
            <p:spPr>
              <a:xfrm>
                <a:off x="4355976" y="1698296"/>
                <a:ext cx="0" cy="28245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1 51"/>
              <p:cNvCxnSpPr/>
              <p:nvPr/>
            </p:nvCxnSpPr>
            <p:spPr>
              <a:xfrm>
                <a:off x="1548136" y="1980751"/>
                <a:ext cx="417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2 53"/>
              <p:cNvCxnSpPr/>
              <p:nvPr/>
            </p:nvCxnSpPr>
            <p:spPr>
              <a:xfrm>
                <a:off x="1547664" y="1980751"/>
                <a:ext cx="0" cy="4128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2 54"/>
              <p:cNvCxnSpPr/>
              <p:nvPr/>
            </p:nvCxnSpPr>
            <p:spPr>
              <a:xfrm>
                <a:off x="5724128" y="1988840"/>
                <a:ext cx="0" cy="252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ttore 1 56"/>
              <p:cNvCxnSpPr/>
              <p:nvPr/>
            </p:nvCxnSpPr>
            <p:spPr>
              <a:xfrm>
                <a:off x="4427984" y="2276872"/>
                <a:ext cx="241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2 57"/>
              <p:cNvCxnSpPr/>
              <p:nvPr/>
            </p:nvCxnSpPr>
            <p:spPr>
              <a:xfrm>
                <a:off x="6876256" y="2276872"/>
                <a:ext cx="0" cy="252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2 58"/>
              <p:cNvCxnSpPr/>
              <p:nvPr/>
            </p:nvCxnSpPr>
            <p:spPr>
              <a:xfrm>
                <a:off x="4427984" y="2276872"/>
                <a:ext cx="0" cy="252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CasellaDiTesto 59"/>
              <p:cNvSpPr txBox="1"/>
              <p:nvPr/>
            </p:nvSpPr>
            <p:spPr>
              <a:xfrm>
                <a:off x="5118331" y="1711841"/>
                <a:ext cx="12538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Abnormalormal</a:t>
                </a:r>
                <a:endParaRPr lang="it-IT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1" name="Connettore 2 60"/>
              <p:cNvCxnSpPr/>
              <p:nvPr/>
            </p:nvCxnSpPr>
            <p:spPr>
              <a:xfrm>
                <a:off x="1259632" y="2996952"/>
                <a:ext cx="0" cy="140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CasellaDiTesto 61"/>
              <p:cNvSpPr txBox="1"/>
              <p:nvPr/>
            </p:nvSpPr>
            <p:spPr>
              <a:xfrm>
                <a:off x="58975" y="3240687"/>
                <a:ext cx="12538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Abnormalormal</a:t>
                </a:r>
                <a:endParaRPr lang="it-IT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CasellaDiTesto 62"/>
              <p:cNvSpPr txBox="1"/>
              <p:nvPr/>
            </p:nvSpPr>
            <p:spPr>
              <a:xfrm>
                <a:off x="2370220" y="3296017"/>
                <a:ext cx="6896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</a:t>
                </a:r>
                <a:endParaRPr lang="it-IT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4" name="Connettore 2 63"/>
              <p:cNvCxnSpPr/>
              <p:nvPr/>
            </p:nvCxnSpPr>
            <p:spPr>
              <a:xfrm>
                <a:off x="2339752" y="2996952"/>
                <a:ext cx="0" cy="2376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2 64"/>
              <p:cNvCxnSpPr/>
              <p:nvPr/>
            </p:nvCxnSpPr>
            <p:spPr>
              <a:xfrm>
                <a:off x="4427984" y="2944162"/>
                <a:ext cx="0" cy="4128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uppo 69"/>
              <p:cNvGrpSpPr/>
              <p:nvPr/>
            </p:nvGrpSpPr>
            <p:grpSpPr>
              <a:xfrm>
                <a:off x="2988184" y="3969088"/>
                <a:ext cx="3240000" cy="540032"/>
                <a:chOff x="3768073" y="3903766"/>
                <a:chExt cx="3240000" cy="540032"/>
              </a:xfrm>
            </p:grpSpPr>
            <p:cxnSp>
              <p:nvCxnSpPr>
                <p:cNvPr id="66" name="Connettore 2 65"/>
                <p:cNvCxnSpPr/>
                <p:nvPr/>
              </p:nvCxnSpPr>
              <p:spPr>
                <a:xfrm>
                  <a:off x="5208233" y="3903766"/>
                  <a:ext cx="0" cy="5400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ttore 1 66"/>
                <p:cNvCxnSpPr/>
                <p:nvPr/>
              </p:nvCxnSpPr>
              <p:spPr>
                <a:xfrm>
                  <a:off x="3768073" y="4191798"/>
                  <a:ext cx="324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ttore 2 68"/>
                <p:cNvCxnSpPr/>
                <p:nvPr/>
              </p:nvCxnSpPr>
              <p:spPr>
                <a:xfrm>
                  <a:off x="3768073" y="4191798"/>
                  <a:ext cx="0" cy="2520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" name="Connettore 2 70"/>
              <p:cNvCxnSpPr/>
              <p:nvPr/>
            </p:nvCxnSpPr>
            <p:spPr>
              <a:xfrm>
                <a:off x="6228184" y="4257120"/>
                <a:ext cx="0" cy="252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CasellaDiTesto 71"/>
              <p:cNvSpPr txBox="1"/>
              <p:nvPr/>
            </p:nvSpPr>
            <p:spPr>
              <a:xfrm>
                <a:off x="7865308" y="3356992"/>
                <a:ext cx="8311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Improved</a:t>
                </a:r>
                <a:endParaRPr lang="it-IT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3" name="Connettore 2 72"/>
              <p:cNvCxnSpPr/>
              <p:nvPr/>
            </p:nvCxnSpPr>
            <p:spPr>
              <a:xfrm>
                <a:off x="7596336" y="2996952"/>
                <a:ext cx="0" cy="1512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CasellaDiTesto 73"/>
              <p:cNvSpPr txBox="1"/>
              <p:nvPr/>
            </p:nvSpPr>
            <p:spPr>
              <a:xfrm>
                <a:off x="6372200" y="3356992"/>
                <a:ext cx="1108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it-IT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Improved</a:t>
                </a:r>
                <a:endParaRPr lang="it-IT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6" name="Connettore 2 75"/>
              <p:cNvCxnSpPr/>
              <p:nvPr/>
            </p:nvCxnSpPr>
            <p:spPr>
              <a:xfrm flipH="1">
                <a:off x="5766827" y="2971177"/>
                <a:ext cx="1181437" cy="68689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CasellaDiTesto 78"/>
            <p:cNvSpPr txBox="1"/>
            <p:nvPr/>
          </p:nvSpPr>
          <p:spPr>
            <a:xfrm>
              <a:off x="2605245" y="646631"/>
              <a:ext cx="350146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History</a:t>
              </a:r>
              <a:r>
                <a:rPr lang="it-IT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it-IT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Physical</a:t>
              </a:r>
              <a:r>
                <a:rPr lang="it-IT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examination</a:t>
              </a:r>
              <a:endPara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Connettore 2 80"/>
            <p:cNvCxnSpPr/>
            <p:nvPr/>
          </p:nvCxnSpPr>
          <p:spPr>
            <a:xfrm>
              <a:off x="4355976" y="1052760"/>
              <a:ext cx="0" cy="216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CasellaDiTesto 82"/>
          <p:cNvSpPr txBox="1"/>
          <p:nvPr/>
        </p:nvSpPr>
        <p:spPr>
          <a:xfrm>
            <a:off x="3864176" y="252691"/>
            <a:ext cx="428707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INFERTILITY WORK - UP</a:t>
            </a:r>
          </a:p>
        </p:txBody>
      </p:sp>
      <p:pic>
        <p:nvPicPr>
          <p:cNvPr id="50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9CEDED95-B80C-4FB0-9548-17251CB5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83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ettoriali stock royalty-free di Ivf">
            <a:extLst>
              <a:ext uri="{FF2B5EF4-FFF2-40B4-BE49-F238E27FC236}">
                <a16:creationId xmlns:a16="http://schemas.microsoft.com/office/drawing/2014/main" id="{45DC8663-7BAD-46A6-8238-1A783EB8C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1797" y="2581099"/>
            <a:ext cx="5282951" cy="352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3">
            <a:extLst>
              <a:ext uri="{FF2B5EF4-FFF2-40B4-BE49-F238E27FC236}">
                <a16:creationId xmlns:a16="http://schemas.microsoft.com/office/drawing/2014/main" id="{DADED848-758F-450F-B4BE-492C410B3280}"/>
              </a:ext>
            </a:extLst>
          </p:cNvPr>
          <p:cNvSpPr/>
          <p:nvPr/>
        </p:nvSpPr>
        <p:spPr>
          <a:xfrm>
            <a:off x="2200127" y="1242270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couple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treatment must to be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it-IT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  <a:r>
              <a:rPr lang="it-IT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options</a:t>
            </a:r>
            <a:r>
              <a:rPr lang="it-IT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D10E2D-2A7D-4A6C-A5EB-4B4F2CADB876}"/>
              </a:ext>
            </a:extLst>
          </p:cNvPr>
          <p:cNvSpPr txBox="1"/>
          <p:nvPr/>
        </p:nvSpPr>
        <p:spPr>
          <a:xfrm>
            <a:off x="2200129" y="2119433"/>
            <a:ext cx="3173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Medical treatment in order to restore the fertility. (hormonal therapy; infections therapy).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535A62-B9CC-4157-9B51-31AED6AE4676}"/>
              </a:ext>
            </a:extLst>
          </p:cNvPr>
          <p:cNvSpPr txBox="1"/>
          <p:nvPr/>
        </p:nvSpPr>
        <p:spPr>
          <a:xfrm>
            <a:off x="2200127" y="3447351"/>
            <a:ext cx="31732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Surgical treatment in order to restore the fertility. (tubal function restoring; myoma or fibroid removal; varicoceles). </a:t>
            </a:r>
          </a:p>
        </p:txBody>
      </p:sp>
      <p:sp>
        <p:nvSpPr>
          <p:cNvPr id="12" name="Rettangolo 5">
            <a:extLst>
              <a:ext uri="{FF2B5EF4-FFF2-40B4-BE49-F238E27FC236}">
                <a16:creationId xmlns:a16="http://schemas.microsoft.com/office/drawing/2014/main" id="{677CAC98-0046-4920-839C-3EFDEC52DEEF}"/>
              </a:ext>
            </a:extLst>
          </p:cNvPr>
          <p:cNvSpPr/>
          <p:nvPr/>
        </p:nvSpPr>
        <p:spPr>
          <a:xfrm>
            <a:off x="2200127" y="5050359"/>
            <a:ext cx="31732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Access to the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medically-assisted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96AA23-D37C-43A2-9070-7DD93CD28702}"/>
              </a:ext>
            </a:extLst>
          </p:cNvPr>
          <p:cNvSpPr txBox="1"/>
          <p:nvPr/>
        </p:nvSpPr>
        <p:spPr>
          <a:xfrm>
            <a:off x="3810000" y="24679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INFERTILITY WORK - UP</a:t>
            </a:r>
          </a:p>
        </p:txBody>
      </p:sp>
      <p:pic>
        <p:nvPicPr>
          <p:cNvPr id="14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AED42C6C-484C-49FF-9666-AF2530209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477909" y="834078"/>
            <a:ext cx="487607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MODERN ANDROLOGY</a:t>
            </a:r>
            <a:endParaRPr lang="it-IT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135560" y="2420889"/>
            <a:ext cx="7992888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1902, </a:t>
            </a:r>
            <a:r>
              <a:rPr lang="it-IT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Edward Martin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founder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andrology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sample,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infertility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assessments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it-IT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1956, </a:t>
            </a:r>
            <a:r>
              <a:rPr lang="it-IT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it-IT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MacLeod</a:t>
            </a:r>
            <a:r>
              <a:rPr lang="it-IT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mere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introduced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certain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sperm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morphology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motility</a:t>
            </a:r>
            <a:r>
              <a:rPr lang="it-IT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2" descr="https://research.unite.it/sr/cineca/images/interface/logo_instance.png">
            <a:extLst>
              <a:ext uri="{FF2B5EF4-FFF2-40B4-BE49-F238E27FC236}">
                <a16:creationId xmlns:a16="http://schemas.microsoft.com/office/drawing/2014/main" id="{8BD8F43F-DC17-42C8-9B2A-3CF8027CD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3845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645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1543</Words>
  <Application>Microsoft Office PowerPoint</Application>
  <PresentationFormat>Widescreen</PresentationFormat>
  <Paragraphs>187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Ilaria Listorti</dc:creator>
  <cp:lastModifiedBy>Ilaria Listorti</cp:lastModifiedBy>
  <cp:revision>2</cp:revision>
  <dcterms:created xsi:type="dcterms:W3CDTF">2023-03-29T08:44:04Z</dcterms:created>
  <dcterms:modified xsi:type="dcterms:W3CDTF">2023-03-29T08:47:24Z</dcterms:modified>
</cp:coreProperties>
</file>