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7" r:id="rId2"/>
    <p:sldId id="342" r:id="rId3"/>
    <p:sldId id="389" r:id="rId4"/>
    <p:sldId id="388" r:id="rId5"/>
    <p:sldId id="419" r:id="rId6"/>
    <p:sldId id="420" r:id="rId7"/>
    <p:sldId id="422" r:id="rId8"/>
    <p:sldId id="423" r:id="rId9"/>
    <p:sldId id="425" r:id="rId10"/>
    <p:sldId id="426" r:id="rId11"/>
    <p:sldId id="427" r:id="rId12"/>
    <p:sldId id="429" r:id="rId13"/>
    <p:sldId id="430" r:id="rId14"/>
    <p:sldId id="431" r:id="rId15"/>
    <p:sldId id="432" r:id="rId16"/>
    <p:sldId id="409"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B435-1E00-4792-9BFE-0B8B52E3C320}" type="datetimeFigureOut">
              <a:rPr lang="it-IT" smtClean="0"/>
              <a:t>29/03/2023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C2EA5-EFD9-4B68-BA96-73185A58F7E8}" type="slidenum">
              <a:rPr lang="it-IT" smtClean="0"/>
              <a:t>‹#›</a:t>
            </a:fld>
            <a:endParaRPr lang="it-IT"/>
          </a:p>
        </p:txBody>
      </p:sp>
    </p:spTree>
    <p:extLst>
      <p:ext uri="{BB962C8B-B14F-4D97-AF65-F5344CB8AC3E}">
        <p14:creationId xmlns:p14="http://schemas.microsoft.com/office/powerpoint/2010/main" val="293687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4</a:t>
            </a:fld>
            <a:endParaRPr lang="it-IT"/>
          </a:p>
        </p:txBody>
      </p:sp>
    </p:spTree>
    <p:extLst>
      <p:ext uri="{BB962C8B-B14F-4D97-AF65-F5344CB8AC3E}">
        <p14:creationId xmlns:p14="http://schemas.microsoft.com/office/powerpoint/2010/main" val="238448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9</a:t>
            </a:fld>
            <a:endParaRPr lang="it-IT"/>
          </a:p>
        </p:txBody>
      </p:sp>
    </p:spTree>
    <p:extLst>
      <p:ext uri="{BB962C8B-B14F-4D97-AF65-F5344CB8AC3E}">
        <p14:creationId xmlns:p14="http://schemas.microsoft.com/office/powerpoint/2010/main" val="170117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24C4-6717-3791-A617-C617F4F84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F0BBFED-B917-8BCC-4004-4883F3E7F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E4185655-DBF2-6335-AC38-CF79A150170E}"/>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EB67094D-C5AC-7921-F70E-6227C562782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26B0A74-9E9E-127A-E051-FE355FD5F8E5}"/>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63639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1972-38FD-D141-1DBD-BCC123E689B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A7D862E-3798-ABFC-4113-72CAC0F80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6504441-C523-5DB9-6FD8-436CD0F3266C}"/>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D895A923-7783-0856-528E-6B8F7C62CD7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CAF415E-3B05-81D1-4663-81E44F7BB39F}"/>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29737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44802-3C45-6783-D0B1-C82D17E5B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45B1D2A-61AA-B929-CE56-BE3F715FE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7ED342C-4784-8C29-1E4E-23E983BDFBB0}"/>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CA14F4BB-7A39-8FA2-EAD0-7B1A2C535F4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5B0DF83-3F65-B9DA-1954-65CE76DCC253}"/>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21236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360E-4634-1014-BEE7-811EC535DEE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B8E78C16-5DAB-074B-52ED-E369ABB32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1EADD4B-7F0A-6300-5486-8786FCF0F82D}"/>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E7FC0F42-989F-870C-574C-417BF02BDA3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47F859E-A3A9-043C-9F1B-B99E98136BE8}"/>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30971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0B07-ED62-F100-6ED9-C5759B341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CB79E1A7-97E8-B9A8-A260-36E38410F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3A908-BB8D-3E2F-D41E-9BE0CC6BE816}"/>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08D6B461-99D7-7506-FF2C-27D80FB8ACF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A18715E-AA2B-BAB4-4023-F0EA3B26F634}"/>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6963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E4D1-2976-6E70-DC88-312D34F0CFDD}"/>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83032EE-46D5-CFE3-823F-5B1F28FE6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01A485C8-9A23-8A4F-6F12-50203BF95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CA522C16-B91E-EC0E-A4D8-8B67E04FDC86}"/>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6" name="Footer Placeholder 5">
            <a:extLst>
              <a:ext uri="{FF2B5EF4-FFF2-40B4-BE49-F238E27FC236}">
                <a16:creationId xmlns:a16="http://schemas.microsoft.com/office/drawing/2014/main" id="{E7101577-E77C-FA57-3C24-6036D3CA87C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D32CA77-3063-E2D5-80F3-1CD348ECA5C5}"/>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40059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8672-C6BB-E7C2-49CE-67877F014E9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EBBB0614-9E5C-8FB7-FB50-9263A4519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91837-63B5-701D-0665-367CCCBCB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1496FAF7-BB37-98BE-C65F-9E1F4794D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B4D65-FD42-6800-BD64-6D29CA8304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6C44505D-E1A8-B0DC-9446-A2C7FD5714F1}"/>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8" name="Footer Placeholder 7">
            <a:extLst>
              <a:ext uri="{FF2B5EF4-FFF2-40B4-BE49-F238E27FC236}">
                <a16:creationId xmlns:a16="http://schemas.microsoft.com/office/drawing/2014/main" id="{BDD7929F-8BB9-0211-EEE7-961B9ED6F13A}"/>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995EE26A-2D4B-38A7-6EB8-33FD12B77F4E}"/>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322267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D7B9-1EA2-C913-7A97-7CAE58883788}"/>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06C2E23F-5F3D-B1C8-583A-9C52A6E32D7F}"/>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4" name="Footer Placeholder 3">
            <a:extLst>
              <a:ext uri="{FF2B5EF4-FFF2-40B4-BE49-F238E27FC236}">
                <a16:creationId xmlns:a16="http://schemas.microsoft.com/office/drawing/2014/main" id="{4CC051D0-9DE4-2950-1ABD-66D696AFB9AF}"/>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D01ACBD6-97EC-5D7C-6313-2B2222E08DF0}"/>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126201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99C50-89CE-D27B-5740-3CE5E0DA4C2B}"/>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3" name="Footer Placeholder 2">
            <a:extLst>
              <a:ext uri="{FF2B5EF4-FFF2-40B4-BE49-F238E27FC236}">
                <a16:creationId xmlns:a16="http://schemas.microsoft.com/office/drawing/2014/main" id="{E862CA7A-B8B3-EBF5-1707-4367DEC23CB2}"/>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BE4559AA-07DF-67B3-65B1-6C7D5C2DE6CF}"/>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161787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97D-CB6D-9EA1-6359-BB115D76C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60B69D0D-4CBD-5E1A-91F8-FD1644595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C52A3434-5323-A9A8-D255-62A054041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1F76E-FE29-06F0-38B0-4F583317086F}"/>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6" name="Footer Placeholder 5">
            <a:extLst>
              <a:ext uri="{FF2B5EF4-FFF2-40B4-BE49-F238E27FC236}">
                <a16:creationId xmlns:a16="http://schemas.microsoft.com/office/drawing/2014/main" id="{A36C644C-16ED-C5D6-C77D-9D4698C1A17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522E974-8EC5-8E65-69D0-CBBCB16C220B}"/>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252875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8E9-C8EF-8CE7-3F82-A21A41503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FE1D4B5-9ED1-ECA3-8799-A6B9B286D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165DFF1B-7865-E534-BF15-A82F88FC8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87F7B-69C4-F533-3C45-151390032124}"/>
              </a:ext>
            </a:extLst>
          </p:cNvPr>
          <p:cNvSpPr>
            <a:spLocks noGrp="1"/>
          </p:cNvSpPr>
          <p:nvPr>
            <p:ph type="dt" sz="half" idx="10"/>
          </p:nvPr>
        </p:nvSpPr>
        <p:spPr/>
        <p:txBody>
          <a:bodyPr/>
          <a:lstStyle/>
          <a:p>
            <a:fld id="{3D12F187-5BB3-47E3-B650-802DDDA53067}" type="datetimeFigureOut">
              <a:rPr lang="it-IT" smtClean="0"/>
              <a:t>29/03/2023</a:t>
            </a:fld>
            <a:endParaRPr lang="it-IT"/>
          </a:p>
        </p:txBody>
      </p:sp>
      <p:sp>
        <p:nvSpPr>
          <p:cNvPr id="6" name="Footer Placeholder 5">
            <a:extLst>
              <a:ext uri="{FF2B5EF4-FFF2-40B4-BE49-F238E27FC236}">
                <a16:creationId xmlns:a16="http://schemas.microsoft.com/office/drawing/2014/main" id="{1A63D16B-6105-0987-D683-34A06BEF3A79}"/>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C1D4F8C-42B5-4455-9E80-BB393762BF08}"/>
              </a:ext>
            </a:extLst>
          </p:cNvPr>
          <p:cNvSpPr>
            <a:spLocks noGrp="1"/>
          </p:cNvSpPr>
          <p:nvPr>
            <p:ph type="sldNum" sz="quarter" idx="12"/>
          </p:nvPr>
        </p:nvSpPr>
        <p:spPr/>
        <p:txBody>
          <a:bodyPr/>
          <a:lstStyle/>
          <a:p>
            <a:fld id="{6909A544-DBD3-4868-88BD-81AD75F62E29}" type="slidenum">
              <a:rPr lang="it-IT" smtClean="0"/>
              <a:t>‹#›</a:t>
            </a:fld>
            <a:endParaRPr lang="it-IT"/>
          </a:p>
        </p:txBody>
      </p:sp>
    </p:spTree>
    <p:extLst>
      <p:ext uri="{BB962C8B-B14F-4D97-AF65-F5344CB8AC3E}">
        <p14:creationId xmlns:p14="http://schemas.microsoft.com/office/powerpoint/2010/main" val="262599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A6039-298B-0AC2-4508-B3C7B93F4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4934915-005C-FBAC-7825-CB4A3858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B3EA73C-EA78-FDB7-31B5-C98096047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2F187-5BB3-47E3-B650-802DDDA53067}" type="datetimeFigureOut">
              <a:rPr lang="it-IT" smtClean="0"/>
              <a:t>29/03/2023</a:t>
            </a:fld>
            <a:endParaRPr lang="it-IT"/>
          </a:p>
        </p:txBody>
      </p:sp>
      <p:sp>
        <p:nvSpPr>
          <p:cNvPr id="5" name="Footer Placeholder 4">
            <a:extLst>
              <a:ext uri="{FF2B5EF4-FFF2-40B4-BE49-F238E27FC236}">
                <a16:creationId xmlns:a16="http://schemas.microsoft.com/office/drawing/2014/main" id="{80F25C47-BFED-B15A-8FA7-9CC045F93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77919E19-0F41-4759-D6CD-5E2D8F666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9A544-DBD3-4868-88BD-81AD75F62E29}" type="slidenum">
              <a:rPr lang="it-IT" smtClean="0"/>
              <a:t>‹#›</a:t>
            </a:fld>
            <a:endParaRPr lang="it-IT"/>
          </a:p>
        </p:txBody>
      </p:sp>
    </p:spTree>
    <p:extLst>
      <p:ext uri="{BB962C8B-B14F-4D97-AF65-F5344CB8AC3E}">
        <p14:creationId xmlns:p14="http://schemas.microsoft.com/office/powerpoint/2010/main" val="175375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340" y="602686"/>
            <a:ext cx="5775383"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based on birefringence</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2105589" y="2131907"/>
            <a:ext cx="7920880" cy="646331"/>
          </a:xfrm>
          <a:prstGeom prst="rect">
            <a:avLst/>
          </a:prstGeom>
        </p:spPr>
        <p:txBody>
          <a:bodyPr wrap="square">
            <a:spAutoFit/>
          </a:bodyPr>
          <a:lstStyle/>
          <a:p>
            <a:pPr algn="just"/>
            <a:r>
              <a:rPr lang="en-US" i="1" dirty="0">
                <a:solidFill>
                  <a:srgbClr val="002060"/>
                </a:solidFill>
                <a:latin typeface="Times New Roman" panose="02020603050405020304" pitchFamily="18" charset="0"/>
                <a:cs typeface="Times New Roman" panose="02020603050405020304" pitchFamily="18" charset="0"/>
              </a:rPr>
              <a:t>The presence of birefringence is the expression of an organized and very compact texture that characterizes normal sperm nuclei, acrosomes, and motile tails.</a:t>
            </a:r>
            <a:endParaRPr lang="it-IT" i="1" dirty="0">
              <a:solidFill>
                <a:srgbClr val="00206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52" t="27371" r="29722" b="59119"/>
          <a:stretch/>
        </p:blipFill>
        <p:spPr bwMode="auto">
          <a:xfrm>
            <a:off x="1764165" y="5720692"/>
            <a:ext cx="860373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783632" y="3899083"/>
            <a:ext cx="7047168"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On the basis of these considerations, the application of polarization microscopy to the ICSI technique has been proposed as a novel tool for sperm selection, based on the properties of birefringence that human spermatozoa naturally possess.</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14" name="Freccia a destra 13"/>
          <p:cNvSpPr/>
          <p:nvPr/>
        </p:nvSpPr>
        <p:spPr>
          <a:xfrm>
            <a:off x="2011999" y="3123601"/>
            <a:ext cx="1166340" cy="576064"/>
          </a:xfrm>
          <a:prstGeom prst="rightArrow">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latin typeface="Times New Roman" panose="02020603050405020304" pitchFamily="18" charset="0"/>
              <a:cs typeface="Times New Roman" panose="02020603050405020304" pitchFamily="18" charset="0"/>
            </a:endParaRPr>
          </a:p>
        </p:txBody>
      </p:sp>
      <p:pic>
        <p:nvPicPr>
          <p:cNvPr id="15" name="Picture 2" descr="https://research.unite.it/sr/cineca/images/interface/logo_instance.png">
            <a:extLst>
              <a:ext uri="{FF2B5EF4-FFF2-40B4-BE49-F238E27FC236}">
                <a16:creationId xmlns:a16="http://schemas.microsoft.com/office/drawing/2014/main" id="{CAD06668-EC74-4608-99DF-15826C7231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30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6"/>
          <p:cNvGrpSpPr/>
          <p:nvPr/>
        </p:nvGrpSpPr>
        <p:grpSpPr>
          <a:xfrm>
            <a:off x="1872653" y="1650691"/>
            <a:ext cx="8334660" cy="810084"/>
            <a:chOff x="326460" y="1525890"/>
            <a:chExt cx="8334660" cy="810084"/>
          </a:xfrm>
        </p:grpSpPr>
        <p:sp>
          <p:nvSpPr>
            <p:cNvPr id="7" name="Rettangolo 6"/>
            <p:cNvSpPr/>
            <p:nvPr/>
          </p:nvSpPr>
          <p:spPr>
            <a:xfrm>
              <a:off x="326460" y="1525890"/>
              <a:ext cx="8334660" cy="646331"/>
            </a:xfrm>
            <a:prstGeom prst="rect">
              <a:avLst/>
            </a:prstGeom>
            <a:ln>
              <a:noFill/>
            </a:ln>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The formation of hyaluronic-acid (HA)-binding sites on the sperm plasma membrane has been used as a basis for  sperm selection. </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334965" y="2089753"/>
              <a:ext cx="1152880" cy="246221"/>
            </a:xfrm>
            <a:prstGeom prst="rect">
              <a:avLst/>
            </a:prstGeom>
            <a:ln>
              <a:noFill/>
            </a:ln>
          </p:spPr>
          <p:txBody>
            <a:bodyPr wrap="none">
              <a:spAutoFit/>
            </a:bodyPr>
            <a:lstStyle/>
            <a:p>
              <a:r>
                <a:rPr lang="en-US" sz="1000" dirty="0" err="1">
                  <a:latin typeface="Times New Roman" panose="02020603050405020304" pitchFamily="18" charset="0"/>
                  <a:cs typeface="Times New Roman" panose="02020603050405020304" pitchFamily="18" charset="0"/>
                </a:rPr>
                <a:t>Huszar</a:t>
              </a:r>
              <a:r>
                <a:rPr lang="en-US" sz="1000" dirty="0">
                  <a:latin typeface="Times New Roman" panose="02020603050405020304" pitchFamily="18" charset="0"/>
                  <a:cs typeface="Times New Roman" panose="02020603050405020304" pitchFamily="18" charset="0"/>
                </a:rPr>
                <a:t> et al., 1997</a:t>
              </a:r>
              <a:endParaRPr lang="it-IT" sz="1000" dirty="0"/>
            </a:p>
          </p:txBody>
        </p:sp>
      </p:grpSp>
      <p:cxnSp>
        <p:nvCxnSpPr>
          <p:cNvPr id="29" name="Connettore 1 28"/>
          <p:cNvCxnSpPr/>
          <p:nvPr/>
        </p:nvCxnSpPr>
        <p:spPr>
          <a:xfrm flipV="1">
            <a:off x="3157297" y="2764390"/>
            <a:ext cx="0" cy="232563"/>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uppo 35"/>
          <p:cNvGrpSpPr/>
          <p:nvPr/>
        </p:nvGrpSpPr>
        <p:grpSpPr>
          <a:xfrm>
            <a:off x="1892688" y="2420888"/>
            <a:ext cx="8568052" cy="3508442"/>
            <a:chOff x="324428" y="2430821"/>
            <a:chExt cx="8568052" cy="3508442"/>
          </a:xfrm>
        </p:grpSpPr>
        <p:grpSp>
          <p:nvGrpSpPr>
            <p:cNvPr id="5" name="Gruppo 21"/>
            <p:cNvGrpSpPr/>
            <p:nvPr/>
          </p:nvGrpSpPr>
          <p:grpSpPr>
            <a:xfrm>
              <a:off x="324428" y="2430821"/>
              <a:ext cx="2606546" cy="1774459"/>
              <a:chOff x="-252536" y="2764389"/>
              <a:chExt cx="3240361" cy="2224727"/>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409"/>
              <a:stretch/>
            </p:blipFill>
            <p:spPr bwMode="auto">
              <a:xfrm>
                <a:off x="-238621" y="2764389"/>
                <a:ext cx="3226446" cy="222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252536" y="2931439"/>
                <a:ext cx="802848" cy="125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5" name="Immagine 14"/>
            <p:cNvPicPr>
              <a:picLocks noChangeAspect="1"/>
            </p:cNvPicPr>
            <p:nvPr/>
          </p:nvPicPr>
          <p:blipFill rotWithShape="1">
            <a:blip r:embed="rId3" cstate="print"/>
            <a:srcRect l="35611" t="45397" r="35506" b="28344"/>
            <a:stretch/>
          </p:blipFill>
          <p:spPr>
            <a:xfrm>
              <a:off x="3794661" y="3333496"/>
              <a:ext cx="5097819" cy="2605767"/>
            </a:xfrm>
            <a:prstGeom prst="rect">
              <a:avLst/>
            </a:prstGeom>
            <a:ln w="57150">
              <a:solidFill>
                <a:schemeClr val="tx2">
                  <a:lumMod val="20000"/>
                  <a:lumOff val="80000"/>
                </a:schemeClr>
              </a:solidFill>
            </a:ln>
          </p:spPr>
        </p:pic>
        <p:cxnSp>
          <p:nvCxnSpPr>
            <p:cNvPr id="26" name="Connettore 1 25"/>
            <p:cNvCxnSpPr/>
            <p:nvPr/>
          </p:nvCxnSpPr>
          <p:spPr>
            <a:xfrm>
              <a:off x="2592455" y="3140968"/>
              <a:ext cx="1043441" cy="703074"/>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H="1">
              <a:off x="2195736" y="3844042"/>
              <a:ext cx="1440160"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uppo 39"/>
          <p:cNvGrpSpPr/>
          <p:nvPr/>
        </p:nvGrpSpPr>
        <p:grpSpPr>
          <a:xfrm>
            <a:off x="1881158" y="6000768"/>
            <a:ext cx="8572560" cy="642942"/>
            <a:chOff x="357158" y="5801954"/>
            <a:chExt cx="8572560" cy="642942"/>
          </a:xfrm>
        </p:grpSpPr>
        <p:sp>
          <p:nvSpPr>
            <p:cNvPr id="38" name="Rettangolo 37"/>
            <p:cNvSpPr/>
            <p:nvPr/>
          </p:nvSpPr>
          <p:spPr>
            <a:xfrm>
              <a:off x="357158" y="5801954"/>
              <a:ext cx="8572560" cy="523220"/>
            </a:xfrm>
            <a:prstGeom prst="rect">
              <a:avLst/>
            </a:prstGeom>
            <a:ln>
              <a:noFill/>
            </a:ln>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a:t>
              </a:r>
              <a:r>
                <a:rPr lang="en-US" sz="1400" b="1" dirty="0">
                  <a:solidFill>
                    <a:srgbClr val="002060"/>
                  </a:solidFill>
                  <a:latin typeface="Times New Roman" panose="02020603050405020304" pitchFamily="18" charset="0"/>
                  <a:cs typeface="Times New Roman" panose="02020603050405020304" pitchFamily="18" charset="0"/>
                </a:rPr>
                <a:t>A</a:t>
              </a:r>
              <a:r>
                <a:rPr lang="en-US" sz="1400" dirty="0">
                  <a:solidFill>
                    <a:srgbClr val="002060"/>
                  </a:solidFill>
                  <a:latin typeface="Times New Roman" panose="02020603050405020304" pitchFamily="18" charset="0"/>
                  <a:cs typeface="Times New Roman" panose="02020603050405020304" pitchFamily="18" charset="0"/>
                </a:rPr>
                <a:t>) A sperm drop is placed at the periphery of a HA drop, mature sperm binds to the HA-spot, while immature sperm moves freely. (</a:t>
              </a:r>
              <a:r>
                <a:rPr lang="en-US" sz="1400" b="1" dirty="0">
                  <a:solidFill>
                    <a:srgbClr val="002060"/>
                  </a:solidFill>
                  <a:latin typeface="Times New Roman" panose="02020603050405020304" pitchFamily="18" charset="0"/>
                  <a:cs typeface="Times New Roman" panose="02020603050405020304" pitchFamily="18" charset="0"/>
                </a:rPr>
                <a:t>B</a:t>
              </a:r>
              <a:r>
                <a:rPr lang="en-US" sz="1400" dirty="0">
                  <a:solidFill>
                    <a:srgbClr val="002060"/>
                  </a:solidFill>
                  <a:latin typeface="Times New Roman" panose="02020603050405020304" pitchFamily="18" charset="0"/>
                  <a:cs typeface="Times New Roman" panose="02020603050405020304" pitchFamily="18" charset="0"/>
                </a:rPr>
                <a:t>) Bound sperm could be picked up with the ICSI pipette.  </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39" name="Rettangolo 38"/>
            <p:cNvSpPr/>
            <p:nvPr/>
          </p:nvSpPr>
          <p:spPr>
            <a:xfrm>
              <a:off x="7848973" y="6198675"/>
              <a:ext cx="1080745" cy="246221"/>
            </a:xfrm>
            <a:prstGeom prst="rect">
              <a:avLst/>
            </a:prstGeom>
            <a:ln>
              <a:noFill/>
            </a:ln>
          </p:spPr>
          <p:txBody>
            <a:bodyPr wrap="none">
              <a:spAutoFit/>
            </a:bodyPr>
            <a:lstStyle/>
            <a:p>
              <a:r>
                <a:rPr lang="en-US" sz="1000" dirty="0" err="1">
                  <a:latin typeface="Times New Roman" panose="02020603050405020304" pitchFamily="18" charset="0"/>
                  <a:cs typeface="Times New Roman" panose="02020603050405020304" pitchFamily="18" charset="0"/>
                </a:rPr>
                <a:t>Jakab</a:t>
              </a:r>
              <a:r>
                <a:rPr lang="en-US" sz="1000" dirty="0">
                  <a:latin typeface="Times New Roman" panose="02020603050405020304" pitchFamily="18" charset="0"/>
                  <a:cs typeface="Times New Roman" panose="02020603050405020304" pitchFamily="18" charset="0"/>
                </a:rPr>
                <a:t> et al., 2005</a:t>
              </a:r>
              <a:endParaRPr lang="it-IT" sz="1000" dirty="0"/>
            </a:p>
          </p:txBody>
        </p:sp>
      </p:grpSp>
      <p:sp>
        <p:nvSpPr>
          <p:cNvPr id="25" name="Rettangolo 24"/>
          <p:cNvSpPr/>
          <p:nvPr/>
        </p:nvSpPr>
        <p:spPr>
          <a:xfrm>
            <a:off x="2361973" y="217266"/>
            <a:ext cx="7215238" cy="954107"/>
          </a:xfrm>
          <a:prstGeom prst="rect">
            <a:avLst/>
          </a:prstGeom>
          <a:ln>
            <a:noFill/>
          </a:ln>
        </p:spPr>
        <p:txBody>
          <a:bodyPr wrap="square">
            <a:spAutoFit/>
          </a:bodyPr>
          <a:lstStyle/>
          <a:p>
            <a:pPr algn="ctr" fontAlgn="base"/>
            <a:r>
              <a:rPr lang="en-US" sz="2800" cap="all" dirty="0">
                <a:solidFill>
                  <a:srgbClr val="002060"/>
                </a:solidFill>
                <a:latin typeface="Times New Roman" panose="02020603050405020304" pitchFamily="18" charset="0"/>
                <a:cs typeface="Times New Roman" panose="02020603050405020304" pitchFamily="18" charset="0"/>
              </a:rPr>
              <a:t>Selection based on sperm membrane maturity (PICSI)</a:t>
            </a:r>
          </a:p>
        </p:txBody>
      </p:sp>
      <p:pic>
        <p:nvPicPr>
          <p:cNvPr id="21" name="Picture 2" descr="https://research.unite.it/sr/cineca/images/interface/logo_instance.png">
            <a:extLst>
              <a:ext uri="{FF2B5EF4-FFF2-40B4-BE49-F238E27FC236}">
                <a16:creationId xmlns:a16="http://schemas.microsoft.com/office/drawing/2014/main" id="{0DB7C586-C011-49EE-8D5C-E45CDB777C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91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143672" y="453287"/>
            <a:ext cx="5324984" cy="523220"/>
          </a:xfrm>
          <a:prstGeom prst="rect">
            <a:avLst/>
          </a:prstGeom>
          <a:ln>
            <a:noFill/>
          </a:ln>
        </p:spPr>
        <p:txBody>
          <a:bodyPr wrap="none">
            <a:spAutoFit/>
          </a:bodyPr>
          <a:lstStyle/>
          <a:p>
            <a:r>
              <a:rPr lang="it-IT" sz="2800" cap="all" dirty="0" err="1">
                <a:solidFill>
                  <a:srgbClr val="002060"/>
                </a:solidFill>
                <a:latin typeface="Times New Roman" panose="02020603050405020304" pitchFamily="18" charset="0"/>
                <a:cs typeface="Times New Roman" panose="02020603050405020304" pitchFamily="18" charset="0"/>
              </a:rPr>
              <a:t>Effects</a:t>
            </a:r>
            <a:r>
              <a:rPr lang="it-IT" sz="2800" cap="all" dirty="0">
                <a:solidFill>
                  <a:srgbClr val="002060"/>
                </a:solidFill>
                <a:latin typeface="Times New Roman" panose="02020603050405020304" pitchFamily="18" charset="0"/>
                <a:cs typeface="Times New Roman" panose="02020603050405020304" pitchFamily="18" charset="0"/>
              </a:rPr>
              <a:t> on </a:t>
            </a:r>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quality</a:t>
            </a:r>
            <a:r>
              <a:rPr lang="it-IT" sz="2800" cap="all" dirty="0">
                <a:solidFill>
                  <a:srgbClr val="002060"/>
                </a:solidFill>
                <a:latin typeface="Times New Roman" panose="02020603050405020304" pitchFamily="18" charset="0"/>
                <a:cs typeface="Times New Roman" panose="02020603050405020304" pitchFamily="18" charset="0"/>
              </a:rPr>
              <a:t> </a:t>
            </a:r>
          </a:p>
        </p:txBody>
      </p:sp>
      <p:sp>
        <p:nvSpPr>
          <p:cNvPr id="8" name="Rettangolo 7"/>
          <p:cNvSpPr/>
          <p:nvPr/>
        </p:nvSpPr>
        <p:spPr>
          <a:xfrm>
            <a:off x="2055778" y="1910870"/>
            <a:ext cx="8072670" cy="2446824"/>
          </a:xfrm>
          <a:prstGeom prst="rect">
            <a:avLst/>
          </a:prstGeom>
        </p:spPr>
        <p:txBody>
          <a:bodyPr wrap="square">
            <a:spAutoFit/>
          </a:bodyPr>
          <a:lstStyle/>
          <a:p>
            <a:r>
              <a:rPr lang="it-IT" dirty="0" err="1">
                <a:solidFill>
                  <a:srgbClr val="002060"/>
                </a:solidFill>
                <a:latin typeface="Times New Roman" panose="02020603050405020304" pitchFamily="18" charset="0"/>
                <a:cs typeface="Times New Roman" panose="02020603050405020304" pitchFamily="18" charset="0"/>
              </a:rPr>
              <a:t>When</a:t>
            </a:r>
            <a:r>
              <a:rPr lang="it-I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compared with </a:t>
            </a:r>
            <a:r>
              <a:rPr lang="it-IT" dirty="0" err="1">
                <a:solidFill>
                  <a:srgbClr val="002060"/>
                </a:solidFill>
                <a:latin typeface="Times New Roman" panose="02020603050405020304" pitchFamily="18" charset="0"/>
                <a:cs typeface="Times New Roman" panose="02020603050405020304" pitchFamily="18" charset="0"/>
              </a:rPr>
              <a:t>spermatozoa</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prepared</a:t>
            </a:r>
            <a:r>
              <a:rPr lang="it-IT" dirty="0">
                <a:solidFill>
                  <a:srgbClr val="002060"/>
                </a:solidFill>
                <a:latin typeface="Times New Roman" panose="02020603050405020304" pitchFamily="18" charset="0"/>
                <a:cs typeface="Times New Roman" panose="02020603050405020304" pitchFamily="18" charset="0"/>
              </a:rPr>
              <a:t> by DGC, HA-</a:t>
            </a:r>
            <a:r>
              <a:rPr lang="it-IT" dirty="0" err="1">
                <a:solidFill>
                  <a:srgbClr val="002060"/>
                </a:solidFill>
                <a:latin typeface="Times New Roman" panose="02020603050405020304" pitchFamily="18" charset="0"/>
                <a:cs typeface="Times New Roman" panose="02020603050405020304" pitchFamily="18" charset="0"/>
              </a:rPr>
              <a:t>bound</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spermatozoa</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have</a:t>
            </a:r>
            <a:r>
              <a:rPr lang="it-I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displayed:</a:t>
            </a:r>
          </a:p>
          <a:p>
            <a:endParaRPr lang="en-US" dirty="0">
              <a:solidFill>
                <a:srgbClr val="002060"/>
              </a:solidFill>
              <a:latin typeface="Times New Roman" panose="02020603050405020304" pitchFamily="18" charset="0"/>
              <a:cs typeface="Times New Roman" panose="02020603050405020304" pitchFamily="18" charset="0"/>
            </a:endParaRPr>
          </a:p>
          <a:p>
            <a:pPr marL="342900" indent="-342900">
              <a:lnSpc>
                <a:spcPct val="150000"/>
              </a:lnSpc>
              <a:buSzPct val="140000"/>
              <a:buFont typeface="+mj-lt"/>
              <a:buAutoNum type="arabicPeriod"/>
            </a:pPr>
            <a:r>
              <a:rPr lang="en-US" dirty="0">
                <a:solidFill>
                  <a:srgbClr val="002060"/>
                </a:solidFill>
                <a:latin typeface="Times New Roman" panose="02020603050405020304" pitchFamily="18" charset="0"/>
                <a:cs typeface="Times New Roman" panose="02020603050405020304" pitchFamily="18" charset="0"/>
              </a:rPr>
              <a:t>a greater degree of maturity</a:t>
            </a:r>
          </a:p>
          <a:p>
            <a:pPr marL="342900" indent="-342900">
              <a:lnSpc>
                <a:spcPct val="150000"/>
              </a:lnSpc>
              <a:buSzPct val="140000"/>
              <a:buFont typeface="+mj-lt"/>
              <a:buAutoNum type="arabicPeriod"/>
            </a:pPr>
            <a:r>
              <a:rPr lang="en-US" dirty="0">
                <a:solidFill>
                  <a:srgbClr val="002060"/>
                </a:solidFill>
                <a:latin typeface="Times New Roman" panose="02020603050405020304" pitchFamily="18" charset="0"/>
                <a:cs typeface="Times New Roman" panose="02020603050405020304" pitchFamily="18" charset="0"/>
              </a:rPr>
              <a:t>a positive correlation with motility</a:t>
            </a:r>
          </a:p>
          <a:p>
            <a:pPr marL="342900" indent="-342900">
              <a:lnSpc>
                <a:spcPct val="150000"/>
              </a:lnSpc>
              <a:buSzPct val="140000"/>
              <a:buFont typeface="+mj-lt"/>
              <a:buAutoNum type="arabicPeriod"/>
            </a:pPr>
            <a:r>
              <a:rPr lang="en-US" dirty="0">
                <a:solidFill>
                  <a:srgbClr val="002060"/>
                </a:solidFill>
                <a:latin typeface="Times New Roman" panose="02020603050405020304" pitchFamily="18" charset="0"/>
                <a:cs typeface="Times New Roman" panose="02020603050405020304" pitchFamily="18" charset="0"/>
              </a:rPr>
              <a:t>less DNA fragmentation</a:t>
            </a:r>
          </a:p>
          <a:p>
            <a:pPr marL="342900" indent="-342900">
              <a:buSzPct val="140000"/>
              <a:buFont typeface="+mj-lt"/>
              <a:buAutoNum type="arabicPeriod"/>
            </a:pPr>
            <a:endParaRPr lang="en-US" dirty="0">
              <a:solidFill>
                <a:srgbClr val="002060"/>
              </a:solidFill>
              <a:latin typeface="Times New Roman" panose="02020603050405020304" pitchFamily="18" charset="0"/>
              <a:cs typeface="Times New Roman" panose="02020603050405020304" pitchFamily="18" charset="0"/>
            </a:endParaRPr>
          </a:p>
        </p:txBody>
      </p:sp>
      <p:grpSp>
        <p:nvGrpSpPr>
          <p:cNvPr id="3" name="Gruppo 10"/>
          <p:cNvGrpSpPr/>
          <p:nvPr/>
        </p:nvGrpSpPr>
        <p:grpSpPr>
          <a:xfrm>
            <a:off x="1738282" y="4572009"/>
            <a:ext cx="8715436" cy="531973"/>
            <a:chOff x="571472" y="4149080"/>
            <a:chExt cx="7680588" cy="531973"/>
          </a:xfrm>
        </p:grpSpPr>
        <p:sp>
          <p:nvSpPr>
            <p:cNvPr id="9" name="Rettangolo 8"/>
            <p:cNvSpPr/>
            <p:nvPr/>
          </p:nvSpPr>
          <p:spPr>
            <a:xfrm>
              <a:off x="571472" y="4149080"/>
              <a:ext cx="7680588" cy="369332"/>
            </a:xfrm>
            <a:prstGeom prst="rect">
              <a:avLst/>
            </a:prstGeom>
            <a:ln>
              <a:noFill/>
            </a:ln>
          </p:spPr>
          <p:txBody>
            <a:bodyPr wrap="square">
              <a:spAutoFit/>
            </a:bodyPr>
            <a:lstStyle/>
            <a:p>
              <a:pPr algn="ctr"/>
              <a:r>
                <a:rPr lang="en-US" dirty="0">
                  <a:solidFill>
                    <a:srgbClr val="C00000"/>
                  </a:solidFill>
                  <a:latin typeface="Times New Roman" panose="02020603050405020304" pitchFamily="18" charset="0"/>
                  <a:cs typeface="Times New Roman" panose="02020603050405020304" pitchFamily="18" charset="0"/>
                </a:rPr>
                <a:t>But it does not provide any additional information about the sperm morphology.</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1075117" y="4434832"/>
              <a:ext cx="990562" cy="246221"/>
            </a:xfrm>
            <a:prstGeom prst="rect">
              <a:avLst/>
            </a:prstGeom>
            <a:noFill/>
            <a:ln>
              <a:noFill/>
            </a:ln>
          </p:spPr>
          <p:txBody>
            <a:bodyPr wrap="none" rtlCol="0">
              <a:spAutoFit/>
            </a:bodyPr>
            <a:lstStyle/>
            <a:p>
              <a:r>
                <a:rPr lang="it-IT" sz="1000" dirty="0" err="1">
                  <a:latin typeface="Times New Roman" panose="02020603050405020304" pitchFamily="18" charset="0"/>
                  <a:cs typeface="Times New Roman" panose="02020603050405020304" pitchFamily="18" charset="0"/>
                </a:rPr>
                <a:t>Tamer</a:t>
              </a:r>
              <a:r>
                <a:rPr lang="it-IT" sz="1000" dirty="0">
                  <a:latin typeface="Times New Roman" panose="02020603050405020304" pitchFamily="18" charset="0"/>
                  <a:cs typeface="Times New Roman" panose="02020603050405020304" pitchFamily="18" charset="0"/>
                </a:rPr>
                <a:t> et al., 2011</a:t>
              </a:r>
            </a:p>
          </p:txBody>
        </p:sp>
      </p:grpSp>
      <p:pic>
        <p:nvPicPr>
          <p:cNvPr id="15" name="Picture 2" descr="https://research.unite.it/sr/cineca/images/interface/logo_instance.png">
            <a:extLst>
              <a:ext uri="{FF2B5EF4-FFF2-40B4-BE49-F238E27FC236}">
                <a16:creationId xmlns:a16="http://schemas.microsoft.com/office/drawing/2014/main" id="{CBB80441-CCCA-4D52-894F-F22B38F942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5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920138" y="3571877"/>
            <a:ext cx="8676456" cy="2664503"/>
            <a:chOff x="539552" y="3140968"/>
            <a:chExt cx="8469196" cy="2441011"/>
          </a:xfrm>
        </p:grpSpPr>
        <p:sp>
          <p:nvSpPr>
            <p:cNvPr id="3" name="CasellaDiTesto 2"/>
            <p:cNvSpPr txBox="1"/>
            <p:nvPr/>
          </p:nvSpPr>
          <p:spPr>
            <a:xfrm rot="10800000" flipV="1">
              <a:off x="577098" y="5328214"/>
              <a:ext cx="8431650" cy="253765"/>
            </a:xfrm>
            <a:prstGeom prst="rect">
              <a:avLst/>
            </a:prstGeom>
            <a:noFill/>
          </p:spPr>
          <p:txBody>
            <a:bodyPr wrap="square" rtlCol="0">
              <a:spAutoFit/>
            </a:bodyPr>
            <a:lstStyle/>
            <a:p>
              <a:pPr algn="ctr"/>
              <a:r>
                <a:rPr lang="it-IT" sz="1200" dirty="0">
                  <a:solidFill>
                    <a:srgbClr val="002060"/>
                  </a:solidFill>
                  <a:latin typeface="Times New Roman" panose="02020603050405020304" pitchFamily="18" charset="0"/>
                  <a:cs typeface="Times New Roman" panose="02020603050405020304" pitchFamily="18" charset="0"/>
                </a:rPr>
                <a:t>(</a:t>
              </a:r>
              <a:r>
                <a:rPr lang="it-IT" sz="1200" dirty="0">
                  <a:latin typeface="Times New Roman" panose="02020603050405020304" pitchFamily="18" charset="0"/>
                  <a:cs typeface="Times New Roman" panose="02020603050405020304" pitchFamily="18" charset="0"/>
                </a:rPr>
                <a:t>A</a:t>
              </a:r>
              <a:r>
                <a:rPr lang="it-IT" sz="1200" dirty="0">
                  <a:solidFill>
                    <a:srgbClr val="002060"/>
                  </a:solidFill>
                  <a:latin typeface="Times New Roman" panose="02020603050405020304" pitchFamily="18" charset="0"/>
                  <a:cs typeface="Times New Roman" panose="02020603050405020304" pitchFamily="18" charset="0"/>
                </a:rPr>
                <a:t>) </a:t>
              </a:r>
              <a:r>
                <a:rPr lang="it-IT" sz="1200" dirty="0" err="1">
                  <a:solidFill>
                    <a:srgbClr val="002060"/>
                  </a:solidFill>
                  <a:latin typeface="Times New Roman" panose="02020603050405020304" pitchFamily="18" charset="0"/>
                  <a:cs typeface="Times New Roman" panose="02020603050405020304" pitchFamily="18" charset="0"/>
                </a:rPr>
                <a:t>Semen</a:t>
              </a:r>
              <a:r>
                <a:rPr lang="it-IT" sz="1200" dirty="0">
                  <a:solidFill>
                    <a:srgbClr val="002060"/>
                  </a:solidFill>
                  <a:latin typeface="Times New Roman" panose="02020603050405020304" pitchFamily="18" charset="0"/>
                  <a:cs typeface="Times New Roman" panose="02020603050405020304" pitchFamily="18" charset="0"/>
                </a:rPr>
                <a:t> </a:t>
              </a:r>
              <a:r>
                <a:rPr lang="it-IT" sz="1200" dirty="0" err="1">
                  <a:solidFill>
                    <a:srgbClr val="002060"/>
                  </a:solidFill>
                  <a:latin typeface="Times New Roman" panose="02020603050405020304" pitchFamily="18" charset="0"/>
                  <a:cs typeface="Times New Roman" panose="02020603050405020304" pitchFamily="18" charset="0"/>
                </a:rPr>
                <a:t>observed</a:t>
              </a:r>
              <a:r>
                <a:rPr lang="it-IT" sz="1200" dirty="0">
                  <a:solidFill>
                    <a:srgbClr val="002060"/>
                  </a:solidFill>
                  <a:latin typeface="Times New Roman" panose="02020603050405020304" pitchFamily="18" charset="0"/>
                  <a:cs typeface="Times New Roman" panose="02020603050405020304" pitchFamily="18" charset="0"/>
                </a:rPr>
                <a:t> by </a:t>
              </a:r>
              <a:r>
                <a:rPr lang="it-IT" sz="1200" dirty="0" err="1">
                  <a:solidFill>
                    <a:srgbClr val="002060"/>
                  </a:solidFill>
                  <a:latin typeface="Times New Roman" panose="02020603050405020304" pitchFamily="18" charset="0"/>
                  <a:cs typeface="Times New Roman" panose="02020603050405020304" pitchFamily="18" charset="0"/>
                </a:rPr>
                <a:t>conventional</a:t>
              </a:r>
              <a:r>
                <a:rPr lang="it-IT" sz="1200" dirty="0">
                  <a:solidFill>
                    <a:srgbClr val="002060"/>
                  </a:solidFill>
                  <a:latin typeface="Times New Roman" panose="02020603050405020304" pitchFamily="18" charset="0"/>
                  <a:cs typeface="Times New Roman" panose="02020603050405020304" pitchFamily="18" charset="0"/>
                </a:rPr>
                <a:t> </a:t>
              </a:r>
              <a:r>
                <a:rPr lang="it-IT" sz="1200" dirty="0" err="1">
                  <a:solidFill>
                    <a:srgbClr val="002060"/>
                  </a:solidFill>
                  <a:latin typeface="Times New Roman" panose="02020603050405020304" pitchFamily="18" charset="0"/>
                  <a:cs typeface="Times New Roman" panose="02020603050405020304" pitchFamily="18" charset="0"/>
                </a:rPr>
                <a:t>magnification</a:t>
              </a:r>
              <a:r>
                <a:rPr lang="it-IT" sz="1200" dirty="0">
                  <a:solidFill>
                    <a:srgbClr val="002060"/>
                  </a:solidFill>
                  <a:latin typeface="Times New Roman" panose="02020603050405020304" pitchFamily="18" charset="0"/>
                  <a:cs typeface="Times New Roman" panose="02020603050405020304" pitchFamily="18" charset="0"/>
                </a:rPr>
                <a:t> (400X); (</a:t>
              </a:r>
              <a:r>
                <a:rPr lang="it-IT" sz="1200" dirty="0">
                  <a:latin typeface="Times New Roman" panose="02020603050405020304" pitchFamily="18" charset="0"/>
                  <a:cs typeface="Times New Roman" panose="02020603050405020304" pitchFamily="18" charset="0"/>
                </a:rPr>
                <a:t>B. C. D</a:t>
              </a:r>
              <a:r>
                <a:rPr lang="it-IT" sz="1200" dirty="0">
                  <a:solidFill>
                    <a:srgbClr val="002060"/>
                  </a:solidFill>
                  <a:latin typeface="Times New Roman" panose="02020603050405020304" pitchFamily="18" charset="0"/>
                  <a:cs typeface="Times New Roman" panose="02020603050405020304" pitchFamily="18" charset="0"/>
                </a:rPr>
                <a:t>) </a:t>
              </a:r>
              <a:r>
                <a:rPr lang="it-IT" sz="1200" dirty="0" err="1">
                  <a:solidFill>
                    <a:srgbClr val="002060"/>
                  </a:solidFill>
                  <a:latin typeface="Times New Roman" panose="02020603050405020304" pitchFamily="18" charset="0"/>
                  <a:cs typeface="Times New Roman" panose="02020603050405020304" pitchFamily="18" charset="0"/>
                </a:rPr>
                <a:t>Semen</a:t>
              </a:r>
              <a:r>
                <a:rPr lang="it-IT" sz="1200" dirty="0">
                  <a:solidFill>
                    <a:srgbClr val="002060"/>
                  </a:solidFill>
                  <a:latin typeface="Times New Roman" panose="02020603050405020304" pitchFamily="18" charset="0"/>
                  <a:cs typeface="Times New Roman" panose="02020603050405020304" pitchFamily="18" charset="0"/>
                </a:rPr>
                <a:t> </a:t>
              </a:r>
              <a:r>
                <a:rPr lang="it-IT" sz="1200" dirty="0" err="1">
                  <a:solidFill>
                    <a:srgbClr val="002060"/>
                  </a:solidFill>
                  <a:latin typeface="Times New Roman" panose="02020603050405020304" pitchFamily="18" charset="0"/>
                  <a:cs typeface="Times New Roman" panose="02020603050405020304" pitchFamily="18" charset="0"/>
                </a:rPr>
                <a:t>observed</a:t>
              </a:r>
              <a:r>
                <a:rPr lang="it-IT" sz="1200" dirty="0">
                  <a:solidFill>
                    <a:srgbClr val="002060"/>
                  </a:solidFill>
                  <a:latin typeface="Times New Roman" panose="02020603050405020304" pitchFamily="18" charset="0"/>
                  <a:cs typeface="Times New Roman" panose="02020603050405020304" pitchFamily="18" charset="0"/>
                </a:rPr>
                <a:t> by MSOME (x 6300).</a:t>
              </a:r>
            </a:p>
          </p:txBody>
        </p:sp>
        <p:grpSp>
          <p:nvGrpSpPr>
            <p:cNvPr id="4" name="Gruppo 7"/>
            <p:cNvGrpSpPr/>
            <p:nvPr/>
          </p:nvGrpSpPr>
          <p:grpSpPr>
            <a:xfrm>
              <a:off x="539552" y="3140968"/>
              <a:ext cx="8136904" cy="2140041"/>
              <a:chOff x="467544" y="2861705"/>
              <a:chExt cx="7631846" cy="1915248"/>
            </a:xfrm>
          </p:grpSpPr>
          <p:pic>
            <p:nvPicPr>
              <p:cNvPr id="1030" name="Picture 6" descr="http://www.cpma.ch/system/html/imsi_photo-59712dc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58" b="45833"/>
              <a:stretch/>
            </p:blipFill>
            <p:spPr bwMode="auto">
              <a:xfrm>
                <a:off x="467544" y="2979683"/>
                <a:ext cx="3744416" cy="17972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pma.ch/system/html/imsi_photo-59712dc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167"/>
              <a:stretch/>
            </p:blipFill>
            <p:spPr bwMode="auto">
              <a:xfrm>
                <a:off x="4354974" y="2861705"/>
                <a:ext cx="3744416" cy="19152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uppo 16"/>
          <p:cNvGrpSpPr/>
          <p:nvPr/>
        </p:nvGrpSpPr>
        <p:grpSpPr>
          <a:xfrm>
            <a:off x="1986488" y="1873722"/>
            <a:ext cx="8136904" cy="1555278"/>
            <a:chOff x="437953" y="1536164"/>
            <a:chExt cx="8136904" cy="1555278"/>
          </a:xfrm>
        </p:grpSpPr>
        <p:sp>
          <p:nvSpPr>
            <p:cNvPr id="10" name="Rettangolo 9"/>
            <p:cNvSpPr/>
            <p:nvPr/>
          </p:nvSpPr>
          <p:spPr>
            <a:xfrm>
              <a:off x="437953" y="1536164"/>
              <a:ext cx="8136904" cy="1323439"/>
            </a:xfrm>
            <a:prstGeom prst="rect">
              <a:avLst/>
            </a:prstGeom>
            <a:ln>
              <a:noFill/>
            </a:ln>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Sperm morphology has been described as one of the major determinants of male in vivo and in vitro fertility. </a:t>
              </a:r>
            </a:p>
            <a:p>
              <a:pPr algn="just"/>
              <a:r>
                <a:rPr lang="en-US" sz="1600" dirty="0">
                  <a:solidFill>
                    <a:srgbClr val="002060"/>
                  </a:solidFill>
                  <a:latin typeface="Times New Roman" panose="02020603050405020304" pitchFamily="18" charset="0"/>
                  <a:cs typeface="Times New Roman" panose="02020603050405020304" pitchFamily="18" charset="0"/>
                </a:rPr>
                <a:t>A new sperm selection method has been developed based on the inclusion of only normal sperm assessed using real-time motile sperm organelle morphology examination (</a:t>
              </a:r>
              <a:r>
                <a:rPr lang="en-US" sz="1600" b="1" dirty="0">
                  <a:solidFill>
                    <a:srgbClr val="002060"/>
                  </a:solidFill>
                  <a:latin typeface="Times New Roman" panose="02020603050405020304" pitchFamily="18" charset="0"/>
                  <a:cs typeface="Times New Roman" panose="02020603050405020304" pitchFamily="18" charset="0"/>
                </a:rPr>
                <a:t>MSOME</a:t>
              </a:r>
              <a:r>
                <a:rPr lang="en-US" sz="1600" dirty="0">
                  <a:solidFill>
                    <a:srgbClr val="002060"/>
                  </a:solidFill>
                  <a:latin typeface="Times New Roman" panose="02020603050405020304" pitchFamily="18" charset="0"/>
                  <a:cs typeface="Times New Roman" panose="02020603050405020304" pitchFamily="18" charset="0"/>
                </a:rPr>
                <a:t>) at a magniﬁcation of ×6300. </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16" name="Rettangolo 15"/>
            <p:cNvSpPr/>
            <p:nvPr/>
          </p:nvSpPr>
          <p:spPr>
            <a:xfrm>
              <a:off x="479286" y="2845221"/>
              <a:ext cx="1244251" cy="246221"/>
            </a:xfrm>
            <a:prstGeom prst="rect">
              <a:avLst/>
            </a:prstGeom>
            <a:ln>
              <a:noFill/>
            </a:ln>
          </p:spPr>
          <p:txBody>
            <a:bodyPr wrap="none">
              <a:spAutoFit/>
            </a:bodyPr>
            <a:lstStyle/>
            <a:p>
              <a:r>
                <a:rPr lang="en-US" sz="1000" dirty="0" err="1">
                  <a:latin typeface="Times New Roman" panose="02020603050405020304" pitchFamily="18" charset="0"/>
                  <a:cs typeface="Times New Roman" panose="02020603050405020304" pitchFamily="18" charset="0"/>
                </a:rPr>
                <a:t>Bartoov</a:t>
              </a:r>
              <a:r>
                <a:rPr lang="en-US" sz="1000" dirty="0">
                  <a:latin typeface="Times New Roman" panose="02020603050405020304" pitchFamily="18" charset="0"/>
                  <a:cs typeface="Times New Roman" panose="02020603050405020304" pitchFamily="18" charset="0"/>
                </a:rPr>
                <a:t> et al., 2002</a:t>
              </a:r>
            </a:p>
          </p:txBody>
        </p:sp>
      </p:grpSp>
      <p:pic>
        <p:nvPicPr>
          <p:cNvPr id="15" name="Picture 2" descr="https://research.unite.it/sr/cineca/images/interface/logo_instance.png">
            <a:extLst>
              <a:ext uri="{FF2B5EF4-FFF2-40B4-BE49-F238E27FC236}">
                <a16:creationId xmlns:a16="http://schemas.microsoft.com/office/drawing/2014/main" id="{DB0B75B3-6789-4E4D-A21F-27698FB3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AB5F551-A580-4039-94AB-F9783AED8701}"/>
              </a:ext>
            </a:extLst>
          </p:cNvPr>
          <p:cNvSpPr txBox="1"/>
          <p:nvPr/>
        </p:nvSpPr>
        <p:spPr>
          <a:xfrm>
            <a:off x="2490551" y="277272"/>
            <a:ext cx="6405280" cy="954107"/>
          </a:xfrm>
          <a:prstGeom prst="rect">
            <a:avLst/>
          </a:prstGeom>
          <a:noFill/>
        </p:spPr>
        <p:txBody>
          <a:bodyPr wrap="none" rtlCol="0">
            <a:spAutoFit/>
          </a:bodyPr>
          <a:lstStyle/>
          <a:p>
            <a:pPr algn="ctr"/>
            <a:r>
              <a:rPr lang="it-IT" sz="2800" dirty="0">
                <a:solidFill>
                  <a:srgbClr val="002060"/>
                </a:solidFill>
                <a:latin typeface="Times New Roman" panose="02020603050405020304" pitchFamily="18" charset="0"/>
                <a:cs typeface="Times New Roman" panose="02020603050405020304" pitchFamily="18" charset="0"/>
              </a:rPr>
              <a:t>ULTRA-HIGH MAGNIFICATION (IMSI)</a:t>
            </a:r>
          </a:p>
          <a:p>
            <a:pPr algn="ctr"/>
            <a:r>
              <a:rPr lang="it-IT" sz="2800" dirty="0">
                <a:solidFill>
                  <a:srgbClr val="002060"/>
                </a:solidFill>
                <a:latin typeface="Times New Roman" panose="02020603050405020304" pitchFamily="18" charset="0"/>
                <a:cs typeface="Times New Roman" panose="02020603050405020304" pitchFamily="18" charset="0"/>
              </a:rPr>
              <a:t> SPERM SELECTION</a:t>
            </a:r>
          </a:p>
        </p:txBody>
      </p:sp>
    </p:spTree>
    <p:extLst>
      <p:ext uri="{BB962C8B-B14F-4D97-AF65-F5344CB8AC3E}">
        <p14:creationId xmlns:p14="http://schemas.microsoft.com/office/powerpoint/2010/main" val="239551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00" t="44828" r="21967" b="9052"/>
          <a:stretch/>
        </p:blipFill>
        <p:spPr bwMode="auto">
          <a:xfrm>
            <a:off x="2885302" y="2978624"/>
            <a:ext cx="6782599" cy="352221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Rettangolo 1"/>
          <p:cNvSpPr/>
          <p:nvPr/>
        </p:nvSpPr>
        <p:spPr>
          <a:xfrm>
            <a:off x="1775520" y="1645026"/>
            <a:ext cx="8640960" cy="1569660"/>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During MSOME, a micro-droplet of motile sperm suspension prepared by a routine sperm preparation technique is examined under oil immersion, with an inverted light microscope ﬁtted with high power </a:t>
            </a:r>
            <a:r>
              <a:rPr lang="en-US" sz="1600" dirty="0" err="1">
                <a:solidFill>
                  <a:srgbClr val="002060"/>
                </a:solidFill>
                <a:latin typeface="Times New Roman" panose="02020603050405020304" pitchFamily="18" charset="0"/>
                <a:cs typeface="Times New Roman" panose="02020603050405020304" pitchFamily="18" charset="0"/>
              </a:rPr>
              <a:t>Nomarski</a:t>
            </a:r>
            <a:r>
              <a:rPr lang="en-US" sz="1600" dirty="0">
                <a:solidFill>
                  <a:srgbClr val="002060"/>
                </a:solidFill>
                <a:latin typeface="Times New Roman" panose="02020603050405020304" pitchFamily="18" charset="0"/>
                <a:cs typeface="Times New Roman" panose="02020603050405020304" pitchFamily="18" charset="0"/>
              </a:rPr>
              <a:t> optics (differential interference contrast optics) with digital enhancement. Multiplying the lens magnification, with that of selector, camera and monitor, the final magnification will be equal to 6600 X.</a:t>
            </a:r>
            <a:endParaRPr lang="it-IT" sz="1600" dirty="0">
              <a:solidFill>
                <a:srgbClr val="002060"/>
              </a:solidFill>
              <a:latin typeface="Times New Roman" panose="02020603050405020304" pitchFamily="18" charset="0"/>
              <a:cs typeface="Times New Roman" panose="02020603050405020304" pitchFamily="18" charset="0"/>
            </a:endParaRPr>
          </a:p>
          <a:p>
            <a:pPr algn="just"/>
            <a:endParaRPr lang="it-IT" sz="1600" dirty="0">
              <a:solidFill>
                <a:srgbClr val="002060"/>
              </a:solidFill>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3FB31590-0383-409D-939B-90D6357689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26A78EB-8E45-4F44-B016-3587B3C5509C}"/>
              </a:ext>
            </a:extLst>
          </p:cNvPr>
          <p:cNvSpPr txBox="1"/>
          <p:nvPr/>
        </p:nvSpPr>
        <p:spPr>
          <a:xfrm>
            <a:off x="2490551" y="277272"/>
            <a:ext cx="6405280" cy="954107"/>
          </a:xfrm>
          <a:prstGeom prst="rect">
            <a:avLst/>
          </a:prstGeom>
          <a:noFill/>
        </p:spPr>
        <p:txBody>
          <a:bodyPr wrap="none" rtlCol="0">
            <a:spAutoFit/>
          </a:bodyPr>
          <a:lstStyle/>
          <a:p>
            <a:pPr algn="ctr"/>
            <a:r>
              <a:rPr lang="it-IT" sz="2800" dirty="0">
                <a:solidFill>
                  <a:srgbClr val="002060"/>
                </a:solidFill>
                <a:latin typeface="Times New Roman" panose="02020603050405020304" pitchFamily="18" charset="0"/>
                <a:cs typeface="Times New Roman" panose="02020603050405020304" pitchFamily="18" charset="0"/>
              </a:rPr>
              <a:t>ULTRA-HIGH MAGNIFICATION (IMSI)</a:t>
            </a:r>
          </a:p>
          <a:p>
            <a:pPr algn="ctr"/>
            <a:r>
              <a:rPr lang="it-IT" sz="2800" dirty="0">
                <a:solidFill>
                  <a:srgbClr val="002060"/>
                </a:solidFill>
                <a:latin typeface="Times New Roman" panose="02020603050405020304" pitchFamily="18" charset="0"/>
                <a:cs typeface="Times New Roman" panose="02020603050405020304" pitchFamily="18" charset="0"/>
              </a:rPr>
              <a:t> SPERM SELECTION</a:t>
            </a:r>
          </a:p>
        </p:txBody>
      </p:sp>
    </p:spTree>
    <p:extLst>
      <p:ext uri="{BB962C8B-B14F-4D97-AF65-F5344CB8AC3E}">
        <p14:creationId xmlns:p14="http://schemas.microsoft.com/office/powerpoint/2010/main" val="395010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52597" y="1428737"/>
            <a:ext cx="8178133" cy="830997"/>
          </a:xfrm>
          <a:prstGeom prst="rect">
            <a:avLst/>
          </a:prstGeom>
          <a:noFill/>
        </p:spPr>
        <p:txBody>
          <a:bodyPr wrap="square" rtlCol="0">
            <a:spAutoFit/>
          </a:bodyPr>
          <a:lstStyle/>
          <a:p>
            <a:pPr algn="just"/>
            <a:r>
              <a:rPr lang="it-IT" sz="1600" dirty="0">
                <a:solidFill>
                  <a:srgbClr val="002060"/>
                </a:solidFill>
                <a:latin typeface="Times New Roman" panose="02020603050405020304" pitchFamily="18" charset="0"/>
                <a:cs typeface="Times New Roman" panose="02020603050405020304" pitchFamily="18" charset="0"/>
              </a:rPr>
              <a:t>MSOME </a:t>
            </a:r>
            <a:r>
              <a:rPr lang="it-IT" sz="1600" dirty="0" err="1">
                <a:solidFill>
                  <a:srgbClr val="002060"/>
                </a:solidFill>
                <a:latin typeface="Times New Roman" panose="02020603050405020304" pitchFamily="18" charset="0"/>
                <a:cs typeface="Times New Roman" panose="02020603050405020304" pitchFamily="18" charset="0"/>
              </a:rPr>
              <a:t>assesses</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ﬁve</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sperm</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organelles</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acrosome</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postacrosomal</a:t>
            </a:r>
            <a:r>
              <a:rPr lang="it-IT"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lamina, neck, tail and mitochondria) that can be classiﬁed as either normal or abnormal. The sixth organelle (the nucleus) is evaluated for both shape and chromatin content (vacuolar area). </a:t>
            </a:r>
            <a:endParaRPr lang="it-IT" sz="1600" dirty="0">
              <a:solidFill>
                <a:srgbClr val="002060"/>
              </a:solidFill>
              <a:latin typeface="Times New Roman" panose="02020603050405020304" pitchFamily="18" charset="0"/>
              <a:cs typeface="Times New Roman" panose="02020603050405020304" pitchFamily="18" charset="0"/>
            </a:endParaRPr>
          </a:p>
        </p:txBody>
      </p:sp>
      <p:grpSp>
        <p:nvGrpSpPr>
          <p:cNvPr id="3" name="Gruppo 2"/>
          <p:cNvGrpSpPr/>
          <p:nvPr/>
        </p:nvGrpSpPr>
        <p:grpSpPr>
          <a:xfrm>
            <a:off x="6960097" y="2276873"/>
            <a:ext cx="3600399" cy="4452544"/>
            <a:chOff x="6228184" y="2144807"/>
            <a:chExt cx="3468414" cy="4584609"/>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345" t="23923" r="20997" b="13405"/>
            <a:stretch/>
          </p:blipFill>
          <p:spPr bwMode="auto">
            <a:xfrm>
              <a:off x="6228184" y="2144807"/>
              <a:ext cx="3468414" cy="458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448402" y="2144807"/>
              <a:ext cx="1236166" cy="924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10"/>
          <p:cNvGrpSpPr/>
          <p:nvPr/>
        </p:nvGrpSpPr>
        <p:grpSpPr>
          <a:xfrm>
            <a:off x="1775522" y="3153204"/>
            <a:ext cx="5106297" cy="2513528"/>
            <a:chOff x="179512" y="2728250"/>
            <a:chExt cx="5832649" cy="2513528"/>
          </a:xfrm>
        </p:grpSpPr>
        <p:sp>
          <p:nvSpPr>
            <p:cNvPr id="6" name="CasellaDiTesto 5"/>
            <p:cNvSpPr txBox="1"/>
            <p:nvPr/>
          </p:nvSpPr>
          <p:spPr>
            <a:xfrm>
              <a:off x="179513" y="2728250"/>
              <a:ext cx="5832648" cy="954107"/>
            </a:xfrm>
            <a:prstGeom prst="rect">
              <a:avLst/>
            </a:prstGeom>
            <a:noFill/>
          </p:spPr>
          <p:txBody>
            <a:bodyPr wrap="square" rtlCol="0">
              <a:spAutoFit/>
            </a:bodyPr>
            <a:lstStyle/>
            <a:p>
              <a:pPr marL="285750" indent="-285750" algn="just">
                <a:buFont typeface="Wingdings" pitchFamily="2" charset="2"/>
                <a:buChar char="v"/>
              </a:pPr>
              <a:r>
                <a:rPr lang="it-IT" sz="1400" b="1" dirty="0">
                  <a:solidFill>
                    <a:srgbClr val="002060"/>
                  </a:solidFill>
                  <a:latin typeface="Times New Roman" panose="02020603050405020304" pitchFamily="18" charset="0"/>
                  <a:cs typeface="Times New Roman" panose="02020603050405020304" pitchFamily="18" charset="0"/>
                </a:rPr>
                <a:t>Head</a:t>
              </a:r>
              <a:r>
                <a:rPr lang="it-IT" sz="1400" dirty="0">
                  <a:solidFill>
                    <a:srgbClr val="002060"/>
                  </a:solidFill>
                  <a:latin typeface="Times New Roman" panose="02020603050405020304" pitchFamily="18" charset="0"/>
                  <a:cs typeface="Times New Roman" panose="02020603050405020304" pitchFamily="18" charset="0"/>
                </a:rPr>
                <a:t>: the </a:t>
              </a:r>
              <a:r>
                <a:rPr lang="it-IT" sz="1400" dirty="0" err="1">
                  <a:solidFill>
                    <a:srgbClr val="002060"/>
                  </a:solidFill>
                  <a:latin typeface="Times New Roman" panose="02020603050405020304" pitchFamily="18" charset="0"/>
                  <a:cs typeface="Times New Roman" panose="02020603050405020304" pitchFamily="18" charset="0"/>
                </a:rPr>
                <a:t>shape</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has</a:t>
              </a:r>
              <a:r>
                <a:rPr lang="it-IT" sz="1400" dirty="0">
                  <a:solidFill>
                    <a:srgbClr val="002060"/>
                  </a:solidFill>
                  <a:latin typeface="Times New Roman" panose="02020603050405020304" pitchFamily="18" charset="0"/>
                  <a:cs typeface="Times New Roman" panose="02020603050405020304" pitchFamily="18" charset="0"/>
                </a:rPr>
                <a:t> to be </a:t>
              </a:r>
              <a:r>
                <a:rPr lang="it-IT" sz="1400" dirty="0" err="1">
                  <a:solidFill>
                    <a:srgbClr val="002060"/>
                  </a:solidFill>
                  <a:latin typeface="Times New Roman" panose="02020603050405020304" pitchFamily="18" charset="0"/>
                  <a:cs typeface="Times New Roman" panose="02020603050405020304" pitchFamily="18" charset="0"/>
                </a:rPr>
                <a:t>smooth</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symmetric</a:t>
              </a:r>
              <a:r>
                <a:rPr lang="it-IT" sz="1400" dirty="0">
                  <a:solidFill>
                    <a:srgbClr val="002060"/>
                  </a:solidFill>
                  <a:latin typeface="Times New Roman" panose="02020603050405020304" pitchFamily="18" charset="0"/>
                  <a:cs typeface="Times New Roman" panose="02020603050405020304" pitchFamily="18" charset="0"/>
                </a:rPr>
                <a:t> and </a:t>
              </a:r>
              <a:r>
                <a:rPr lang="it-IT" sz="1400" dirty="0" err="1">
                  <a:solidFill>
                    <a:srgbClr val="002060"/>
                  </a:solidFill>
                  <a:latin typeface="Times New Roman" panose="02020603050405020304" pitchFamily="18" charset="0"/>
                  <a:cs typeface="Times New Roman" panose="02020603050405020304" pitchFamily="18" charset="0"/>
                </a:rPr>
                <a:t>oval</a:t>
              </a:r>
              <a:r>
                <a:rPr lang="it-IT" sz="1400" dirty="0">
                  <a:solidFill>
                    <a:srgbClr val="002060"/>
                  </a:solidFill>
                  <a:latin typeface="Times New Roman" panose="02020603050405020304" pitchFamily="18" charset="0"/>
                  <a:cs typeface="Times New Roman" panose="02020603050405020304" pitchFamily="18" charset="0"/>
                </a:rPr>
                <a:t>. The chromatin mass has to be homogeneous and contain no extrusion or invaginations with a maximum of one vacuole involving less than 4% of the nuclear area.</a:t>
              </a:r>
            </a:p>
          </p:txBody>
        </p:sp>
        <p:sp>
          <p:nvSpPr>
            <p:cNvPr id="7" name="CasellaDiTesto 6"/>
            <p:cNvSpPr txBox="1"/>
            <p:nvPr/>
          </p:nvSpPr>
          <p:spPr>
            <a:xfrm>
              <a:off x="179512" y="3646988"/>
              <a:ext cx="5832648" cy="523220"/>
            </a:xfrm>
            <a:prstGeom prst="rect">
              <a:avLst/>
            </a:prstGeom>
            <a:noFill/>
          </p:spPr>
          <p:txBody>
            <a:bodyPr wrap="square" rtlCol="0">
              <a:spAutoFit/>
            </a:bodyPr>
            <a:lstStyle/>
            <a:p>
              <a:pPr marL="285750" indent="-285750" algn="just">
                <a:buFont typeface="Wingdings" pitchFamily="2" charset="2"/>
                <a:buChar char="v"/>
              </a:pPr>
              <a:r>
                <a:rPr lang="it-IT" sz="1400" b="1" dirty="0" err="1">
                  <a:solidFill>
                    <a:srgbClr val="002060"/>
                  </a:solidFill>
                  <a:latin typeface="Times New Roman" panose="02020603050405020304" pitchFamily="18" charset="0"/>
                  <a:cs typeface="Times New Roman" panose="02020603050405020304" pitchFamily="18" charset="0"/>
                </a:rPr>
                <a:t>Acrosome</a:t>
              </a:r>
              <a:r>
                <a:rPr lang="it-IT" sz="1400" b="1" dirty="0">
                  <a:solidFill>
                    <a:srgbClr val="002060"/>
                  </a:solidFill>
                  <a:latin typeface="Times New Roman" panose="02020603050405020304" pitchFamily="18" charset="0"/>
                  <a:cs typeface="Times New Roman" panose="02020603050405020304" pitchFamily="18" charset="0"/>
                </a:rPr>
                <a:t> and post </a:t>
              </a:r>
              <a:r>
                <a:rPr lang="it-IT" sz="1400" b="1" dirty="0" err="1">
                  <a:solidFill>
                    <a:srgbClr val="002060"/>
                  </a:solidFill>
                  <a:latin typeface="Times New Roman" panose="02020603050405020304" pitchFamily="18" charset="0"/>
                  <a:cs typeface="Times New Roman" panose="02020603050405020304" pitchFamily="18" charset="0"/>
                </a:rPr>
                <a:t>acrosomal</a:t>
              </a:r>
              <a:r>
                <a:rPr lang="it-IT" sz="1400" b="1" dirty="0">
                  <a:solidFill>
                    <a:srgbClr val="002060"/>
                  </a:solidFill>
                  <a:latin typeface="Times New Roman" panose="02020603050405020304" pitchFamily="18" charset="0"/>
                  <a:cs typeface="Times New Roman" panose="02020603050405020304" pitchFamily="18" charset="0"/>
                </a:rPr>
                <a:t> lamina</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they</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were</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considere</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abnormal</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if</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absent</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partial</a:t>
              </a:r>
              <a:r>
                <a:rPr lang="it-IT" sz="1400" dirty="0">
                  <a:solidFill>
                    <a:srgbClr val="002060"/>
                  </a:solidFill>
                  <a:latin typeface="Times New Roman" panose="02020603050405020304" pitchFamily="18" charset="0"/>
                  <a:cs typeface="Times New Roman" panose="02020603050405020304" pitchFamily="18" charset="0"/>
                </a:rPr>
                <a:t> or </a:t>
              </a:r>
              <a:r>
                <a:rPr lang="it-IT" sz="1400" dirty="0" err="1">
                  <a:solidFill>
                    <a:srgbClr val="002060"/>
                  </a:solidFill>
                  <a:latin typeface="Times New Roman" panose="02020603050405020304" pitchFamily="18" charset="0"/>
                  <a:cs typeface="Times New Roman" panose="02020603050405020304" pitchFamily="18" charset="0"/>
                </a:rPr>
                <a:t>vesiculated</a:t>
              </a:r>
              <a:r>
                <a:rPr lang="it-IT" sz="1400" dirty="0">
                  <a:solidFill>
                    <a:srgbClr val="002060"/>
                  </a:solidFill>
                  <a:latin typeface="Times New Roman" panose="02020603050405020304" pitchFamily="18" charset="0"/>
                  <a:cs typeface="Times New Roman" panose="02020603050405020304" pitchFamily="18" charset="0"/>
                </a:rPr>
                <a:t>.</a:t>
              </a:r>
            </a:p>
          </p:txBody>
        </p:sp>
        <p:sp>
          <p:nvSpPr>
            <p:cNvPr id="8" name="CasellaDiTesto 7"/>
            <p:cNvSpPr txBox="1"/>
            <p:nvPr/>
          </p:nvSpPr>
          <p:spPr>
            <a:xfrm>
              <a:off x="179512" y="4170208"/>
              <a:ext cx="5832648" cy="523220"/>
            </a:xfrm>
            <a:prstGeom prst="rect">
              <a:avLst/>
            </a:prstGeom>
            <a:noFill/>
          </p:spPr>
          <p:txBody>
            <a:bodyPr wrap="square" rtlCol="0">
              <a:spAutoFit/>
            </a:bodyPr>
            <a:lstStyle/>
            <a:p>
              <a:pPr marL="285750" indent="-285750" algn="just">
                <a:buFont typeface="Wingdings" pitchFamily="2" charset="2"/>
                <a:buChar char="v"/>
              </a:pPr>
              <a:r>
                <a:rPr lang="it-IT" sz="1400" b="1" dirty="0" err="1">
                  <a:solidFill>
                    <a:srgbClr val="002060"/>
                  </a:solidFill>
                  <a:latin typeface="Times New Roman" panose="02020603050405020304" pitchFamily="18" charset="0"/>
                  <a:cs typeface="Times New Roman" panose="02020603050405020304" pitchFamily="18" charset="0"/>
                </a:rPr>
                <a:t>neck</a:t>
              </a:r>
              <a:r>
                <a:rPr lang="it-IT" sz="1400" dirty="0">
                  <a:solidFill>
                    <a:srgbClr val="002060"/>
                  </a:solidFill>
                  <a:latin typeface="Times New Roman" panose="02020603050405020304" pitchFamily="18" charset="0"/>
                  <a:cs typeface="Times New Roman" panose="02020603050405020304" pitchFamily="18" charset="0"/>
                </a:rPr>
                <a:t>: an </a:t>
              </a:r>
              <a:r>
                <a:rPr lang="it-IT" sz="1400" dirty="0" err="1">
                  <a:solidFill>
                    <a:srgbClr val="002060"/>
                  </a:solidFill>
                  <a:latin typeface="Times New Roman" panose="02020603050405020304" pitchFamily="18" charset="0"/>
                  <a:cs typeface="Times New Roman" panose="02020603050405020304" pitchFamily="18" charset="0"/>
                </a:rPr>
                <a:t>abaxial</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neck</a:t>
              </a:r>
              <a:r>
                <a:rPr lang="it-IT" sz="1400" dirty="0">
                  <a:solidFill>
                    <a:srgbClr val="002060"/>
                  </a:solidFill>
                  <a:latin typeface="Times New Roman" panose="02020603050405020304" pitchFamily="18" charset="0"/>
                  <a:cs typeface="Times New Roman" panose="02020603050405020304" pitchFamily="18" charset="0"/>
                </a:rPr>
                <a:t> with </a:t>
              </a:r>
              <a:r>
                <a:rPr lang="it-IT" sz="1400" dirty="0" err="1">
                  <a:solidFill>
                    <a:srgbClr val="002060"/>
                  </a:solidFill>
                  <a:latin typeface="Times New Roman" panose="02020603050405020304" pitchFamily="18" charset="0"/>
                  <a:cs typeface="Times New Roman" panose="02020603050405020304" pitchFamily="18" charset="0"/>
                </a:rPr>
                <a:t>disorderes</a:t>
              </a:r>
              <a:r>
                <a:rPr lang="it-IT" sz="1400" dirty="0">
                  <a:solidFill>
                    <a:srgbClr val="002060"/>
                  </a:solidFill>
                  <a:latin typeface="Times New Roman" panose="02020603050405020304" pitchFamily="18" charset="0"/>
                  <a:cs typeface="Times New Roman" panose="02020603050405020304" pitchFamily="18" charset="0"/>
                </a:rPr>
                <a:t> or </a:t>
              </a:r>
              <a:r>
                <a:rPr lang="it-IT" sz="1400" dirty="0" err="1">
                  <a:solidFill>
                    <a:srgbClr val="002060"/>
                  </a:solidFill>
                  <a:latin typeface="Times New Roman" panose="02020603050405020304" pitchFamily="18" charset="0"/>
                  <a:cs typeface="Times New Roman" panose="02020603050405020304" pitchFamily="18" charset="0"/>
                </a:rPr>
                <a:t>cytoplasmatic</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droplets</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was</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considered</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abnormal</a:t>
              </a:r>
              <a:r>
                <a:rPr lang="it-IT" sz="1400" dirty="0">
                  <a:solidFill>
                    <a:srgbClr val="002060"/>
                  </a:solidFill>
                  <a:latin typeface="Times New Roman" panose="02020603050405020304" pitchFamily="18" charset="0"/>
                  <a:cs typeface="Times New Roman" panose="02020603050405020304" pitchFamily="18" charset="0"/>
                </a:rPr>
                <a:t>.</a:t>
              </a:r>
            </a:p>
          </p:txBody>
        </p:sp>
        <p:sp>
          <p:nvSpPr>
            <p:cNvPr id="9" name="CasellaDiTesto 8"/>
            <p:cNvSpPr txBox="1"/>
            <p:nvPr/>
          </p:nvSpPr>
          <p:spPr>
            <a:xfrm>
              <a:off x="179512" y="4718558"/>
              <a:ext cx="5832648" cy="523220"/>
            </a:xfrm>
            <a:prstGeom prst="rect">
              <a:avLst/>
            </a:prstGeom>
            <a:noFill/>
          </p:spPr>
          <p:txBody>
            <a:bodyPr wrap="square" rtlCol="0">
              <a:spAutoFit/>
            </a:bodyPr>
            <a:lstStyle/>
            <a:p>
              <a:pPr marL="285750" indent="-285750" algn="just">
                <a:buFont typeface="Wingdings" pitchFamily="2" charset="2"/>
                <a:buChar char="v"/>
              </a:pPr>
              <a:r>
                <a:rPr lang="it-IT" sz="1400" b="1" dirty="0" err="1">
                  <a:solidFill>
                    <a:srgbClr val="002060"/>
                  </a:solidFill>
                  <a:latin typeface="Times New Roman" panose="02020603050405020304" pitchFamily="18" charset="0"/>
                  <a:cs typeface="Times New Roman" panose="02020603050405020304" pitchFamily="18" charset="0"/>
                </a:rPr>
                <a:t>Tail</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was</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considered</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abnormal</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if</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broken</a:t>
              </a:r>
              <a:r>
                <a:rPr lang="it-IT" sz="1400" dirty="0">
                  <a:solidFill>
                    <a:srgbClr val="002060"/>
                  </a:solidFill>
                  <a:latin typeface="Times New Roman" panose="02020603050405020304" pitchFamily="18" charset="0"/>
                  <a:cs typeface="Times New Roman" panose="02020603050405020304" pitchFamily="18" charset="0"/>
                </a:rPr>
                <a:t>, short or double.</a:t>
              </a:r>
            </a:p>
            <a:p>
              <a:pPr marL="285750" indent="-285750" algn="just">
                <a:buFont typeface="Wingdings" pitchFamily="2" charset="2"/>
                <a:buChar char="v"/>
              </a:pPr>
              <a:endParaRPr lang="it-IT" sz="1400" dirty="0">
                <a:solidFill>
                  <a:srgbClr val="002060"/>
                </a:solidFill>
                <a:latin typeface="Times New Roman" panose="02020603050405020304" pitchFamily="18" charset="0"/>
                <a:cs typeface="Times New Roman" panose="02020603050405020304" pitchFamily="18" charset="0"/>
              </a:endParaRPr>
            </a:p>
          </p:txBody>
        </p:sp>
      </p:grpSp>
      <p:pic>
        <p:nvPicPr>
          <p:cNvPr id="17" name="Picture 2" descr="https://research.unite.it/sr/cineca/images/interface/logo_instance.png">
            <a:extLst>
              <a:ext uri="{FF2B5EF4-FFF2-40B4-BE49-F238E27FC236}">
                <a16:creationId xmlns:a16="http://schemas.microsoft.com/office/drawing/2014/main" id="{091B655B-A8FF-408A-AB56-BFBD0325B9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BFBFFB88-B449-4E0E-AF5E-970BB64E08B3}"/>
              </a:ext>
            </a:extLst>
          </p:cNvPr>
          <p:cNvSpPr txBox="1"/>
          <p:nvPr/>
        </p:nvSpPr>
        <p:spPr>
          <a:xfrm>
            <a:off x="2490551" y="277272"/>
            <a:ext cx="6405280" cy="954107"/>
          </a:xfrm>
          <a:prstGeom prst="rect">
            <a:avLst/>
          </a:prstGeom>
          <a:noFill/>
        </p:spPr>
        <p:txBody>
          <a:bodyPr wrap="none" rtlCol="0">
            <a:spAutoFit/>
          </a:bodyPr>
          <a:lstStyle/>
          <a:p>
            <a:pPr algn="ctr"/>
            <a:r>
              <a:rPr lang="it-IT" sz="2800" dirty="0">
                <a:solidFill>
                  <a:srgbClr val="002060"/>
                </a:solidFill>
                <a:latin typeface="Times New Roman" panose="02020603050405020304" pitchFamily="18" charset="0"/>
                <a:cs typeface="Times New Roman" panose="02020603050405020304" pitchFamily="18" charset="0"/>
              </a:rPr>
              <a:t>ULTRA-HIGH MAGNIFICATION (IMSI)</a:t>
            </a:r>
          </a:p>
          <a:p>
            <a:pPr algn="ctr"/>
            <a:r>
              <a:rPr lang="it-IT" sz="2800" dirty="0">
                <a:solidFill>
                  <a:srgbClr val="002060"/>
                </a:solidFill>
                <a:latin typeface="Times New Roman" panose="02020603050405020304" pitchFamily="18" charset="0"/>
                <a:cs typeface="Times New Roman" panose="02020603050405020304" pitchFamily="18" charset="0"/>
              </a:rPr>
              <a:t> SPERM SELECTION</a:t>
            </a:r>
          </a:p>
        </p:txBody>
      </p:sp>
    </p:spTree>
    <p:extLst>
      <p:ext uri="{BB962C8B-B14F-4D97-AF65-F5344CB8AC3E}">
        <p14:creationId xmlns:p14="http://schemas.microsoft.com/office/powerpoint/2010/main" val="105422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524000" y="476888"/>
            <a:ext cx="9144000" cy="523220"/>
          </a:xfrm>
          <a:prstGeom prst="rect">
            <a:avLst/>
          </a:prstGeom>
          <a:ln>
            <a:noFill/>
          </a:ln>
        </p:spPr>
        <p:txBody>
          <a:bodyPr wrap="square">
            <a:spAutoFit/>
          </a:bodyPr>
          <a:lstStyle/>
          <a:p>
            <a:pPr algn="ctr"/>
            <a:r>
              <a:rPr lang="en-US" sz="2800" cap="all" dirty="0" err="1">
                <a:solidFill>
                  <a:srgbClr val="002060"/>
                </a:solidFill>
                <a:latin typeface="Times New Roman" panose="02020603050405020304" pitchFamily="18" charset="0"/>
                <a:cs typeface="Times New Roman" panose="02020603050405020304" pitchFamily="18" charset="0"/>
              </a:rPr>
              <a:t>Imsi</a:t>
            </a:r>
            <a:r>
              <a:rPr lang="en-US" sz="2800" cap="all" dirty="0">
                <a:solidFill>
                  <a:srgbClr val="002060"/>
                </a:solidFill>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Bartoov</a:t>
            </a:r>
            <a:r>
              <a:rPr lang="en-US" sz="1000" dirty="0">
                <a:latin typeface="Times New Roman" panose="02020603050405020304" pitchFamily="18" charset="0"/>
                <a:cs typeface="Times New Roman" panose="02020603050405020304" pitchFamily="18" charset="0"/>
              </a:rPr>
              <a:t> et al., 2003</a:t>
            </a:r>
            <a:endParaRPr lang="it-IT" sz="1000" cap="all" dirty="0">
              <a:solidFill>
                <a:srgbClr val="002060"/>
              </a:solidFill>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2" cstate="print"/>
          <a:stretch>
            <a:fillRect/>
          </a:stretch>
        </p:blipFill>
        <p:spPr>
          <a:xfrm>
            <a:off x="2952729" y="1357298"/>
            <a:ext cx="5728659" cy="4144888"/>
          </a:xfrm>
          <a:prstGeom prst="rect">
            <a:avLst/>
          </a:prstGeom>
        </p:spPr>
      </p:pic>
      <p:grpSp>
        <p:nvGrpSpPr>
          <p:cNvPr id="3" name="Gruppo 18"/>
          <p:cNvGrpSpPr/>
          <p:nvPr/>
        </p:nvGrpSpPr>
        <p:grpSpPr>
          <a:xfrm>
            <a:off x="1881158" y="5716969"/>
            <a:ext cx="8286776" cy="584775"/>
            <a:chOff x="5868145" y="3359538"/>
            <a:chExt cx="3079577" cy="990457"/>
          </a:xfrm>
        </p:grpSpPr>
        <p:sp>
          <p:nvSpPr>
            <p:cNvPr id="16" name="Rettangolo 15"/>
            <p:cNvSpPr/>
            <p:nvPr/>
          </p:nvSpPr>
          <p:spPr>
            <a:xfrm>
              <a:off x="5868145" y="3359538"/>
              <a:ext cx="3074830" cy="990457"/>
            </a:xfrm>
            <a:prstGeom prst="rect">
              <a:avLst/>
            </a:prstGeom>
            <a:ln>
              <a:noFill/>
            </a:ln>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This approach is of particular beneﬁt when used in situations where identiﬁcation of speciﬁc sperm organelles is required, such as the </a:t>
              </a:r>
              <a:r>
                <a:rPr lang="en-US" sz="1600" dirty="0" err="1">
                  <a:solidFill>
                    <a:srgbClr val="002060"/>
                  </a:solidFill>
                  <a:latin typeface="Times New Roman" panose="02020603050405020304" pitchFamily="18" charset="0"/>
                  <a:cs typeface="Times New Roman" panose="02020603050405020304" pitchFamily="18" charset="0"/>
                </a:rPr>
                <a:t>acrosomal</a:t>
              </a:r>
              <a:r>
                <a:rPr lang="en-US" sz="1600" dirty="0">
                  <a:solidFill>
                    <a:srgbClr val="002060"/>
                  </a:solidFill>
                  <a:latin typeface="Times New Roman" panose="02020603050405020304" pitchFamily="18" charset="0"/>
                  <a:cs typeface="Times New Roman" panose="02020603050405020304" pitchFamily="18" charset="0"/>
                </a:rPr>
                <a:t> components in cases of </a:t>
              </a:r>
              <a:r>
                <a:rPr lang="en-US" sz="1600" dirty="0" err="1">
                  <a:solidFill>
                    <a:srgbClr val="002060"/>
                  </a:solidFill>
                  <a:latin typeface="Times New Roman" panose="02020603050405020304" pitchFamily="18" charset="0"/>
                  <a:cs typeface="Times New Roman" panose="02020603050405020304" pitchFamily="18" charset="0"/>
                </a:rPr>
                <a:t>globozoospermia</a:t>
              </a:r>
              <a:r>
                <a:rPr lang="en-US" sz="1600" dirty="0">
                  <a:solidFill>
                    <a:srgbClr val="002060"/>
                  </a:solidFill>
                  <a:latin typeface="Times New Roman" panose="02020603050405020304" pitchFamily="18" charset="0"/>
                  <a:cs typeface="Times New Roman" panose="02020603050405020304" pitchFamily="18" charset="0"/>
                </a:rPr>
                <a:t> .</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18" name="Rettangolo 17"/>
            <p:cNvSpPr/>
            <p:nvPr/>
          </p:nvSpPr>
          <p:spPr>
            <a:xfrm>
              <a:off x="8532984" y="3931816"/>
              <a:ext cx="414738" cy="417034"/>
            </a:xfrm>
            <a:prstGeom prst="rect">
              <a:avLst/>
            </a:prstGeom>
          </p:spPr>
          <p:txBody>
            <a:bodyPr wrap="none">
              <a:spAutoFit/>
            </a:bodyPr>
            <a:lstStyle/>
            <a:p>
              <a:pPr algn="r"/>
              <a:r>
                <a:rPr lang="en-US" sz="1000" dirty="0">
                  <a:latin typeface="Times New Roman" panose="02020603050405020304" pitchFamily="18" charset="0"/>
                  <a:cs typeface="Times New Roman" panose="02020603050405020304" pitchFamily="18" charset="0"/>
                </a:rPr>
                <a:t>Check et al., 2007</a:t>
              </a:r>
              <a:endParaRPr lang="it-IT" sz="1000" dirty="0"/>
            </a:p>
          </p:txBody>
        </p:sp>
      </p:grpSp>
      <p:pic>
        <p:nvPicPr>
          <p:cNvPr id="11" name="Picture 2" descr="https://research.unite.it/sr/cineca/images/interface/logo_instance.png">
            <a:extLst>
              <a:ext uri="{FF2B5EF4-FFF2-40B4-BE49-F238E27FC236}">
                <a16:creationId xmlns:a16="http://schemas.microsoft.com/office/drawing/2014/main" id="{12083FF4-7180-40F6-A2CE-4165351B2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73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p:cNvGrpSpPr/>
          <p:nvPr/>
        </p:nvGrpSpPr>
        <p:grpSpPr>
          <a:xfrm>
            <a:off x="2095472" y="1714488"/>
            <a:ext cx="7262492" cy="1645920"/>
            <a:chOff x="571472" y="2249951"/>
            <a:chExt cx="7262492" cy="1645920"/>
          </a:xfrm>
        </p:grpSpPr>
        <p:sp>
          <p:nvSpPr>
            <p:cNvPr id="14" name="Parentesi graffa chiusa 13"/>
            <p:cNvSpPr/>
            <p:nvPr/>
          </p:nvSpPr>
          <p:spPr>
            <a:xfrm>
              <a:off x="5359791" y="2249951"/>
              <a:ext cx="200465" cy="1645920"/>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15" name="CasellaDiTesto 14"/>
            <p:cNvSpPr txBox="1"/>
            <p:nvPr/>
          </p:nvSpPr>
          <p:spPr>
            <a:xfrm>
              <a:off x="5834571" y="2935747"/>
              <a:ext cx="1999393" cy="300082"/>
            </a:xfrm>
            <a:prstGeom prst="rect">
              <a:avLst/>
            </a:prstGeom>
            <a:noFill/>
          </p:spPr>
          <p:txBody>
            <a:bodyPr wrap="none" rtlCol="0">
              <a:spAutoFit/>
            </a:bodyPr>
            <a:lstStyle/>
            <a:p>
              <a:r>
                <a:rPr lang="it-IT" sz="1350" b="1" dirty="0">
                  <a:solidFill>
                    <a:srgbClr val="002060"/>
                  </a:solidFill>
                  <a:latin typeface="Times New Roman" pitchFamily="18" charset="0"/>
                  <a:cs typeface="Times New Roman" pitchFamily="18" charset="0"/>
                </a:rPr>
                <a:t> THEROICAL LESSON</a:t>
              </a:r>
            </a:p>
          </p:txBody>
        </p:sp>
        <p:sp>
          <p:nvSpPr>
            <p:cNvPr id="19" name="CasellaDiTesto 18"/>
            <p:cNvSpPr txBox="1"/>
            <p:nvPr/>
          </p:nvSpPr>
          <p:spPr>
            <a:xfrm>
              <a:off x="571472" y="2683943"/>
              <a:ext cx="3754682" cy="923330"/>
            </a:xfrm>
            <a:prstGeom prst="rect">
              <a:avLst/>
            </a:prstGeom>
            <a:noFill/>
          </p:spPr>
          <p:txBody>
            <a:bodyPr wrap="none" rtlCol="0">
              <a:spAutoFit/>
            </a:bodyPr>
            <a:lstStyle/>
            <a:p>
              <a:r>
                <a:rPr lang="it-IT" sz="1350" b="1" dirty="0">
                  <a:solidFill>
                    <a:srgbClr val="002060"/>
                  </a:solidFill>
                  <a:latin typeface="Times New Roman" pitchFamily="18" charset="0"/>
                  <a:cs typeface="Times New Roman" pitchFamily="18" charset="0"/>
                </a:rPr>
                <a:t>- BASIC SEMEN ANALISYS</a:t>
              </a:r>
            </a:p>
            <a:p>
              <a:endParaRPr lang="it-IT" sz="1350" b="1" dirty="0">
                <a:solidFill>
                  <a:srgbClr val="002060"/>
                </a:solidFill>
                <a:latin typeface="Times New Roman" pitchFamily="18" charset="0"/>
                <a:cs typeface="Times New Roman" pitchFamily="18" charset="0"/>
              </a:endParaRPr>
            </a:p>
            <a:p>
              <a:r>
                <a:rPr lang="it-IT" sz="1350" b="1" dirty="0">
                  <a:solidFill>
                    <a:srgbClr val="002060"/>
                  </a:solidFill>
                  <a:latin typeface="Times New Roman" pitchFamily="18" charset="0"/>
                  <a:cs typeface="Times New Roman" pitchFamily="18" charset="0"/>
                </a:rPr>
                <a:t>- SELECTION OF SPERMATOZOA FOR ICSI</a:t>
              </a:r>
            </a:p>
            <a:p>
              <a:endParaRPr lang="it-IT" sz="1350" b="1" dirty="0">
                <a:solidFill>
                  <a:srgbClr val="002060"/>
                </a:solidFill>
                <a:latin typeface="Times New Roman" pitchFamily="18" charset="0"/>
                <a:cs typeface="Times New Roman" pitchFamily="18" charset="0"/>
              </a:endParaRPr>
            </a:p>
          </p:txBody>
        </p:sp>
      </p:grpSp>
      <p:sp>
        <p:nvSpPr>
          <p:cNvPr id="9" name="CasellaDiTesto 8"/>
          <p:cNvSpPr txBox="1"/>
          <p:nvPr/>
        </p:nvSpPr>
        <p:spPr>
          <a:xfrm>
            <a:off x="1524000" y="571480"/>
            <a:ext cx="9001156" cy="523220"/>
          </a:xfrm>
          <a:prstGeom prst="rect">
            <a:avLst/>
          </a:prstGeom>
          <a:noFill/>
          <a:ln>
            <a:noFill/>
          </a:ln>
        </p:spPr>
        <p:txBody>
          <a:bodyPr wrap="square" rtlCol="0">
            <a:spAutoFit/>
          </a:bodyPr>
          <a:lstStyle/>
          <a:p>
            <a:pPr algn="ctr"/>
            <a:r>
              <a:rPr lang="it-IT" sz="2800" dirty="0">
                <a:solidFill>
                  <a:srgbClr val="002060"/>
                </a:solidFill>
                <a:latin typeface="Times New Roman" pitchFamily="18" charset="0"/>
                <a:cs typeface="Times New Roman" pitchFamily="18" charset="0"/>
              </a:rPr>
              <a:t>MAIN TOPICS</a:t>
            </a:r>
          </a:p>
        </p:txBody>
      </p:sp>
      <p:sp>
        <p:nvSpPr>
          <p:cNvPr id="83970" name="AutoShape 2" descr="Risultati immagini per liquido semina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26" name="Gruppo 25"/>
          <p:cNvGrpSpPr/>
          <p:nvPr/>
        </p:nvGrpSpPr>
        <p:grpSpPr>
          <a:xfrm>
            <a:off x="1975922" y="3814534"/>
            <a:ext cx="7523755" cy="1328978"/>
            <a:chOff x="451921" y="4528914"/>
            <a:chExt cx="7523755" cy="1328978"/>
          </a:xfrm>
        </p:grpSpPr>
        <p:sp>
          <p:nvSpPr>
            <p:cNvPr id="17" name="Parentesi graffa chiusa 16"/>
            <p:cNvSpPr/>
            <p:nvPr/>
          </p:nvSpPr>
          <p:spPr>
            <a:xfrm>
              <a:off x="5429256" y="4528914"/>
              <a:ext cx="118690" cy="828912"/>
            </a:xfrm>
            <a:prstGeom prst="rightBrace">
              <a:avLst/>
            </a:prstGeom>
            <a:ln w="25400">
              <a:solidFill>
                <a:srgbClr val="D424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solidFill>
                  <a:srgbClr val="FF0000"/>
                </a:solidFill>
              </a:endParaRPr>
            </a:p>
          </p:txBody>
        </p:sp>
        <p:sp>
          <p:nvSpPr>
            <p:cNvPr id="18" name="CasellaDiTesto 17"/>
            <p:cNvSpPr txBox="1"/>
            <p:nvPr/>
          </p:nvSpPr>
          <p:spPr>
            <a:xfrm>
              <a:off x="5843361" y="4653799"/>
              <a:ext cx="2132315" cy="300082"/>
            </a:xfrm>
            <a:prstGeom prst="rect">
              <a:avLst/>
            </a:prstGeom>
            <a:noFill/>
          </p:spPr>
          <p:txBody>
            <a:bodyPr wrap="none" rtlCol="0">
              <a:spAutoFit/>
            </a:bodyPr>
            <a:lstStyle/>
            <a:p>
              <a:r>
                <a:rPr lang="it-IT" sz="1350" b="1" dirty="0">
                  <a:solidFill>
                    <a:srgbClr val="D42412"/>
                  </a:solidFill>
                  <a:latin typeface="Times New Roman" pitchFamily="18" charset="0"/>
                  <a:cs typeface="Times New Roman" pitchFamily="18" charset="0"/>
                </a:rPr>
                <a:t>INTERACTIVE LESSON</a:t>
              </a:r>
            </a:p>
          </p:txBody>
        </p:sp>
        <p:sp>
          <p:nvSpPr>
            <p:cNvPr id="12" name="CasellaDiTesto 11"/>
            <p:cNvSpPr txBox="1"/>
            <p:nvPr/>
          </p:nvSpPr>
          <p:spPr>
            <a:xfrm>
              <a:off x="451921" y="4537757"/>
              <a:ext cx="2983766" cy="678263"/>
            </a:xfrm>
            <a:prstGeom prst="rect">
              <a:avLst/>
            </a:prstGeom>
            <a:noFill/>
          </p:spPr>
          <p:txBody>
            <a:bodyPr wrap="none" rtlCol="0">
              <a:spAutoFit/>
            </a:bodyPr>
            <a:lstStyle/>
            <a:p>
              <a:pPr>
                <a:lnSpc>
                  <a:spcPct val="150000"/>
                </a:lnSpc>
                <a:buFontTx/>
                <a:buChar char="-"/>
              </a:pPr>
              <a:r>
                <a:rPr lang="it-IT" sz="1350" b="1" dirty="0">
                  <a:solidFill>
                    <a:srgbClr val="002060"/>
                  </a:solidFill>
                  <a:latin typeface="Times New Roman" pitchFamily="18" charset="0"/>
                  <a:cs typeface="Times New Roman" pitchFamily="18" charset="0"/>
                </a:rPr>
                <a:t>  “</a:t>
              </a:r>
              <a:r>
                <a:rPr lang="it-IT" sz="1350" b="1" i="1" dirty="0">
                  <a:solidFill>
                    <a:srgbClr val="002060"/>
                  </a:solidFill>
                  <a:latin typeface="Times New Roman" pitchFamily="18" charset="0"/>
                  <a:cs typeface="Times New Roman" pitchFamily="18" charset="0"/>
                </a:rPr>
                <a:t>ATLAS OF HUMAN SEMEN</a:t>
              </a:r>
              <a:r>
                <a:rPr lang="it-IT" sz="1350" b="1" dirty="0">
                  <a:solidFill>
                    <a:srgbClr val="002060"/>
                  </a:solidFill>
                  <a:latin typeface="Times New Roman" pitchFamily="18" charset="0"/>
                  <a:cs typeface="Times New Roman" pitchFamily="18" charset="0"/>
                </a:rPr>
                <a:t>” </a:t>
              </a:r>
            </a:p>
            <a:p>
              <a:pPr>
                <a:lnSpc>
                  <a:spcPct val="150000"/>
                </a:lnSpc>
              </a:pPr>
              <a:r>
                <a:rPr lang="it-IT" sz="1350" b="1" dirty="0">
                  <a:solidFill>
                    <a:srgbClr val="002060"/>
                  </a:solidFill>
                  <a:latin typeface="Times New Roman" pitchFamily="18" charset="0"/>
                  <a:cs typeface="Times New Roman" pitchFamily="18" charset="0"/>
                </a:rPr>
                <a:t>……YOU HAVE TO CHOOSE!!!.......</a:t>
              </a:r>
            </a:p>
          </p:txBody>
        </p:sp>
        <p:pic>
          <p:nvPicPr>
            <p:cNvPr id="83974" name="Picture 6" descr="Immagine correlata"/>
            <p:cNvPicPr>
              <a:picLocks noChangeAspect="1" noChangeArrowheads="1"/>
            </p:cNvPicPr>
            <p:nvPr/>
          </p:nvPicPr>
          <p:blipFill>
            <a:blip r:embed="rId2" cstate="print"/>
            <a:srcRect/>
            <a:stretch>
              <a:fillRect/>
            </a:stretch>
          </p:blipFill>
          <p:spPr bwMode="auto">
            <a:xfrm>
              <a:off x="3357554" y="4557720"/>
              <a:ext cx="1857388" cy="1300172"/>
            </a:xfrm>
            <a:prstGeom prst="rect">
              <a:avLst/>
            </a:prstGeom>
            <a:noFill/>
          </p:spPr>
        </p:pic>
      </p:grpSp>
      <p:pic>
        <p:nvPicPr>
          <p:cNvPr id="20" name="Picture 2" descr="https://research.unite.it/sr/cineca/images/interface/logo_instance.png">
            <a:extLst>
              <a:ext uri="{FF2B5EF4-FFF2-40B4-BE49-F238E27FC236}">
                <a16:creationId xmlns:a16="http://schemas.microsoft.com/office/drawing/2014/main" id="{1D58D485-DA7A-4C23-9696-DB2BE7BDF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59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3034193" y="1740007"/>
            <a:ext cx="5537367" cy="3528103"/>
            <a:chOff x="1403648" y="1628800"/>
            <a:chExt cx="5537367" cy="3528103"/>
          </a:xfrm>
        </p:grpSpPr>
        <p:grpSp>
          <p:nvGrpSpPr>
            <p:cNvPr id="3" name="Gruppo 2"/>
            <p:cNvGrpSpPr/>
            <p:nvPr/>
          </p:nvGrpSpPr>
          <p:grpSpPr>
            <a:xfrm>
              <a:off x="1403648" y="1628800"/>
              <a:ext cx="5537367" cy="2688910"/>
              <a:chOff x="282005" y="3105835"/>
              <a:chExt cx="4954055" cy="2184854"/>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05" y="3374709"/>
                <a:ext cx="4954055" cy="19159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Lst>
            </p:spPr>
          </p:pic>
          <p:sp>
            <p:nvSpPr>
              <p:cNvPr id="2" name="Rettangolo 1"/>
              <p:cNvSpPr/>
              <p:nvPr/>
            </p:nvSpPr>
            <p:spPr>
              <a:xfrm>
                <a:off x="323528" y="3105835"/>
                <a:ext cx="4572000" cy="175057"/>
              </a:xfrm>
              <a:prstGeom prst="rect">
                <a:avLst/>
              </a:prstGeom>
            </p:spPr>
            <p:txBody>
              <a:bodyPr>
                <a:spAutoFit/>
              </a:bodyPr>
              <a:lstStyle/>
              <a:p>
                <a:r>
                  <a:rPr lang="en-US" sz="800" i="1" dirty="0" err="1">
                    <a:latin typeface="+mj-lt"/>
                  </a:rPr>
                  <a:t>Gianaroli</a:t>
                </a:r>
                <a:r>
                  <a:rPr lang="en-US" sz="800" i="1" dirty="0">
                    <a:latin typeface="+mj-lt"/>
                  </a:rPr>
                  <a:t>. Selection of reacted spermatozoa for ICSI. </a:t>
                </a:r>
                <a:r>
                  <a:rPr lang="en-US" sz="800" i="1" dirty="0" err="1">
                    <a:latin typeface="+mj-lt"/>
                  </a:rPr>
                  <a:t>Fertil</a:t>
                </a:r>
                <a:r>
                  <a:rPr lang="en-US" sz="800" i="1" dirty="0">
                    <a:latin typeface="+mj-lt"/>
                  </a:rPr>
                  <a:t> </a:t>
                </a:r>
                <a:r>
                  <a:rPr lang="en-US" sz="800" i="1" dirty="0" err="1">
                    <a:latin typeface="+mj-lt"/>
                  </a:rPr>
                  <a:t>Steril</a:t>
                </a:r>
                <a:r>
                  <a:rPr lang="en-US" sz="800" i="1" dirty="0">
                    <a:latin typeface="+mj-lt"/>
                  </a:rPr>
                  <a:t> 2010</a:t>
                </a:r>
                <a:endParaRPr lang="it-IT" sz="800" i="1" dirty="0">
                  <a:latin typeface="+mj-lt"/>
                </a:endParaRPr>
              </a:p>
            </p:txBody>
          </p:sp>
        </p:grpSp>
        <p:sp>
          <p:nvSpPr>
            <p:cNvPr id="9" name="Rettangolo 8"/>
            <p:cNvSpPr/>
            <p:nvPr/>
          </p:nvSpPr>
          <p:spPr>
            <a:xfrm>
              <a:off x="1403648" y="4325906"/>
              <a:ext cx="5537367" cy="830997"/>
            </a:xfrm>
            <a:prstGeom prst="rect">
              <a:avLst/>
            </a:prstGeom>
          </p:spPr>
          <p:txBody>
            <a:bodyPr wrap="square">
              <a:spAutoFit/>
            </a:bodyPr>
            <a:lstStyle/>
            <a:p>
              <a:pPr algn="just"/>
              <a:r>
                <a:rPr lang="en-US" sz="1200" b="1" dirty="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The localization of birefringence in the </a:t>
              </a:r>
              <a:r>
                <a:rPr lang="en-US" sz="1200" dirty="0" err="1">
                  <a:latin typeface="Times New Roman" panose="02020603050405020304" pitchFamily="18" charset="0"/>
                  <a:cs typeface="Times New Roman" panose="02020603050405020304" pitchFamily="18" charset="0"/>
                </a:rPr>
                <a:t>postacrosomal</a:t>
              </a:r>
              <a:r>
                <a:rPr lang="en-US" sz="1200" dirty="0">
                  <a:latin typeface="Times New Roman" panose="02020603050405020304" pitchFamily="18" charset="0"/>
                  <a:cs typeface="Times New Roman" panose="02020603050405020304" pitchFamily="18" charset="0"/>
                </a:rPr>
                <a:t> region indicates that the acrosome reaction has already occurred. (</a:t>
              </a:r>
              <a:r>
                <a:rPr lang="en-US" sz="1200" b="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 The presence of birefringence in both compartments of the head, acrosome, and nucleus, identifies an intact acrosome in a </a:t>
              </a:r>
              <a:r>
                <a:rPr lang="en-US" sz="1200" dirty="0" err="1">
                  <a:latin typeface="Times New Roman" panose="02020603050405020304" pitchFamily="18" charset="0"/>
                  <a:cs typeface="Times New Roman" panose="02020603050405020304" pitchFamily="18" charset="0"/>
                </a:rPr>
                <a:t>nonreacted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spermatozoo</a:t>
              </a:r>
              <a:r>
                <a:rPr lang="en-US" sz="1200" dirty="0">
                  <a:latin typeface="Times New Roman" panose="02020603050405020304" pitchFamily="18" charset="0"/>
                  <a:cs typeface="Times New Roman" panose="02020603050405020304" pitchFamily="18" charset="0"/>
                </a:rPr>
                <a:t>.</a:t>
              </a:r>
              <a:endParaRPr lang="it-IT" sz="1200" dirty="0">
                <a:latin typeface="Times New Roman" panose="02020603050405020304" pitchFamily="18" charset="0"/>
                <a:cs typeface="Times New Roman" panose="02020603050405020304" pitchFamily="18" charset="0"/>
              </a:endParaRPr>
            </a:p>
          </p:txBody>
        </p:sp>
      </p:grpSp>
      <p:sp>
        <p:nvSpPr>
          <p:cNvPr id="10" name="Rettangolo 9"/>
          <p:cNvSpPr/>
          <p:nvPr/>
        </p:nvSpPr>
        <p:spPr>
          <a:xfrm>
            <a:off x="2088690" y="5517233"/>
            <a:ext cx="8352928" cy="646331"/>
          </a:xfrm>
          <a:prstGeom prst="rect">
            <a:avLst/>
          </a:prstGeom>
          <a:ln>
            <a:noFill/>
          </a:ln>
        </p:spPr>
        <p:txBody>
          <a:bodyPr wrap="square">
            <a:spAutoFit/>
          </a:bodyPr>
          <a:lstStyle/>
          <a:p>
            <a:pPr algn="ctr"/>
            <a:r>
              <a:rPr lang="en-US" i="1" dirty="0">
                <a:solidFill>
                  <a:srgbClr val="002060"/>
                </a:solidFill>
                <a:latin typeface="Times New Roman" panose="02020603050405020304" pitchFamily="18" charset="0"/>
                <a:cs typeface="Times New Roman" panose="02020603050405020304" pitchFamily="18" charset="0"/>
              </a:rPr>
              <a:t>It is well known that the acrosome reaction includes a series of events that sperm cells need to undergo to naturally achieve fertilization of the oocyte.</a:t>
            </a:r>
            <a:endParaRPr lang="it-IT" i="1" dirty="0">
              <a:solidFill>
                <a:srgbClr val="002060"/>
              </a:solidFill>
              <a:latin typeface="Times New Roman" panose="02020603050405020304" pitchFamily="18" charset="0"/>
              <a:cs typeface="Times New Roman" panose="02020603050405020304" pitchFamily="18" charset="0"/>
            </a:endParaRPr>
          </a:p>
        </p:txBody>
      </p:sp>
      <p:sp>
        <p:nvSpPr>
          <p:cNvPr id="18" name="Rettangolo 17"/>
          <p:cNvSpPr/>
          <p:nvPr/>
        </p:nvSpPr>
        <p:spPr>
          <a:xfrm>
            <a:off x="3045586" y="358638"/>
            <a:ext cx="5775383"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based on birefringence</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3" name="Picture 2" descr="https://research.unite.it/sr/cineca/images/interface/logo_instance.png">
            <a:extLst>
              <a:ext uri="{FF2B5EF4-FFF2-40B4-BE49-F238E27FC236}">
                <a16:creationId xmlns:a16="http://schemas.microsoft.com/office/drawing/2014/main" id="{929075A9-A062-42C4-BCE2-114CD0EE5E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40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19536" y="1733870"/>
            <a:ext cx="8352928" cy="1169551"/>
          </a:xfrm>
          <a:prstGeom prst="rect">
            <a:avLst/>
          </a:prstGeom>
          <a:ln>
            <a:noFill/>
          </a:ln>
        </p:spPr>
        <p:txBody>
          <a:bodyPr wrap="square">
            <a:spAutoFit/>
          </a:bodyPr>
          <a:lstStyle/>
          <a:p>
            <a:pPr algn="just"/>
            <a:r>
              <a:rPr lang="en-US" sz="1600" dirty="0">
                <a:solidFill>
                  <a:srgbClr val="FF0000"/>
                </a:solidFill>
                <a:latin typeface="Times New Roman" panose="02020603050405020304" pitchFamily="18" charset="0"/>
                <a:cs typeface="Times New Roman" panose="02020603050405020304" pitchFamily="18" charset="0"/>
              </a:rPr>
              <a:t>Recent studies document an association between sperm head birefringence and DNA integrity:</a:t>
            </a:r>
          </a:p>
          <a:p>
            <a:pPr algn="just"/>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Damage in DNA structure could negatively affect the sperm capacity to undergo the acrosome reaction and the consequent steps following its entry into the oocyte</a:t>
            </a:r>
            <a:r>
              <a:rPr lang="it-IT"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2165265" y="2903421"/>
            <a:ext cx="1223412"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Petersen et al., 2011</a:t>
            </a:r>
            <a:endParaRPr lang="it-IT" sz="1000" dirty="0"/>
          </a:p>
        </p:txBody>
      </p:sp>
      <p:grpSp>
        <p:nvGrpSpPr>
          <p:cNvPr id="13" name="Gruppo 12"/>
          <p:cNvGrpSpPr/>
          <p:nvPr/>
        </p:nvGrpSpPr>
        <p:grpSpPr>
          <a:xfrm>
            <a:off x="1919536" y="3645025"/>
            <a:ext cx="8352928" cy="2478469"/>
            <a:chOff x="395536" y="4053845"/>
            <a:chExt cx="8352928" cy="2478469"/>
          </a:xfrm>
        </p:grpSpPr>
        <p:grpSp>
          <p:nvGrpSpPr>
            <p:cNvPr id="3" name="Gruppo 2"/>
            <p:cNvGrpSpPr/>
            <p:nvPr/>
          </p:nvGrpSpPr>
          <p:grpSpPr>
            <a:xfrm>
              <a:off x="395536" y="4053845"/>
              <a:ext cx="8352928" cy="2255475"/>
              <a:chOff x="395536" y="3620056"/>
              <a:chExt cx="8352928" cy="2255475"/>
            </a:xfrm>
          </p:grpSpPr>
          <p:sp>
            <p:nvSpPr>
              <p:cNvPr id="10" name="Rettangolo 9"/>
              <p:cNvSpPr/>
              <p:nvPr/>
            </p:nvSpPr>
            <p:spPr>
              <a:xfrm>
                <a:off x="395536" y="5229200"/>
                <a:ext cx="8352928" cy="646331"/>
              </a:xfrm>
              <a:prstGeom prst="rect">
                <a:avLst/>
              </a:prstGeom>
              <a:ln>
                <a:noFill/>
              </a:ln>
            </p:spPr>
            <p:txBody>
              <a:bodyPr wrap="square">
                <a:spAutoFit/>
              </a:bodyPr>
              <a:lstStyle/>
              <a:p>
                <a:pPr marL="285750" indent="-285750" algn="just">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The polarized light also permitted easily visualization of irregularities such as vacuoles in the sperm head.</a:t>
                </a:r>
                <a:endParaRPr lang="it-IT" dirty="0">
                  <a:solidFill>
                    <a:srgbClr val="002060"/>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620056"/>
                <a:ext cx="4699743" cy="148074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2" name="Rettangolo 11"/>
            <p:cNvSpPr/>
            <p:nvPr/>
          </p:nvSpPr>
          <p:spPr>
            <a:xfrm>
              <a:off x="641265" y="6286093"/>
              <a:ext cx="1122423" cy="246221"/>
            </a:xfrm>
            <a:prstGeom prst="rect">
              <a:avLst/>
            </a:prstGeom>
          </p:spPr>
          <p:txBody>
            <a:bodyPr wrap="none">
              <a:spAutoFit/>
            </a:bodyPr>
            <a:lstStyle/>
            <a:p>
              <a:pPr algn="r"/>
              <a:r>
                <a:rPr lang="en-US" sz="1000" dirty="0" err="1">
                  <a:latin typeface="Times New Roman" panose="02020603050405020304" pitchFamily="18" charset="0"/>
                  <a:cs typeface="Times New Roman" panose="02020603050405020304" pitchFamily="18" charset="0"/>
                </a:rPr>
                <a:t>Magli</a:t>
              </a:r>
              <a:r>
                <a:rPr lang="en-US" sz="1000" dirty="0">
                  <a:latin typeface="Times New Roman" panose="02020603050405020304" pitchFamily="18" charset="0"/>
                  <a:cs typeface="Times New Roman" panose="02020603050405020304" pitchFamily="18" charset="0"/>
                </a:rPr>
                <a:t> et al., 2012</a:t>
              </a:r>
              <a:endParaRPr lang="it-IT" sz="1000" dirty="0"/>
            </a:p>
          </p:txBody>
        </p:sp>
      </p:grpSp>
      <p:sp>
        <p:nvSpPr>
          <p:cNvPr id="14" name="Rettangolo 13"/>
          <p:cNvSpPr/>
          <p:nvPr/>
        </p:nvSpPr>
        <p:spPr>
          <a:xfrm>
            <a:off x="3071665" y="322862"/>
            <a:ext cx="5775383"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based on birefringence</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9" name="Picture 2" descr="https://research.unite.it/sr/cineca/images/interface/logo_instance.png">
            <a:extLst>
              <a:ext uri="{FF2B5EF4-FFF2-40B4-BE49-F238E27FC236}">
                <a16:creationId xmlns:a16="http://schemas.microsoft.com/office/drawing/2014/main" id="{3E252DFA-09DB-4277-86A8-3AB4CD4C5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6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a:grpSpLocks noChangeAspect="1"/>
          </p:cNvGrpSpPr>
          <p:nvPr/>
        </p:nvGrpSpPr>
        <p:grpSpPr>
          <a:xfrm>
            <a:off x="6886906" y="2866364"/>
            <a:ext cx="3330731" cy="1292051"/>
            <a:chOff x="-1548680" y="1988840"/>
            <a:chExt cx="6695636" cy="2597350"/>
          </a:xfrm>
        </p:grpSpPr>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29" t="50931" r="24542" b="10625"/>
            <a:stretch/>
          </p:blipFill>
          <p:spPr bwMode="auto">
            <a:xfrm>
              <a:off x="-1548680" y="2057400"/>
              <a:ext cx="6695636" cy="252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29" t="19271" r="24542" b="75424"/>
            <a:stretch/>
          </p:blipFill>
          <p:spPr bwMode="auto">
            <a:xfrm>
              <a:off x="-1548680" y="1988840"/>
              <a:ext cx="6695636" cy="34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ttangolo 5"/>
          <p:cNvSpPr/>
          <p:nvPr/>
        </p:nvSpPr>
        <p:spPr>
          <a:xfrm>
            <a:off x="1888383" y="4906034"/>
            <a:ext cx="8226092" cy="1600438"/>
          </a:xfrm>
          <a:prstGeom prst="rect">
            <a:avLst/>
          </a:prstGeom>
        </p:spPr>
        <p:txBody>
          <a:bodyPr wrap="square">
            <a:spAutoFit/>
          </a:bodyPr>
          <a:lstStyle/>
          <a:p>
            <a:pPr algn="just"/>
            <a:r>
              <a:rPr lang="en-US" sz="1400" dirty="0">
                <a:solidFill>
                  <a:schemeClr val="tx2">
                    <a:lumMod val="75000"/>
                  </a:schemeClr>
                </a:solidFill>
                <a:latin typeface="Times New Roman" panose="02020603050405020304" pitchFamily="18" charset="0"/>
                <a:cs typeface="Times New Roman" panose="02020603050405020304" pitchFamily="18" charset="0"/>
              </a:rPr>
              <a:t>Analysis of birefringence type was used to distinguish spermatozoa on the basis of their acrosome integrity, to evaluate whether some differences could derive from the injection of either reacted or </a:t>
            </a:r>
            <a:r>
              <a:rPr lang="en-US" sz="1400" dirty="0" err="1">
                <a:solidFill>
                  <a:schemeClr val="tx2">
                    <a:lumMod val="75000"/>
                  </a:schemeClr>
                </a:solidFill>
                <a:latin typeface="Times New Roman" panose="02020603050405020304" pitchFamily="18" charset="0"/>
                <a:cs typeface="Times New Roman" panose="02020603050405020304" pitchFamily="18" charset="0"/>
              </a:rPr>
              <a:t>nonreacted</a:t>
            </a:r>
            <a:r>
              <a:rPr lang="en-US" sz="1400" dirty="0">
                <a:solidFill>
                  <a:schemeClr val="tx2">
                    <a:lumMod val="75000"/>
                  </a:schemeClr>
                </a:solidFill>
                <a:latin typeface="Times New Roman" panose="02020603050405020304" pitchFamily="18" charset="0"/>
                <a:cs typeface="Times New Roman" panose="02020603050405020304" pitchFamily="18" charset="0"/>
              </a:rPr>
              <a:t> sperm cells. Apparently there was no effect on the fertilizing capacity of either type of sperm, nor on the initial cleavage divisions of the fertilized oocytes and consequent embryo quality. Nevertheless, the viability of the generated embryos was significantly different, suggesting that spermatozoa that have undergone the acrosome reaction seem to be more prone to supporting the development of viable embryos.</a:t>
            </a:r>
            <a:endParaRPr lang="it-IT" sz="1400" dirty="0">
              <a:solidFill>
                <a:schemeClr val="tx2">
                  <a:lumMod val="75000"/>
                </a:schemeClr>
              </a:solidFill>
              <a:latin typeface="Times New Roman" panose="02020603050405020304" pitchFamily="18" charset="0"/>
              <a:cs typeface="Times New Roman" panose="02020603050405020304" pitchFamily="18" charset="0"/>
            </a:endParaRPr>
          </a:p>
          <a:p>
            <a:pPr algn="just"/>
            <a:endParaRPr lang="it-IT" sz="1400"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6" name="Gruppo 15"/>
          <p:cNvGrpSpPr/>
          <p:nvPr/>
        </p:nvGrpSpPr>
        <p:grpSpPr>
          <a:xfrm>
            <a:off x="1631288" y="1550176"/>
            <a:ext cx="5938594" cy="3030953"/>
            <a:chOff x="1309564" y="1237860"/>
            <a:chExt cx="8023850" cy="3559292"/>
          </a:xfrm>
        </p:grpSpPr>
        <p:grpSp>
          <p:nvGrpSpPr>
            <p:cNvPr id="17" name="Gruppo 16"/>
            <p:cNvGrpSpPr/>
            <p:nvPr/>
          </p:nvGrpSpPr>
          <p:grpSpPr>
            <a:xfrm>
              <a:off x="1309564" y="1237860"/>
              <a:ext cx="6574804" cy="3559292"/>
              <a:chOff x="1309564" y="1340768"/>
              <a:chExt cx="6574804" cy="3559292"/>
            </a:xfrm>
          </p:grpSpPr>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69" t="22917" r="24012" b="20833"/>
              <a:stretch/>
            </p:blipFill>
            <p:spPr bwMode="auto">
              <a:xfrm>
                <a:off x="1309564" y="1340768"/>
                <a:ext cx="6574804" cy="355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ttangolo 22"/>
              <p:cNvSpPr/>
              <p:nvPr/>
            </p:nvSpPr>
            <p:spPr>
              <a:xfrm>
                <a:off x="2987824" y="2060848"/>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275856" y="2996952"/>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491880" y="357301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995936" y="3132000"/>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4201312" y="3059992"/>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4489344" y="249289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flipV="1">
                <a:off x="5148064" y="2949635"/>
                <a:ext cx="432048" cy="207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5652120" y="2641045"/>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6192000" y="3384000"/>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6390207" y="3398557"/>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6732240" y="1844824"/>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ttangolo 17"/>
            <p:cNvSpPr/>
            <p:nvPr/>
          </p:nvSpPr>
          <p:spPr>
            <a:xfrm>
              <a:off x="7142212" y="1867348"/>
              <a:ext cx="144016" cy="6442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7286229" y="1795340"/>
              <a:ext cx="2047185" cy="867424"/>
            </a:xfrm>
            <a:prstGeom prst="rect">
              <a:avLst/>
            </a:prstGeom>
            <a:noFill/>
          </p:spPr>
          <p:txBody>
            <a:bodyPr wrap="none" rtlCol="0">
              <a:spAutoFit/>
            </a:bodyPr>
            <a:lstStyle/>
            <a:p>
              <a:r>
                <a:rPr lang="en-US" sz="1050" dirty="0"/>
                <a:t>Total birefringence </a:t>
              </a:r>
            </a:p>
            <a:p>
              <a:r>
                <a:rPr lang="en-US" sz="1050" dirty="0"/>
                <a:t>Partial birefringence </a:t>
              </a:r>
            </a:p>
            <a:p>
              <a:r>
                <a:rPr lang="it-IT" sz="1050" dirty="0" err="1"/>
                <a:t>Abnormal</a:t>
              </a:r>
              <a:r>
                <a:rPr lang="it-IT" sz="1050" dirty="0"/>
                <a:t> </a:t>
              </a:r>
              <a:r>
                <a:rPr lang="en-US" sz="1050" dirty="0"/>
                <a:t>birefringence </a:t>
              </a:r>
              <a:endParaRPr lang="it-IT" sz="1050" dirty="0"/>
            </a:p>
            <a:p>
              <a:endParaRPr lang="it-IT" sz="1050" dirty="0"/>
            </a:p>
          </p:txBody>
        </p:sp>
        <p:sp>
          <p:nvSpPr>
            <p:cNvPr id="20" name="Rettangolo 19"/>
            <p:cNvSpPr/>
            <p:nvPr/>
          </p:nvSpPr>
          <p:spPr>
            <a:xfrm>
              <a:off x="7142212" y="2038452"/>
              <a:ext cx="144016" cy="6442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7142212" y="2234968"/>
              <a:ext cx="144016" cy="64428"/>
            </a:xfrm>
            <a:prstGeom prst="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Rettangolo 33"/>
          <p:cNvSpPr/>
          <p:nvPr/>
        </p:nvSpPr>
        <p:spPr>
          <a:xfrm>
            <a:off x="2873399" y="247136"/>
            <a:ext cx="5775383"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based on birefringence</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https://research.unite.it/sr/cineca/images/interface/logo_instance.png">
            <a:extLst>
              <a:ext uri="{FF2B5EF4-FFF2-40B4-BE49-F238E27FC236}">
                <a16:creationId xmlns:a16="http://schemas.microsoft.com/office/drawing/2014/main" id="{6F2BB024-A85B-44D7-957E-2B6298538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75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855640" y="225567"/>
            <a:ext cx="5796136" cy="972000"/>
          </a:xfrm>
          <a:ln>
            <a:noFill/>
          </a:ln>
        </p:spPr>
        <p:txBody>
          <a:bodyPr>
            <a:normAutofit/>
          </a:bodyPr>
          <a:lstStyle/>
          <a:p>
            <a:r>
              <a:rPr lang="en-US" sz="2400" cap="all" dirty="0">
                <a:solidFill>
                  <a:srgbClr val="002060"/>
                </a:solidFill>
                <a:latin typeface="Times New Roman" panose="02020603050405020304" pitchFamily="18" charset="0"/>
                <a:cs typeface="Times New Roman" panose="02020603050405020304" pitchFamily="18" charset="0"/>
              </a:rPr>
              <a:t>Selection based on sperm surface charge</a:t>
            </a:r>
            <a:endParaRPr lang="it-IT" sz="2400" cap="all" dirty="0">
              <a:solidFill>
                <a:srgbClr val="002060"/>
              </a:solidFill>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1775520" y="1853976"/>
            <a:ext cx="8280920" cy="646331"/>
          </a:xfrm>
          <a:prstGeom prst="rect">
            <a:avLst/>
          </a:prstGeom>
          <a:noFill/>
        </p:spPr>
        <p:txBody>
          <a:bodyPr wrap="square" rtlCol="0">
            <a:spAutoFit/>
          </a:bodyPr>
          <a:lstStyle/>
          <a:p>
            <a:pPr algn="just"/>
            <a:r>
              <a:rPr lang="it-IT" b="1" i="1" dirty="0" err="1">
                <a:solidFill>
                  <a:srgbClr val="002060"/>
                </a:solidFill>
                <a:latin typeface="Times New Roman" panose="02020603050405020304" pitchFamily="18" charset="0"/>
                <a:cs typeface="Times New Roman" panose="02020603050405020304" pitchFamily="18" charset="0"/>
              </a:rPr>
              <a:t>Microflow</a:t>
            </a:r>
            <a:r>
              <a:rPr lang="it-IT" b="1" i="1" dirty="0">
                <a:solidFill>
                  <a:srgbClr val="002060"/>
                </a:solidFill>
                <a:latin typeface="Times New Roman" panose="02020603050405020304" pitchFamily="18" charset="0"/>
                <a:cs typeface="Times New Roman" panose="02020603050405020304" pitchFamily="18" charset="0"/>
              </a:rPr>
              <a:t>® </a:t>
            </a:r>
            <a:r>
              <a:rPr lang="it-IT" b="1" dirty="0">
                <a:solidFill>
                  <a:srgbClr val="002060"/>
                </a:solidFill>
                <a:latin typeface="Times New Roman" panose="02020603050405020304" pitchFamily="18" charset="0"/>
                <a:cs typeface="Times New Roman" panose="02020603050405020304" pitchFamily="18" charset="0"/>
              </a:rPr>
              <a:t>Cell </a:t>
            </a:r>
            <a:r>
              <a:rPr lang="it-IT" b="1" dirty="0" err="1">
                <a:solidFill>
                  <a:srgbClr val="002060"/>
                </a:solidFill>
                <a:latin typeface="Times New Roman" panose="02020603050405020304" pitchFamily="18" charset="0"/>
                <a:cs typeface="Times New Roman" panose="02020603050405020304" pitchFamily="18" charset="0"/>
              </a:rPr>
              <a:t>Sorter</a:t>
            </a:r>
            <a:r>
              <a:rPr lang="it-IT" b="1" dirty="0">
                <a:solidFill>
                  <a:srgbClr val="002060"/>
                </a:solidFill>
                <a:latin typeface="Times New Roman" panose="02020603050405020304" pitchFamily="18" charset="0"/>
                <a:cs typeface="Times New Roman" panose="02020603050405020304" pitchFamily="18" charset="0"/>
              </a:rPr>
              <a:t> – </a:t>
            </a:r>
            <a:r>
              <a:rPr lang="it-IT" dirty="0">
                <a:solidFill>
                  <a:srgbClr val="002060"/>
                </a:solidFill>
                <a:latin typeface="Times New Roman" panose="02020603050405020304" pitchFamily="18" charset="0"/>
                <a:cs typeface="Times New Roman" panose="02020603050405020304" pitchFamily="18" charset="0"/>
              </a:rPr>
              <a:t>10</a:t>
            </a:r>
            <a:r>
              <a:rPr lang="it-IT" i="1" dirty="0">
                <a:solidFill>
                  <a:srgbClr val="002060"/>
                </a:solidFill>
                <a:latin typeface="Times New Roman" panose="02020603050405020304" pitchFamily="18" charset="0"/>
                <a:cs typeface="Times New Roman" panose="02020603050405020304" pitchFamily="18" charset="0"/>
              </a:rPr>
              <a:t> An </a:t>
            </a:r>
            <a:r>
              <a:rPr lang="it-IT" i="1" dirty="0" err="1">
                <a:solidFill>
                  <a:srgbClr val="002060"/>
                </a:solidFill>
                <a:latin typeface="Times New Roman" panose="02020603050405020304" pitchFamily="18" charset="0"/>
                <a:cs typeface="Times New Roman" panose="02020603050405020304" pitchFamily="18" charset="0"/>
              </a:rPr>
              <a:t>electrophoresis-based</a:t>
            </a:r>
            <a:r>
              <a:rPr lang="it-IT" i="1" dirty="0">
                <a:solidFill>
                  <a:srgbClr val="002060"/>
                </a:solidFill>
                <a:latin typeface="Times New Roman" panose="02020603050405020304" pitchFamily="18" charset="0"/>
                <a:cs typeface="Times New Roman" panose="02020603050405020304" pitchFamily="18" charset="0"/>
              </a:rPr>
              <a:t> </a:t>
            </a:r>
            <a:r>
              <a:rPr lang="it-IT" i="1" dirty="0" err="1">
                <a:solidFill>
                  <a:srgbClr val="002060"/>
                </a:solidFill>
                <a:latin typeface="Times New Roman" panose="02020603050405020304" pitchFamily="18" charset="0"/>
                <a:cs typeface="Times New Roman" panose="02020603050405020304" pitchFamily="18" charset="0"/>
              </a:rPr>
              <a:t>technology</a:t>
            </a:r>
            <a:r>
              <a:rPr lang="it-IT" i="1" dirty="0">
                <a:solidFill>
                  <a:srgbClr val="002060"/>
                </a:solidFill>
                <a:latin typeface="Times New Roman" panose="02020603050405020304" pitchFamily="18" charset="0"/>
                <a:cs typeface="Times New Roman" panose="02020603050405020304" pitchFamily="18" charset="0"/>
              </a:rPr>
              <a:t> </a:t>
            </a:r>
            <a:r>
              <a:rPr lang="en-US" i="1" dirty="0">
                <a:solidFill>
                  <a:srgbClr val="002060"/>
                </a:solidFill>
                <a:latin typeface="Times New Roman" panose="02020603050405020304" pitchFamily="18" charset="0"/>
                <a:cs typeface="Times New Roman" panose="02020603050405020304" pitchFamily="18" charset="0"/>
              </a:rPr>
              <a:t>has been developed to separate spermatozoa based on size and electronegative charge</a:t>
            </a:r>
            <a:r>
              <a:rPr lang="en-US" b="1" i="1" dirty="0">
                <a:solidFill>
                  <a:srgbClr val="002060"/>
                </a:solidFill>
                <a:latin typeface="Times New Roman" panose="02020603050405020304" pitchFamily="18" charset="0"/>
                <a:cs typeface="Times New Roman" panose="02020603050405020304" pitchFamily="18" charset="0"/>
              </a:rPr>
              <a:t>.</a:t>
            </a:r>
            <a:r>
              <a:rPr lang="it-IT" dirty="0">
                <a:solidFill>
                  <a:srgbClr val="002060"/>
                </a:solidFill>
                <a:latin typeface="Times New Roman" panose="02020603050405020304" pitchFamily="18" charset="0"/>
                <a:cs typeface="Times New Roman" panose="02020603050405020304" pitchFamily="18" charset="0"/>
              </a:rPr>
              <a:t> </a:t>
            </a:r>
          </a:p>
        </p:txBody>
      </p:sp>
      <p:sp>
        <p:nvSpPr>
          <p:cNvPr id="19" name="Rettangolo 18"/>
          <p:cNvSpPr/>
          <p:nvPr/>
        </p:nvSpPr>
        <p:spPr>
          <a:xfrm>
            <a:off x="1775520" y="3040287"/>
            <a:ext cx="3514802" cy="2800767"/>
          </a:xfrm>
          <a:prstGeom prst="rect">
            <a:avLst/>
          </a:prstGeom>
        </p:spPr>
        <p:txBody>
          <a:bodyPr wrap="square">
            <a:spAutoFit/>
          </a:bodyPr>
          <a:lstStyle/>
          <a:p>
            <a:pPr algn="just"/>
            <a:r>
              <a:rPr lang="it-IT" sz="1600" dirty="0">
                <a:solidFill>
                  <a:srgbClr val="002060"/>
                </a:solidFill>
                <a:latin typeface="Times New Roman" panose="02020603050405020304" pitchFamily="18" charset="0"/>
                <a:cs typeface="Times New Roman" panose="02020603050405020304" pitchFamily="18" charset="0"/>
              </a:rPr>
              <a:t>The </a:t>
            </a:r>
            <a:r>
              <a:rPr lang="it-IT" sz="1600" dirty="0" err="1">
                <a:solidFill>
                  <a:srgbClr val="002060"/>
                </a:solidFill>
                <a:latin typeface="Times New Roman" panose="02020603050405020304" pitchFamily="18" charset="0"/>
                <a:cs typeface="Times New Roman" panose="02020603050405020304" pitchFamily="18" charset="0"/>
              </a:rPr>
              <a:t>size</a:t>
            </a:r>
            <a:r>
              <a:rPr lang="it-IT"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criterion ensures that only spermatozoa are included, while leukocytes and immature germ cells are excluded. </a:t>
            </a:r>
          </a:p>
          <a:p>
            <a:pPr algn="just"/>
            <a:r>
              <a:rPr lang="en-US" sz="1600" dirty="0">
                <a:solidFill>
                  <a:srgbClr val="002060"/>
                </a:solidFill>
                <a:latin typeface="Times New Roman" panose="02020603050405020304" pitchFamily="18" charset="0"/>
                <a:cs typeface="Times New Roman" panose="02020603050405020304" pitchFamily="18" charset="0"/>
              </a:rPr>
              <a:t>An electronegative surface charge indicates that the sperm is normally differentiated and has CD52 on its surface: CD52 expression was found to be correlated with normal sperm morphology and capacitation (</a:t>
            </a:r>
            <a:r>
              <a:rPr lang="en-US" sz="1000" dirty="0">
                <a:latin typeface="Times New Roman" panose="02020603050405020304" pitchFamily="18" charset="0"/>
                <a:cs typeface="Times New Roman" panose="02020603050405020304" pitchFamily="18" charset="0"/>
              </a:rPr>
              <a:t>Giuliani et al., 2004</a:t>
            </a:r>
            <a:r>
              <a:rPr lang="en-US" sz="1600" dirty="0">
                <a:solidFill>
                  <a:srgbClr val="002060"/>
                </a:solidFill>
                <a:latin typeface="Times New Roman" panose="02020603050405020304" pitchFamily="18" charset="0"/>
                <a:cs typeface="Times New Roman" panose="02020603050405020304" pitchFamily="18" charset="0"/>
              </a:rPr>
              <a:t>).</a:t>
            </a:r>
            <a:endParaRPr lang="it-IT" sz="1600" dirty="0">
              <a:solidFill>
                <a:srgbClr val="002060"/>
              </a:solidFill>
              <a:latin typeface="Times New Roman" panose="02020603050405020304" pitchFamily="18" charset="0"/>
              <a:cs typeface="Times New Roman" panose="02020603050405020304" pitchFamily="18" charset="0"/>
            </a:endParaRPr>
          </a:p>
        </p:txBody>
      </p:sp>
      <p:grpSp>
        <p:nvGrpSpPr>
          <p:cNvPr id="5" name="Gruppo 2"/>
          <p:cNvGrpSpPr/>
          <p:nvPr/>
        </p:nvGrpSpPr>
        <p:grpSpPr>
          <a:xfrm>
            <a:off x="5447928" y="2852936"/>
            <a:ext cx="4968552" cy="3661746"/>
            <a:chOff x="3995936" y="2771265"/>
            <a:chExt cx="4968552" cy="3661746"/>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73" t="15478" r="24377" b="21286"/>
            <a:stretch/>
          </p:blipFill>
          <p:spPr bwMode="auto">
            <a:xfrm>
              <a:off x="3995936" y="2771265"/>
              <a:ext cx="4794161" cy="3338811"/>
            </a:xfrm>
            <a:prstGeom prst="rect">
              <a:avLst/>
            </a:prstGeom>
            <a:noFill/>
            <a:ln w="57150">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ttangolo 1"/>
            <p:cNvSpPr/>
            <p:nvPr/>
          </p:nvSpPr>
          <p:spPr>
            <a:xfrm>
              <a:off x="7338722" y="6156012"/>
              <a:ext cx="1625766" cy="276999"/>
            </a:xfrm>
            <a:prstGeom prst="rect">
              <a:avLst/>
            </a:prstGeom>
          </p:spPr>
          <p:txBody>
            <a:bodyPr wrap="none">
              <a:spAutoFit/>
            </a:bodyPr>
            <a:lstStyle/>
            <a:p>
              <a:r>
                <a:rPr lang="it-IT" sz="1200" b="1" i="1" dirty="0" err="1">
                  <a:latin typeface="Times New Roman" panose="02020603050405020304" pitchFamily="18" charset="0"/>
                  <a:cs typeface="Times New Roman" panose="02020603050405020304" pitchFamily="18" charset="0"/>
                </a:rPr>
                <a:t>Ainsworth</a:t>
              </a:r>
              <a:r>
                <a:rPr lang="it-IT" sz="1200" b="1" i="1" dirty="0">
                  <a:latin typeface="Times New Roman" panose="02020603050405020304" pitchFamily="18" charset="0"/>
                  <a:cs typeface="Times New Roman" panose="02020603050405020304" pitchFamily="18" charset="0"/>
                </a:rPr>
                <a:t> et al., 2005</a:t>
              </a:r>
              <a:endParaRPr lang="it-IT" sz="1200" dirty="0"/>
            </a:p>
          </p:txBody>
        </p:sp>
      </p:grpSp>
      <p:pic>
        <p:nvPicPr>
          <p:cNvPr id="15" name="Picture 2" descr="https://research.unite.it/sr/cineca/images/interface/logo_instance.png">
            <a:extLst>
              <a:ext uri="{FF2B5EF4-FFF2-40B4-BE49-F238E27FC236}">
                <a16:creationId xmlns:a16="http://schemas.microsoft.com/office/drawing/2014/main" id="{BA8209DD-B5CE-47D0-8D92-B375EC6BD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71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010071" y="272210"/>
            <a:ext cx="5796136" cy="972000"/>
          </a:xfrm>
          <a:ln>
            <a:noFill/>
          </a:ln>
        </p:spPr>
        <p:txBody>
          <a:bodyPr>
            <a:normAutofit/>
          </a:bodyPr>
          <a:lstStyle/>
          <a:p>
            <a:r>
              <a:rPr lang="en-US" sz="2400" cap="all" dirty="0">
                <a:solidFill>
                  <a:srgbClr val="002060"/>
                </a:solidFill>
                <a:latin typeface="Times New Roman" panose="02020603050405020304" pitchFamily="18" charset="0"/>
                <a:cs typeface="Times New Roman" panose="02020603050405020304" pitchFamily="18" charset="0"/>
              </a:rPr>
              <a:t>Selection based on sperm surface charge</a:t>
            </a:r>
            <a:endParaRPr lang="it-IT" sz="2400" cap="all" dirty="0">
              <a:solidFill>
                <a:srgbClr val="002060"/>
              </a:solidFill>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1919536" y="1700809"/>
            <a:ext cx="8541204" cy="646331"/>
          </a:xfrm>
          <a:prstGeom prst="rect">
            <a:avLst/>
          </a:prstGeom>
          <a:noFill/>
        </p:spPr>
        <p:txBody>
          <a:bodyPr wrap="square" rtlCol="0">
            <a:spAutoFit/>
          </a:bodyPr>
          <a:lstStyle/>
          <a:p>
            <a:pPr algn="just"/>
            <a:r>
              <a:rPr lang="it-IT" b="1" i="1" dirty="0">
                <a:solidFill>
                  <a:srgbClr val="002060"/>
                </a:solidFill>
                <a:latin typeface="Times New Roman" panose="02020603050405020304" pitchFamily="18" charset="0"/>
                <a:cs typeface="Times New Roman" panose="02020603050405020304" pitchFamily="18" charset="0"/>
              </a:rPr>
              <a:t>Potenziale </a:t>
            </a:r>
            <a:r>
              <a:rPr lang="el-GR" b="1" dirty="0">
                <a:solidFill>
                  <a:srgbClr val="002060"/>
                </a:solidFill>
                <a:latin typeface="Times New Roman" panose="02020603050405020304" pitchFamily="18" charset="0"/>
                <a:cs typeface="Times New Roman" panose="02020603050405020304" pitchFamily="18" charset="0"/>
              </a:rPr>
              <a:t>ζ</a:t>
            </a:r>
            <a:r>
              <a:rPr lang="it-IT" b="1" i="1" dirty="0">
                <a:solidFill>
                  <a:srgbClr val="002060"/>
                </a:solidFill>
                <a:latin typeface="Times New Roman" panose="02020603050405020304" pitchFamily="18" charset="0"/>
                <a:cs typeface="Times New Roman" panose="02020603050405020304" pitchFamily="18" charset="0"/>
              </a:rPr>
              <a:t> </a:t>
            </a:r>
            <a:r>
              <a:rPr lang="en-US" i="1" dirty="0">
                <a:solidFill>
                  <a:srgbClr val="002060"/>
                </a:solidFill>
                <a:latin typeface="Times New Roman" panose="02020603050405020304" pitchFamily="18" charset="0"/>
                <a:cs typeface="Times New Roman" panose="02020603050405020304" pitchFamily="18" charset="0"/>
              </a:rPr>
              <a:t>electric potential between the sperm membrane and its surroundings measuring - 16 to -20 mV in mature sperm.</a:t>
            </a:r>
            <a:endParaRPr lang="it-IT" i="1" dirty="0">
              <a:solidFill>
                <a:srgbClr val="002060"/>
              </a:solidFill>
              <a:latin typeface="Times New Roman" panose="02020603050405020304" pitchFamily="18" charset="0"/>
              <a:cs typeface="Times New Roman" panose="02020603050405020304" pitchFamily="18" charset="0"/>
            </a:endParaRPr>
          </a:p>
        </p:txBody>
      </p:sp>
      <p:sp>
        <p:nvSpPr>
          <p:cNvPr id="16" name="Rettangolo 15"/>
          <p:cNvSpPr/>
          <p:nvPr/>
        </p:nvSpPr>
        <p:spPr>
          <a:xfrm>
            <a:off x="1738282" y="3143248"/>
            <a:ext cx="4572000" cy="1569660"/>
          </a:xfrm>
          <a:prstGeom prst="rect">
            <a:avLst/>
          </a:prstGeom>
        </p:spPr>
        <p:txBody>
          <a:bodyPr>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The zeta potential further decreases with capacitation (</a:t>
            </a:r>
            <a:r>
              <a:rPr lang="en-US" sz="1000" b="1" dirty="0">
                <a:latin typeface="Times New Roman" panose="02020603050405020304" pitchFamily="18" charset="0"/>
                <a:cs typeface="Times New Roman" panose="02020603050405020304" pitchFamily="18" charset="0"/>
              </a:rPr>
              <a:t>Della </a:t>
            </a:r>
            <a:r>
              <a:rPr lang="en-US" sz="1000" b="1" dirty="0" err="1">
                <a:latin typeface="Times New Roman" panose="02020603050405020304" pitchFamily="18" charset="0"/>
                <a:cs typeface="Times New Roman" panose="02020603050405020304" pitchFamily="18" charset="0"/>
              </a:rPr>
              <a:t>Giovampaola</a:t>
            </a:r>
            <a:r>
              <a:rPr lang="en-US" sz="1000" b="1" dirty="0">
                <a:latin typeface="Times New Roman" panose="02020603050405020304" pitchFamily="18" charset="0"/>
                <a:cs typeface="Times New Roman" panose="02020603050405020304" pitchFamily="18" charset="0"/>
              </a:rPr>
              <a:t> et al., 2001</a:t>
            </a:r>
            <a:r>
              <a:rPr lang="en-US" sz="1600" dirty="0">
                <a:solidFill>
                  <a:srgbClr val="002060"/>
                </a:solidFill>
                <a:latin typeface="Times New Roman" panose="02020603050405020304" pitchFamily="18" charset="0"/>
                <a:cs typeface="Times New Roman" panose="02020603050405020304" pitchFamily="18" charset="0"/>
              </a:rPr>
              <a:t>). The method entails pipetting washed sperm into a positively charged centrifuge tubes. Thereafter, adhering (negatively charged, mature) sperm can be retrieved by rinsing the tube with serum-supplemented media.</a:t>
            </a:r>
            <a:endParaRPr lang="it-IT" sz="1600" dirty="0">
              <a:solidFill>
                <a:srgbClr val="002060"/>
              </a:solidFill>
              <a:latin typeface="Times New Roman" panose="02020603050405020304" pitchFamily="18" charset="0"/>
              <a:cs typeface="Times New Roman" panose="02020603050405020304" pitchFamily="18" charset="0"/>
            </a:endParaRPr>
          </a:p>
        </p:txBody>
      </p:sp>
      <p:grpSp>
        <p:nvGrpSpPr>
          <p:cNvPr id="3" name="Gruppo 1"/>
          <p:cNvGrpSpPr/>
          <p:nvPr/>
        </p:nvGrpSpPr>
        <p:grpSpPr>
          <a:xfrm>
            <a:off x="6547521" y="2817926"/>
            <a:ext cx="3983524" cy="3203362"/>
            <a:chOff x="5023521" y="2817926"/>
            <a:chExt cx="3983524" cy="3203362"/>
          </a:xfrm>
        </p:grpSpPr>
        <p:grpSp>
          <p:nvGrpSpPr>
            <p:cNvPr id="5" name="Gruppo 7"/>
            <p:cNvGrpSpPr/>
            <p:nvPr/>
          </p:nvGrpSpPr>
          <p:grpSpPr>
            <a:xfrm>
              <a:off x="5023521" y="2817926"/>
              <a:ext cx="3868959" cy="2915329"/>
              <a:chOff x="5004048" y="2722598"/>
              <a:chExt cx="3425068" cy="2636322"/>
            </a:xfrm>
          </p:grpSpPr>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74" t="27577" r="54676" b="31281"/>
              <a:stretch/>
            </p:blipFill>
            <p:spPr bwMode="auto">
              <a:xfrm>
                <a:off x="5004048" y="2722598"/>
                <a:ext cx="3425068" cy="2636322"/>
              </a:xfrm>
              <a:prstGeom prst="rect">
                <a:avLst/>
              </a:prstGeom>
              <a:noFill/>
              <a:ln w="57150">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CasellaDiTesto 10"/>
              <p:cNvSpPr txBox="1"/>
              <p:nvPr/>
            </p:nvSpPr>
            <p:spPr>
              <a:xfrm>
                <a:off x="6907942" y="2993689"/>
                <a:ext cx="953685" cy="250489"/>
              </a:xfrm>
              <a:prstGeom prst="rect">
                <a:avLst/>
              </a:prstGeom>
              <a:solidFill>
                <a:schemeClr val="bg1"/>
              </a:solidFill>
            </p:spPr>
            <p:txBody>
              <a:bodyPr wrap="none" rtlCol="0">
                <a:spAutoFit/>
              </a:bodyPr>
              <a:lstStyle/>
              <a:p>
                <a:r>
                  <a:rPr lang="it-IT" sz="1200" dirty="0"/>
                  <a:t>Mature </a:t>
                </a:r>
                <a:r>
                  <a:rPr lang="it-IT" sz="1200" dirty="0" err="1"/>
                  <a:t>sperm</a:t>
                </a:r>
                <a:endParaRPr lang="it-IT" sz="1200" b="1" dirty="0"/>
              </a:p>
            </p:txBody>
          </p:sp>
          <p:sp>
            <p:nvSpPr>
              <p:cNvPr id="12" name="CasellaDiTesto 11"/>
              <p:cNvSpPr txBox="1"/>
              <p:nvPr/>
            </p:nvSpPr>
            <p:spPr>
              <a:xfrm>
                <a:off x="6804248" y="3466967"/>
                <a:ext cx="1089917" cy="250489"/>
              </a:xfrm>
              <a:prstGeom prst="rect">
                <a:avLst/>
              </a:prstGeom>
              <a:solidFill>
                <a:schemeClr val="bg1"/>
              </a:solidFill>
            </p:spPr>
            <p:txBody>
              <a:bodyPr wrap="none" rtlCol="0">
                <a:spAutoFit/>
              </a:bodyPr>
              <a:lstStyle/>
              <a:p>
                <a:r>
                  <a:rPr lang="it-IT" sz="1200" dirty="0"/>
                  <a:t>Immature </a:t>
                </a:r>
                <a:r>
                  <a:rPr lang="it-IT" sz="1200" dirty="0" err="1"/>
                  <a:t>sperm</a:t>
                </a:r>
                <a:endParaRPr lang="it-IT" sz="1200" b="1" dirty="0"/>
              </a:p>
            </p:txBody>
          </p:sp>
        </p:grpSp>
        <p:sp>
          <p:nvSpPr>
            <p:cNvPr id="17" name="Rettangolo 16"/>
            <p:cNvSpPr/>
            <p:nvPr/>
          </p:nvSpPr>
          <p:spPr>
            <a:xfrm>
              <a:off x="7740352" y="5744289"/>
              <a:ext cx="1266693" cy="276999"/>
            </a:xfrm>
            <a:prstGeom prst="rect">
              <a:avLst/>
            </a:prstGeom>
          </p:spPr>
          <p:txBody>
            <a:bodyPr wrap="none">
              <a:spAutoFit/>
            </a:bodyPr>
            <a:lstStyle/>
            <a:p>
              <a:pPr algn="just"/>
              <a:r>
                <a:rPr lang="en-US" sz="1200" b="1" i="1" dirty="0">
                  <a:latin typeface="Times New Roman" panose="02020603050405020304" pitchFamily="18" charset="0"/>
                  <a:cs typeface="Times New Roman" panose="02020603050405020304" pitchFamily="18" charset="0"/>
                </a:rPr>
                <a:t>Chan et al., 2006</a:t>
              </a:r>
              <a:endParaRPr lang="it-IT" sz="1200" i="1" dirty="0">
                <a:latin typeface="Times New Roman" panose="02020603050405020304" pitchFamily="18" charset="0"/>
                <a:cs typeface="Times New Roman" panose="02020603050405020304" pitchFamily="18" charset="0"/>
              </a:endParaRPr>
            </a:p>
          </p:txBody>
        </p:sp>
      </p:grpSp>
      <p:pic>
        <p:nvPicPr>
          <p:cNvPr id="21" name="Picture 2" descr="https://research.unite.it/sr/cineca/images/interface/logo_instance.png">
            <a:extLst>
              <a:ext uri="{FF2B5EF4-FFF2-40B4-BE49-F238E27FC236}">
                <a16:creationId xmlns:a16="http://schemas.microsoft.com/office/drawing/2014/main" id="{D5FD6508-0A65-487E-91E3-54DFD7C41C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00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9"/>
          <p:cNvGrpSpPr/>
          <p:nvPr/>
        </p:nvGrpSpPr>
        <p:grpSpPr>
          <a:xfrm>
            <a:off x="1775522" y="2132857"/>
            <a:ext cx="8640959" cy="3149687"/>
            <a:chOff x="251521" y="2295537"/>
            <a:chExt cx="8640959" cy="3149687"/>
          </a:xfrm>
        </p:grpSpPr>
        <p:grpSp>
          <p:nvGrpSpPr>
            <p:cNvPr id="5" name="Gruppo 16"/>
            <p:cNvGrpSpPr/>
            <p:nvPr/>
          </p:nvGrpSpPr>
          <p:grpSpPr>
            <a:xfrm>
              <a:off x="683568" y="2295537"/>
              <a:ext cx="7105955" cy="3077679"/>
              <a:chOff x="827584" y="1700808"/>
              <a:chExt cx="7487701" cy="3329707"/>
            </a:xfrm>
          </p:grpSpPr>
          <p:sp>
            <p:nvSpPr>
              <p:cNvPr id="8" name="Rettangolo 7"/>
              <p:cNvSpPr/>
              <p:nvPr/>
            </p:nvSpPr>
            <p:spPr>
              <a:xfrm>
                <a:off x="1619672" y="1772816"/>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635896" y="1772816"/>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292080" y="1700808"/>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11" t="29953" r="33456" b="37026"/>
              <a:stretch/>
            </p:blipFill>
            <p:spPr bwMode="auto">
              <a:xfrm>
                <a:off x="942780" y="1952836"/>
                <a:ext cx="6106311" cy="307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o 14"/>
              <p:cNvGrpSpPr/>
              <p:nvPr/>
            </p:nvGrpSpPr>
            <p:grpSpPr>
              <a:xfrm>
                <a:off x="7020272" y="1927865"/>
                <a:ext cx="1293111" cy="299682"/>
                <a:chOff x="7020272" y="1927865"/>
                <a:chExt cx="1293111" cy="299682"/>
              </a:xfrm>
            </p:grpSpPr>
            <p:sp>
              <p:nvSpPr>
                <p:cNvPr id="12" name="CasellaDiTesto 11"/>
                <p:cNvSpPr txBox="1"/>
                <p:nvPr/>
              </p:nvSpPr>
              <p:spPr>
                <a:xfrm>
                  <a:off x="7020272" y="1927865"/>
                  <a:ext cx="961447" cy="299682"/>
                </a:xfrm>
                <a:prstGeom prst="rect">
                  <a:avLst/>
                </a:prstGeom>
                <a:noFill/>
              </p:spPr>
              <p:txBody>
                <a:bodyPr wrap="none" rtlCol="0">
                  <a:spAutoFit/>
                </a:bodyPr>
                <a:lstStyle/>
                <a:p>
                  <a:r>
                    <a:rPr lang="en-US" sz="1200" dirty="0">
                      <a:solidFill>
                        <a:srgbClr val="002060"/>
                      </a:solidFill>
                      <a:latin typeface="Times New Roman" panose="02020603050405020304" pitchFamily="18" charset="0"/>
                      <a:cs typeface="Times New Roman" panose="02020603050405020304" pitchFamily="18" charset="0"/>
                    </a:rPr>
                    <a:t>Microbeads</a:t>
                  </a:r>
                  <a:endParaRPr lang="it-IT" sz="1200" dirty="0"/>
                </a:p>
              </p:txBody>
            </p:sp>
            <p:cxnSp>
              <p:nvCxnSpPr>
                <p:cNvPr id="14" name="Connettore 1 13"/>
                <p:cNvCxnSpPr/>
                <p:nvPr/>
              </p:nvCxnSpPr>
              <p:spPr>
                <a:xfrm>
                  <a:off x="7049091" y="2204864"/>
                  <a:ext cx="1264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CasellaDiTesto 19"/>
              <p:cNvSpPr txBox="1"/>
              <p:nvPr/>
            </p:nvSpPr>
            <p:spPr>
              <a:xfrm>
                <a:off x="7020000" y="3728065"/>
                <a:ext cx="1295285" cy="299682"/>
              </a:xfrm>
              <a:prstGeom prst="rect">
                <a:avLst/>
              </a:prstGeom>
              <a:noFill/>
            </p:spPr>
            <p:txBody>
              <a:bodyPr wrap="none" rtlCol="0">
                <a:spAutoFit/>
              </a:bodyPr>
              <a:lstStyle/>
              <a:p>
                <a:r>
                  <a:rPr lang="it-IT" sz="1200" dirty="0" err="1">
                    <a:solidFill>
                      <a:srgbClr val="FF0000"/>
                    </a:solidFill>
                  </a:rPr>
                  <a:t>Apoptotic</a:t>
                </a:r>
                <a:r>
                  <a:rPr lang="it-IT" sz="1200" dirty="0">
                    <a:solidFill>
                      <a:srgbClr val="FF0000"/>
                    </a:solidFill>
                  </a:rPr>
                  <a:t> </a:t>
                </a:r>
                <a:r>
                  <a:rPr lang="it-IT" sz="1200" dirty="0" err="1">
                    <a:solidFill>
                      <a:srgbClr val="FF0000"/>
                    </a:solidFill>
                  </a:rPr>
                  <a:t>sperm</a:t>
                </a:r>
                <a:endParaRPr lang="it-IT" sz="1200" dirty="0">
                  <a:solidFill>
                    <a:srgbClr val="FF0000"/>
                  </a:solidFill>
                </a:endParaRPr>
              </a:p>
            </p:txBody>
          </p:sp>
          <p:sp>
            <p:nvSpPr>
              <p:cNvPr id="22" name="CasellaDiTesto 21"/>
              <p:cNvSpPr txBox="1"/>
              <p:nvPr/>
            </p:nvSpPr>
            <p:spPr>
              <a:xfrm>
                <a:off x="4469652" y="4439408"/>
                <a:ext cx="1745157" cy="299682"/>
              </a:xfrm>
              <a:prstGeom prst="rect">
                <a:avLst/>
              </a:prstGeom>
              <a:solidFill>
                <a:schemeClr val="bg1"/>
              </a:solidFill>
            </p:spPr>
            <p:txBody>
              <a:bodyPr wrap="square" rtlCol="0">
                <a:spAutoFit/>
              </a:bodyPr>
              <a:lstStyle/>
              <a:p>
                <a:r>
                  <a:rPr lang="it-IT" sz="1200" u="sng" dirty="0">
                    <a:solidFill>
                      <a:srgbClr val="002060"/>
                    </a:solidFill>
                  </a:rPr>
                  <a:t>Non</a:t>
                </a:r>
                <a:r>
                  <a:rPr lang="it-IT" sz="1200" dirty="0">
                    <a:solidFill>
                      <a:srgbClr val="002060"/>
                    </a:solidFill>
                  </a:rPr>
                  <a:t> </a:t>
                </a:r>
                <a:r>
                  <a:rPr lang="it-IT" sz="1200" dirty="0" err="1">
                    <a:solidFill>
                      <a:srgbClr val="002060"/>
                    </a:solidFill>
                  </a:rPr>
                  <a:t>apoptotic</a:t>
                </a:r>
                <a:r>
                  <a:rPr lang="it-IT" sz="1200" dirty="0">
                    <a:solidFill>
                      <a:srgbClr val="002060"/>
                    </a:solidFill>
                  </a:rPr>
                  <a:t> </a:t>
                </a:r>
                <a:r>
                  <a:rPr lang="it-IT" sz="1200" dirty="0" err="1">
                    <a:solidFill>
                      <a:srgbClr val="002060"/>
                    </a:solidFill>
                  </a:rPr>
                  <a:t>sperm</a:t>
                </a:r>
                <a:endParaRPr lang="it-IT" sz="1200" dirty="0">
                  <a:solidFill>
                    <a:srgbClr val="002060"/>
                  </a:solidFill>
                </a:endParaRPr>
              </a:p>
            </p:txBody>
          </p:sp>
          <p:sp>
            <p:nvSpPr>
              <p:cNvPr id="16" name="Rettangolo 15"/>
              <p:cNvSpPr/>
              <p:nvPr/>
            </p:nvSpPr>
            <p:spPr>
              <a:xfrm>
                <a:off x="827584" y="1952836"/>
                <a:ext cx="115196" cy="3077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 name="Gruppo 28"/>
            <p:cNvGrpSpPr/>
            <p:nvPr/>
          </p:nvGrpSpPr>
          <p:grpSpPr>
            <a:xfrm>
              <a:off x="251521" y="2434103"/>
              <a:ext cx="8640959" cy="3011121"/>
              <a:chOff x="251521" y="2420888"/>
              <a:chExt cx="8640959" cy="3011121"/>
            </a:xfrm>
          </p:grpSpPr>
          <p:sp>
            <p:nvSpPr>
              <p:cNvPr id="26" name="Rettangolo 25"/>
              <p:cNvSpPr/>
              <p:nvPr/>
            </p:nvSpPr>
            <p:spPr>
              <a:xfrm>
                <a:off x="7261264" y="5065439"/>
                <a:ext cx="1631216" cy="307777"/>
              </a:xfrm>
              <a:prstGeom prst="rect">
                <a:avLst/>
              </a:prstGeom>
            </p:spPr>
            <p:txBody>
              <a:bodyPr wrap="none">
                <a:spAutoFit/>
              </a:bodyPr>
              <a:lstStyle/>
              <a:p>
                <a:r>
                  <a:rPr lang="da-DK" sz="1400" i="1" dirty="0"/>
                  <a:t>Said TM et al., 2008</a:t>
                </a:r>
                <a:endParaRPr lang="it-IT" sz="1400" i="1" dirty="0"/>
              </a:p>
            </p:txBody>
          </p:sp>
          <p:sp>
            <p:nvSpPr>
              <p:cNvPr id="27" name="Rettangolo 26"/>
              <p:cNvSpPr/>
              <p:nvPr/>
            </p:nvSpPr>
            <p:spPr>
              <a:xfrm>
                <a:off x="251521" y="2420888"/>
                <a:ext cx="8640959" cy="3011121"/>
              </a:xfrm>
              <a:prstGeom prst="rect">
                <a:avLst/>
              </a:pr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p:cNvSpPr/>
          <p:nvPr/>
        </p:nvSpPr>
        <p:spPr>
          <a:xfrm>
            <a:off x="2783632" y="158710"/>
            <a:ext cx="6102812" cy="954107"/>
          </a:xfrm>
          <a:prstGeom prst="rect">
            <a:avLst/>
          </a:prstGeom>
          <a:ln>
            <a:noFill/>
          </a:ln>
        </p:spPr>
        <p:txBody>
          <a:bodyPr wrap="square">
            <a:spAutoFit/>
          </a:bodyPr>
          <a:lstStyle/>
          <a:p>
            <a:pPr algn="ctr"/>
            <a:r>
              <a:rPr lang="it-IT" sz="2800" cap="all" dirty="0">
                <a:solidFill>
                  <a:srgbClr val="002060"/>
                </a:solidFill>
                <a:latin typeface="Times New Roman" panose="02020603050405020304" pitchFamily="18" charset="0"/>
                <a:cs typeface="Times New Roman" panose="02020603050405020304" pitchFamily="18" charset="0"/>
              </a:rPr>
              <a:t>Non-</a:t>
            </a:r>
            <a:r>
              <a:rPr lang="it-IT" sz="2800" cap="all" dirty="0" err="1">
                <a:solidFill>
                  <a:srgbClr val="002060"/>
                </a:solidFill>
                <a:latin typeface="Times New Roman" panose="02020603050405020304" pitchFamily="18" charset="0"/>
                <a:cs typeface="Times New Roman" panose="02020603050405020304" pitchFamily="18" charset="0"/>
              </a:rPr>
              <a:t>apoptotic</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selection</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1775521" y="1476074"/>
            <a:ext cx="8620956" cy="584775"/>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The externalization of phosphatidylserine (PS) to the outer surface of the sperm membrane, a feature of early apoptosis, has been used as a basis for selection of non-apoptotic spermatozoa. </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738283" y="5546728"/>
            <a:ext cx="8698173" cy="954107"/>
          </a:xfrm>
          <a:prstGeom prst="rect">
            <a:avLst/>
          </a:prstGeom>
          <a:ln>
            <a:solidFill>
              <a:srgbClr val="002060"/>
            </a:solidFill>
          </a:ln>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A heterogeneous sperm cell suspension is incubated with </a:t>
            </a:r>
            <a:r>
              <a:rPr lang="en-US" sz="1400" dirty="0" err="1">
                <a:solidFill>
                  <a:srgbClr val="002060"/>
                </a:solidFill>
                <a:latin typeface="Times New Roman" panose="02020603050405020304" pitchFamily="18" charset="0"/>
                <a:cs typeface="Times New Roman" panose="02020603050405020304" pitchFamily="18" charset="0"/>
              </a:rPr>
              <a:t>Annexin</a:t>
            </a:r>
            <a:r>
              <a:rPr lang="en-US" sz="1400" dirty="0">
                <a:solidFill>
                  <a:srgbClr val="002060"/>
                </a:solidFill>
                <a:latin typeface="Times New Roman" panose="02020603050405020304" pitchFamily="18" charset="0"/>
                <a:cs typeface="Times New Roman" panose="02020603050405020304" pitchFamily="18" charset="0"/>
              </a:rPr>
              <a:t>-V-conjugated microbeads, which bind to only apoptotic sperm with externalized PS. Thereafter, the bead/sperm mixture is allowed to run through the MACS column, which is placed inside a magnet. The magnetic force will cause the retention of the cells labeled with microbeads inside the column, while the </a:t>
            </a:r>
            <a:r>
              <a:rPr lang="en-US" sz="1400" dirty="0" err="1">
                <a:solidFill>
                  <a:srgbClr val="002060"/>
                </a:solidFill>
                <a:latin typeface="Times New Roman" panose="02020603050405020304" pitchFamily="18" charset="0"/>
                <a:cs typeface="Times New Roman" panose="02020603050405020304" pitchFamily="18" charset="0"/>
              </a:rPr>
              <a:t>nonlabeled</a:t>
            </a:r>
            <a:r>
              <a:rPr lang="en-US" sz="1400" dirty="0">
                <a:solidFill>
                  <a:srgbClr val="002060"/>
                </a:solidFill>
                <a:latin typeface="Times New Roman" panose="02020603050405020304" pitchFamily="18" charset="0"/>
                <a:cs typeface="Times New Roman" panose="02020603050405020304" pitchFamily="18" charset="0"/>
              </a:rPr>
              <a:t> cells will freely ﬂow (</a:t>
            </a:r>
            <a:r>
              <a:rPr lang="en-US" sz="1400" dirty="0" err="1">
                <a:solidFill>
                  <a:srgbClr val="002060"/>
                </a:solidFill>
                <a:latin typeface="Times New Roman" panose="02020603050405020304" pitchFamily="18" charset="0"/>
                <a:cs typeface="Times New Roman" panose="02020603050405020304" pitchFamily="18" charset="0"/>
              </a:rPr>
              <a:t>Manz</a:t>
            </a:r>
            <a:r>
              <a:rPr lang="en-US" sz="1400" dirty="0">
                <a:solidFill>
                  <a:srgbClr val="002060"/>
                </a:solidFill>
                <a:latin typeface="Times New Roman" panose="02020603050405020304" pitchFamily="18" charset="0"/>
                <a:cs typeface="Times New Roman" panose="02020603050405020304" pitchFamily="18" charset="0"/>
              </a:rPr>
              <a:t> et al., 1995). </a:t>
            </a:r>
          </a:p>
        </p:txBody>
      </p:sp>
      <p:pic>
        <p:nvPicPr>
          <p:cNvPr id="29" name="Picture 2" descr="https://research.unite.it/sr/cineca/images/interface/logo_instance.png">
            <a:extLst>
              <a:ext uri="{FF2B5EF4-FFF2-40B4-BE49-F238E27FC236}">
                <a16:creationId xmlns:a16="http://schemas.microsoft.com/office/drawing/2014/main" id="{0831D0B7-C6CF-4BF3-954F-EA0BCB08D5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69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3076351" y="762640"/>
            <a:ext cx="5324984" cy="523220"/>
          </a:xfrm>
          <a:prstGeom prst="rect">
            <a:avLst/>
          </a:prstGeom>
          <a:ln>
            <a:noFill/>
          </a:ln>
        </p:spPr>
        <p:txBody>
          <a:bodyPr wrap="none">
            <a:spAutoFit/>
          </a:bodyPr>
          <a:lstStyle/>
          <a:p>
            <a:r>
              <a:rPr lang="it-IT" sz="2800" cap="all" dirty="0" err="1">
                <a:solidFill>
                  <a:srgbClr val="002060"/>
                </a:solidFill>
                <a:latin typeface="Times New Roman" panose="02020603050405020304" pitchFamily="18" charset="0"/>
                <a:cs typeface="Times New Roman" panose="02020603050405020304" pitchFamily="18" charset="0"/>
              </a:rPr>
              <a:t>Effects</a:t>
            </a:r>
            <a:r>
              <a:rPr lang="it-IT" sz="2800" cap="all" dirty="0">
                <a:solidFill>
                  <a:srgbClr val="002060"/>
                </a:solidFill>
                <a:latin typeface="Times New Roman" panose="02020603050405020304" pitchFamily="18" charset="0"/>
                <a:cs typeface="Times New Roman" panose="02020603050405020304" pitchFamily="18" charset="0"/>
              </a:rPr>
              <a:t> on </a:t>
            </a:r>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quality</a:t>
            </a:r>
            <a:r>
              <a:rPr lang="it-IT" sz="2800" cap="all" dirty="0">
                <a:solidFill>
                  <a:srgbClr val="002060"/>
                </a:solidFill>
                <a:latin typeface="Times New Roman" panose="02020603050405020304" pitchFamily="18" charset="0"/>
                <a:cs typeface="Times New Roman" panose="02020603050405020304" pitchFamily="18" charset="0"/>
              </a:rPr>
              <a:t> </a:t>
            </a:r>
          </a:p>
        </p:txBody>
      </p:sp>
      <p:grpSp>
        <p:nvGrpSpPr>
          <p:cNvPr id="11" name="Gruppo 10"/>
          <p:cNvGrpSpPr/>
          <p:nvPr/>
        </p:nvGrpSpPr>
        <p:grpSpPr>
          <a:xfrm>
            <a:off x="2279577" y="2102491"/>
            <a:ext cx="7697701" cy="2554545"/>
            <a:chOff x="755576" y="2102490"/>
            <a:chExt cx="7697701" cy="2554545"/>
          </a:xfrm>
        </p:grpSpPr>
        <p:sp>
          <p:nvSpPr>
            <p:cNvPr id="3" name="Rettangolo 2"/>
            <p:cNvSpPr/>
            <p:nvPr/>
          </p:nvSpPr>
          <p:spPr>
            <a:xfrm>
              <a:off x="755576" y="2102490"/>
              <a:ext cx="7697701" cy="2554545"/>
            </a:xfrm>
            <a:prstGeom prst="rect">
              <a:avLst/>
            </a:prstGeom>
            <a:ln>
              <a:noFill/>
            </a:ln>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Non-apoptotic sperm selection is simple, fast, inexpensive and highly speciﬁc.</a:t>
              </a:r>
            </a:p>
            <a:p>
              <a:pPr algn="just"/>
              <a:endParaRPr lang="en-US" sz="800"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However, the combination of DGC and MACS will </a:t>
              </a:r>
              <a:r>
                <a:rPr lang="en-US" b="1" u="sng" dirty="0">
                  <a:solidFill>
                    <a:srgbClr val="002060"/>
                  </a:solidFill>
                  <a:latin typeface="Times New Roman" panose="02020603050405020304" pitchFamily="18" charset="0"/>
                  <a:cs typeface="Times New Roman" panose="02020603050405020304" pitchFamily="18" charset="0"/>
                </a:rPr>
                <a:t>involve repeated steps of centrifugation and re-suspension</a:t>
              </a:r>
              <a:r>
                <a:rPr lang="en-US" dirty="0">
                  <a:solidFill>
                    <a:srgbClr val="002060"/>
                  </a:solidFill>
                  <a:latin typeface="Times New Roman" panose="02020603050405020304" pitchFamily="18" charset="0"/>
                  <a:cs typeface="Times New Roman" panose="02020603050405020304" pitchFamily="18" charset="0"/>
                </a:rPr>
                <a:t>, which might be detrimental when applied to semen samples characterized by limited sperm counts, as low sperm recovery may be expected.</a:t>
              </a:r>
            </a:p>
            <a:p>
              <a:pPr algn="just"/>
              <a:endParaRPr lang="en-US" sz="800"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In addition, the technique still requires special laboratory equipment, which may not be feasible or available in all settings.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785786" y="4357694"/>
              <a:ext cx="1042273"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Said et al., 2008</a:t>
              </a:r>
              <a:endParaRPr lang="it-IT" sz="1000" dirty="0"/>
            </a:p>
          </p:txBody>
        </p:sp>
      </p:grpSp>
      <p:pic>
        <p:nvPicPr>
          <p:cNvPr id="13" name="Picture 2" descr="https://research.unite.it/sr/cineca/images/interface/logo_instance.png">
            <a:extLst>
              <a:ext uri="{FF2B5EF4-FFF2-40B4-BE49-F238E27FC236}">
                <a16:creationId xmlns:a16="http://schemas.microsoft.com/office/drawing/2014/main" id="{19BE869B-EFCC-4781-9435-73D511FF2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7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79576" y="349857"/>
            <a:ext cx="7215238" cy="954107"/>
          </a:xfrm>
          <a:prstGeom prst="rect">
            <a:avLst/>
          </a:prstGeom>
          <a:ln>
            <a:noFill/>
          </a:ln>
        </p:spPr>
        <p:txBody>
          <a:bodyPr wrap="square">
            <a:spAutoFit/>
          </a:bodyPr>
          <a:lstStyle/>
          <a:p>
            <a:pPr algn="ctr" fontAlgn="base"/>
            <a:r>
              <a:rPr lang="en-US" sz="2800" cap="all" dirty="0">
                <a:solidFill>
                  <a:srgbClr val="002060"/>
                </a:solidFill>
                <a:latin typeface="Times New Roman" panose="02020603050405020304" pitchFamily="18" charset="0"/>
                <a:cs typeface="Times New Roman" panose="02020603050405020304" pitchFamily="18" charset="0"/>
              </a:rPr>
              <a:t>Selection based on sperm membrane maturity</a:t>
            </a:r>
          </a:p>
        </p:txBody>
      </p:sp>
      <p:sp>
        <p:nvSpPr>
          <p:cNvPr id="7" name="Rettangolo 6"/>
          <p:cNvSpPr/>
          <p:nvPr/>
        </p:nvSpPr>
        <p:spPr>
          <a:xfrm>
            <a:off x="1952596" y="1996852"/>
            <a:ext cx="8280920" cy="646331"/>
          </a:xfrm>
          <a:prstGeom prst="rect">
            <a:avLst/>
          </a:prstGeom>
          <a:ln>
            <a:noFill/>
          </a:ln>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The formation of hyaluronic-acid (HA)-binding sites on the sperm plasma membrane is one of the signs of sperm maturity. </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17" name="Rettangolo 16"/>
          <p:cNvSpPr/>
          <p:nvPr/>
        </p:nvSpPr>
        <p:spPr>
          <a:xfrm>
            <a:off x="1987577" y="2611276"/>
            <a:ext cx="1159292" cy="246221"/>
          </a:xfrm>
          <a:prstGeom prst="rect">
            <a:avLst/>
          </a:prstGeom>
        </p:spPr>
        <p:txBody>
          <a:bodyPr wrap="none">
            <a:spAutoFit/>
          </a:bodyPr>
          <a:lstStyle/>
          <a:p>
            <a:r>
              <a:rPr lang="en-US" sz="1000" dirty="0" err="1">
                <a:latin typeface="Times New Roman" panose="02020603050405020304" pitchFamily="18" charset="0"/>
                <a:cs typeface="Times New Roman" panose="02020603050405020304" pitchFamily="18" charset="0"/>
              </a:rPr>
              <a:t>Huszar</a:t>
            </a:r>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et al.</a:t>
            </a:r>
            <a:r>
              <a:rPr lang="en-US" sz="1000" dirty="0">
                <a:latin typeface="Times New Roman" panose="02020603050405020304" pitchFamily="18" charset="0"/>
                <a:cs typeface="Times New Roman" panose="02020603050405020304" pitchFamily="18" charset="0"/>
              </a:rPr>
              <a:t>, 1997</a:t>
            </a:r>
            <a:endParaRPr lang="it-IT" sz="1000" dirty="0"/>
          </a:p>
        </p:txBody>
      </p:sp>
      <p:sp>
        <p:nvSpPr>
          <p:cNvPr id="9" name="Rettangolo 8"/>
          <p:cNvSpPr/>
          <p:nvPr/>
        </p:nvSpPr>
        <p:spPr>
          <a:xfrm>
            <a:off x="1952596" y="3643314"/>
            <a:ext cx="3429024" cy="1815882"/>
          </a:xfrm>
          <a:prstGeom prst="rect">
            <a:avLst/>
          </a:prstGeom>
          <a:ln>
            <a:noFill/>
          </a:ln>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There is a relationship between the levels of hyaluronic-acid (HA)-binding sites in elongated spermatids and the related </a:t>
            </a:r>
            <a:r>
              <a:rPr lang="en-US" sz="1600" dirty="0" err="1">
                <a:solidFill>
                  <a:srgbClr val="002060"/>
                </a:solidFill>
                <a:latin typeface="Times New Roman" panose="02020603050405020304" pitchFamily="18" charset="0"/>
                <a:cs typeface="Times New Roman" panose="02020603050405020304" pitchFamily="18" charset="0"/>
              </a:rPr>
              <a:t>spermiogenetic</a:t>
            </a:r>
            <a:r>
              <a:rPr lang="en-US" sz="1600" dirty="0">
                <a:solidFill>
                  <a:srgbClr val="002060"/>
                </a:solidFill>
                <a:latin typeface="Times New Roman" panose="02020603050405020304" pitchFamily="18" charset="0"/>
                <a:cs typeface="Times New Roman" panose="02020603050405020304" pitchFamily="18" charset="0"/>
              </a:rPr>
              <a:t> events, such as </a:t>
            </a:r>
            <a:r>
              <a:rPr lang="en-US" sz="1600" dirty="0" err="1">
                <a:solidFill>
                  <a:srgbClr val="002060"/>
                </a:solidFill>
                <a:latin typeface="Times New Roman" panose="02020603050405020304" pitchFamily="18" charset="0"/>
                <a:cs typeface="Times New Roman" panose="02020603050405020304" pitchFamily="18" charset="0"/>
              </a:rPr>
              <a:t>cytoplasmatic</a:t>
            </a:r>
            <a:r>
              <a:rPr lang="en-US" sz="1600" dirty="0">
                <a:solidFill>
                  <a:srgbClr val="002060"/>
                </a:solidFill>
                <a:latin typeface="Times New Roman" panose="02020603050405020304" pitchFamily="18" charset="0"/>
                <a:cs typeface="Times New Roman" panose="02020603050405020304" pitchFamily="18" charset="0"/>
              </a:rPr>
              <a:t> extrusion, formation of the normal sperm shape or the sperm plasma membrane remodeling. </a:t>
            </a:r>
            <a:endParaRPr lang="it-IT" sz="1600" dirty="0">
              <a:solidFill>
                <a:srgbClr val="00206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3" cstate="print"/>
          <a:srcRect l="17406" t="6012" r="2271" b="4214"/>
          <a:stretch/>
        </p:blipFill>
        <p:spPr>
          <a:xfrm rot="5400000">
            <a:off x="6335223" y="2118207"/>
            <a:ext cx="3307768" cy="4929222"/>
          </a:xfrm>
          <a:prstGeom prst="rect">
            <a:avLst/>
          </a:prstGeom>
          <a:ln>
            <a:solidFill>
              <a:srgbClr val="002060"/>
            </a:solidFill>
          </a:ln>
        </p:spPr>
      </p:pic>
      <p:pic>
        <p:nvPicPr>
          <p:cNvPr id="14" name="Picture 2" descr="https://research.unite.it/sr/cineca/images/interface/logo_instance.png">
            <a:extLst>
              <a:ext uri="{FF2B5EF4-FFF2-40B4-BE49-F238E27FC236}">
                <a16:creationId xmlns:a16="http://schemas.microsoft.com/office/drawing/2014/main" id="{BB763334-BD3A-4D96-BC6B-FB3CF14FB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2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Widescreen</PresentationFormat>
  <Paragraphs>90</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Selection based on sperm surface charge</vt:lpstr>
      <vt:lpstr>Selection based on sperm surface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Listorti</dc:creator>
  <cp:lastModifiedBy>Ilaria Listorti</cp:lastModifiedBy>
  <cp:revision>1</cp:revision>
  <dcterms:created xsi:type="dcterms:W3CDTF">2023-03-29T09:07:52Z</dcterms:created>
  <dcterms:modified xsi:type="dcterms:W3CDTF">2023-03-29T09:08:39Z</dcterms:modified>
</cp:coreProperties>
</file>