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2" r:id="rId6"/>
    <p:sldId id="261" r:id="rId7"/>
    <p:sldId id="269" r:id="rId8"/>
    <p:sldId id="263" r:id="rId9"/>
    <p:sldId id="266" r:id="rId10"/>
    <p:sldId id="265" r:id="rId11"/>
    <p:sldId id="267" r:id="rId12"/>
    <p:sldId id="268"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6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2" d="100"/>
          <a:sy n="22" d="100"/>
        </p:scale>
        <p:origin x="36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24292-386D-4786-1EE2-38C8D378E7A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D9A28A4-8199-D840-83A1-121EE54A4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B54620B-3497-EEA5-41E2-B008D7C6BC14}"/>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6F2C134A-DBB9-EED6-665C-9C6A532AB8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1479B0-6A5A-376C-56ED-F3BBA354299A}"/>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378295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BABE16-3A89-96B1-6E42-2322BA0E53D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675A567-780B-7257-2C17-D573C102EB6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591877-B2B8-50CC-29A5-D138C0B87E05}"/>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B760173A-6ED4-B9D4-35D1-82C6F15ED7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7E7D9C-043F-A5DF-CDAA-993123A59AE6}"/>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166688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7B45DCE-47C0-7AE7-6D35-373F7771DB3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B7728D3-587D-A659-29EC-48B1A25308D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A0CA00A-A4F7-58C8-ED66-DCB72E0BA20A}"/>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4AFB3084-CFAD-49B8-1E34-8B9C5E48FF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D1BE766-83E8-2767-72FC-5724D6AC492D}"/>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7772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9283E-1509-94BA-3E66-5306038953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7EC720D-4D59-2DAA-A286-91CACFD5DF7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9D4FE09-28A2-BCAA-9286-F27AF1718DCC}"/>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A3642F26-65A3-C444-92B3-DB58197784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F7A6B7-15E6-731D-124A-2F95147B956D}"/>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168459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48961-1C00-2357-87DE-D106DE3C891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AFFC3C0-E025-3BDB-FA7F-4F86BCD79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96A0C03-05C1-26B0-7248-A2ED4F6E917A}"/>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53A23367-8F35-DB64-A184-2C04ACED23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F89827-85AC-070A-9621-A345D5338D2F}"/>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296945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7708EF-7595-1DAA-B5F8-7F3B98EDC8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B74647-6844-D4DB-60C4-6DF65D42AB3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24F21F3-25BB-3048-A885-B44AC5B3E82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241A32C-68A9-A0E0-D87D-598F5F41D8C1}"/>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6" name="Segnaposto piè di pagina 5">
            <a:extLst>
              <a:ext uri="{FF2B5EF4-FFF2-40B4-BE49-F238E27FC236}">
                <a16:creationId xmlns:a16="http://schemas.microsoft.com/office/drawing/2014/main" id="{8ADB0328-FFA9-6D74-AE46-AF4E70C130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1BAC9B-515F-B2A5-1ED3-3B74CFE3AF6B}"/>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123174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2C124D-BA92-F404-8758-58822D1C68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0A65DAD-F547-E948-2CBE-ACCF2E43A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36BB71F-7308-C2C3-7977-82408DEC94F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37F7A4A-E96D-B1F7-757C-B8F094751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7E37253-A41C-0C79-D14A-F662BC4DDE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36011E-3481-7B48-82C6-EAB0D5254486}"/>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8" name="Segnaposto piè di pagina 7">
            <a:extLst>
              <a:ext uri="{FF2B5EF4-FFF2-40B4-BE49-F238E27FC236}">
                <a16:creationId xmlns:a16="http://schemas.microsoft.com/office/drawing/2014/main" id="{DDCAF5E2-2B24-8354-13FB-D07B3BE70A1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E554A2E-A3E4-D4DD-7A08-89A3448A6C31}"/>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412923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CE27C-651D-4396-82AE-598CC9018DF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666FDB3-DDDF-B55D-628A-F91F29E649EC}"/>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4" name="Segnaposto piè di pagina 3">
            <a:extLst>
              <a:ext uri="{FF2B5EF4-FFF2-40B4-BE49-F238E27FC236}">
                <a16:creationId xmlns:a16="http://schemas.microsoft.com/office/drawing/2014/main" id="{B19A7BA1-0FF0-A0BC-45F1-9BC874F3AFF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38D94E9-0AC1-5ADD-58FD-5B2A812BC53B}"/>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219804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A323AF0-51E7-BC19-F7D7-E1A0EFD3A408}"/>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3" name="Segnaposto piè di pagina 2">
            <a:extLst>
              <a:ext uri="{FF2B5EF4-FFF2-40B4-BE49-F238E27FC236}">
                <a16:creationId xmlns:a16="http://schemas.microsoft.com/office/drawing/2014/main" id="{7B11346A-66AC-5D74-A6C1-7A2E2E9648A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9531CDB-8699-56B8-B1C5-321053E6EA41}"/>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152635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BFC92A-BF81-A7AD-8D77-B668292F38E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B1A017-0D7B-256A-3411-FDCB57C8FC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9B32522-212E-9288-3A7C-174257B99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34AA45-1CC1-03DF-846D-1092C70A59FC}"/>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6" name="Segnaposto piè di pagina 5">
            <a:extLst>
              <a:ext uri="{FF2B5EF4-FFF2-40B4-BE49-F238E27FC236}">
                <a16:creationId xmlns:a16="http://schemas.microsoft.com/office/drawing/2014/main" id="{A1587DD0-E4F2-35F6-8CF8-F98701AAB7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62DF3B-A1CC-1979-F0A2-A819E763EECB}"/>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202107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D8602-60BE-37F4-E393-64EE4492B93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C4D4D78-5597-0F1A-407E-9D69DE01A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DEDAEB0-070D-7B92-F4B1-2542559CD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896F600-9537-F43B-9FDB-9756DBAEEF0D}"/>
              </a:ext>
            </a:extLst>
          </p:cNvPr>
          <p:cNvSpPr>
            <a:spLocks noGrp="1"/>
          </p:cNvSpPr>
          <p:nvPr>
            <p:ph type="dt" sz="half" idx="10"/>
          </p:nvPr>
        </p:nvSpPr>
        <p:spPr/>
        <p:txBody>
          <a:bodyPr/>
          <a:lstStyle/>
          <a:p>
            <a:fld id="{AA18C7C1-278A-4210-AA74-DB0D9C55EF8C}" type="datetimeFigureOut">
              <a:rPr lang="it-IT" smtClean="0"/>
              <a:t>12/01/2024</a:t>
            </a:fld>
            <a:endParaRPr lang="it-IT"/>
          </a:p>
        </p:txBody>
      </p:sp>
      <p:sp>
        <p:nvSpPr>
          <p:cNvPr id="6" name="Segnaposto piè di pagina 5">
            <a:extLst>
              <a:ext uri="{FF2B5EF4-FFF2-40B4-BE49-F238E27FC236}">
                <a16:creationId xmlns:a16="http://schemas.microsoft.com/office/drawing/2014/main" id="{03CEBCA2-0690-6ADC-06EE-E4F573A7D6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F0D61D-DC70-BAFD-F922-AA13B4B6BA23}"/>
              </a:ext>
            </a:extLst>
          </p:cNvPr>
          <p:cNvSpPr>
            <a:spLocks noGrp="1"/>
          </p:cNvSpPr>
          <p:nvPr>
            <p:ph type="sldNum" sz="quarter" idx="12"/>
          </p:nvPr>
        </p:nvSpPr>
        <p:spPr/>
        <p:txBody>
          <a:bodyPr/>
          <a:lstStyle/>
          <a:p>
            <a:fld id="{85DAE7C7-E05A-4623-A93E-1161C0B5AC80}" type="slidenum">
              <a:rPr lang="it-IT" smtClean="0"/>
              <a:t>‹N›</a:t>
            </a:fld>
            <a:endParaRPr lang="it-IT"/>
          </a:p>
        </p:txBody>
      </p:sp>
    </p:spTree>
    <p:extLst>
      <p:ext uri="{BB962C8B-B14F-4D97-AF65-F5344CB8AC3E}">
        <p14:creationId xmlns:p14="http://schemas.microsoft.com/office/powerpoint/2010/main" val="306513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095060C-FFBC-7A62-9E61-9A1CA83B7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D51FB1E-2DA8-7853-5AF7-72DDFEFA3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E6941D-2F1C-7CE6-9316-520E76E8E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8C7C1-278A-4210-AA74-DB0D9C55EF8C}" type="datetimeFigureOut">
              <a:rPr lang="it-IT" smtClean="0"/>
              <a:t>12/01/2024</a:t>
            </a:fld>
            <a:endParaRPr lang="it-IT"/>
          </a:p>
        </p:txBody>
      </p:sp>
      <p:sp>
        <p:nvSpPr>
          <p:cNvPr id="5" name="Segnaposto piè di pagina 4">
            <a:extLst>
              <a:ext uri="{FF2B5EF4-FFF2-40B4-BE49-F238E27FC236}">
                <a16:creationId xmlns:a16="http://schemas.microsoft.com/office/drawing/2014/main" id="{76E9CADE-18D7-5612-B9EF-B2EB5F414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7287B00-E7FD-4E71-FCF5-707C0CADF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AE7C7-E05A-4623-A93E-1161C0B5AC80}" type="slidenum">
              <a:rPr lang="it-IT" smtClean="0"/>
              <a:t>‹N›</a:t>
            </a:fld>
            <a:endParaRPr lang="it-IT"/>
          </a:p>
        </p:txBody>
      </p:sp>
    </p:spTree>
    <p:extLst>
      <p:ext uri="{BB962C8B-B14F-4D97-AF65-F5344CB8AC3E}">
        <p14:creationId xmlns:p14="http://schemas.microsoft.com/office/powerpoint/2010/main" val="914042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Immagine che contiene aria aperta, cielo, spiaggia, Tropici&#10;&#10;Descrizione generata automaticamente">
            <a:extLst>
              <a:ext uri="{FF2B5EF4-FFF2-40B4-BE49-F238E27FC236}">
                <a16:creationId xmlns:a16="http://schemas.microsoft.com/office/drawing/2014/main" id="{DB4017E4-74DC-4A92-BDEA-5197214D5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0723" cy="6858000"/>
          </a:xfrm>
          <a:prstGeom prst="rect">
            <a:avLst/>
          </a:prstGeom>
        </p:spPr>
      </p:pic>
      <p:sp>
        <p:nvSpPr>
          <p:cNvPr id="2" name="Titolo 1">
            <a:extLst>
              <a:ext uri="{FF2B5EF4-FFF2-40B4-BE49-F238E27FC236}">
                <a16:creationId xmlns:a16="http://schemas.microsoft.com/office/drawing/2014/main" id="{36FFF06F-3BA5-2B0D-79F8-2E5F3C97B45A}"/>
              </a:ext>
            </a:extLst>
          </p:cNvPr>
          <p:cNvSpPr>
            <a:spLocks noGrp="1"/>
          </p:cNvSpPr>
          <p:nvPr>
            <p:ph type="ctrTitle"/>
          </p:nvPr>
        </p:nvSpPr>
        <p:spPr>
          <a:xfrm>
            <a:off x="0" y="3571079"/>
            <a:ext cx="12021424" cy="1557221"/>
          </a:xfrm>
        </p:spPr>
        <p:txBody>
          <a:bodyPr>
            <a:noAutofit/>
          </a:bodyPr>
          <a:lstStyle/>
          <a:p>
            <a:r>
              <a:rPr lang="it-IT" sz="19900" b="1" i="1" dirty="0">
                <a:solidFill>
                  <a:srgbClr val="FF0000"/>
                </a:solidFill>
                <a:latin typeface="Modern Love" panose="04090805081005020601" pitchFamily="82" charset="0"/>
                <a:cs typeface="MV Boli" panose="02000500030200090000" pitchFamily="2" charset="0"/>
              </a:rPr>
              <a:t>S   LEIL</a:t>
            </a:r>
            <a:endParaRPr lang="it-IT" sz="16600" b="1" i="1" dirty="0">
              <a:solidFill>
                <a:srgbClr val="FF0000"/>
              </a:solidFill>
              <a:latin typeface="Modern Love" panose="04090805081005020601" pitchFamily="82" charset="0"/>
              <a:cs typeface="MV Boli" panose="02000500030200090000" pitchFamily="2" charset="0"/>
            </a:endParaRPr>
          </a:p>
        </p:txBody>
      </p:sp>
      <p:sp>
        <p:nvSpPr>
          <p:cNvPr id="6" name="CasellaDiTesto 5">
            <a:extLst>
              <a:ext uri="{FF2B5EF4-FFF2-40B4-BE49-F238E27FC236}">
                <a16:creationId xmlns:a16="http://schemas.microsoft.com/office/drawing/2014/main" id="{47E05F8C-F7D3-88D9-F99C-E0AE5DBC44D2}"/>
              </a:ext>
            </a:extLst>
          </p:cNvPr>
          <p:cNvSpPr txBox="1"/>
          <p:nvPr/>
        </p:nvSpPr>
        <p:spPr>
          <a:xfrm>
            <a:off x="1500826" y="4880830"/>
            <a:ext cx="9249070" cy="707886"/>
          </a:xfrm>
          <a:prstGeom prst="rect">
            <a:avLst/>
          </a:prstGeom>
          <a:noFill/>
        </p:spPr>
        <p:txBody>
          <a:bodyPr wrap="none" rtlCol="0">
            <a:spAutoFit/>
          </a:bodyPr>
          <a:lstStyle/>
          <a:p>
            <a:r>
              <a:rPr lang="it-IT" sz="4000" dirty="0">
                <a:solidFill>
                  <a:srgbClr val="FFC000"/>
                </a:solidFill>
                <a:latin typeface="Modern Love" panose="04090805081005020601" pitchFamily="82" charset="0"/>
              </a:rPr>
              <a:t>Mai più con i segni dell’abbronzatura</a:t>
            </a:r>
          </a:p>
        </p:txBody>
      </p:sp>
      <p:pic>
        <p:nvPicPr>
          <p:cNvPr id="8" name="Immagine 7" descr="Immagine che contiene Elementi grafici, arte, creatività&#10;&#10;Descrizione generata automaticamente">
            <a:extLst>
              <a:ext uri="{FF2B5EF4-FFF2-40B4-BE49-F238E27FC236}">
                <a16:creationId xmlns:a16="http://schemas.microsoft.com/office/drawing/2014/main" id="{BFBFF02D-C092-75FE-7E3B-57ABC666F6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43133" y="2001233"/>
            <a:ext cx="2253999" cy="2426388"/>
          </a:xfrm>
          <a:prstGeom prst="rect">
            <a:avLst/>
          </a:prstGeom>
        </p:spPr>
      </p:pic>
      <p:pic>
        <p:nvPicPr>
          <p:cNvPr id="15" name="Immagine 14" descr="Immagine che contiene schizzo, nero, arte, bianco e nero&#10;&#10;Descrizione generata automaticamente">
            <a:extLst>
              <a:ext uri="{FF2B5EF4-FFF2-40B4-BE49-F238E27FC236}">
                <a16:creationId xmlns:a16="http://schemas.microsoft.com/office/drawing/2014/main" id="{73152E10-ED9E-7EF9-422C-E8AE63B8EC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3537" y="2454442"/>
            <a:ext cx="1937084" cy="1359569"/>
          </a:xfrm>
          <a:prstGeom prst="rect">
            <a:avLst/>
          </a:prstGeom>
        </p:spPr>
      </p:pic>
    </p:spTree>
    <p:extLst>
      <p:ext uri="{BB962C8B-B14F-4D97-AF65-F5344CB8AC3E}">
        <p14:creationId xmlns:p14="http://schemas.microsoft.com/office/powerpoint/2010/main" val="25738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persona, abito, vestiti, Accessorio di moda&#10;&#10;Descrizione generata automaticamente">
            <a:extLst>
              <a:ext uri="{FF2B5EF4-FFF2-40B4-BE49-F238E27FC236}">
                <a16:creationId xmlns:a16="http://schemas.microsoft.com/office/drawing/2014/main" id="{B3AE43A9-A99B-D073-3A82-3D465C05580F}"/>
              </a:ext>
            </a:extLst>
          </p:cNvPr>
          <p:cNvPicPr>
            <a:picLocks noChangeAspect="1"/>
          </p:cNvPicPr>
          <p:nvPr/>
        </p:nvPicPr>
        <p:blipFill rotWithShape="1">
          <a:blip r:embed="rId2">
            <a:extLst>
              <a:ext uri="{28A0092B-C50C-407E-A947-70E740481C1C}">
                <a14:useLocalDpi xmlns:a14="http://schemas.microsoft.com/office/drawing/2010/main" val="0"/>
              </a:ext>
            </a:extLst>
          </a:blip>
          <a:srcRect l="7646" r="2" b="2"/>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7DAE29B9-A540-ECC9-AA12-C2ED32DD3A25}"/>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Opportunità di espansione </a:t>
            </a:r>
          </a:p>
        </p:txBody>
      </p:sp>
      <p:sp>
        <p:nvSpPr>
          <p:cNvPr id="6" name="CasellaDiTesto 5">
            <a:extLst>
              <a:ext uri="{FF2B5EF4-FFF2-40B4-BE49-F238E27FC236}">
                <a16:creationId xmlns:a16="http://schemas.microsoft.com/office/drawing/2014/main" id="{15061359-5608-D100-E705-1BD607091127}"/>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t>Le opportunità di espansione per Soleil includono l'ingresso in nuovi mercati e la diversificazione della linea di prodotti, sfruttando al massimo il potenziale di crescita.</a:t>
            </a:r>
          </a:p>
          <a:p>
            <a:pPr indent="-228600">
              <a:lnSpc>
                <a:spcPct val="90000"/>
              </a:lnSpc>
              <a:spcAft>
                <a:spcPts val="600"/>
              </a:spcAft>
              <a:buFont typeface="Arial" panose="020B0604020202020204" pitchFamily="34" charset="0"/>
              <a:buChar char="•"/>
            </a:pPr>
            <a:r>
              <a:rPr lang="en-US" sz="1700"/>
              <a:t>Infatti dove una prima fase di test e affermazione del prodotto l’azienda si pone l’obiettivo di espandere la propria offerta anche in altri campi, come l’abbigliamento tecnico per gli appassionati di sport prettamente diffusi nei periodi caldi dell’anno che non vogliono vedersi addosso segni dell’abbronzatura dovuti ai loro indumenti specifici.</a:t>
            </a:r>
          </a:p>
        </p:txBody>
      </p:sp>
    </p:spTree>
    <p:extLst>
      <p:ext uri="{BB962C8B-B14F-4D97-AF65-F5344CB8AC3E}">
        <p14:creationId xmlns:p14="http://schemas.microsoft.com/office/powerpoint/2010/main" val="77673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1BC076-E401-9DA4-FDC3-252B0EF14EC8}"/>
              </a:ext>
            </a:extLst>
          </p:cNvPr>
          <p:cNvSpPr txBox="1"/>
          <p:nvPr/>
        </p:nvSpPr>
        <p:spPr>
          <a:xfrm>
            <a:off x="481013" y="3752849"/>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Rischi</a:t>
            </a:r>
            <a:r>
              <a:rPr lang="en-US" sz="4400" b="1" dirty="0">
                <a:latin typeface="Times New Roman" panose="02020603050405020304" pitchFamily="18" charset="0"/>
                <a:ea typeface="+mj-ea"/>
                <a:cs typeface="Times New Roman" panose="02020603050405020304" pitchFamily="18" charset="0"/>
              </a:rPr>
              <a:t> e </a:t>
            </a:r>
            <a:r>
              <a:rPr lang="en-US" sz="4400" b="1" dirty="0" err="1">
                <a:latin typeface="Times New Roman" panose="02020603050405020304" pitchFamily="18" charset="0"/>
                <a:ea typeface="+mj-ea"/>
                <a:cs typeface="Times New Roman" panose="02020603050405020304" pitchFamily="18" charset="0"/>
              </a:rPr>
              <a:t>contingenze</a:t>
            </a:r>
            <a:endParaRPr lang="en-US" sz="44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3600" b="1" dirty="0">
              <a:latin typeface="+mj-lt"/>
              <a:ea typeface="+mj-ea"/>
              <a:cs typeface="+mj-cs"/>
            </a:endParaRPr>
          </a:p>
        </p:txBody>
      </p:sp>
      <p:pic>
        <p:nvPicPr>
          <p:cNvPr id="3" name="Immagine 2" descr="Immagine che contiene persona, unghia/chiodo, interno, design&#10;&#10;Descrizione generata automaticamente">
            <a:extLst>
              <a:ext uri="{FF2B5EF4-FFF2-40B4-BE49-F238E27FC236}">
                <a16:creationId xmlns:a16="http://schemas.microsoft.com/office/drawing/2014/main" id="{7E891724-7778-194D-D589-B0104D4297D4}"/>
              </a:ext>
            </a:extLst>
          </p:cNvPr>
          <p:cNvPicPr>
            <a:picLocks noChangeAspect="1"/>
          </p:cNvPicPr>
          <p:nvPr/>
        </p:nvPicPr>
        <p:blipFill rotWithShape="1">
          <a:blip r:embed="rId2">
            <a:extLst>
              <a:ext uri="{28A0092B-C50C-407E-A947-70E740481C1C}">
                <a14:useLocalDpi xmlns:a14="http://schemas.microsoft.com/office/drawing/2010/main" val="0"/>
              </a:ext>
            </a:extLst>
          </a:blip>
          <a:srcRect t="31200" b="146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asellaDiTesto 4">
            <a:extLst>
              <a:ext uri="{FF2B5EF4-FFF2-40B4-BE49-F238E27FC236}">
                <a16:creationId xmlns:a16="http://schemas.microsoft.com/office/drawing/2014/main" id="{1323461B-0452-ADB3-86CD-9C72685E54C9}"/>
              </a:ext>
            </a:extLst>
          </p:cNvPr>
          <p:cNvSpPr txBox="1"/>
          <p:nvPr/>
        </p:nvSpPr>
        <p:spPr>
          <a:xfrm>
            <a:off x="4223982" y="3752850"/>
            <a:ext cx="7485413" cy="2452687"/>
          </a:xfrm>
          <a:prstGeom prst="rect">
            <a:avLst/>
          </a:prstGeom>
        </p:spPr>
        <p:txBody>
          <a:bodyPr vert="horz" lIns="91440" tIns="45720" rIns="91440" bIns="45720" rtlCol="0" anchor="ctr">
            <a:normAutofit/>
          </a:bodyPr>
          <a:lstStyle/>
          <a:p>
            <a:pPr>
              <a:lnSpc>
                <a:spcPct val="90000"/>
              </a:lnSpc>
              <a:spcAft>
                <a:spcPts val="600"/>
              </a:spcAft>
            </a:pPr>
            <a:r>
              <a:rPr lang="en-US" sz="1700" dirty="0" err="1">
                <a:latin typeface="Times New Roman" panose="02020603050405020304" pitchFamily="18" charset="0"/>
                <a:cs typeface="Times New Roman" panose="02020603050405020304" pitchFamily="18" charset="0"/>
              </a:rPr>
              <a:t>L’azienda</a:t>
            </a:r>
            <a:r>
              <a:rPr lang="en-US" sz="1700" dirty="0">
                <a:latin typeface="Times New Roman" panose="02020603050405020304" pitchFamily="18" charset="0"/>
                <a:cs typeface="Times New Roman" panose="02020603050405020304" pitchFamily="18" charset="0"/>
              </a:rPr>
              <a:t>, come </a:t>
            </a:r>
            <a:r>
              <a:rPr lang="en-US" sz="1700" dirty="0" err="1">
                <a:latin typeface="Times New Roman" panose="02020603050405020304" pitchFamily="18" charset="0"/>
                <a:cs typeface="Times New Roman" panose="02020603050405020304" pitchFamily="18" charset="0"/>
              </a:rPr>
              <a:t>tutte</a:t>
            </a:r>
            <a:r>
              <a:rPr lang="en-US" sz="1700" dirty="0">
                <a:latin typeface="Times New Roman" panose="02020603050405020304" pitchFamily="18" charset="0"/>
                <a:cs typeface="Times New Roman" panose="02020603050405020304" pitchFamily="18" charset="0"/>
              </a:rPr>
              <a:t> le </a:t>
            </a:r>
            <a:r>
              <a:rPr lang="en-US" sz="1700" dirty="0" err="1">
                <a:latin typeface="Times New Roman" panose="02020603050405020304" pitchFamily="18" charset="0"/>
                <a:cs typeface="Times New Roman" panose="02020603050405020304" pitchFamily="18" charset="0"/>
              </a:rPr>
              <a:t>nuove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attività</a:t>
            </a:r>
            <a:r>
              <a:rPr lang="en-US" sz="1700" dirty="0">
                <a:latin typeface="Times New Roman" panose="02020603050405020304" pitchFamily="18" charset="0"/>
                <a:cs typeface="Times New Roman" panose="02020603050405020304" pitchFamily="18" charset="0"/>
              </a:rPr>
              <a:t>, è </a:t>
            </a:r>
            <a:r>
              <a:rPr lang="en-US" sz="1700" dirty="0" err="1">
                <a:latin typeface="Times New Roman" panose="02020603050405020304" pitchFamily="18" charset="0"/>
                <a:cs typeface="Times New Roman" panose="02020603050405020304" pitchFamily="18" charset="0"/>
              </a:rPr>
              <a:t>soggetta</a:t>
            </a:r>
            <a:r>
              <a:rPr lang="en-US" sz="1700" dirty="0">
                <a:latin typeface="Times New Roman" panose="02020603050405020304" pitchFamily="18" charset="0"/>
                <a:cs typeface="Times New Roman" panose="02020603050405020304" pitchFamily="18" charset="0"/>
              </a:rPr>
              <a:t> ai </a:t>
            </a:r>
            <a:r>
              <a:rPr lang="en-US" sz="1700" dirty="0" err="1">
                <a:latin typeface="Times New Roman" panose="02020603050405020304" pitchFamily="18" charset="0"/>
                <a:cs typeface="Times New Roman" panose="02020603050405020304" pitchFamily="18" charset="0"/>
              </a:rPr>
              <a:t>rischi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tipici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dell’imprenditoria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possono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portare</a:t>
            </a:r>
            <a:r>
              <a:rPr lang="en-US" sz="1700" dirty="0">
                <a:latin typeface="Times New Roman" panose="02020603050405020304" pitchFamily="18" charset="0"/>
                <a:cs typeface="Times New Roman" panose="02020603050405020304" pitchFamily="18" charset="0"/>
              </a:rPr>
              <a:t> al </a:t>
            </a:r>
            <a:r>
              <a:rPr lang="en-US" sz="1700" dirty="0" err="1">
                <a:latin typeface="Times New Roman" panose="02020603050405020304" pitchFamily="18" charset="0"/>
                <a:cs typeface="Times New Roman" panose="02020603050405020304" pitchFamily="18" charset="0"/>
              </a:rPr>
              <a:t>fallimento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della</a:t>
            </a:r>
            <a:r>
              <a:rPr lang="en-US" sz="1700" dirty="0">
                <a:latin typeface="Times New Roman" panose="02020603050405020304" pitchFamily="18" charset="0"/>
                <a:cs typeface="Times New Roman" panose="02020603050405020304" pitchFamily="18" charset="0"/>
              </a:rPr>
              <a:t> propria idea. </a:t>
            </a:r>
          </a:p>
          <a:p>
            <a:pPr>
              <a:lnSpc>
                <a:spcPct val="90000"/>
              </a:lnSpc>
              <a:spcAft>
                <a:spcPts val="600"/>
              </a:spcAft>
            </a:pPr>
            <a:r>
              <a:rPr lang="en-US" sz="1700" dirty="0" err="1">
                <a:latin typeface="Times New Roman" panose="02020603050405020304" pitchFamily="18" charset="0"/>
                <a:cs typeface="Times New Roman" panose="02020603050405020304" pitchFamily="18" charset="0"/>
              </a:rPr>
              <a:t>Tra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questi</a:t>
            </a:r>
            <a:r>
              <a:rPr lang="en-US" sz="1700" dirty="0">
                <a:latin typeface="Times New Roman" panose="02020603050405020304" pitchFamily="18" charset="0"/>
                <a:cs typeface="Times New Roman" panose="02020603050405020304" pitchFamily="18" charset="0"/>
              </a:rPr>
              <a:t> è facile </a:t>
            </a:r>
            <a:r>
              <a:rPr lang="en-US" sz="1700" dirty="0" err="1">
                <a:latin typeface="Times New Roman" panose="02020603050405020304" pitchFamily="18" charset="0"/>
                <a:cs typeface="Times New Roman" panose="02020603050405020304" pitchFamily="18" charset="0"/>
              </a:rPr>
              <a:t>citare</a:t>
            </a:r>
            <a:r>
              <a:rPr lang="en-US" sz="1700" dirty="0">
                <a:latin typeface="Times New Roman" panose="02020603050405020304" pitchFamily="18" charset="0"/>
                <a:cs typeface="Times New Roman" panose="02020603050405020304" pitchFamily="18" charset="0"/>
              </a:rPr>
              <a:t> come </a:t>
            </a:r>
            <a:r>
              <a:rPr lang="en-US" sz="1700" dirty="0" err="1">
                <a:latin typeface="Times New Roman" panose="02020603050405020304" pitchFamily="18" charset="0"/>
                <a:cs typeface="Times New Roman" panose="02020603050405020304" pitchFamily="18" charset="0"/>
              </a:rPr>
              <a:t>l’entrata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mercato</a:t>
            </a:r>
            <a:r>
              <a:rPr lang="en-US" sz="1700" dirty="0">
                <a:latin typeface="Times New Roman" panose="02020603050405020304" pitchFamily="18" charset="0"/>
                <a:cs typeface="Times New Roman" panose="02020603050405020304" pitchFamily="18" charset="0"/>
              </a:rPr>
              <a:t> di </a:t>
            </a:r>
            <a:r>
              <a:rPr lang="en-US" sz="1700" dirty="0" err="1">
                <a:latin typeface="Times New Roman" panose="02020603050405020304" pitchFamily="18" charset="0"/>
                <a:cs typeface="Times New Roman" panose="02020603050405020304" pitchFamily="18" charset="0"/>
              </a:rPr>
              <a:t>grandi</a:t>
            </a:r>
            <a:r>
              <a:rPr lang="en-US" sz="1700" dirty="0">
                <a:latin typeface="Times New Roman" panose="02020603050405020304" pitchFamily="18" charset="0"/>
                <a:cs typeface="Times New Roman" panose="02020603050405020304" pitchFamily="18" charset="0"/>
              </a:rPr>
              <a:t> brand </a:t>
            </a:r>
            <a:r>
              <a:rPr lang="en-US" sz="1700" dirty="0" err="1">
                <a:latin typeface="Times New Roman" panose="02020603050405020304" pitchFamily="18" charset="0"/>
                <a:cs typeface="Times New Roman" panose="02020603050405020304" pitchFamily="18" charset="0"/>
              </a:rPr>
              <a:t>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possa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offrire</a:t>
            </a:r>
            <a:r>
              <a:rPr lang="en-US" sz="1700" dirty="0">
                <a:latin typeface="Times New Roman" panose="02020603050405020304" pitchFamily="18" charset="0"/>
                <a:cs typeface="Times New Roman" panose="02020603050405020304" pitchFamily="18" charset="0"/>
              </a:rPr>
              <a:t> un </a:t>
            </a:r>
            <a:r>
              <a:rPr lang="en-US" sz="1700" dirty="0" err="1">
                <a:latin typeface="Times New Roman" panose="02020603050405020304" pitchFamily="18" charset="0"/>
                <a:cs typeface="Times New Roman" panose="02020603050405020304" pitchFamily="18" charset="0"/>
              </a:rPr>
              <a:t>prodotto</a:t>
            </a:r>
            <a:r>
              <a:rPr lang="en-US" sz="1700" dirty="0">
                <a:latin typeface="Times New Roman" panose="02020603050405020304" pitchFamily="18" charset="0"/>
                <a:cs typeface="Times New Roman" panose="02020603050405020304" pitchFamily="18" charset="0"/>
              </a:rPr>
              <a:t> al </a:t>
            </a:r>
            <a:r>
              <a:rPr lang="en-US" sz="1700" dirty="0" err="1">
                <a:latin typeface="Times New Roman" panose="02020603050405020304" pitchFamily="18" charset="0"/>
                <a:cs typeface="Times New Roman" panose="02020603050405020304" pitchFamily="18" charset="0"/>
              </a:rPr>
              <a:t>quanto</a:t>
            </a:r>
            <a:r>
              <a:rPr lang="en-US" sz="1700" dirty="0">
                <a:latin typeface="Times New Roman" panose="02020603050405020304" pitchFamily="18" charset="0"/>
                <a:cs typeface="Times New Roman" panose="02020603050405020304" pitchFamily="18" charset="0"/>
              </a:rPr>
              <a:t> simile ma con </a:t>
            </a:r>
            <a:r>
              <a:rPr lang="en-US" sz="1700" dirty="0" err="1">
                <a:latin typeface="Times New Roman" panose="02020603050405020304" pitchFamily="18" charset="0"/>
                <a:cs typeface="Times New Roman" panose="02020603050405020304" pitchFamily="18" charset="0"/>
              </a:rPr>
              <a:t>prezzi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più</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contenuti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grazie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alla</a:t>
            </a:r>
            <a:r>
              <a:rPr lang="en-US" sz="1700" dirty="0">
                <a:latin typeface="Times New Roman" panose="02020603050405020304" pitchFamily="18" charset="0"/>
                <a:cs typeface="Times New Roman" panose="02020603050405020304" pitchFamily="18" charset="0"/>
              </a:rPr>
              <a:t> loro </a:t>
            </a:r>
            <a:r>
              <a:rPr lang="en-US" sz="1700" dirty="0" err="1">
                <a:latin typeface="Times New Roman" panose="02020603050405020304" pitchFamily="18" charset="0"/>
                <a:cs typeface="Times New Roman" panose="02020603050405020304" pitchFamily="18" charset="0"/>
              </a:rPr>
              <a:t>posizione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dominante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mercato</a:t>
            </a:r>
            <a:r>
              <a:rPr lang="en-US" sz="1700" dirty="0">
                <a:latin typeface="Times New Roman" panose="02020603050405020304" pitchFamily="18" charset="0"/>
                <a:cs typeface="Times New Roman" panose="02020603050405020304" pitchFamily="18" charset="0"/>
              </a:rPr>
              <a:t> e alle loro </a:t>
            </a:r>
            <a:r>
              <a:rPr lang="en-US" sz="1700" dirty="0" err="1">
                <a:latin typeface="Times New Roman" panose="02020603050405020304" pitchFamily="18" charset="0"/>
                <a:cs typeface="Times New Roman" panose="02020603050405020304" pitchFamily="18" charset="0"/>
              </a:rPr>
              <a:t>economie</a:t>
            </a:r>
            <a:r>
              <a:rPr lang="en-US" sz="1700" dirty="0">
                <a:latin typeface="Times New Roman" panose="02020603050405020304" pitchFamily="18" charset="0"/>
                <a:cs typeface="Times New Roman" panose="02020603050405020304" pitchFamily="18" charset="0"/>
              </a:rPr>
              <a:t> di </a:t>
            </a:r>
            <a:r>
              <a:rPr lang="en-US" sz="1700" dirty="0" err="1">
                <a:latin typeface="Times New Roman" panose="02020603050405020304" pitchFamily="18" charset="0"/>
                <a:cs typeface="Times New Roman" panose="02020603050405020304" pitchFamily="18" charset="0"/>
              </a:rPr>
              <a:t>scala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rappresenti</a:t>
            </a:r>
            <a:r>
              <a:rPr lang="en-US" sz="1700" dirty="0">
                <a:latin typeface="Times New Roman" panose="02020603050405020304" pitchFamily="18" charset="0"/>
                <a:cs typeface="Times New Roman" panose="02020603050405020304" pitchFamily="18" charset="0"/>
              </a:rPr>
              <a:t> un </a:t>
            </a:r>
            <a:r>
              <a:rPr lang="en-US" sz="1700" dirty="0" err="1">
                <a:latin typeface="Times New Roman" panose="02020603050405020304" pitchFamily="18" charset="0"/>
                <a:cs typeface="Times New Roman" panose="02020603050405020304" pitchFamily="18" charset="0"/>
              </a:rPr>
              <a:t>pericolo</a:t>
            </a:r>
            <a:r>
              <a:rPr lang="en-US" sz="1700" dirty="0">
                <a:latin typeface="Times New Roman" panose="02020603050405020304" pitchFamily="18" charset="0"/>
                <a:cs typeface="Times New Roman" panose="02020603050405020304" pitchFamily="18" charset="0"/>
              </a:rPr>
              <a:t> per la vita </a:t>
            </a:r>
            <a:r>
              <a:rPr lang="en-US" sz="1700" dirty="0" err="1">
                <a:latin typeface="Times New Roman" panose="02020603050405020304" pitchFamily="18" charset="0"/>
                <a:cs typeface="Times New Roman" panose="02020603050405020304" pitchFamily="18" charset="0"/>
              </a:rPr>
              <a:t>dell’azienda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stessa</a:t>
            </a:r>
            <a:r>
              <a:rPr lang="en-US" sz="1700" dirty="0">
                <a:latin typeface="Times New Roman" panose="02020603050405020304" pitchFamily="18" charset="0"/>
                <a:cs typeface="Times New Roman" panose="02020603050405020304" pitchFamily="18" charset="0"/>
              </a:rPr>
              <a:t>.</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Per </a:t>
            </a:r>
            <a:r>
              <a:rPr lang="en-US" sz="1700" dirty="0" err="1">
                <a:latin typeface="Times New Roman" panose="02020603050405020304" pitchFamily="18" charset="0"/>
                <a:cs typeface="Times New Roman" panose="02020603050405020304" pitchFamily="18" charset="0"/>
              </a:rPr>
              <a:t>mitigare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questo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rischio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sono</a:t>
            </a:r>
            <a:r>
              <a:rPr lang="en-US" sz="1700" dirty="0">
                <a:latin typeface="Times New Roman" panose="02020603050405020304" pitchFamily="18" charset="0"/>
                <a:cs typeface="Times New Roman" panose="02020603050405020304" pitchFamily="18" charset="0"/>
              </a:rPr>
              <a:t> state prese in </a:t>
            </a:r>
            <a:r>
              <a:rPr lang="en-US" sz="1700" dirty="0" err="1">
                <a:latin typeface="Times New Roman" panose="02020603050405020304" pitchFamily="18" charset="0"/>
                <a:cs typeface="Times New Roman" panose="02020603050405020304" pitchFamily="18" charset="0"/>
              </a:rPr>
              <a:t>considerazione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piani</a:t>
            </a:r>
            <a:r>
              <a:rPr lang="en-US" sz="1700" dirty="0">
                <a:latin typeface="Times New Roman" panose="02020603050405020304" pitchFamily="18" charset="0"/>
                <a:cs typeface="Times New Roman" panose="02020603050405020304" pitchFamily="18" charset="0"/>
              </a:rPr>
              <a:t> di restyling del brand al fine di </a:t>
            </a:r>
            <a:r>
              <a:rPr lang="en-US" sz="1700" dirty="0" err="1">
                <a:latin typeface="Times New Roman" panose="02020603050405020304" pitchFamily="18" charset="0"/>
                <a:cs typeface="Times New Roman" panose="02020603050405020304" pitchFamily="18" charset="0"/>
              </a:rPr>
              <a:t>poter</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avere</a:t>
            </a:r>
            <a:r>
              <a:rPr lang="en-US" sz="1700" dirty="0">
                <a:latin typeface="Times New Roman" panose="02020603050405020304" pitchFamily="18" charset="0"/>
                <a:cs typeface="Times New Roman" panose="02020603050405020304" pitchFamily="18" charset="0"/>
              </a:rPr>
              <a:t> un </a:t>
            </a:r>
            <a:r>
              <a:rPr lang="en-US" sz="1700" dirty="0" err="1">
                <a:latin typeface="Times New Roman" panose="02020603050405020304" pitchFamily="18" charset="0"/>
                <a:cs typeface="Times New Roman" panose="02020603050405020304" pitchFamily="18" charset="0"/>
              </a:rPr>
              <a:t>paracadute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d’emergenza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caso</a:t>
            </a:r>
            <a:r>
              <a:rPr lang="en-US" sz="1700" dirty="0">
                <a:latin typeface="Times New Roman" panose="02020603050405020304" pitchFamily="18" charset="0"/>
                <a:cs typeface="Times New Roman" panose="02020603050405020304" pitchFamily="18" charset="0"/>
              </a:rPr>
              <a:t> in cui la prima </a:t>
            </a:r>
            <a:r>
              <a:rPr lang="en-US" sz="1700" dirty="0" err="1">
                <a:latin typeface="Times New Roman" panose="02020603050405020304" pitchFamily="18" charset="0"/>
                <a:cs typeface="Times New Roman" panose="02020603050405020304" pitchFamily="18" charset="0"/>
              </a:rPr>
              <a:t>linea</a:t>
            </a:r>
            <a:r>
              <a:rPr lang="en-US" sz="1700" dirty="0">
                <a:latin typeface="Times New Roman" panose="02020603050405020304" pitchFamily="18" charset="0"/>
                <a:cs typeface="Times New Roman" panose="02020603050405020304" pitchFamily="18" charset="0"/>
              </a:rPr>
              <a:t> di </a:t>
            </a:r>
            <a:r>
              <a:rPr lang="en-US" sz="1700" dirty="0" err="1">
                <a:latin typeface="Times New Roman" panose="02020603050405020304" pitchFamily="18" charset="0"/>
                <a:cs typeface="Times New Roman" panose="02020603050405020304" pitchFamily="18" charset="0"/>
              </a:rPr>
              <a:t>prodotti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offerti</a:t>
            </a:r>
            <a:r>
              <a:rPr lang="en-US" sz="1700" dirty="0">
                <a:latin typeface="Times New Roman" panose="02020603050405020304" pitchFamily="18" charset="0"/>
                <a:cs typeface="Times New Roman" panose="02020603050405020304" pitchFamily="18" charset="0"/>
              </a:rPr>
              <a:t> non </a:t>
            </a:r>
            <a:r>
              <a:rPr lang="en-US" sz="1700" dirty="0" err="1">
                <a:latin typeface="Times New Roman" panose="02020603050405020304" pitchFamily="18" charset="0"/>
                <a:cs typeface="Times New Roman" panose="02020603050405020304" pitchFamily="18" charset="0"/>
              </a:rPr>
              <a:t>faccia</a:t>
            </a:r>
            <a:r>
              <a:rPr lang="en-US" sz="1700" dirty="0">
                <a:latin typeface="Times New Roman" panose="02020603050405020304" pitchFamily="18" charset="0"/>
                <a:cs typeface="Times New Roman" panose="02020603050405020304" pitchFamily="18" charset="0"/>
              </a:rPr>
              <a:t> breccia </a:t>
            </a:r>
            <a:r>
              <a:rPr lang="en-US" sz="1700" dirty="0" err="1">
                <a:latin typeface="Times New Roman" panose="02020603050405020304" pitchFamily="18" charset="0"/>
                <a:cs typeface="Times New Roman" panose="02020603050405020304" pitchFamily="18" charset="0"/>
              </a:rPr>
              <a:t>nel</a:t>
            </a:r>
            <a:r>
              <a:rPr lang="en-US" sz="1700" dirty="0">
                <a:latin typeface="Times New Roman" panose="02020603050405020304" pitchFamily="18" charset="0"/>
                <a:cs typeface="Times New Roman" panose="02020603050405020304" pitchFamily="18" charset="0"/>
              </a:rPr>
              <a:t> target </a:t>
            </a:r>
            <a:r>
              <a:rPr lang="en-US" sz="1700" dirty="0" err="1">
                <a:latin typeface="Times New Roman" panose="02020603050405020304" pitchFamily="18" charset="0"/>
                <a:cs typeface="Times New Roman" panose="02020603050405020304" pitchFamily="18" charset="0"/>
              </a:rPr>
              <a:t>dei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consumatori</a:t>
            </a:r>
            <a:r>
              <a:rPr lang="en-US" sz="17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647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aria aperta, cielo, Albero di palma, persona&#10;&#10;Descrizione generata automaticamente">
            <a:extLst>
              <a:ext uri="{FF2B5EF4-FFF2-40B4-BE49-F238E27FC236}">
                <a16:creationId xmlns:a16="http://schemas.microsoft.com/office/drawing/2014/main" id="{26F215F2-009E-8D11-1274-7E248CC68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5" y="0"/>
            <a:ext cx="4867275" cy="6858000"/>
          </a:xfrm>
          <a:prstGeom prst="rect">
            <a:avLst/>
          </a:prstGeom>
        </p:spPr>
      </p:pic>
      <p:sp>
        <p:nvSpPr>
          <p:cNvPr id="4" name="CasellaDiTesto 3">
            <a:extLst>
              <a:ext uri="{FF2B5EF4-FFF2-40B4-BE49-F238E27FC236}">
                <a16:creationId xmlns:a16="http://schemas.microsoft.com/office/drawing/2014/main" id="{BF0B95FD-99DE-A7E9-E31C-7EE1DAD9A8CD}"/>
              </a:ext>
            </a:extLst>
          </p:cNvPr>
          <p:cNvSpPr txBox="1"/>
          <p:nvPr/>
        </p:nvSpPr>
        <p:spPr>
          <a:xfrm>
            <a:off x="1963617" y="2343150"/>
            <a:ext cx="3299301" cy="830997"/>
          </a:xfrm>
          <a:prstGeom prst="rect">
            <a:avLst/>
          </a:prstGeom>
          <a:noFill/>
        </p:spPr>
        <p:txBody>
          <a:bodyPr wrap="none" rtlCol="0">
            <a:spAutoFit/>
          </a:bodyPr>
          <a:lstStyle/>
          <a:p>
            <a:r>
              <a:rPr lang="it-IT" sz="4800" b="1" dirty="0">
                <a:latin typeface="Times New Roman" panose="02020603050405020304" pitchFamily="18" charset="0"/>
                <a:cs typeface="Times New Roman" panose="02020603050405020304" pitchFamily="18" charset="0"/>
              </a:rPr>
              <a:t>Conclusioni</a:t>
            </a:r>
            <a:endParaRPr lang="it-IT" b="1" dirty="0">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9C3239F8-C6B0-04E7-F9BC-DAC96CBF36FB}"/>
              </a:ext>
            </a:extLst>
          </p:cNvPr>
          <p:cNvSpPr txBox="1"/>
          <p:nvPr/>
        </p:nvSpPr>
        <p:spPr>
          <a:xfrm>
            <a:off x="263762" y="3276600"/>
            <a:ext cx="6699013" cy="1200329"/>
          </a:xfrm>
          <a:prstGeom prst="rect">
            <a:avLst/>
          </a:prstGeom>
          <a:noFill/>
        </p:spPr>
        <p:txBody>
          <a:bodyPr wrap="square" rtlCol="0">
            <a:spAutoFit/>
          </a:bodyPr>
          <a:lstStyle/>
          <a:p>
            <a:r>
              <a:rPr lang="it-IT" dirty="0"/>
              <a:t>In conclusione, il Business Plan di Soleil per il mercato dei costumi da bagno in </a:t>
            </a:r>
            <a:r>
              <a:rPr lang="it-IT" dirty="0" err="1"/>
              <a:t>Transol</a:t>
            </a:r>
            <a:r>
              <a:rPr lang="it-IT" dirty="0"/>
              <a:t> si basa su una solida strategia di innovazione, qualità e sostenibilità, posizionando l'azienda in una posizione solida e garantendo quindi un successo duraturo nel tempo.</a:t>
            </a:r>
          </a:p>
        </p:txBody>
      </p:sp>
    </p:spTree>
    <p:extLst>
      <p:ext uri="{BB962C8B-B14F-4D97-AF65-F5344CB8AC3E}">
        <p14:creationId xmlns:p14="http://schemas.microsoft.com/office/powerpoint/2010/main" val="83669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a:extLst>
              <a:ext uri="{FF2B5EF4-FFF2-40B4-BE49-F238E27FC236}">
                <a16:creationId xmlns:a16="http://schemas.microsoft.com/office/drawing/2014/main" id="{F99A5C82-D24A-8096-3EE2-1A8D609E7622}"/>
              </a:ext>
            </a:extLst>
          </p:cNvPr>
          <p:cNvSpPr txBox="1"/>
          <p:nvPr/>
        </p:nvSpPr>
        <p:spPr>
          <a:xfrm>
            <a:off x="6513788" y="365125"/>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Introduzione</a:t>
            </a:r>
            <a:endParaRPr lang="en-US" sz="4400" b="1" dirty="0">
              <a:latin typeface="Times New Roman" panose="02020603050405020304" pitchFamily="18" charset="0"/>
              <a:ea typeface="+mj-ea"/>
              <a:cs typeface="Times New Roman" panose="02020603050405020304" pitchFamily="18" charset="0"/>
            </a:endParaRPr>
          </a:p>
        </p:txBody>
      </p:sp>
      <p:pic>
        <p:nvPicPr>
          <p:cNvPr id="10" name="Immagine 9" descr="Immagine che contiene aria aperta, cielo, vacanza, costumi da bagno&#10;&#10;Descrizione generata automaticamente">
            <a:extLst>
              <a:ext uri="{FF2B5EF4-FFF2-40B4-BE49-F238E27FC236}">
                <a16:creationId xmlns:a16="http://schemas.microsoft.com/office/drawing/2014/main" id="{CA027762-7BBC-44DF-C667-6A6E5FE9427E}"/>
              </a:ext>
            </a:extLst>
          </p:cNvPr>
          <p:cNvPicPr>
            <a:picLocks noChangeAspect="1"/>
          </p:cNvPicPr>
          <p:nvPr/>
        </p:nvPicPr>
        <p:blipFill rotWithShape="1">
          <a:blip r:embed="rId2">
            <a:extLst>
              <a:ext uri="{28A0092B-C50C-407E-A947-70E740481C1C}">
                <a14:useLocalDpi xmlns:a14="http://schemas.microsoft.com/office/drawing/2010/main" val="0"/>
              </a:ext>
            </a:extLst>
          </a:blip>
          <a:srcRect t="25159" r="-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4" name="CasellaDiTesto 13">
            <a:extLst>
              <a:ext uri="{FF2B5EF4-FFF2-40B4-BE49-F238E27FC236}">
                <a16:creationId xmlns:a16="http://schemas.microsoft.com/office/drawing/2014/main" id="{0892A870-1D7C-AFBE-D1D8-96A2A81284E3}"/>
              </a:ext>
            </a:extLst>
          </p:cNvPr>
          <p:cNvSpPr txBox="1"/>
          <p:nvPr/>
        </p:nvSpPr>
        <p:spPr>
          <a:xfrm>
            <a:off x="6332813" y="2698422"/>
            <a:ext cx="4840010" cy="3843666"/>
          </a:xfrm>
          <a:prstGeom prst="rect">
            <a:avLst/>
          </a:prstGeom>
        </p:spPr>
        <p:txBody>
          <a:bodyPr vert="horz" lIns="91440" tIns="45720" rIns="91440" bIns="45720" rtlCol="0">
            <a:normAutofit/>
          </a:bodyPr>
          <a:lstStyle/>
          <a:p>
            <a:pPr>
              <a:lnSpc>
                <a:spcPct val="90000"/>
              </a:lnSpc>
              <a:spcAft>
                <a:spcPts val="600"/>
              </a:spcAft>
            </a:pPr>
            <a:r>
              <a:rPr lang="en-US" sz="2000" dirty="0">
                <a:latin typeface="Times New Roman" panose="02020603050405020304" pitchFamily="18" charset="0"/>
                <a:cs typeface="Times New Roman" panose="02020603050405020304" pitchFamily="18" charset="0"/>
              </a:rPr>
              <a:t>La Mission di Soleil è </a:t>
            </a:r>
            <a:r>
              <a:rPr lang="en-US" sz="2000" dirty="0" err="1">
                <a:latin typeface="Times New Roman" panose="02020603050405020304" pitchFamily="18" charset="0"/>
                <a:cs typeface="Times New Roman" panose="02020603050405020304" pitchFamily="18" charset="0"/>
              </a:rPr>
              <a:t>quella</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rivoluzionare</a:t>
            </a:r>
            <a:r>
              <a:rPr lang="en-US" sz="2000" dirty="0">
                <a:latin typeface="Times New Roman" panose="02020603050405020304" pitchFamily="18" charset="0"/>
                <a:cs typeface="Times New Roman" panose="02020603050405020304" pitchFamily="18" charset="0"/>
              </a:rPr>
              <a:t> il </a:t>
            </a:r>
            <a:r>
              <a:rPr lang="en-US" sz="2000" dirty="0" err="1">
                <a:latin typeface="Times New Roman" panose="02020603050405020304" pitchFamily="18" charset="0"/>
                <a:cs typeface="Times New Roman" panose="02020603050405020304" pitchFamily="18" charset="0"/>
              </a:rPr>
              <a:t>mercato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dei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costumi</a:t>
            </a:r>
            <a:r>
              <a:rPr lang="en-US" sz="2000" dirty="0">
                <a:latin typeface="Times New Roman" panose="02020603050405020304" pitchFamily="18" charset="0"/>
                <a:cs typeface="Times New Roman" panose="02020603050405020304" pitchFamily="18" charset="0"/>
              </a:rPr>
              <a:t> da </a:t>
            </a:r>
            <a:r>
              <a:rPr lang="en-US" sz="2000" dirty="0" err="1">
                <a:latin typeface="Times New Roman" panose="02020603050405020304" pitchFamily="18" charset="0"/>
                <a:cs typeface="Times New Roman" panose="02020603050405020304" pitchFamily="18" charset="0"/>
              </a:rPr>
              <a:t>bagno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questo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sarà</a:t>
            </a:r>
            <a:r>
              <a:rPr lang="en-US" sz="2000" dirty="0">
                <a:latin typeface="Times New Roman" panose="02020603050405020304" pitchFamily="18" charset="0"/>
                <a:cs typeface="Times New Roman" panose="02020603050405020304" pitchFamily="18" charset="0"/>
              </a:rPr>
              <a:t> possible </a:t>
            </a:r>
            <a:r>
              <a:rPr lang="en-US" sz="2000" dirty="0" err="1">
                <a:latin typeface="Times New Roman" panose="02020603050405020304" pitchFamily="18" charset="0"/>
                <a:cs typeface="Times New Roman" panose="02020603050405020304" pitchFamily="18" charset="0"/>
              </a:rPr>
              <a:t>sostituendo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classici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tessuti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conosciuti</a:t>
            </a:r>
            <a:r>
              <a:rPr lang="en-US" sz="2000" dirty="0">
                <a:latin typeface="Times New Roman" panose="02020603050405020304" pitchFamily="18" charset="0"/>
                <a:cs typeface="Times New Roman" panose="02020603050405020304" pitchFamily="18" charset="0"/>
              </a:rPr>
              <a:t> con un nuovo </a:t>
            </a:r>
            <a:r>
              <a:rPr lang="en-US" sz="2000" dirty="0" err="1">
                <a:latin typeface="Times New Roman" panose="02020603050405020304" pitchFamily="18" charset="0"/>
                <a:cs typeface="Times New Roman" panose="02020603050405020304" pitchFamily="18" charset="0"/>
              </a:rPr>
              <a:t>materiale</a:t>
            </a:r>
            <a:r>
              <a:rPr lang="en-US" sz="2000" dirty="0">
                <a:latin typeface="Times New Roman" panose="02020603050405020304" pitchFamily="18" charset="0"/>
                <a:cs typeface="Times New Roman" panose="02020603050405020304" pitchFamily="18" charset="0"/>
              </a:rPr>
              <a:t>, il «</a:t>
            </a:r>
            <a:r>
              <a:rPr lang="en-US" sz="2000" dirty="0" err="1">
                <a:latin typeface="Times New Roman" panose="02020603050405020304" pitchFamily="18" charset="0"/>
                <a:cs typeface="Times New Roman" panose="02020603050405020304" pitchFamily="18" charset="0"/>
              </a:rPr>
              <a:t>Transol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permette</a:t>
            </a:r>
            <a:r>
              <a:rPr lang="en-US" sz="2000" dirty="0">
                <a:latin typeface="Times New Roman" panose="02020603050405020304" pitchFamily="18" charset="0"/>
                <a:cs typeface="Times New Roman" panose="02020603050405020304" pitchFamily="18" charset="0"/>
              </a:rPr>
              <a:t> il passaggio di </a:t>
            </a:r>
            <a:r>
              <a:rPr lang="en-US" sz="2000" dirty="0" err="1">
                <a:latin typeface="Times New Roman" panose="02020603050405020304" pitchFamily="18" charset="0"/>
                <a:cs typeface="Times New Roman" panose="02020603050405020304" pitchFamily="18" charset="0"/>
              </a:rPr>
              <a:t>oltre</a:t>
            </a:r>
            <a:r>
              <a:rPr lang="en-US" sz="2000" dirty="0">
                <a:latin typeface="Times New Roman" panose="02020603050405020304" pitchFamily="18" charset="0"/>
                <a:cs typeface="Times New Roman" panose="02020603050405020304" pitchFamily="18" charset="0"/>
              </a:rPr>
              <a:t> l’80% di </a:t>
            </a:r>
            <a:r>
              <a:rPr lang="en-US" sz="2000" dirty="0" err="1">
                <a:latin typeface="Times New Roman" panose="02020603050405020304" pitchFamily="18" charset="0"/>
                <a:cs typeface="Times New Roman" panose="02020603050405020304" pitchFamily="18" charset="0"/>
              </a:rPr>
              <a:t>raggi</a:t>
            </a:r>
            <a:r>
              <a:rPr lang="en-US" sz="2000" dirty="0">
                <a:latin typeface="Times New Roman" panose="02020603050405020304" pitchFamily="18" charset="0"/>
                <a:cs typeface="Times New Roman" panose="02020603050405020304" pitchFamily="18" charset="0"/>
              </a:rPr>
              <a:t> UV, per </a:t>
            </a:r>
            <a:r>
              <a:rPr lang="en-US" sz="2000" dirty="0" err="1">
                <a:latin typeface="Times New Roman" panose="02020603050405020304" pitchFamily="18" charset="0"/>
                <a:cs typeface="Times New Roman" panose="02020603050405020304" pitchFamily="18" charset="0"/>
              </a:rPr>
              <a:t>ottenere</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uniforme</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completa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abbronzatura</a:t>
            </a:r>
            <a:r>
              <a:rPr lang="en-US" sz="2000" dirty="0">
                <a:latin typeface="Times New Roman" panose="02020603050405020304" pitchFamily="18" charset="0"/>
                <a:cs typeface="Times New Roman" panose="02020603050405020304" pitchFamily="18" charset="0"/>
              </a:rPr>
              <a:t>, </a:t>
            </a:r>
          </a:p>
          <a:p>
            <a:pPr>
              <a:lnSpc>
                <a:spcPct val="90000"/>
              </a:lnSpc>
              <a:spcAft>
                <a:spcPts val="600"/>
              </a:spcAft>
            </a:pPr>
            <a:r>
              <a:rPr lang="en-US" sz="2000" dirty="0" err="1">
                <a:latin typeface="Times New Roman" panose="02020603050405020304" pitchFamily="18" charset="0"/>
                <a:cs typeface="Times New Roman" panose="02020603050405020304" pitchFamily="18" charset="0"/>
              </a:rPr>
              <a:t>Esploreremo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quindi</a:t>
            </a:r>
            <a:r>
              <a:rPr lang="en-US" sz="2000" dirty="0">
                <a:latin typeface="Times New Roman" panose="02020603050405020304" pitchFamily="18" charset="0"/>
                <a:cs typeface="Times New Roman" panose="02020603050405020304" pitchFamily="18" charset="0"/>
              </a:rPr>
              <a:t> le </a:t>
            </a:r>
            <a:r>
              <a:rPr lang="en-US" sz="2000" dirty="0" err="1">
                <a:latin typeface="Times New Roman" panose="02020603050405020304" pitchFamily="18" charset="0"/>
                <a:cs typeface="Times New Roman" panose="02020603050405020304" pitchFamily="18" charset="0"/>
              </a:rPr>
              <a:t>opportunità</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crescita</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sviluppo</a:t>
            </a:r>
            <a:r>
              <a:rPr lang="en-US" sz="2000" dirty="0">
                <a:latin typeface="Times New Roman" panose="02020603050405020304" pitchFamily="18" charset="0"/>
                <a:cs typeface="Times New Roman" panose="02020603050405020304" pitchFamily="18" charset="0"/>
              </a:rPr>
              <a:t> per </a:t>
            </a:r>
            <a:r>
              <a:rPr lang="en-US" sz="2000" dirty="0" err="1">
                <a:latin typeface="Times New Roman" panose="02020603050405020304" pitchFamily="18" charset="0"/>
                <a:cs typeface="Times New Roman" panose="02020603050405020304" pitchFamily="18" charset="0"/>
              </a:rPr>
              <a:t>l’azienda</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5762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persona, vestiti, forniture per ufficio, Strumento per ufficio&#10;&#10;Descrizione generata automaticamente">
            <a:extLst>
              <a:ext uri="{FF2B5EF4-FFF2-40B4-BE49-F238E27FC236}">
                <a16:creationId xmlns:a16="http://schemas.microsoft.com/office/drawing/2014/main" id="{090769D3-C1FC-2EF8-F56F-82DEF6A1C1E0}"/>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llaDiTesto 4">
            <a:extLst>
              <a:ext uri="{FF2B5EF4-FFF2-40B4-BE49-F238E27FC236}">
                <a16:creationId xmlns:a16="http://schemas.microsoft.com/office/drawing/2014/main" id="{743948FB-78B0-5761-1BF0-D4CBFF512458}"/>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Panoramica</a:t>
            </a:r>
            <a:r>
              <a:rPr lang="en-US" sz="4400" b="1" dirty="0">
                <a:latin typeface="Times New Roman" panose="02020603050405020304" pitchFamily="18" charset="0"/>
                <a:ea typeface="+mj-ea"/>
                <a:cs typeface="Times New Roman" panose="02020603050405020304" pitchFamily="18" charset="0"/>
              </a:rPr>
              <a:t> del </a:t>
            </a:r>
            <a:r>
              <a:rPr lang="en-US" sz="4400" b="1" dirty="0" err="1">
                <a:latin typeface="Times New Roman" panose="02020603050405020304" pitchFamily="18" charset="0"/>
                <a:ea typeface="+mj-ea"/>
                <a:cs typeface="Times New Roman" panose="02020603050405020304" pitchFamily="18" charset="0"/>
              </a:rPr>
              <a:t>mercato</a:t>
            </a:r>
            <a:endParaRPr lang="en-US" sz="44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4000" dirty="0">
              <a:latin typeface="+mj-lt"/>
              <a:ea typeface="+mj-ea"/>
              <a:cs typeface="+mj-cs"/>
            </a:endParaRPr>
          </a:p>
        </p:txBody>
      </p:sp>
      <p:sp>
        <p:nvSpPr>
          <p:cNvPr id="7" name="CasellaDiTesto 6">
            <a:extLst>
              <a:ext uri="{FF2B5EF4-FFF2-40B4-BE49-F238E27FC236}">
                <a16:creationId xmlns:a16="http://schemas.microsoft.com/office/drawing/2014/main" id="{B21C23A3-9C66-D460-556D-68E02B123141}"/>
              </a:ext>
            </a:extLst>
          </p:cNvPr>
          <p:cNvSpPr txBox="1"/>
          <p:nvPr/>
        </p:nvSpPr>
        <p:spPr>
          <a:xfrm>
            <a:off x="83820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dirty="0">
                <a:latin typeface="Times New Roman" panose="02020603050405020304" pitchFamily="18" charset="0"/>
                <a:cs typeface="Times New Roman" panose="02020603050405020304" pitchFamily="18" charset="0"/>
              </a:rPr>
              <a:t>Il </a:t>
            </a:r>
            <a:r>
              <a:rPr lang="en-US" dirty="0" err="1">
                <a:latin typeface="Times New Roman" panose="02020603050405020304" pitchFamily="18" charset="0"/>
                <a:cs typeface="Times New Roman" panose="02020603050405020304" pitchFamily="18" charset="0"/>
              </a:rPr>
              <a:t>mercato</a:t>
            </a:r>
            <a:r>
              <a:rPr lang="en-US" dirty="0">
                <a:latin typeface="Times New Roman" panose="02020603050405020304" pitchFamily="18" charset="0"/>
                <a:cs typeface="Times New Roman" panose="02020603050405020304" pitchFamily="18" charset="0"/>
              </a:rPr>
              <a:t> in Italia </a:t>
            </a:r>
            <a:r>
              <a:rPr lang="en-US" dirty="0" err="1">
                <a:latin typeface="Times New Roman" panose="02020603050405020304" pitchFamily="18" charset="0"/>
                <a:cs typeface="Times New Roman" panose="02020603050405020304" pitchFamily="18" charset="0"/>
              </a:rPr>
              <a:t>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costumi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bagno</a:t>
            </a:r>
            <a:r>
              <a:rPr lang="en-US" dirty="0">
                <a:latin typeface="Times New Roman" panose="02020603050405020304" pitchFamily="18" charset="0"/>
                <a:cs typeface="Times New Roman" panose="02020603050405020304" pitchFamily="18" charset="0"/>
              </a:rPr>
              <a:t> vale 134 </a:t>
            </a:r>
            <a:r>
              <a:rPr lang="en-US" dirty="0" err="1">
                <a:latin typeface="Times New Roman" panose="02020603050405020304" pitchFamily="18" charset="0"/>
                <a:cs typeface="Times New Roman" panose="02020603050405020304" pitchFamily="18" charset="0"/>
              </a:rPr>
              <a:t>mln</a:t>
            </a:r>
            <a:r>
              <a:rPr lang="en-US" dirty="0">
                <a:latin typeface="Times New Roman" panose="02020603050405020304" pitchFamily="18" charset="0"/>
                <a:cs typeface="Times New Roman" panose="02020603050405020304" pitchFamily="18" charset="0"/>
              </a:rPr>
              <a:t> di euro </a:t>
            </a:r>
            <a:r>
              <a:rPr lang="en-US" dirty="0" err="1">
                <a:latin typeface="Times New Roman" panose="02020603050405020304" pitchFamily="18" charset="0"/>
                <a:cs typeface="Times New Roman" panose="02020603050405020304" pitchFamily="18" charset="0"/>
              </a:rPr>
              <a:t>nel</a:t>
            </a:r>
            <a:r>
              <a:rPr lang="en-US" dirty="0">
                <a:latin typeface="Times New Roman" panose="02020603050405020304" pitchFamily="18" charset="0"/>
                <a:cs typeface="Times New Roman" panose="02020603050405020304" pitchFamily="18" charset="0"/>
              </a:rPr>
              <a:t> 2023, in </a:t>
            </a:r>
            <a:r>
              <a:rPr lang="en-US" dirty="0" err="1">
                <a:latin typeface="Times New Roman" panose="02020603050405020304" pitchFamily="18" charset="0"/>
                <a:cs typeface="Times New Roman" panose="02020603050405020304" pitchFamily="18" charset="0"/>
              </a:rPr>
              <a:t>netta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crescita</a:t>
            </a:r>
            <a:r>
              <a:rPr lang="en-US" dirty="0">
                <a:latin typeface="Times New Roman" panose="02020603050405020304" pitchFamily="18" charset="0"/>
                <a:cs typeface="Times New Roman" panose="02020603050405020304" pitchFamily="18" charset="0"/>
              </a:rPr>
              <a:t> rispetto </a:t>
            </a:r>
            <a:r>
              <a:rPr lang="en-US" dirty="0" err="1">
                <a:latin typeface="Times New Roman" panose="02020603050405020304" pitchFamily="18" charset="0"/>
                <a:cs typeface="Times New Roman" panose="02020603050405020304" pitchFamily="18" charset="0"/>
              </a:rPr>
              <a:t>all’anno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precedente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offrendo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quindi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grandissima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opportunità</a:t>
            </a:r>
            <a:r>
              <a:rPr lang="en-US" dirty="0">
                <a:latin typeface="Times New Roman" panose="02020603050405020304" pitchFamily="18" charset="0"/>
                <a:cs typeface="Times New Roman" panose="02020603050405020304" pitchFamily="18" charset="0"/>
              </a:rPr>
              <a:t> per </a:t>
            </a:r>
            <a:r>
              <a:rPr lang="en-US" dirty="0" err="1">
                <a:latin typeface="Times New Roman" panose="02020603050405020304" pitchFamily="18" charset="0"/>
                <a:cs typeface="Times New Roman" panose="02020603050405020304" pitchFamily="18" charset="0"/>
              </a:rPr>
              <a:t>questo</a:t>
            </a:r>
            <a:r>
              <a:rPr lang="en-US" dirty="0">
                <a:latin typeface="Times New Roman" panose="02020603050405020304" pitchFamily="18" charset="0"/>
                <a:cs typeface="Times New Roman" panose="02020603050405020304" pitchFamily="18" charset="0"/>
              </a:rPr>
              <a:t> nuovo </a:t>
            </a:r>
            <a:r>
              <a:rPr lang="en-US" dirty="0" err="1">
                <a:latin typeface="Times New Roman" panose="02020603050405020304" pitchFamily="18" charset="0"/>
                <a:cs typeface="Times New Roman" panose="02020603050405020304" pitchFamily="18" charset="0"/>
              </a:rPr>
              <a:t>prodotto</a:t>
            </a:r>
            <a:r>
              <a:rPr lang="en-US" dirty="0">
                <a:latin typeface="Times New Roman" panose="02020603050405020304" pitchFamily="18" charset="0"/>
                <a:cs typeface="Times New Roman" panose="02020603050405020304" pitchFamily="18" charset="0"/>
              </a:rPr>
              <a:t>.</a:t>
            </a:r>
          </a:p>
          <a:p>
            <a:pPr>
              <a:lnSpc>
                <a:spcPct val="90000"/>
              </a:lnSpc>
              <a:spcAft>
                <a:spcPts val="600"/>
              </a:spcAft>
            </a:pPr>
            <a:r>
              <a:rPr lang="en-US" dirty="0" err="1">
                <a:latin typeface="Times New Roman" panose="02020603050405020304" pitchFamily="18" charset="0"/>
                <a:cs typeface="Times New Roman" panose="02020603050405020304" pitchFamily="18" charset="0"/>
              </a:rPr>
              <a:t>L’innovazione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costumi</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Transol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infatti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vivendo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crescita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nel</a:t>
            </a:r>
            <a:r>
              <a:rPr lang="en-US" dirty="0">
                <a:latin typeface="Times New Roman" panose="02020603050405020304" pitchFamily="18" charset="0"/>
                <a:cs typeface="Times New Roman" panose="02020603050405020304" pitchFamily="18" charset="0"/>
              </a:rPr>
              <a:t> panorama </a:t>
            </a:r>
            <a:r>
              <a:rPr lang="en-US" dirty="0" err="1">
                <a:latin typeface="Times New Roman" panose="02020603050405020304" pitchFamily="18" charset="0"/>
                <a:cs typeface="Times New Roman" panose="02020603050405020304" pitchFamily="18" charset="0"/>
              </a:rPr>
              <a:t>mondiale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anche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ancora</a:t>
            </a:r>
            <a:r>
              <a:rPr lang="en-US" dirty="0">
                <a:latin typeface="Times New Roman" panose="02020603050405020304" pitchFamily="18" charset="0"/>
                <a:cs typeface="Times New Roman" panose="02020603050405020304" pitchFamily="18" charset="0"/>
              </a:rPr>
              <a:t> non ha </a:t>
            </a:r>
            <a:r>
              <a:rPr lang="en-US" dirty="0" err="1">
                <a:latin typeface="Times New Roman" panose="02020603050405020304" pitchFamily="18" charset="0"/>
                <a:cs typeface="Times New Roman" panose="02020603050405020304" pitchFamily="18" charset="0"/>
              </a:rPr>
              <a:t>raggiunto</a:t>
            </a:r>
            <a:r>
              <a:rPr lang="en-US" dirty="0">
                <a:latin typeface="Times New Roman" panose="02020603050405020304" pitchFamily="18" charset="0"/>
                <a:cs typeface="Times New Roman" panose="02020603050405020304" pitchFamily="18" charset="0"/>
              </a:rPr>
              <a:t> il </a:t>
            </a:r>
            <a:r>
              <a:rPr lang="en-US" dirty="0" err="1">
                <a:latin typeface="Times New Roman" panose="02020603050405020304" pitchFamily="18" charset="0"/>
                <a:cs typeface="Times New Roman" panose="02020603050405020304" pitchFamily="18" charset="0"/>
              </a:rPr>
              <a:t>grande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pubblico</a:t>
            </a:r>
            <a:r>
              <a:rPr lang="en-US" dirty="0">
                <a:latin typeface="Times New Roman" panose="02020603050405020304" pitchFamily="18" charset="0"/>
                <a:cs typeface="Times New Roman" panose="02020603050405020304" pitchFamily="18" charset="0"/>
              </a:rPr>
              <a:t>, con un </a:t>
            </a:r>
            <a:r>
              <a:rPr lang="en-US" dirty="0" err="1">
                <a:latin typeface="Times New Roman" panose="02020603050405020304" pitchFamily="18" charset="0"/>
                <a:cs typeface="Times New Roman" panose="02020603050405020304" pitchFamily="18" charset="0"/>
              </a:rPr>
              <a:t>aumento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sostanziale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domanda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trainata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dall’innovazione</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tessuto</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dalla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promessa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dell’addio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segni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dell’abbronzatura</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821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o, vestiti, persona, computer&#10;&#10;Descrizione generata automaticamente">
            <a:extLst>
              <a:ext uri="{FF2B5EF4-FFF2-40B4-BE49-F238E27FC236}">
                <a16:creationId xmlns:a16="http://schemas.microsoft.com/office/drawing/2014/main" id="{F52B8700-6B10-8141-87CA-27F7908EE4F1}"/>
              </a:ext>
            </a:extLst>
          </p:cNvPr>
          <p:cNvPicPr>
            <a:picLocks noChangeAspect="1"/>
          </p:cNvPicPr>
          <p:nvPr/>
        </p:nvPicPr>
        <p:blipFill rotWithShape="1">
          <a:blip r:embed="rId2">
            <a:extLst>
              <a:ext uri="{28A0092B-C50C-407E-A947-70E740481C1C}">
                <a14:useLocalDpi xmlns:a14="http://schemas.microsoft.com/office/drawing/2010/main" val="0"/>
              </a:ext>
            </a:extLst>
          </a:blip>
          <a:srcRect t="29387" b="23272"/>
          <a:stretch/>
        </p:blipFill>
        <p:spPr>
          <a:xfrm>
            <a:off x="2522356" y="10"/>
            <a:ext cx="9669642" cy="6857990"/>
          </a:xfrm>
          <a:prstGeom prst="rect">
            <a:avLst/>
          </a:prstGeom>
        </p:spPr>
      </p:pic>
      <p:sp>
        <p:nvSpPr>
          <p:cNvPr id="17"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llaDiTesto 5">
            <a:extLst>
              <a:ext uri="{FF2B5EF4-FFF2-40B4-BE49-F238E27FC236}">
                <a16:creationId xmlns:a16="http://schemas.microsoft.com/office/drawing/2014/main" id="{4E515922-FB30-B43F-B815-94B48D186C1A}"/>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err="1">
                <a:latin typeface="Times New Roman" panose="02020603050405020304" pitchFamily="18" charset="0"/>
                <a:ea typeface="+mj-ea"/>
                <a:cs typeface="Times New Roman" panose="02020603050405020304" pitchFamily="18" charset="0"/>
              </a:rPr>
              <a:t>Analisi</a:t>
            </a:r>
            <a:r>
              <a:rPr lang="en-US" sz="4000" b="1" dirty="0">
                <a:latin typeface="Times New Roman" panose="02020603050405020304" pitchFamily="18" charset="0"/>
                <a:ea typeface="+mj-ea"/>
                <a:cs typeface="Times New Roman" panose="02020603050405020304" pitchFamily="18" charset="0"/>
              </a:rPr>
              <a:t> </a:t>
            </a:r>
            <a:r>
              <a:rPr lang="en-US" sz="4000" b="1" dirty="0" err="1">
                <a:latin typeface="Times New Roman" panose="02020603050405020304" pitchFamily="18" charset="0"/>
                <a:ea typeface="+mj-ea"/>
                <a:cs typeface="Times New Roman" panose="02020603050405020304" pitchFamily="18" charset="0"/>
              </a:rPr>
              <a:t>della</a:t>
            </a:r>
            <a:r>
              <a:rPr lang="en-US" sz="4000" b="1" dirty="0">
                <a:latin typeface="Times New Roman" panose="02020603050405020304" pitchFamily="18" charset="0"/>
                <a:ea typeface="+mj-ea"/>
                <a:cs typeface="Times New Roman" panose="02020603050405020304" pitchFamily="18" charset="0"/>
              </a:rPr>
              <a:t> </a:t>
            </a:r>
            <a:r>
              <a:rPr lang="en-US" sz="4000" b="1" dirty="0" err="1">
                <a:latin typeface="Times New Roman" panose="02020603050405020304" pitchFamily="18" charset="0"/>
                <a:ea typeface="+mj-ea"/>
                <a:cs typeface="Times New Roman" panose="02020603050405020304" pitchFamily="18" charset="0"/>
              </a:rPr>
              <a:t>concorrenza</a:t>
            </a:r>
            <a:endParaRPr lang="en-US" sz="40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4000" dirty="0">
              <a:latin typeface="Times New Roman" panose="02020603050405020304" pitchFamily="18" charset="0"/>
              <a:ea typeface="+mj-ea"/>
              <a:cs typeface="Times New Roman" panose="02020603050405020304" pitchFamily="18" charset="0"/>
            </a:endParaRPr>
          </a:p>
        </p:txBody>
      </p:sp>
      <p:sp>
        <p:nvSpPr>
          <p:cNvPr id="10" name="CasellaDiTesto 9">
            <a:extLst>
              <a:ext uri="{FF2B5EF4-FFF2-40B4-BE49-F238E27FC236}">
                <a16:creationId xmlns:a16="http://schemas.microsoft.com/office/drawing/2014/main" id="{7E696889-8F72-12A3-3989-A83295C9B601}"/>
              </a:ext>
            </a:extLst>
          </p:cNvPr>
          <p:cNvSpPr txBox="1"/>
          <p:nvPr/>
        </p:nvSpPr>
        <p:spPr>
          <a:xfrm>
            <a:off x="83820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1700" dirty="0">
                <a:latin typeface="Times New Roman" panose="02020603050405020304" pitchFamily="18" charset="0"/>
                <a:cs typeface="Times New Roman" panose="02020603050405020304" pitchFamily="18" charset="0"/>
              </a:rPr>
              <a:t>La </a:t>
            </a:r>
            <a:r>
              <a:rPr lang="en-US" sz="1700" dirty="0" err="1">
                <a:latin typeface="Times New Roman" panose="02020603050405020304" pitchFamily="18" charset="0"/>
                <a:cs typeface="Times New Roman" panose="02020603050405020304" pitchFamily="18" charset="0"/>
              </a:rPr>
              <a:t>concorrenza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nel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settore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costumi</a:t>
            </a:r>
            <a:r>
              <a:rPr lang="en-US" sz="1700" dirty="0">
                <a:latin typeface="Times New Roman" panose="02020603050405020304" pitchFamily="18" charset="0"/>
                <a:cs typeface="Times New Roman" panose="02020603050405020304" pitchFamily="18" charset="0"/>
              </a:rPr>
              <a:t> da </a:t>
            </a:r>
            <a:r>
              <a:rPr lang="en-US" sz="1700" dirty="0" err="1">
                <a:latin typeface="Times New Roman" panose="02020603050405020304" pitchFamily="18" charset="0"/>
                <a:cs typeface="Times New Roman" panose="02020603050405020304" pitchFamily="18" charset="0"/>
              </a:rPr>
              <a:t>bagno</a:t>
            </a:r>
            <a:r>
              <a:rPr lang="en-US" sz="1700" dirty="0">
                <a:latin typeface="Times New Roman" panose="02020603050405020304" pitchFamily="18" charset="0"/>
                <a:cs typeface="Times New Roman" panose="02020603050405020304" pitchFamily="18" charset="0"/>
              </a:rPr>
              <a:t> è </a:t>
            </a:r>
            <a:r>
              <a:rPr lang="en-US" sz="1700" dirty="0" err="1">
                <a:latin typeface="Times New Roman" panose="02020603050405020304" pitchFamily="18" charset="0"/>
                <a:cs typeface="Times New Roman" panose="02020603050405020304" pitchFamily="18" charset="0"/>
              </a:rPr>
              <a:t>agguerrita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tipicità</a:t>
            </a:r>
            <a:r>
              <a:rPr lang="en-US" sz="1700" dirty="0">
                <a:latin typeface="Times New Roman" panose="02020603050405020304" pitchFamily="18" charset="0"/>
                <a:cs typeface="Times New Roman" panose="02020603050405020304" pitchFamily="18" charset="0"/>
              </a:rPr>
              <a:t> di un </a:t>
            </a:r>
            <a:r>
              <a:rPr lang="en-US" sz="1700" dirty="0" err="1">
                <a:latin typeface="Times New Roman" panose="02020603050405020304" pitchFamily="18" charset="0"/>
                <a:cs typeface="Times New Roman" panose="02020603050405020304" pitchFamily="18" charset="0"/>
              </a:rPr>
              <a:t>mercato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caratterizzato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dalla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presenza</a:t>
            </a:r>
            <a:r>
              <a:rPr lang="en-US" sz="1700" dirty="0">
                <a:latin typeface="Times New Roman" panose="02020603050405020304" pitchFamily="18" charset="0"/>
                <a:cs typeface="Times New Roman" panose="02020603050405020304" pitchFamily="18" charset="0"/>
              </a:rPr>
              <a:t> di diverse </a:t>
            </a:r>
            <a:r>
              <a:rPr lang="en-US" sz="1700" dirty="0" err="1">
                <a:latin typeface="Times New Roman" panose="02020603050405020304" pitchFamily="18" charset="0"/>
                <a:cs typeface="Times New Roman" panose="02020603050405020304" pitchFamily="18" charset="0"/>
              </a:rPr>
              <a:t>marche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internazionali</a:t>
            </a:r>
            <a:r>
              <a:rPr lang="en-US" sz="1700" dirty="0">
                <a:latin typeface="Times New Roman" panose="02020603050405020304" pitchFamily="18" charset="0"/>
                <a:cs typeface="Times New Roman" panose="02020603050405020304" pitchFamily="18" charset="0"/>
              </a:rPr>
              <a:t> e </a:t>
            </a:r>
            <a:r>
              <a:rPr lang="en-US" sz="1700" dirty="0" err="1">
                <a:latin typeface="Times New Roman" panose="02020603050405020304" pitchFamily="18" charset="0"/>
                <a:cs typeface="Times New Roman" panose="02020603050405020304" pitchFamily="18" charset="0"/>
              </a:rPr>
              <a:t>locali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offrono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una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vasta</a:t>
            </a:r>
            <a:r>
              <a:rPr lang="en-US" sz="1700" dirty="0">
                <a:latin typeface="Times New Roman" panose="02020603050405020304" pitchFamily="18" charset="0"/>
                <a:cs typeface="Times New Roman" panose="02020603050405020304" pitchFamily="18" charset="0"/>
              </a:rPr>
              <a:t> gamma di </a:t>
            </a:r>
            <a:r>
              <a:rPr lang="en-US" sz="1700" dirty="0" err="1">
                <a:latin typeface="Times New Roman" panose="02020603050405020304" pitchFamily="18" charset="0"/>
                <a:cs typeface="Times New Roman" panose="02020603050405020304" pitchFamily="18" charset="0"/>
              </a:rPr>
              <a:t>prodotti</a:t>
            </a:r>
            <a:r>
              <a:rPr lang="en-US" sz="1700" dirty="0">
                <a:latin typeface="Times New Roman" panose="02020603050405020304" pitchFamily="18" charset="0"/>
                <a:cs typeface="Times New Roman" panose="02020603050405020304" pitchFamily="18" charset="0"/>
              </a:rPr>
              <a:t> e </a:t>
            </a:r>
            <a:r>
              <a:rPr lang="en-US" sz="1700" dirty="0" err="1">
                <a:latin typeface="Times New Roman" panose="02020603050405020304" pitchFamily="18" charset="0"/>
                <a:cs typeface="Times New Roman" panose="02020603050405020304" pitchFamily="18" charset="0"/>
              </a:rPr>
              <a:t>stili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portando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quindi</a:t>
            </a:r>
            <a:r>
              <a:rPr lang="en-US" sz="1700" dirty="0">
                <a:latin typeface="Times New Roman" panose="02020603050405020304" pitchFamily="18" charset="0"/>
                <a:cs typeface="Times New Roman" panose="02020603050405020304" pitchFamily="18" charset="0"/>
              </a:rPr>
              <a:t> la </a:t>
            </a:r>
            <a:r>
              <a:rPr lang="en-US" sz="1700" dirty="0" err="1">
                <a:latin typeface="Times New Roman" panose="02020603050405020304" pitchFamily="18" charset="0"/>
                <a:cs typeface="Times New Roman" panose="02020603050405020304" pitchFamily="18" charset="0"/>
              </a:rPr>
              <a:t>competizione</a:t>
            </a:r>
            <a:r>
              <a:rPr lang="en-US" sz="1700" dirty="0">
                <a:latin typeface="Times New Roman" panose="02020603050405020304" pitchFamily="18" charset="0"/>
                <a:cs typeface="Times New Roman" panose="02020603050405020304" pitchFamily="18" charset="0"/>
              </a:rPr>
              <a:t> per </a:t>
            </a:r>
            <a:r>
              <a:rPr lang="en-US" sz="1700" dirty="0" err="1">
                <a:latin typeface="Times New Roman" panose="02020603050405020304" pitchFamily="18" charset="0"/>
                <a:cs typeface="Times New Roman" panose="02020603050405020304" pitchFamily="18" charset="0"/>
              </a:rPr>
              <a:t>attirare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l’attenzione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dei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consumatori</a:t>
            </a:r>
            <a:r>
              <a:rPr lang="en-US" sz="1700" dirty="0">
                <a:latin typeface="Times New Roman" panose="02020603050405020304" pitchFamily="18" charset="0"/>
                <a:cs typeface="Times New Roman" panose="02020603050405020304" pitchFamily="18" charset="0"/>
              </a:rPr>
              <a:t> a </a:t>
            </a:r>
            <a:r>
              <a:rPr lang="en-US" sz="1700" dirty="0" err="1">
                <a:latin typeface="Times New Roman" panose="02020603050405020304" pitchFamily="18" charset="0"/>
                <a:cs typeface="Times New Roman" panose="02020603050405020304" pitchFamily="18" charset="0"/>
              </a:rPr>
              <a:t>livelli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estremi</a:t>
            </a:r>
            <a:r>
              <a:rPr lang="en-US" sz="1700" dirty="0">
                <a:latin typeface="Times New Roman" panose="02020603050405020304" pitchFamily="18" charset="0"/>
                <a:cs typeface="Times New Roman" panose="02020603050405020304" pitchFamily="18" charset="0"/>
              </a:rPr>
              <a:t>. </a:t>
            </a:r>
          </a:p>
          <a:p>
            <a:pPr>
              <a:lnSpc>
                <a:spcPct val="90000"/>
              </a:lnSpc>
              <a:spcAft>
                <a:spcPts val="600"/>
              </a:spcAft>
            </a:pPr>
            <a:r>
              <a:rPr lang="en-US" sz="1700" dirty="0">
                <a:latin typeface="Times New Roman" panose="02020603050405020304" pitchFamily="18" charset="0"/>
                <a:cs typeface="Times New Roman" panose="02020603050405020304" pitchFamily="18" charset="0"/>
              </a:rPr>
              <a:t>Nel </a:t>
            </a:r>
            <a:r>
              <a:rPr lang="en-US" sz="1700" dirty="0" err="1">
                <a:latin typeface="Times New Roman" panose="02020603050405020304" pitchFamily="18" charset="0"/>
                <a:cs typeface="Times New Roman" panose="02020603050405020304" pitchFamily="18" charset="0"/>
              </a:rPr>
              <a:t>caso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specifico</a:t>
            </a:r>
            <a:r>
              <a:rPr lang="en-US" sz="1700" dirty="0">
                <a:latin typeface="Times New Roman" panose="02020603050405020304" pitchFamily="18" charset="0"/>
                <a:cs typeface="Times New Roman" panose="02020603050405020304" pitchFamily="18" charset="0"/>
              </a:rPr>
              <a:t> di Soleil </a:t>
            </a:r>
            <a:r>
              <a:rPr lang="en-US" sz="1700" dirty="0" err="1">
                <a:latin typeface="Times New Roman" panose="02020603050405020304" pitchFamily="18" charset="0"/>
                <a:cs typeface="Times New Roman" panose="02020603050405020304" pitchFamily="18" charset="0"/>
              </a:rPr>
              <a:t>sono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presenti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alcuni</a:t>
            </a:r>
            <a:r>
              <a:rPr lang="en-US" sz="1700" dirty="0">
                <a:latin typeface="Times New Roman" panose="02020603050405020304" pitchFamily="18" charset="0"/>
                <a:cs typeface="Times New Roman" panose="02020603050405020304" pitchFamily="18" charset="0"/>
              </a:rPr>
              <a:t> competitor </a:t>
            </a:r>
            <a:r>
              <a:rPr lang="en-US" sz="1700" dirty="0" err="1">
                <a:latin typeface="Times New Roman" panose="02020603050405020304" pitchFamily="18" charset="0"/>
                <a:cs typeface="Times New Roman" panose="02020603050405020304" pitchFamily="18" charset="0"/>
              </a:rPr>
              <a:t>internazionali</a:t>
            </a:r>
            <a:r>
              <a:rPr lang="en-US" sz="1700" dirty="0">
                <a:latin typeface="Times New Roman" panose="02020603050405020304" pitchFamily="18" charset="0"/>
                <a:cs typeface="Times New Roman" panose="02020603050405020304" pitchFamily="18" charset="0"/>
              </a:rPr>
              <a:t>, non </a:t>
            </a:r>
            <a:r>
              <a:rPr lang="en-US" sz="1700" dirty="0" err="1">
                <a:latin typeface="Times New Roman" panose="02020603050405020304" pitchFamily="18" charset="0"/>
                <a:cs typeface="Times New Roman" panose="02020603050405020304" pitchFamily="18" charset="0"/>
              </a:rPr>
              <a:t>ancora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affermati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offrono</a:t>
            </a:r>
            <a:r>
              <a:rPr lang="en-US" sz="1700" dirty="0">
                <a:latin typeface="Times New Roman" panose="02020603050405020304" pitchFamily="18" charset="0"/>
                <a:cs typeface="Times New Roman" panose="02020603050405020304" pitchFamily="18" charset="0"/>
              </a:rPr>
              <a:t> un </a:t>
            </a:r>
            <a:r>
              <a:rPr lang="en-US" sz="1700" dirty="0" err="1">
                <a:latin typeface="Times New Roman" panose="02020603050405020304" pitchFamily="18" charset="0"/>
                <a:cs typeface="Times New Roman" panose="02020603050405020304" pitchFamily="18" charset="0"/>
              </a:rPr>
              <a:t>prodotto</a:t>
            </a:r>
            <a:r>
              <a:rPr lang="en-US" sz="1700" dirty="0">
                <a:latin typeface="Times New Roman" panose="02020603050405020304" pitchFamily="18" charset="0"/>
                <a:cs typeface="Times New Roman" panose="02020603050405020304" pitchFamily="18" charset="0"/>
              </a:rPr>
              <a:t> simile ma </a:t>
            </a:r>
            <a:r>
              <a:rPr lang="en-US" sz="1700" dirty="0" err="1">
                <a:latin typeface="Times New Roman" panose="02020603050405020304" pitchFamily="18" charset="0"/>
                <a:cs typeface="Times New Roman" panose="02020603050405020304" pitchFamily="18" charset="0"/>
              </a:rPr>
              <a:t>lontano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dagli</a:t>
            </a:r>
            <a:r>
              <a:rPr lang="en-US" sz="1700" dirty="0">
                <a:latin typeface="Times New Roman" panose="02020603050405020304" pitchFamily="18" charset="0"/>
                <a:cs typeface="Times New Roman" panose="02020603050405020304" pitchFamily="18" charset="0"/>
              </a:rPr>
              <a:t> standard </a:t>
            </a:r>
            <a:r>
              <a:rPr lang="en-US" sz="1700" dirty="0" err="1">
                <a:latin typeface="Times New Roman" panose="02020603050405020304" pitchFamily="18" charset="0"/>
                <a:cs typeface="Times New Roman" panose="02020603050405020304" pitchFamily="18" charset="0"/>
              </a:rPr>
              <a:t>qualitativi</a:t>
            </a:r>
            <a:r>
              <a:rPr lang="en-US" sz="1700" dirty="0">
                <a:latin typeface="Times New Roman" panose="02020603050405020304" pitchFamily="18" charset="0"/>
                <a:cs typeface="Times New Roman" panose="02020603050405020304" pitchFamily="18" charset="0"/>
              </a:rPr>
              <a:t> e dal design </a:t>
            </a:r>
            <a:r>
              <a:rPr lang="en-US" sz="1700" dirty="0" err="1">
                <a:latin typeface="Times New Roman" panose="02020603050405020304" pitchFamily="18" charset="0"/>
                <a:cs typeface="Times New Roman" panose="02020603050405020304" pitchFamily="18" charset="0"/>
              </a:rPr>
              <a:t>ricercato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che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l’azienda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punta</a:t>
            </a:r>
            <a:r>
              <a:rPr lang="en-US" sz="1700" dirty="0">
                <a:latin typeface="Times New Roman" panose="02020603050405020304" pitchFamily="18" charset="0"/>
                <a:cs typeface="Times New Roman" panose="02020603050405020304" pitchFamily="18" charset="0"/>
              </a:rPr>
              <a:t> a </a:t>
            </a:r>
            <a:r>
              <a:rPr lang="en-US" sz="1700" dirty="0" err="1">
                <a:latin typeface="Times New Roman" panose="02020603050405020304" pitchFamily="18" charset="0"/>
                <a:cs typeface="Times New Roman" panose="02020603050405020304" pitchFamily="18" charset="0"/>
              </a:rPr>
              <a:t>promuovere</a:t>
            </a:r>
            <a:r>
              <a:rPr lang="en-US" sz="17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4519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57AEDF63-24DA-CE47-65CC-C63990CDC6A6}"/>
              </a:ext>
            </a:extLst>
          </p:cNvPr>
          <p:cNvSpPr txBox="1"/>
          <p:nvPr/>
        </p:nvSpPr>
        <p:spPr>
          <a:xfrm>
            <a:off x="6407278" y="1060450"/>
            <a:ext cx="5781674"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Strategia</a:t>
            </a:r>
            <a:r>
              <a:rPr lang="en-US" sz="4400" b="1" dirty="0">
                <a:latin typeface="Times New Roman" panose="02020603050405020304" pitchFamily="18" charset="0"/>
                <a:ea typeface="+mj-ea"/>
                <a:cs typeface="Times New Roman" panose="02020603050405020304" pitchFamily="18" charset="0"/>
              </a:rPr>
              <a:t> di marketing</a:t>
            </a:r>
          </a:p>
          <a:p>
            <a:pPr>
              <a:lnSpc>
                <a:spcPct val="90000"/>
              </a:lnSpc>
              <a:spcBef>
                <a:spcPct val="0"/>
              </a:spcBef>
              <a:spcAft>
                <a:spcPts val="600"/>
              </a:spcAft>
            </a:pPr>
            <a:endParaRPr lang="en-US" sz="4400" dirty="0">
              <a:latin typeface="+mj-lt"/>
              <a:ea typeface="+mj-ea"/>
              <a:cs typeface="+mj-cs"/>
            </a:endParaRPr>
          </a:p>
        </p:txBody>
      </p:sp>
      <p:pic>
        <p:nvPicPr>
          <p:cNvPr id="4" name="Immagine 3" descr="Immagine che contiene muro, Coscia, occhiali da sole, persona&#10;&#10;Descrizione generata automaticamente">
            <a:extLst>
              <a:ext uri="{FF2B5EF4-FFF2-40B4-BE49-F238E27FC236}">
                <a16:creationId xmlns:a16="http://schemas.microsoft.com/office/drawing/2014/main" id="{C57A0996-7444-CF36-0850-427867539333}"/>
              </a:ext>
            </a:extLst>
          </p:cNvPr>
          <p:cNvPicPr>
            <a:picLocks noChangeAspect="1"/>
          </p:cNvPicPr>
          <p:nvPr/>
        </p:nvPicPr>
        <p:blipFill rotWithShape="1">
          <a:blip r:embed="rId2">
            <a:extLst>
              <a:ext uri="{28A0092B-C50C-407E-A947-70E740481C1C}">
                <a14:useLocalDpi xmlns:a14="http://schemas.microsoft.com/office/drawing/2010/main" val="0"/>
              </a:ext>
            </a:extLst>
          </a:blip>
          <a:srcRect r="-2" b="251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asellaDiTesto 5">
            <a:extLst>
              <a:ext uri="{FF2B5EF4-FFF2-40B4-BE49-F238E27FC236}">
                <a16:creationId xmlns:a16="http://schemas.microsoft.com/office/drawing/2014/main" id="{1F7EB075-18E4-5789-13FB-A3D7DD2778DC}"/>
              </a:ext>
            </a:extLst>
          </p:cNvPr>
          <p:cNvSpPr txBox="1"/>
          <p:nvPr/>
        </p:nvSpPr>
        <p:spPr>
          <a:xfrm>
            <a:off x="6407278" y="2352347"/>
            <a:ext cx="5297212" cy="4077028"/>
          </a:xfrm>
          <a:prstGeom prst="rect">
            <a:avLst/>
          </a:prstGeom>
        </p:spPr>
        <p:txBody>
          <a:bodyPr vert="horz" lIns="91440" tIns="45720" rIns="91440" bIns="45720" rtlCol="0">
            <a:normAutofit lnSpcReduction="10000"/>
          </a:bodyPr>
          <a:lstStyle/>
          <a:p>
            <a:pPr>
              <a:lnSpc>
                <a:spcPct val="90000"/>
              </a:lnSpc>
              <a:spcAft>
                <a:spcPts val="600"/>
              </a:spcAft>
            </a:pPr>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strategia</a:t>
            </a:r>
            <a:r>
              <a:rPr lang="en-US" dirty="0">
                <a:latin typeface="Times New Roman" panose="02020603050405020304" pitchFamily="18" charset="0"/>
                <a:cs typeface="Times New Roman" panose="02020603050405020304" pitchFamily="18" charset="0"/>
              </a:rPr>
              <a:t> di marketing di Soleil </a:t>
            </a:r>
            <a:r>
              <a:rPr lang="en-US" dirty="0" err="1">
                <a:latin typeface="Times New Roman" panose="02020603050405020304" pitchFamily="18" charset="0"/>
                <a:cs typeface="Times New Roman" panose="02020603050405020304" pitchFamily="18" charset="0"/>
              </a:rPr>
              <a:t>punterà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nell’accostare</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nel</a:t>
            </a:r>
            <a:r>
              <a:rPr lang="en-US" dirty="0">
                <a:latin typeface="Times New Roman" panose="02020603050405020304" pitchFamily="18" charset="0"/>
                <a:cs typeface="Times New Roman" panose="02020603050405020304" pitchFamily="18" charset="0"/>
              </a:rPr>
              <a:t> far </a:t>
            </a:r>
            <a:r>
              <a:rPr lang="en-US" dirty="0" err="1">
                <a:latin typeface="Times New Roman" panose="02020603050405020304" pitchFamily="18" charset="0"/>
                <a:cs typeface="Times New Roman" panose="02020603050405020304" pitchFamily="18" charset="0"/>
              </a:rPr>
              <a:t>percepire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l'eleganza</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l'originalità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nostri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costumi</a:t>
            </a:r>
            <a:r>
              <a:rPr lang="en-US" dirty="0">
                <a:latin typeface="Times New Roman" panose="02020603050405020304" pitchFamily="18" charset="0"/>
                <a:cs typeface="Times New Roman" panose="02020603050405020304" pitchFamily="18" charset="0"/>
              </a:rPr>
              <a:t> da </a:t>
            </a:r>
            <a:r>
              <a:rPr lang="en-US" dirty="0" err="1">
                <a:latin typeface="Times New Roman" panose="02020603050405020304" pitchFamily="18" charset="0"/>
                <a:cs typeface="Times New Roman" panose="02020603050405020304" pitchFamily="18" charset="0"/>
              </a:rPr>
              <a:t>bagno</a:t>
            </a:r>
            <a:r>
              <a:rPr lang="en-US" dirty="0">
                <a:latin typeface="Times New Roman" panose="02020603050405020304" pitchFamily="18" charset="0"/>
                <a:cs typeface="Times New Roman" panose="02020603050405020304" pitchFamily="18" charset="0"/>
              </a:rPr>
              <a:t>, con un forte emphasis </a:t>
            </a:r>
            <a:r>
              <a:rPr lang="en-US" dirty="0" err="1">
                <a:latin typeface="Times New Roman" panose="02020603050405020304" pitchFamily="18" charset="0"/>
                <a:cs typeface="Times New Roman" panose="02020603050405020304" pitchFamily="18" charset="0"/>
              </a:rPr>
              <a:t>sulle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tendenze</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moda</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sullo</a:t>
            </a:r>
            <a:r>
              <a:rPr lang="en-US" dirty="0">
                <a:latin typeface="Times New Roman" panose="02020603050405020304" pitchFamily="18" charset="0"/>
                <a:cs typeface="Times New Roman" panose="02020603050405020304" pitchFamily="18" charset="0"/>
              </a:rPr>
              <a:t> stile </a:t>
            </a:r>
            <a:r>
              <a:rPr lang="en-US" dirty="0" err="1">
                <a:latin typeface="Times New Roman" panose="02020603050405020304" pitchFamily="18" charset="0"/>
                <a:cs typeface="Times New Roman" panose="02020603050405020304" pitchFamily="18" charset="0"/>
              </a:rPr>
              <a:t>unico</a:t>
            </a:r>
            <a:r>
              <a:rPr lang="en-US" dirty="0">
                <a:latin typeface="Times New Roman" panose="02020603050405020304" pitchFamily="18" charset="0"/>
                <a:cs typeface="Times New Roman" panose="02020603050405020304" pitchFamily="18" charset="0"/>
              </a:rPr>
              <a:t>.</a:t>
            </a:r>
          </a:p>
          <a:p>
            <a:pPr>
              <a:lnSpc>
                <a:spcPct val="90000"/>
              </a:lnSpc>
              <a:spcAft>
                <a:spcPts val="600"/>
              </a:spcAft>
            </a:pPr>
            <a:r>
              <a:rPr lang="en-US" dirty="0" err="1">
                <a:latin typeface="Times New Roman" panose="02020603050405020304" pitchFamily="18" charset="0"/>
                <a:cs typeface="Times New Roman" panose="02020603050405020304" pitchFamily="18" charset="0"/>
              </a:rPr>
              <a:t>Ovviamente</a:t>
            </a:r>
            <a:r>
              <a:rPr lang="en-US" dirty="0">
                <a:latin typeface="Times New Roman" panose="02020603050405020304" pitchFamily="18" charset="0"/>
                <a:cs typeface="Times New Roman" panose="02020603050405020304" pitchFamily="18" charset="0"/>
              </a:rPr>
              <a:t> ci </a:t>
            </a:r>
            <a:r>
              <a:rPr lang="en-US" dirty="0" err="1">
                <a:latin typeface="Times New Roman" panose="02020603050405020304" pitchFamily="18" charset="0"/>
                <a:cs typeface="Times New Roman" panose="02020603050405020304" pitchFamily="18" charset="0"/>
              </a:rPr>
              <a:t>sarà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compagna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pubblicitaria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anticiperà</a:t>
            </a:r>
            <a:r>
              <a:rPr lang="en-US" dirty="0">
                <a:latin typeface="Times New Roman" panose="02020603050405020304" pitchFamily="18" charset="0"/>
                <a:cs typeface="Times New Roman" panose="02020603050405020304" pitchFamily="18" charset="0"/>
              </a:rPr>
              <a:t> il </a:t>
            </a:r>
            <a:r>
              <a:rPr lang="en-US" dirty="0" err="1">
                <a:latin typeface="Times New Roman" panose="02020603050405020304" pitchFamily="18" charset="0"/>
                <a:cs typeface="Times New Roman" panose="02020603050405020304" pitchFamily="18" charset="0"/>
              </a:rPr>
              <a:t>lancio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effettivo</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prodotto</a:t>
            </a:r>
            <a:r>
              <a:rPr lang="en-US" dirty="0">
                <a:latin typeface="Times New Roman" panose="02020603050405020304" pitchFamily="18" charset="0"/>
                <a:cs typeface="Times New Roman" panose="02020603050405020304" pitchFamily="18" charset="0"/>
              </a:rPr>
              <a:t> in modo da </a:t>
            </a:r>
            <a:r>
              <a:rPr lang="en-US" dirty="0" err="1">
                <a:latin typeface="Times New Roman" panose="02020603050405020304" pitchFamily="18" charset="0"/>
                <a:cs typeface="Times New Roman" panose="02020603050405020304" pitchFamily="18" charset="0"/>
              </a:rPr>
              <a:t>poter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contattare</a:t>
            </a:r>
            <a:r>
              <a:rPr lang="en-US" dirty="0">
                <a:latin typeface="Times New Roman" panose="02020603050405020304" pitchFamily="18" charset="0"/>
                <a:cs typeface="Times New Roman" panose="02020603050405020304" pitchFamily="18" charset="0"/>
              </a:rPr>
              <a:t> ed </a:t>
            </a:r>
            <a:r>
              <a:rPr lang="en-US" dirty="0" err="1">
                <a:latin typeface="Times New Roman" panose="02020603050405020304" pitchFamily="18" charset="0"/>
                <a:cs typeface="Times New Roman" panose="02020603050405020304" pitchFamily="18" charset="0"/>
              </a:rPr>
              <a:t>attirare</a:t>
            </a:r>
            <a:r>
              <a:rPr lang="en-US" dirty="0">
                <a:latin typeface="Times New Roman" panose="02020603050405020304" pitchFamily="18" charset="0"/>
                <a:cs typeface="Times New Roman" panose="02020603050405020304" pitchFamily="18" charset="0"/>
              </a:rPr>
              <a:t> il </a:t>
            </a:r>
            <a:r>
              <a:rPr lang="en-US" dirty="0" err="1">
                <a:latin typeface="Times New Roman" panose="02020603050405020304" pitchFamily="18" charset="0"/>
                <a:cs typeface="Times New Roman" panose="02020603050405020304" pitchFamily="18" charset="0"/>
              </a:rPr>
              <a:t>maggior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numero</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clienti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saranno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raggiunti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totalmente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tramite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social </a:t>
            </a:r>
            <a:r>
              <a:rPr lang="en-US" dirty="0" err="1">
                <a:latin typeface="Times New Roman" panose="02020603050405020304" pitchFamily="18" charset="0"/>
                <a:cs typeface="Times New Roman" panose="02020603050405020304" pitchFamily="18" charset="0"/>
              </a:rPr>
              <a:t>grazie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collaborazioni</a:t>
            </a:r>
            <a:r>
              <a:rPr lang="en-US" dirty="0">
                <a:latin typeface="Times New Roman" panose="02020603050405020304" pitchFamily="18" charset="0"/>
                <a:cs typeface="Times New Roman" panose="02020603050405020304" pitchFamily="18" charset="0"/>
              </a:rPr>
              <a:t> con influencer, </a:t>
            </a:r>
            <a:r>
              <a:rPr lang="en-US" dirty="0" err="1">
                <a:latin typeface="Times New Roman" panose="02020603050405020304" pitchFamily="18" charset="0"/>
                <a:cs typeface="Times New Roman" panose="02020603050405020304" pitchFamily="18" charset="0"/>
              </a:rPr>
              <a:t>scelti</a:t>
            </a:r>
            <a:r>
              <a:rPr lang="en-US" dirty="0">
                <a:latin typeface="Times New Roman" panose="02020603050405020304" pitchFamily="18" charset="0"/>
                <a:cs typeface="Times New Roman" panose="02020603050405020304" pitchFamily="18" charset="0"/>
              </a:rPr>
              <a:t> per il loro </a:t>
            </a:r>
            <a:r>
              <a:rPr lang="en-US" dirty="0" err="1">
                <a:latin typeface="Times New Roman" panose="02020603050405020304" pitchFamily="18" charset="0"/>
                <a:cs typeface="Times New Roman" panose="02020603050405020304" pitchFamily="18" charset="0"/>
              </a:rPr>
              <a:t>pubblico</a:t>
            </a:r>
            <a:r>
              <a:rPr lang="en-US" dirty="0">
                <a:latin typeface="Times New Roman" panose="02020603050405020304" pitchFamily="18" charset="0"/>
                <a:cs typeface="Times New Roman" panose="02020603050405020304" pitchFamily="18" charset="0"/>
              </a:rPr>
              <a:t> di determinate </a:t>
            </a:r>
            <a:r>
              <a:rPr lang="en-US" dirty="0" err="1">
                <a:latin typeface="Times New Roman" panose="02020603050405020304" pitchFamily="18" charset="0"/>
                <a:cs typeface="Times New Roman" panose="02020603050405020304" pitchFamily="18" charset="0"/>
              </a:rPr>
              <a:t>fasce</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età</a:t>
            </a:r>
            <a:r>
              <a:rPr lang="en-US" dirty="0">
                <a:latin typeface="Times New Roman" panose="02020603050405020304" pitchFamily="18" charset="0"/>
                <a:cs typeface="Times New Roman" panose="02020603050405020304" pitchFamily="18" charset="0"/>
              </a:rPr>
              <a:t>, in modo da </a:t>
            </a:r>
            <a:r>
              <a:rPr lang="en-US" dirty="0" err="1">
                <a:latin typeface="Times New Roman" panose="02020603050405020304" pitchFamily="18" charset="0"/>
                <a:cs typeface="Times New Roman" panose="02020603050405020304" pitchFamily="18" charset="0"/>
              </a:rPr>
              <a:t>andare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colpire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fetta </a:t>
            </a:r>
            <a:r>
              <a:rPr lang="en-US" dirty="0" err="1">
                <a:latin typeface="Times New Roman" panose="02020603050405020304" pitchFamily="18" charset="0"/>
                <a:cs typeface="Times New Roman" panose="02020603050405020304" pitchFamily="18" charset="0"/>
              </a:rPr>
              <a:t>distinta</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mercato</a:t>
            </a:r>
            <a:r>
              <a:rPr lang="en-US" dirty="0">
                <a:latin typeface="Times New Roman" panose="02020603050405020304" pitchFamily="18" charset="0"/>
                <a:cs typeface="Times New Roman" panose="02020603050405020304" pitchFamily="18" charset="0"/>
              </a:rPr>
              <a:t>.</a:t>
            </a:r>
          </a:p>
          <a:p>
            <a:pPr>
              <a:lnSpc>
                <a:spcPct val="90000"/>
              </a:lnSpc>
              <a:spcAft>
                <a:spcPts val="600"/>
              </a:spcAft>
            </a:pPr>
            <a:r>
              <a:rPr lang="en-US" dirty="0">
                <a:latin typeface="Times New Roman" panose="02020603050405020304" pitchFamily="18" charset="0"/>
                <a:cs typeface="Times New Roman" panose="02020603050405020304" pitchFamily="18" charset="0"/>
              </a:rPr>
              <a:t>La </a:t>
            </a:r>
            <a:r>
              <a:rPr lang="en-US" dirty="0" err="1">
                <a:latin typeface="Times New Roman" panose="02020603050405020304" pitchFamily="18" charset="0"/>
                <a:cs typeface="Times New Roman" panose="02020603050405020304" pitchFamily="18" charset="0"/>
              </a:rPr>
              <a:t>strategia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distribuzione</a:t>
            </a:r>
            <a:r>
              <a:rPr lang="en-US" dirty="0">
                <a:latin typeface="Times New Roman" panose="02020603050405020304" pitchFamily="18" charset="0"/>
                <a:cs typeface="Times New Roman" panose="02020603050405020304" pitchFamily="18" charset="0"/>
              </a:rPr>
              <a:t> del </a:t>
            </a:r>
            <a:r>
              <a:rPr lang="en-US" dirty="0" err="1">
                <a:latin typeface="Times New Roman" panose="02020603050405020304" pitchFamily="18" charset="0"/>
                <a:cs typeface="Times New Roman" panose="02020603050405020304" pitchFamily="18" charset="0"/>
              </a:rPr>
              <a:t>prodotto</a:t>
            </a:r>
            <a:r>
              <a:rPr lang="en-US" dirty="0">
                <a:latin typeface="Times New Roman" panose="02020603050405020304" pitchFamily="18" charset="0"/>
                <a:cs typeface="Times New Roman" panose="02020603050405020304" pitchFamily="18" charset="0"/>
              </a:rPr>
              <a:t> Soleil </a:t>
            </a:r>
            <a:r>
              <a:rPr lang="en-US" dirty="0" err="1">
                <a:latin typeface="Times New Roman" panose="02020603050405020304" pitchFamily="18" charset="0"/>
                <a:cs typeface="Times New Roman" panose="02020603050405020304" pitchFamily="18" charset="0"/>
              </a:rPr>
              <a:t>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baserà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rete di partner </a:t>
            </a:r>
            <a:r>
              <a:rPr lang="en-US" dirty="0" err="1">
                <a:latin typeface="Times New Roman" panose="02020603050405020304" pitchFamily="18" charset="0"/>
                <a:cs typeface="Times New Roman" panose="02020603050405020304" pitchFamily="18" charset="0"/>
              </a:rPr>
              <a:t>selezionati</a:t>
            </a:r>
            <a:r>
              <a:rPr lang="en-US" dirty="0">
                <a:latin typeface="Times New Roman" panose="02020603050405020304" pitchFamily="18" charset="0"/>
                <a:cs typeface="Times New Roman" panose="02020603050405020304" pitchFamily="18" charset="0"/>
              </a:rPr>
              <a:t> e </a:t>
            </a:r>
            <a:r>
              <a:rPr lang="en-US" dirty="0" err="1">
                <a:latin typeface="Times New Roman" panose="02020603050405020304" pitchFamily="18" charset="0"/>
                <a:cs typeface="Times New Roman" panose="02020603050405020304" pitchFamily="18" charset="0"/>
              </a:rPr>
              <a:t>canali</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vendita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esclusici</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primis</a:t>
            </a:r>
            <a:r>
              <a:rPr lang="en-US" dirty="0">
                <a:latin typeface="Times New Roman" panose="02020603050405020304" pitchFamily="18" charset="0"/>
                <a:cs typeface="Times New Roman" panose="02020603050405020304" pitchFamily="18" charset="0"/>
              </a:rPr>
              <a:t> dal proprio </a:t>
            </a:r>
            <a:r>
              <a:rPr lang="en-US" dirty="0" err="1">
                <a:latin typeface="Times New Roman" panose="02020603050405020304" pitchFamily="18" charset="0"/>
                <a:cs typeface="Times New Roman" panose="02020603050405020304" pitchFamily="18" charset="0"/>
              </a:rPr>
              <a:t>sito</a:t>
            </a:r>
            <a:r>
              <a:rPr lang="en-US" dirty="0">
                <a:latin typeface="Times New Roman" panose="02020603050405020304" pitchFamily="18" charset="0"/>
                <a:cs typeface="Times New Roman" panose="02020603050405020304" pitchFamily="18" charset="0"/>
              </a:rPr>
              <a:t> web, </a:t>
            </a:r>
            <a:r>
              <a:rPr lang="en-US" dirty="0" err="1">
                <a:latin typeface="Times New Roman" panose="02020603050405020304" pitchFamily="18" charset="0"/>
                <a:cs typeface="Times New Roman" panose="02020603050405020304" pitchFamily="18" charset="0"/>
              </a:rPr>
              <a:t>andando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quindi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garantire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presenza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distintiva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mercato</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879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Arte bambini, tavolo, forniture per ufficio, cancelleria&#10;&#10;Descrizione generata automaticamente">
            <a:extLst>
              <a:ext uri="{FF2B5EF4-FFF2-40B4-BE49-F238E27FC236}">
                <a16:creationId xmlns:a16="http://schemas.microsoft.com/office/drawing/2014/main" id="{42428071-77CB-6CD9-B6EF-B61752D1DD4C}"/>
              </a:ext>
            </a:extLst>
          </p:cNvPr>
          <p:cNvPicPr>
            <a:picLocks noChangeAspect="1"/>
          </p:cNvPicPr>
          <p:nvPr/>
        </p:nvPicPr>
        <p:blipFill rotWithShape="1">
          <a:blip r:embed="rId2">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asellaDiTesto 5">
            <a:extLst>
              <a:ext uri="{FF2B5EF4-FFF2-40B4-BE49-F238E27FC236}">
                <a16:creationId xmlns:a16="http://schemas.microsoft.com/office/drawing/2014/main" id="{7CF44B9A-A72F-2FB4-65CF-F6228FD05639}"/>
              </a:ext>
            </a:extLst>
          </p:cNvPr>
          <p:cNvSpPr txBox="1"/>
          <p:nvPr/>
        </p:nvSpPr>
        <p:spPr>
          <a:xfrm>
            <a:off x="83820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err="1">
                <a:latin typeface="Times New Roman" panose="02020603050405020304" pitchFamily="18" charset="0"/>
                <a:ea typeface="+mj-ea"/>
                <a:cs typeface="Times New Roman" panose="02020603050405020304" pitchFamily="18" charset="0"/>
              </a:rPr>
              <a:t>Innovazione</a:t>
            </a:r>
            <a:r>
              <a:rPr lang="en-US" sz="4000" b="1" dirty="0">
                <a:latin typeface="Times New Roman" panose="02020603050405020304" pitchFamily="18" charset="0"/>
                <a:ea typeface="+mj-ea"/>
                <a:cs typeface="Times New Roman" panose="02020603050405020304" pitchFamily="18" charset="0"/>
              </a:rPr>
              <a:t> e Design</a:t>
            </a:r>
          </a:p>
        </p:txBody>
      </p:sp>
      <p:sp>
        <p:nvSpPr>
          <p:cNvPr id="8" name="CasellaDiTesto 7">
            <a:extLst>
              <a:ext uri="{FF2B5EF4-FFF2-40B4-BE49-F238E27FC236}">
                <a16:creationId xmlns:a16="http://schemas.microsoft.com/office/drawing/2014/main" id="{CBB1CFB4-86CC-D753-82D3-3E62007454AC}"/>
              </a:ext>
            </a:extLst>
          </p:cNvPr>
          <p:cNvSpPr txBox="1"/>
          <p:nvPr/>
        </p:nvSpPr>
        <p:spPr>
          <a:xfrm>
            <a:off x="83820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2000" dirty="0" err="1">
                <a:latin typeface="Times New Roman" panose="02020603050405020304" pitchFamily="18" charset="0"/>
                <a:cs typeface="Times New Roman" panose="02020603050405020304" pitchFamily="18" charset="0"/>
              </a:rPr>
              <a:t>L'innovazione</a:t>
            </a:r>
            <a:r>
              <a:rPr lang="en-US" sz="2000" dirty="0">
                <a:latin typeface="Times New Roman" panose="02020603050405020304" pitchFamily="18" charset="0"/>
                <a:cs typeface="Times New Roman" panose="02020603050405020304" pitchFamily="18" charset="0"/>
              </a:rPr>
              <a:t> e il design </a:t>
            </a:r>
            <a:r>
              <a:rPr lang="en-US" sz="2000" dirty="0" err="1">
                <a:latin typeface="Times New Roman" panose="02020603050405020304" pitchFamily="18" charset="0"/>
                <a:cs typeface="Times New Roman" panose="02020603050405020304" pitchFamily="18" charset="0"/>
              </a:rPr>
              <a:t>sono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pilastri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fondamentali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a:t>
            </a:r>
            <a:r>
              <a:rPr lang="en-US" sz="2000" dirty="0">
                <a:latin typeface="Times New Roman" panose="02020603050405020304" pitchFamily="18" charset="0"/>
                <a:cs typeface="Times New Roman" panose="02020603050405020304" pitchFamily="18" charset="0"/>
              </a:rPr>
              <a:t> cui </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basa</a:t>
            </a:r>
            <a:r>
              <a:rPr lang="en-US" sz="2000" dirty="0">
                <a:latin typeface="Times New Roman" panose="02020603050405020304" pitchFamily="18" charset="0"/>
                <a:cs typeface="Times New Roman" panose="02020603050405020304" pitchFamily="18" charset="0"/>
              </a:rPr>
              <a:t> la </a:t>
            </a:r>
            <a:r>
              <a:rPr lang="en-US" sz="2000" dirty="0" err="1">
                <a:latin typeface="Times New Roman" panose="02020603050405020304" pitchFamily="18" charset="0"/>
                <a:cs typeface="Times New Roman" panose="02020603050405020304" pitchFamily="18" charset="0"/>
              </a:rPr>
              <a:t>filosofia</a:t>
            </a:r>
            <a:r>
              <a:rPr lang="en-US" sz="2000" dirty="0">
                <a:latin typeface="Times New Roman" panose="02020603050405020304" pitchFamily="18" charset="0"/>
                <a:cs typeface="Times New Roman" panose="02020603050405020304" pitchFamily="18" charset="0"/>
              </a:rPr>
              <a:t> di Soleil, con </a:t>
            </a:r>
            <a:r>
              <a:rPr lang="en-US" sz="2000" dirty="0" err="1">
                <a:latin typeface="Times New Roman" panose="02020603050405020304" pitchFamily="18" charset="0"/>
                <a:cs typeface="Times New Roman" panose="02020603050405020304" pitchFamily="18" charset="0"/>
              </a:rPr>
              <a:t>l'obiettivo</a:t>
            </a:r>
            <a:r>
              <a:rPr lang="en-US" sz="2000" dirty="0">
                <a:latin typeface="Times New Roman" panose="02020603050405020304" pitchFamily="18" charset="0"/>
                <a:cs typeface="Times New Roman" panose="02020603050405020304" pitchFamily="18" charset="0"/>
              </a:rPr>
              <a:t> di </a:t>
            </a:r>
            <a:r>
              <a:rPr lang="en-US" sz="2000" dirty="0" err="1">
                <a:latin typeface="Times New Roman" panose="02020603050405020304" pitchFamily="18" charset="0"/>
                <a:cs typeface="Times New Roman" panose="02020603050405020304" pitchFamily="18" charset="0"/>
              </a:rPr>
              <a:t>offrire</a:t>
            </a:r>
            <a:r>
              <a:rPr lang="en-US" sz="2000" dirty="0">
                <a:latin typeface="Times New Roman" panose="02020603050405020304" pitchFamily="18" charset="0"/>
                <a:cs typeface="Times New Roman" panose="02020603050405020304" pitchFamily="18" charset="0"/>
              </a:rPr>
              <a:t> ai </a:t>
            </a:r>
            <a:r>
              <a:rPr lang="en-US" sz="2000" dirty="0" err="1">
                <a:latin typeface="Times New Roman" panose="02020603050405020304" pitchFamily="18" charset="0"/>
                <a:cs typeface="Times New Roman" panose="02020603050405020304" pitchFamily="18" charset="0"/>
              </a:rPr>
              <a:t>clienti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un'esperienza</a:t>
            </a:r>
            <a:r>
              <a:rPr lang="en-US" sz="2000" dirty="0">
                <a:latin typeface="Times New Roman" panose="02020603050405020304" pitchFamily="18" charset="0"/>
                <a:cs typeface="Times New Roman" panose="02020603050405020304" pitchFamily="18" charset="0"/>
              </a:rPr>
              <a:t> unica e </a:t>
            </a:r>
            <a:r>
              <a:rPr lang="en-US" sz="2000" dirty="0" err="1">
                <a:latin typeface="Times New Roman" panose="02020603050405020304" pitchFamily="18" charset="0"/>
                <a:cs typeface="Times New Roman" panose="02020603050405020304" pitchFamily="18" charset="0"/>
              </a:rPr>
              <a:t>indimenticabile</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200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E373C2AA-0D7F-7204-6ACF-5FF309F0DE4C}"/>
              </a:ext>
            </a:extLst>
          </p:cNvPr>
          <p:cNvGraphicFramePr>
            <a:graphicFrameLocks noGrp="1"/>
          </p:cNvGraphicFramePr>
          <p:nvPr>
            <p:extLst>
              <p:ext uri="{D42A27DB-BD31-4B8C-83A1-F6EECF244321}">
                <p14:modId xmlns:p14="http://schemas.microsoft.com/office/powerpoint/2010/main" val="3237847110"/>
              </p:ext>
            </p:extLst>
          </p:nvPr>
        </p:nvGraphicFramePr>
        <p:xfrm>
          <a:off x="333375" y="952500"/>
          <a:ext cx="11315700" cy="5572126"/>
        </p:xfrm>
        <a:graphic>
          <a:graphicData uri="http://schemas.openxmlformats.org/drawingml/2006/table">
            <a:tbl>
              <a:tblPr firstRow="1" bandRow="1">
                <a:tableStyleId>{2D5ABB26-0587-4C30-8999-92F81FD0307C}</a:tableStyleId>
              </a:tblPr>
              <a:tblGrid>
                <a:gridCol w="5657850">
                  <a:extLst>
                    <a:ext uri="{9D8B030D-6E8A-4147-A177-3AD203B41FA5}">
                      <a16:colId xmlns:a16="http://schemas.microsoft.com/office/drawing/2014/main" val="2466050904"/>
                    </a:ext>
                  </a:extLst>
                </a:gridCol>
                <a:gridCol w="5657850">
                  <a:extLst>
                    <a:ext uri="{9D8B030D-6E8A-4147-A177-3AD203B41FA5}">
                      <a16:colId xmlns:a16="http://schemas.microsoft.com/office/drawing/2014/main" val="1818597957"/>
                    </a:ext>
                  </a:extLst>
                </a:gridCol>
              </a:tblGrid>
              <a:tr h="2786063">
                <a:tc>
                  <a:txBody>
                    <a:bodyPr/>
                    <a:lstStyle/>
                    <a:p>
                      <a:r>
                        <a:rPr lang="it-IT" i="1" dirty="0">
                          <a:latin typeface="Times New Roman" panose="02020603050405020304" pitchFamily="18" charset="0"/>
                          <a:cs typeface="Times New Roman" panose="02020603050405020304" pitchFamily="18" charset="0"/>
                        </a:rPr>
                        <a:t>Punti di forza</a:t>
                      </a:r>
                    </a:p>
                    <a:p>
                      <a:endParaRPr lang="it-IT" i="1" dirty="0">
                        <a:latin typeface="Times New Roman" panose="02020603050405020304" pitchFamily="18" charset="0"/>
                        <a:cs typeface="Times New Roman" panose="02020603050405020304" pitchFamily="18" charset="0"/>
                      </a:endParaRPr>
                    </a:p>
                    <a:p>
                      <a:r>
                        <a:rPr lang="it-IT" i="0" dirty="0">
                          <a:latin typeface="Times New Roman" panose="02020603050405020304" pitchFamily="18" charset="0"/>
                          <a:cs typeface="Times New Roman" panose="02020603050405020304" pitchFamily="18" charset="0"/>
                        </a:rPr>
                        <a:t>Innovazione</a:t>
                      </a:r>
                    </a:p>
                    <a:p>
                      <a:r>
                        <a:rPr lang="it-IT" i="0" dirty="0">
                          <a:latin typeface="Times New Roman" panose="02020603050405020304" pitchFamily="18" charset="0"/>
                          <a:cs typeface="Times New Roman" panose="02020603050405020304" pitchFamily="18" charset="0"/>
                        </a:rPr>
                        <a:t>Design </a:t>
                      </a:r>
                    </a:p>
                    <a:p>
                      <a:r>
                        <a:rPr lang="it-IT" i="0" dirty="0">
                          <a:latin typeface="Times New Roman" panose="02020603050405020304" pitchFamily="18" charset="0"/>
                          <a:cs typeface="Times New Roman" panose="02020603050405020304" pitchFamily="18" charset="0"/>
                        </a:rPr>
                        <a:t>Qualità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i="1" dirty="0">
                          <a:latin typeface="Times New Roman" panose="02020603050405020304" pitchFamily="18" charset="0"/>
                          <a:cs typeface="Times New Roman" panose="02020603050405020304" pitchFamily="18" charset="0"/>
                        </a:rPr>
                        <a:t>Debolezze</a:t>
                      </a:r>
                    </a:p>
                    <a:p>
                      <a:endParaRPr lang="it-IT" i="1" dirty="0">
                        <a:latin typeface="Times New Roman" panose="02020603050405020304" pitchFamily="18" charset="0"/>
                        <a:cs typeface="Times New Roman" panose="02020603050405020304" pitchFamily="18" charset="0"/>
                      </a:endParaRPr>
                    </a:p>
                    <a:p>
                      <a:r>
                        <a:rPr lang="it-IT" i="0" dirty="0">
                          <a:latin typeface="Times New Roman" panose="02020603050405020304" pitchFamily="18" charset="0"/>
                          <a:cs typeface="Times New Roman" panose="02020603050405020304" pitchFamily="18" charset="0"/>
                        </a:rPr>
                        <a:t>Marchio poco conosciuto</a:t>
                      </a:r>
                    </a:p>
                    <a:p>
                      <a:r>
                        <a:rPr lang="it-IT" i="0" dirty="0">
                          <a:latin typeface="Times New Roman" panose="02020603050405020304" pitchFamily="18" charset="0"/>
                          <a:cs typeface="Times New Roman" panose="02020603050405020304" pitchFamily="18" charset="0"/>
                        </a:rPr>
                        <a:t>Alti debiti a breve/medio termine</a:t>
                      </a:r>
                    </a:p>
                    <a:p>
                      <a:r>
                        <a:rPr lang="it-IT" i="0" dirty="0">
                          <a:latin typeface="Times New Roman" panose="02020603050405020304" pitchFamily="18" charset="0"/>
                          <a:cs typeface="Times New Roman" panose="02020603050405020304" pitchFamily="18" charset="0"/>
                        </a:rPr>
                        <a:t>Alti costi di produzione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9511956"/>
                  </a:ext>
                </a:extLst>
              </a:tr>
              <a:tr h="2786063">
                <a:tc>
                  <a:txBody>
                    <a:bodyPr/>
                    <a:lstStyle/>
                    <a:p>
                      <a:r>
                        <a:rPr lang="it-IT" i="1" dirty="0">
                          <a:latin typeface="Times New Roman" panose="02020603050405020304" pitchFamily="18" charset="0"/>
                          <a:cs typeface="Times New Roman" panose="02020603050405020304" pitchFamily="18" charset="0"/>
                        </a:rPr>
                        <a:t>Opportunità</a:t>
                      </a:r>
                    </a:p>
                    <a:p>
                      <a:endParaRPr lang="it-IT" i="1" dirty="0">
                        <a:latin typeface="Times New Roman" panose="02020603050405020304" pitchFamily="18" charset="0"/>
                        <a:cs typeface="Times New Roman" panose="02020603050405020304" pitchFamily="18" charset="0"/>
                      </a:endParaRPr>
                    </a:p>
                    <a:p>
                      <a:r>
                        <a:rPr lang="it-IT" i="0" dirty="0">
                          <a:latin typeface="Times New Roman" panose="02020603050405020304" pitchFamily="18" charset="0"/>
                          <a:cs typeface="Times New Roman" panose="02020603050405020304" pitchFamily="18" charset="0"/>
                        </a:rPr>
                        <a:t>Nuovi mercati</a:t>
                      </a:r>
                    </a:p>
                    <a:p>
                      <a:r>
                        <a:rPr lang="it-IT" i="0" dirty="0">
                          <a:latin typeface="Times New Roman" panose="02020603050405020304" pitchFamily="18" charset="0"/>
                          <a:cs typeface="Times New Roman" panose="02020603050405020304" pitchFamily="18" charset="0"/>
                        </a:rPr>
                        <a:t>Nuovi canali di comunicazione</a:t>
                      </a:r>
                    </a:p>
                    <a:p>
                      <a:r>
                        <a:rPr lang="it-IT" i="0" dirty="0">
                          <a:latin typeface="Times New Roman" panose="02020603050405020304" pitchFamily="18" charset="0"/>
                          <a:cs typeface="Times New Roman" panose="02020603050405020304" pitchFamily="18" charset="0"/>
                        </a:rPr>
                        <a:t>Target di consumatori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i="1" dirty="0">
                          <a:latin typeface="Times New Roman" panose="02020603050405020304" pitchFamily="18" charset="0"/>
                          <a:cs typeface="Times New Roman" panose="02020603050405020304" pitchFamily="18" charset="0"/>
                        </a:rPr>
                        <a:t>Minacce</a:t>
                      </a:r>
                    </a:p>
                    <a:p>
                      <a:endParaRPr lang="it-IT" i="1" dirty="0">
                        <a:latin typeface="Times New Roman" panose="02020603050405020304" pitchFamily="18" charset="0"/>
                        <a:cs typeface="Times New Roman" panose="02020603050405020304" pitchFamily="18" charset="0"/>
                      </a:endParaRPr>
                    </a:p>
                    <a:p>
                      <a:r>
                        <a:rPr lang="it-IT" i="0" dirty="0">
                          <a:latin typeface="Times New Roman" panose="02020603050405020304" pitchFamily="18" charset="0"/>
                          <a:cs typeface="Times New Roman" panose="02020603050405020304" pitchFamily="18" charset="0"/>
                        </a:rPr>
                        <a:t>Concorrenza estera</a:t>
                      </a:r>
                    </a:p>
                    <a:p>
                      <a:r>
                        <a:rPr lang="it-IT" i="0" dirty="0">
                          <a:latin typeface="Times New Roman" panose="02020603050405020304" pitchFamily="18" charset="0"/>
                          <a:cs typeface="Times New Roman" panose="02020603050405020304" pitchFamily="18" charset="0"/>
                        </a:rPr>
                        <a:t>Diffusione di nuovi brand</a:t>
                      </a:r>
                    </a:p>
                    <a:p>
                      <a:endParaRPr lang="it-IT"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6733817"/>
                  </a:ext>
                </a:extLst>
              </a:tr>
            </a:tbl>
          </a:graphicData>
        </a:graphic>
      </p:graphicFrame>
      <p:sp>
        <p:nvSpPr>
          <p:cNvPr id="3" name="CasellaDiTesto 2">
            <a:extLst>
              <a:ext uri="{FF2B5EF4-FFF2-40B4-BE49-F238E27FC236}">
                <a16:creationId xmlns:a16="http://schemas.microsoft.com/office/drawing/2014/main" id="{A2DBB4E0-29AA-B649-E329-D323095DE634}"/>
              </a:ext>
            </a:extLst>
          </p:cNvPr>
          <p:cNvSpPr txBox="1"/>
          <p:nvPr/>
        </p:nvSpPr>
        <p:spPr>
          <a:xfrm>
            <a:off x="4295087" y="95250"/>
            <a:ext cx="3392275" cy="707886"/>
          </a:xfrm>
          <a:prstGeom prst="rect">
            <a:avLst/>
          </a:prstGeom>
          <a:noFill/>
        </p:spPr>
        <p:txBody>
          <a:bodyPr wrap="none" rtlCol="0">
            <a:spAutoFit/>
          </a:bodyPr>
          <a:lstStyle/>
          <a:p>
            <a:r>
              <a:rPr lang="it-IT" sz="4000" b="1" dirty="0">
                <a:latin typeface="Times New Roman" panose="02020603050405020304" pitchFamily="18" charset="0"/>
                <a:cs typeface="Times New Roman" panose="02020603050405020304" pitchFamily="18" charset="0"/>
              </a:rPr>
              <a:t>Analisi SWOT</a:t>
            </a:r>
          </a:p>
        </p:txBody>
      </p:sp>
    </p:spTree>
    <p:extLst>
      <p:ext uri="{BB962C8B-B14F-4D97-AF65-F5344CB8AC3E}">
        <p14:creationId xmlns:p14="http://schemas.microsoft.com/office/powerpoint/2010/main" val="355221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88981D84-2138-837F-D599-EB4FD4F65B1D}"/>
              </a:ext>
            </a:extLst>
          </p:cNvPr>
          <p:cNvSpPr txBox="1"/>
          <p:nvPr/>
        </p:nvSpPr>
        <p:spPr>
          <a:xfrm>
            <a:off x="838201" y="365125"/>
            <a:ext cx="5251316"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atin typeface="Times New Roman" panose="02020603050405020304" pitchFamily="18" charset="0"/>
                <a:ea typeface="+mj-ea"/>
                <a:cs typeface="Times New Roman" panose="02020603050405020304" pitchFamily="18" charset="0"/>
              </a:rPr>
              <a:t>Produzione</a:t>
            </a:r>
            <a:r>
              <a:rPr lang="en-US" sz="4400" b="1" dirty="0">
                <a:latin typeface="Times New Roman" panose="02020603050405020304" pitchFamily="18" charset="0"/>
                <a:ea typeface="+mj-ea"/>
                <a:cs typeface="Times New Roman" panose="02020603050405020304" pitchFamily="18" charset="0"/>
              </a:rPr>
              <a:t> </a:t>
            </a:r>
            <a:r>
              <a:rPr lang="en-US" sz="4400" b="1" dirty="0" err="1">
                <a:latin typeface="Times New Roman" panose="02020603050405020304" pitchFamily="18" charset="0"/>
                <a:ea typeface="+mj-ea"/>
                <a:cs typeface="Times New Roman" panose="02020603050405020304" pitchFamily="18" charset="0"/>
              </a:rPr>
              <a:t>responsabile</a:t>
            </a:r>
            <a:endParaRPr lang="en-US" sz="4400" b="1" dirty="0">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4400" dirty="0">
              <a:latin typeface="+mj-lt"/>
              <a:ea typeface="+mj-ea"/>
              <a:cs typeface="+mj-cs"/>
            </a:endParaRPr>
          </a:p>
        </p:txBody>
      </p:sp>
      <p:sp>
        <p:nvSpPr>
          <p:cNvPr id="6" name="CasellaDiTesto 5">
            <a:extLst>
              <a:ext uri="{FF2B5EF4-FFF2-40B4-BE49-F238E27FC236}">
                <a16:creationId xmlns:a16="http://schemas.microsoft.com/office/drawing/2014/main" id="{8B88B814-6488-0A8A-386D-07F4EE84C1FA}"/>
              </a:ext>
            </a:extLst>
          </p:cNvPr>
          <p:cNvSpPr txBox="1"/>
          <p:nvPr/>
        </p:nvSpPr>
        <p:spPr>
          <a:xfrm>
            <a:off x="838200" y="2333297"/>
            <a:ext cx="4619621" cy="3843666"/>
          </a:xfrm>
          <a:prstGeom prst="rect">
            <a:avLst/>
          </a:prstGeom>
        </p:spPr>
        <p:txBody>
          <a:bodyPr vert="horz" lIns="91440" tIns="45720" rIns="91440" bIns="45720" rtlCol="0">
            <a:normAutofit/>
          </a:bodyPr>
          <a:lstStyle/>
          <a:p>
            <a:pPr>
              <a:lnSpc>
                <a:spcPct val="90000"/>
              </a:lnSpc>
              <a:spcAft>
                <a:spcPts val="600"/>
              </a:spcAft>
            </a:pPr>
            <a:r>
              <a:rPr lang="en-US" sz="1900" dirty="0">
                <a:latin typeface="Times New Roman" panose="02020603050405020304" pitchFamily="18" charset="0"/>
                <a:cs typeface="Times New Roman" panose="02020603050405020304" pitchFamily="18" charset="0"/>
              </a:rPr>
              <a:t>La </a:t>
            </a:r>
            <a:r>
              <a:rPr lang="en-US" sz="1900" dirty="0" err="1">
                <a:latin typeface="Times New Roman" panose="02020603050405020304" pitchFamily="18" charset="0"/>
                <a:cs typeface="Times New Roman" panose="02020603050405020304" pitchFamily="18" charset="0"/>
              </a:rPr>
              <a:t>produzione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nostri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costumi</a:t>
            </a:r>
            <a:r>
              <a:rPr lang="en-US" sz="1900" dirty="0">
                <a:latin typeface="Times New Roman" panose="02020603050405020304" pitchFamily="18" charset="0"/>
                <a:cs typeface="Times New Roman" panose="02020603050405020304" pitchFamily="18" charset="0"/>
              </a:rPr>
              <a:t> da </a:t>
            </a:r>
            <a:r>
              <a:rPr lang="en-US" sz="1900" dirty="0" err="1">
                <a:latin typeface="Times New Roman" panose="02020603050405020304" pitchFamily="18" charset="0"/>
                <a:cs typeface="Times New Roman" panose="02020603050405020304" pitchFamily="18" charset="0"/>
              </a:rPr>
              <a:t>bagno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avviene</a:t>
            </a:r>
            <a:r>
              <a:rPr lang="en-US" sz="1900" dirty="0">
                <a:latin typeface="Times New Roman" panose="02020603050405020304" pitchFamily="18" charset="0"/>
                <a:cs typeface="Times New Roman" panose="02020603050405020304" pitchFamily="18" charset="0"/>
              </a:rPr>
              <a:t> con un </a:t>
            </a:r>
            <a:r>
              <a:rPr lang="en-US" sz="1900" dirty="0" err="1">
                <a:latin typeface="Times New Roman" panose="02020603050405020304" pitchFamily="18" charset="0"/>
                <a:cs typeface="Times New Roman" panose="02020603050405020304" pitchFamily="18" charset="0"/>
              </a:rPr>
              <a:t>approccio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responsabile</a:t>
            </a:r>
            <a:r>
              <a:rPr lang="en-US" sz="1900" dirty="0">
                <a:latin typeface="Times New Roman" panose="02020603050405020304" pitchFamily="18" charset="0"/>
                <a:cs typeface="Times New Roman" panose="02020603050405020304" pitchFamily="18" charset="0"/>
              </a:rPr>
              <a:t> verso </a:t>
            </a:r>
            <a:r>
              <a:rPr lang="en-US" sz="1900" dirty="0" err="1">
                <a:latin typeface="Times New Roman" panose="02020603050405020304" pitchFamily="18" charset="0"/>
                <a:cs typeface="Times New Roman" panose="02020603050405020304" pitchFamily="18" charset="0"/>
              </a:rPr>
              <a:t>l'ambiente</a:t>
            </a:r>
            <a:r>
              <a:rPr lang="en-US" sz="1900" dirty="0">
                <a:latin typeface="Times New Roman" panose="02020603050405020304" pitchFamily="18" charset="0"/>
                <a:cs typeface="Times New Roman" panose="02020603050405020304" pitchFamily="18" charset="0"/>
              </a:rPr>
              <a:t> e il </a:t>
            </a:r>
            <a:r>
              <a:rPr lang="en-US" sz="1900" dirty="0" err="1">
                <a:latin typeface="Times New Roman" panose="02020603050405020304" pitchFamily="18" charset="0"/>
                <a:cs typeface="Times New Roman" panose="02020603050405020304" pitchFamily="18" charset="0"/>
              </a:rPr>
              <a:t>benessere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lavoratori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garantendo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qualità</a:t>
            </a:r>
            <a:r>
              <a:rPr lang="en-US" sz="1900" dirty="0">
                <a:latin typeface="Times New Roman" panose="02020603050405020304" pitchFamily="18" charset="0"/>
                <a:cs typeface="Times New Roman" panose="02020603050405020304" pitchFamily="18" charset="0"/>
              </a:rPr>
              <a:t> e </a:t>
            </a:r>
            <a:r>
              <a:rPr lang="en-US" sz="1900" dirty="0" err="1">
                <a:latin typeface="Times New Roman" panose="02020603050405020304" pitchFamily="18" charset="0"/>
                <a:cs typeface="Times New Roman" panose="02020603050405020304" pitchFamily="18" charset="0"/>
              </a:rPr>
              <a:t>sostenibilità</a:t>
            </a:r>
            <a:r>
              <a:rPr lang="en-US" sz="1900" dirty="0">
                <a:latin typeface="Times New Roman" panose="02020603050405020304" pitchFamily="18" charset="0"/>
                <a:cs typeface="Times New Roman" panose="02020603050405020304" pitchFamily="18" charset="0"/>
              </a:rPr>
              <a:t>.</a:t>
            </a:r>
          </a:p>
          <a:p>
            <a:pPr>
              <a:lnSpc>
                <a:spcPct val="90000"/>
              </a:lnSpc>
              <a:spcAft>
                <a:spcPts val="600"/>
              </a:spcAft>
            </a:pPr>
            <a:r>
              <a:rPr lang="en-US" sz="1900" dirty="0">
                <a:latin typeface="Times New Roman" panose="02020603050405020304" pitchFamily="18" charset="0"/>
                <a:cs typeface="Times New Roman" panose="02020603050405020304" pitchFamily="18" charset="0"/>
              </a:rPr>
              <a:t>La </a:t>
            </a:r>
            <a:r>
              <a:rPr lang="en-US" sz="1900" dirty="0" err="1">
                <a:latin typeface="Times New Roman" panose="02020603050405020304" pitchFamily="18" charset="0"/>
                <a:cs typeface="Times New Roman" panose="02020603050405020304" pitchFamily="18" charset="0"/>
              </a:rPr>
              <a:t>creazione</a:t>
            </a:r>
            <a:r>
              <a:rPr lang="en-US" sz="1900" dirty="0">
                <a:latin typeface="Times New Roman" panose="02020603050405020304" pitchFamily="18" charset="0"/>
                <a:cs typeface="Times New Roman" panose="02020603050405020304" pitchFamily="18" charset="0"/>
              </a:rPr>
              <a:t> e </a:t>
            </a:r>
            <a:r>
              <a:rPr lang="en-US" sz="1900" dirty="0" err="1">
                <a:latin typeface="Times New Roman" panose="02020603050405020304" pitchFamily="18" charset="0"/>
                <a:cs typeface="Times New Roman" panose="02020603050405020304" pitchFamily="18" charset="0"/>
              </a:rPr>
              <a:t>lavorazione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nostri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capi</a:t>
            </a:r>
            <a:r>
              <a:rPr lang="en-US" sz="1900" dirty="0">
                <a:latin typeface="Times New Roman" panose="02020603050405020304" pitchFamily="18" charset="0"/>
                <a:cs typeface="Times New Roman" panose="02020603050405020304" pitchFamily="18" charset="0"/>
              </a:rPr>
              <a:t> è a capo di </a:t>
            </a:r>
            <a:r>
              <a:rPr lang="en-US" sz="1900" dirty="0" err="1">
                <a:latin typeface="Times New Roman" panose="02020603050405020304" pitchFamily="18" charset="0"/>
                <a:cs typeface="Times New Roman" panose="02020603050405020304" pitchFamily="18" charset="0"/>
              </a:rPr>
              <a:t>aziende</a:t>
            </a:r>
            <a:r>
              <a:rPr lang="en-US" sz="1900" dirty="0">
                <a:latin typeface="Times New Roman" panose="02020603050405020304" pitchFamily="18" charset="0"/>
                <a:cs typeface="Times New Roman" panose="02020603050405020304" pitchFamily="18" charset="0"/>
              </a:rPr>
              <a:t> del </a:t>
            </a:r>
            <a:r>
              <a:rPr lang="en-US" sz="1900" dirty="0" err="1">
                <a:latin typeface="Times New Roman" panose="02020603050405020304" pitchFamily="18" charset="0"/>
                <a:cs typeface="Times New Roman" panose="02020603050405020304" pitchFamily="18" charset="0"/>
              </a:rPr>
              <a:t>territorio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italiano</a:t>
            </a:r>
            <a:r>
              <a:rPr lang="en-US" sz="1900" dirty="0">
                <a:latin typeface="Times New Roman" panose="02020603050405020304" pitchFamily="18" charset="0"/>
                <a:cs typeface="Times New Roman" panose="02020603050405020304" pitchFamily="18" charset="0"/>
              </a:rPr>
              <a:t>, leader del </a:t>
            </a:r>
            <a:r>
              <a:rPr lang="en-US" sz="1900" dirty="0" err="1">
                <a:latin typeface="Times New Roman" panose="02020603050405020304" pitchFamily="18" charset="0"/>
                <a:cs typeface="Times New Roman" panose="02020603050405020304" pitchFamily="18" charset="0"/>
              </a:rPr>
              <a:t>settore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tessile</a:t>
            </a:r>
            <a:r>
              <a:rPr lang="en-US" sz="1900" dirty="0">
                <a:latin typeface="Times New Roman" panose="02020603050405020304" pitchFamily="18" charset="0"/>
                <a:cs typeface="Times New Roman" panose="02020603050405020304" pitchFamily="18" charset="0"/>
              </a:rPr>
              <a:t> e </a:t>
            </a:r>
            <a:r>
              <a:rPr lang="en-US" sz="1900" dirty="0" err="1">
                <a:latin typeface="Times New Roman" panose="02020603050405020304" pitchFamily="18" charset="0"/>
                <a:cs typeface="Times New Roman" panose="02020603050405020304" pitchFamily="18" charset="0"/>
              </a:rPr>
              <a:t>all’avanguardia</a:t>
            </a:r>
            <a:r>
              <a:rPr lang="en-US" sz="1900" dirty="0">
                <a:latin typeface="Times New Roman" panose="02020603050405020304" pitchFamily="18" charset="0"/>
                <a:cs typeface="Times New Roman" panose="02020603050405020304" pitchFamily="18" charset="0"/>
              </a:rPr>
              <a:t> per </a:t>
            </a:r>
            <a:r>
              <a:rPr lang="en-US" sz="1900" dirty="0" err="1">
                <a:latin typeface="Times New Roman" panose="02020603050405020304" pitchFamily="18" charset="0"/>
                <a:cs typeface="Times New Roman" panose="02020603050405020304" pitchFamily="18" charset="0"/>
              </a:rPr>
              <a:t>gli</a:t>
            </a:r>
            <a:r>
              <a:rPr lang="en-US" sz="1900" dirty="0">
                <a:latin typeface="Times New Roman" panose="02020603050405020304" pitchFamily="18" charset="0"/>
                <a:cs typeface="Times New Roman" panose="02020603050405020304" pitchFamily="18" charset="0"/>
              </a:rPr>
              <a:t> standard di </a:t>
            </a:r>
            <a:r>
              <a:rPr lang="en-US" sz="1900" dirty="0" err="1">
                <a:latin typeface="Times New Roman" panose="02020603050405020304" pitchFamily="18" charset="0"/>
                <a:cs typeface="Times New Roman" panose="02020603050405020304" pitchFamily="18" charset="0"/>
              </a:rPr>
              <a:t>controllo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dalla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scelta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della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materia</a:t>
            </a:r>
            <a:r>
              <a:rPr lang="en-US" sz="1900" dirty="0">
                <a:latin typeface="Times New Roman" panose="02020603050405020304" pitchFamily="18" charset="0"/>
                <a:cs typeface="Times New Roman" panose="02020603050405020304" pitchFamily="18" charset="0"/>
              </a:rPr>
              <a:t> prima al </a:t>
            </a:r>
            <a:r>
              <a:rPr lang="en-US" sz="1900" dirty="0" err="1">
                <a:latin typeface="Times New Roman" panose="02020603050405020304" pitchFamily="18" charset="0"/>
                <a:cs typeface="Times New Roman" panose="02020603050405020304" pitchFamily="18" charset="0"/>
              </a:rPr>
              <a:t>prodotto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finito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nonché</a:t>
            </a:r>
            <a:r>
              <a:rPr lang="en-US" sz="1900" dirty="0">
                <a:latin typeface="Times New Roman" panose="02020603050405020304" pitchFamily="18" charset="0"/>
                <a:cs typeface="Times New Roman" panose="02020603050405020304" pitchFamily="18" charset="0"/>
              </a:rPr>
              <a:t> per il welfare del </a:t>
            </a:r>
            <a:r>
              <a:rPr lang="en-US" sz="1900" dirty="0" err="1">
                <a:latin typeface="Times New Roman" panose="02020603050405020304" pitchFamily="18" charset="0"/>
                <a:cs typeface="Times New Roman" panose="02020603050405020304" pitchFamily="18" charset="0"/>
              </a:rPr>
              <a:t>risorse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umane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coinvolte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cosa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che</a:t>
            </a:r>
            <a:r>
              <a:rPr lang="en-US" sz="1900" dirty="0">
                <a:latin typeface="Times New Roman" panose="02020603050405020304" pitchFamily="18" charset="0"/>
                <a:cs typeface="Times New Roman" panose="02020603050405020304" pitchFamily="18" charset="0"/>
              </a:rPr>
              <a:t> non </a:t>
            </a:r>
            <a:r>
              <a:rPr lang="en-US" sz="1900" dirty="0" err="1">
                <a:latin typeface="Times New Roman" panose="02020603050405020304" pitchFamily="18" charset="0"/>
                <a:cs typeface="Times New Roman" panose="02020603050405020304" pitchFamily="18" charset="0"/>
              </a:rPr>
              <a:t>si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può</a:t>
            </a:r>
            <a:r>
              <a:rPr lang="en-US" sz="1900" dirty="0">
                <a:latin typeface="Times New Roman" panose="02020603050405020304" pitchFamily="18" charset="0"/>
                <a:cs typeface="Times New Roman" panose="02020603050405020304" pitchFamily="18" charset="0"/>
              </a:rPr>
              <a:t> dire di </a:t>
            </a:r>
            <a:r>
              <a:rPr lang="en-US" sz="1900" dirty="0" err="1">
                <a:latin typeface="Times New Roman" panose="02020603050405020304" pitchFamily="18" charset="0"/>
                <a:cs typeface="Times New Roman" panose="02020603050405020304" pitchFamily="18" charset="0"/>
              </a:rPr>
              <a:t>altri</a:t>
            </a:r>
            <a:r>
              <a:rPr lang="en-US" sz="1900" dirty="0">
                <a:latin typeface="Times New Roman" panose="02020603050405020304" pitchFamily="18" charset="0"/>
                <a:cs typeface="Times New Roman" panose="02020603050405020304" pitchFamily="18" charset="0"/>
              </a:rPr>
              <a:t> brand </a:t>
            </a:r>
            <a:r>
              <a:rPr lang="en-US" sz="1900" dirty="0" err="1">
                <a:latin typeface="Times New Roman" panose="02020603050405020304" pitchFamily="18" charset="0"/>
                <a:cs typeface="Times New Roman" panose="02020603050405020304" pitchFamily="18" charset="0"/>
              </a:rPr>
              <a:t>che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hanno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affidato</a:t>
            </a:r>
            <a:r>
              <a:rPr lang="en-US" sz="1900" dirty="0">
                <a:latin typeface="Times New Roman" panose="02020603050405020304" pitchFamily="18" charset="0"/>
                <a:cs typeface="Times New Roman" panose="02020603050405020304" pitchFamily="18" charset="0"/>
              </a:rPr>
              <a:t> le loro </a:t>
            </a:r>
            <a:r>
              <a:rPr lang="en-US" sz="1900" dirty="0" err="1">
                <a:latin typeface="Times New Roman" panose="02020603050405020304" pitchFamily="18" charset="0"/>
                <a:cs typeface="Times New Roman" panose="02020603050405020304" pitchFamily="18" charset="0"/>
              </a:rPr>
              <a:t>collezioni</a:t>
            </a:r>
            <a:r>
              <a:rPr lang="en-US" sz="1900" dirty="0">
                <a:latin typeface="Times New Roman" panose="02020603050405020304" pitchFamily="18" charset="0"/>
                <a:cs typeface="Times New Roman" panose="02020603050405020304" pitchFamily="18" charset="0"/>
              </a:rPr>
              <a:t> ad </a:t>
            </a:r>
            <a:r>
              <a:rPr lang="en-US" sz="1900" dirty="0" err="1">
                <a:latin typeface="Times New Roman" panose="02020603050405020304" pitchFamily="18" charset="0"/>
                <a:cs typeface="Times New Roman" panose="02020603050405020304" pitchFamily="18" charset="0"/>
              </a:rPr>
              <a:t>aziende</a:t>
            </a:r>
            <a:r>
              <a:rPr lang="en-US" sz="1900" dirty="0">
                <a:latin typeface="Times New Roman" panose="02020603050405020304" pitchFamily="18" charset="0"/>
                <a:cs typeface="Times New Roman" panose="02020603050405020304" pitchFamily="18" charset="0"/>
              </a:rPr>
              <a:t> poco </a:t>
            </a:r>
            <a:r>
              <a:rPr lang="en-US" sz="1900" dirty="0" err="1">
                <a:latin typeface="Times New Roman" panose="02020603050405020304" pitchFamily="18" charset="0"/>
                <a:cs typeface="Times New Roman" panose="02020603050405020304" pitchFamily="18" charset="0"/>
              </a:rPr>
              <a:t>trasparenti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nel</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continente</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asiatico</a:t>
            </a:r>
            <a:r>
              <a:rPr lang="en-US" sz="1900" dirty="0">
                <a:latin typeface="Times New Roman" panose="02020603050405020304" pitchFamily="18" charset="0"/>
                <a:cs typeface="Times New Roman" panose="02020603050405020304" pitchFamily="18" charset="0"/>
              </a:rPr>
              <a:t>.</a:t>
            </a:r>
          </a:p>
        </p:txBody>
      </p:sp>
      <p:pic>
        <p:nvPicPr>
          <p:cNvPr id="3" name="Immagine 2" descr="Immagine che contiene vestiti, Accessorio di moda, Cappello da sole, cappello&#10;&#10;Descrizione generata automaticamente">
            <a:extLst>
              <a:ext uri="{FF2B5EF4-FFF2-40B4-BE49-F238E27FC236}">
                <a16:creationId xmlns:a16="http://schemas.microsoft.com/office/drawing/2014/main" id="{6A4C2812-BBE6-9F4D-4E4F-8FCF1B0B0D99}"/>
              </a:ext>
            </a:extLst>
          </p:cNvPr>
          <p:cNvPicPr>
            <a:picLocks noChangeAspect="1"/>
          </p:cNvPicPr>
          <p:nvPr/>
        </p:nvPicPr>
        <p:blipFill rotWithShape="1">
          <a:blip r:embed="rId2">
            <a:extLst>
              <a:ext uri="{28A0092B-C50C-407E-A947-70E740481C1C}">
                <a14:useLocalDpi xmlns:a14="http://schemas.microsoft.com/office/drawing/2010/main" val="0"/>
              </a:ext>
            </a:extLst>
          </a:blip>
          <a:srcRect t="14039" r="1" b="602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7322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computer, forniture per ufficio, design&#10;&#10;Descrizione generata automaticamente">
            <a:extLst>
              <a:ext uri="{FF2B5EF4-FFF2-40B4-BE49-F238E27FC236}">
                <a16:creationId xmlns:a16="http://schemas.microsoft.com/office/drawing/2014/main" id="{D824FB91-B8C0-FCA2-AB97-C50C05E85398}"/>
              </a:ext>
            </a:extLst>
          </p:cNvPr>
          <p:cNvPicPr>
            <a:picLocks noChangeAspect="1"/>
          </p:cNvPicPr>
          <p:nvPr/>
        </p:nvPicPr>
        <p:blipFill rotWithShape="1">
          <a:blip r:embed="rId2">
            <a:extLst>
              <a:ext uri="{28A0092B-C50C-407E-A947-70E740481C1C}">
                <a14:useLocalDpi xmlns:a14="http://schemas.microsoft.com/office/drawing/2010/main" val="0"/>
              </a:ext>
            </a:extLst>
          </a:blip>
          <a:srcRect t="2360" b="50299"/>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asellaDiTesto 3">
            <a:extLst>
              <a:ext uri="{FF2B5EF4-FFF2-40B4-BE49-F238E27FC236}">
                <a16:creationId xmlns:a16="http://schemas.microsoft.com/office/drawing/2014/main" id="{D55B083F-E0B6-A013-B8D4-5222B63E4C8F}"/>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err="1">
                <a:latin typeface="Times New Roman" panose="02020603050405020304" pitchFamily="18" charset="0"/>
                <a:ea typeface="+mj-ea"/>
                <a:cs typeface="Times New Roman" panose="02020603050405020304" pitchFamily="18" charset="0"/>
              </a:rPr>
              <a:t>Pianificazione</a:t>
            </a:r>
            <a:r>
              <a:rPr lang="en-US" sz="4000" b="1" dirty="0">
                <a:latin typeface="Times New Roman" panose="02020603050405020304" pitchFamily="18" charset="0"/>
                <a:ea typeface="+mj-ea"/>
                <a:cs typeface="Times New Roman" panose="02020603050405020304" pitchFamily="18" charset="0"/>
              </a:rPr>
              <a:t> </a:t>
            </a:r>
            <a:r>
              <a:rPr lang="en-US" sz="4000" b="1" dirty="0" err="1">
                <a:latin typeface="Times New Roman" panose="02020603050405020304" pitchFamily="18" charset="0"/>
                <a:ea typeface="+mj-ea"/>
                <a:cs typeface="Times New Roman" panose="02020603050405020304" pitchFamily="18" charset="0"/>
              </a:rPr>
              <a:t>finanziaria</a:t>
            </a:r>
            <a:endParaRPr lang="en-US" sz="4000" b="1" dirty="0">
              <a:latin typeface="Times New Roman" panose="02020603050405020304" pitchFamily="18" charset="0"/>
              <a:ea typeface="+mj-ea"/>
              <a:cs typeface="Times New Roman" panose="02020603050405020304" pitchFamily="18" charset="0"/>
            </a:endParaRPr>
          </a:p>
        </p:txBody>
      </p:sp>
      <p:sp>
        <p:nvSpPr>
          <p:cNvPr id="6" name="CasellaDiTesto 5">
            <a:extLst>
              <a:ext uri="{FF2B5EF4-FFF2-40B4-BE49-F238E27FC236}">
                <a16:creationId xmlns:a16="http://schemas.microsoft.com/office/drawing/2014/main" id="{7F0F01BF-ED92-55D0-8565-F9062307A572}"/>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r>
              <a:rPr lang="en-US" sz="1600" dirty="0">
                <a:latin typeface="Times New Roman" panose="02020603050405020304" pitchFamily="18" charset="0"/>
                <a:cs typeface="Times New Roman" panose="02020603050405020304" pitchFamily="18" charset="0"/>
              </a:rPr>
              <a:t>La </a:t>
            </a:r>
            <a:r>
              <a:rPr lang="en-US" sz="1600" dirty="0" err="1">
                <a:latin typeface="Times New Roman" panose="02020603050405020304" pitchFamily="18" charset="0"/>
                <a:cs typeface="Times New Roman" panose="02020603050405020304" pitchFamily="18" charset="0"/>
              </a:rPr>
              <a:t>pianificazione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finanziaria</a:t>
            </a:r>
            <a:r>
              <a:rPr lang="en-US" sz="1600" dirty="0">
                <a:latin typeface="Times New Roman" panose="02020603050405020304" pitchFamily="18" charset="0"/>
                <a:cs typeface="Times New Roman" panose="02020603050405020304" pitchFamily="18" charset="0"/>
              </a:rPr>
              <a:t> di Soleil </a:t>
            </a:r>
            <a:r>
              <a:rPr lang="en-US" sz="1600" dirty="0" err="1">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solide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proiezioni</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redditività</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crescita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supportata</a:t>
            </a:r>
            <a:r>
              <a:rPr lang="en-US" sz="1600" dirty="0">
                <a:latin typeface="Times New Roman" panose="02020603050405020304" pitchFamily="18" charset="0"/>
                <a:cs typeface="Times New Roman" panose="02020603050405020304" pitchFamily="18" charset="0"/>
              </a:rPr>
              <a:t> da un </a:t>
            </a:r>
            <a:r>
              <a:rPr lang="en-US" sz="1600" dirty="0" err="1">
                <a:latin typeface="Times New Roman" panose="02020603050405020304" pitchFamily="18" charset="0"/>
                <a:cs typeface="Times New Roman" panose="02020603050405020304" pitchFamily="18" charset="0"/>
              </a:rPr>
              <a:t>approccio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prudente</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mirato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investimenti</a:t>
            </a:r>
            <a:r>
              <a:rPr lang="en-US" sz="1600" dirty="0">
                <a:latin typeface="Times New Roman" panose="02020603050405020304" pitchFamily="18" charset="0"/>
                <a:cs typeface="Times New Roman" panose="02020603050405020304" pitchFamily="18" charset="0"/>
              </a:rPr>
              <a:t>.</a:t>
            </a:r>
          </a:p>
          <a:p>
            <a:pPr>
              <a:lnSpc>
                <a:spcPct val="90000"/>
              </a:lnSpc>
              <a:spcAft>
                <a:spcPts val="600"/>
              </a:spcAft>
            </a:pPr>
            <a:r>
              <a:rPr lang="en-US" sz="1600" dirty="0" err="1">
                <a:latin typeface="Times New Roman" panose="02020603050405020304" pitchFamily="18" charset="0"/>
                <a:cs typeface="Times New Roman" panose="02020603050405020304" pitchFamily="18" charset="0"/>
              </a:rPr>
              <a:t>L’azienda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avvale</a:t>
            </a:r>
            <a:r>
              <a:rPr lang="en-US" sz="1600" dirty="0">
                <a:latin typeface="Times New Roman" panose="02020603050405020304" pitchFamily="18" charset="0"/>
                <a:cs typeface="Times New Roman" panose="02020603050405020304" pitchFamily="18" charset="0"/>
              </a:rPr>
              <a:t> per la </a:t>
            </a:r>
            <a:r>
              <a:rPr lang="en-US" sz="1600" dirty="0" err="1">
                <a:latin typeface="Times New Roman" panose="02020603050405020304" pitchFamily="18" charset="0"/>
                <a:cs typeface="Times New Roman" panose="02020603050405020304" pitchFamily="18" charset="0"/>
              </a:rPr>
              <a:t>sua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nascita</a:t>
            </a:r>
            <a:r>
              <a:rPr lang="en-US" sz="1600" dirty="0">
                <a:latin typeface="Times New Roman" panose="02020603050405020304" pitchFamily="18" charset="0"/>
                <a:cs typeface="Times New Roman" panose="02020603050405020304" pitchFamily="18" charset="0"/>
              </a:rPr>
              <a:t> e </a:t>
            </a:r>
            <a:r>
              <a:rPr lang="en-US" sz="1600" dirty="0" err="1">
                <a:latin typeface="Times New Roman" panose="02020603050405020304" pitchFamily="18" charset="0"/>
                <a:cs typeface="Times New Roman" panose="02020603050405020304" pitchFamily="18" charset="0"/>
              </a:rPr>
              <a:t>promozione</a:t>
            </a:r>
            <a:r>
              <a:rPr lang="en-US" sz="1600" dirty="0">
                <a:latin typeface="Times New Roman" panose="02020603050405020304" pitchFamily="18" charset="0"/>
                <a:cs typeface="Times New Roman" panose="02020603050405020304" pitchFamily="18" charset="0"/>
              </a:rPr>
              <a:t> di un </a:t>
            </a:r>
            <a:r>
              <a:rPr lang="en-US" sz="1600" dirty="0" err="1">
                <a:latin typeface="Times New Roman" panose="02020603050405020304" pitchFamily="18" charset="0"/>
                <a:cs typeface="Times New Roman" panose="02020603050405020304" pitchFamily="18" charset="0"/>
              </a:rPr>
              <a:t>investimento</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capitale</a:t>
            </a:r>
            <a:r>
              <a:rPr lang="en-US" sz="1600" dirty="0">
                <a:latin typeface="Times New Roman" panose="02020603050405020304" pitchFamily="18" charset="0"/>
                <a:cs typeface="Times New Roman" panose="02020603050405020304" pitchFamily="18" charset="0"/>
              </a:rPr>
              <a:t> proprio per </a:t>
            </a:r>
            <a:r>
              <a:rPr lang="en-US" sz="1600" dirty="0" err="1">
                <a:latin typeface="Times New Roman" panose="02020603050405020304" pitchFamily="18" charset="0"/>
                <a:cs typeface="Times New Roman" panose="02020603050405020304" pitchFamily="18" charset="0"/>
              </a:rPr>
              <a:t>una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piccola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parte</a:t>
            </a:r>
            <a:r>
              <a:rPr lang="en-US" sz="1600" dirty="0">
                <a:latin typeface="Times New Roman" panose="02020603050405020304" pitchFamily="18" charset="0"/>
                <a:cs typeface="Times New Roman" panose="02020603050405020304" pitchFamily="18" charset="0"/>
              </a:rPr>
              <a:t>, e per lo </a:t>
            </a:r>
            <a:r>
              <a:rPr lang="en-US" sz="1600" dirty="0" err="1">
                <a:latin typeface="Times New Roman" panose="02020603050405020304" pitchFamily="18" charset="0"/>
                <a:cs typeface="Times New Roman" panose="02020603050405020304" pitchFamily="18" charset="0"/>
              </a:rPr>
              <a:t>più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dall’intercettazione</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fondi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mirati</a:t>
            </a:r>
            <a:r>
              <a:rPr lang="en-US" sz="1600" dirty="0">
                <a:latin typeface="Times New Roman" panose="02020603050405020304" pitchFamily="18" charset="0"/>
                <a:cs typeface="Times New Roman" panose="02020603050405020304" pitchFamily="18" charset="0"/>
              </a:rPr>
              <a:t> per lo </a:t>
            </a:r>
            <a:r>
              <a:rPr lang="en-US" sz="1600" dirty="0" err="1">
                <a:latin typeface="Times New Roman" panose="02020603050405020304" pitchFamily="18" charset="0"/>
                <a:cs typeface="Times New Roman" panose="02020603050405020304" pitchFamily="18" charset="0"/>
              </a:rPr>
              <a:t>sviluppo</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imprese</a:t>
            </a:r>
            <a:r>
              <a:rPr lang="en-US" sz="1600" dirty="0">
                <a:latin typeface="Times New Roman" panose="02020603050405020304" pitchFamily="18" charset="0"/>
                <a:cs typeface="Times New Roman" panose="02020603050405020304" pitchFamily="18" charset="0"/>
              </a:rPr>
              <a:t> al Sud, </a:t>
            </a:r>
            <a:r>
              <a:rPr lang="en-US" sz="1600" dirty="0" err="1">
                <a:latin typeface="Times New Roman" panose="02020603050405020304" pitchFamily="18" charset="0"/>
                <a:cs typeface="Times New Roman" panose="02020603050405020304" pitchFamily="18" charset="0"/>
              </a:rPr>
              <a:t>oltre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alla</a:t>
            </a:r>
            <a:r>
              <a:rPr lang="en-US" sz="1600" dirty="0">
                <a:latin typeface="Times New Roman" panose="02020603050405020304" pitchFamily="18" charset="0"/>
                <a:cs typeface="Times New Roman" panose="02020603050405020304" pitchFamily="18" charset="0"/>
              </a:rPr>
              <a:t> quota rosa, </a:t>
            </a:r>
            <a:r>
              <a:rPr lang="en-US" sz="1600" dirty="0" err="1">
                <a:latin typeface="Times New Roman" panose="02020603050405020304" pitchFamily="18" charset="0"/>
                <a:cs typeface="Times New Roman" panose="02020603050405020304" pitchFamily="18" charset="0"/>
              </a:rPr>
              <a:t>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promettono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agevolazioni</a:t>
            </a:r>
            <a:r>
              <a:rPr lang="en-US" sz="1600" dirty="0">
                <a:latin typeface="Times New Roman" panose="02020603050405020304" pitchFamily="18" charset="0"/>
                <a:cs typeface="Times New Roman" panose="02020603050405020304" pitchFamily="18" charset="0"/>
              </a:rPr>
              <a:t> per </a:t>
            </a:r>
            <a:r>
              <a:rPr lang="en-US" sz="1600" dirty="0" err="1">
                <a:latin typeface="Times New Roman" panose="02020603050405020304" pitchFamily="18" charset="0"/>
                <a:cs typeface="Times New Roman" panose="02020603050405020304" pitchFamily="18" charset="0"/>
              </a:rPr>
              <a:t>l’accesso</a:t>
            </a:r>
            <a:r>
              <a:rPr lang="en-US" sz="1600" dirty="0">
                <a:latin typeface="Times New Roman" panose="02020603050405020304" pitchFamily="18" charset="0"/>
                <a:cs typeface="Times New Roman" panose="02020603050405020304" pitchFamily="18" charset="0"/>
              </a:rPr>
              <a:t> la </a:t>
            </a:r>
            <a:r>
              <a:rPr lang="en-US" sz="1600" dirty="0" err="1">
                <a:latin typeface="Times New Roman" panose="02020603050405020304" pitchFamily="18" charset="0"/>
                <a:cs typeface="Times New Roman" panose="02020603050405020304" pitchFamily="18" charset="0"/>
              </a:rPr>
              <a:t>credito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anche</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fondo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perduto</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somme</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denaro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fino</a:t>
            </a:r>
            <a:r>
              <a:rPr lang="en-US" sz="1600" dirty="0">
                <a:latin typeface="Times New Roman" panose="02020603050405020304" pitchFamily="18" charset="0"/>
                <a:cs typeface="Times New Roman" panose="02020603050405020304" pitchFamily="18" charset="0"/>
              </a:rPr>
              <a:t> ad un </a:t>
            </a:r>
            <a:r>
              <a:rPr lang="en-US" sz="1600" dirty="0" err="1">
                <a:latin typeface="Times New Roman" panose="02020603050405020304" pitchFamily="18" charset="0"/>
                <a:cs typeface="Times New Roman" panose="02020603050405020304" pitchFamily="18" charset="0"/>
              </a:rPr>
              <a:t>tetto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massimo</a:t>
            </a:r>
            <a:r>
              <a:rPr lang="en-US" sz="1600" dirty="0">
                <a:latin typeface="Times New Roman" panose="02020603050405020304" pitchFamily="18" charset="0"/>
                <a:cs typeface="Times New Roman" panose="02020603050405020304" pitchFamily="18" charset="0"/>
              </a:rPr>
              <a:t> di 250.000 euro, </a:t>
            </a:r>
            <a:r>
              <a:rPr lang="en-US" sz="1600" dirty="0" err="1">
                <a:latin typeface="Times New Roman" panose="02020603050405020304" pitchFamily="18" charset="0"/>
                <a:cs typeface="Times New Roman" panose="02020603050405020304" pitchFamily="18" charset="0"/>
              </a:rPr>
              <a:t>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più</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sufficienti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garantire</a:t>
            </a:r>
            <a:r>
              <a:rPr lang="en-US" sz="1600" dirty="0">
                <a:latin typeface="Times New Roman" panose="02020603050405020304" pitchFamily="18" charset="0"/>
                <a:cs typeface="Times New Roman" panose="02020603050405020304" pitchFamily="18" charset="0"/>
              </a:rPr>
              <a:t> il piano di </a:t>
            </a:r>
            <a:r>
              <a:rPr lang="en-US" sz="1600" dirty="0" err="1">
                <a:latin typeface="Times New Roman" panose="02020603050405020304" pitchFamily="18" charset="0"/>
                <a:cs typeface="Times New Roman" panose="02020603050405020304" pitchFamily="18" charset="0"/>
              </a:rPr>
              <a:t>sviluppo</a:t>
            </a:r>
            <a:r>
              <a:rPr lang="en-US" sz="1600" dirty="0">
                <a:latin typeface="Times New Roman" panose="02020603050405020304" pitchFamily="18" charset="0"/>
                <a:cs typeface="Times New Roman" panose="02020603050405020304" pitchFamily="18" charset="0"/>
              </a:rPr>
              <a:t> di Soleil </a:t>
            </a:r>
            <a:r>
              <a:rPr lang="en-US" sz="1600" dirty="0" err="1">
                <a:latin typeface="Times New Roman" panose="02020603050405020304" pitchFamily="18" charset="0"/>
                <a:cs typeface="Times New Roman" panose="02020603050405020304" pitchFamily="18" charset="0"/>
              </a:rPr>
              <a:t>nel</a:t>
            </a:r>
            <a:r>
              <a:rPr lang="en-US" sz="1600" dirty="0">
                <a:latin typeface="Times New Roman" panose="02020603050405020304" pitchFamily="18" charset="0"/>
                <a:cs typeface="Times New Roman" panose="02020603050405020304" pitchFamily="18" charset="0"/>
              </a:rPr>
              <a:t> breve e medio </a:t>
            </a:r>
            <a:r>
              <a:rPr lang="en-US" sz="1600" dirty="0" err="1">
                <a:latin typeface="Times New Roman" panose="02020603050405020304" pitchFamily="18" charset="0"/>
                <a:cs typeface="Times New Roman" panose="02020603050405020304" pitchFamily="18" charset="0"/>
              </a:rPr>
              <a:t>termine</a:t>
            </a:r>
            <a:r>
              <a:rPr lang="en-US"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843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Calibri Light</vt:lpstr>
      <vt:lpstr>Modern Love</vt:lpstr>
      <vt:lpstr>Times New Roman</vt:lpstr>
      <vt:lpstr>Tema di Office</vt:lpstr>
      <vt:lpstr>S   LEIL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LEIL</dc:title>
  <dc:creator>"Emanuela Racinelli" &lt;emanuela.racinelli@gmail.com&gt;</dc:creator>
  <cp:lastModifiedBy>emanuela racinelli</cp:lastModifiedBy>
  <cp:revision>2</cp:revision>
  <dcterms:created xsi:type="dcterms:W3CDTF">2024-01-11T13:23:36Z</dcterms:created>
  <dcterms:modified xsi:type="dcterms:W3CDTF">2024-01-12T06:27:38Z</dcterms:modified>
</cp:coreProperties>
</file>