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4" r:id="rId2"/>
    <p:sldId id="328" r:id="rId3"/>
    <p:sldId id="257" r:id="rId4"/>
    <p:sldId id="332" r:id="rId5"/>
    <p:sldId id="308" r:id="rId6"/>
    <p:sldId id="322" r:id="rId7"/>
    <p:sldId id="321" r:id="rId8"/>
    <p:sldId id="329" r:id="rId9"/>
    <p:sldId id="330" r:id="rId10"/>
    <p:sldId id="317" r:id="rId11"/>
    <p:sldId id="323" r:id="rId12"/>
    <p:sldId id="325" r:id="rId13"/>
    <p:sldId id="326" r:id="rId14"/>
    <p:sldId id="327" r:id="rId15"/>
    <p:sldId id="318" r:id="rId16"/>
    <p:sldId id="319" r:id="rId17"/>
    <p:sldId id="320" r:id="rId18"/>
    <p:sldId id="310" r:id="rId19"/>
    <p:sldId id="312" r:id="rId20"/>
    <p:sldId id="314" r:id="rId21"/>
    <p:sldId id="311" r:id="rId22"/>
    <p:sldId id="315" r:id="rId23"/>
    <p:sldId id="331" r:id="rId24"/>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4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usy Fanelli" userId="d61660c585a2a994" providerId="LiveId" clId="{0BA76FD5-C8DA-470B-BEE1-BE39C63DD183}"/>
    <pc:docChg chg="modSld">
      <pc:chgData name="Giusy Fanelli" userId="d61660c585a2a994" providerId="LiveId" clId="{0BA76FD5-C8DA-470B-BEE1-BE39C63DD183}" dt="2023-10-24T16:23:11.950" v="4" actId="20577"/>
      <pc:docMkLst>
        <pc:docMk/>
      </pc:docMkLst>
      <pc:sldChg chg="modSp mod">
        <pc:chgData name="Giusy Fanelli" userId="d61660c585a2a994" providerId="LiveId" clId="{0BA76FD5-C8DA-470B-BEE1-BE39C63DD183}" dt="2023-10-24T16:23:11.950" v="4" actId="20577"/>
        <pc:sldMkLst>
          <pc:docMk/>
          <pc:sldMk cId="3161404475" sldId="312"/>
        </pc:sldMkLst>
        <pc:spChg chg="mod">
          <ac:chgData name="Giusy Fanelli" userId="d61660c585a2a994" providerId="LiveId" clId="{0BA76FD5-C8DA-470B-BEE1-BE39C63DD183}" dt="2023-10-24T16:23:11.950" v="4" actId="20577"/>
          <ac:spMkLst>
            <pc:docMk/>
            <pc:sldMk cId="3161404475" sldId="312"/>
            <ac:spMk id="2" creationId="{00000000-0000-0000-0000-000000000000}"/>
          </ac:spMkLst>
        </pc:spChg>
      </pc:sldChg>
      <pc:sldChg chg="modSp mod">
        <pc:chgData name="Giusy Fanelli" userId="d61660c585a2a994" providerId="LiveId" clId="{0BA76FD5-C8DA-470B-BEE1-BE39C63DD183}" dt="2023-10-24T16:22:50.866" v="3" actId="20577"/>
        <pc:sldMkLst>
          <pc:docMk/>
          <pc:sldMk cId="1174991799" sldId="319"/>
        </pc:sldMkLst>
        <pc:spChg chg="mod">
          <ac:chgData name="Giusy Fanelli" userId="d61660c585a2a994" providerId="LiveId" clId="{0BA76FD5-C8DA-470B-BEE1-BE39C63DD183}" dt="2023-10-24T16:22:50.866" v="3" actId="20577"/>
          <ac:spMkLst>
            <pc:docMk/>
            <pc:sldMk cId="1174991799" sldId="319"/>
            <ac:spMk id="2" creationId="{00000000-0000-0000-0000-000000000000}"/>
          </ac:spMkLst>
        </pc:spChg>
      </pc:sldChg>
      <pc:sldChg chg="modSp mod">
        <pc:chgData name="Giusy Fanelli" userId="d61660c585a2a994" providerId="LiveId" clId="{0BA76FD5-C8DA-470B-BEE1-BE39C63DD183}" dt="2023-10-24T16:17:17.387" v="0" actId="20577"/>
        <pc:sldMkLst>
          <pc:docMk/>
          <pc:sldMk cId="2314520584" sldId="322"/>
        </pc:sldMkLst>
        <pc:spChg chg="mod">
          <ac:chgData name="Giusy Fanelli" userId="d61660c585a2a994" providerId="LiveId" clId="{0BA76FD5-C8DA-470B-BEE1-BE39C63DD183}" dt="2023-10-24T16:17:17.387" v="0" actId="20577"/>
          <ac:spMkLst>
            <pc:docMk/>
            <pc:sldMk cId="2314520584" sldId="322"/>
            <ac:spMk id="2" creationId="{00000000-0000-0000-0000-000000000000}"/>
          </ac:spMkLst>
        </pc:spChg>
      </pc:sldChg>
      <pc:sldChg chg="modSp mod">
        <pc:chgData name="Giusy Fanelli" userId="d61660c585a2a994" providerId="LiveId" clId="{0BA76FD5-C8DA-470B-BEE1-BE39C63DD183}" dt="2023-10-24T16:21:59.989" v="2" actId="20577"/>
        <pc:sldMkLst>
          <pc:docMk/>
          <pc:sldMk cId="2756302395" sldId="325"/>
        </pc:sldMkLst>
        <pc:spChg chg="mod">
          <ac:chgData name="Giusy Fanelli" userId="d61660c585a2a994" providerId="LiveId" clId="{0BA76FD5-C8DA-470B-BEE1-BE39C63DD183}" dt="2023-10-24T16:21:59.989" v="2" actId="20577"/>
          <ac:spMkLst>
            <pc:docMk/>
            <pc:sldMk cId="2756302395" sldId="325"/>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a:t>Fare clic per modificare stile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pPr/>
              <a:t>24/10/2023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pPr/>
              <a:t>24/10/2023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pPr/>
              <a:t>24/10/2023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a:t>Fare clic per modificare stile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pPr/>
              <a:t>24/10/2023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
        <p:nvSpPr>
          <p:cNvPr id="7" name="Title 6"/>
          <p:cNvSpPr>
            <a:spLocks noGrp="1"/>
          </p:cNvSpPr>
          <p:nvPr>
            <p:ph type="title"/>
          </p:nvPr>
        </p:nvSpPr>
        <p:spPr/>
        <p:txBody>
          <a:bodyPr/>
          <a:lstStyle/>
          <a:p>
            <a:r>
              <a:rPr lang="it-IT"/>
              <a:t>Fare clic per modificare stile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a:t>Fare clic per modificare stile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B6055F8-1D02-4417-9241-55C834FD9970}" type="datetimeFigureOut">
              <a:rPr lang="it-IT" smtClean="0"/>
              <a:pPr/>
              <a:t>24/10/2023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5" name="Date Placeholder 4"/>
          <p:cNvSpPr>
            <a:spLocks noGrp="1"/>
          </p:cNvSpPr>
          <p:nvPr>
            <p:ph type="dt" sz="half" idx="10"/>
          </p:nvPr>
        </p:nvSpPr>
        <p:spPr/>
        <p:txBody>
          <a:bodyPr/>
          <a:lstStyle/>
          <a:p>
            <a:fld id="{4B6055F8-1D02-4417-9241-55C834FD9970}" type="datetimeFigureOut">
              <a:rPr lang="it-IT" smtClean="0"/>
              <a:pPr/>
              <a:t>24/10/2023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stile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B6055F8-1D02-4417-9241-55C834FD9970}" type="datetimeFigureOut">
              <a:rPr lang="it-IT" smtClean="0"/>
              <a:pPr/>
              <a:t>24/10/2023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Date Placeholder 2"/>
          <p:cNvSpPr>
            <a:spLocks noGrp="1"/>
          </p:cNvSpPr>
          <p:nvPr>
            <p:ph type="dt" sz="half" idx="10"/>
          </p:nvPr>
        </p:nvSpPr>
        <p:spPr/>
        <p:txBody>
          <a:bodyPr/>
          <a:lstStyle/>
          <a:p>
            <a:fld id="{4B6055F8-1D02-4417-9241-55C834FD9970}" type="datetimeFigureOut">
              <a:rPr lang="it-IT" smtClean="0"/>
              <a:pPr/>
              <a:t>24/10/2023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B6055F8-1D02-4417-9241-55C834FD9970}" type="datetimeFigureOut">
              <a:rPr lang="it-IT" smtClean="0"/>
              <a:pPr/>
              <a:t>24/10/2023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B6055F8-1D02-4417-9241-55C834FD9970}" type="datetimeFigureOut">
              <a:rPr lang="it-IT" smtClean="0"/>
              <a:pPr/>
              <a:t>24/10/2023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a:t>Fare clic per modificare stile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a:t>Fare clic per modificare stile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pPr/>
              <a:t>24/10/2023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a:t>Fare clic per modificare stile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B6055F8-1D02-4417-9241-55C834FD9970}" type="datetimeFigureOut">
              <a:rPr lang="it-IT" smtClean="0"/>
              <a:pPr/>
              <a:t>24/10/2023</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007B441-5312-499D-93C3-6E37886527FA}" type="slidenum">
              <a:rPr lang="it-IT" smtClean="0"/>
              <a:pPr/>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755576" y="1340768"/>
            <a:ext cx="7772400" cy="1800200"/>
          </a:xfrm>
        </p:spPr>
        <p:txBody>
          <a:bodyPr>
            <a:noAutofit/>
          </a:bodyPr>
          <a:lstStyle/>
          <a:p>
            <a:r>
              <a:rPr lang="it-IT" sz="4000" b="1" dirty="0"/>
              <a:t>PRINCIPI GENERALI IN TEMA DI ORDINAMENTO DELLA MAGISTRATURA</a:t>
            </a:r>
            <a:endParaRPr lang="it-IT" sz="4000" dirty="0"/>
          </a:p>
        </p:txBody>
      </p:sp>
      <p:sp>
        <p:nvSpPr>
          <p:cNvPr id="5" name="Sottotitolo 4"/>
          <p:cNvSpPr>
            <a:spLocks noGrp="1"/>
          </p:cNvSpPr>
          <p:nvPr>
            <p:ph type="subTitle" idx="1"/>
          </p:nvPr>
        </p:nvSpPr>
        <p:spPr/>
        <p:txBody>
          <a:bodyPr/>
          <a:lstStyle/>
          <a:p>
            <a:r>
              <a:rPr lang="it-IT" dirty="0"/>
              <a:t>Diritto Processuale Civile </a:t>
            </a:r>
            <a:br>
              <a:rPr lang="it-IT" dirty="0"/>
            </a:b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7" y="1700808"/>
            <a:ext cx="7992888" cy="4425355"/>
          </a:xfrm>
        </p:spPr>
        <p:txBody>
          <a:bodyPr>
            <a:normAutofit fontScale="92500" lnSpcReduction="20000"/>
          </a:bodyPr>
          <a:lstStyle/>
          <a:p>
            <a:pPr algn="just"/>
            <a:r>
              <a:rPr lang="it-IT" b="1" dirty="0"/>
              <a:t>- Art. 102.</a:t>
            </a:r>
            <a:endParaRPr lang="it-IT" dirty="0"/>
          </a:p>
          <a:p>
            <a:pPr marL="0" indent="0" algn="just">
              <a:buNone/>
            </a:pPr>
            <a:r>
              <a:rPr lang="it-IT" i="1" dirty="0"/>
              <a:t>La funzione giurisdizionale è esercitata da magistrati ordinari istituiti e regolati dalle norme sull'ordinamento giudiziario.</a:t>
            </a:r>
            <a:endParaRPr lang="it-IT" dirty="0"/>
          </a:p>
          <a:p>
            <a:pPr marL="0" indent="0" algn="just">
              <a:buNone/>
            </a:pPr>
            <a:r>
              <a:rPr lang="it-IT" i="1" dirty="0"/>
              <a:t>Non possono essere istituiti giudici straordinari o giudici speciali.</a:t>
            </a:r>
            <a:r>
              <a:rPr lang="it-IT" b="1" i="1" dirty="0"/>
              <a:t> Possono soltanto istituirsi presso gli organi giudiziari ordinari sezioni specializzate per determinate materie, anche con la partecipazione di cittadini idonei estranei alla magistratura</a:t>
            </a:r>
            <a:r>
              <a:rPr lang="it-IT" i="1" dirty="0"/>
              <a:t>.</a:t>
            </a:r>
            <a:endParaRPr lang="it-IT" dirty="0"/>
          </a:p>
          <a:p>
            <a:pPr marL="0" indent="0" algn="just">
              <a:buNone/>
            </a:pPr>
            <a:r>
              <a:rPr lang="it-IT" i="1" dirty="0"/>
              <a:t>La </a:t>
            </a:r>
            <a:r>
              <a:rPr lang="it-IT" b="1" i="1" dirty="0"/>
              <a:t>legge</a:t>
            </a:r>
            <a:r>
              <a:rPr lang="it-IT" i="1" dirty="0"/>
              <a:t> regola i casi e le forme della partecipazione diretta del popolo all'amministrazione della giustizia.</a:t>
            </a:r>
            <a:endParaRPr lang="it-IT" dirty="0"/>
          </a:p>
          <a:p>
            <a:pPr algn="just"/>
            <a:endParaRPr lang="it-IT" dirty="0"/>
          </a:p>
          <a:p>
            <a:pPr algn="just"/>
            <a:r>
              <a:rPr lang="it-IT" dirty="0"/>
              <a:t>La giurisdizione civile è esercitata dai giudici ordinari, vale a dire </a:t>
            </a:r>
            <a:r>
              <a:rPr lang="it-IT" b="1" dirty="0"/>
              <a:t>dai giudici istituiti e regolati dalle norme sull'ordinamento giudiziario</a:t>
            </a:r>
            <a:r>
              <a:rPr lang="it-IT" dirty="0"/>
              <a:t>, facendo salva la possibilità di deroga da parte di specifiche disposizioni di legge. </a:t>
            </a:r>
          </a:p>
        </p:txBody>
      </p:sp>
      <p:sp>
        <p:nvSpPr>
          <p:cNvPr id="3" name="Titolo 2"/>
          <p:cNvSpPr>
            <a:spLocks noGrp="1"/>
          </p:cNvSpPr>
          <p:nvPr>
            <p:ph type="title"/>
          </p:nvPr>
        </p:nvSpPr>
        <p:spPr/>
        <p:txBody>
          <a:bodyPr/>
          <a:lstStyle/>
          <a:p>
            <a:r>
              <a:rPr lang="it-IT" dirty="0"/>
              <a:t>Art. 102 Cost.</a:t>
            </a:r>
          </a:p>
        </p:txBody>
      </p:sp>
    </p:spTree>
    <p:extLst>
      <p:ext uri="{BB962C8B-B14F-4D97-AF65-F5344CB8AC3E}">
        <p14:creationId xmlns:p14="http://schemas.microsoft.com/office/powerpoint/2010/main" val="1793468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204864"/>
            <a:ext cx="7408333" cy="3921299"/>
          </a:xfrm>
        </p:spPr>
        <p:txBody>
          <a:bodyPr>
            <a:normAutofit fontScale="92500" lnSpcReduction="20000"/>
          </a:bodyPr>
          <a:lstStyle/>
          <a:p>
            <a:pPr algn="just"/>
            <a:r>
              <a:rPr lang="it-IT" b="1" dirty="0"/>
              <a:t>L’art. 1 </a:t>
            </a:r>
            <a:r>
              <a:rPr lang="it-IT" b="1" dirty="0" err="1"/>
              <a:t>ord</a:t>
            </a:r>
            <a:r>
              <a:rPr lang="it-IT" b="1" dirty="0"/>
              <a:t>. giur.</a:t>
            </a:r>
            <a:r>
              <a:rPr lang="it-IT" dirty="0"/>
              <a:t> indica quali sono i giudici che esercitano il potere giudiziario nelle questioni civili e penali nel nostro ordinamento. In materia civile, dobbiamo ricordare:</a:t>
            </a:r>
          </a:p>
          <a:p>
            <a:pPr algn="just"/>
            <a:r>
              <a:rPr lang="it-IT" dirty="0"/>
              <a:t>a) il giudice di pace; </a:t>
            </a:r>
          </a:p>
          <a:p>
            <a:pPr algn="just"/>
            <a:r>
              <a:rPr lang="it-IT" dirty="0"/>
              <a:t>b) il tribunale ordinario;</a:t>
            </a:r>
          </a:p>
          <a:p>
            <a:pPr algn="just"/>
            <a:r>
              <a:rPr lang="it-IT" dirty="0"/>
              <a:t>c) la corte di appello; </a:t>
            </a:r>
          </a:p>
          <a:p>
            <a:pPr algn="just"/>
            <a:r>
              <a:rPr lang="it-IT" dirty="0"/>
              <a:t>e) la corte di cassazione; </a:t>
            </a:r>
          </a:p>
          <a:p>
            <a:pPr algn="just"/>
            <a:r>
              <a:rPr lang="it-IT" dirty="0"/>
              <a:t>d) il tribunale per i minorenni (…)</a:t>
            </a:r>
          </a:p>
          <a:p>
            <a:pPr algn="just"/>
            <a:endParaRPr lang="it-IT" dirty="0"/>
          </a:p>
          <a:p>
            <a:pPr algn="just"/>
            <a:r>
              <a:rPr lang="it-IT" dirty="0" err="1"/>
              <a:t>N.b.</a:t>
            </a:r>
            <a:r>
              <a:rPr lang="it-IT" dirty="0"/>
              <a:t> l’elenco comprendeva anche il giudice conciliatore (soppresso con l. 54/1991) ed il pretore (soppresso con d.lgs. n. 51/1998).</a:t>
            </a:r>
          </a:p>
          <a:p>
            <a:pPr algn="just"/>
            <a:endParaRPr lang="it-IT" dirty="0"/>
          </a:p>
          <a:p>
            <a:endParaRPr lang="it-IT" dirty="0"/>
          </a:p>
        </p:txBody>
      </p:sp>
      <p:sp>
        <p:nvSpPr>
          <p:cNvPr id="3" name="Titolo 2"/>
          <p:cNvSpPr>
            <a:spLocks noGrp="1"/>
          </p:cNvSpPr>
          <p:nvPr>
            <p:ph type="title"/>
          </p:nvPr>
        </p:nvSpPr>
        <p:spPr/>
        <p:txBody>
          <a:bodyPr/>
          <a:lstStyle/>
          <a:p>
            <a:r>
              <a:rPr lang="it-IT" dirty="0"/>
              <a:t>Art. 1 </a:t>
            </a:r>
            <a:r>
              <a:rPr lang="it-IT" dirty="0" err="1"/>
              <a:t>ord</a:t>
            </a:r>
            <a:r>
              <a:rPr lang="it-IT" dirty="0"/>
              <a:t>. giur. – I giudici</a:t>
            </a:r>
          </a:p>
        </p:txBody>
      </p:sp>
    </p:spTree>
    <p:extLst>
      <p:ext uri="{BB962C8B-B14F-4D97-AF65-F5344CB8AC3E}">
        <p14:creationId xmlns:p14="http://schemas.microsoft.com/office/powerpoint/2010/main" val="2661261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916832"/>
            <a:ext cx="7408333" cy="4209331"/>
          </a:xfrm>
        </p:spPr>
        <p:txBody>
          <a:bodyPr>
            <a:normAutofit lnSpcReduction="10000"/>
          </a:bodyPr>
          <a:lstStyle/>
          <a:p>
            <a:pPr algn="just"/>
            <a:r>
              <a:rPr lang="it-IT" dirty="0"/>
              <a:t>Art. 43 </a:t>
            </a:r>
            <a:r>
              <a:rPr lang="it-IT" dirty="0" err="1"/>
              <a:t>ord</a:t>
            </a:r>
            <a:r>
              <a:rPr lang="it-IT" dirty="0"/>
              <a:t>. giur (</a:t>
            </a:r>
            <a:r>
              <a:rPr lang="it-IT" b="1" dirty="0"/>
              <a:t>Funzioni ed attribuzioni del tribunale ordinario</a:t>
            </a:r>
            <a:r>
              <a:rPr lang="it-IT" dirty="0"/>
              <a:t>)</a:t>
            </a:r>
          </a:p>
          <a:p>
            <a:pPr marL="0" indent="0" algn="just">
              <a:buNone/>
            </a:pPr>
            <a:r>
              <a:rPr lang="it-IT" i="1" dirty="0"/>
              <a:t>Il tribunale ordinario: </a:t>
            </a:r>
          </a:p>
          <a:p>
            <a:pPr marL="457200" indent="-457200" algn="just">
              <a:buAutoNum type="alphaLcParenR"/>
            </a:pPr>
            <a:r>
              <a:rPr lang="it-IT" i="1" dirty="0"/>
              <a:t>esercita </a:t>
            </a:r>
            <a:r>
              <a:rPr lang="it-IT" b="1" i="1" dirty="0"/>
              <a:t>la giurisdizione in primo grado e in appello, contro le sentenze pronunciate dal giudice di pace, in materia civile</a:t>
            </a:r>
            <a:r>
              <a:rPr lang="it-IT" i="1" dirty="0"/>
              <a:t>; </a:t>
            </a:r>
          </a:p>
          <a:p>
            <a:pPr marL="457200" indent="-457200" algn="just">
              <a:buAutoNum type="alphaLcParenR"/>
            </a:pPr>
            <a:r>
              <a:rPr lang="it-IT" i="1" dirty="0"/>
              <a:t>esercita la giurisdizione in primo grado in materia penale;</a:t>
            </a:r>
          </a:p>
          <a:p>
            <a:pPr marL="457200" indent="-457200" algn="just">
              <a:buAutoNum type="alphaLcParenR"/>
            </a:pPr>
            <a:r>
              <a:rPr lang="it-IT" i="1" dirty="0"/>
              <a:t>esercita le funzioni di giudice tutelare;</a:t>
            </a:r>
          </a:p>
          <a:p>
            <a:pPr marL="457200" indent="-457200" algn="just">
              <a:buAutoNum type="alphaLcParenR"/>
            </a:pPr>
            <a:r>
              <a:rPr lang="it-IT" i="1" dirty="0"/>
              <a:t>esercita nei modi stabiliti dalla legge le altre funzioni ad esso deferite.</a:t>
            </a:r>
          </a:p>
        </p:txBody>
      </p:sp>
      <p:sp>
        <p:nvSpPr>
          <p:cNvPr id="3" name="Titolo 2"/>
          <p:cNvSpPr>
            <a:spLocks noGrp="1"/>
          </p:cNvSpPr>
          <p:nvPr>
            <p:ph type="title"/>
          </p:nvPr>
        </p:nvSpPr>
        <p:spPr/>
        <p:txBody>
          <a:bodyPr/>
          <a:lstStyle/>
          <a:p>
            <a:r>
              <a:rPr lang="it-IT" dirty="0"/>
              <a:t>Il tribunale ordinario</a:t>
            </a:r>
          </a:p>
        </p:txBody>
      </p:sp>
    </p:spTree>
    <p:extLst>
      <p:ext uri="{BB962C8B-B14F-4D97-AF65-F5344CB8AC3E}">
        <p14:creationId xmlns:p14="http://schemas.microsoft.com/office/powerpoint/2010/main" val="2756302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348880"/>
            <a:ext cx="7408333" cy="3777283"/>
          </a:xfrm>
        </p:spPr>
        <p:txBody>
          <a:bodyPr>
            <a:normAutofit fontScale="92500" lnSpcReduction="20000"/>
          </a:bodyPr>
          <a:lstStyle/>
          <a:p>
            <a:pPr algn="just"/>
            <a:r>
              <a:rPr lang="it-IT" dirty="0"/>
              <a:t>Art. 53 </a:t>
            </a:r>
            <a:r>
              <a:rPr lang="it-IT" dirty="0" err="1"/>
              <a:t>ord</a:t>
            </a:r>
            <a:r>
              <a:rPr lang="it-IT" dirty="0"/>
              <a:t>. giur. (</a:t>
            </a:r>
            <a:r>
              <a:rPr lang="it-IT" b="1" dirty="0"/>
              <a:t>Funzioni e attribuzioni della corte di appello</a:t>
            </a:r>
            <a:r>
              <a:rPr lang="it-IT" dirty="0"/>
              <a:t>)</a:t>
            </a:r>
          </a:p>
          <a:p>
            <a:pPr marL="0" indent="0" algn="just">
              <a:buNone/>
            </a:pPr>
            <a:r>
              <a:rPr lang="it-IT" i="1" dirty="0"/>
              <a:t>La corte di appello:</a:t>
            </a:r>
          </a:p>
          <a:p>
            <a:pPr marL="0" indent="0" algn="just">
              <a:buNone/>
            </a:pPr>
            <a:r>
              <a:rPr lang="it-IT" i="1" dirty="0"/>
              <a:t>a) esercita la giurisdizione nelle </a:t>
            </a:r>
            <a:r>
              <a:rPr lang="it-IT" b="1" i="1" dirty="0"/>
              <a:t>cause di appello delle sentenze pronunciate in primo grado dai tribunal</a:t>
            </a:r>
            <a:r>
              <a:rPr lang="it-IT" i="1" dirty="0"/>
              <a:t>i in materia civile e penale;</a:t>
            </a:r>
          </a:p>
          <a:p>
            <a:pPr marL="0" indent="0" algn="just">
              <a:buNone/>
            </a:pPr>
            <a:r>
              <a:rPr lang="it-IT" i="1" dirty="0"/>
              <a:t>b) esercita inoltre le funzioni a essa deferite dal codice di procedura penale diverse da quelle del giudizio di appello avverso le sentenze pronunciate nel dibattimento di primo grado; delibera in camera di consiglio nei casi previsti dal codice di procedura civile e conosce degli altri affari ad essa deferiti dalle leggi.  </a:t>
            </a:r>
          </a:p>
        </p:txBody>
      </p:sp>
      <p:sp>
        <p:nvSpPr>
          <p:cNvPr id="3" name="Titolo 2"/>
          <p:cNvSpPr>
            <a:spLocks noGrp="1"/>
          </p:cNvSpPr>
          <p:nvPr>
            <p:ph type="title"/>
          </p:nvPr>
        </p:nvSpPr>
        <p:spPr/>
        <p:txBody>
          <a:bodyPr/>
          <a:lstStyle/>
          <a:p>
            <a:r>
              <a:rPr lang="it-IT" dirty="0"/>
              <a:t>La corte d’appello</a:t>
            </a:r>
          </a:p>
        </p:txBody>
      </p:sp>
    </p:spTree>
    <p:extLst>
      <p:ext uri="{BB962C8B-B14F-4D97-AF65-F5344CB8AC3E}">
        <p14:creationId xmlns:p14="http://schemas.microsoft.com/office/powerpoint/2010/main" val="2783843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27584" y="2204864"/>
            <a:ext cx="7408333" cy="3960440"/>
          </a:xfrm>
        </p:spPr>
        <p:txBody>
          <a:bodyPr>
            <a:normAutofit fontScale="92500" lnSpcReduction="10000"/>
          </a:bodyPr>
          <a:lstStyle/>
          <a:p>
            <a:pPr algn="just"/>
            <a:r>
              <a:rPr lang="it-IT" dirty="0"/>
              <a:t>Art. 65 </a:t>
            </a:r>
            <a:r>
              <a:rPr lang="it-IT" dirty="0" err="1"/>
              <a:t>ord</a:t>
            </a:r>
            <a:r>
              <a:rPr lang="it-IT" dirty="0"/>
              <a:t>. giur. (</a:t>
            </a:r>
            <a:r>
              <a:rPr lang="it-IT" b="1" dirty="0"/>
              <a:t>Attribuzioni della corte suprema di cassazione</a:t>
            </a:r>
            <a:r>
              <a:rPr lang="it-IT" dirty="0"/>
              <a:t>)</a:t>
            </a:r>
          </a:p>
          <a:p>
            <a:pPr marL="0" indent="0" algn="just">
              <a:buNone/>
            </a:pPr>
            <a:r>
              <a:rPr lang="it-IT" i="1" dirty="0"/>
              <a:t>La corte suprema di cassazione, quale organo supremo della giustizia, </a:t>
            </a:r>
            <a:r>
              <a:rPr lang="it-IT" b="1" i="1" dirty="0"/>
              <a:t>assicura l'esatta osservanza e l'uniforme interpretazione della legge, l'unità, del diritto oggettivo nazionale, il rispetto dei limiti delle diverse giurisdizioni; regola i conflitti di competenza e di attribuzioni</a:t>
            </a:r>
            <a:r>
              <a:rPr lang="it-IT" i="1" dirty="0"/>
              <a:t>, ed adempie gli altri compiti ad essa conferiti dalla legge. </a:t>
            </a:r>
          </a:p>
          <a:p>
            <a:pPr marL="0" indent="0" algn="just">
              <a:buNone/>
            </a:pPr>
            <a:endParaRPr lang="it-IT" i="1" dirty="0"/>
          </a:p>
          <a:p>
            <a:pPr marL="0" indent="0" algn="just">
              <a:buNone/>
            </a:pPr>
            <a:r>
              <a:rPr lang="it-IT" i="1" dirty="0"/>
              <a:t>La corte suprema di cassazione ha sede in Roma ed ha giurisdizione su tutto il territorio del Regno, dell'Impero e su ogni altro territorio soggetto alla sovranità dello Stato. </a:t>
            </a:r>
          </a:p>
          <a:p>
            <a:pPr marL="0" indent="0" algn="just">
              <a:buNone/>
            </a:pPr>
            <a:endParaRPr lang="it-IT" i="1" dirty="0"/>
          </a:p>
        </p:txBody>
      </p:sp>
      <p:sp>
        <p:nvSpPr>
          <p:cNvPr id="3" name="Titolo 2"/>
          <p:cNvSpPr>
            <a:spLocks noGrp="1"/>
          </p:cNvSpPr>
          <p:nvPr>
            <p:ph type="title"/>
          </p:nvPr>
        </p:nvSpPr>
        <p:spPr/>
        <p:txBody>
          <a:bodyPr/>
          <a:lstStyle/>
          <a:p>
            <a:r>
              <a:rPr lang="it-IT" dirty="0"/>
              <a:t>La Corte di cassazione</a:t>
            </a:r>
          </a:p>
        </p:txBody>
      </p:sp>
    </p:spTree>
    <p:extLst>
      <p:ext uri="{BB962C8B-B14F-4D97-AF65-F5344CB8AC3E}">
        <p14:creationId xmlns:p14="http://schemas.microsoft.com/office/powerpoint/2010/main" val="1188925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916832"/>
            <a:ext cx="8352928" cy="4464496"/>
          </a:xfrm>
        </p:spPr>
        <p:txBody>
          <a:bodyPr>
            <a:noAutofit/>
          </a:bodyPr>
          <a:lstStyle/>
          <a:p>
            <a:pPr algn="just"/>
            <a:r>
              <a:rPr lang="it-IT" sz="1700" dirty="0"/>
              <a:t> L’art. 102, II co., Cost. </a:t>
            </a:r>
            <a:r>
              <a:rPr lang="it-IT" sz="1700" b="1" dirty="0"/>
              <a:t>vieta di istituire giudici speciali o straordinari</a:t>
            </a:r>
            <a:r>
              <a:rPr lang="it-IT" sz="1700" dirty="0"/>
              <a:t>. La VI disposizione di attuazione Cost. faceva salva la presenza di alcuni </a:t>
            </a:r>
            <a:r>
              <a:rPr lang="it-IT" sz="1700" b="1" dirty="0"/>
              <a:t>giudici speciali</a:t>
            </a:r>
            <a:r>
              <a:rPr lang="it-IT" sz="1700" dirty="0"/>
              <a:t>, riferendosi al Consiglio di Stato, alla Corte dei Conti e ai Tribunali Militari. Tale disposizione prevedeva un obbligo di procedere, entro cinque anni dall'entrata in vigore della Costituzione, alla revisione (mai compiuta) degli organi speciali di giurisdizione. </a:t>
            </a:r>
            <a:r>
              <a:rPr lang="it-IT" sz="1700" b="1" dirty="0"/>
              <a:t>Rimane assolutamente fermo e inderogabile, quindi, </a:t>
            </a:r>
            <a:r>
              <a:rPr lang="it-IT" sz="1700" b="1" u="sng" dirty="0"/>
              <a:t>unicamente il divieto di istituire nuovi giudici speciali o straordinari.</a:t>
            </a:r>
            <a:endParaRPr lang="it-IT" sz="1700" u="sng" dirty="0"/>
          </a:p>
          <a:p>
            <a:pPr algn="just"/>
            <a:endParaRPr lang="it-IT" sz="1700" dirty="0"/>
          </a:p>
          <a:p>
            <a:pPr algn="just"/>
            <a:r>
              <a:rPr lang="it-IT" sz="1700" b="1" dirty="0"/>
              <a:t>GIUDICE STRAORDINARIO </a:t>
            </a:r>
            <a:r>
              <a:rPr lang="it-IT" sz="1700" b="1" dirty="0">
                <a:sym typeface="Wingdings"/>
              </a:rPr>
              <a:t></a:t>
            </a:r>
            <a:r>
              <a:rPr lang="it-IT" sz="1700" b="1" dirty="0"/>
              <a:t> </a:t>
            </a:r>
            <a:r>
              <a:rPr lang="it-IT" sz="1700" dirty="0"/>
              <a:t>giudice incaricato della materia </a:t>
            </a:r>
            <a:r>
              <a:rPr lang="it-IT" sz="1700" i="1" dirty="0"/>
              <a:t>post factum</a:t>
            </a:r>
            <a:r>
              <a:rPr lang="it-IT" sz="1700" dirty="0"/>
              <a:t> </a:t>
            </a:r>
            <a:r>
              <a:rPr lang="it-IT" sz="1700" dirty="0">
                <a:sym typeface="Wingdings"/>
              </a:rPr>
              <a:t></a:t>
            </a:r>
            <a:r>
              <a:rPr lang="it-IT" sz="1700" dirty="0"/>
              <a:t> prima si verificano i fatti costitutivi di un diritto soggettivo o si verificano dei fatti astrattamente sussumibili sotto una fattispecie di reato, poi si nomina e costituisce l’organo giudicante.</a:t>
            </a:r>
          </a:p>
          <a:p>
            <a:pPr algn="just"/>
            <a:r>
              <a:rPr lang="it-IT" sz="1700" b="1" dirty="0"/>
              <a:t>GIUDICE SPECIALE </a:t>
            </a:r>
            <a:r>
              <a:rPr lang="it-IT" sz="1700" b="1" dirty="0">
                <a:sym typeface="Wingdings"/>
              </a:rPr>
              <a:t></a:t>
            </a:r>
            <a:r>
              <a:rPr lang="it-IT" sz="1700" b="1" dirty="0"/>
              <a:t> </a:t>
            </a:r>
            <a:r>
              <a:rPr lang="it-IT" sz="1700" dirty="0"/>
              <a:t>istituito prima del fatto ma con giurisdizione solo su determinate materie.</a:t>
            </a:r>
          </a:p>
        </p:txBody>
      </p:sp>
      <p:sp>
        <p:nvSpPr>
          <p:cNvPr id="3" name="Titolo 2"/>
          <p:cNvSpPr>
            <a:spLocks noGrp="1"/>
          </p:cNvSpPr>
          <p:nvPr>
            <p:ph type="title"/>
          </p:nvPr>
        </p:nvSpPr>
        <p:spPr/>
        <p:txBody>
          <a:bodyPr>
            <a:normAutofit fontScale="90000"/>
          </a:bodyPr>
          <a:lstStyle/>
          <a:p>
            <a:r>
              <a:rPr lang="it-IT" dirty="0"/>
              <a:t>Divieto di istituire nuovi giudici speciali o straordinari</a:t>
            </a:r>
          </a:p>
        </p:txBody>
      </p:sp>
    </p:spTree>
    <p:extLst>
      <p:ext uri="{BB962C8B-B14F-4D97-AF65-F5344CB8AC3E}">
        <p14:creationId xmlns:p14="http://schemas.microsoft.com/office/powerpoint/2010/main" val="1887418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9552" y="1844824"/>
            <a:ext cx="8208912" cy="4363897"/>
          </a:xfrm>
        </p:spPr>
        <p:txBody>
          <a:bodyPr>
            <a:noAutofit/>
          </a:bodyPr>
          <a:lstStyle/>
          <a:p>
            <a:pPr algn="just"/>
            <a:r>
              <a:rPr lang="it-IT" sz="1700" dirty="0"/>
              <a:t>L’art. 102, II co., Cost. lascia ferma la possibilità di istituire sezioni specializzate per determinate materie, anche con la eventuale partecipazione di «cittadini estranei alla magistratura». La giurisprudenza della Corte Costituzionale ha individuato i criteri di definizione delle </a:t>
            </a:r>
            <a:r>
              <a:rPr lang="it-IT" sz="1700" b="1" dirty="0"/>
              <a:t>sezioni specializzate</a:t>
            </a:r>
            <a:r>
              <a:rPr lang="it-IT" sz="1700" dirty="0"/>
              <a:t> e ne ha elencato i caratteri funzionali e strutturali:</a:t>
            </a:r>
          </a:p>
          <a:p>
            <a:pPr algn="just"/>
            <a:endParaRPr lang="it-IT" sz="1700" dirty="0"/>
          </a:p>
          <a:p>
            <a:pPr algn="just"/>
            <a:r>
              <a:rPr lang="it-IT" sz="1700" dirty="0"/>
              <a:t>Quanto ai </a:t>
            </a:r>
            <a:r>
              <a:rPr lang="it-IT" sz="1700" b="1" dirty="0"/>
              <a:t>caratteri funzionali</a:t>
            </a:r>
            <a:r>
              <a:rPr lang="it-IT" sz="1700" dirty="0"/>
              <a:t>, perché si possa dire di essere in presenza di una sezione specializzata e non di un giudice speciale </a:t>
            </a:r>
            <a:r>
              <a:rPr lang="it-IT" sz="1700" b="1" dirty="0"/>
              <a:t>bisogna che davanti a quel giudice si seguano le norme del codice di rito; eventuali deroghe </a:t>
            </a:r>
            <a:r>
              <a:rPr lang="it-IT" sz="1700" dirty="0"/>
              <a:t>non devono contrastare con i principi fondamentali del codice di rito.</a:t>
            </a:r>
          </a:p>
          <a:p>
            <a:pPr algn="just"/>
            <a:endParaRPr lang="it-IT" sz="1700" dirty="0"/>
          </a:p>
          <a:p>
            <a:pPr algn="just"/>
            <a:r>
              <a:rPr lang="it-IT" sz="1700" dirty="0"/>
              <a:t>Quanto ai caratteri strutturali, è necessario: 1) che le sezioni siano sottoposte alla sorveglianza dei capi degli uffici giudiziari; 2) che nel collegio si abbia la presenza necessaria, e non già accidentale, di magistrati ordinari; e 3) che gli eventuali cittadini idonei estranei alla magistratura presenti siano preposti alla carica da organi della magistratura ordinaria</a:t>
            </a:r>
            <a:r>
              <a:rPr lang="it-IT" sz="1600" dirty="0"/>
              <a:t>.</a:t>
            </a:r>
          </a:p>
        </p:txBody>
      </p:sp>
      <p:sp>
        <p:nvSpPr>
          <p:cNvPr id="3" name="Titolo 2"/>
          <p:cNvSpPr>
            <a:spLocks noGrp="1"/>
          </p:cNvSpPr>
          <p:nvPr>
            <p:ph type="title"/>
          </p:nvPr>
        </p:nvSpPr>
        <p:spPr>
          <a:xfrm>
            <a:off x="457200" y="338328"/>
            <a:ext cx="8291264" cy="1002440"/>
          </a:xfrm>
        </p:spPr>
        <p:txBody>
          <a:bodyPr>
            <a:noAutofit/>
          </a:bodyPr>
          <a:lstStyle/>
          <a:p>
            <a:r>
              <a:rPr lang="it-IT" sz="4000" b="1" dirty="0"/>
              <a:t> </a:t>
            </a:r>
            <a:br>
              <a:rPr lang="it-IT" sz="4000" dirty="0"/>
            </a:br>
            <a:r>
              <a:rPr lang="it-IT" sz="4000" dirty="0"/>
              <a:t>Sezioni specializzate</a:t>
            </a:r>
          </a:p>
        </p:txBody>
      </p:sp>
    </p:spTree>
    <p:extLst>
      <p:ext uri="{BB962C8B-B14F-4D97-AF65-F5344CB8AC3E}">
        <p14:creationId xmlns:p14="http://schemas.microsoft.com/office/powerpoint/2010/main" val="1174991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772816"/>
            <a:ext cx="8352927" cy="4608512"/>
          </a:xfrm>
        </p:spPr>
        <p:txBody>
          <a:bodyPr>
            <a:normAutofit fontScale="92500" lnSpcReduction="20000"/>
          </a:bodyPr>
          <a:lstStyle/>
          <a:p>
            <a:pPr algn="just"/>
            <a:r>
              <a:rPr lang="it-IT" dirty="0"/>
              <a:t>Il legislatore ha un notevole ricorso a tale possibilità, anche in tempi recenti, ma con differenti modalità. ESEMPIO: Sezioni specializzate agrarie e Tribunali per i minorenni </a:t>
            </a:r>
            <a:r>
              <a:rPr lang="it-IT" dirty="0">
                <a:sym typeface="Wingdings"/>
              </a:rPr>
              <a:t></a:t>
            </a:r>
            <a:r>
              <a:rPr lang="it-IT" dirty="0"/>
              <a:t> necessaria partecipazione dei membri c.d. laici.</a:t>
            </a:r>
          </a:p>
          <a:p>
            <a:pPr marL="0" indent="0" algn="just">
              <a:buNone/>
            </a:pPr>
            <a:endParaRPr lang="it-IT" dirty="0"/>
          </a:p>
          <a:p>
            <a:pPr algn="just"/>
            <a:r>
              <a:rPr lang="it-IT" dirty="0"/>
              <a:t>ALTRO ESEMPIO </a:t>
            </a:r>
            <a:r>
              <a:rPr lang="it-IT" dirty="0">
                <a:sym typeface="Wingdings"/>
              </a:rPr>
              <a:t></a:t>
            </a:r>
            <a:r>
              <a:rPr lang="it-IT" dirty="0"/>
              <a:t> </a:t>
            </a:r>
            <a:r>
              <a:rPr lang="it-IT" u="sng" dirty="0"/>
              <a:t>Sezioni specializzate in materia di impresa</a:t>
            </a:r>
            <a:r>
              <a:rPr lang="it-IT" dirty="0"/>
              <a:t> (introdotte con il d.l. 1/2012, convertito con </a:t>
            </a:r>
            <a:r>
              <a:rPr lang="it-IT" dirty="0" err="1"/>
              <a:t>mod</a:t>
            </a:r>
            <a:r>
              <a:rPr lang="it-IT" dirty="0"/>
              <a:t>. con l. n. 27/2012, sulla base di precedenti sezioni introdotte nel 2003, la cui disciplina è stata poi ulteriormente modificata). Trattasi di sezioni specializzate la cui composizione collegiale non è garantita con membri estranei alla magistratura (come per le sezioni specializzate agrarie), bensì con magistrati ordinari dotati di specifiche competenze. La </a:t>
            </a:r>
            <a:r>
              <a:rPr lang="it-IT" i="1" dirty="0"/>
              <a:t>ratio</a:t>
            </a:r>
            <a:r>
              <a:rPr lang="it-IT" dirty="0"/>
              <a:t> risiede nella esigenza di giustificare la “specialità” della sezione in ragione dell’alto livello di preparazione e specializzazione richiesto per talune materie. </a:t>
            </a:r>
          </a:p>
          <a:p>
            <a:pPr algn="just"/>
            <a:endParaRPr lang="it-IT" dirty="0"/>
          </a:p>
        </p:txBody>
      </p:sp>
      <p:sp>
        <p:nvSpPr>
          <p:cNvPr id="3" name="Titolo 2"/>
          <p:cNvSpPr>
            <a:spLocks noGrp="1"/>
          </p:cNvSpPr>
          <p:nvPr>
            <p:ph type="title"/>
          </p:nvPr>
        </p:nvSpPr>
        <p:spPr>
          <a:xfrm>
            <a:off x="457200" y="338328"/>
            <a:ext cx="8229600" cy="1074448"/>
          </a:xfrm>
        </p:spPr>
        <p:txBody>
          <a:bodyPr/>
          <a:lstStyle/>
          <a:p>
            <a:r>
              <a:rPr lang="it-IT" dirty="0"/>
              <a:t>Sezioni specializzate - esempi</a:t>
            </a:r>
          </a:p>
        </p:txBody>
      </p:sp>
    </p:spTree>
    <p:extLst>
      <p:ext uri="{BB962C8B-B14F-4D97-AF65-F5344CB8AC3E}">
        <p14:creationId xmlns:p14="http://schemas.microsoft.com/office/powerpoint/2010/main" val="1163491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628800"/>
            <a:ext cx="7408333" cy="4497363"/>
          </a:xfrm>
        </p:spPr>
        <p:txBody>
          <a:bodyPr>
            <a:normAutofit fontScale="92500" lnSpcReduction="10000"/>
          </a:bodyPr>
          <a:lstStyle/>
          <a:p>
            <a:pPr algn="just"/>
            <a:r>
              <a:rPr lang="it-IT" b="1" dirty="0"/>
              <a:t>Art. 106 Cost.</a:t>
            </a:r>
            <a:endParaRPr lang="it-IT" dirty="0"/>
          </a:p>
          <a:p>
            <a:pPr marL="0" indent="0" algn="just">
              <a:buNone/>
            </a:pPr>
            <a:r>
              <a:rPr lang="it-IT" b="1" i="1" dirty="0"/>
              <a:t>Le nomine dei magistrati hanno luogo per concorso.</a:t>
            </a:r>
            <a:endParaRPr lang="it-IT" dirty="0"/>
          </a:p>
          <a:p>
            <a:pPr marL="0" indent="0" algn="just">
              <a:buNone/>
            </a:pPr>
            <a:r>
              <a:rPr lang="it-IT" i="1" dirty="0"/>
              <a:t>La legge sull'ordinamento giudiziario può ammettere la nomina, anche elettiva, di </a:t>
            </a:r>
            <a:r>
              <a:rPr lang="it-IT" b="1" i="1" dirty="0"/>
              <a:t>magistrati onorari</a:t>
            </a:r>
            <a:r>
              <a:rPr lang="it-IT" i="1" dirty="0"/>
              <a:t> </a:t>
            </a:r>
            <a:r>
              <a:rPr lang="it-IT" b="1" i="1" dirty="0"/>
              <a:t>per tutte le funzioni attribuite a giudici singoli.</a:t>
            </a:r>
            <a:endParaRPr lang="it-IT" dirty="0"/>
          </a:p>
          <a:p>
            <a:pPr marL="0" indent="0" algn="just">
              <a:buNone/>
            </a:pPr>
            <a:r>
              <a:rPr lang="it-IT" i="1" dirty="0"/>
              <a:t>(…)</a:t>
            </a:r>
            <a:endParaRPr lang="it-IT" dirty="0"/>
          </a:p>
          <a:p>
            <a:pPr marL="0" indent="0" algn="just">
              <a:buNone/>
            </a:pPr>
            <a:r>
              <a:rPr lang="it-IT" b="1" dirty="0"/>
              <a:t>  </a:t>
            </a:r>
            <a:endParaRPr lang="it-IT" dirty="0"/>
          </a:p>
          <a:p>
            <a:r>
              <a:rPr lang="it-IT" b="1" dirty="0"/>
              <a:t>LA NOMINA PER CONCORSO</a:t>
            </a:r>
            <a:endParaRPr lang="it-IT" dirty="0"/>
          </a:p>
          <a:p>
            <a:pPr marL="0" indent="0" algn="just">
              <a:buNone/>
            </a:pPr>
            <a:r>
              <a:rPr lang="it-IT" dirty="0"/>
              <a:t>Il rapporto di servizio dei magistrati con la pubblica amministrazione con le nomine dei magistrati che «hanno luogo per concorso», secondo quanto stabilito dall'art. 106 Cost. </a:t>
            </a:r>
          </a:p>
          <a:p>
            <a:pPr algn="just" fontAlgn="base"/>
            <a:endParaRPr lang="it-IT" dirty="0"/>
          </a:p>
        </p:txBody>
      </p:sp>
      <p:sp>
        <p:nvSpPr>
          <p:cNvPr id="3" name="Titolo 2"/>
          <p:cNvSpPr>
            <a:spLocks noGrp="1"/>
          </p:cNvSpPr>
          <p:nvPr>
            <p:ph type="title"/>
          </p:nvPr>
        </p:nvSpPr>
        <p:spPr/>
        <p:txBody>
          <a:bodyPr>
            <a:normAutofit fontScale="90000"/>
          </a:bodyPr>
          <a:lstStyle/>
          <a:p>
            <a:r>
              <a:rPr lang="it-IT" dirty="0"/>
              <a:t>Statuto della magistratura – </a:t>
            </a:r>
            <a:br>
              <a:rPr lang="it-IT" dirty="0"/>
            </a:br>
            <a:r>
              <a:rPr lang="it-IT" dirty="0"/>
              <a:t>Art. 106 Cost.</a:t>
            </a:r>
          </a:p>
        </p:txBody>
      </p:sp>
    </p:spTree>
    <p:extLst>
      <p:ext uri="{BB962C8B-B14F-4D97-AF65-F5344CB8AC3E}">
        <p14:creationId xmlns:p14="http://schemas.microsoft.com/office/powerpoint/2010/main" val="1636691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628800"/>
            <a:ext cx="8208911" cy="4968552"/>
          </a:xfrm>
        </p:spPr>
        <p:txBody>
          <a:bodyPr vert="horz" lIns="91440" tIns="45720" rIns="91440" bIns="45720" rtlCol="0" anchor="t">
            <a:normAutofit fontScale="55000" lnSpcReduction="20000"/>
          </a:bodyPr>
          <a:lstStyle/>
          <a:p>
            <a:pPr algn="just"/>
            <a:r>
              <a:rPr lang="it-IT" sz="3000" dirty="0"/>
              <a:t>In tempi recenti, per ovviare al carico del contenzioso presso i tribunali, il legislatore ha utilizzato sempre di più la magistratura onoraria.</a:t>
            </a:r>
          </a:p>
          <a:p>
            <a:pPr algn="just"/>
            <a:endParaRPr lang="it-IT" sz="3000" dirty="0"/>
          </a:p>
          <a:p>
            <a:pPr algn="just"/>
            <a:r>
              <a:rPr lang="it-IT" sz="3000" dirty="0"/>
              <a:t>La c.d. riforma del giudice unico (d.lgs. 51/1998) </a:t>
            </a:r>
            <a:r>
              <a:rPr lang="it-IT" sz="3000" b="1" dirty="0"/>
              <a:t>ha istituito il «</a:t>
            </a:r>
            <a:r>
              <a:rPr lang="it-IT" sz="3000" b="1" i="1" dirty="0"/>
              <a:t>giudice onorario di tribunale</a:t>
            </a:r>
            <a:r>
              <a:rPr lang="it-IT" sz="3000" b="1" dirty="0"/>
              <a:t>» (GOT)</a:t>
            </a:r>
            <a:r>
              <a:rPr lang="it-IT" sz="3000" dirty="0"/>
              <a:t>. Tale figura di giudice onorario ha competenza in materia civile e penale in tutti i casi in cui la competenza è monocratica. La sua permanenza, seppure originariamente prevista per tre anni, è stata poi prorogata, fino a giungere ai giorni nostri in cui il GOT è tuttora operativo. </a:t>
            </a:r>
          </a:p>
          <a:p>
            <a:pPr algn="just"/>
            <a:endParaRPr lang="it-IT" sz="3000" dirty="0"/>
          </a:p>
          <a:p>
            <a:pPr algn="just"/>
            <a:r>
              <a:rPr lang="it-IT" sz="3000" dirty="0"/>
              <a:t>Sempre al fine di agevolare la definizione dei procedimenti civili, il d.l. 69/2013 – </a:t>
            </a:r>
            <a:r>
              <a:rPr lang="it-IT" sz="3000" dirty="0" err="1"/>
              <a:t>conv</a:t>
            </a:r>
            <a:r>
              <a:rPr lang="it-IT" sz="3000" dirty="0"/>
              <a:t>. con modifiche in legge n. 98/2013 – ha istituito </a:t>
            </a:r>
            <a:r>
              <a:rPr lang="it-IT" sz="3000" b="1" dirty="0"/>
              <a:t>i «</a:t>
            </a:r>
            <a:r>
              <a:rPr lang="it-IT" sz="3000" b="1" i="1" dirty="0"/>
              <a:t>giudici ausiliari</a:t>
            </a:r>
            <a:r>
              <a:rPr lang="it-IT" sz="3000" b="1" dirty="0"/>
              <a:t>»</a:t>
            </a:r>
            <a:r>
              <a:rPr lang="it-IT" sz="3000" dirty="0"/>
              <a:t> nominati con decreto del Ministro della giustizia previa delibera del CSM e su proposta del consiglio giudiziario territorialmente competente. Trattasi di magistrati assegnati anche alle Corti d’appello. </a:t>
            </a:r>
            <a:r>
              <a:rPr lang="it-IT" sz="3000" b="1" dirty="0"/>
              <a:t>Disciplina dichiarata parzialmente incostituzionale da Corte cost. 17 marzo 2021, n. 41.</a:t>
            </a:r>
          </a:p>
          <a:p>
            <a:pPr algn="just"/>
            <a:endParaRPr lang="it-IT" sz="3000" b="1" dirty="0"/>
          </a:p>
          <a:p>
            <a:pPr algn="just"/>
            <a:r>
              <a:rPr lang="it-IT" sz="3000" b="1" dirty="0"/>
              <a:t>Con decreto legislativo n. 116 del 13 luglio 2017, </a:t>
            </a:r>
            <a:r>
              <a:rPr lang="it-IT" sz="3000" dirty="0"/>
              <a:t>in attuazione della legge delega n. 57 del 28 aprile 2017, il legislatore ha voluto dare disposizioni di</a:t>
            </a:r>
            <a:r>
              <a:rPr lang="it-IT" sz="3000" b="1" dirty="0"/>
              <a:t> RIFORMA ORGANICA DELLA MAGISTRATURA ONORARIA.</a:t>
            </a:r>
            <a:r>
              <a:rPr lang="it-IT" sz="3000" dirty="0"/>
              <a:t> La maggior parte di queste disposizioni attengono al giudice onorario investito del ruolo di c.d. giudice di pace ed al vice procuratore onorario. L’art. 27 del d. lgs. n. 116/2017 che entrerà in vigore il 31 OTTOBRE 2025 allargherà molto le competenze attribuite al giudice di pace.</a:t>
            </a:r>
          </a:p>
          <a:p>
            <a:pPr marL="0" indent="0" algn="just">
              <a:buNone/>
            </a:pPr>
            <a:endParaRPr lang="it-IT" dirty="0"/>
          </a:p>
        </p:txBody>
      </p:sp>
      <p:sp>
        <p:nvSpPr>
          <p:cNvPr id="3" name="Titolo 2"/>
          <p:cNvSpPr>
            <a:spLocks noGrp="1"/>
          </p:cNvSpPr>
          <p:nvPr>
            <p:ph type="title"/>
          </p:nvPr>
        </p:nvSpPr>
        <p:spPr/>
        <p:txBody>
          <a:bodyPr/>
          <a:lstStyle/>
          <a:p>
            <a:r>
              <a:rPr lang="it-IT" dirty="0"/>
              <a:t>La magistratura onoraria</a:t>
            </a:r>
          </a:p>
        </p:txBody>
      </p:sp>
    </p:spTree>
    <p:extLst>
      <p:ext uri="{BB962C8B-B14F-4D97-AF65-F5344CB8AC3E}">
        <p14:creationId xmlns:p14="http://schemas.microsoft.com/office/powerpoint/2010/main" val="3161404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99592" y="1628800"/>
            <a:ext cx="7408333" cy="4752528"/>
          </a:xfrm>
        </p:spPr>
        <p:txBody>
          <a:bodyPr>
            <a:normAutofit fontScale="77500" lnSpcReduction="20000"/>
          </a:bodyPr>
          <a:lstStyle/>
          <a:p>
            <a:pPr marL="457200" indent="-457200">
              <a:buFontTx/>
              <a:buChar char="-"/>
            </a:pPr>
            <a:r>
              <a:rPr lang="it-IT" dirty="0">
                <a:latin typeface="Arial" panose="020B0604020202020204" pitchFamily="34" charset="0"/>
                <a:cs typeface="Arial" panose="020B0604020202020204" pitchFamily="34" charset="0"/>
              </a:rPr>
              <a:t>Costituzione, in particolare il Titolo IV - La Magistratura, Sezione I - Ordinamento giurisdizionale (artt. 101-113); e le norme sul processo (art. 24, 25 e 111);</a:t>
            </a:r>
          </a:p>
          <a:p>
            <a:pPr marL="457200" indent="-457200">
              <a:buFontTx/>
              <a:buChar char="-"/>
            </a:pPr>
            <a:endParaRPr lang="it-IT" dirty="0">
              <a:latin typeface="Arial" panose="020B0604020202020204" pitchFamily="34" charset="0"/>
              <a:cs typeface="Arial" panose="020B0604020202020204" pitchFamily="34" charset="0"/>
            </a:endParaRPr>
          </a:p>
          <a:p>
            <a:pPr marL="457200" indent="-457200">
              <a:buFontTx/>
              <a:buChar char="-"/>
            </a:pPr>
            <a:r>
              <a:rPr lang="it-IT" dirty="0">
                <a:latin typeface="Arial" panose="020B0604020202020204" pitchFamily="34" charset="0"/>
                <a:cs typeface="Arial" panose="020B0604020202020204" pitchFamily="34" charset="0"/>
              </a:rPr>
              <a:t>Fonti normative sovranazionali (art. 10 Cost.; Convenzione Europea per la salvaguardia dei diritti dell’Uomo e delle libertà fondamentali 1950-1955)</a:t>
            </a:r>
          </a:p>
          <a:p>
            <a:pPr marL="457200" indent="-457200">
              <a:buFontTx/>
              <a:buChar char="-"/>
            </a:pPr>
            <a:endParaRPr lang="it-IT" dirty="0">
              <a:latin typeface="Arial" panose="020B0604020202020204" pitchFamily="34" charset="0"/>
              <a:cs typeface="Arial" panose="020B0604020202020204" pitchFamily="34" charset="0"/>
            </a:endParaRPr>
          </a:p>
          <a:p>
            <a:pPr marL="457200" indent="-457200">
              <a:buFontTx/>
              <a:buChar char="-"/>
            </a:pPr>
            <a:r>
              <a:rPr lang="it-IT" dirty="0">
                <a:latin typeface="Arial" panose="020B0604020202020204" pitchFamily="34" charset="0"/>
                <a:cs typeface="Arial" panose="020B0604020202020204" pitchFamily="34" charset="0"/>
              </a:rPr>
              <a:t>Diritto europeo e comunitario (art. 117, co. I, Cost.): trattati, regolamenti, direttive e raccomandazioni;</a:t>
            </a:r>
          </a:p>
          <a:p>
            <a:pPr marL="457200" indent="-457200">
              <a:buFontTx/>
              <a:buChar char="-"/>
            </a:pPr>
            <a:endParaRPr lang="it-IT" dirty="0">
              <a:latin typeface="Arial" panose="020B0604020202020204" pitchFamily="34" charset="0"/>
              <a:cs typeface="Arial" panose="020B0604020202020204" pitchFamily="34" charset="0"/>
            </a:endParaRPr>
          </a:p>
          <a:p>
            <a:pPr marL="457200" indent="-457200">
              <a:buFontTx/>
              <a:buChar char="-"/>
            </a:pPr>
            <a:r>
              <a:rPr lang="it-IT" dirty="0">
                <a:latin typeface="Arial" panose="020B0604020202020204" pitchFamily="34" charset="0"/>
                <a:cs typeface="Arial" panose="020B0604020202020204" pitchFamily="34" charset="0"/>
              </a:rPr>
              <a:t>Codice civile (in particolare, Libro VI) e Codice di procedura civile;</a:t>
            </a:r>
          </a:p>
          <a:p>
            <a:pPr marL="457200" indent="-457200">
              <a:buFontTx/>
              <a:buChar char="-"/>
            </a:pPr>
            <a:endParaRPr lang="it-IT" dirty="0">
              <a:latin typeface="Arial" panose="020B0604020202020204" pitchFamily="34" charset="0"/>
              <a:cs typeface="Arial" panose="020B0604020202020204" pitchFamily="34" charset="0"/>
            </a:endParaRPr>
          </a:p>
          <a:p>
            <a:pPr marL="457200" indent="-457200">
              <a:buFontTx/>
              <a:buChar char="-"/>
            </a:pPr>
            <a:r>
              <a:rPr lang="it-IT" dirty="0">
                <a:latin typeface="Arial" panose="020B0604020202020204" pitchFamily="34" charset="0"/>
                <a:cs typeface="Arial" panose="020B0604020202020204" pitchFamily="34" charset="0"/>
              </a:rPr>
              <a:t>Decreti legislativi e </a:t>
            </a:r>
            <a:r>
              <a:rPr lang="it-IT" dirty="0" err="1">
                <a:latin typeface="Arial" panose="020B0604020202020204" pitchFamily="34" charset="0"/>
                <a:cs typeface="Arial" panose="020B0604020202020204" pitchFamily="34" charset="0"/>
              </a:rPr>
              <a:t>decreti-legge</a:t>
            </a:r>
            <a:r>
              <a:rPr lang="it-IT" dirty="0">
                <a:latin typeface="Arial" panose="020B0604020202020204" pitchFamily="34" charset="0"/>
                <a:cs typeface="Arial" panose="020B0604020202020204" pitchFamily="34" charset="0"/>
              </a:rPr>
              <a:t>;</a:t>
            </a:r>
          </a:p>
          <a:p>
            <a:pPr marL="457200" indent="-457200">
              <a:buFontTx/>
              <a:buChar char="-"/>
            </a:pPr>
            <a:endParaRPr lang="it-IT" dirty="0">
              <a:latin typeface="Arial" panose="020B0604020202020204" pitchFamily="34" charset="0"/>
              <a:cs typeface="Arial" panose="020B0604020202020204" pitchFamily="34" charset="0"/>
            </a:endParaRPr>
          </a:p>
          <a:p>
            <a:pPr marL="457200" indent="-457200">
              <a:buFontTx/>
              <a:buChar char="-"/>
            </a:pPr>
            <a:r>
              <a:rPr lang="it-IT" dirty="0">
                <a:latin typeface="Arial" panose="020B0604020202020204" pitchFamily="34" charset="0"/>
                <a:cs typeface="Arial" panose="020B0604020202020204" pitchFamily="34" charset="0"/>
              </a:rPr>
              <a:t>Regolamenti, usi e </a:t>
            </a:r>
            <a:r>
              <a:rPr lang="it-IT" i="1" dirty="0">
                <a:latin typeface="Arial" panose="020B0604020202020204" pitchFamily="34" charset="0"/>
                <a:cs typeface="Arial" panose="020B0604020202020204" pitchFamily="34" charset="0"/>
              </a:rPr>
              <a:t>soft law</a:t>
            </a:r>
            <a:r>
              <a:rPr lang="it-IT" dirty="0">
                <a:latin typeface="Arial" panose="020B0604020202020204" pitchFamily="34" charset="0"/>
                <a:cs typeface="Arial" panose="020B0604020202020204" pitchFamily="34" charset="0"/>
              </a:rPr>
              <a:t>.</a:t>
            </a:r>
          </a:p>
          <a:p>
            <a:pPr marL="457200" indent="-457200">
              <a:buFontTx/>
              <a:buChar char="-"/>
            </a:pPr>
            <a:endParaRPr lang="it-IT" dirty="0">
              <a:latin typeface="Arial" panose="020B0604020202020204" pitchFamily="34" charset="0"/>
              <a:cs typeface="Arial" panose="020B0604020202020204" pitchFamily="34" charset="0"/>
            </a:endParaRPr>
          </a:p>
          <a:p>
            <a:endParaRPr lang="it-IT" dirty="0"/>
          </a:p>
        </p:txBody>
      </p:sp>
      <p:sp>
        <p:nvSpPr>
          <p:cNvPr id="3" name="Titolo 2"/>
          <p:cNvSpPr>
            <a:spLocks noGrp="1"/>
          </p:cNvSpPr>
          <p:nvPr>
            <p:ph type="title"/>
          </p:nvPr>
        </p:nvSpPr>
        <p:spPr>
          <a:xfrm>
            <a:off x="457200" y="338328"/>
            <a:ext cx="8229600" cy="1002440"/>
          </a:xfrm>
        </p:spPr>
        <p:txBody>
          <a:bodyPr/>
          <a:lstStyle/>
          <a:p>
            <a:r>
              <a:rPr lang="it-IT" dirty="0"/>
              <a:t>Le fonti</a:t>
            </a:r>
          </a:p>
        </p:txBody>
      </p:sp>
    </p:spTree>
    <p:extLst>
      <p:ext uri="{BB962C8B-B14F-4D97-AF65-F5344CB8AC3E}">
        <p14:creationId xmlns:p14="http://schemas.microsoft.com/office/powerpoint/2010/main" val="1079625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2060848"/>
            <a:ext cx="7804389" cy="4320480"/>
          </a:xfrm>
        </p:spPr>
        <p:txBody>
          <a:bodyPr>
            <a:normAutofit fontScale="92500" lnSpcReduction="20000"/>
          </a:bodyPr>
          <a:lstStyle/>
          <a:p>
            <a:pPr algn="just"/>
            <a:r>
              <a:rPr lang="it-IT" dirty="0"/>
              <a:t>I magistrati si differenziano da tutti gli altri soggetti che esercitano funzioni pubbliche poiché non sono sottoposti ad alcun potere gerarchico. Il loro controllo è deputato ad un organo di </a:t>
            </a:r>
            <a:r>
              <a:rPr lang="it-IT" b="1" dirty="0"/>
              <a:t>autogoverno interno</a:t>
            </a:r>
            <a:r>
              <a:rPr lang="it-IT" dirty="0"/>
              <a:t>, il Consiglio Superiore della Magistratura (CSM). </a:t>
            </a:r>
          </a:p>
          <a:p>
            <a:pPr marL="0" indent="0" algn="just">
              <a:buNone/>
            </a:pPr>
            <a:r>
              <a:rPr lang="it-IT" dirty="0"/>
              <a:t> </a:t>
            </a:r>
          </a:p>
          <a:p>
            <a:pPr algn="just"/>
            <a:r>
              <a:rPr lang="it-IT" dirty="0"/>
              <a:t>L'art. 105 Cost. contempla le funzioni del CSM di «amministrazione della giurisdizione»: assunzioni, assegnazioni, trasferimenti, promozioni dei magistrati e tutto ciò che concerne lo </a:t>
            </a:r>
            <a:r>
              <a:rPr lang="it-IT" i="1" dirty="0"/>
              <a:t>status</a:t>
            </a:r>
            <a:r>
              <a:rPr lang="it-IT" dirty="0"/>
              <a:t> dei magistrati, nonché pronuncia dei provvedimenti disciplinari previsti dalla legge. Spetta, inoltre, al CSM la nomina e revoca dei giudici onorari, nonché dei componenti estranei alla magistratura delle sezioni specializzate, salvo il caso in cui è ammessa la delega ai presidenti delle Corti di Appello. </a:t>
            </a:r>
          </a:p>
          <a:p>
            <a:endParaRPr lang="it-IT" dirty="0"/>
          </a:p>
        </p:txBody>
      </p:sp>
      <p:sp>
        <p:nvSpPr>
          <p:cNvPr id="3" name="Titolo 2"/>
          <p:cNvSpPr>
            <a:spLocks noGrp="1"/>
          </p:cNvSpPr>
          <p:nvPr>
            <p:ph type="title"/>
          </p:nvPr>
        </p:nvSpPr>
        <p:spPr/>
        <p:txBody>
          <a:bodyPr>
            <a:normAutofit/>
          </a:bodyPr>
          <a:lstStyle/>
          <a:p>
            <a:r>
              <a:rPr lang="it-IT" dirty="0"/>
              <a:t>Statuto della magistratura</a:t>
            </a:r>
          </a:p>
        </p:txBody>
      </p:sp>
    </p:spTree>
    <p:extLst>
      <p:ext uri="{BB962C8B-B14F-4D97-AF65-F5344CB8AC3E}">
        <p14:creationId xmlns:p14="http://schemas.microsoft.com/office/powerpoint/2010/main" val="2009731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628800"/>
            <a:ext cx="7408333" cy="4497363"/>
          </a:xfrm>
        </p:spPr>
        <p:txBody>
          <a:bodyPr>
            <a:normAutofit fontScale="85000" lnSpcReduction="10000"/>
          </a:bodyPr>
          <a:lstStyle/>
          <a:p>
            <a:pPr marL="0" indent="0" algn="just">
              <a:buNone/>
            </a:pPr>
            <a:r>
              <a:rPr lang="it-IT" dirty="0"/>
              <a:t>I magistrati onorari sono quelli nominati ai sensi dell’art. 106, comma II, </a:t>
            </a:r>
            <a:r>
              <a:rPr lang="it-IT" dirty="0" err="1"/>
              <a:t>cost</a:t>
            </a:r>
            <a:r>
              <a:rPr lang="it-IT" dirty="0"/>
              <a:t>. e, cioè (attualmente) il giudice di pace, i giudici onorari di tribunale (GOT), i giudici aggregati onorari (GOA) e i vice procuratori onorari (VOP), giudici ausiliari in corte d’appello.</a:t>
            </a:r>
          </a:p>
          <a:p>
            <a:pPr marL="0" indent="0" algn="just">
              <a:buNone/>
            </a:pPr>
            <a:endParaRPr lang="it-IT" dirty="0"/>
          </a:p>
          <a:p>
            <a:pPr algn="just"/>
            <a:r>
              <a:rPr lang="it-IT" dirty="0"/>
              <a:t>I giudici onorari sono magistrati appartenenti all’ordine giudiziario (artt. 1 e 4 </a:t>
            </a:r>
            <a:r>
              <a:rPr lang="it-IT" dirty="0" err="1"/>
              <a:t>ord</a:t>
            </a:r>
            <a:r>
              <a:rPr lang="it-IT" dirty="0"/>
              <a:t>. </a:t>
            </a:r>
            <a:r>
              <a:rPr lang="it-IT" dirty="0" err="1"/>
              <a:t>giud</a:t>
            </a:r>
            <a:r>
              <a:rPr lang="it-IT" dirty="0"/>
              <a:t>.) e la legge sull’ordinamento giudiziario può ammettere la loro nomina «</a:t>
            </a:r>
            <a:r>
              <a:rPr lang="it-IT" i="1" dirty="0"/>
              <a:t>per tutte le funzioni attribuite a giudici singoli</a:t>
            </a:r>
            <a:r>
              <a:rPr lang="it-IT" dirty="0"/>
              <a:t>» (art. 106, II co., Cost.). Tale principio è di importanza notevole perché consente di dedurre che il legislatore costituzionale, diversamente da quanto sembrerebbe fare l’attuale legislatore ordinario, ha immaginato che il giudice onorario non potesse occuparsi di quel contenzioso particolarmente delicato affidato agli organi collegiali. </a:t>
            </a:r>
          </a:p>
          <a:p>
            <a:endParaRPr lang="it-IT" dirty="0"/>
          </a:p>
        </p:txBody>
      </p:sp>
      <p:sp>
        <p:nvSpPr>
          <p:cNvPr id="3" name="Titolo 2"/>
          <p:cNvSpPr>
            <a:spLocks noGrp="1"/>
          </p:cNvSpPr>
          <p:nvPr>
            <p:ph type="title"/>
          </p:nvPr>
        </p:nvSpPr>
        <p:spPr/>
        <p:txBody>
          <a:bodyPr/>
          <a:lstStyle/>
          <a:p>
            <a:r>
              <a:rPr lang="it-IT" dirty="0"/>
              <a:t>La magistratura onoraria</a:t>
            </a:r>
          </a:p>
        </p:txBody>
      </p:sp>
    </p:spTree>
    <p:extLst>
      <p:ext uri="{BB962C8B-B14F-4D97-AF65-F5344CB8AC3E}">
        <p14:creationId xmlns:p14="http://schemas.microsoft.com/office/powerpoint/2010/main" val="2986362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700808"/>
            <a:ext cx="7408333" cy="4680519"/>
          </a:xfrm>
        </p:spPr>
        <p:txBody>
          <a:bodyPr>
            <a:normAutofit fontScale="85000" lnSpcReduction="20000"/>
          </a:bodyPr>
          <a:lstStyle/>
          <a:p>
            <a:pPr marL="0" indent="0" algn="just">
              <a:buNone/>
            </a:pPr>
            <a:r>
              <a:rPr lang="it-IT" b="1" dirty="0"/>
              <a:t> Art. 103.</a:t>
            </a:r>
            <a:endParaRPr lang="it-IT" dirty="0"/>
          </a:p>
          <a:p>
            <a:pPr marL="0" indent="0" algn="just">
              <a:buNone/>
            </a:pPr>
            <a:r>
              <a:rPr lang="it-IT" i="1" dirty="0"/>
              <a:t>Il </a:t>
            </a:r>
            <a:r>
              <a:rPr lang="it-IT" b="1" i="1" dirty="0"/>
              <a:t>Consiglio di Stato</a:t>
            </a:r>
            <a:r>
              <a:rPr lang="it-IT" i="1" dirty="0"/>
              <a:t> e gli altri organi di giustizia amministrativa hanno giurisdizione </a:t>
            </a:r>
            <a:r>
              <a:rPr lang="it-IT" b="1" i="1" dirty="0"/>
              <a:t>per la tutela nei confronti della pubblica amministrazione degli</a:t>
            </a:r>
            <a:r>
              <a:rPr lang="it-IT" i="1" dirty="0"/>
              <a:t> </a:t>
            </a:r>
            <a:r>
              <a:rPr lang="it-IT" b="1" i="1" dirty="0"/>
              <a:t>interessi legittimi e, in particolari materie indicate dalla legge, anche dei diritti soggettivi.</a:t>
            </a:r>
            <a:r>
              <a:rPr lang="it-IT" i="1" dirty="0"/>
              <a:t> </a:t>
            </a:r>
            <a:endParaRPr lang="it-IT" dirty="0"/>
          </a:p>
          <a:p>
            <a:pPr marL="0" indent="0" algn="just">
              <a:buNone/>
            </a:pPr>
            <a:r>
              <a:rPr lang="it-IT" i="1" dirty="0"/>
              <a:t>La </a:t>
            </a:r>
            <a:r>
              <a:rPr lang="it-IT" b="1" i="1" dirty="0"/>
              <a:t>Corte dei conti</a:t>
            </a:r>
            <a:r>
              <a:rPr lang="it-IT" i="1" dirty="0"/>
              <a:t> ha giurisdizione nelle </a:t>
            </a:r>
            <a:r>
              <a:rPr lang="it-IT" b="1" i="1" dirty="0"/>
              <a:t>materie di contabilità pubblica</a:t>
            </a:r>
            <a:r>
              <a:rPr lang="it-IT" i="1" dirty="0"/>
              <a:t> e nelle altre specificate dalla legge.</a:t>
            </a:r>
            <a:endParaRPr lang="it-IT" dirty="0"/>
          </a:p>
          <a:p>
            <a:pPr marL="0" indent="0" algn="just">
              <a:buNone/>
            </a:pPr>
            <a:r>
              <a:rPr lang="it-IT" i="1" dirty="0"/>
              <a:t>I </a:t>
            </a:r>
            <a:r>
              <a:rPr lang="it-IT" b="1" i="1" dirty="0"/>
              <a:t>tribunali militari</a:t>
            </a:r>
            <a:r>
              <a:rPr lang="it-IT" i="1" dirty="0"/>
              <a:t> in tempo di guerra hanno la giurisdizione stabilita dalla legge. In tempo di pace hanno giurisdizione soltanto per i reati militari commessi da appartenenti alle Forze armate.</a:t>
            </a:r>
            <a:endParaRPr lang="it-IT" dirty="0"/>
          </a:p>
          <a:p>
            <a:pPr marL="0" indent="0" algn="just">
              <a:buNone/>
            </a:pPr>
            <a:r>
              <a:rPr lang="it-IT" i="1" dirty="0"/>
              <a:t> </a:t>
            </a:r>
            <a:endParaRPr lang="it-IT" dirty="0"/>
          </a:p>
          <a:p>
            <a:pPr algn="just"/>
            <a:r>
              <a:rPr lang="it-IT" dirty="0"/>
              <a:t>L’attività giurisdizionale è esercitata in forme differenziate: i giudici speciali partecipano all’esercizio della funzione giurisdizionale (non ordinaria) e l'art. 108, 2° co., Cost. predispone, pertanto, apposite garanzie di indipendenza anche per i giudici speciali.</a:t>
            </a:r>
          </a:p>
        </p:txBody>
      </p:sp>
      <p:sp>
        <p:nvSpPr>
          <p:cNvPr id="3" name="Titolo 2"/>
          <p:cNvSpPr>
            <a:spLocks noGrp="1"/>
          </p:cNvSpPr>
          <p:nvPr>
            <p:ph type="title"/>
          </p:nvPr>
        </p:nvSpPr>
        <p:spPr>
          <a:xfrm>
            <a:off x="467544" y="548680"/>
            <a:ext cx="8229600" cy="936104"/>
          </a:xfrm>
        </p:spPr>
        <p:txBody>
          <a:bodyPr>
            <a:normAutofit/>
          </a:bodyPr>
          <a:lstStyle/>
          <a:p>
            <a:r>
              <a:rPr lang="it-IT" dirty="0"/>
              <a:t>Giudici speciali </a:t>
            </a:r>
          </a:p>
        </p:txBody>
      </p:sp>
    </p:spTree>
    <p:extLst>
      <p:ext uri="{BB962C8B-B14F-4D97-AF65-F5344CB8AC3E}">
        <p14:creationId xmlns:p14="http://schemas.microsoft.com/office/powerpoint/2010/main" val="5472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7" y="2132856"/>
            <a:ext cx="8280920" cy="4320480"/>
          </a:xfrm>
        </p:spPr>
        <p:txBody>
          <a:bodyPr>
            <a:normAutofit fontScale="62500" lnSpcReduction="20000"/>
          </a:bodyPr>
          <a:lstStyle/>
          <a:p>
            <a:pPr algn="just"/>
            <a:r>
              <a:rPr lang="it-IT" sz="2900" b="1" dirty="0"/>
              <a:t>Art. 104 Cost.</a:t>
            </a:r>
            <a:endParaRPr lang="it-IT" sz="2900" dirty="0"/>
          </a:p>
          <a:p>
            <a:pPr marL="0" indent="0" algn="just">
              <a:buNone/>
            </a:pPr>
            <a:r>
              <a:rPr lang="it-IT" sz="2900" b="1" i="1" dirty="0"/>
              <a:t>La magistratura costituisce un ordine autonomo e indipendente da ogni altro potere.</a:t>
            </a:r>
            <a:endParaRPr lang="it-IT" sz="2900" dirty="0"/>
          </a:p>
          <a:p>
            <a:pPr marL="0" indent="0" algn="just">
              <a:buNone/>
            </a:pPr>
            <a:r>
              <a:rPr lang="it-IT" sz="2900" i="1" dirty="0"/>
              <a:t>Il Consiglio superiore della magistratura è presieduto dal Presidente della Repubblica.</a:t>
            </a:r>
            <a:endParaRPr lang="it-IT" sz="2900" dirty="0"/>
          </a:p>
          <a:p>
            <a:pPr marL="0" indent="0" algn="just">
              <a:buNone/>
            </a:pPr>
            <a:r>
              <a:rPr lang="it-IT" sz="2900" i="1" dirty="0"/>
              <a:t>Ne fanno parte di diritto il primo presidente e il procuratore generale della Corte di cassazione.</a:t>
            </a:r>
            <a:endParaRPr lang="it-IT" sz="2900" dirty="0"/>
          </a:p>
          <a:p>
            <a:pPr marL="0" indent="0" algn="just">
              <a:buNone/>
            </a:pPr>
            <a:r>
              <a:rPr lang="it-IT" sz="2900" i="1" dirty="0"/>
              <a:t>Gli altri componenti sono eletti per due terzi da tutti i magistrati ordinari tra gli appartenenti alle varie categorie, e per un terzo dal Parlamento in seduta comune tra professori ordinari di università in materie giuridiche ed avvocati dopo quindici anni di esercizio.</a:t>
            </a:r>
            <a:endParaRPr lang="it-IT" sz="2900" dirty="0"/>
          </a:p>
          <a:p>
            <a:pPr marL="0" indent="0" algn="just">
              <a:buNone/>
            </a:pPr>
            <a:r>
              <a:rPr lang="it-IT" sz="2900" b="1" dirty="0"/>
              <a:t>(…)</a:t>
            </a:r>
          </a:p>
          <a:p>
            <a:pPr marL="0" indent="0" algn="just">
              <a:buNone/>
            </a:pPr>
            <a:r>
              <a:rPr lang="it-IT" sz="2900" b="1" dirty="0"/>
              <a:t> </a:t>
            </a:r>
            <a:endParaRPr lang="it-IT" sz="2900" dirty="0"/>
          </a:p>
          <a:p>
            <a:pPr algn="just"/>
            <a:r>
              <a:rPr lang="it-IT" sz="2900" b="1" dirty="0"/>
              <a:t>Art. 105 Cost.</a:t>
            </a:r>
            <a:endParaRPr lang="it-IT" sz="2900" dirty="0"/>
          </a:p>
          <a:p>
            <a:pPr marL="0" indent="0" algn="just">
              <a:buNone/>
            </a:pPr>
            <a:r>
              <a:rPr lang="it-IT" sz="2900" i="1" dirty="0"/>
              <a:t>Spettano al Consiglio superiore della magistratura, secondo le norme dell'ordinamento giudiziario, le assunzioni, le assegnazioni ed i trasferimenti, le promozioni e i provvedimenti disciplinari nei riguardi dei magistrati.</a:t>
            </a:r>
            <a:endParaRPr lang="it-IT" sz="2900" dirty="0"/>
          </a:p>
          <a:p>
            <a:endParaRPr lang="it-IT" dirty="0"/>
          </a:p>
        </p:txBody>
      </p:sp>
      <p:sp>
        <p:nvSpPr>
          <p:cNvPr id="3" name="Titolo 2"/>
          <p:cNvSpPr>
            <a:spLocks noGrp="1"/>
          </p:cNvSpPr>
          <p:nvPr>
            <p:ph type="title"/>
          </p:nvPr>
        </p:nvSpPr>
        <p:spPr/>
        <p:txBody>
          <a:bodyPr>
            <a:normAutofit fontScale="90000"/>
          </a:bodyPr>
          <a:lstStyle/>
          <a:p>
            <a:r>
              <a:rPr lang="it-IT" dirty="0"/>
              <a:t>Statuto della magistratura – </a:t>
            </a:r>
            <a:br>
              <a:rPr lang="it-IT" dirty="0"/>
            </a:br>
            <a:r>
              <a:rPr lang="it-IT" dirty="0"/>
              <a:t>Artt. 104 e 105 Cost.</a:t>
            </a:r>
          </a:p>
        </p:txBody>
      </p:sp>
    </p:spTree>
    <p:extLst>
      <p:ext uri="{BB962C8B-B14F-4D97-AF65-F5344CB8AC3E}">
        <p14:creationId xmlns:p14="http://schemas.microsoft.com/office/powerpoint/2010/main" val="2937681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204864"/>
            <a:ext cx="7408333" cy="3921299"/>
          </a:xfrm>
        </p:spPr>
        <p:txBody>
          <a:bodyPr>
            <a:noAutofit/>
          </a:bodyPr>
          <a:lstStyle/>
          <a:p>
            <a:pPr algn="just"/>
            <a:r>
              <a:rPr lang="it-IT" sz="2200" b="1" dirty="0"/>
              <a:t>Art. 2907 c.c., comma I, c.c.</a:t>
            </a:r>
            <a:endParaRPr lang="it-IT" sz="2200" dirty="0"/>
          </a:p>
          <a:p>
            <a:pPr marL="0" indent="0" algn="just">
              <a:buNone/>
            </a:pPr>
            <a:r>
              <a:rPr lang="it-IT" sz="2200" i="1" dirty="0"/>
              <a:t>Alla tutela giurisdizionale dei diritti provvede l'autorità giudiziaria su domanda di parte e, quando la legge lo dispone, anche su istanza del pubblico ministero o d'ufficio. </a:t>
            </a:r>
            <a:endParaRPr lang="it-IT" sz="2200" dirty="0"/>
          </a:p>
          <a:p>
            <a:pPr algn="just"/>
            <a:endParaRPr lang="it-IT" sz="2200" dirty="0"/>
          </a:p>
          <a:p>
            <a:pPr algn="just"/>
            <a:r>
              <a:rPr lang="it-IT" sz="2200" dirty="0"/>
              <a:t>La disposizione si pone nell'ambito della disciplina sostanziale ­ quale omologo dell'art. 99 c.p.c.  </a:t>
            </a:r>
            <a:r>
              <a:rPr lang="it-IT" sz="2200" b="1" dirty="0"/>
              <a:t>(Principio della domanda)</a:t>
            </a:r>
            <a:r>
              <a:rPr lang="it-IT" sz="2200" dirty="0"/>
              <a:t> </a:t>
            </a:r>
            <a:r>
              <a:rPr lang="it-IT" sz="2200" dirty="0">
                <a:sym typeface="Wingdings"/>
              </a:rPr>
              <a:t></a:t>
            </a:r>
            <a:r>
              <a:rPr lang="it-IT" sz="2200" dirty="0"/>
              <a:t> ogni diritto previsto dalla legge sostanziale deve essere anche provvisto di «azione» nel senso di tutela giurisdizionale dinanzi all’autorità giudiziaria.</a:t>
            </a:r>
          </a:p>
        </p:txBody>
      </p:sp>
      <p:sp>
        <p:nvSpPr>
          <p:cNvPr id="3" name="Titolo 2"/>
          <p:cNvSpPr>
            <a:spLocks noGrp="1"/>
          </p:cNvSpPr>
          <p:nvPr>
            <p:ph type="title"/>
          </p:nvPr>
        </p:nvSpPr>
        <p:spPr>
          <a:xfrm>
            <a:off x="457200" y="338328"/>
            <a:ext cx="8229600" cy="858424"/>
          </a:xfrm>
        </p:spPr>
        <p:txBody>
          <a:bodyPr/>
          <a:lstStyle/>
          <a:p>
            <a:r>
              <a:rPr lang="it-IT" dirty="0"/>
              <a:t>Premesse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r>
              <a:rPr lang="it-IT" dirty="0"/>
              <a:t>L’attività giurisdizionale è definibile, da un punto di vista soggettivo (in relazione al soggetto che esercita la funzione), come </a:t>
            </a:r>
            <a:r>
              <a:rPr lang="it-IT" b="1" dirty="0"/>
              <a:t>l'attività svolta da giudici terzi, imparziali e indipendenti che prestano un pubblico servizio</a:t>
            </a:r>
            <a:endParaRPr lang="it-IT" dirty="0"/>
          </a:p>
          <a:p>
            <a:r>
              <a:rPr lang="it-IT" dirty="0"/>
              <a:t>Da un punto di vista oggettivo, la giurisdizione è definibile in relazione </a:t>
            </a:r>
            <a:r>
              <a:rPr lang="it-IT" b="1" dirty="0"/>
              <a:t>alla funzione concretamente svolta da </a:t>
            </a:r>
            <a:r>
              <a:rPr lang="it-IT" b="1"/>
              <a:t>determinati soggetti</a:t>
            </a:r>
            <a:r>
              <a:rPr lang="it-IT"/>
              <a:t> </a:t>
            </a:r>
            <a:r>
              <a:rPr lang="it-IT" dirty="0"/>
              <a:t>(in questo senso, è giurisdizionale anche la funzione esercitata dagli arbitri).</a:t>
            </a:r>
          </a:p>
          <a:p>
            <a:endParaRPr lang="it-IT" dirty="0"/>
          </a:p>
        </p:txBody>
      </p:sp>
      <p:sp>
        <p:nvSpPr>
          <p:cNvPr id="3" name="Titolo 2"/>
          <p:cNvSpPr>
            <a:spLocks noGrp="1"/>
          </p:cNvSpPr>
          <p:nvPr>
            <p:ph type="title"/>
          </p:nvPr>
        </p:nvSpPr>
        <p:spPr/>
        <p:txBody>
          <a:bodyPr/>
          <a:lstStyle/>
          <a:p>
            <a:r>
              <a:rPr lang="it-IT" dirty="0"/>
              <a:t>Premesse</a:t>
            </a:r>
          </a:p>
        </p:txBody>
      </p:sp>
    </p:spTree>
    <p:extLst>
      <p:ext uri="{BB962C8B-B14F-4D97-AF65-F5344CB8AC3E}">
        <p14:creationId xmlns:p14="http://schemas.microsoft.com/office/powerpoint/2010/main" val="133763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844824"/>
            <a:ext cx="7408333" cy="4536504"/>
          </a:xfrm>
        </p:spPr>
        <p:txBody>
          <a:bodyPr>
            <a:noAutofit/>
          </a:bodyPr>
          <a:lstStyle/>
          <a:p>
            <a:pPr algn="just"/>
            <a:r>
              <a:rPr lang="it-IT" sz="2000" b="1" dirty="0"/>
              <a:t>Art. 101 Cost</a:t>
            </a:r>
            <a:endParaRPr lang="it-IT" sz="2000" dirty="0"/>
          </a:p>
          <a:p>
            <a:pPr marL="0" indent="0" algn="just">
              <a:buNone/>
            </a:pPr>
            <a:r>
              <a:rPr lang="it-IT" sz="2000" i="1" dirty="0"/>
              <a:t>La giustizia è amministrata in nome del popolo.</a:t>
            </a:r>
            <a:endParaRPr lang="it-IT" sz="2000" dirty="0"/>
          </a:p>
          <a:p>
            <a:pPr marL="0" indent="0" algn="just">
              <a:buNone/>
            </a:pPr>
            <a:r>
              <a:rPr lang="it-IT" sz="2000" i="1" dirty="0"/>
              <a:t>I giudici sono soggetti soltanto alla legge.</a:t>
            </a:r>
            <a:endParaRPr lang="it-IT" sz="2000" dirty="0"/>
          </a:p>
          <a:p>
            <a:pPr marL="0" indent="0" algn="just">
              <a:buNone/>
            </a:pPr>
            <a:endParaRPr lang="it-IT" sz="2000" dirty="0"/>
          </a:p>
          <a:p>
            <a:pPr algn="just"/>
            <a:r>
              <a:rPr lang="it-IT" sz="2000" b="1" dirty="0"/>
              <a:t>Art. 1 c.p.c. (Giurisdizione dei giudici ordinari)</a:t>
            </a:r>
            <a:endParaRPr lang="it-IT" sz="2000" dirty="0"/>
          </a:p>
          <a:p>
            <a:pPr marL="0" indent="0" algn="just">
              <a:buNone/>
            </a:pPr>
            <a:r>
              <a:rPr lang="it-IT" sz="2000" i="1" dirty="0"/>
              <a:t>La giurisdizione civile, salvo speciali disposizioni di legge, è esercitata dai giudici ordinari secondo le norme del presente codice.</a:t>
            </a:r>
            <a:endParaRPr lang="it-IT" sz="2000" dirty="0"/>
          </a:p>
          <a:p>
            <a:pPr algn="just"/>
            <a:endParaRPr lang="it-IT" sz="2000" dirty="0"/>
          </a:p>
          <a:p>
            <a:pPr marL="0" indent="0" algn="just">
              <a:buNone/>
            </a:pPr>
            <a:r>
              <a:rPr lang="it-IT" sz="2000" dirty="0"/>
              <a:t>La giurisdizione costituisce la manifestazione del potere giudiziario esercitato dai giudici che sono chiamati ad interpretare e dare applicazione concreta delle norme giuridiche (</a:t>
            </a:r>
            <a:r>
              <a:rPr lang="it-IT" sz="2000" i="1" dirty="0"/>
              <a:t>iuris </a:t>
            </a:r>
            <a:r>
              <a:rPr lang="it-IT" sz="2000" i="1" dirty="0" err="1"/>
              <a:t>dictio</a:t>
            </a:r>
            <a:r>
              <a:rPr lang="it-IT" sz="2000" dirty="0"/>
              <a:t>, affermazione del diritto).</a:t>
            </a:r>
          </a:p>
          <a:p>
            <a:pPr algn="just"/>
            <a:endParaRPr lang="it-IT" sz="2200" dirty="0"/>
          </a:p>
        </p:txBody>
      </p:sp>
      <p:sp>
        <p:nvSpPr>
          <p:cNvPr id="3" name="Titolo 2"/>
          <p:cNvSpPr>
            <a:spLocks noGrp="1"/>
          </p:cNvSpPr>
          <p:nvPr>
            <p:ph type="title"/>
          </p:nvPr>
        </p:nvSpPr>
        <p:spPr>
          <a:xfrm>
            <a:off x="457200" y="338328"/>
            <a:ext cx="8229600" cy="858424"/>
          </a:xfrm>
        </p:spPr>
        <p:txBody>
          <a:bodyPr/>
          <a:lstStyle/>
          <a:p>
            <a:r>
              <a:rPr lang="it-IT" dirty="0"/>
              <a:t>Art. 101 Cost e art. 1 c.p.c.</a:t>
            </a:r>
          </a:p>
        </p:txBody>
      </p:sp>
    </p:spTree>
    <p:extLst>
      <p:ext uri="{BB962C8B-B14F-4D97-AF65-F5344CB8AC3E}">
        <p14:creationId xmlns:p14="http://schemas.microsoft.com/office/powerpoint/2010/main" val="4280409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2132856"/>
            <a:ext cx="8280921" cy="4032448"/>
          </a:xfrm>
        </p:spPr>
        <p:txBody>
          <a:bodyPr>
            <a:normAutofit fontScale="85000" lnSpcReduction="10000"/>
          </a:bodyPr>
          <a:lstStyle/>
          <a:p>
            <a:pPr algn="just"/>
            <a:r>
              <a:rPr lang="it-IT" b="1" dirty="0"/>
              <a:t>Art. 1 c.p.c. </a:t>
            </a:r>
            <a:r>
              <a:rPr lang="it-IT" b="1" dirty="0">
                <a:sym typeface="Wingdings"/>
              </a:rPr>
              <a:t>i giudici</a:t>
            </a:r>
            <a:r>
              <a:rPr lang="it-IT" b="1" dirty="0"/>
              <a:t> hanno il potere­-dovere di provvedere alla tutela dei diritti. </a:t>
            </a:r>
            <a:endParaRPr lang="it-IT" dirty="0"/>
          </a:p>
          <a:p>
            <a:pPr algn="just"/>
            <a:endParaRPr lang="it-IT" dirty="0"/>
          </a:p>
          <a:p>
            <a:pPr algn="just"/>
            <a:r>
              <a:rPr lang="it-IT" dirty="0"/>
              <a:t>Lo Stato sovrano avoca a sé la funzione di </a:t>
            </a:r>
            <a:r>
              <a:rPr lang="it-IT" b="1" dirty="0"/>
              <a:t>composizione eteronoma</a:t>
            </a:r>
            <a:r>
              <a:rPr lang="it-IT" dirty="0"/>
              <a:t> delle liti e si impegna ad esercitarla attraverso i suoi organi giurisdizionali in conformità alle leggi dell'ordinamento, garantendo all'individuo il diritto di iniziativa, ma vietandogli il ricorso a forme di autotutela privata. </a:t>
            </a:r>
          </a:p>
          <a:p>
            <a:pPr algn="just"/>
            <a:endParaRPr lang="it-IT" dirty="0"/>
          </a:p>
          <a:p>
            <a:pPr algn="just"/>
            <a:r>
              <a:rPr lang="it-IT" dirty="0"/>
              <a:t>Il divieto di autotutela privata ­ rafforzato dalla presenza di specifiche norme penali (cfr., sull'esercizio arbitrario delle proprie ragioni con violenza sulle cose o sulle persone, gli artt. 392 e 393 c.p.) ­ non è assoluto ma è suscettibile di talune attenuazioni o </a:t>
            </a:r>
            <a:r>
              <a:rPr lang="it-IT" b="1" dirty="0"/>
              <a:t>deroghe tassativamente disciplinate dalla legge</a:t>
            </a:r>
            <a:r>
              <a:rPr lang="it-IT" dirty="0"/>
              <a:t>. </a:t>
            </a:r>
          </a:p>
          <a:p>
            <a:pPr marL="0" indent="0" algn="just">
              <a:buNone/>
            </a:pPr>
            <a:endParaRPr lang="it-IT" dirty="0"/>
          </a:p>
        </p:txBody>
      </p:sp>
      <p:sp>
        <p:nvSpPr>
          <p:cNvPr id="3" name="Titolo 2"/>
          <p:cNvSpPr>
            <a:spLocks noGrp="1"/>
          </p:cNvSpPr>
          <p:nvPr>
            <p:ph type="title"/>
          </p:nvPr>
        </p:nvSpPr>
        <p:spPr/>
        <p:txBody>
          <a:bodyPr/>
          <a:lstStyle/>
          <a:p>
            <a:r>
              <a:rPr lang="it-IT" dirty="0"/>
              <a:t>Art. 101 Cost e art. 1 c.p.c.</a:t>
            </a:r>
          </a:p>
        </p:txBody>
      </p:sp>
    </p:spTree>
    <p:extLst>
      <p:ext uri="{BB962C8B-B14F-4D97-AF65-F5344CB8AC3E}">
        <p14:creationId xmlns:p14="http://schemas.microsoft.com/office/powerpoint/2010/main" val="2314520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916832"/>
            <a:ext cx="8352928" cy="4497363"/>
          </a:xfrm>
        </p:spPr>
        <p:txBody>
          <a:bodyPr>
            <a:normAutofit fontScale="85000" lnSpcReduction="10000"/>
          </a:bodyPr>
          <a:lstStyle/>
          <a:p>
            <a:pPr algn="just"/>
            <a:r>
              <a:rPr lang="it-IT" sz="2100" dirty="0"/>
              <a:t>Terzo aspetto </a:t>
            </a:r>
            <a:r>
              <a:rPr lang="it-IT" sz="2100" dirty="0">
                <a:sym typeface="Wingdings"/>
              </a:rPr>
              <a:t></a:t>
            </a:r>
            <a:r>
              <a:rPr lang="it-IT" sz="2100" dirty="0"/>
              <a:t> </a:t>
            </a:r>
            <a:r>
              <a:rPr lang="it-IT" sz="2100" b="1" dirty="0"/>
              <a:t>VINCOLO COSTITUITO DAL PRECEDENTE GIURISPRUDENZIALE</a:t>
            </a:r>
            <a:r>
              <a:rPr lang="it-IT" sz="2100" dirty="0"/>
              <a:t> </a:t>
            </a:r>
            <a:r>
              <a:rPr lang="it-IT" sz="2100" dirty="0">
                <a:sym typeface="Wingdings"/>
              </a:rPr>
              <a:t></a:t>
            </a:r>
            <a:r>
              <a:rPr lang="it-IT" sz="2100" dirty="0"/>
              <a:t> nel nostro ordinamento il giudice non è vincolato al c.d. </a:t>
            </a:r>
            <a:r>
              <a:rPr lang="it-IT" sz="2100" i="1" dirty="0" err="1"/>
              <a:t>binding</a:t>
            </a:r>
            <a:r>
              <a:rPr lang="it-IT" sz="2100" i="1" dirty="0"/>
              <a:t> </a:t>
            </a:r>
            <a:r>
              <a:rPr lang="it-IT" sz="2100" i="1" dirty="0" err="1"/>
              <a:t>precedent</a:t>
            </a:r>
            <a:r>
              <a:rPr lang="it-IT" sz="2100" dirty="0"/>
              <a:t> e, cioè, alla decisione assunta da un giudice “superiore” rispetto alla medesima controversia. Tuttavia, di recente il legislatore ha valorizzato la funzione nomofilattica e persuasiva dei precedenti dell’organo apicale dell’ordinamento giurisdizionale e, cioè, la corte di Cassazione (art. 65 </a:t>
            </a:r>
            <a:r>
              <a:rPr lang="it-IT" sz="2100" dirty="0" err="1"/>
              <a:t>ord</a:t>
            </a:r>
            <a:r>
              <a:rPr lang="it-IT" sz="2100" dirty="0"/>
              <a:t>. </a:t>
            </a:r>
            <a:r>
              <a:rPr lang="it-IT" sz="2100" dirty="0" err="1"/>
              <a:t>giud</a:t>
            </a:r>
            <a:r>
              <a:rPr lang="it-IT" sz="2100" dirty="0"/>
              <a:t>.).</a:t>
            </a:r>
          </a:p>
          <a:p>
            <a:pPr algn="just"/>
            <a:endParaRPr lang="it-IT" sz="2100" dirty="0"/>
          </a:p>
          <a:p>
            <a:pPr algn="just"/>
            <a:r>
              <a:rPr lang="it-IT" sz="2100" dirty="0"/>
              <a:t>ESEMPIO 1 </a:t>
            </a:r>
            <a:r>
              <a:rPr lang="it-IT" sz="2100" dirty="0">
                <a:sym typeface="Wingdings"/>
              </a:rPr>
              <a:t></a:t>
            </a:r>
            <a:r>
              <a:rPr lang="it-IT" sz="2100" dirty="0"/>
              <a:t> </a:t>
            </a:r>
            <a:r>
              <a:rPr lang="it-IT" sz="2100" b="1" dirty="0"/>
              <a:t>Art. 360-</a:t>
            </a:r>
            <a:r>
              <a:rPr lang="it-IT" sz="2100" b="1" i="1" dirty="0"/>
              <a:t>bis</a:t>
            </a:r>
            <a:r>
              <a:rPr lang="it-IT" sz="2100" b="1" dirty="0"/>
              <a:t> c.p.c. (Inammissibilità del ricorso)</a:t>
            </a:r>
            <a:endParaRPr lang="it-IT" sz="2100" dirty="0"/>
          </a:p>
          <a:p>
            <a:pPr marL="0" indent="0" algn="just">
              <a:buNone/>
            </a:pPr>
            <a:r>
              <a:rPr lang="it-IT" sz="2100" i="1" dirty="0"/>
              <a:t>Il ricorso è inammissibile:</a:t>
            </a:r>
            <a:r>
              <a:rPr lang="it-IT" sz="2100" dirty="0"/>
              <a:t> </a:t>
            </a:r>
            <a:r>
              <a:rPr lang="it-IT" sz="2100" i="1" dirty="0"/>
              <a:t>1) quando il provvedimento impugnato ha deciso le questioni di diritto </a:t>
            </a:r>
            <a:r>
              <a:rPr lang="it-IT" sz="2100" b="1" i="1" dirty="0"/>
              <a:t>in modo conforme </a:t>
            </a:r>
            <a:r>
              <a:rPr lang="it-IT" sz="2100" i="1" dirty="0"/>
              <a:t>alla giurisprudenza della Corte e l’esame dei motivi non offre elementi per confermare o mutare l’orientamento della stessa; (...)</a:t>
            </a:r>
            <a:endParaRPr lang="it-IT" sz="2100" dirty="0"/>
          </a:p>
          <a:p>
            <a:pPr marL="0" indent="0" algn="just">
              <a:buNone/>
            </a:pPr>
            <a:r>
              <a:rPr lang="it-IT" sz="2100" dirty="0"/>
              <a:t> </a:t>
            </a:r>
          </a:p>
          <a:p>
            <a:pPr algn="just"/>
            <a:r>
              <a:rPr lang="it-IT" sz="2100" dirty="0"/>
              <a:t>ESEMPIO 2 </a:t>
            </a:r>
            <a:r>
              <a:rPr lang="it-IT" sz="2100" dirty="0">
                <a:sym typeface="Wingdings"/>
              </a:rPr>
              <a:t></a:t>
            </a:r>
            <a:r>
              <a:rPr lang="it-IT" sz="2100" dirty="0"/>
              <a:t> </a:t>
            </a:r>
            <a:r>
              <a:rPr lang="it-IT" sz="2100" b="1" dirty="0"/>
              <a:t>Art. 374, comma III, c.p.c. (Pronuncia a sezioni unite)</a:t>
            </a:r>
            <a:endParaRPr lang="it-IT" sz="2100" dirty="0"/>
          </a:p>
          <a:p>
            <a:pPr marL="0" indent="0" algn="just">
              <a:buNone/>
            </a:pPr>
            <a:r>
              <a:rPr lang="it-IT" sz="2100" i="1" dirty="0"/>
              <a:t>Se la sezione semplice </a:t>
            </a:r>
            <a:r>
              <a:rPr lang="it-IT" sz="2100" b="1" i="1" dirty="0"/>
              <a:t>ritiene di non condividere </a:t>
            </a:r>
            <a:r>
              <a:rPr lang="it-IT" sz="2100" i="1" dirty="0"/>
              <a:t>il principio di diritto enunciato dalle sezioni unite, rimette a queste ultime, con ordinanza motivata, la decisione del ricorso.</a:t>
            </a:r>
            <a:endParaRPr lang="it-IT" sz="2100" dirty="0"/>
          </a:p>
          <a:p>
            <a:pPr algn="just"/>
            <a:endParaRPr lang="it-IT" sz="2100" dirty="0"/>
          </a:p>
          <a:p>
            <a:endParaRPr lang="it-IT" dirty="0"/>
          </a:p>
        </p:txBody>
      </p:sp>
      <p:sp>
        <p:nvSpPr>
          <p:cNvPr id="3" name="Titolo 2"/>
          <p:cNvSpPr>
            <a:spLocks noGrp="1"/>
          </p:cNvSpPr>
          <p:nvPr>
            <p:ph type="title"/>
          </p:nvPr>
        </p:nvSpPr>
        <p:spPr/>
        <p:txBody>
          <a:bodyPr/>
          <a:lstStyle/>
          <a:p>
            <a:r>
              <a:rPr lang="it-IT" dirty="0"/>
              <a:t>Art. 101 Cost e art. 1 c.p.c.</a:t>
            </a:r>
          </a:p>
        </p:txBody>
      </p:sp>
    </p:spTree>
    <p:extLst>
      <p:ext uri="{BB962C8B-B14F-4D97-AF65-F5344CB8AC3E}">
        <p14:creationId xmlns:p14="http://schemas.microsoft.com/office/powerpoint/2010/main" val="523710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1547664" y="332656"/>
            <a:ext cx="6589199" cy="716658"/>
          </a:xfrm>
        </p:spPr>
        <p:txBody>
          <a:bodyPr>
            <a:normAutofit/>
          </a:bodyPr>
          <a:lstStyle/>
          <a:p>
            <a:r>
              <a:rPr lang="it-IT" sz="3200" b="1" dirty="0"/>
              <a:t> I PRINCIPI COSTITUZIONALI</a:t>
            </a:r>
          </a:p>
        </p:txBody>
      </p:sp>
      <p:sp>
        <p:nvSpPr>
          <p:cNvPr id="2" name="Segnaposto contenuto 1"/>
          <p:cNvSpPr>
            <a:spLocks noGrp="1"/>
          </p:cNvSpPr>
          <p:nvPr>
            <p:ph idx="1"/>
          </p:nvPr>
        </p:nvSpPr>
        <p:spPr>
          <a:xfrm>
            <a:off x="1043608" y="1916832"/>
            <a:ext cx="7272808" cy="4248472"/>
          </a:xfrm>
        </p:spPr>
        <p:txBody>
          <a:bodyPr>
            <a:noAutofit/>
          </a:bodyPr>
          <a:lstStyle/>
          <a:p>
            <a:pPr marL="0" indent="0">
              <a:buNone/>
            </a:pPr>
            <a:r>
              <a:rPr lang="it-IT" sz="2000" dirty="0">
                <a:latin typeface="Arial" panose="020B0604020202020204" pitchFamily="34" charset="0"/>
                <a:cs typeface="Arial" panose="020B0604020202020204" pitchFamily="34" charset="0"/>
              </a:rPr>
              <a:t>La Costituzione contiene principi:</a:t>
            </a:r>
          </a:p>
          <a:p>
            <a:r>
              <a:rPr lang="it-IT" sz="2000" dirty="0">
                <a:latin typeface="Arial" panose="020B0604020202020204" pitchFamily="34" charset="0"/>
                <a:cs typeface="Arial" panose="020B0604020202020204" pitchFamily="34" charset="0"/>
              </a:rPr>
              <a:t>Sul giudice «naturale» precostituito per legge (Art. 25, co. I)</a:t>
            </a:r>
          </a:p>
          <a:p>
            <a:r>
              <a:rPr lang="it-IT" sz="2000" dirty="0">
                <a:latin typeface="Arial" panose="020B0604020202020204" pitchFamily="34" charset="0"/>
                <a:cs typeface="Arial" panose="020B0604020202020204" pitchFamily="34" charset="0"/>
              </a:rPr>
              <a:t>Sui magistrati c.d. “togati” (vincitori di concorso – art. 106, co. I);</a:t>
            </a:r>
          </a:p>
          <a:p>
            <a:r>
              <a:rPr lang="it-IT" sz="2000" dirty="0">
                <a:latin typeface="Arial" panose="020B0604020202020204" pitchFamily="34" charset="0"/>
                <a:cs typeface="Arial" panose="020B0604020202020204" pitchFamily="34" charset="0"/>
              </a:rPr>
              <a:t>Sui magistrati c.d. onorari (non togati, che fanno parte dell’ordinamento della magistratura – art. 106, co. II);</a:t>
            </a:r>
          </a:p>
          <a:p>
            <a:r>
              <a:rPr lang="it-IT" sz="2000" dirty="0">
                <a:latin typeface="Arial" panose="020B0604020202020204" pitchFamily="34" charset="0"/>
                <a:cs typeface="Arial" panose="020B0604020202020204" pitchFamily="34" charset="0"/>
              </a:rPr>
              <a:t>Per la partecipazione di cittadini e degli esperti all’amministrazione della magistratura c.d. “laici” (art. 102, co. II);</a:t>
            </a:r>
          </a:p>
          <a:p>
            <a:r>
              <a:rPr lang="it-IT" sz="2000" dirty="0">
                <a:latin typeface="Arial" panose="020B0604020202020204" pitchFamily="34" charset="0"/>
                <a:cs typeface="Arial" panose="020B0604020202020204" pitchFamily="34" charset="0"/>
              </a:rPr>
              <a:t>Sui c.d. giudici speciali (art. 103 e art. 108);</a:t>
            </a:r>
          </a:p>
          <a:p>
            <a:r>
              <a:rPr lang="it-IT" sz="2000" dirty="0">
                <a:latin typeface="Arial" panose="020B0604020202020204" pitchFamily="34" charset="0"/>
                <a:cs typeface="Arial" panose="020B0604020202020204" pitchFamily="34" charset="0"/>
              </a:rPr>
              <a:t>Sullo statuto della magistratura (art. 104, 105 e 107)</a:t>
            </a:r>
          </a:p>
        </p:txBody>
      </p:sp>
      <p:sp>
        <p:nvSpPr>
          <p:cNvPr id="6" name="Segnaposto numero diapositiva 5">
            <a:extLst>
              <a:ext uri="{FF2B5EF4-FFF2-40B4-BE49-F238E27FC236}">
                <a16:creationId xmlns:a16="http://schemas.microsoft.com/office/drawing/2014/main" id="{F0BA163E-10F4-4127-8C72-E838BF87326C}"/>
              </a:ext>
            </a:extLst>
          </p:cNvPr>
          <p:cNvSpPr>
            <a:spLocks noGrp="1"/>
          </p:cNvSpPr>
          <p:nvPr>
            <p:ph type="sldNum" sz="quarter" idx="12"/>
          </p:nvPr>
        </p:nvSpPr>
        <p:spPr/>
        <p:txBody>
          <a:bodyPr/>
          <a:lstStyle/>
          <a:p>
            <a:fld id="{B007B441-5312-499D-93C3-6E37886527FA}" type="slidenum">
              <a:rPr lang="it-IT" smtClean="0"/>
              <a:pPr/>
              <a:t>8</a:t>
            </a:fld>
            <a:endParaRPr lang="it-IT"/>
          </a:p>
        </p:txBody>
      </p:sp>
    </p:spTree>
    <p:extLst>
      <p:ext uri="{BB962C8B-B14F-4D97-AF65-F5344CB8AC3E}">
        <p14:creationId xmlns:p14="http://schemas.microsoft.com/office/powerpoint/2010/main" val="187784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6C18968F-A060-4AA1-BF67-BDC709B0A86C}"/>
              </a:ext>
            </a:extLst>
          </p:cNvPr>
          <p:cNvSpPr>
            <a:spLocks noGrp="1"/>
          </p:cNvSpPr>
          <p:nvPr>
            <p:ph type="title"/>
          </p:nvPr>
        </p:nvSpPr>
        <p:spPr>
          <a:xfrm>
            <a:off x="1475656" y="548680"/>
            <a:ext cx="6589199" cy="1280890"/>
          </a:xfrm>
        </p:spPr>
        <p:txBody>
          <a:bodyPr>
            <a:normAutofit fontScale="90000"/>
          </a:bodyPr>
          <a:lstStyle/>
          <a:p>
            <a:r>
              <a:rPr lang="it-IT" dirty="0"/>
              <a:t>Il giudice naturale precostituito per legge</a:t>
            </a:r>
          </a:p>
        </p:txBody>
      </p:sp>
      <p:sp>
        <p:nvSpPr>
          <p:cNvPr id="2" name="Segnaposto contenuto 1">
            <a:extLst>
              <a:ext uri="{FF2B5EF4-FFF2-40B4-BE49-F238E27FC236}">
                <a16:creationId xmlns:a16="http://schemas.microsoft.com/office/drawing/2014/main" id="{BB5CB557-081A-420F-9A15-B3ED7AF24FAF}"/>
              </a:ext>
            </a:extLst>
          </p:cNvPr>
          <p:cNvSpPr>
            <a:spLocks noGrp="1"/>
          </p:cNvSpPr>
          <p:nvPr>
            <p:ph idx="1"/>
          </p:nvPr>
        </p:nvSpPr>
        <p:spPr>
          <a:xfrm>
            <a:off x="1259632" y="2511479"/>
            <a:ext cx="7274769" cy="4320480"/>
          </a:xfrm>
        </p:spPr>
        <p:txBody>
          <a:bodyPr>
            <a:normAutofit/>
          </a:bodyPr>
          <a:lstStyle/>
          <a:p>
            <a:pPr marL="0" indent="0">
              <a:buNone/>
            </a:pPr>
            <a:r>
              <a:rPr lang="it-IT" sz="2400" dirty="0">
                <a:latin typeface="Arial" panose="020B0604020202020204" pitchFamily="34" charset="0"/>
                <a:cs typeface="Arial" panose="020B0604020202020204" pitchFamily="34" charset="0"/>
              </a:rPr>
              <a:t>Art. 25, co. I </a:t>
            </a:r>
            <a:r>
              <a:rPr lang="it-IT" sz="2400" dirty="0">
                <a:latin typeface="Arial" panose="020B0604020202020204" pitchFamily="34" charset="0"/>
                <a:cs typeface="Arial" panose="020B0604020202020204" pitchFamily="34" charset="0"/>
                <a:sym typeface="Wingdings" panose="05000000000000000000" pitchFamily="2" charset="2"/>
              </a:rPr>
              <a:t> </a:t>
            </a:r>
            <a:r>
              <a:rPr lang="it-IT" sz="2400" b="0" i="1" dirty="0">
                <a:solidFill>
                  <a:srgbClr val="000000"/>
                </a:solidFill>
                <a:effectLst/>
                <a:latin typeface="Arial" panose="020B0604020202020204" pitchFamily="34" charset="0"/>
                <a:cs typeface="Arial" panose="020B0604020202020204" pitchFamily="34" charset="0"/>
              </a:rPr>
              <a:t>Nessuno può essere distolto dal giudice naturale precostituito per legge.</a:t>
            </a:r>
            <a:endParaRPr lang="it-IT" sz="2400" i="1" dirty="0">
              <a:latin typeface="Arial" panose="020B0604020202020204" pitchFamily="34" charset="0"/>
              <a:cs typeface="Arial" panose="020B0604020202020204" pitchFamily="34" charset="0"/>
            </a:endParaRPr>
          </a:p>
          <a:p>
            <a:r>
              <a:rPr lang="it-IT" sz="2400" dirty="0">
                <a:latin typeface="Arial" panose="020B0604020202020204" pitchFamily="34" charset="0"/>
                <a:cs typeface="Arial" panose="020B0604020202020204" pitchFamily="34" charset="0"/>
              </a:rPr>
              <a:t>Il giudice competente deve essere individuato con norme astratte e generali non «manipolabili»</a:t>
            </a:r>
          </a:p>
          <a:p>
            <a:r>
              <a:rPr lang="it-IT" sz="2400" dirty="0">
                <a:latin typeface="Arial" panose="020B0604020202020204" pitchFamily="34" charset="0"/>
                <a:cs typeface="Arial" panose="020B0604020202020204" pitchFamily="34" charset="0"/>
              </a:rPr>
              <a:t>Il principio dell’art. 25 Cost. riguarda l’ufficio giudiziario considerato nel suo complesso, e non la sezione o il singolo magistrato addetto: “giudice naturale” è quel determinato tribunale. </a:t>
            </a:r>
          </a:p>
        </p:txBody>
      </p:sp>
      <p:sp>
        <p:nvSpPr>
          <p:cNvPr id="6" name="Segnaposto numero diapositiva 5">
            <a:extLst>
              <a:ext uri="{FF2B5EF4-FFF2-40B4-BE49-F238E27FC236}">
                <a16:creationId xmlns:a16="http://schemas.microsoft.com/office/drawing/2014/main" id="{D148B878-6B29-4A07-8346-736EDF1FD82E}"/>
              </a:ext>
            </a:extLst>
          </p:cNvPr>
          <p:cNvSpPr>
            <a:spLocks noGrp="1"/>
          </p:cNvSpPr>
          <p:nvPr>
            <p:ph type="sldNum" sz="quarter" idx="12"/>
          </p:nvPr>
        </p:nvSpPr>
        <p:spPr/>
        <p:txBody>
          <a:bodyPr/>
          <a:lstStyle/>
          <a:p>
            <a:fld id="{B007B441-5312-499D-93C3-6E37886527FA}" type="slidenum">
              <a:rPr lang="it-IT" smtClean="0"/>
              <a:pPr/>
              <a:t>9</a:t>
            </a:fld>
            <a:endParaRPr lang="it-IT"/>
          </a:p>
        </p:txBody>
      </p:sp>
    </p:spTree>
    <p:extLst>
      <p:ext uri="{BB962C8B-B14F-4D97-AF65-F5344CB8AC3E}">
        <p14:creationId xmlns:p14="http://schemas.microsoft.com/office/powerpoint/2010/main" val="1109202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onda">
  <a:themeElements>
    <a:clrScheme name="Infusione">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Forma d'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 d'onda.thmx</Template>
  <TotalTime>3238</TotalTime>
  <Words>2865</Words>
  <Application>Microsoft Office PowerPoint</Application>
  <PresentationFormat>Presentazione su schermo (4:3)</PresentationFormat>
  <Paragraphs>148</Paragraphs>
  <Slides>23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23</vt:i4>
      </vt:variant>
    </vt:vector>
  </HeadingPairs>
  <TitlesOfParts>
    <vt:vector size="27" baseType="lpstr">
      <vt:lpstr>Arial</vt:lpstr>
      <vt:lpstr>Candara</vt:lpstr>
      <vt:lpstr>Symbol</vt:lpstr>
      <vt:lpstr>Forma d'onda</vt:lpstr>
      <vt:lpstr>PRINCIPI GENERALI IN TEMA DI ORDINAMENTO DELLA MAGISTRATURA</vt:lpstr>
      <vt:lpstr>Le fonti</vt:lpstr>
      <vt:lpstr>Premesse</vt:lpstr>
      <vt:lpstr>Premesse</vt:lpstr>
      <vt:lpstr>Art. 101 Cost e art. 1 c.p.c.</vt:lpstr>
      <vt:lpstr>Art. 101 Cost e art. 1 c.p.c.</vt:lpstr>
      <vt:lpstr>Art. 101 Cost e art. 1 c.p.c.</vt:lpstr>
      <vt:lpstr> I PRINCIPI COSTITUZIONALI</vt:lpstr>
      <vt:lpstr>Il giudice naturale precostituito per legge</vt:lpstr>
      <vt:lpstr>Art. 102 Cost.</vt:lpstr>
      <vt:lpstr>Art. 1 ord. giur. – I giudici</vt:lpstr>
      <vt:lpstr>Il tribunale ordinario</vt:lpstr>
      <vt:lpstr>La corte d’appello</vt:lpstr>
      <vt:lpstr>La Corte di cassazione</vt:lpstr>
      <vt:lpstr>Divieto di istituire nuovi giudici speciali o straordinari</vt:lpstr>
      <vt:lpstr>  Sezioni specializzate</vt:lpstr>
      <vt:lpstr>Sezioni specializzate - esempi</vt:lpstr>
      <vt:lpstr>Statuto della magistratura –  Art. 106 Cost.</vt:lpstr>
      <vt:lpstr>La magistratura onoraria</vt:lpstr>
      <vt:lpstr>Statuto della magistratura</vt:lpstr>
      <vt:lpstr>La magistratura onoraria</vt:lpstr>
      <vt:lpstr>Giudici speciali </vt:lpstr>
      <vt:lpstr>Statuto della magistratura –  Artt. 104 e 105 Cost.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dell’Arbitrato</dc:title>
  <cp:lastModifiedBy>Giuseppina Fanelli</cp:lastModifiedBy>
  <cp:revision>572</cp:revision>
  <cp:lastPrinted>2020-03-11T08:34:42Z</cp:lastPrinted>
  <dcterms:modified xsi:type="dcterms:W3CDTF">2023-10-24T16:23:20Z</dcterms:modified>
</cp:coreProperties>
</file>