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embeddedFontLst>
    <p:embeddedFont>
      <p:font typeface="Calibri" panose="020F0502020204030204" pitchFamily="34" charset="0"/>
      <p:regular r:id="rId63"/>
      <p:bold r:id="rId64"/>
      <p:italic r:id="rId65"/>
      <p:boldItalic r:id="rId66"/>
    </p:embeddedFont>
    <p:embeddedFont>
      <p:font typeface="Century Gothic" panose="020B0502020202020204" pitchFamily="34" charset="0"/>
      <p:regular r:id="rId67"/>
      <p:bold r:id="rId68"/>
      <p:italic r:id="rId69"/>
      <p:boldItalic r:id="rId70"/>
    </p:embeddedFont>
    <p:embeddedFont>
      <p:font typeface="Comic Sans MS" panose="030F0902030302020204" pitchFamily="66" charset="0"/>
      <p:regular r:id="rId71"/>
    </p:embeddedFont>
    <p:embeddedFont>
      <p:font typeface="Helvetica Neue" panose="02000503000000020004" pitchFamily="2" charset="0"/>
      <p:regular r:id="rId72"/>
      <p:bold r:id="rId73"/>
      <p:italic r:id="rId74"/>
      <p:boldItalic r:id="rId75"/>
    </p:embeddedFont>
    <p:embeddedFont>
      <p:font typeface="Merriweather Sans" pitchFamily="2" charset="77"/>
      <p:regular r:id="rId76"/>
      <p:bold r:id="rId77"/>
      <p:italic r:id="rId78"/>
      <p:boldItalic r:id="rId79"/>
    </p:embeddedFont>
    <p:embeddedFont>
      <p:font typeface="Noto Sans Symbols" pitchFamily="2"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im6+hJ3VVxMYULiPZ/QNNDFIu+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 Id="rId61" Type="http://schemas.openxmlformats.org/officeDocument/2006/relationships/slide" Target="slides/slide60.xml"/><Relationship Id="rId8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1751010" y="609601"/>
            <a:ext cx="8676225" cy="3200401"/>
          </a:xfrm>
          <a:prstGeom prst="rect">
            <a:avLst/>
          </a:prstGeom>
          <a:noFill/>
          <a:ln>
            <a:noFill/>
          </a:ln>
        </p:spPr>
        <p:txBody>
          <a:bodyPr spcFirstLastPara="1" wrap="square" lIns="45700" tIns="45700" rIns="45700" bIns="45700" anchor="b" anchorCtr="0">
            <a:normAutofit/>
          </a:bodyPr>
          <a:lstStyle>
            <a:lvl1pPr lvl="0" algn="ctr">
              <a:lnSpc>
                <a:spcPct val="100000"/>
              </a:lnSpc>
              <a:spcBef>
                <a:spcPts val="0"/>
              </a:spcBef>
              <a:spcAft>
                <a:spcPts val="0"/>
              </a:spcAft>
              <a:buClr>
                <a:srgbClr val="FFFFFF"/>
              </a:buClr>
              <a:buSzPts val="4800"/>
              <a:buFont typeface="Century Gothic"/>
              <a:buNone/>
              <a:defRPr sz="48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1" name="Google Shape;11;p62"/>
          <p:cNvSpPr txBox="1">
            <a:spLocks noGrp="1"/>
          </p:cNvSpPr>
          <p:nvPr>
            <p:ph type="body" idx="1"/>
          </p:nvPr>
        </p:nvSpPr>
        <p:spPr>
          <a:xfrm>
            <a:off x="1751010" y="3886200"/>
            <a:ext cx="8676225" cy="19050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FFFFFF"/>
              </a:buClr>
              <a:buSzPts val="2100"/>
              <a:buFont typeface="Century Gothic"/>
              <a:buNone/>
              <a:defRPr sz="2100">
                <a:solidFill>
                  <a:srgbClr val="FFFFFF"/>
                </a:solidFill>
              </a:defRPr>
            </a:lvl1pPr>
            <a:lvl2pPr marL="914400" lvl="1" indent="-228600" algn="ctr">
              <a:lnSpc>
                <a:spcPct val="100000"/>
              </a:lnSpc>
              <a:spcBef>
                <a:spcPts val="600"/>
              </a:spcBef>
              <a:spcAft>
                <a:spcPts val="0"/>
              </a:spcAft>
              <a:buClr>
                <a:srgbClr val="FFFFFF"/>
              </a:buClr>
              <a:buSzPts val="2100"/>
              <a:buFont typeface="Century Gothic"/>
              <a:buNone/>
              <a:defRPr sz="2100">
                <a:solidFill>
                  <a:srgbClr val="FFFFFF"/>
                </a:solidFill>
              </a:defRPr>
            </a:lvl2pPr>
            <a:lvl3pPr marL="1371600" lvl="2" indent="-228600" algn="ctr">
              <a:lnSpc>
                <a:spcPct val="100000"/>
              </a:lnSpc>
              <a:spcBef>
                <a:spcPts val="600"/>
              </a:spcBef>
              <a:spcAft>
                <a:spcPts val="0"/>
              </a:spcAft>
              <a:buClr>
                <a:srgbClr val="FFFFFF"/>
              </a:buClr>
              <a:buSzPts val="2100"/>
              <a:buFont typeface="Century Gothic"/>
              <a:buNone/>
              <a:defRPr sz="2100">
                <a:solidFill>
                  <a:srgbClr val="FFFFFF"/>
                </a:solidFill>
              </a:defRPr>
            </a:lvl3pPr>
            <a:lvl4pPr marL="1828800" lvl="3" indent="-228600" algn="ctr">
              <a:lnSpc>
                <a:spcPct val="100000"/>
              </a:lnSpc>
              <a:spcBef>
                <a:spcPts val="600"/>
              </a:spcBef>
              <a:spcAft>
                <a:spcPts val="0"/>
              </a:spcAft>
              <a:buClr>
                <a:srgbClr val="FFFFFF"/>
              </a:buClr>
              <a:buSzPts val="2100"/>
              <a:buFont typeface="Century Gothic"/>
              <a:buNone/>
              <a:defRPr sz="2100">
                <a:solidFill>
                  <a:srgbClr val="FFFFFF"/>
                </a:solidFill>
              </a:defRPr>
            </a:lvl4pPr>
            <a:lvl5pPr marL="2286000" lvl="4" indent="-228600" algn="ctr">
              <a:lnSpc>
                <a:spcPct val="100000"/>
              </a:lnSpc>
              <a:spcBef>
                <a:spcPts val="600"/>
              </a:spcBef>
              <a:spcAft>
                <a:spcPts val="0"/>
              </a:spcAft>
              <a:buClr>
                <a:srgbClr val="FFFFFF"/>
              </a:buClr>
              <a:buSzPts val="2100"/>
              <a:buFont typeface="Century Gothic"/>
              <a:buNone/>
              <a:defRPr sz="2100">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12" name="Google Shape;12;p62"/>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47"/>
        <p:cNvGrpSpPr/>
        <p:nvPr/>
      </p:nvGrpSpPr>
      <p:grpSpPr>
        <a:xfrm>
          <a:off x="0" y="0"/>
          <a:ext cx="0" cy="0"/>
          <a:chOff x="0" y="0"/>
          <a:chExt cx="0" cy="0"/>
        </a:xfrm>
      </p:grpSpPr>
      <p:sp>
        <p:nvSpPr>
          <p:cNvPr id="48" name="Google Shape;48;p71"/>
          <p:cNvSpPr txBox="1">
            <a:spLocks noGrp="1"/>
          </p:cNvSpPr>
          <p:nvPr>
            <p:ph type="title"/>
          </p:nvPr>
        </p:nvSpPr>
        <p:spPr>
          <a:xfrm>
            <a:off x="1141412" y="4732863"/>
            <a:ext cx="9906001" cy="56674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2400"/>
              <a:buFont typeface="Century Gothic"/>
              <a:buNone/>
              <a:defRPr sz="24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9" name="Google Shape;49;p71"/>
          <p:cNvSpPr>
            <a:spLocks noGrp="1"/>
          </p:cNvSpPr>
          <p:nvPr>
            <p:ph type="pic" idx="2"/>
          </p:nvPr>
        </p:nvSpPr>
        <p:spPr>
          <a:xfrm>
            <a:off x="1979610" y="932112"/>
            <a:ext cx="8225945" cy="3164976"/>
          </a:xfrm>
          <a:prstGeom prst="rect">
            <a:avLst/>
          </a:prstGeom>
          <a:noFill/>
          <a:ln w="38100" cap="flat" cmpd="sng">
            <a:solidFill>
              <a:srgbClr val="2F353D"/>
            </a:solidFill>
            <a:prstDash val="solid"/>
            <a:round/>
            <a:headEnd type="none" w="sm" len="sm"/>
            <a:tailEnd type="none" w="sm" len="sm"/>
          </a:ln>
        </p:spPr>
      </p:sp>
      <p:sp>
        <p:nvSpPr>
          <p:cNvPr id="50" name="Google Shape;50;p71"/>
          <p:cNvSpPr txBox="1">
            <a:spLocks noGrp="1"/>
          </p:cNvSpPr>
          <p:nvPr>
            <p:ph type="body" idx="1"/>
          </p:nvPr>
        </p:nvSpPr>
        <p:spPr>
          <a:xfrm>
            <a:off x="1141412" y="5299602"/>
            <a:ext cx="9906001" cy="493714"/>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1400"/>
              <a:buFont typeface="Century Gothic"/>
              <a:buNone/>
              <a:defRPr sz="1400"/>
            </a:lvl1pPr>
            <a:lvl2pPr marL="914400" lvl="1" indent="-228600" algn="l">
              <a:lnSpc>
                <a:spcPct val="100000"/>
              </a:lnSpc>
              <a:spcBef>
                <a:spcPts val="600"/>
              </a:spcBef>
              <a:spcAft>
                <a:spcPts val="0"/>
              </a:spcAft>
              <a:buClr>
                <a:srgbClr val="FFFFFF"/>
              </a:buClr>
              <a:buSzPts val="1400"/>
              <a:buFont typeface="Century Gothic"/>
              <a:buNone/>
              <a:defRPr sz="1400"/>
            </a:lvl2pPr>
            <a:lvl3pPr marL="1371600" lvl="2" indent="-228600" algn="l">
              <a:lnSpc>
                <a:spcPct val="100000"/>
              </a:lnSpc>
              <a:spcBef>
                <a:spcPts val="600"/>
              </a:spcBef>
              <a:spcAft>
                <a:spcPts val="0"/>
              </a:spcAft>
              <a:buClr>
                <a:srgbClr val="FFFFFF"/>
              </a:buClr>
              <a:buSzPts val="1400"/>
              <a:buFont typeface="Century Gothic"/>
              <a:buNone/>
              <a:defRPr sz="1400"/>
            </a:lvl3pPr>
            <a:lvl4pPr marL="1828800" lvl="3" indent="-228600" algn="l">
              <a:lnSpc>
                <a:spcPct val="100000"/>
              </a:lnSpc>
              <a:spcBef>
                <a:spcPts val="600"/>
              </a:spcBef>
              <a:spcAft>
                <a:spcPts val="0"/>
              </a:spcAft>
              <a:buClr>
                <a:srgbClr val="FFFFFF"/>
              </a:buClr>
              <a:buSzPts val="1400"/>
              <a:buFont typeface="Century Gothic"/>
              <a:buNone/>
              <a:defRPr sz="1400"/>
            </a:lvl4pPr>
            <a:lvl5pPr marL="2286000" lvl="4" indent="-228600" algn="l">
              <a:lnSpc>
                <a:spcPct val="100000"/>
              </a:lnSpc>
              <a:spcBef>
                <a:spcPts val="600"/>
              </a:spcBef>
              <a:spcAft>
                <a:spcPts val="0"/>
              </a:spcAft>
              <a:buClr>
                <a:srgbClr val="FFFFFF"/>
              </a:buClr>
              <a:buSzPts val="1400"/>
              <a:buFont typeface="Century Gothic"/>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51" name="Google Shape;51;p71"/>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52"/>
        <p:cNvGrpSpPr/>
        <p:nvPr/>
      </p:nvGrpSpPr>
      <p:grpSpPr>
        <a:xfrm>
          <a:off x="0" y="0"/>
          <a:ext cx="0" cy="0"/>
          <a:chOff x="0" y="0"/>
          <a:chExt cx="0" cy="0"/>
        </a:xfrm>
      </p:grpSpPr>
      <p:sp>
        <p:nvSpPr>
          <p:cNvPr id="53" name="Google Shape;53;p72"/>
          <p:cNvSpPr txBox="1">
            <a:spLocks noGrp="1"/>
          </p:cNvSpPr>
          <p:nvPr>
            <p:ph type="title"/>
          </p:nvPr>
        </p:nvSpPr>
        <p:spPr>
          <a:xfrm>
            <a:off x="1141412" y="609601"/>
            <a:ext cx="9906001" cy="3124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54" name="Google Shape;54;p72"/>
          <p:cNvSpPr txBox="1">
            <a:spLocks noGrp="1"/>
          </p:cNvSpPr>
          <p:nvPr>
            <p:ph type="body" idx="1"/>
          </p:nvPr>
        </p:nvSpPr>
        <p:spPr>
          <a:xfrm>
            <a:off x="1141411" y="4343400"/>
            <a:ext cx="9906001" cy="1447800"/>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2000"/>
              <a:buFont typeface="Century Gothic"/>
              <a:buNone/>
              <a:defRPr>
                <a:solidFill>
                  <a:srgbClr val="FFFFFF"/>
                </a:solidFill>
              </a:defRPr>
            </a:lvl1pPr>
            <a:lvl2pPr marL="914400" lvl="1" indent="-228600" algn="l">
              <a:lnSpc>
                <a:spcPct val="100000"/>
              </a:lnSpc>
              <a:spcBef>
                <a:spcPts val="600"/>
              </a:spcBef>
              <a:spcAft>
                <a:spcPts val="0"/>
              </a:spcAft>
              <a:buClr>
                <a:srgbClr val="FFFFFF"/>
              </a:buClr>
              <a:buSzPts val="2000"/>
              <a:buFont typeface="Century Gothic"/>
              <a:buNone/>
              <a:defRPr>
                <a:solidFill>
                  <a:srgbClr val="FFFFFF"/>
                </a:solidFill>
              </a:defRPr>
            </a:lvl2pPr>
            <a:lvl3pPr marL="1371600" lvl="2" indent="-228600" algn="l">
              <a:lnSpc>
                <a:spcPct val="100000"/>
              </a:lnSpc>
              <a:spcBef>
                <a:spcPts val="600"/>
              </a:spcBef>
              <a:spcAft>
                <a:spcPts val="0"/>
              </a:spcAft>
              <a:buClr>
                <a:srgbClr val="FFFFFF"/>
              </a:buClr>
              <a:buSzPts val="2000"/>
              <a:buFont typeface="Century Gothic"/>
              <a:buNone/>
              <a:defRPr>
                <a:solidFill>
                  <a:srgbClr val="FFFFFF"/>
                </a:solidFill>
              </a:defRPr>
            </a:lvl3pPr>
            <a:lvl4pPr marL="1828800" lvl="3" indent="-228600" algn="l">
              <a:lnSpc>
                <a:spcPct val="100000"/>
              </a:lnSpc>
              <a:spcBef>
                <a:spcPts val="600"/>
              </a:spcBef>
              <a:spcAft>
                <a:spcPts val="0"/>
              </a:spcAft>
              <a:buClr>
                <a:srgbClr val="FFFFFF"/>
              </a:buClr>
              <a:buSzPts val="2000"/>
              <a:buFont typeface="Century Gothic"/>
              <a:buNone/>
              <a:defRPr>
                <a:solidFill>
                  <a:srgbClr val="FFFFFF"/>
                </a:solidFill>
              </a:defRPr>
            </a:lvl4pPr>
            <a:lvl5pPr marL="2286000" lvl="4" indent="-228600" algn="l">
              <a:lnSpc>
                <a:spcPct val="100000"/>
              </a:lnSpc>
              <a:spcBef>
                <a:spcPts val="600"/>
              </a:spcBef>
              <a:spcAft>
                <a:spcPts val="0"/>
              </a:spcAft>
              <a:buClr>
                <a:srgbClr val="FFFFFF"/>
              </a:buClr>
              <a:buSzPts val="2000"/>
              <a:buFont typeface="Century Gothic"/>
              <a:buNone/>
              <a:defRPr>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55" name="Google Shape;55;p72"/>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56"/>
        <p:cNvGrpSpPr/>
        <p:nvPr/>
      </p:nvGrpSpPr>
      <p:grpSpPr>
        <a:xfrm>
          <a:off x="0" y="0"/>
          <a:ext cx="0" cy="0"/>
          <a:chOff x="0" y="0"/>
          <a:chExt cx="0" cy="0"/>
        </a:xfrm>
      </p:grpSpPr>
      <p:sp>
        <p:nvSpPr>
          <p:cNvPr id="57" name="Google Shape;57;p73"/>
          <p:cNvSpPr txBox="1"/>
          <p:nvPr/>
        </p:nvSpPr>
        <p:spPr>
          <a:xfrm>
            <a:off x="882331" y="411193"/>
            <a:ext cx="518162" cy="133603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58" name="Google Shape;58;p73"/>
          <p:cNvSpPr txBox="1"/>
          <p:nvPr/>
        </p:nvSpPr>
        <p:spPr>
          <a:xfrm>
            <a:off x="10483530" y="2367567"/>
            <a:ext cx="518162" cy="1336039"/>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59" name="Google Shape;59;p73"/>
          <p:cNvSpPr txBox="1">
            <a:spLocks noGrp="1"/>
          </p:cNvSpPr>
          <p:nvPr>
            <p:ph type="title"/>
          </p:nvPr>
        </p:nvSpPr>
        <p:spPr>
          <a:xfrm>
            <a:off x="1446212" y="609601"/>
            <a:ext cx="9296400" cy="2743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3200"/>
              <a:buFont typeface="Century Gothic"/>
              <a:buNone/>
              <a:defRPr>
                <a:solidFill>
                  <a:srgbClr val="FFFFFF"/>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60" name="Google Shape;60;p73"/>
          <p:cNvSpPr txBox="1">
            <a:spLocks noGrp="1"/>
          </p:cNvSpPr>
          <p:nvPr>
            <p:ph type="body" idx="1"/>
          </p:nvPr>
        </p:nvSpPr>
        <p:spPr>
          <a:xfrm>
            <a:off x="1674810" y="3352800"/>
            <a:ext cx="8839205" cy="381000"/>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1800"/>
              <a:buNone/>
              <a:defRPr/>
            </a:lvl1pPr>
            <a:lvl2pPr marL="914400" lvl="1" indent="-228600" algn="l">
              <a:lnSpc>
                <a:spcPct val="100000"/>
              </a:lnSpc>
              <a:spcBef>
                <a:spcPts val="600"/>
              </a:spcBef>
              <a:spcAft>
                <a:spcPts val="0"/>
              </a:spcAft>
              <a:buClr>
                <a:srgbClr val="FFFFFF"/>
              </a:buClr>
              <a:buSzPts val="1800"/>
              <a:buNone/>
              <a:defRPr/>
            </a:lvl2pPr>
            <a:lvl3pPr marL="1371600" lvl="2" indent="-228600" algn="l">
              <a:lnSpc>
                <a:spcPct val="100000"/>
              </a:lnSpc>
              <a:spcBef>
                <a:spcPts val="600"/>
              </a:spcBef>
              <a:spcAft>
                <a:spcPts val="0"/>
              </a:spcAft>
              <a:buClr>
                <a:srgbClr val="FFFFFF"/>
              </a:buClr>
              <a:buSzPts val="1800"/>
              <a:buNone/>
              <a:defRPr/>
            </a:lvl3pPr>
            <a:lvl4pPr marL="1828800" lvl="3" indent="-228600" algn="l">
              <a:lnSpc>
                <a:spcPct val="100000"/>
              </a:lnSpc>
              <a:spcBef>
                <a:spcPts val="600"/>
              </a:spcBef>
              <a:spcAft>
                <a:spcPts val="0"/>
              </a:spcAft>
              <a:buClr>
                <a:srgbClr val="FFFFFF"/>
              </a:buClr>
              <a:buSzPts val="1800"/>
              <a:buNone/>
              <a:defRPr/>
            </a:lvl4pPr>
            <a:lvl5pPr marL="2286000" lvl="4" indent="-228600" algn="l">
              <a:lnSpc>
                <a:spcPct val="100000"/>
              </a:lnSpc>
              <a:spcBef>
                <a:spcPts val="600"/>
              </a:spcBef>
              <a:spcAft>
                <a:spcPts val="0"/>
              </a:spcAft>
              <a:buClr>
                <a:srgbClr val="FFFFFF"/>
              </a:buClr>
              <a:buSzPts val="1800"/>
              <a:buNone/>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1" name="Google Shape;61;p73"/>
          <p:cNvSpPr txBox="1">
            <a:spLocks noGrp="1"/>
          </p:cNvSpPr>
          <p:nvPr>
            <p:ph type="body" idx="2"/>
          </p:nvPr>
        </p:nvSpPr>
        <p:spPr>
          <a:xfrm>
            <a:off x="1141411" y="4343400"/>
            <a:ext cx="9906001" cy="1447800"/>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2" name="Google Shape;62;p73"/>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63"/>
        <p:cNvGrpSpPr/>
        <p:nvPr/>
      </p:nvGrpSpPr>
      <p:grpSpPr>
        <a:xfrm>
          <a:off x="0" y="0"/>
          <a:ext cx="0" cy="0"/>
          <a:chOff x="0" y="0"/>
          <a:chExt cx="0" cy="0"/>
        </a:xfrm>
      </p:grpSpPr>
      <p:sp>
        <p:nvSpPr>
          <p:cNvPr id="64" name="Google Shape;64;p74"/>
          <p:cNvSpPr txBox="1">
            <a:spLocks noGrp="1"/>
          </p:cNvSpPr>
          <p:nvPr>
            <p:ph type="title"/>
          </p:nvPr>
        </p:nvSpPr>
        <p:spPr>
          <a:xfrm>
            <a:off x="1141412" y="3308579"/>
            <a:ext cx="9906001" cy="146880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65" name="Google Shape;65;p74"/>
          <p:cNvSpPr txBox="1">
            <a:spLocks noGrp="1"/>
          </p:cNvSpPr>
          <p:nvPr>
            <p:ph type="body" idx="1"/>
          </p:nvPr>
        </p:nvSpPr>
        <p:spPr>
          <a:xfrm>
            <a:off x="1141409" y="4777380"/>
            <a:ext cx="9906003" cy="86040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FFFFFF"/>
              </a:buClr>
              <a:buSzPts val="2000"/>
              <a:buFont typeface="Century Gothic"/>
              <a:buNone/>
              <a:defRPr>
                <a:solidFill>
                  <a:srgbClr val="FFFFFF"/>
                </a:solidFill>
              </a:defRPr>
            </a:lvl1pPr>
            <a:lvl2pPr marL="914400" lvl="1" indent="-355600" algn="l">
              <a:lnSpc>
                <a:spcPct val="100000"/>
              </a:lnSpc>
              <a:spcBef>
                <a:spcPts val="600"/>
              </a:spcBef>
              <a:spcAft>
                <a:spcPts val="0"/>
              </a:spcAft>
              <a:buClr>
                <a:srgbClr val="FFFFFF"/>
              </a:buClr>
              <a:buSzPts val="2000"/>
              <a:buFont typeface="Century Gothic"/>
              <a:buChar char="•"/>
              <a:defRPr>
                <a:solidFill>
                  <a:srgbClr val="FFFFFF"/>
                </a:solidFill>
              </a:defRPr>
            </a:lvl2pPr>
            <a:lvl3pPr marL="1371600" lvl="2" indent="-355600" algn="l">
              <a:lnSpc>
                <a:spcPct val="100000"/>
              </a:lnSpc>
              <a:spcBef>
                <a:spcPts val="600"/>
              </a:spcBef>
              <a:spcAft>
                <a:spcPts val="0"/>
              </a:spcAft>
              <a:buClr>
                <a:srgbClr val="FFFFFF"/>
              </a:buClr>
              <a:buSzPts val="2000"/>
              <a:buFont typeface="Century Gothic"/>
              <a:buChar char="•"/>
              <a:defRPr>
                <a:solidFill>
                  <a:srgbClr val="FFFFFF"/>
                </a:solidFill>
              </a:defRPr>
            </a:lvl3pPr>
            <a:lvl4pPr marL="1828800" lvl="3" indent="-355600" algn="l">
              <a:lnSpc>
                <a:spcPct val="100000"/>
              </a:lnSpc>
              <a:spcBef>
                <a:spcPts val="600"/>
              </a:spcBef>
              <a:spcAft>
                <a:spcPts val="0"/>
              </a:spcAft>
              <a:buClr>
                <a:srgbClr val="FFFFFF"/>
              </a:buClr>
              <a:buSzPts val="2000"/>
              <a:buFont typeface="Century Gothic"/>
              <a:buChar char="•"/>
              <a:defRPr>
                <a:solidFill>
                  <a:srgbClr val="FFFFFF"/>
                </a:solidFill>
              </a:defRPr>
            </a:lvl4pPr>
            <a:lvl5pPr marL="2286000" lvl="4" indent="-355600" algn="l">
              <a:lnSpc>
                <a:spcPct val="100000"/>
              </a:lnSpc>
              <a:spcBef>
                <a:spcPts val="600"/>
              </a:spcBef>
              <a:spcAft>
                <a:spcPts val="0"/>
              </a:spcAft>
              <a:buClr>
                <a:srgbClr val="FFFFFF"/>
              </a:buClr>
              <a:buSzPts val="2000"/>
              <a:buFont typeface="Century Gothic"/>
              <a:buChar char="•"/>
              <a:defRPr>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6" name="Google Shape;66;p74"/>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67"/>
        <p:cNvGrpSpPr/>
        <p:nvPr/>
      </p:nvGrpSpPr>
      <p:grpSpPr>
        <a:xfrm>
          <a:off x="0" y="0"/>
          <a:ext cx="0" cy="0"/>
          <a:chOff x="0" y="0"/>
          <a:chExt cx="0" cy="0"/>
        </a:xfrm>
      </p:grpSpPr>
      <p:sp>
        <p:nvSpPr>
          <p:cNvPr id="68" name="Google Shape;68;p75"/>
          <p:cNvSpPr txBox="1"/>
          <p:nvPr/>
        </p:nvSpPr>
        <p:spPr>
          <a:xfrm>
            <a:off x="882331" y="411193"/>
            <a:ext cx="518162" cy="133603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69" name="Google Shape;69;p75"/>
          <p:cNvSpPr txBox="1"/>
          <p:nvPr/>
        </p:nvSpPr>
        <p:spPr>
          <a:xfrm>
            <a:off x="10483530" y="2367567"/>
            <a:ext cx="518162" cy="1336039"/>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70" name="Google Shape;70;p75"/>
          <p:cNvSpPr txBox="1">
            <a:spLocks noGrp="1"/>
          </p:cNvSpPr>
          <p:nvPr>
            <p:ph type="title"/>
          </p:nvPr>
        </p:nvSpPr>
        <p:spPr>
          <a:xfrm>
            <a:off x="1446212" y="609601"/>
            <a:ext cx="9296400" cy="2743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3200"/>
              <a:buFont typeface="Century Gothic"/>
              <a:buNone/>
              <a:defRPr>
                <a:solidFill>
                  <a:srgbClr val="FFFFFF"/>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1" name="Google Shape;71;p75"/>
          <p:cNvSpPr txBox="1">
            <a:spLocks noGrp="1"/>
          </p:cNvSpPr>
          <p:nvPr>
            <p:ph type="body" idx="1"/>
          </p:nvPr>
        </p:nvSpPr>
        <p:spPr>
          <a:xfrm>
            <a:off x="1141412" y="3886200"/>
            <a:ext cx="9906001" cy="8890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rgbClr val="FFFFFF"/>
              </a:buClr>
              <a:buSzPts val="2400"/>
              <a:buFont typeface="Century Gothic"/>
              <a:buNone/>
              <a:defRPr sz="2400" cap="none">
                <a:solidFill>
                  <a:srgbClr val="FFFFFF"/>
                </a:solidFill>
              </a:defRPr>
            </a:lvl1pPr>
            <a:lvl2pPr marL="914400" lvl="1"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2pPr>
            <a:lvl3pPr marL="1371600" lvl="2"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3pPr>
            <a:lvl4pPr marL="1828800" lvl="3"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4pPr>
            <a:lvl5pPr marL="2286000" lvl="4"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2" name="Google Shape;72;p75"/>
          <p:cNvSpPr txBox="1">
            <a:spLocks noGrp="1"/>
          </p:cNvSpPr>
          <p:nvPr>
            <p:ph type="body" idx="2"/>
          </p:nvPr>
        </p:nvSpPr>
        <p:spPr>
          <a:xfrm>
            <a:off x="1141411" y="4775200"/>
            <a:ext cx="9906001" cy="1016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3" name="Google Shape;73;p75"/>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74"/>
        <p:cNvGrpSpPr/>
        <p:nvPr/>
      </p:nvGrpSpPr>
      <p:grpSpPr>
        <a:xfrm>
          <a:off x="0" y="0"/>
          <a:ext cx="0" cy="0"/>
          <a:chOff x="0" y="0"/>
          <a:chExt cx="0" cy="0"/>
        </a:xfrm>
      </p:grpSpPr>
      <p:sp>
        <p:nvSpPr>
          <p:cNvPr id="75" name="Google Shape;75;p76"/>
          <p:cNvSpPr txBox="1">
            <a:spLocks noGrp="1"/>
          </p:cNvSpPr>
          <p:nvPr>
            <p:ph type="title"/>
          </p:nvPr>
        </p:nvSpPr>
        <p:spPr>
          <a:xfrm>
            <a:off x="1141412" y="609601"/>
            <a:ext cx="9906001" cy="2743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6" name="Google Shape;76;p76"/>
          <p:cNvSpPr txBox="1">
            <a:spLocks noGrp="1"/>
          </p:cNvSpPr>
          <p:nvPr>
            <p:ph type="body" idx="1"/>
          </p:nvPr>
        </p:nvSpPr>
        <p:spPr>
          <a:xfrm>
            <a:off x="1141412" y="3505200"/>
            <a:ext cx="9906001" cy="8382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rgbClr val="FFFFFF"/>
              </a:buClr>
              <a:buSzPts val="2800"/>
              <a:buFont typeface="Century Gothic"/>
              <a:buNone/>
              <a:defRPr sz="2800" cap="none">
                <a:solidFill>
                  <a:srgbClr val="FFFFFF"/>
                </a:solidFill>
              </a:defRPr>
            </a:lvl1pPr>
            <a:lvl2pPr marL="914400" lvl="1"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2pPr>
            <a:lvl3pPr marL="1371600" lvl="2"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3pPr>
            <a:lvl4pPr marL="1828800" lvl="3"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4pPr>
            <a:lvl5pPr marL="2286000" lvl="4"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7" name="Google Shape;77;p76"/>
          <p:cNvSpPr txBox="1">
            <a:spLocks noGrp="1"/>
          </p:cNvSpPr>
          <p:nvPr>
            <p:ph type="body" idx="2"/>
          </p:nvPr>
        </p:nvSpPr>
        <p:spPr>
          <a:xfrm>
            <a:off x="1141411" y="4343400"/>
            <a:ext cx="9906001" cy="14478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8" name="Google Shape;78;p76"/>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tx">
  <p:cSld name="TITLE_AND_BODY">
    <p:spTree>
      <p:nvGrpSpPr>
        <p:cNvPr id="1" name="Shape 13"/>
        <p:cNvGrpSpPr/>
        <p:nvPr/>
      </p:nvGrpSpPr>
      <p:grpSpPr>
        <a:xfrm>
          <a:off x="0" y="0"/>
          <a:ext cx="0" cy="0"/>
          <a:chOff x="0" y="0"/>
          <a:chExt cx="0" cy="0"/>
        </a:xfrm>
      </p:grpSpPr>
      <p:sp>
        <p:nvSpPr>
          <p:cNvPr id="14" name="Google Shape;14;p63"/>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5" name="Google Shape;15;p63"/>
          <p:cNvSpPr txBox="1">
            <a:spLocks noGrp="1"/>
          </p:cNvSpPr>
          <p:nvPr>
            <p:ph type="body" idx="1"/>
          </p:nvPr>
        </p:nvSpPr>
        <p:spPr>
          <a:xfrm>
            <a:off x="1141412" y="2666999"/>
            <a:ext cx="9906000" cy="3124201"/>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16" name="Google Shape;16;p63"/>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0">
  <p:cSld name="Titolo e contenuto 0">
    <p:bg>
      <p:bgPr>
        <a:solidFill>
          <a:srgbClr val="FFFFFF"/>
        </a:solidFill>
        <a:effectLst/>
      </p:bgPr>
    </p:bg>
    <p:spTree>
      <p:nvGrpSpPr>
        <p:cNvPr id="1" name="Shape 17"/>
        <p:cNvGrpSpPr/>
        <p:nvPr/>
      </p:nvGrpSpPr>
      <p:grpSpPr>
        <a:xfrm>
          <a:off x="0" y="0"/>
          <a:ext cx="0" cy="0"/>
          <a:chOff x="0" y="0"/>
          <a:chExt cx="0" cy="0"/>
        </a:xfrm>
      </p:grpSpPr>
      <p:sp>
        <p:nvSpPr>
          <p:cNvPr id="18" name="Google Shape;18;p64"/>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000000"/>
              </a:buClr>
              <a:buSzPts val="3200"/>
              <a:buFont typeface="Century Gothic"/>
              <a:buNone/>
              <a:defRPr>
                <a:solidFill>
                  <a:srgbClr val="000000"/>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9" name="Google Shape;19;p64"/>
          <p:cNvSpPr txBox="1">
            <a:spLocks noGrp="1"/>
          </p:cNvSpPr>
          <p:nvPr>
            <p:ph type="body" idx="1"/>
          </p:nvPr>
        </p:nvSpPr>
        <p:spPr>
          <a:xfrm>
            <a:off x="1141412" y="2666999"/>
            <a:ext cx="9906000" cy="3124201"/>
          </a:xfrm>
          <a:prstGeom prst="rect">
            <a:avLst/>
          </a:prstGeom>
          <a:noFill/>
          <a:ln>
            <a:noFill/>
          </a:ln>
        </p:spPr>
        <p:txBody>
          <a:bodyPr spcFirstLastPara="1" wrap="square" lIns="45700" tIns="45700" rIns="45700" bIns="45700" anchor="ctr" anchorCtr="0">
            <a:normAutofit/>
          </a:bodyPr>
          <a:lstStyle>
            <a:lvl1pPr marL="457200" lvl="0" indent="-355600" algn="l">
              <a:lnSpc>
                <a:spcPct val="100000"/>
              </a:lnSpc>
              <a:spcBef>
                <a:spcPts val="600"/>
              </a:spcBef>
              <a:spcAft>
                <a:spcPts val="0"/>
              </a:spcAft>
              <a:buClr>
                <a:srgbClr val="000000"/>
              </a:buClr>
              <a:buSzPts val="2000"/>
              <a:buChar char="•"/>
              <a:defRPr>
                <a:solidFill>
                  <a:srgbClr val="000000"/>
                </a:solidFill>
              </a:defRPr>
            </a:lvl1pPr>
            <a:lvl2pPr marL="914400" lvl="1" indent="-355600" algn="l">
              <a:lnSpc>
                <a:spcPct val="100000"/>
              </a:lnSpc>
              <a:spcBef>
                <a:spcPts val="600"/>
              </a:spcBef>
              <a:spcAft>
                <a:spcPts val="0"/>
              </a:spcAft>
              <a:buClr>
                <a:srgbClr val="000000"/>
              </a:buClr>
              <a:buSzPts val="2000"/>
              <a:buChar char="•"/>
              <a:defRPr>
                <a:solidFill>
                  <a:srgbClr val="000000"/>
                </a:solidFill>
              </a:defRPr>
            </a:lvl2pPr>
            <a:lvl3pPr marL="1371600" lvl="2" indent="-355600" algn="l">
              <a:lnSpc>
                <a:spcPct val="100000"/>
              </a:lnSpc>
              <a:spcBef>
                <a:spcPts val="600"/>
              </a:spcBef>
              <a:spcAft>
                <a:spcPts val="0"/>
              </a:spcAft>
              <a:buClr>
                <a:srgbClr val="000000"/>
              </a:buClr>
              <a:buSzPts val="2000"/>
              <a:buChar char="•"/>
              <a:defRPr>
                <a:solidFill>
                  <a:srgbClr val="000000"/>
                </a:solidFill>
              </a:defRPr>
            </a:lvl3pPr>
            <a:lvl4pPr marL="1828800" lvl="3" indent="-355600" algn="l">
              <a:lnSpc>
                <a:spcPct val="100000"/>
              </a:lnSpc>
              <a:spcBef>
                <a:spcPts val="600"/>
              </a:spcBef>
              <a:spcAft>
                <a:spcPts val="0"/>
              </a:spcAft>
              <a:buClr>
                <a:srgbClr val="000000"/>
              </a:buClr>
              <a:buSzPts val="2000"/>
              <a:buChar char="•"/>
              <a:defRPr>
                <a:solidFill>
                  <a:srgbClr val="000000"/>
                </a:solidFill>
              </a:defRPr>
            </a:lvl4pPr>
            <a:lvl5pPr marL="2286000" lvl="4" indent="-355600" algn="l">
              <a:lnSpc>
                <a:spcPct val="100000"/>
              </a:lnSpc>
              <a:spcBef>
                <a:spcPts val="600"/>
              </a:spcBef>
              <a:spcAft>
                <a:spcPts val="0"/>
              </a:spcAft>
              <a:buClr>
                <a:srgbClr val="000000"/>
              </a:buClr>
              <a:buSzPts val="2000"/>
              <a:buChar char="•"/>
              <a:defRPr>
                <a:solidFill>
                  <a:srgbClr val="000000"/>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0" name="Google Shape;20;p64"/>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900"/>
              <a:buFont typeface="Century Gothic"/>
              <a:buNone/>
              <a:defRPr>
                <a:solidFill>
                  <a:srgbClr val="000000"/>
                </a:solidFill>
              </a:defRPr>
            </a:lvl1pPr>
            <a:lvl2pPr marL="0" lvl="1" indent="0" algn="r">
              <a:lnSpc>
                <a:spcPct val="100000"/>
              </a:lnSpc>
              <a:spcBef>
                <a:spcPts val="0"/>
              </a:spcBef>
              <a:spcAft>
                <a:spcPts val="0"/>
              </a:spcAft>
              <a:buClr>
                <a:srgbClr val="000000"/>
              </a:buClr>
              <a:buSzPts val="900"/>
              <a:buFont typeface="Century Gothic"/>
              <a:buNone/>
              <a:defRPr>
                <a:solidFill>
                  <a:srgbClr val="000000"/>
                </a:solidFill>
              </a:defRPr>
            </a:lvl2pPr>
            <a:lvl3pPr marL="0" lvl="2" indent="0" algn="r">
              <a:lnSpc>
                <a:spcPct val="100000"/>
              </a:lnSpc>
              <a:spcBef>
                <a:spcPts val="0"/>
              </a:spcBef>
              <a:spcAft>
                <a:spcPts val="0"/>
              </a:spcAft>
              <a:buClr>
                <a:srgbClr val="000000"/>
              </a:buClr>
              <a:buSzPts val="900"/>
              <a:buFont typeface="Century Gothic"/>
              <a:buNone/>
              <a:defRPr>
                <a:solidFill>
                  <a:srgbClr val="000000"/>
                </a:solidFill>
              </a:defRPr>
            </a:lvl3pPr>
            <a:lvl4pPr marL="0" lvl="3" indent="0" algn="r">
              <a:lnSpc>
                <a:spcPct val="100000"/>
              </a:lnSpc>
              <a:spcBef>
                <a:spcPts val="0"/>
              </a:spcBef>
              <a:spcAft>
                <a:spcPts val="0"/>
              </a:spcAft>
              <a:buClr>
                <a:srgbClr val="000000"/>
              </a:buClr>
              <a:buSzPts val="900"/>
              <a:buFont typeface="Century Gothic"/>
              <a:buNone/>
              <a:defRPr>
                <a:solidFill>
                  <a:srgbClr val="000000"/>
                </a:solidFill>
              </a:defRPr>
            </a:lvl4pPr>
            <a:lvl5pPr marL="0" lvl="4" indent="0" algn="r">
              <a:lnSpc>
                <a:spcPct val="100000"/>
              </a:lnSpc>
              <a:spcBef>
                <a:spcPts val="0"/>
              </a:spcBef>
              <a:spcAft>
                <a:spcPts val="0"/>
              </a:spcAft>
              <a:buClr>
                <a:srgbClr val="000000"/>
              </a:buClr>
              <a:buSzPts val="900"/>
              <a:buFont typeface="Century Gothic"/>
              <a:buNone/>
              <a:defRPr>
                <a:solidFill>
                  <a:srgbClr val="000000"/>
                </a:solidFill>
              </a:defRPr>
            </a:lvl5pPr>
            <a:lvl6pPr marL="0" lvl="5" indent="0" algn="r">
              <a:lnSpc>
                <a:spcPct val="100000"/>
              </a:lnSpc>
              <a:spcBef>
                <a:spcPts val="0"/>
              </a:spcBef>
              <a:spcAft>
                <a:spcPts val="0"/>
              </a:spcAft>
              <a:buClr>
                <a:srgbClr val="000000"/>
              </a:buClr>
              <a:buSzPts val="900"/>
              <a:buFont typeface="Century Gothic"/>
              <a:buNone/>
              <a:defRPr>
                <a:solidFill>
                  <a:srgbClr val="000000"/>
                </a:solidFill>
              </a:defRPr>
            </a:lvl6pPr>
            <a:lvl7pPr marL="0" lvl="6" indent="0" algn="r">
              <a:lnSpc>
                <a:spcPct val="100000"/>
              </a:lnSpc>
              <a:spcBef>
                <a:spcPts val="0"/>
              </a:spcBef>
              <a:spcAft>
                <a:spcPts val="0"/>
              </a:spcAft>
              <a:buClr>
                <a:srgbClr val="000000"/>
              </a:buClr>
              <a:buSzPts val="900"/>
              <a:buFont typeface="Century Gothic"/>
              <a:buNone/>
              <a:defRPr>
                <a:solidFill>
                  <a:srgbClr val="000000"/>
                </a:solidFill>
              </a:defRPr>
            </a:lvl7pPr>
            <a:lvl8pPr marL="0" lvl="7" indent="0" algn="r">
              <a:lnSpc>
                <a:spcPct val="100000"/>
              </a:lnSpc>
              <a:spcBef>
                <a:spcPts val="0"/>
              </a:spcBef>
              <a:spcAft>
                <a:spcPts val="0"/>
              </a:spcAft>
              <a:buClr>
                <a:srgbClr val="000000"/>
              </a:buClr>
              <a:buSzPts val="900"/>
              <a:buFont typeface="Century Gothic"/>
              <a:buNone/>
              <a:defRPr>
                <a:solidFill>
                  <a:srgbClr val="000000"/>
                </a:solidFill>
              </a:defRPr>
            </a:lvl8pPr>
            <a:lvl9pPr marL="0" lvl="8" indent="0" algn="r">
              <a:lnSpc>
                <a:spcPct val="100000"/>
              </a:lnSpc>
              <a:spcBef>
                <a:spcPts val="0"/>
              </a:spcBef>
              <a:spcAft>
                <a:spcPts val="0"/>
              </a:spcAft>
              <a:buClr>
                <a:srgbClr val="000000"/>
              </a:buClr>
              <a:buSzPts val="900"/>
              <a:buFont typeface="Century Gothic"/>
              <a:buNone/>
              <a:defRPr>
                <a:solidFill>
                  <a:srgbClr val="000000"/>
                </a:solidFill>
              </a:defRPr>
            </a:lvl9pPr>
          </a:lstStyle>
          <a:p>
            <a:pPr marL="0" lvl="0" indent="0" algn="r" rtl="0">
              <a:spcBef>
                <a:spcPts val="0"/>
              </a:spcBef>
              <a:spcAft>
                <a:spcPts val="0"/>
              </a:spcAft>
              <a:buNone/>
            </a:pPr>
            <a:fld id="{00000000-1234-1234-1234-123412341234}" type="slidenum">
              <a:rPr lang="en-US"/>
              <a:t>‹N›</a:t>
            </a:fld>
            <a:endParaRPr sz="900" b="1" i="0" u="none" strike="noStrike" cap="none">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21"/>
        <p:cNvGrpSpPr/>
        <p:nvPr/>
      </p:nvGrpSpPr>
      <p:grpSpPr>
        <a:xfrm>
          <a:off x="0" y="0"/>
          <a:ext cx="0" cy="0"/>
          <a:chOff x="0" y="0"/>
          <a:chExt cx="0" cy="0"/>
        </a:xfrm>
      </p:grpSpPr>
      <p:sp>
        <p:nvSpPr>
          <p:cNvPr id="22" name="Google Shape;22;p65"/>
          <p:cNvSpPr txBox="1">
            <a:spLocks noGrp="1"/>
          </p:cNvSpPr>
          <p:nvPr>
            <p:ph type="title"/>
          </p:nvPr>
        </p:nvSpPr>
        <p:spPr>
          <a:xfrm>
            <a:off x="1751013" y="3308579"/>
            <a:ext cx="8686801" cy="1468802"/>
          </a:xfrm>
          <a:prstGeom prst="rect">
            <a:avLst/>
          </a:prstGeom>
          <a:noFill/>
          <a:ln>
            <a:noFill/>
          </a:ln>
        </p:spPr>
        <p:txBody>
          <a:bodyPr spcFirstLastPara="1" wrap="square" lIns="45700" tIns="45700" rIns="45700" bIns="45700" anchor="b" anchorCtr="0">
            <a:normAutofit/>
          </a:bodyPr>
          <a:lstStyle>
            <a:lvl1pPr lvl="0" algn="r">
              <a:lnSpc>
                <a:spcPct val="100000"/>
              </a:lnSpc>
              <a:spcBef>
                <a:spcPts val="0"/>
              </a:spcBef>
              <a:spcAft>
                <a:spcPts val="0"/>
              </a:spcAft>
              <a:buClr>
                <a:srgbClr val="FFFFFF"/>
              </a:buClr>
              <a:buSzPts val="4000"/>
              <a:buFont typeface="Century Gothic"/>
              <a:buNone/>
              <a:defRPr sz="40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3" name="Google Shape;23;p65"/>
          <p:cNvSpPr txBox="1">
            <a:spLocks noGrp="1"/>
          </p:cNvSpPr>
          <p:nvPr>
            <p:ph type="body" idx="1"/>
          </p:nvPr>
        </p:nvSpPr>
        <p:spPr>
          <a:xfrm>
            <a:off x="1751009" y="4777380"/>
            <a:ext cx="8686804" cy="860402"/>
          </a:xfrm>
          <a:prstGeom prst="rect">
            <a:avLst/>
          </a:prstGeom>
          <a:noFill/>
          <a:ln>
            <a:noFill/>
          </a:ln>
        </p:spPr>
        <p:txBody>
          <a:bodyPr spcFirstLastPara="1" wrap="square" lIns="45700" tIns="45700" rIns="45700" bIns="45700" anchor="t" anchorCtr="0">
            <a:normAutofit/>
          </a:bodyPr>
          <a:lstStyle>
            <a:lvl1pPr marL="457200" lvl="0" indent="-228600" algn="r">
              <a:lnSpc>
                <a:spcPct val="100000"/>
              </a:lnSpc>
              <a:spcBef>
                <a:spcPts val="600"/>
              </a:spcBef>
              <a:spcAft>
                <a:spcPts val="0"/>
              </a:spcAft>
              <a:buClr>
                <a:srgbClr val="FFFFFF"/>
              </a:buClr>
              <a:buSzPts val="2000"/>
              <a:buFont typeface="Century Gothic"/>
              <a:buNone/>
              <a:defRPr>
                <a:solidFill>
                  <a:srgbClr val="FFFFFF"/>
                </a:solidFill>
              </a:defRPr>
            </a:lvl1pPr>
            <a:lvl2pPr marL="914400" lvl="1" indent="-228600" algn="r">
              <a:lnSpc>
                <a:spcPct val="100000"/>
              </a:lnSpc>
              <a:spcBef>
                <a:spcPts val="600"/>
              </a:spcBef>
              <a:spcAft>
                <a:spcPts val="0"/>
              </a:spcAft>
              <a:buClr>
                <a:srgbClr val="FFFFFF"/>
              </a:buClr>
              <a:buSzPts val="2000"/>
              <a:buFont typeface="Century Gothic"/>
              <a:buNone/>
              <a:defRPr>
                <a:solidFill>
                  <a:srgbClr val="FFFFFF"/>
                </a:solidFill>
              </a:defRPr>
            </a:lvl2pPr>
            <a:lvl3pPr marL="1371600" lvl="2" indent="-228600" algn="r">
              <a:lnSpc>
                <a:spcPct val="100000"/>
              </a:lnSpc>
              <a:spcBef>
                <a:spcPts val="600"/>
              </a:spcBef>
              <a:spcAft>
                <a:spcPts val="0"/>
              </a:spcAft>
              <a:buClr>
                <a:srgbClr val="FFFFFF"/>
              </a:buClr>
              <a:buSzPts val="2000"/>
              <a:buFont typeface="Century Gothic"/>
              <a:buNone/>
              <a:defRPr>
                <a:solidFill>
                  <a:srgbClr val="FFFFFF"/>
                </a:solidFill>
              </a:defRPr>
            </a:lvl3pPr>
            <a:lvl4pPr marL="1828800" lvl="3" indent="-228600" algn="r">
              <a:lnSpc>
                <a:spcPct val="100000"/>
              </a:lnSpc>
              <a:spcBef>
                <a:spcPts val="600"/>
              </a:spcBef>
              <a:spcAft>
                <a:spcPts val="0"/>
              </a:spcAft>
              <a:buClr>
                <a:srgbClr val="FFFFFF"/>
              </a:buClr>
              <a:buSzPts val="2000"/>
              <a:buFont typeface="Century Gothic"/>
              <a:buNone/>
              <a:defRPr>
                <a:solidFill>
                  <a:srgbClr val="FFFFFF"/>
                </a:solidFill>
              </a:defRPr>
            </a:lvl4pPr>
            <a:lvl5pPr marL="2286000" lvl="4" indent="-228600" algn="r">
              <a:lnSpc>
                <a:spcPct val="100000"/>
              </a:lnSpc>
              <a:spcBef>
                <a:spcPts val="600"/>
              </a:spcBef>
              <a:spcAft>
                <a:spcPts val="0"/>
              </a:spcAft>
              <a:buClr>
                <a:srgbClr val="FFFFFF"/>
              </a:buClr>
              <a:buSzPts val="2000"/>
              <a:buFont typeface="Century Gothic"/>
              <a:buNone/>
              <a:defRPr>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4" name="Google Shape;24;p65"/>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25"/>
        <p:cNvGrpSpPr/>
        <p:nvPr/>
      </p:nvGrpSpPr>
      <p:grpSpPr>
        <a:xfrm>
          <a:off x="0" y="0"/>
          <a:ext cx="0" cy="0"/>
          <a:chOff x="0" y="0"/>
          <a:chExt cx="0" cy="0"/>
        </a:xfrm>
      </p:grpSpPr>
      <p:sp>
        <p:nvSpPr>
          <p:cNvPr id="26" name="Google Shape;26;p66"/>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7" name="Google Shape;27;p66"/>
          <p:cNvSpPr txBox="1">
            <a:spLocks noGrp="1"/>
          </p:cNvSpPr>
          <p:nvPr>
            <p:ph type="body" idx="1"/>
          </p:nvPr>
        </p:nvSpPr>
        <p:spPr>
          <a:xfrm>
            <a:off x="1141412" y="2666999"/>
            <a:ext cx="4876802" cy="3124201"/>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8" name="Google Shape;28;p66"/>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29"/>
        <p:cNvGrpSpPr/>
        <p:nvPr/>
      </p:nvGrpSpPr>
      <p:grpSpPr>
        <a:xfrm>
          <a:off x="0" y="0"/>
          <a:ext cx="0" cy="0"/>
          <a:chOff x="0" y="0"/>
          <a:chExt cx="0" cy="0"/>
        </a:xfrm>
      </p:grpSpPr>
      <p:sp>
        <p:nvSpPr>
          <p:cNvPr id="30" name="Google Shape;30;p67"/>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1" name="Google Shape;31;p67"/>
          <p:cNvSpPr txBox="1">
            <a:spLocks noGrp="1"/>
          </p:cNvSpPr>
          <p:nvPr>
            <p:ph type="body" idx="1"/>
          </p:nvPr>
        </p:nvSpPr>
        <p:spPr>
          <a:xfrm>
            <a:off x="1429280" y="2658533"/>
            <a:ext cx="4588932" cy="576264"/>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rgbClr val="FFFFFF"/>
              </a:buClr>
              <a:buSzPts val="2800"/>
              <a:buFont typeface="Century Gothic"/>
              <a:buNone/>
              <a:defRPr sz="2800"/>
            </a:lvl1pPr>
            <a:lvl2pPr marL="914400" lvl="1" indent="-228600" algn="l">
              <a:lnSpc>
                <a:spcPct val="100000"/>
              </a:lnSpc>
              <a:spcBef>
                <a:spcPts val="600"/>
              </a:spcBef>
              <a:spcAft>
                <a:spcPts val="0"/>
              </a:spcAft>
              <a:buClr>
                <a:srgbClr val="FFFFFF"/>
              </a:buClr>
              <a:buSzPts val="2800"/>
              <a:buFont typeface="Century Gothic"/>
              <a:buNone/>
              <a:defRPr sz="2800"/>
            </a:lvl2pPr>
            <a:lvl3pPr marL="1371600" lvl="2" indent="-228600" algn="l">
              <a:lnSpc>
                <a:spcPct val="100000"/>
              </a:lnSpc>
              <a:spcBef>
                <a:spcPts val="600"/>
              </a:spcBef>
              <a:spcAft>
                <a:spcPts val="0"/>
              </a:spcAft>
              <a:buClr>
                <a:srgbClr val="FFFFFF"/>
              </a:buClr>
              <a:buSzPts val="2800"/>
              <a:buFont typeface="Century Gothic"/>
              <a:buNone/>
              <a:defRPr sz="2800"/>
            </a:lvl3pPr>
            <a:lvl4pPr marL="1828800" lvl="3" indent="-228600" algn="l">
              <a:lnSpc>
                <a:spcPct val="100000"/>
              </a:lnSpc>
              <a:spcBef>
                <a:spcPts val="600"/>
              </a:spcBef>
              <a:spcAft>
                <a:spcPts val="0"/>
              </a:spcAft>
              <a:buClr>
                <a:srgbClr val="FFFFFF"/>
              </a:buClr>
              <a:buSzPts val="2800"/>
              <a:buFont typeface="Century Gothic"/>
              <a:buNone/>
              <a:defRPr sz="2800"/>
            </a:lvl4pPr>
            <a:lvl5pPr marL="2286000" lvl="4" indent="-228600" algn="l">
              <a:lnSpc>
                <a:spcPct val="100000"/>
              </a:lnSpc>
              <a:spcBef>
                <a:spcPts val="600"/>
              </a:spcBef>
              <a:spcAft>
                <a:spcPts val="0"/>
              </a:spcAft>
              <a:buClr>
                <a:srgbClr val="FFFFFF"/>
              </a:buClr>
              <a:buSzPts val="2800"/>
              <a:buFont typeface="Century Gothic"/>
              <a:buNone/>
              <a:defRPr sz="28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2" name="Google Shape;32;p67"/>
          <p:cNvSpPr txBox="1">
            <a:spLocks noGrp="1"/>
          </p:cNvSpPr>
          <p:nvPr>
            <p:ph type="body" idx="2"/>
          </p:nvPr>
        </p:nvSpPr>
        <p:spPr>
          <a:xfrm>
            <a:off x="6443133" y="2667000"/>
            <a:ext cx="4604280" cy="576263"/>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3" name="Google Shape;33;p67"/>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34"/>
        <p:cNvGrpSpPr/>
        <p:nvPr/>
      </p:nvGrpSpPr>
      <p:grpSpPr>
        <a:xfrm>
          <a:off x="0" y="0"/>
          <a:ext cx="0" cy="0"/>
          <a:chOff x="0" y="0"/>
          <a:chExt cx="0" cy="0"/>
        </a:xfrm>
      </p:grpSpPr>
      <p:sp>
        <p:nvSpPr>
          <p:cNvPr id="35" name="Google Shape;35;p68"/>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6" name="Google Shape;36;p68"/>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37"/>
        <p:cNvGrpSpPr/>
        <p:nvPr/>
      </p:nvGrpSpPr>
      <p:grpSpPr>
        <a:xfrm>
          <a:off x="0" y="0"/>
          <a:ext cx="0" cy="0"/>
          <a:chOff x="0" y="0"/>
          <a:chExt cx="0" cy="0"/>
        </a:xfrm>
      </p:grpSpPr>
      <p:sp>
        <p:nvSpPr>
          <p:cNvPr id="38" name="Google Shape;38;p69"/>
          <p:cNvSpPr txBox="1">
            <a:spLocks noGrp="1"/>
          </p:cNvSpPr>
          <p:nvPr>
            <p:ph type="title"/>
          </p:nvPr>
        </p:nvSpPr>
        <p:spPr>
          <a:xfrm>
            <a:off x="1141411" y="1600200"/>
            <a:ext cx="3549123" cy="137160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2400"/>
              <a:buFont typeface="Century Gothic"/>
              <a:buNone/>
              <a:defRPr sz="24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9" name="Google Shape;39;p69"/>
          <p:cNvSpPr txBox="1">
            <a:spLocks noGrp="1"/>
          </p:cNvSpPr>
          <p:nvPr>
            <p:ph type="body" idx="1"/>
          </p:nvPr>
        </p:nvSpPr>
        <p:spPr>
          <a:xfrm>
            <a:off x="5103812" y="609601"/>
            <a:ext cx="5943603" cy="5181602"/>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0" name="Google Shape;40;p69"/>
          <p:cNvSpPr txBox="1">
            <a:spLocks noGrp="1"/>
          </p:cNvSpPr>
          <p:nvPr>
            <p:ph type="body" idx="2"/>
          </p:nvPr>
        </p:nvSpPr>
        <p:spPr>
          <a:xfrm>
            <a:off x="1141411" y="2971800"/>
            <a:ext cx="3549122" cy="1828800"/>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1" name="Google Shape;41;p69"/>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42"/>
        <p:cNvGrpSpPr/>
        <p:nvPr/>
      </p:nvGrpSpPr>
      <p:grpSpPr>
        <a:xfrm>
          <a:off x="0" y="0"/>
          <a:ext cx="0" cy="0"/>
          <a:chOff x="0" y="0"/>
          <a:chExt cx="0" cy="0"/>
        </a:xfrm>
      </p:grpSpPr>
      <p:sp>
        <p:nvSpPr>
          <p:cNvPr id="43" name="Google Shape;43;p70"/>
          <p:cNvSpPr txBox="1">
            <a:spLocks noGrp="1"/>
          </p:cNvSpPr>
          <p:nvPr>
            <p:ph type="title"/>
          </p:nvPr>
        </p:nvSpPr>
        <p:spPr>
          <a:xfrm>
            <a:off x="1141411" y="1600200"/>
            <a:ext cx="5334002" cy="137160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2800"/>
              <a:buFont typeface="Century Gothic"/>
              <a:buNone/>
              <a:defRPr sz="28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4" name="Google Shape;44;p70"/>
          <p:cNvSpPr>
            <a:spLocks noGrp="1"/>
          </p:cNvSpPr>
          <p:nvPr>
            <p:ph type="pic" idx="2"/>
          </p:nvPr>
        </p:nvSpPr>
        <p:spPr>
          <a:xfrm>
            <a:off x="7433733" y="-18289"/>
            <a:ext cx="3276599" cy="6903722"/>
          </a:xfrm>
          <a:prstGeom prst="rect">
            <a:avLst/>
          </a:prstGeom>
          <a:noFill/>
          <a:ln w="38100" cap="flat" cmpd="sng">
            <a:solidFill>
              <a:srgbClr val="2F353D"/>
            </a:solidFill>
            <a:prstDash val="solid"/>
            <a:round/>
            <a:headEnd type="none" w="sm" len="sm"/>
            <a:tailEnd type="none" w="sm" len="sm"/>
          </a:ln>
        </p:spPr>
      </p:sp>
      <p:sp>
        <p:nvSpPr>
          <p:cNvPr id="45" name="Google Shape;45;p70"/>
          <p:cNvSpPr txBox="1">
            <a:spLocks noGrp="1"/>
          </p:cNvSpPr>
          <p:nvPr>
            <p:ph type="body" idx="1"/>
          </p:nvPr>
        </p:nvSpPr>
        <p:spPr>
          <a:xfrm>
            <a:off x="1141411" y="2971800"/>
            <a:ext cx="5334002" cy="1828800"/>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1800"/>
              <a:buFont typeface="Century Gothic"/>
              <a:buNone/>
              <a:defRPr sz="1800"/>
            </a:lvl1pPr>
            <a:lvl2pPr marL="914400" lvl="1" indent="-228600" algn="l">
              <a:lnSpc>
                <a:spcPct val="100000"/>
              </a:lnSpc>
              <a:spcBef>
                <a:spcPts val="600"/>
              </a:spcBef>
              <a:spcAft>
                <a:spcPts val="0"/>
              </a:spcAft>
              <a:buClr>
                <a:srgbClr val="FFFFFF"/>
              </a:buClr>
              <a:buSzPts val="1800"/>
              <a:buFont typeface="Century Gothic"/>
              <a:buNone/>
              <a:defRPr sz="1800"/>
            </a:lvl2pPr>
            <a:lvl3pPr marL="1371600" lvl="2" indent="-228600" algn="l">
              <a:lnSpc>
                <a:spcPct val="100000"/>
              </a:lnSpc>
              <a:spcBef>
                <a:spcPts val="600"/>
              </a:spcBef>
              <a:spcAft>
                <a:spcPts val="0"/>
              </a:spcAft>
              <a:buClr>
                <a:srgbClr val="FFFFFF"/>
              </a:buClr>
              <a:buSzPts val="1800"/>
              <a:buFont typeface="Century Gothic"/>
              <a:buNone/>
              <a:defRPr sz="1800"/>
            </a:lvl3pPr>
            <a:lvl4pPr marL="1828800" lvl="3" indent="-228600" algn="l">
              <a:lnSpc>
                <a:spcPct val="100000"/>
              </a:lnSpc>
              <a:spcBef>
                <a:spcPts val="600"/>
              </a:spcBef>
              <a:spcAft>
                <a:spcPts val="0"/>
              </a:spcAft>
              <a:buClr>
                <a:srgbClr val="FFFFFF"/>
              </a:buClr>
              <a:buSzPts val="1800"/>
              <a:buFont typeface="Century Gothic"/>
              <a:buNone/>
              <a:defRPr sz="1800"/>
            </a:lvl4pPr>
            <a:lvl5pPr marL="2286000" lvl="4" indent="-228600" algn="l">
              <a:lnSpc>
                <a:spcPct val="100000"/>
              </a:lnSpc>
              <a:spcBef>
                <a:spcPts val="600"/>
              </a:spcBef>
              <a:spcAft>
                <a:spcPts val="0"/>
              </a:spcAft>
              <a:buClr>
                <a:srgbClr val="FFFFFF"/>
              </a:buClr>
              <a:buSzPts val="1800"/>
              <a:buFont typeface="Century Gothic"/>
              <a:buNone/>
              <a:defRPr sz="18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6" name="Google Shape;46;p70"/>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61"/>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marR="0" lvl="0"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9pPr>
          </a:lstStyle>
          <a:p>
            <a:endParaRPr/>
          </a:p>
        </p:txBody>
      </p:sp>
      <p:sp>
        <p:nvSpPr>
          <p:cNvPr id="7" name="Google Shape;7;p61"/>
          <p:cNvSpPr txBox="1">
            <a:spLocks noGrp="1"/>
          </p:cNvSpPr>
          <p:nvPr>
            <p:ph type="body" idx="1"/>
          </p:nvPr>
        </p:nvSpPr>
        <p:spPr>
          <a:xfrm>
            <a:off x="1141412" y="2666999"/>
            <a:ext cx="9906000" cy="3124201"/>
          </a:xfrm>
          <a:prstGeom prst="rect">
            <a:avLst/>
          </a:prstGeom>
          <a:noFill/>
          <a:ln>
            <a:noFill/>
          </a:ln>
        </p:spPr>
        <p:txBody>
          <a:bodyPr spcFirstLastPara="1" wrap="square" lIns="45700" tIns="45700" rIns="45700" bIns="45700" anchor="ctr" anchorCtr="0">
            <a:normAutofit/>
          </a:bodyPr>
          <a:lstStyle>
            <a:lvl1pPr marL="457200" marR="0" lvl="0"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1pPr>
            <a:lvl2pPr marL="914400" marR="0" lvl="1"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2pPr>
            <a:lvl3pPr marL="1371600" marR="0" lvl="2"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3pPr>
            <a:lvl4pPr marL="1828800" marR="0" lvl="3"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4pPr>
            <a:lvl5pPr marL="2286000" marR="0" lvl="4"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6pPr>
            <a:lvl7pPr marL="3200400" marR="0" lvl="6"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7pPr>
            <a:lvl8pPr marL="3657600" marR="0" lvl="7"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8pPr>
            <a:lvl9pPr marL="4114800" marR="0" lvl="8"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9pPr>
          </a:lstStyle>
          <a:p>
            <a:endParaRPr/>
          </a:p>
        </p:txBody>
      </p:sp>
      <p:sp>
        <p:nvSpPr>
          <p:cNvPr id="8" name="Google Shape;8;p61"/>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p:nvPr/>
        </p:nvSpPr>
        <p:spPr>
          <a:xfrm>
            <a:off x="1422594" y="781880"/>
            <a:ext cx="5935500" cy="153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US" sz="4000" b="0" i="0" u="none" strike="noStrike" cap="none">
                <a:solidFill>
                  <a:srgbClr val="FFFFFF"/>
                </a:solidFill>
                <a:latin typeface="Century Gothic"/>
                <a:ea typeface="Century Gothic"/>
                <a:cs typeface="Century Gothic"/>
                <a:sym typeface="Century Gothic"/>
              </a:rPr>
              <a:t>Volumetria: </a:t>
            </a:r>
            <a:endParaRPr sz="4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4000"/>
              <a:buFont typeface="Century Gothic"/>
              <a:buNone/>
            </a:pPr>
            <a:r>
              <a:rPr lang="en-US" sz="4000" b="1">
                <a:solidFill>
                  <a:srgbClr val="FFFFFF"/>
                </a:solidFill>
                <a:latin typeface="Century Gothic"/>
                <a:ea typeface="Century Gothic"/>
                <a:cs typeface="Century Gothic"/>
                <a:sym typeface="Century Gothic"/>
              </a:rPr>
              <a:t>L</a:t>
            </a:r>
            <a:r>
              <a:rPr lang="en-US" sz="4000" b="1" i="0" u="none" strike="noStrike" cap="none">
                <a:solidFill>
                  <a:srgbClr val="FFFFFF"/>
                </a:solidFill>
                <a:latin typeface="Century Gothic"/>
                <a:ea typeface="Century Gothic"/>
                <a:cs typeface="Century Gothic"/>
                <a:sym typeface="Century Gothic"/>
              </a:rPr>
              <a:t>e Titolazioni</a:t>
            </a:r>
            <a:endParaRPr b="1"/>
          </a:p>
          <a:p>
            <a:pPr marL="0" marR="0" lvl="0" indent="0" algn="l" rtl="0">
              <a:lnSpc>
                <a:spcPct val="100000"/>
              </a:lnSpc>
              <a:spcBef>
                <a:spcPts val="0"/>
              </a:spcBef>
              <a:spcAft>
                <a:spcPts val="0"/>
              </a:spcAft>
              <a:buClr>
                <a:srgbClr val="FFFFFF"/>
              </a:buClr>
              <a:buSzPts val="4000"/>
              <a:buFont typeface="Century Gothic"/>
              <a:buNone/>
            </a:pPr>
            <a:endParaRPr/>
          </a:p>
        </p:txBody>
      </p:sp>
      <p:sp>
        <p:nvSpPr>
          <p:cNvPr id="84" name="Google Shape;84;p1"/>
          <p:cNvSpPr txBox="1"/>
          <p:nvPr/>
        </p:nvSpPr>
        <p:spPr>
          <a:xfrm>
            <a:off x="330640" y="5638801"/>
            <a:ext cx="836386" cy="4470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300"/>
              <a:buFont typeface="Century Gothic"/>
              <a:buNone/>
            </a:pPr>
            <a:r>
              <a:rPr lang="en-US" sz="2300" b="1" i="0" u="none" strike="noStrike" cap="none">
                <a:solidFill>
                  <a:srgbClr val="FFFFFF"/>
                </a:solidFill>
                <a:latin typeface="Century Gothic"/>
                <a:ea typeface="Century Gothic"/>
                <a:cs typeface="Century Gothic"/>
                <a:sym typeface="Century Gothic"/>
              </a:rPr>
              <a:t>UD. 1</a:t>
            </a:r>
            <a:endParaRPr/>
          </a:p>
        </p:txBody>
      </p:sp>
      <p:sp>
        <p:nvSpPr>
          <p:cNvPr id="85" name="Google Shape;85;p1"/>
          <p:cNvSpPr txBox="1"/>
          <p:nvPr/>
        </p:nvSpPr>
        <p:spPr>
          <a:xfrm>
            <a:off x="7358066" y="4957768"/>
            <a:ext cx="3896255" cy="584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3200"/>
              <a:buFont typeface="Helvetica Neue"/>
              <a:buNone/>
            </a:pPr>
            <a:r>
              <a:rPr lang="en-US" sz="3200" b="1" i="0" u="none" strike="noStrike" cap="none">
                <a:solidFill>
                  <a:srgbClr val="BABABA"/>
                </a:solidFill>
                <a:latin typeface="Helvetica Neue"/>
                <a:ea typeface="Helvetica Neue"/>
                <a:cs typeface="Helvetica Neue"/>
                <a:sym typeface="Helvetica Neue"/>
              </a:rPr>
              <a:t>Perchè volumetria?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p:nvPr/>
        </p:nvSpPr>
        <p:spPr>
          <a:xfrm>
            <a:off x="167818" y="104866"/>
            <a:ext cx="11856364" cy="66636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300"/>
              <a:buFont typeface="Century Gothic"/>
              <a:buNone/>
            </a:pPr>
            <a:r>
              <a:rPr lang="en-US" sz="2300" b="1" i="0" u="none" strike="noStrike" cap="none">
                <a:solidFill>
                  <a:srgbClr val="FFFFFF"/>
                </a:solidFill>
                <a:latin typeface="Century Gothic"/>
                <a:ea typeface="Century Gothic"/>
                <a:cs typeface="Century Gothic"/>
                <a:sym typeface="Century Gothic"/>
              </a:rPr>
              <a:t>Variazioni usate per individuare il punto finale: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a:solidFill>
                  <a:srgbClr val="FFFFFF"/>
                </a:solidFill>
                <a:latin typeface="Century Gothic"/>
                <a:ea typeface="Century Gothic"/>
                <a:cs typeface="Century Gothic"/>
                <a:sym typeface="Century Gothic"/>
              </a:rPr>
              <a:t>cambiamento di colore del reagente o sostanza che deve essere determinata, o di una sostanza introdotta allo scopo (indicatore);</a:t>
            </a:r>
            <a:endParaRPr/>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a:solidFill>
                  <a:srgbClr val="FFFFFF"/>
                </a:solidFill>
                <a:latin typeface="Century Gothic"/>
                <a:ea typeface="Century Gothic"/>
                <a:cs typeface="Century Gothic"/>
                <a:sym typeface="Century Gothic"/>
              </a:rPr>
              <a:t>intorbidamento della soluzione per formazione di una fase insolubile;</a:t>
            </a:r>
            <a:endParaRPr/>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a:solidFill>
                  <a:srgbClr val="FFFFFF"/>
                </a:solidFill>
                <a:latin typeface="Century Gothic"/>
                <a:ea typeface="Century Gothic"/>
                <a:cs typeface="Century Gothic"/>
                <a:sym typeface="Century Gothic"/>
              </a:rPr>
              <a:t>variazione di conducibilità elettrica della soluzione;</a:t>
            </a:r>
            <a:endParaRPr/>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a:solidFill>
                  <a:srgbClr val="FFFFFF"/>
                </a:solidFill>
                <a:latin typeface="Century Gothic"/>
                <a:ea typeface="Century Gothic"/>
                <a:cs typeface="Century Gothic"/>
                <a:sym typeface="Century Gothic"/>
              </a:rPr>
              <a:t>variazione della differenza di potenziale tra due elettrodi immersi nella soluzione;</a:t>
            </a:r>
            <a:endParaRPr/>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a:solidFill>
                  <a:srgbClr val="FFFFFF"/>
                </a:solidFill>
                <a:latin typeface="Century Gothic"/>
                <a:ea typeface="Century Gothic"/>
                <a:cs typeface="Century Gothic"/>
                <a:sym typeface="Century Gothic"/>
              </a:rPr>
              <a:t>variazione della quantità di corrente che passa attraverso la soluzione.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285750" marR="0" lvl="0" indent="-171450" algn="l" rtl="0">
              <a:lnSpc>
                <a:spcPct val="150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285750" marR="0" lvl="0" indent="-285750" algn="just" rtl="0">
              <a:lnSpc>
                <a:spcPct val="150000"/>
              </a:lnSpc>
              <a:spcBef>
                <a:spcPts val="0"/>
              </a:spcBef>
              <a:spcAft>
                <a:spcPts val="0"/>
              </a:spcAft>
              <a:buClr>
                <a:srgbClr val="FFFFFF"/>
              </a:buClr>
              <a:buSzPts val="2200"/>
              <a:buFont typeface="Arial"/>
              <a:buChar char="•"/>
            </a:pPr>
            <a:r>
              <a:rPr lang="en-US" sz="2200" b="1" i="0" u="none" strike="noStrike" cap="none">
                <a:solidFill>
                  <a:srgbClr val="FFFFFF"/>
                </a:solidFill>
                <a:latin typeface="Century Gothic"/>
                <a:ea typeface="Century Gothic"/>
                <a:cs typeface="Century Gothic"/>
                <a:sym typeface="Century Gothic"/>
              </a:rPr>
              <a:t>La differenza tra il punto equivalente teorico ed il punto finale, e cioè la differenza tra il volume calcolato per raggiungere il punto equivalente (V</a:t>
            </a:r>
            <a:r>
              <a:rPr lang="en-US" sz="2200" b="1" i="0" u="none" strike="noStrike" cap="none" baseline="-25000">
                <a:solidFill>
                  <a:srgbClr val="FFFFFF"/>
                </a:solidFill>
                <a:latin typeface="Century Gothic"/>
                <a:ea typeface="Century Gothic"/>
                <a:cs typeface="Century Gothic"/>
                <a:sym typeface="Century Gothic"/>
              </a:rPr>
              <a:t>eq</a:t>
            </a:r>
            <a:r>
              <a:rPr lang="en-US" sz="2200" b="1" i="0" u="none" strike="noStrike" cap="none">
                <a:solidFill>
                  <a:srgbClr val="FFFFFF"/>
                </a:solidFill>
                <a:latin typeface="Century Gothic"/>
                <a:ea typeface="Century Gothic"/>
                <a:cs typeface="Century Gothic"/>
                <a:sym typeface="Century Gothic"/>
              </a:rPr>
              <a:t>) ed il volume di titolante effettivamente aggiunto per raggiungere il punto finale (V</a:t>
            </a:r>
            <a:r>
              <a:rPr lang="en-US" sz="2200" b="1" i="0" u="none" strike="noStrike" cap="none" baseline="-25000">
                <a:solidFill>
                  <a:srgbClr val="FFFFFF"/>
                </a:solidFill>
                <a:latin typeface="Century Gothic"/>
                <a:ea typeface="Century Gothic"/>
                <a:cs typeface="Century Gothic"/>
                <a:sym typeface="Century Gothic"/>
              </a:rPr>
              <a:t>f</a:t>
            </a:r>
            <a:r>
              <a:rPr lang="en-US" sz="2200" b="1" i="0" u="none" strike="noStrike" cap="none">
                <a:solidFill>
                  <a:srgbClr val="FFFFFF"/>
                </a:solidFill>
                <a:latin typeface="Century Gothic"/>
                <a:ea typeface="Century Gothic"/>
                <a:cs typeface="Century Gothic"/>
                <a:sym typeface="Century Gothic"/>
              </a:rPr>
              <a:t>), rappresenta l’</a:t>
            </a:r>
            <a:r>
              <a:rPr lang="en-US" sz="2200" b="1" i="0" u="sng" strike="noStrike" cap="none">
                <a:solidFill>
                  <a:srgbClr val="FFFFFF"/>
                </a:solidFill>
                <a:latin typeface="Century Gothic"/>
                <a:ea typeface="Century Gothic"/>
                <a:cs typeface="Century Gothic"/>
                <a:sym typeface="Century Gothic"/>
              </a:rPr>
              <a:t>errore di titolazione (E</a:t>
            </a:r>
            <a:r>
              <a:rPr lang="en-US" sz="2200" b="1" i="0" u="sng" strike="noStrike" cap="none" baseline="-25000">
                <a:solidFill>
                  <a:srgbClr val="FFFFFF"/>
                </a:solidFill>
                <a:latin typeface="Century Gothic"/>
                <a:ea typeface="Century Gothic"/>
                <a:cs typeface="Century Gothic"/>
                <a:sym typeface="Century Gothic"/>
              </a:rPr>
              <a:t>t</a:t>
            </a:r>
            <a:r>
              <a:rPr lang="en-US" sz="2200" b="1" i="0" u="sng" strike="noStrike" cap="none">
                <a:solidFill>
                  <a:srgbClr val="FFFFFF"/>
                </a:solidFill>
                <a:latin typeface="Century Gothic"/>
                <a:ea typeface="Century Gothic"/>
                <a:cs typeface="Century Gothic"/>
                <a:sym typeface="Century Gothic"/>
              </a:rPr>
              <a:t>)</a:t>
            </a:r>
            <a:r>
              <a:rPr lang="en-US" sz="2200" b="1" i="0" u="none" strike="noStrike" cap="none">
                <a:solidFill>
                  <a:srgbClr val="FFFFFF"/>
                </a:solidFill>
                <a:latin typeface="Century Gothic"/>
                <a:ea typeface="Century Gothic"/>
                <a:cs typeface="Century Gothic"/>
                <a:sym typeface="Century Gothic"/>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p:nvPr/>
        </p:nvSpPr>
        <p:spPr>
          <a:xfrm>
            <a:off x="165702" y="139402"/>
            <a:ext cx="7762200" cy="4278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Titolazioni Acido-base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Una titolazione acido-base consiste nel seguire le variazioni di pH causate dall’aggiunta di volumi crescenti V</a:t>
            </a:r>
            <a:r>
              <a:rPr lang="en-US" sz="2000" b="0" i="0" u="none" strike="noStrike" cap="none" baseline="-25000">
                <a:solidFill>
                  <a:srgbClr val="FFFFFF"/>
                </a:solidFill>
                <a:latin typeface="Century Gothic"/>
                <a:ea typeface="Century Gothic"/>
                <a:cs typeface="Century Gothic"/>
                <a:sym typeface="Century Gothic"/>
              </a:rPr>
              <a:t>t</a:t>
            </a:r>
            <a:r>
              <a:rPr lang="en-US" sz="2000" b="0" i="0" u="none" strike="noStrike" cap="none">
                <a:solidFill>
                  <a:srgbClr val="FFFFFF"/>
                </a:solidFill>
                <a:latin typeface="Century Gothic"/>
                <a:ea typeface="Century Gothic"/>
                <a:cs typeface="Century Gothic"/>
                <a:sym typeface="Century Gothic"/>
              </a:rPr>
              <a:t> di titolante al titolando. In questo caso:</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Titolante: è una soluzione di un acido o una base forte</a:t>
            </a:r>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Titolando: è una soluzione di una base (forte o debole) o di un acido (forte o debole)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La variazione di pH può essere</a:t>
            </a:r>
            <a:r>
              <a:rPr lang="en-US" sz="2000" b="1">
                <a:solidFill>
                  <a:srgbClr val="FFFFFF"/>
                </a:solidFill>
                <a:latin typeface="Century Gothic"/>
                <a:ea typeface="Century Gothic"/>
                <a:cs typeface="Century Gothic"/>
                <a:sym typeface="Century Gothic"/>
              </a:rPr>
              <a:t> </a:t>
            </a:r>
            <a:r>
              <a:rPr lang="en-US" sz="2000" b="1" i="0" u="none" strike="noStrike" cap="none">
                <a:solidFill>
                  <a:srgbClr val="FFFFFF"/>
                </a:solidFill>
                <a:latin typeface="Century Gothic"/>
                <a:ea typeface="Century Gothic"/>
                <a:cs typeface="Century Gothic"/>
                <a:sym typeface="Century Gothic"/>
              </a:rPr>
              <a:t>seguita</a:t>
            </a:r>
            <a:r>
              <a:rPr lang="en-US" sz="2000" b="1">
                <a:solidFill>
                  <a:srgbClr val="FFFFFF"/>
                </a:solidFill>
                <a:latin typeface="Century Gothic"/>
                <a:ea typeface="Century Gothic"/>
                <a:cs typeface="Century Gothic"/>
                <a:sym typeface="Century Gothic"/>
              </a:rPr>
              <a:t> </a:t>
            </a:r>
            <a:r>
              <a:rPr lang="en-US" sz="2000" b="1" i="0" u="none" strike="noStrike" cap="none">
                <a:solidFill>
                  <a:srgbClr val="FFFFFF"/>
                </a:solidFill>
                <a:latin typeface="Century Gothic"/>
                <a:ea typeface="Century Gothic"/>
                <a:cs typeface="Century Gothic"/>
                <a:sym typeface="Century Gothic"/>
              </a:rPr>
              <a:t>utilizzando un indicatore</a:t>
            </a:r>
            <a:r>
              <a:rPr lang="en-US" sz="2000" b="1">
                <a:solidFill>
                  <a:srgbClr val="FFFFFF"/>
                </a:solidFill>
                <a:latin typeface="Century Gothic"/>
                <a:ea typeface="Century Gothic"/>
                <a:cs typeface="Century Gothic"/>
                <a:sym typeface="Century Gothic"/>
              </a:rPr>
              <a:t> che vari la propria colorazione in funzione della </a:t>
            </a:r>
            <a:r>
              <a:rPr lang="en-US" sz="2000" b="1" u="sng">
                <a:solidFill>
                  <a:srgbClr val="FFFFFF"/>
                </a:solidFill>
                <a:latin typeface="Century Gothic"/>
                <a:ea typeface="Century Gothic"/>
                <a:cs typeface="Century Gothic"/>
                <a:sym typeface="Century Gothic"/>
              </a:rPr>
              <a:t>forma</a:t>
            </a:r>
            <a:r>
              <a:rPr lang="en-US" sz="2000" b="1">
                <a:solidFill>
                  <a:srgbClr val="FFFFFF"/>
                </a:solidFill>
                <a:latin typeface="Century Gothic"/>
                <a:ea typeface="Century Gothic"/>
                <a:cs typeface="Century Gothic"/>
                <a:sym typeface="Century Gothic"/>
              </a:rPr>
              <a:t> che acquisisce al variare del pH</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pic>
        <p:nvPicPr>
          <p:cNvPr id="141" name="Google Shape;141;p11" descr="Immagine 2"/>
          <p:cNvPicPr preferRelativeResize="0"/>
          <p:nvPr/>
        </p:nvPicPr>
        <p:blipFill rotWithShape="1">
          <a:blip r:embed="rId3">
            <a:alphaModFix/>
          </a:blip>
          <a:srcRect/>
          <a:stretch/>
        </p:blipFill>
        <p:spPr>
          <a:xfrm>
            <a:off x="8145195" y="225899"/>
            <a:ext cx="3948332" cy="4714658"/>
          </a:xfrm>
          <a:prstGeom prst="rect">
            <a:avLst/>
          </a:prstGeom>
          <a:noFill/>
          <a:ln>
            <a:noFill/>
          </a:ln>
        </p:spPr>
      </p:pic>
      <p:sp>
        <p:nvSpPr>
          <p:cNvPr id="142" name="Google Shape;142;p11"/>
          <p:cNvSpPr txBox="1"/>
          <p:nvPr/>
        </p:nvSpPr>
        <p:spPr>
          <a:xfrm>
            <a:off x="337268" y="4738447"/>
            <a:ext cx="11517600" cy="1662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Gli indicatori sono sostanze ausiliarie che aggiunte in quantità </a:t>
            </a:r>
            <a:r>
              <a:rPr lang="en-US" sz="2000" b="1" u="sng">
                <a:solidFill>
                  <a:srgbClr val="FFFFFF"/>
                </a:solidFill>
                <a:latin typeface="Century Gothic"/>
                <a:ea typeface="Century Gothic"/>
                <a:cs typeface="Century Gothic"/>
                <a:sym typeface="Century Gothic"/>
              </a:rPr>
              <a:t>trascurabile</a:t>
            </a:r>
            <a:r>
              <a:rPr lang="en-US" sz="2200" b="1" i="0" u="none" strike="noStrike" cap="none">
                <a:solidFill>
                  <a:srgbClr val="FFFFFF"/>
                </a:solidFill>
                <a:latin typeface="Century Gothic"/>
                <a:ea typeface="Century Gothic"/>
                <a:cs typeface="Century Gothic"/>
                <a:sym typeface="Century Gothic"/>
              </a:rPr>
              <a:t> rispetto ai reagenti esibiscono marcate variazioni di colore in corrispondenza del punto equivalente.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p:nvPr/>
        </p:nvSpPr>
        <p:spPr>
          <a:xfrm>
            <a:off x="79139" y="-85371"/>
            <a:ext cx="10766700" cy="39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Indicatori acido-base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Molecole che hanno la proprietà di cambiare colore al variare del pH.</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Sono generalmente acid</a:t>
            </a:r>
            <a:r>
              <a:rPr lang="en-US" sz="2000">
                <a:solidFill>
                  <a:srgbClr val="FFFFFF"/>
                </a:solidFill>
                <a:latin typeface="Century Gothic"/>
                <a:ea typeface="Century Gothic"/>
                <a:cs typeface="Century Gothic"/>
                <a:sym typeface="Century Gothic"/>
              </a:rPr>
              <a:t>i</a:t>
            </a:r>
            <a:r>
              <a:rPr lang="en-US" sz="2000" b="0" i="0" u="none" strike="noStrike" cap="none">
                <a:solidFill>
                  <a:srgbClr val="FFFFFF"/>
                </a:solidFill>
                <a:latin typeface="Century Gothic"/>
                <a:ea typeface="Century Gothic"/>
                <a:cs typeface="Century Gothic"/>
                <a:sym typeface="Century Gothic"/>
              </a:rPr>
              <a:t> o basi deboli, le cui forme base o acido coniugate hanno colori differenti</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HIn + H</a:t>
            </a:r>
            <a:r>
              <a:rPr lang="en-US" sz="2000" b="0" i="0" u="none" strike="noStrike" cap="none" baseline="-25000">
                <a:solidFill>
                  <a:srgbClr val="FFFFFF"/>
                </a:solidFill>
                <a:latin typeface="Century Gothic"/>
                <a:ea typeface="Century Gothic"/>
                <a:cs typeface="Century Gothic"/>
                <a:sym typeface="Century Gothic"/>
              </a:rPr>
              <a:t>2</a:t>
            </a:r>
            <a:r>
              <a:rPr lang="en-US" sz="2000" b="0" i="0" u="none" strike="noStrike" cap="none">
                <a:solidFill>
                  <a:srgbClr val="FFFFFF"/>
                </a:solidFill>
                <a:latin typeface="Century Gothic"/>
                <a:ea typeface="Century Gothic"/>
                <a:cs typeface="Century Gothic"/>
                <a:sym typeface="Century Gothic"/>
              </a:rPr>
              <a:t>O ↔ H</a:t>
            </a:r>
            <a:r>
              <a:rPr lang="en-US" sz="2000" b="0" i="0" u="none" strike="noStrike" cap="none" baseline="-25000">
                <a:solidFill>
                  <a:srgbClr val="FFFFFF"/>
                </a:solidFill>
                <a:latin typeface="Century Gothic"/>
                <a:ea typeface="Century Gothic"/>
                <a:cs typeface="Century Gothic"/>
                <a:sym typeface="Century Gothic"/>
              </a:rPr>
              <a:t>3</a:t>
            </a:r>
            <a:r>
              <a:rPr lang="en-US" sz="2000" b="0" i="0" u="none" strike="noStrike" cap="none">
                <a:solidFill>
                  <a:srgbClr val="FFFFFF"/>
                </a:solidFill>
                <a:latin typeface="Century Gothic"/>
                <a:ea typeface="Century Gothic"/>
                <a:cs typeface="Century Gothic"/>
                <a:sym typeface="Century Gothic"/>
              </a:rPr>
              <a:t>O+ + In</a:t>
            </a:r>
            <a:r>
              <a:rPr lang="en-US" sz="2000" b="0" i="0" u="none" strike="noStrike" cap="none" baseline="30000">
                <a:solidFill>
                  <a:srgbClr val="FFFFFF"/>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Il colore di HIn (forma indissociata) è differente dal colore di In</a:t>
            </a:r>
            <a:r>
              <a:rPr lang="en-US" sz="2000" b="0" i="0" u="none" strike="noStrike" cap="none" baseline="30000">
                <a:solidFill>
                  <a:srgbClr val="FFFFFF"/>
                </a:solidFill>
                <a:latin typeface="Century Gothic"/>
                <a:ea typeface="Century Gothic"/>
                <a:cs typeface="Century Gothic"/>
                <a:sym typeface="Century Gothic"/>
              </a:rPr>
              <a:t>-</a:t>
            </a:r>
            <a:r>
              <a:rPr lang="en-US" sz="2000" b="0" i="0" u="none" strike="noStrike" cap="none">
                <a:solidFill>
                  <a:srgbClr val="FFFFFF"/>
                </a:solidFill>
                <a:latin typeface="Century Gothic"/>
                <a:ea typeface="Century Gothic"/>
                <a:cs typeface="Century Gothic"/>
                <a:sym typeface="Century Gothic"/>
              </a:rPr>
              <a:t> (forma dissociata).</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a:solidFill>
                  <a:srgbClr val="FFFFFF"/>
                </a:solidFill>
                <a:latin typeface="Century Gothic"/>
                <a:ea typeface="Century Gothic"/>
                <a:cs typeface="Century Gothic"/>
                <a:sym typeface="Century Gothic"/>
              </a:rPr>
              <a:t>Gli indicatori rappresentano il metodo più semplice per valutare il pH di una soluzione.</a:t>
            </a:r>
            <a:endParaRPr/>
          </a:p>
        </p:txBody>
      </p:sp>
      <p:pic>
        <p:nvPicPr>
          <p:cNvPr id="148" name="Google Shape;148;p12" descr="Immagine 2"/>
          <p:cNvPicPr preferRelativeResize="0"/>
          <p:nvPr/>
        </p:nvPicPr>
        <p:blipFill rotWithShape="1">
          <a:blip r:embed="rId3">
            <a:alphaModFix/>
          </a:blip>
          <a:srcRect/>
          <a:stretch/>
        </p:blipFill>
        <p:spPr>
          <a:xfrm>
            <a:off x="666887" y="4113460"/>
            <a:ext cx="2932768" cy="2582005"/>
          </a:xfrm>
          <a:prstGeom prst="rect">
            <a:avLst/>
          </a:prstGeom>
          <a:noFill/>
          <a:ln>
            <a:noFill/>
          </a:ln>
        </p:spPr>
      </p:pic>
      <p:pic>
        <p:nvPicPr>
          <p:cNvPr id="149" name="Google Shape;149;p12" descr="Immagine 3"/>
          <p:cNvPicPr preferRelativeResize="0"/>
          <p:nvPr/>
        </p:nvPicPr>
        <p:blipFill rotWithShape="1">
          <a:blip r:embed="rId4">
            <a:alphaModFix/>
          </a:blip>
          <a:srcRect/>
          <a:stretch/>
        </p:blipFill>
        <p:spPr>
          <a:xfrm>
            <a:off x="5549089" y="4600126"/>
            <a:ext cx="3714752" cy="1381127"/>
          </a:xfrm>
          <a:prstGeom prst="rect">
            <a:avLst/>
          </a:prstGeom>
          <a:noFill/>
          <a:ln>
            <a:noFill/>
          </a:ln>
        </p:spPr>
      </p:pic>
      <p:sp>
        <p:nvSpPr>
          <p:cNvPr id="150" name="Google Shape;150;p12"/>
          <p:cNvSpPr txBox="1"/>
          <p:nvPr/>
        </p:nvSpPr>
        <p:spPr>
          <a:xfrm>
            <a:off x="5462532" y="6181834"/>
            <a:ext cx="4068809"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INCOLORE                     ROSA FUCSIA</a:t>
            </a:r>
            <a:endParaRPr/>
          </a:p>
        </p:txBody>
      </p:sp>
      <p:sp>
        <p:nvSpPr>
          <p:cNvPr id="151" name="Google Shape;151;p12"/>
          <p:cNvSpPr txBox="1"/>
          <p:nvPr/>
        </p:nvSpPr>
        <p:spPr>
          <a:xfrm>
            <a:off x="6582838" y="3937850"/>
            <a:ext cx="182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fenolftaleina</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p:nvPr/>
        </p:nvSpPr>
        <p:spPr>
          <a:xfrm>
            <a:off x="96556" y="0"/>
            <a:ext cx="12095400" cy="2339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Intensità di colore dell’indicatore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Per un indicatore, l’intensità del colore osservato </a:t>
            </a:r>
            <a:r>
              <a:rPr lang="en-US" sz="1800" b="1" i="0" u="none" strike="noStrike" cap="none">
                <a:solidFill>
                  <a:srgbClr val="FFFFFF"/>
                </a:solidFill>
                <a:latin typeface="Century Gothic"/>
                <a:ea typeface="Century Gothic"/>
                <a:cs typeface="Century Gothic"/>
                <a:sym typeface="Century Gothic"/>
              </a:rPr>
              <a:t>è proporzionale</a:t>
            </a:r>
            <a:r>
              <a:rPr lang="en-US" sz="1800" b="0" i="0" u="none" strike="noStrike" cap="none">
                <a:solidFill>
                  <a:srgbClr val="FFFFFF"/>
                </a:solidFill>
                <a:latin typeface="Century Gothic"/>
                <a:ea typeface="Century Gothic"/>
                <a:cs typeface="Century Gothic"/>
                <a:sym typeface="Century Gothic"/>
              </a:rPr>
              <a:t> alla concentrazione delle specie prevalente in soluzione.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La distinzione tra i due colori è possibile solo se una delle due specie è in concentrazione </a:t>
            </a:r>
            <a:endParaRPr/>
          </a:p>
          <a:p>
            <a:pPr marL="0" marR="0" lvl="0" indent="0" algn="l" rtl="0">
              <a:lnSpc>
                <a:spcPct val="100000"/>
              </a:lnSpc>
              <a:spcBef>
                <a:spcPts val="0"/>
              </a:spcBef>
              <a:spcAft>
                <a:spcPts val="0"/>
              </a:spcAft>
              <a:buClr>
                <a:srgbClr val="FFFFFF"/>
              </a:buClr>
              <a:buSzPts val="2000"/>
              <a:buFont typeface="Century Gothic"/>
              <a:buNone/>
            </a:pPr>
            <a:r>
              <a:rPr lang="en-US" sz="2000" b="1" i="0" u="sng" strike="noStrike" cap="none">
                <a:solidFill>
                  <a:srgbClr val="FFFFFF"/>
                </a:solidFill>
                <a:latin typeface="Century Gothic"/>
                <a:ea typeface="Century Gothic"/>
                <a:cs typeface="Century Gothic"/>
                <a:sym typeface="Century Gothic"/>
              </a:rPr>
              <a:t>10 volte superiore all’altra</a:t>
            </a:r>
            <a:r>
              <a:rPr lang="en-US" sz="2000" b="1" i="0" u="none" strike="noStrike" cap="none">
                <a:solidFill>
                  <a:srgbClr val="FFFFFF"/>
                </a:solidFill>
                <a:latin typeface="Century Gothic"/>
                <a:ea typeface="Century Gothic"/>
                <a:cs typeface="Century Gothic"/>
                <a:sym typeface="Century Gothic"/>
              </a:rPr>
              <a:t>.</a:t>
            </a:r>
            <a:endParaRPr/>
          </a:p>
        </p:txBody>
      </p:sp>
      <p:pic>
        <p:nvPicPr>
          <p:cNvPr id="157" name="Google Shape;157;p13" descr="Immagine 2"/>
          <p:cNvPicPr preferRelativeResize="0"/>
          <p:nvPr/>
        </p:nvPicPr>
        <p:blipFill rotWithShape="1">
          <a:blip r:embed="rId3">
            <a:alphaModFix/>
          </a:blip>
          <a:srcRect/>
          <a:stretch/>
        </p:blipFill>
        <p:spPr>
          <a:xfrm>
            <a:off x="385488" y="2788130"/>
            <a:ext cx="3267077" cy="3914777"/>
          </a:xfrm>
          <a:prstGeom prst="rect">
            <a:avLst/>
          </a:prstGeom>
          <a:noFill/>
          <a:ln>
            <a:noFill/>
          </a:ln>
        </p:spPr>
      </p:pic>
      <p:pic>
        <p:nvPicPr>
          <p:cNvPr id="158" name="Google Shape;158;p13" descr="Immagine 6"/>
          <p:cNvPicPr preferRelativeResize="0"/>
          <p:nvPr/>
        </p:nvPicPr>
        <p:blipFill rotWithShape="1">
          <a:blip r:embed="rId4">
            <a:alphaModFix/>
          </a:blip>
          <a:srcRect/>
          <a:stretch/>
        </p:blipFill>
        <p:spPr>
          <a:xfrm>
            <a:off x="4603649" y="2026350"/>
            <a:ext cx="7202850" cy="4757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p:nvPr/>
        </p:nvSpPr>
        <p:spPr>
          <a:xfrm>
            <a:off x="172995" y="197345"/>
            <a:ext cx="11739000" cy="60954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200"/>
              <a:buFont typeface="Merriweather Sans"/>
              <a:buNone/>
            </a:pPr>
            <a:r>
              <a:rPr lang="en-US" sz="2200" b="1" i="0" u="none" strike="noStrike" cap="none">
                <a:solidFill>
                  <a:srgbClr val="FFFFFF"/>
                </a:solidFill>
                <a:latin typeface="Merriweather Sans"/>
                <a:ea typeface="Merriweather Sans"/>
                <a:cs typeface="Merriweather Sans"/>
                <a:sym typeface="Merriweather Sans"/>
              </a:rPr>
              <a:t>Indicator</a:t>
            </a:r>
            <a:r>
              <a:rPr lang="en-US" sz="2200" b="1">
                <a:solidFill>
                  <a:srgbClr val="FFFFFF"/>
                </a:solidFill>
                <a:latin typeface="Merriweather Sans"/>
                <a:ea typeface="Merriweather Sans"/>
                <a:cs typeface="Merriweather Sans"/>
                <a:sym typeface="Merriweather Sans"/>
              </a:rPr>
              <a:t>i</a:t>
            </a:r>
            <a:r>
              <a:rPr lang="en-US" sz="2200" b="1" i="0" u="none" strike="noStrike" cap="none">
                <a:solidFill>
                  <a:srgbClr val="FFFFFF"/>
                </a:solidFill>
                <a:latin typeface="Merriweather Sans"/>
                <a:ea typeface="Merriweather Sans"/>
                <a:cs typeface="Merriweather Sans"/>
                <a:sym typeface="Merriweather Sans"/>
              </a:rPr>
              <a:t>  e intervallo di viraggio  </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HIn</a:t>
            </a:r>
            <a:r>
              <a:rPr lang="en-US" sz="2000" b="0" i="0" u="none" strike="noStrike" cap="none">
                <a:solidFill>
                  <a:srgbClr val="FFFFFF"/>
                </a:solidFill>
                <a:latin typeface="Century Gothic"/>
                <a:ea typeface="Century Gothic"/>
                <a:cs typeface="Century Gothic"/>
                <a:sym typeface="Century Gothic"/>
              </a:rPr>
              <a:t> + H</a:t>
            </a:r>
            <a:r>
              <a:rPr lang="en-US" sz="2000" b="0" i="0" u="none" strike="noStrike" cap="none" baseline="-25000">
                <a:solidFill>
                  <a:srgbClr val="FFFFFF"/>
                </a:solidFill>
                <a:latin typeface="Century Gothic"/>
                <a:ea typeface="Century Gothic"/>
                <a:cs typeface="Century Gothic"/>
                <a:sym typeface="Century Gothic"/>
              </a:rPr>
              <a:t>2</a:t>
            </a:r>
            <a:r>
              <a:rPr lang="en-US" sz="2000" b="0" i="0" u="none" strike="noStrike" cap="none">
                <a:solidFill>
                  <a:srgbClr val="FFFFFF"/>
                </a:solidFill>
                <a:latin typeface="Century Gothic"/>
                <a:ea typeface="Century Gothic"/>
                <a:cs typeface="Century Gothic"/>
                <a:sym typeface="Century Gothic"/>
              </a:rPr>
              <a:t>O ↔ H</a:t>
            </a:r>
            <a:r>
              <a:rPr lang="en-US" sz="2000" b="0" i="0" u="none" strike="noStrike" cap="none" baseline="-25000">
                <a:solidFill>
                  <a:srgbClr val="FFFFFF"/>
                </a:solidFill>
                <a:latin typeface="Century Gothic"/>
                <a:ea typeface="Century Gothic"/>
                <a:cs typeface="Century Gothic"/>
                <a:sym typeface="Century Gothic"/>
              </a:rPr>
              <a:t>3</a:t>
            </a:r>
            <a:r>
              <a:rPr lang="en-US" sz="2000" b="0" i="0" u="none" strike="noStrike" cap="none">
                <a:solidFill>
                  <a:srgbClr val="FFFFFF"/>
                </a:solidFill>
                <a:latin typeface="Century Gothic"/>
                <a:ea typeface="Century Gothic"/>
                <a:cs typeface="Century Gothic"/>
                <a:sym typeface="Century Gothic"/>
              </a:rPr>
              <a:t>O</a:t>
            </a:r>
            <a:r>
              <a:rPr lang="en-US" sz="2000" b="0" i="0" u="none" strike="noStrike" cap="none" baseline="30000">
                <a:solidFill>
                  <a:srgbClr val="FFFFFF"/>
                </a:solidFill>
                <a:latin typeface="Century Gothic"/>
                <a:ea typeface="Century Gothic"/>
                <a:cs typeface="Century Gothic"/>
                <a:sym typeface="Century Gothic"/>
              </a:rPr>
              <a:t>+</a:t>
            </a:r>
            <a:r>
              <a:rPr lang="en-US" sz="2000" b="0" i="0" u="none" strike="noStrike" cap="none">
                <a:solidFill>
                  <a:srgbClr val="FFFFFF"/>
                </a:solidFill>
                <a:latin typeface="Century Gothic"/>
                <a:ea typeface="Century Gothic"/>
                <a:cs typeface="Century Gothic"/>
                <a:sym typeface="Century Gothic"/>
              </a:rPr>
              <a:t> + </a:t>
            </a:r>
            <a:r>
              <a:rPr lang="en-US" sz="2000" b="1" i="0" u="none" strike="noStrike" cap="none">
                <a:solidFill>
                  <a:srgbClr val="FFFFFF"/>
                </a:solidFill>
                <a:latin typeface="Century Gothic"/>
                <a:ea typeface="Century Gothic"/>
                <a:cs typeface="Century Gothic"/>
                <a:sym typeface="Century Gothic"/>
              </a:rPr>
              <a:t>In</a:t>
            </a:r>
            <a:r>
              <a:rPr lang="en-US" sz="2000" b="1" i="0" u="none" strike="noStrike" cap="none" baseline="30000">
                <a:solidFill>
                  <a:srgbClr val="FFFFFF"/>
                </a:solidFill>
                <a:latin typeface="Century Gothic"/>
                <a:ea typeface="Century Gothic"/>
                <a:cs typeface="Century Gothic"/>
                <a:sym typeface="Century Gothic"/>
              </a:rPr>
              <a:t>-  </a:t>
            </a:r>
            <a:r>
              <a:rPr lang="en-US" sz="2000" b="1" i="0" u="none" strike="noStrike" cap="none">
                <a:solidFill>
                  <a:srgbClr val="FFFFFF"/>
                </a:solidFill>
                <a:latin typeface="Century Gothic"/>
                <a:ea typeface="Century Gothic"/>
                <a:cs typeface="Century Gothic"/>
                <a:sym typeface="Century Gothic"/>
              </a:rPr>
              <a:t>; kIn=Ka</a:t>
            </a:r>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In base alla relazione: </a:t>
            </a:r>
            <a:r>
              <a:rPr lang="en-US" sz="1800" b="1" i="0" u="none" strike="noStrike" cap="none">
                <a:solidFill>
                  <a:srgbClr val="FFFFFF"/>
                </a:solidFill>
                <a:latin typeface="Arial"/>
                <a:ea typeface="Arial"/>
                <a:cs typeface="Arial"/>
                <a:sym typeface="Arial"/>
              </a:rPr>
              <a:t>pH= pK</a:t>
            </a:r>
            <a:r>
              <a:rPr lang="en-US" sz="1800" b="1" i="0" u="none" strike="noStrike" cap="none" baseline="-25000">
                <a:solidFill>
                  <a:srgbClr val="FFFFFF"/>
                </a:solidFill>
                <a:latin typeface="Arial"/>
                <a:ea typeface="Arial"/>
                <a:cs typeface="Arial"/>
                <a:sym typeface="Arial"/>
              </a:rPr>
              <a:t>In</a:t>
            </a:r>
            <a:r>
              <a:rPr lang="en-US" sz="1800" b="1" i="0" u="none" strike="noStrike" cap="none">
                <a:solidFill>
                  <a:srgbClr val="FFFFFF"/>
                </a:solidFill>
                <a:latin typeface="Arial"/>
                <a:ea typeface="Arial"/>
                <a:cs typeface="Arial"/>
                <a:sym typeface="Arial"/>
              </a:rPr>
              <a:t> + log ([In</a:t>
            </a:r>
            <a:r>
              <a:rPr lang="en-US" sz="1800" b="1" i="0" u="none" strike="noStrike" cap="none" baseline="30000">
                <a:solidFill>
                  <a:srgbClr val="FFFFFF"/>
                </a:solidFill>
                <a:latin typeface="Arial"/>
                <a:ea typeface="Arial"/>
                <a:cs typeface="Arial"/>
                <a:sym typeface="Arial"/>
              </a:rPr>
              <a:t>-</a:t>
            </a:r>
            <a:r>
              <a:rPr lang="en-US" sz="1800" b="1" i="0" u="none" strike="noStrike" cap="none">
                <a:solidFill>
                  <a:srgbClr val="FFFFFF"/>
                </a:solidFill>
                <a:latin typeface="Arial"/>
                <a:ea typeface="Arial"/>
                <a:cs typeface="Arial"/>
                <a:sym typeface="Arial"/>
              </a:rPr>
              <a:t>] /[HIn])</a:t>
            </a:r>
            <a:endParaRPr/>
          </a:p>
          <a:p>
            <a:pPr marL="0" marR="0" lvl="0" indent="0" algn="just" rtl="0">
              <a:lnSpc>
                <a:spcPct val="100000"/>
              </a:lnSpc>
              <a:spcBef>
                <a:spcPts val="0"/>
              </a:spcBef>
              <a:spcAft>
                <a:spcPts val="0"/>
              </a:spcAft>
              <a:buClr>
                <a:srgbClr val="FFFFFF"/>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Merriweather Sans"/>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Se [ In</a:t>
            </a:r>
            <a:r>
              <a:rPr lang="en-US" sz="1800" b="0" i="0" u="none" strike="noStrike" cap="none" baseline="30000">
                <a:solidFill>
                  <a:srgbClr val="FFFFFF"/>
                </a:solidFill>
                <a:latin typeface="Merriweather Sans"/>
                <a:ea typeface="Merriweather Sans"/>
                <a:cs typeface="Merriweather Sans"/>
                <a:sym typeface="Merriweather Sans"/>
              </a:rPr>
              <a:t>-</a:t>
            </a:r>
            <a:r>
              <a:rPr lang="en-US" sz="1800" b="0" i="0" u="none" strike="noStrike" cap="none">
                <a:solidFill>
                  <a:srgbClr val="FFFFFF"/>
                </a:solidFill>
                <a:latin typeface="Merriweather Sans"/>
                <a:ea typeface="Merriweather Sans"/>
                <a:cs typeface="Merriweather Sans"/>
                <a:sym typeface="Merriweather Sans"/>
              </a:rPr>
              <a:t>] /[HIn] =10       pH=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 log 10  </a:t>
            </a:r>
            <a:r>
              <a:rPr lang="en-US" sz="1800">
                <a:solidFill>
                  <a:srgbClr val="FFFFFF"/>
                </a:solidFill>
                <a:latin typeface="Noto Sans Symbols"/>
                <a:ea typeface="Noto Sans Symbols"/>
                <a:cs typeface="Noto Sans Symbols"/>
                <a:sym typeface="Noto Sans Symbols"/>
              </a:rPr>
              <a:t>→</a:t>
            </a:r>
            <a:r>
              <a:rPr lang="en-US" sz="1800" b="0" i="0" u="none" strike="noStrike" cap="none">
                <a:solidFill>
                  <a:srgbClr val="FFFFFF"/>
                </a:solidFill>
                <a:latin typeface="Noto Sans Symbols"/>
                <a:ea typeface="Noto Sans Symbols"/>
                <a:cs typeface="Noto Sans Symbols"/>
                <a:sym typeface="Noto Sans Symbols"/>
              </a:rPr>
              <a:t> </a:t>
            </a:r>
            <a:r>
              <a:rPr lang="en-US" sz="1800" b="0" i="0" u="none" strike="noStrike" cap="none">
                <a:solidFill>
                  <a:srgbClr val="FFFFFF"/>
                </a:solidFill>
                <a:latin typeface="Merriweather Sans"/>
                <a:ea typeface="Merriweather Sans"/>
                <a:cs typeface="Merriweather Sans"/>
                <a:sym typeface="Merriweather Sans"/>
              </a:rPr>
              <a:t>pH =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+1  (prevale colore (B)</a:t>
            </a:r>
            <a:endParaRPr/>
          </a:p>
          <a:p>
            <a:pPr marL="0" marR="0" lvl="0" indent="0" algn="l"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Se [ In</a:t>
            </a:r>
            <a:r>
              <a:rPr lang="en-US" sz="1800" b="0" i="0" u="none" strike="noStrike" cap="none" baseline="30000">
                <a:solidFill>
                  <a:srgbClr val="FFFFFF"/>
                </a:solidFill>
                <a:latin typeface="Merriweather Sans"/>
                <a:ea typeface="Merriweather Sans"/>
                <a:cs typeface="Merriweather Sans"/>
                <a:sym typeface="Merriweather Sans"/>
              </a:rPr>
              <a:t>-</a:t>
            </a:r>
            <a:r>
              <a:rPr lang="en-US" sz="1800" b="0" i="0" u="none" strike="noStrike" cap="none">
                <a:solidFill>
                  <a:srgbClr val="FFFFFF"/>
                </a:solidFill>
                <a:latin typeface="Merriweather Sans"/>
                <a:ea typeface="Merriweather Sans"/>
                <a:cs typeface="Merriweather Sans"/>
                <a:sym typeface="Merriweather Sans"/>
              </a:rPr>
              <a:t>]/[HIn] =0.1 pH=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 log 0.1  </a:t>
            </a:r>
            <a:r>
              <a:rPr lang="en-US" sz="1800">
                <a:solidFill>
                  <a:schemeClr val="lt1"/>
                </a:solidFill>
                <a:latin typeface="Noto Sans Symbols"/>
                <a:ea typeface="Noto Sans Symbols"/>
                <a:cs typeface="Noto Sans Symbols"/>
                <a:sym typeface="Noto Sans Symbols"/>
              </a:rPr>
              <a:t>→ </a:t>
            </a:r>
            <a:r>
              <a:rPr lang="en-US" sz="1800" b="0" i="0" u="none" strike="noStrike" cap="none">
                <a:solidFill>
                  <a:srgbClr val="FFFFFF"/>
                </a:solidFill>
                <a:latin typeface="Merriweather Sans"/>
                <a:ea typeface="Merriweather Sans"/>
                <a:cs typeface="Merriweather Sans"/>
                <a:sym typeface="Merriweather Sans"/>
              </a:rPr>
              <a:t>pH=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 1  prevale colore (A)</a:t>
            </a:r>
            <a:endParaRPr/>
          </a:p>
          <a:p>
            <a:pPr marL="0" marR="0" lvl="0" indent="0" algn="l"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Intervallo di viraggio</a:t>
            </a:r>
            <a:r>
              <a:rPr lang="en-US" sz="1800" b="0" i="0" u="none" strike="noStrike" cap="none">
                <a:solidFill>
                  <a:srgbClr val="FFFFFF"/>
                </a:solidFill>
                <a:latin typeface="Merriweather Sans"/>
                <a:ea typeface="Merriweather Sans"/>
                <a:cs typeface="Merriweather Sans"/>
                <a:sym typeface="Merriweather Sans"/>
              </a:rPr>
              <a:t>: si definisce intervallo di viraggio l’intervallo di pH in cui si osserva la variazione di colore dell’indicatore.</a:t>
            </a:r>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Merriweather Sans"/>
              <a:ea typeface="Merriweather Sans"/>
              <a:cs typeface="Merriweather Sans"/>
              <a:sym typeface="Merriweather Sans"/>
            </a:endParaRPr>
          </a:p>
          <a:p>
            <a:pPr marL="0" marR="0" lvl="0" indent="0" algn="just"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Nella maggior parte dei casi è di due unità di pH intorno al pK</a:t>
            </a:r>
            <a:r>
              <a:rPr lang="en-US" sz="1800" b="0" i="0" u="none" strike="noStrike" cap="none" baseline="-25000">
                <a:solidFill>
                  <a:srgbClr val="FFFFFF"/>
                </a:solidFill>
                <a:latin typeface="Merriweather Sans"/>
                <a:ea typeface="Merriweather Sans"/>
                <a:cs typeface="Merriweather Sans"/>
                <a:sym typeface="Merriweather Sans"/>
              </a:rPr>
              <a:t>In</a:t>
            </a:r>
            <a:endParaRPr sz="1800" b="0" i="0" u="none" strike="noStrike" cap="none" baseline="-2500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pH= pK</a:t>
            </a:r>
            <a:r>
              <a:rPr lang="en-US" sz="2400" b="1" i="0" u="none" strike="noStrike" cap="none" baseline="-25000">
                <a:solidFill>
                  <a:srgbClr val="FFFFFF"/>
                </a:solidFill>
                <a:latin typeface="Arial"/>
                <a:ea typeface="Arial"/>
                <a:cs typeface="Arial"/>
                <a:sym typeface="Arial"/>
              </a:rPr>
              <a:t>In</a:t>
            </a:r>
            <a:r>
              <a:rPr lang="en-US" sz="2400" b="1" i="0" u="none" strike="noStrike" cap="none">
                <a:solidFill>
                  <a:srgbClr val="FFFFFF"/>
                </a:solidFill>
                <a:latin typeface="Arial"/>
                <a:ea typeface="Arial"/>
                <a:cs typeface="Arial"/>
                <a:sym typeface="Arial"/>
              </a:rPr>
              <a:t> ±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5"/>
          <p:cNvPicPr preferRelativeResize="0"/>
          <p:nvPr/>
        </p:nvPicPr>
        <p:blipFill rotWithShape="1">
          <a:blip r:embed="rId3">
            <a:alphaModFix/>
          </a:blip>
          <a:srcRect/>
          <a:stretch/>
        </p:blipFill>
        <p:spPr>
          <a:xfrm>
            <a:off x="775447" y="1006508"/>
            <a:ext cx="10641106" cy="4721939"/>
          </a:xfrm>
          <a:prstGeom prst="rect">
            <a:avLst/>
          </a:prstGeom>
          <a:noFill/>
          <a:ln>
            <a:noFill/>
          </a:ln>
        </p:spPr>
      </p:pic>
      <p:sp>
        <p:nvSpPr>
          <p:cNvPr id="169" name="Google Shape;169;p15"/>
          <p:cNvSpPr txBox="1"/>
          <p:nvPr/>
        </p:nvSpPr>
        <p:spPr>
          <a:xfrm>
            <a:off x="2712945" y="399370"/>
            <a:ext cx="609824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200"/>
              <a:buFont typeface="Merriweather Sans"/>
              <a:buNone/>
            </a:pPr>
            <a:r>
              <a:rPr lang="en-US" sz="2200" b="1" i="0" u="none" strike="noStrike" cap="none">
                <a:solidFill>
                  <a:srgbClr val="FFFFFF"/>
                </a:solidFill>
                <a:latin typeface="Merriweather Sans"/>
                <a:ea typeface="Merriweather Sans"/>
                <a:cs typeface="Merriweather Sans"/>
                <a:sym typeface="Merriweather Sans"/>
              </a:rPr>
              <a:t>Indicatori  e intervallo di viraggio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p:nvPr/>
        </p:nvSpPr>
        <p:spPr>
          <a:xfrm>
            <a:off x="575806" y="291549"/>
            <a:ext cx="6581131" cy="517143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Per seguire l’andamento di una titolazione è utile usufruire di rappresentazioni grafiche. </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Una </a:t>
            </a:r>
            <a:r>
              <a:rPr lang="en-US" sz="1800" b="1" i="0" u="none" strike="noStrike" cap="none">
                <a:solidFill>
                  <a:srgbClr val="000000"/>
                </a:solidFill>
                <a:latin typeface="Arial"/>
                <a:ea typeface="Arial"/>
                <a:cs typeface="Arial"/>
                <a:sym typeface="Arial"/>
              </a:rPr>
              <a:t>curva</a:t>
            </a:r>
            <a:r>
              <a:rPr lang="en-US" sz="1800" b="0" i="0" u="none" strike="noStrike" cap="none">
                <a:solidFill>
                  <a:srgbClr val="000000"/>
                </a:solidFill>
                <a:latin typeface="Merriweather Sans"/>
                <a:ea typeface="Merriweather Sans"/>
                <a:cs typeface="Merriweather Sans"/>
                <a:sym typeface="Merriweather Sans"/>
              </a:rPr>
              <a:t>di </a:t>
            </a:r>
            <a:r>
              <a:rPr lang="en-US" sz="1800" b="1" i="0" u="none" strike="noStrike" cap="none">
                <a:solidFill>
                  <a:srgbClr val="000000"/>
                </a:solidFill>
                <a:latin typeface="Arial"/>
                <a:ea typeface="Arial"/>
                <a:cs typeface="Arial"/>
                <a:sym typeface="Arial"/>
              </a:rPr>
              <a:t>titolazione</a:t>
            </a:r>
            <a:r>
              <a:rPr lang="en-US" sz="1800" b="0" i="0" u="none" strike="noStrike" cap="none">
                <a:solidFill>
                  <a:srgbClr val="000000"/>
                </a:solidFill>
                <a:latin typeface="Merriweather Sans"/>
                <a:ea typeface="Merriweather Sans"/>
                <a:cs typeface="Merriweather Sans"/>
                <a:sym typeface="Merriweather Sans"/>
              </a:rPr>
              <a:t> è ottenuta riportando i valori numerici di un parametro del sistema, che varia durante la titolazione, in funzione della quantità di titolante aggiunto.</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Per le titolazioni acido-base si segue la variazione del pH in funzione del volume di titolante aggiunto.</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La figura mostra una curva di titolazione acido forte – base forte. L’andamento della curva mostra chiaramente che, in un primo tratto, fino all’aggiunta del 90% circa del volume equivalente di titolante, il pH della soluzione non varia molto. </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In corrispondenza del punto equivalente vi è un notevole salto di pH per piccolissime aggiunte di titolante.</a:t>
            </a:r>
            <a:endParaRPr/>
          </a:p>
        </p:txBody>
      </p:sp>
      <p:pic>
        <p:nvPicPr>
          <p:cNvPr id="175" name="Google Shape;175;p16" descr="Immagine 2"/>
          <p:cNvPicPr preferRelativeResize="0"/>
          <p:nvPr/>
        </p:nvPicPr>
        <p:blipFill rotWithShape="1">
          <a:blip r:embed="rId3">
            <a:alphaModFix/>
          </a:blip>
          <a:srcRect/>
          <a:stretch/>
        </p:blipFill>
        <p:spPr>
          <a:xfrm>
            <a:off x="186107" y="291547"/>
            <a:ext cx="11676245" cy="5950228"/>
          </a:xfrm>
          <a:prstGeom prst="rect">
            <a:avLst/>
          </a:prstGeom>
          <a:noFill/>
          <a:ln>
            <a:noFill/>
          </a:ln>
        </p:spPr>
      </p:pic>
      <p:pic>
        <p:nvPicPr>
          <p:cNvPr id="176" name="Google Shape;176;p16" descr="Immagine 3"/>
          <p:cNvPicPr preferRelativeResize="0"/>
          <p:nvPr/>
        </p:nvPicPr>
        <p:blipFill rotWithShape="1">
          <a:blip r:embed="rId4">
            <a:alphaModFix/>
          </a:blip>
          <a:srcRect/>
          <a:stretch/>
        </p:blipFill>
        <p:spPr>
          <a:xfrm>
            <a:off x="1809878" y="1241167"/>
            <a:ext cx="1907931" cy="3272203"/>
          </a:xfrm>
          <a:prstGeom prst="rect">
            <a:avLst/>
          </a:prstGeom>
          <a:noFill/>
          <a:ln>
            <a:noFill/>
          </a:ln>
        </p:spPr>
      </p:pic>
      <p:sp>
        <p:nvSpPr>
          <p:cNvPr id="177" name="Google Shape;177;p16"/>
          <p:cNvSpPr txBox="1"/>
          <p:nvPr/>
        </p:nvSpPr>
        <p:spPr>
          <a:xfrm>
            <a:off x="6692693" y="1699978"/>
            <a:ext cx="4501407" cy="12090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24242"/>
              </a:buClr>
              <a:buSzPts val="1800"/>
              <a:buFont typeface="Century Gothic"/>
              <a:buNone/>
            </a:pPr>
            <a:r>
              <a:rPr lang="en-US" sz="1800" b="0" i="0" u="none" strike="noStrike" cap="none">
                <a:solidFill>
                  <a:srgbClr val="424242"/>
                </a:solidFill>
                <a:latin typeface="Century Gothic"/>
                <a:ea typeface="Century Gothic"/>
                <a:cs typeface="Century Gothic"/>
                <a:sym typeface="Century Gothic"/>
              </a:rPr>
              <a:t>Curva di titolazione acido forte base forte. Una soluzione 0.100 M di NaOH è aggiunta a 25.0 ml di una soluzione 0.100 M di HCl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7" descr="Immagine 1"/>
          <p:cNvPicPr preferRelativeResize="0"/>
          <p:nvPr/>
        </p:nvPicPr>
        <p:blipFill rotWithShape="1">
          <a:blip r:embed="rId3">
            <a:alphaModFix/>
          </a:blip>
          <a:srcRect/>
          <a:stretch/>
        </p:blipFill>
        <p:spPr>
          <a:xfrm>
            <a:off x="5300869" y="86855"/>
            <a:ext cx="6665846" cy="6222801"/>
          </a:xfrm>
          <a:prstGeom prst="rect">
            <a:avLst/>
          </a:prstGeom>
          <a:noFill/>
          <a:ln>
            <a:noFill/>
          </a:ln>
        </p:spPr>
      </p:pic>
      <p:sp>
        <p:nvSpPr>
          <p:cNvPr id="183" name="Google Shape;183;p17"/>
          <p:cNvSpPr txBox="1"/>
          <p:nvPr/>
        </p:nvSpPr>
        <p:spPr>
          <a:xfrm>
            <a:off x="271004" y="351902"/>
            <a:ext cx="4657021" cy="540003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Curva di titolazione e concentrazione in funzione della concentrazione di analita e titolante</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Curve di titolazione acido forte – base forte, per differenti concentrazioni iniziali di acido (titolando) e di base (titolante).</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br>
              <a:rPr lang="en-US" sz="1800" b="0" i="0" u="none" strike="noStrike" cap="none">
                <a:solidFill>
                  <a:srgbClr val="FFFFFF"/>
                </a:solidFill>
                <a:latin typeface="Century Gothic"/>
                <a:ea typeface="Century Gothic"/>
                <a:cs typeface="Century Gothic"/>
                <a:sym typeface="Century Gothic"/>
              </a:rPr>
            </a:br>
            <a:r>
              <a:rPr lang="en-US" sz="1800" b="0" i="0" u="none" strike="noStrike" cap="none">
                <a:solidFill>
                  <a:srgbClr val="FFFFFF"/>
                </a:solidFill>
                <a:latin typeface="Century Gothic"/>
                <a:ea typeface="Century Gothic"/>
                <a:cs typeface="Century Gothic"/>
                <a:sym typeface="Century Gothic"/>
              </a:rPr>
              <a:t>In una titolazione di un acido forte di concentrazione 1.0 M (curva A), in corrispondenza del punto equivalente si osserva un notevole salto di pH per piccolissime aggiunte di base.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sp>
        <p:nvSpPr>
          <p:cNvPr id="189" name="Google Shape;189;p18"/>
          <p:cNvSpPr txBox="1"/>
          <p:nvPr/>
        </p:nvSpPr>
        <p:spPr>
          <a:xfrm>
            <a:off x="5857103" y="135923"/>
            <a:ext cx="6174545" cy="6243519"/>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FFFFFF"/>
              </a:buClr>
              <a:buSzPts val="2400"/>
              <a:buFont typeface="Century Gothic"/>
              <a:buNone/>
            </a:pPr>
            <a:r>
              <a:rPr lang="en-US" sz="2400" b="1" i="0" u="none" strike="noStrike" cap="small">
                <a:solidFill>
                  <a:srgbClr val="FFFFFF"/>
                </a:solidFill>
                <a:latin typeface="Century Gothic"/>
                <a:ea typeface="Century Gothic"/>
                <a:cs typeface="Century Gothic"/>
                <a:sym typeface="Century Gothic"/>
              </a:rPr>
              <a:t>Curva di Titolazione e Concentrazione</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FFFFFF"/>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600"/>
              </a:spcBef>
              <a:spcAft>
                <a:spcPts val="0"/>
              </a:spcAft>
              <a:buClr>
                <a:srgbClr val="E2E2E2"/>
              </a:buClr>
              <a:buSzPts val="1600"/>
              <a:buFont typeface="Century Gothic"/>
              <a:buNone/>
            </a:pPr>
            <a:r>
              <a:rPr lang="en-US" sz="1600" b="1" i="0" u="none" strike="noStrike" cap="none">
                <a:solidFill>
                  <a:srgbClr val="E2E2E2"/>
                </a:solidFill>
                <a:latin typeface="Century Gothic"/>
                <a:ea typeface="Century Gothic"/>
                <a:cs typeface="Century Gothic"/>
                <a:sym typeface="Century Gothic"/>
              </a:rPr>
              <a:t>Curve di titolazione acido forte – base forte, per differenti concentrazioni iniziali di acido (titolando) e di base (titolante).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600"/>
              </a:spcBef>
              <a:spcAft>
                <a:spcPts val="0"/>
              </a:spcAft>
              <a:buClr>
                <a:srgbClr val="E2E2E2"/>
              </a:buClr>
              <a:buSzPts val="1600"/>
              <a:buFont typeface="Century Gothic"/>
              <a:buNone/>
            </a:pPr>
            <a:br>
              <a:rPr lang="en-US" sz="1600" b="1" i="0" u="none" strike="noStrike" cap="none">
                <a:solidFill>
                  <a:srgbClr val="E2E2E2"/>
                </a:solidFill>
                <a:latin typeface="Century Gothic"/>
                <a:ea typeface="Century Gothic"/>
                <a:cs typeface="Century Gothic"/>
                <a:sym typeface="Century Gothic"/>
              </a:rPr>
            </a:br>
            <a:r>
              <a:rPr lang="en-US" sz="1600" b="1" i="0" u="none" strike="noStrike" cap="none">
                <a:solidFill>
                  <a:srgbClr val="E2E2E2"/>
                </a:solidFill>
                <a:latin typeface="Century Gothic"/>
                <a:ea typeface="Century Gothic"/>
                <a:cs typeface="Century Gothic"/>
                <a:sym typeface="Century Gothic"/>
              </a:rPr>
              <a:t>In una titolazione di un acido forte di concentrazione 1.0 M (curva A), in corrispondenza del punto equivalente si osserva un notevole salto di pH per piccolissime aggiunte di base.</a:t>
            </a:r>
            <a:endParaRPr/>
          </a:p>
          <a:p>
            <a:pPr marL="0" marR="0" lvl="0" indent="0" algn="l" rtl="0">
              <a:lnSpc>
                <a:spcPct val="150000"/>
              </a:lnSpc>
              <a:spcBef>
                <a:spcPts val="600"/>
              </a:spcBef>
              <a:spcAft>
                <a:spcPts val="0"/>
              </a:spcAft>
              <a:buClr>
                <a:srgbClr val="E2E2E2"/>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600"/>
              </a:spcBef>
              <a:spcAft>
                <a:spcPts val="0"/>
              </a:spcAft>
              <a:buClr>
                <a:srgbClr val="E2E2E2"/>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120650" algn="l" rtl="0">
              <a:lnSpc>
                <a:spcPct val="150000"/>
              </a:lnSpc>
              <a:spcBef>
                <a:spcPts val="600"/>
              </a:spcBef>
              <a:spcAft>
                <a:spcPts val="0"/>
              </a:spcAft>
              <a:buClr>
                <a:srgbClr val="E2E2E2"/>
              </a:buClr>
              <a:buSzPts val="1900"/>
              <a:buChar char="•"/>
            </a:pPr>
            <a:r>
              <a:rPr lang="en-US" sz="1900" b="1" i="0" u="none" strike="noStrike" cap="none">
                <a:solidFill>
                  <a:srgbClr val="E2E2E2"/>
                </a:solidFill>
                <a:latin typeface="Century Gothic"/>
                <a:ea typeface="Century Gothic"/>
                <a:cs typeface="Century Gothic"/>
                <a:sym typeface="Century Gothic"/>
              </a:rPr>
              <a:t>L’andamento delle curve B, C e D è simile a quello della curva A, </a:t>
            </a:r>
            <a:r>
              <a:rPr lang="en-US" sz="1900" b="1" i="0" u="sng" strike="noStrike" cap="none">
                <a:solidFill>
                  <a:srgbClr val="FF0000"/>
                </a:solidFill>
                <a:latin typeface="Century Gothic"/>
                <a:ea typeface="Century Gothic"/>
                <a:cs typeface="Century Gothic"/>
                <a:sym typeface="Century Gothic"/>
              </a:rPr>
              <a:t>ma il salto </a:t>
            </a:r>
            <a:r>
              <a:rPr lang="en-US" sz="1900" b="1" i="0" u="none" strike="noStrike" cap="none">
                <a:solidFill>
                  <a:srgbClr val="E2E2E2"/>
                </a:solidFill>
                <a:latin typeface="Century Gothic"/>
                <a:ea typeface="Century Gothic"/>
                <a:cs typeface="Century Gothic"/>
                <a:sym typeface="Century Gothic"/>
              </a:rPr>
              <a:t>di pH in corrispondenza del punto equivalente è tanto minore quanto più diluita è la soluzione.</a:t>
            </a:r>
            <a:endParaRPr sz="1700" b="1"/>
          </a:p>
        </p:txBody>
      </p:sp>
      <p:sp>
        <p:nvSpPr>
          <p:cNvPr id="190" name="Google Shape;190;p18"/>
          <p:cNvSpPr/>
          <p:nvPr/>
        </p:nvSpPr>
        <p:spPr>
          <a:xfrm>
            <a:off x="283921" y="1107309"/>
            <a:ext cx="5441895" cy="5272133"/>
          </a:xfrm>
          <a:prstGeom prst="roundRect">
            <a:avLst>
              <a:gd name="adj" fmla="val 3812"/>
            </a:avLst>
          </a:prstGeom>
          <a:solidFill>
            <a:srgbClr val="FFFFFF"/>
          </a:solidFill>
          <a:ln w="38100" cap="rnd" cmpd="sng">
            <a:solidFill>
              <a:srgbClr val="2F353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pic>
        <p:nvPicPr>
          <p:cNvPr id="191" name="Google Shape;191;p18" descr="Immagine 3"/>
          <p:cNvPicPr preferRelativeResize="0"/>
          <p:nvPr/>
        </p:nvPicPr>
        <p:blipFill rotWithShape="1">
          <a:blip r:embed="rId4">
            <a:alphaModFix/>
          </a:blip>
          <a:srcRect/>
          <a:stretch/>
        </p:blipFill>
        <p:spPr>
          <a:xfrm>
            <a:off x="694648" y="1803965"/>
            <a:ext cx="4451373" cy="41555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9" descr="Immagine 6"/>
          <p:cNvPicPr preferRelativeResize="0"/>
          <p:nvPr/>
        </p:nvPicPr>
        <p:blipFill rotWithShape="1">
          <a:blip r:embed="rId3">
            <a:alphaModFix/>
          </a:blip>
          <a:srcRect r="4" b="3"/>
          <a:stretch/>
        </p:blipFill>
        <p:spPr>
          <a:xfrm>
            <a:off x="415970" y="239217"/>
            <a:ext cx="3416697" cy="3189685"/>
          </a:xfrm>
          <a:custGeom>
            <a:avLst/>
            <a:gdLst/>
            <a:ahLst/>
            <a:cxnLst/>
            <a:rect l="l" t="t" r="r" b="b"/>
            <a:pathLst>
              <a:path w="21600" h="21600" extrusionOk="0">
                <a:moveTo>
                  <a:pt x="710" y="0"/>
                </a:moveTo>
                <a:cubicBezTo>
                  <a:pt x="318" y="0"/>
                  <a:pt x="0" y="341"/>
                  <a:pt x="0" y="761"/>
                </a:cubicBezTo>
                <a:lnTo>
                  <a:pt x="0" y="20842"/>
                </a:lnTo>
                <a:cubicBezTo>
                  <a:pt x="0" y="21262"/>
                  <a:pt x="318" y="21600"/>
                  <a:pt x="710" y="21600"/>
                </a:cubicBezTo>
                <a:lnTo>
                  <a:pt x="20892" y="21600"/>
                </a:lnTo>
                <a:cubicBezTo>
                  <a:pt x="21284" y="21600"/>
                  <a:pt x="21600" y="21262"/>
                  <a:pt x="21600" y="20842"/>
                </a:cubicBezTo>
                <a:lnTo>
                  <a:pt x="21600" y="761"/>
                </a:lnTo>
                <a:cubicBezTo>
                  <a:pt x="21600" y="341"/>
                  <a:pt x="21284" y="0"/>
                  <a:pt x="20892" y="0"/>
                </a:cubicBezTo>
                <a:lnTo>
                  <a:pt x="710" y="0"/>
                </a:lnTo>
                <a:close/>
              </a:path>
            </a:pathLst>
          </a:custGeom>
          <a:noFill/>
          <a:ln w="38100" cap="flat" cmpd="sng">
            <a:solidFill>
              <a:srgbClr val="2F353D"/>
            </a:solidFill>
            <a:prstDash val="solid"/>
            <a:round/>
            <a:headEnd type="none" w="sm" len="sm"/>
            <a:tailEnd type="none" w="sm" len="sm"/>
          </a:ln>
        </p:spPr>
      </p:pic>
      <p:sp>
        <p:nvSpPr>
          <p:cNvPr id="197" name="Google Shape;197;p19"/>
          <p:cNvSpPr txBox="1"/>
          <p:nvPr/>
        </p:nvSpPr>
        <p:spPr>
          <a:xfrm>
            <a:off x="4187083" y="522316"/>
            <a:ext cx="7754100" cy="3216900"/>
          </a:xfrm>
          <a:prstGeom prst="rect">
            <a:avLst/>
          </a:prstGeom>
          <a:noFill/>
          <a:ln>
            <a:noFill/>
          </a:ln>
        </p:spPr>
        <p:txBody>
          <a:bodyPr spcFirstLastPara="1" wrap="square" lIns="45700" tIns="45700" rIns="45700" bIns="45700" anchor="t" anchorCtr="0">
            <a:spAutoFit/>
          </a:bodyPr>
          <a:lstStyle/>
          <a:p>
            <a:pPr marL="0" marR="0" lvl="0" indent="-139700" algn="just" rtl="0">
              <a:lnSpc>
                <a:spcPct val="90000"/>
              </a:lnSpc>
              <a:spcBef>
                <a:spcPts val="0"/>
              </a:spcBef>
              <a:spcAft>
                <a:spcPts val="0"/>
              </a:spcAft>
              <a:buClr>
                <a:srgbClr val="FFFFFF"/>
              </a:buClr>
              <a:buSzPts val="2200"/>
              <a:buFont typeface="Arial"/>
              <a:buChar char="•"/>
            </a:pPr>
            <a:r>
              <a:rPr lang="en-US" sz="2200" b="0" i="0" u="none" strike="noStrike" cap="small">
                <a:solidFill>
                  <a:srgbClr val="FFFFFF"/>
                </a:solidFill>
                <a:latin typeface="Century Gothic"/>
                <a:ea typeface="Century Gothic"/>
                <a:cs typeface="Century Gothic"/>
                <a:sym typeface="Century Gothic"/>
              </a:rPr>
              <a:t>Nel caso di reattivi a concentrazione 1.0 M e 1.0·10</a:t>
            </a:r>
            <a:r>
              <a:rPr lang="en-US" sz="2200" b="0" i="0" u="none" strike="noStrike" cap="small" baseline="30000">
                <a:solidFill>
                  <a:srgbClr val="FFFFFF"/>
                </a:solidFill>
                <a:latin typeface="Century Gothic"/>
                <a:ea typeface="Century Gothic"/>
                <a:cs typeface="Century Gothic"/>
                <a:sym typeface="Century Gothic"/>
              </a:rPr>
              <a:t>-1</a:t>
            </a:r>
            <a:r>
              <a:rPr lang="en-US" sz="2200" b="0" i="0" u="none" strike="noStrike" cap="small">
                <a:solidFill>
                  <a:srgbClr val="FFFFFF"/>
                </a:solidFill>
                <a:latin typeface="Century Gothic"/>
                <a:ea typeface="Century Gothic"/>
                <a:cs typeface="Century Gothic"/>
                <a:sym typeface="Century Gothic"/>
              </a:rPr>
              <a:t> M si ha una forte variazione di pH e di conseguenza un errore nella determinazione del punto equivalente quasi insignificante.</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90000"/>
              </a:lnSpc>
              <a:spcBef>
                <a:spcPts val="600"/>
              </a:spcBef>
              <a:spcAft>
                <a:spcPts val="0"/>
              </a:spcAft>
              <a:buClr>
                <a:srgbClr val="FFFFFF"/>
              </a:buClr>
              <a:buSzPts val="2200"/>
              <a:buFont typeface="Century Gothic"/>
              <a:buNone/>
            </a:pPr>
            <a:br>
              <a:rPr lang="en-US" sz="2200" b="0" i="0" u="none" strike="noStrike" cap="small">
                <a:solidFill>
                  <a:srgbClr val="FFFFFF"/>
                </a:solidFill>
                <a:latin typeface="Century Gothic"/>
                <a:ea typeface="Century Gothic"/>
                <a:cs typeface="Century Gothic"/>
                <a:sym typeface="Century Gothic"/>
              </a:rPr>
            </a:br>
            <a:r>
              <a:rPr lang="en-US" sz="2200" b="0" i="0" u="none" strike="noStrike" cap="small">
                <a:solidFill>
                  <a:srgbClr val="FFFFFF"/>
                </a:solidFill>
                <a:latin typeface="Century Gothic"/>
                <a:ea typeface="Century Gothic"/>
                <a:cs typeface="Century Gothic"/>
                <a:sym typeface="Century Gothic"/>
              </a:rPr>
              <a:t>Per soluzioni diluite, per le quali il salto di pH intorno al punto equivalente si riduce notevolmente (fino a diventare di circa 2 unità di pH, nel caso delle soluzioni 1.0·10</a:t>
            </a:r>
            <a:r>
              <a:rPr lang="en-US" sz="2200" b="0" i="0" u="none" strike="noStrike" cap="small" baseline="30000">
                <a:solidFill>
                  <a:srgbClr val="FFFFFF"/>
                </a:solidFill>
                <a:latin typeface="Century Gothic"/>
                <a:ea typeface="Century Gothic"/>
                <a:cs typeface="Century Gothic"/>
                <a:sym typeface="Century Gothic"/>
              </a:rPr>
              <a:t>-3 </a:t>
            </a:r>
            <a:r>
              <a:rPr lang="en-US" sz="2200" b="0" i="0" u="none" strike="noStrike" cap="small">
                <a:solidFill>
                  <a:srgbClr val="FFFFFF"/>
                </a:solidFill>
                <a:latin typeface="Century Gothic"/>
                <a:ea typeface="Century Gothic"/>
                <a:cs typeface="Century Gothic"/>
                <a:sym typeface="Century Gothic"/>
              </a:rPr>
              <a:t>M), l’errore nella determinazione aumenta. È stimabile nell’ordine dello 0.1% nel caso di soluzioni 1.0·10</a:t>
            </a:r>
            <a:r>
              <a:rPr lang="en-US" sz="2200" b="0" i="0" u="none" strike="noStrike" cap="small" baseline="30000">
                <a:solidFill>
                  <a:srgbClr val="FFFFFF"/>
                </a:solidFill>
                <a:latin typeface="Century Gothic"/>
                <a:ea typeface="Century Gothic"/>
                <a:cs typeface="Century Gothic"/>
                <a:sym typeface="Century Gothic"/>
              </a:rPr>
              <a:t>-2</a:t>
            </a:r>
            <a:r>
              <a:rPr lang="en-US" sz="2200" b="0" i="0" u="none" strike="noStrike" cap="small">
                <a:solidFill>
                  <a:srgbClr val="FFFFFF"/>
                </a:solidFill>
                <a:latin typeface="Century Gothic"/>
                <a:ea typeface="Century Gothic"/>
                <a:cs typeface="Century Gothic"/>
                <a:sym typeface="Century Gothic"/>
              </a:rPr>
              <a:t> M, e del 1% nel caso di soluzioni 1.0·10</a:t>
            </a:r>
            <a:r>
              <a:rPr lang="en-US" sz="2200" b="0" i="0" u="none" strike="noStrike" cap="small" baseline="30000">
                <a:solidFill>
                  <a:srgbClr val="FFFFFF"/>
                </a:solidFill>
                <a:latin typeface="Century Gothic"/>
                <a:ea typeface="Century Gothic"/>
                <a:cs typeface="Century Gothic"/>
                <a:sym typeface="Century Gothic"/>
              </a:rPr>
              <a:t>-3</a:t>
            </a:r>
            <a:r>
              <a:rPr lang="en-US" sz="2200" b="0" i="0" u="none" strike="noStrike" cap="small">
                <a:solidFill>
                  <a:srgbClr val="FFFFFF"/>
                </a:solidFill>
                <a:latin typeface="Century Gothic"/>
                <a:ea typeface="Century Gothic"/>
                <a:cs typeface="Century Gothic"/>
                <a:sym typeface="Century Gothic"/>
              </a:rPr>
              <a:t> M l’errore nella determinazione aumenta.</a:t>
            </a:r>
            <a:endParaRPr/>
          </a:p>
        </p:txBody>
      </p:sp>
      <p:sp>
        <p:nvSpPr>
          <p:cNvPr id="198" name="Google Shape;198;p19"/>
          <p:cNvSpPr txBox="1"/>
          <p:nvPr/>
        </p:nvSpPr>
        <p:spPr>
          <a:xfrm>
            <a:off x="684602" y="4762561"/>
            <a:ext cx="10987500" cy="729600"/>
          </a:xfrm>
          <a:prstGeom prst="rect">
            <a:avLst/>
          </a:prstGeom>
          <a:noFill/>
          <a:ln>
            <a:noFill/>
          </a:ln>
        </p:spPr>
        <p:txBody>
          <a:bodyPr spcFirstLastPara="1" wrap="square" lIns="45700" tIns="45700" rIns="45700" bIns="45700" anchor="t" anchorCtr="0">
            <a:spAutoFit/>
          </a:bodyPr>
          <a:lstStyle/>
          <a:p>
            <a:pPr marL="0" marR="0" lvl="0" indent="-146050" algn="l" rtl="0">
              <a:lnSpc>
                <a:spcPct val="90000"/>
              </a:lnSpc>
              <a:spcBef>
                <a:spcPts val="0"/>
              </a:spcBef>
              <a:spcAft>
                <a:spcPts val="0"/>
              </a:spcAft>
              <a:buClr>
                <a:srgbClr val="FFFFFF"/>
              </a:buClr>
              <a:buSzPts val="2300"/>
              <a:buFont typeface="Arial"/>
              <a:buChar char="•"/>
            </a:pPr>
            <a:r>
              <a:rPr lang="en-US" sz="2300" b="1" i="0" u="none" strike="noStrike" cap="small">
                <a:solidFill>
                  <a:srgbClr val="FFFFFF"/>
                </a:solidFill>
                <a:latin typeface="Century Gothic"/>
                <a:ea typeface="Century Gothic"/>
                <a:cs typeface="Century Gothic"/>
                <a:sym typeface="Century Gothic"/>
              </a:rPr>
              <a:t>In generale, non è possibile eseguire titolazioni acido forte- base forte con reattivi di concentrazione inferiore a 1.0·10</a:t>
            </a:r>
            <a:r>
              <a:rPr lang="en-US" sz="2300" b="1" i="0" u="none" strike="noStrike" cap="small" baseline="30000">
                <a:solidFill>
                  <a:srgbClr val="FFFFFF"/>
                </a:solidFill>
                <a:latin typeface="Century Gothic"/>
                <a:ea typeface="Century Gothic"/>
                <a:cs typeface="Century Gothic"/>
                <a:sym typeface="Century Gothic"/>
              </a:rPr>
              <a:t>-3</a:t>
            </a:r>
            <a:r>
              <a:rPr lang="en-US" sz="2300" b="1" i="0" u="none" strike="noStrike" cap="small">
                <a:solidFill>
                  <a:srgbClr val="FFFFFF"/>
                </a:solidFill>
                <a:latin typeface="Century Gothic"/>
                <a:ea typeface="Century Gothic"/>
                <a:cs typeface="Century Gothic"/>
                <a:sym typeface="Century Gothic"/>
              </a:rPr>
              <a:t> 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268034" y="627181"/>
            <a:ext cx="8358307" cy="5738042"/>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FFFFFF"/>
              </a:buClr>
              <a:buSzPts val="1900"/>
              <a:buFont typeface="Century Gothic"/>
              <a:buNone/>
            </a:pPr>
            <a:r>
              <a:rPr lang="en-US" sz="1900" b="0" i="0" u="none" strike="noStrike" cap="none">
                <a:solidFill>
                  <a:srgbClr val="FFFFFF"/>
                </a:solidFill>
                <a:latin typeface="Century Gothic"/>
                <a:ea typeface="Century Gothic"/>
                <a:cs typeface="Century Gothic"/>
                <a:sym typeface="Century Gothic"/>
              </a:rPr>
              <a:t>Il lavoro di laboratorio comporta molto spesso la necessità di determinare la quantità di uno o più composti presenti in un campione. </a:t>
            </a:r>
            <a:r>
              <a:rPr lang="en-US" sz="1900" b="1" i="0" u="none" strike="noStrike" cap="none">
                <a:solidFill>
                  <a:srgbClr val="FFFFFF"/>
                </a:solidFill>
                <a:latin typeface="Century Gothic"/>
                <a:ea typeface="Century Gothic"/>
                <a:cs typeface="Century Gothic"/>
                <a:sym typeface="Century Gothic"/>
              </a:rPr>
              <a:t>Analisi quantitativa di un campione</a:t>
            </a:r>
            <a:r>
              <a:rPr lang="en-US" sz="1900" b="0" i="0" u="none" strike="noStrike" cap="none">
                <a:solidFill>
                  <a:srgbClr val="FFFFFF"/>
                </a:solidFill>
                <a:latin typeface="Century Gothic"/>
                <a:ea typeface="Century Gothic"/>
                <a:cs typeface="Century Gothic"/>
                <a:sym typeface="Century Gothic"/>
              </a:rPr>
              <a:t>.</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900"/>
              <a:buFont typeface="Century Gothic"/>
              <a:buNone/>
            </a:pPr>
            <a:r>
              <a:rPr lang="en-US" sz="1900" b="0" i="0" u="none" strike="noStrike" cap="none">
                <a:solidFill>
                  <a:srgbClr val="FFFFFF"/>
                </a:solidFill>
                <a:latin typeface="Century Gothic"/>
                <a:ea typeface="Century Gothic"/>
                <a:cs typeface="Century Gothic"/>
                <a:sym typeface="Century Gothic"/>
              </a:rPr>
              <a:t>Una delle tecniche chimiche di impiego universale per la determinazione della concentrazione di soluti è la </a:t>
            </a:r>
            <a:r>
              <a:rPr lang="en-US" sz="1900" b="1" i="0" u="none" strike="noStrike" cap="none">
                <a:solidFill>
                  <a:srgbClr val="FFFFFF"/>
                </a:solidFill>
                <a:latin typeface="Century Gothic"/>
                <a:ea typeface="Century Gothic"/>
                <a:cs typeface="Century Gothic"/>
                <a:sym typeface="Century Gothic"/>
              </a:rPr>
              <a:t>titolazione</a:t>
            </a:r>
            <a:r>
              <a:rPr lang="en-US" sz="1900" b="0" i="0" u="none" strike="noStrike" cap="none">
                <a:solidFill>
                  <a:srgbClr val="FFFFFF"/>
                </a:solidFill>
                <a:latin typeface="Century Gothic"/>
                <a:ea typeface="Century Gothic"/>
                <a:cs typeface="Century Gothic"/>
                <a:sym typeface="Century Gothic"/>
              </a:rPr>
              <a:t>, che costituisce uno dei metodi analitici basati sull’analisi volumetrica.</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900"/>
              <a:buFont typeface="Century Gothic"/>
              <a:buNone/>
            </a:pPr>
            <a:r>
              <a:rPr lang="en-US" sz="1900" b="1" i="0" u="none" strike="noStrike" cap="none">
                <a:solidFill>
                  <a:srgbClr val="FFFFFF"/>
                </a:solidFill>
                <a:latin typeface="Century Gothic"/>
                <a:ea typeface="Century Gothic"/>
                <a:cs typeface="Century Gothic"/>
                <a:sym typeface="Century Gothic"/>
              </a:rPr>
              <a:t>DEFINIZIONE</a:t>
            </a:r>
            <a:r>
              <a:rPr lang="en-US" sz="1900" b="0" i="0" u="none" strike="noStrike" cap="none">
                <a:solidFill>
                  <a:srgbClr val="FFFFFF"/>
                </a:solidFill>
                <a:latin typeface="Century Gothic"/>
                <a:ea typeface="Century Gothic"/>
                <a:cs typeface="Century Gothic"/>
                <a:sym typeface="Century Gothic"/>
              </a:rPr>
              <a:t>: Una titolazione consiste nella (lenta) aggiunta di volumi, accuratamente misurati, di una soluzione a concentrazione nota ad una seconda soluzione di concentrazione incognita, in condizioni tali per cui le sostanze disciolte reagiscano </a:t>
            </a:r>
            <a:r>
              <a:rPr lang="en-US" sz="1900" b="1" i="0" u="sng" strike="noStrike" cap="none">
                <a:solidFill>
                  <a:srgbClr val="FFFFFF"/>
                </a:solidFill>
                <a:latin typeface="Century Gothic"/>
                <a:ea typeface="Century Gothic"/>
                <a:cs typeface="Century Gothic"/>
                <a:sym typeface="Century Gothic"/>
              </a:rPr>
              <a:t>quantitativamente</a:t>
            </a:r>
            <a:r>
              <a:rPr lang="en-US" sz="1900" b="0" i="0" u="none" strike="noStrike" cap="none">
                <a:solidFill>
                  <a:srgbClr val="FFFFFF"/>
                </a:solidFill>
                <a:latin typeface="Century Gothic"/>
                <a:ea typeface="Century Gothic"/>
                <a:cs typeface="Century Gothic"/>
                <a:sym typeface="Century Gothic"/>
              </a:rPr>
              <a:t>, </a:t>
            </a:r>
            <a:r>
              <a:rPr lang="en-US" sz="1900" b="1" i="0" u="sng" strike="noStrike" cap="none">
                <a:solidFill>
                  <a:srgbClr val="FFFFFF"/>
                </a:solidFill>
                <a:latin typeface="Century Gothic"/>
                <a:ea typeface="Century Gothic"/>
                <a:cs typeface="Century Gothic"/>
                <a:sym typeface="Century Gothic"/>
              </a:rPr>
              <a:t>rapidamente</a:t>
            </a:r>
            <a:r>
              <a:rPr lang="en-US" sz="1900" b="0" i="0" u="none" strike="noStrike" cap="none">
                <a:solidFill>
                  <a:srgbClr val="FFFFFF"/>
                </a:solidFill>
                <a:latin typeface="Century Gothic"/>
                <a:ea typeface="Century Gothic"/>
                <a:cs typeface="Century Gothic"/>
                <a:sym typeface="Century Gothic"/>
              </a:rPr>
              <a:t> e </a:t>
            </a:r>
            <a:r>
              <a:rPr lang="en-US" sz="1900" b="1" i="0" u="sng" strike="noStrike" cap="none">
                <a:solidFill>
                  <a:srgbClr val="FFFFFF"/>
                </a:solidFill>
                <a:latin typeface="Century Gothic"/>
                <a:ea typeface="Century Gothic"/>
                <a:cs typeface="Century Gothic"/>
                <a:sym typeface="Century Gothic"/>
              </a:rPr>
              <a:t>senza reazioni collaterali</a:t>
            </a:r>
            <a:r>
              <a:rPr lang="en-US" sz="1900" b="0" i="0" u="none" strike="noStrike" cap="none">
                <a:solidFill>
                  <a:srgbClr val="FFFFFF"/>
                </a:solidFill>
                <a:latin typeface="Century Gothic"/>
                <a:ea typeface="Century Gothic"/>
                <a:cs typeface="Century Gothic"/>
                <a:sym typeface="Century Gothic"/>
              </a:rPr>
              <a:t>.</a:t>
            </a:r>
            <a:endParaRPr/>
          </a:p>
        </p:txBody>
      </p:sp>
      <p:sp>
        <p:nvSpPr>
          <p:cNvPr id="91" name="Google Shape;91;p2"/>
          <p:cNvSpPr txBox="1"/>
          <p:nvPr/>
        </p:nvSpPr>
        <p:spPr>
          <a:xfrm>
            <a:off x="268034" y="17580"/>
            <a:ext cx="2399068"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Metodi VOLUMETRICI</a:t>
            </a:r>
            <a:endParaRPr/>
          </a:p>
        </p:txBody>
      </p:sp>
      <p:pic>
        <p:nvPicPr>
          <p:cNvPr id="92" name="Google Shape;92;p2" descr="Immagine 6"/>
          <p:cNvPicPr preferRelativeResize="0"/>
          <p:nvPr/>
        </p:nvPicPr>
        <p:blipFill rotWithShape="1">
          <a:blip r:embed="rId3">
            <a:alphaModFix/>
          </a:blip>
          <a:srcRect/>
          <a:stretch/>
        </p:blipFill>
        <p:spPr>
          <a:xfrm>
            <a:off x="9054434" y="1479771"/>
            <a:ext cx="2960148" cy="39536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p:nvPr/>
        </p:nvSpPr>
        <p:spPr>
          <a:xfrm>
            <a:off x="188240" y="49428"/>
            <a:ext cx="11593093" cy="6687596"/>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SCELTA DELL’INDICATORE</a:t>
            </a:r>
            <a:endParaRPr/>
          </a:p>
          <a:p>
            <a:pPr marL="0" marR="0" lvl="0" indent="0" algn="just" rtl="0">
              <a:lnSpc>
                <a:spcPct val="150000"/>
              </a:lnSpc>
              <a:spcBef>
                <a:spcPts val="0"/>
              </a:spcBef>
              <a:spcAft>
                <a:spcPts val="0"/>
              </a:spcAft>
              <a:buClr>
                <a:srgbClr val="FFFFFF"/>
              </a:buClr>
              <a:buSzPts val="1800"/>
              <a:buFont typeface="Century Gothic"/>
              <a:buNone/>
            </a:pPr>
            <a:br>
              <a:rPr lang="en-US" sz="1800" b="1" i="0" u="none" strike="noStrike" cap="none">
                <a:solidFill>
                  <a:srgbClr val="FFFFFF"/>
                </a:solidFill>
                <a:latin typeface="Century Gothic"/>
                <a:ea typeface="Century Gothic"/>
                <a:cs typeface="Century Gothic"/>
                <a:sym typeface="Century Gothic"/>
              </a:rPr>
            </a:br>
            <a:r>
              <a:rPr lang="en-US" sz="1800" b="0" i="0" u="none" strike="noStrike" cap="none">
                <a:solidFill>
                  <a:srgbClr val="FFFFFF"/>
                </a:solidFill>
                <a:latin typeface="Century Gothic"/>
                <a:ea typeface="Century Gothic"/>
                <a:cs typeface="Century Gothic"/>
                <a:sym typeface="Century Gothic"/>
              </a:rPr>
              <a:t>La scelta dell’indicatore dovrebbe essere fatta in modo tale che il viraggio avvenga esattamente al pH corrispondente al punto equivalente.</a:t>
            </a: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br>
              <a:rPr lang="en-US" sz="1800" b="0" i="0" u="none" strike="noStrike" cap="none">
                <a:solidFill>
                  <a:srgbClr val="FFFFFF"/>
                </a:solidFill>
                <a:latin typeface="Century Gothic"/>
                <a:ea typeface="Century Gothic"/>
                <a:cs typeface="Century Gothic"/>
                <a:sym typeface="Century Gothic"/>
              </a:rPr>
            </a:b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Ciò non è sempre possibile: </a:t>
            </a:r>
            <a:r>
              <a:rPr lang="en-US" sz="1800" b="1" i="0" u="sng" strike="noStrike" cap="none">
                <a:solidFill>
                  <a:srgbClr val="FFFFFF"/>
                </a:solidFill>
                <a:latin typeface="Century Gothic"/>
                <a:ea typeface="Century Gothic"/>
                <a:cs typeface="Century Gothic"/>
                <a:sym typeface="Century Gothic"/>
              </a:rPr>
              <a:t>si sceglie un indicatore che abbia un pK</a:t>
            </a:r>
            <a:r>
              <a:rPr lang="en-US" sz="1800" b="1" i="0" u="sng" strike="noStrike" cap="none" baseline="-25000">
                <a:solidFill>
                  <a:srgbClr val="FFFFFF"/>
                </a:solidFill>
                <a:latin typeface="Century Gothic"/>
                <a:ea typeface="Century Gothic"/>
                <a:cs typeface="Century Gothic"/>
                <a:sym typeface="Century Gothic"/>
              </a:rPr>
              <a:t>In</a:t>
            </a:r>
            <a:r>
              <a:rPr lang="en-US" sz="1800" b="1" i="0" u="sng" strike="noStrike" cap="none">
                <a:solidFill>
                  <a:srgbClr val="FFFFFF"/>
                </a:solidFill>
                <a:latin typeface="Century Gothic"/>
                <a:ea typeface="Century Gothic"/>
                <a:cs typeface="Century Gothic"/>
                <a:sym typeface="Century Gothic"/>
              </a:rPr>
              <a:t> quanto più vicino è possibile al pH della soluzione al punto equivalente</a:t>
            </a:r>
            <a:r>
              <a:rPr lang="en-US" sz="1800" b="0" i="0" u="none" strike="noStrike" cap="none">
                <a:solidFill>
                  <a:srgbClr val="FFFFFF"/>
                </a:solidFill>
                <a:latin typeface="Century Gothic"/>
                <a:ea typeface="Century Gothic"/>
                <a:cs typeface="Century Gothic"/>
                <a:sym typeface="Century Gothic"/>
              </a:rPr>
              <a:t>.</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In generale:</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in una titolazione acido-base, l’indicatore scelto deve avere un intervallo di viraggio compreso nella variazione di pH che si osserva in corrispondenza del punto equivalente.</a:t>
            </a:r>
            <a:endParaRPr/>
          </a:p>
          <a:p>
            <a:pPr marL="0" marR="0" lvl="0" indent="0" algn="just" rtl="0">
              <a:lnSpc>
                <a:spcPct val="150000"/>
              </a:lnSpc>
              <a:spcBef>
                <a:spcPts val="0"/>
              </a:spcBef>
              <a:spcAft>
                <a:spcPts val="0"/>
              </a:spcAft>
              <a:buClr>
                <a:srgbClr val="FFFFFF"/>
              </a:buClr>
              <a:buSzPts val="1800"/>
              <a:buFont typeface="Century Gothic"/>
              <a:buNone/>
            </a:pPr>
            <a:br>
              <a:rPr lang="en-US" sz="1800" b="1" i="0" u="none" strike="noStrike" cap="none">
                <a:solidFill>
                  <a:srgbClr val="FFFFFF"/>
                </a:solidFill>
                <a:latin typeface="Century Gothic"/>
                <a:ea typeface="Century Gothic"/>
                <a:cs typeface="Century Gothic"/>
                <a:sym typeface="Century Gothic"/>
              </a:rPr>
            </a:br>
            <a:r>
              <a:rPr lang="en-US" sz="1800" b="0" i="0" u="none" strike="noStrike" cap="none">
                <a:solidFill>
                  <a:srgbClr val="FFFFFF"/>
                </a:solidFill>
                <a:latin typeface="Century Gothic"/>
                <a:ea typeface="Century Gothic"/>
                <a:cs typeface="Century Gothic"/>
                <a:sym typeface="Century Gothic"/>
              </a:rPr>
              <a:t>In tal modo, in prossimità del punto equivalente, si osserverà una brusca variazione di colore della soluzione, dovuta al viraggio dell’indicatore.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1" descr="Immagine 4"/>
          <p:cNvPicPr preferRelativeResize="0"/>
          <p:nvPr/>
        </p:nvPicPr>
        <p:blipFill rotWithShape="1">
          <a:blip r:embed="rId3">
            <a:alphaModFix/>
          </a:blip>
          <a:srcRect/>
          <a:stretch/>
        </p:blipFill>
        <p:spPr>
          <a:xfrm>
            <a:off x="415968" y="239217"/>
            <a:ext cx="6633226" cy="6192344"/>
          </a:xfrm>
          <a:custGeom>
            <a:avLst/>
            <a:gdLst/>
            <a:ahLst/>
            <a:cxnLst/>
            <a:rect l="l" t="t" r="r" b="b"/>
            <a:pathLst>
              <a:path w="21600" h="21600" extrusionOk="0">
                <a:moveTo>
                  <a:pt x="709" y="0"/>
                </a:moveTo>
                <a:cubicBezTo>
                  <a:pt x="318" y="0"/>
                  <a:pt x="0" y="340"/>
                  <a:pt x="0" y="760"/>
                </a:cubicBezTo>
                <a:lnTo>
                  <a:pt x="0" y="20840"/>
                </a:lnTo>
                <a:cubicBezTo>
                  <a:pt x="0" y="21260"/>
                  <a:pt x="318" y="21600"/>
                  <a:pt x="709" y="21600"/>
                </a:cubicBezTo>
                <a:lnTo>
                  <a:pt x="20891" y="21600"/>
                </a:lnTo>
                <a:cubicBezTo>
                  <a:pt x="21282" y="21600"/>
                  <a:pt x="21600" y="21260"/>
                  <a:pt x="21600" y="20840"/>
                </a:cubicBezTo>
                <a:lnTo>
                  <a:pt x="21600" y="760"/>
                </a:lnTo>
                <a:cubicBezTo>
                  <a:pt x="21600" y="340"/>
                  <a:pt x="21281" y="0"/>
                  <a:pt x="20891" y="0"/>
                </a:cubicBezTo>
                <a:lnTo>
                  <a:pt x="709" y="0"/>
                </a:lnTo>
                <a:close/>
              </a:path>
            </a:pathLst>
          </a:custGeom>
          <a:noFill/>
          <a:ln w="38100" cap="flat" cmpd="sng">
            <a:solidFill>
              <a:srgbClr val="2F353D"/>
            </a:solidFill>
            <a:prstDash val="solid"/>
            <a:round/>
            <a:headEnd type="none" w="sm" len="sm"/>
            <a:tailEnd type="none" w="sm" len="sm"/>
          </a:ln>
        </p:spPr>
      </p:pic>
      <p:sp>
        <p:nvSpPr>
          <p:cNvPr id="209" name="Google Shape;209;p21"/>
          <p:cNvSpPr txBox="1"/>
          <p:nvPr/>
        </p:nvSpPr>
        <p:spPr>
          <a:xfrm>
            <a:off x="7360919" y="440780"/>
            <a:ext cx="4369393" cy="493725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Nel caso della titolazione acido forte – base forte si ha una ampia possibilità di scelta. Per concentrazioni 0.1 M, il pH al punto finale varia tra pH ~ 4.0 e pH ~ 10.0. </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400"/>
              <a:buFont typeface="Century Gothic"/>
              <a:buNone/>
            </a:pPr>
            <a:r>
              <a:rPr lang="en-US" sz="2400" b="1" i="0" u="none" strike="noStrike" cap="none">
                <a:solidFill>
                  <a:srgbClr val="FF0000"/>
                </a:solidFill>
                <a:latin typeface="Century Gothic"/>
                <a:ea typeface="Century Gothic"/>
                <a:cs typeface="Century Gothic"/>
                <a:sym typeface="Century Gothic"/>
              </a:rPr>
              <a:t>Qualsiasi indicatore con un pK</a:t>
            </a:r>
            <a:r>
              <a:rPr lang="en-US" sz="2400" b="1" i="0" u="none" strike="noStrike" cap="none" baseline="-25000">
                <a:solidFill>
                  <a:srgbClr val="FF0000"/>
                </a:solidFill>
                <a:latin typeface="Century Gothic"/>
                <a:ea typeface="Century Gothic"/>
                <a:cs typeface="Century Gothic"/>
                <a:sym typeface="Century Gothic"/>
              </a:rPr>
              <a:t>In</a:t>
            </a:r>
            <a:r>
              <a:rPr lang="en-US" sz="2400" b="1" i="0" u="none" strike="noStrike" cap="none">
                <a:solidFill>
                  <a:srgbClr val="FF0000"/>
                </a:solidFill>
                <a:latin typeface="Century Gothic"/>
                <a:ea typeface="Century Gothic"/>
                <a:cs typeface="Century Gothic"/>
                <a:sym typeface="Century Gothic"/>
              </a:rPr>
              <a:t> compreso tra 4.5 e 9.5 può essere utilizzato.</a:t>
            </a:r>
            <a:endParaRPr/>
          </a:p>
        </p:txBody>
      </p:sp>
      <p:sp>
        <p:nvSpPr>
          <p:cNvPr id="210" name="Google Shape;210;p21"/>
          <p:cNvSpPr/>
          <p:nvPr/>
        </p:nvSpPr>
        <p:spPr>
          <a:xfrm>
            <a:off x="1139687" y="1895061"/>
            <a:ext cx="2504663" cy="2411898"/>
          </a:xfrm>
          <a:prstGeom prst="roundRect">
            <a:avLst>
              <a:gd name="adj" fmla="val 16667"/>
            </a:avLst>
          </a:prstGeom>
          <a:solidFill>
            <a:srgbClr val="92D050">
              <a:alpha val="38823"/>
            </a:srgbClr>
          </a:solidFill>
          <a:ln w="19050" cap="rnd" cmpd="sng">
            <a:solidFill>
              <a:srgbClr val="515151"/>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sp>
        <p:nvSpPr>
          <p:cNvPr id="211" name="Google Shape;211;p21"/>
          <p:cNvSpPr txBox="1"/>
          <p:nvPr/>
        </p:nvSpPr>
        <p:spPr>
          <a:xfrm>
            <a:off x="1902964" y="1525728"/>
            <a:ext cx="732900"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US" sz="1800" b="0" i="0" u="none" strike="noStrike" cap="none">
                <a:solidFill>
                  <a:srgbClr val="FF0000"/>
                </a:solidFill>
                <a:latin typeface="Century Gothic"/>
                <a:ea typeface="Century Gothic"/>
                <a:cs typeface="Century Gothic"/>
                <a:sym typeface="Century Gothic"/>
              </a:rPr>
              <a:t>pH 10</a:t>
            </a:r>
            <a:endParaRPr/>
          </a:p>
        </p:txBody>
      </p:sp>
      <p:sp>
        <p:nvSpPr>
          <p:cNvPr id="212" name="Google Shape;212;p21"/>
          <p:cNvSpPr txBox="1"/>
          <p:nvPr/>
        </p:nvSpPr>
        <p:spPr>
          <a:xfrm>
            <a:off x="1902962" y="3937626"/>
            <a:ext cx="606211"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US" sz="1800" b="0" i="0" u="none" strike="noStrike" cap="none">
                <a:solidFill>
                  <a:srgbClr val="FF0000"/>
                </a:solidFill>
                <a:latin typeface="Century Gothic"/>
                <a:ea typeface="Century Gothic"/>
                <a:cs typeface="Century Gothic"/>
                <a:sym typeface="Century Gothic"/>
              </a:rPr>
              <a:t>pH 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2" descr="Immagine 1"/>
          <p:cNvPicPr preferRelativeResize="0"/>
          <p:nvPr/>
        </p:nvPicPr>
        <p:blipFill rotWithShape="1">
          <a:blip r:embed="rId3">
            <a:alphaModFix/>
          </a:blip>
          <a:srcRect/>
          <a:stretch/>
        </p:blipFill>
        <p:spPr>
          <a:xfrm>
            <a:off x="2570205" y="810531"/>
            <a:ext cx="7251674" cy="5977730"/>
          </a:xfrm>
          <a:prstGeom prst="rect">
            <a:avLst/>
          </a:prstGeom>
          <a:noFill/>
          <a:ln>
            <a:noFill/>
          </a:ln>
        </p:spPr>
      </p:pic>
      <p:sp>
        <p:nvSpPr>
          <p:cNvPr id="218" name="Google Shape;218;p22"/>
          <p:cNvSpPr txBox="1"/>
          <p:nvPr/>
        </p:nvSpPr>
        <p:spPr>
          <a:xfrm>
            <a:off x="3768349" y="69739"/>
            <a:ext cx="4922177" cy="46166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I principali indicatori acido base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p:nvPr/>
        </p:nvSpPr>
        <p:spPr>
          <a:xfrm>
            <a:off x="0" y="0"/>
            <a:ext cx="7546800" cy="49872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1800"/>
              <a:buFont typeface="Merriweather Sans"/>
              <a:buNone/>
            </a:pPr>
            <a:r>
              <a:rPr lang="en-US" sz="1800" b="1" i="0" u="none" strike="noStrike" cap="none">
                <a:solidFill>
                  <a:srgbClr val="FFFFFF"/>
                </a:solidFill>
                <a:latin typeface="Merriweather Sans"/>
                <a:ea typeface="Merriweather Sans"/>
                <a:cs typeface="Merriweather Sans"/>
                <a:sym typeface="Merriweather Sans"/>
              </a:rPr>
              <a:t>Curve di titolazione ed indicatori</a:t>
            </a: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none" strike="noStrike" cap="none">
                <a:solidFill>
                  <a:srgbClr val="FFFFFF"/>
                </a:solidFill>
                <a:latin typeface="Merriweather Sans"/>
                <a:ea typeface="Merriweather Sans"/>
                <a:cs typeface="Merriweather Sans"/>
                <a:sym typeface="Merriweather Sans"/>
              </a:rPr>
              <a:t>La costruzione delle curve di titolazione è utile per:</a:t>
            </a:r>
            <a:endParaRPr/>
          </a:p>
          <a:p>
            <a:pPr marL="0" marR="0" lvl="0" indent="-120650" algn="just" rtl="0">
              <a:lnSpc>
                <a:spcPct val="100000"/>
              </a:lnSpc>
              <a:spcBef>
                <a:spcPts val="0"/>
              </a:spcBef>
              <a:spcAft>
                <a:spcPts val="0"/>
              </a:spcAft>
              <a:buClr>
                <a:srgbClr val="FFFFFF"/>
              </a:buClr>
              <a:buSzPts val="1900"/>
              <a:buFont typeface="Arial"/>
              <a:buChar char="•"/>
            </a:pPr>
            <a:r>
              <a:rPr lang="en-US" sz="1900" b="0" i="0" u="none" strike="noStrike" cap="none">
                <a:solidFill>
                  <a:srgbClr val="FFFFFF"/>
                </a:solidFill>
                <a:latin typeface="Arial"/>
                <a:ea typeface="Arial"/>
                <a:cs typeface="Arial"/>
                <a:sym typeface="Arial"/>
              </a:rPr>
              <a:t>prevedere il salto di pH intorno al punto di equivalenza;</a:t>
            </a:r>
            <a:endParaRPr/>
          </a:p>
          <a:p>
            <a:pPr marL="0" marR="0" lvl="0" indent="-120650" algn="just" rtl="0">
              <a:lnSpc>
                <a:spcPct val="100000"/>
              </a:lnSpc>
              <a:spcBef>
                <a:spcPts val="0"/>
              </a:spcBef>
              <a:spcAft>
                <a:spcPts val="0"/>
              </a:spcAft>
              <a:buClr>
                <a:srgbClr val="FFFFFF"/>
              </a:buClr>
              <a:buSzPts val="1900"/>
              <a:buFont typeface="Arial"/>
              <a:buChar char="•"/>
            </a:pPr>
            <a:r>
              <a:rPr lang="en-US" sz="1900" b="0" i="0" u="none" strike="noStrike" cap="none">
                <a:solidFill>
                  <a:srgbClr val="FFFFFF"/>
                </a:solidFill>
                <a:latin typeface="Arial"/>
                <a:ea typeface="Arial"/>
                <a:cs typeface="Arial"/>
                <a:sym typeface="Arial"/>
              </a:rPr>
              <a:t>scegliere il sistema di rivelazione.</a:t>
            </a:r>
            <a:endParaRPr/>
          </a:p>
          <a:p>
            <a:pPr marL="0" marR="0" lvl="0" indent="0" algn="just"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none" strike="noStrike" cap="none">
                <a:solidFill>
                  <a:srgbClr val="FFFFFF"/>
                </a:solidFill>
                <a:latin typeface="Merriweather Sans"/>
                <a:ea typeface="Merriweather Sans"/>
                <a:cs typeface="Merriweather Sans"/>
                <a:sym typeface="Merriweather Sans"/>
              </a:rPr>
              <a:t>curva di titolazione acido forte – base forte, con l’indicazione degli intervalli di viraggio di tre indicatori acido-base.</a:t>
            </a:r>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none" strike="noStrike" cap="none">
                <a:solidFill>
                  <a:srgbClr val="FFFFFF"/>
                </a:solidFill>
                <a:latin typeface="Merriweather Sans"/>
                <a:ea typeface="Merriweather Sans"/>
                <a:cs typeface="Merriweather Sans"/>
                <a:sym typeface="Merriweather Sans"/>
              </a:rPr>
              <a:t>Dal momento che tali intervalli si trovano sulla parte ripida della curva, tutti e tre questi indicatori sono utilizzabili per evidenziare il punto di equivalenza.</a:t>
            </a:r>
            <a:endParaRPr sz="1900" b="0" i="0" u="none" strike="noStrike" cap="none">
              <a:solidFill>
                <a:srgbClr val="FFFFFF"/>
              </a:solidFill>
              <a:latin typeface="Merriweather Sans"/>
              <a:ea typeface="Merriweather Sans"/>
              <a:cs typeface="Merriweather Sans"/>
              <a:sym typeface="Merriweather Sans"/>
            </a:endParaRPr>
          </a:p>
          <a:p>
            <a:pPr marL="0" marR="0" lvl="0" indent="0" algn="just" rtl="0">
              <a:lnSpc>
                <a:spcPct val="100000"/>
              </a:lnSpc>
              <a:spcBef>
                <a:spcPts val="0"/>
              </a:spcBef>
              <a:spcAft>
                <a:spcPts val="0"/>
              </a:spcAft>
              <a:buClr>
                <a:srgbClr val="FFFFFF"/>
              </a:buClr>
              <a:buSzPts val="1900"/>
              <a:buFont typeface="Merriweather Sans"/>
              <a:buNone/>
            </a:pPr>
            <a:endParaRPr sz="1900">
              <a:solidFill>
                <a:srgbClr val="FFFFFF"/>
              </a:solidFill>
              <a:latin typeface="Merriweather Sans"/>
              <a:ea typeface="Merriweather Sans"/>
              <a:cs typeface="Merriweather Sans"/>
              <a:sym typeface="Merriweather Sans"/>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sng" strike="noStrike" cap="none">
                <a:solidFill>
                  <a:srgbClr val="FF0000"/>
                </a:solidFill>
                <a:latin typeface="Merriweather Sans"/>
                <a:ea typeface="Merriweather Sans"/>
                <a:cs typeface="Merriweather Sans"/>
                <a:sym typeface="Merriweather Sans"/>
              </a:rPr>
              <a:t>Nel caso di titolazioni di acidi e basi deboli, la scelta dell’indicatore è più critica e bisogna analizzare con maggiore attenzione la curva di titolazione.</a:t>
            </a:r>
            <a:endParaRPr>
              <a:solidFill>
                <a:srgbClr val="FF0000"/>
              </a:solidFill>
            </a:endParaRPr>
          </a:p>
        </p:txBody>
      </p:sp>
      <p:pic>
        <p:nvPicPr>
          <p:cNvPr id="224" name="Google Shape;224;p23" descr="Immagine 2"/>
          <p:cNvPicPr preferRelativeResize="0"/>
          <p:nvPr/>
        </p:nvPicPr>
        <p:blipFill rotWithShape="1">
          <a:blip r:embed="rId3">
            <a:alphaModFix/>
          </a:blip>
          <a:srcRect/>
          <a:stretch/>
        </p:blipFill>
        <p:spPr>
          <a:xfrm>
            <a:off x="7682159" y="695755"/>
            <a:ext cx="4509841" cy="3332855"/>
          </a:xfrm>
          <a:prstGeom prst="rect">
            <a:avLst/>
          </a:prstGeom>
          <a:noFill/>
          <a:ln>
            <a:noFill/>
          </a:ln>
        </p:spPr>
      </p:pic>
      <p:sp>
        <p:nvSpPr>
          <p:cNvPr id="225" name="Google Shape;225;p23"/>
          <p:cNvSpPr txBox="1"/>
          <p:nvPr/>
        </p:nvSpPr>
        <p:spPr>
          <a:xfrm>
            <a:off x="407772" y="5146586"/>
            <a:ext cx="11132747" cy="153240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000"/>
              <a:buFont typeface="Merriweather Sans"/>
              <a:buNone/>
            </a:pPr>
            <a:r>
              <a:rPr lang="en-US" sz="2000" b="0" i="0" u="none" strike="noStrike" cap="none">
                <a:solidFill>
                  <a:srgbClr val="FFFFFF"/>
                </a:solidFill>
                <a:latin typeface="Merriweather Sans"/>
                <a:ea typeface="Merriweather Sans"/>
                <a:cs typeface="Merriweather Sans"/>
                <a:sym typeface="Merriweather Sans"/>
              </a:rPr>
              <a:t>Una titolazione può essere comunque eseguita se presenta:</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200000"/>
              </a:lnSpc>
              <a:spcBef>
                <a:spcPts val="0"/>
              </a:spcBef>
              <a:spcAft>
                <a:spcPts val="0"/>
              </a:spcAft>
              <a:buClr>
                <a:srgbClr val="FFFFFF"/>
              </a:buClr>
              <a:buSzPts val="2000"/>
              <a:buFont typeface="Arial"/>
              <a:buChar char="•"/>
            </a:pPr>
            <a:r>
              <a:rPr lang="en-US" sz="2000" b="0" i="0" u="none" strike="noStrike" cap="none">
                <a:solidFill>
                  <a:srgbClr val="FFFFFF"/>
                </a:solidFill>
                <a:latin typeface="Merriweather Sans"/>
                <a:ea typeface="Merriweather Sans"/>
                <a:cs typeface="Merriweather Sans"/>
                <a:sym typeface="Merriweather Sans"/>
              </a:rPr>
              <a:t>un salto di pH  sufficiente intorno al punto equivalente;</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200000"/>
              </a:lnSpc>
              <a:spcBef>
                <a:spcPts val="0"/>
              </a:spcBef>
              <a:spcAft>
                <a:spcPts val="0"/>
              </a:spcAft>
              <a:buClr>
                <a:srgbClr val="FFFFFF"/>
              </a:buClr>
              <a:buSzPts val="2000"/>
              <a:buFont typeface="Arial"/>
              <a:buChar char="•"/>
            </a:pPr>
            <a:r>
              <a:rPr lang="en-US" sz="2000" b="0" i="0" u="none" strike="noStrike" cap="none">
                <a:solidFill>
                  <a:srgbClr val="FFFFFF"/>
                </a:solidFill>
                <a:latin typeface="Merriweather Sans"/>
                <a:ea typeface="Merriweather Sans"/>
                <a:cs typeface="Merriweather Sans"/>
                <a:sym typeface="Merriweather Sans"/>
              </a:rPr>
              <a:t>l’indicatore è scelto in conseguenza dell’ampiezza e della posizione del salto di pH.</a:t>
            </a:r>
            <a:endParaRPr sz="2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p:nvPr/>
        </p:nvSpPr>
        <p:spPr>
          <a:xfrm>
            <a:off x="23531" y="0"/>
            <a:ext cx="897255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Calibri"/>
                <a:ea typeface="Calibri"/>
                <a:cs typeface="Calibri"/>
                <a:sym typeface="Calibri"/>
              </a:rPr>
              <a:t>Titolazione di 20 ml di un soluzione acquosa di HCl 0.1 N con una soluzione acquosa di NaOH 0.1 N</a:t>
            </a:r>
            <a:endParaRPr sz="22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Helvetica Neue"/>
              <a:buNone/>
            </a:pPr>
            <a:endParaRPr sz="16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Indicatore: rosso fenolo  (intervallo di viraggio 6.8-8.2)</a:t>
            </a:r>
            <a:endParaRPr sz="1600" b="1" i="0" u="none" strike="noStrike" cap="none">
              <a:solidFill>
                <a:schemeClr val="lt1"/>
              </a:solidFill>
              <a:latin typeface="Helvetica Neue"/>
              <a:ea typeface="Helvetica Neue"/>
              <a:cs typeface="Helvetica Neue"/>
              <a:sym typeface="Helvetica Neue"/>
            </a:endParaRPr>
          </a:p>
        </p:txBody>
      </p:sp>
      <p:pic>
        <p:nvPicPr>
          <p:cNvPr id="231" name="Google Shape;231;p24"/>
          <p:cNvPicPr preferRelativeResize="0"/>
          <p:nvPr/>
        </p:nvPicPr>
        <p:blipFill rotWithShape="1">
          <a:blip r:embed="rId3">
            <a:alphaModFix/>
          </a:blip>
          <a:srcRect/>
          <a:stretch/>
        </p:blipFill>
        <p:spPr>
          <a:xfrm>
            <a:off x="11206" y="1332291"/>
            <a:ext cx="12046324" cy="5512262"/>
          </a:xfrm>
          <a:prstGeom prst="rect">
            <a:avLst/>
          </a:prstGeom>
          <a:noFill/>
          <a:ln>
            <a:noFill/>
          </a:ln>
        </p:spPr>
      </p:pic>
      <p:pic>
        <p:nvPicPr>
          <p:cNvPr id="232" name="Google Shape;232;p24"/>
          <p:cNvPicPr preferRelativeResize="0"/>
          <p:nvPr/>
        </p:nvPicPr>
        <p:blipFill rotWithShape="1">
          <a:blip r:embed="rId4">
            <a:alphaModFix/>
          </a:blip>
          <a:srcRect/>
          <a:stretch/>
        </p:blipFill>
        <p:spPr>
          <a:xfrm>
            <a:off x="9802114" y="13447"/>
            <a:ext cx="2366355" cy="13895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p:nvPr/>
        </p:nvSpPr>
        <p:spPr>
          <a:xfrm>
            <a:off x="136150" y="53788"/>
            <a:ext cx="5455977" cy="46166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sng" strike="noStrike" cap="none">
                <a:solidFill>
                  <a:srgbClr val="FFFFFF"/>
                </a:solidFill>
                <a:latin typeface="Helvetica Neue"/>
                <a:ea typeface="Helvetica Neue"/>
                <a:cs typeface="Helvetica Neue"/>
                <a:sym typeface="Helvetica Neue"/>
              </a:rPr>
              <a:t>Curva di titolazione per acido debole</a:t>
            </a:r>
            <a:endParaRPr sz="2400" b="1" i="0" u="sng" strike="noStrike" cap="none">
              <a:solidFill>
                <a:srgbClr val="FFFFFF"/>
              </a:solidFill>
              <a:latin typeface="Helvetica Neue"/>
              <a:ea typeface="Helvetica Neue"/>
              <a:cs typeface="Helvetica Neue"/>
              <a:sym typeface="Helvetica Neue"/>
            </a:endParaRPr>
          </a:p>
        </p:txBody>
      </p:sp>
      <p:sp>
        <p:nvSpPr>
          <p:cNvPr id="238" name="Google Shape;238;p25"/>
          <p:cNvSpPr txBox="1"/>
          <p:nvPr/>
        </p:nvSpPr>
        <p:spPr>
          <a:xfrm>
            <a:off x="65902" y="1037555"/>
            <a:ext cx="12060195" cy="52094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0" i="0" u="none" strike="noStrike" cap="none">
                <a:solidFill>
                  <a:srgbClr val="FFFFFF"/>
                </a:solidFill>
                <a:latin typeface="Helvetica Neue"/>
                <a:ea typeface="Helvetica Neue"/>
                <a:cs typeface="Helvetica Neue"/>
                <a:sym typeface="Helvetica Neue"/>
              </a:rPr>
              <a:t>Cosa accade durante la titolazione di un acido debole?</a:t>
            </a:r>
            <a:endParaRPr/>
          </a:p>
          <a:p>
            <a:pPr marL="0" marR="0" lvl="2"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All’inizio la soluzione contiene solo acido debole e il pH è calcolato usando la sua concentrazione e la sua costante di dissociazione</a:t>
            </a: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Dopo l’aggiunta di titolante la soluzione è una soluzione tampone e il calcolo del pH avviene di conseguenza</a:t>
            </a: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Al punto di equivalenza la soluzione contiene solo base coniugata e il pH è dato da questa</a:t>
            </a: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Oltre il punto di equivalenza ho un eccesso di titolante (base forte) e il pH è governato da questo eccesso</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p:nvPr/>
        </p:nvSpPr>
        <p:spPr>
          <a:xfrm>
            <a:off x="188256" y="35076"/>
            <a:ext cx="864982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r>
              <a:rPr lang="en-US" sz="2200" b="1" i="0" u="sng" strike="noStrike" cap="none">
                <a:solidFill>
                  <a:schemeClr val="lt1"/>
                </a:solidFill>
                <a:latin typeface="Calibri"/>
                <a:ea typeface="Calibri"/>
                <a:cs typeface="Calibri"/>
                <a:sym typeface="Calibri"/>
              </a:rPr>
              <a:t>Titolazione di 20 ml di CH</a:t>
            </a:r>
            <a:r>
              <a:rPr lang="en-US" sz="2200" b="1" i="0" u="sng" strike="noStrike" cap="none" baseline="-25000">
                <a:solidFill>
                  <a:schemeClr val="lt1"/>
                </a:solidFill>
                <a:latin typeface="Calibri"/>
                <a:ea typeface="Calibri"/>
                <a:cs typeface="Calibri"/>
                <a:sym typeface="Calibri"/>
              </a:rPr>
              <a:t>3</a:t>
            </a:r>
            <a:r>
              <a:rPr lang="en-US" sz="2200" b="1" i="0" u="sng" strike="noStrike" cap="none">
                <a:solidFill>
                  <a:schemeClr val="lt1"/>
                </a:solidFill>
                <a:latin typeface="Calibri"/>
                <a:ea typeface="Calibri"/>
                <a:cs typeface="Calibri"/>
                <a:sym typeface="Calibri"/>
              </a:rPr>
              <a:t>COOH 0.1 N con NaOH 0.1 N </a:t>
            </a:r>
            <a:endParaRPr sz="2200" b="1" i="0" u="sng" strike="noStrike" cap="none">
              <a:solidFill>
                <a:schemeClr val="lt1"/>
              </a:solidFill>
              <a:latin typeface="Helvetica Neue"/>
              <a:ea typeface="Helvetica Neue"/>
              <a:cs typeface="Helvetica Neue"/>
              <a:sym typeface="Helvetica Neue"/>
            </a:endParaRPr>
          </a:p>
        </p:txBody>
      </p:sp>
      <p:pic>
        <p:nvPicPr>
          <p:cNvPr id="244" name="Google Shape;244;p26" descr="Immagine che contiene tavolo&#10;&#10;Descrizione generata automaticamente"/>
          <p:cNvPicPr preferRelativeResize="0"/>
          <p:nvPr/>
        </p:nvPicPr>
        <p:blipFill rotWithShape="1">
          <a:blip r:embed="rId3">
            <a:alphaModFix/>
          </a:blip>
          <a:srcRect/>
          <a:stretch/>
        </p:blipFill>
        <p:spPr>
          <a:xfrm>
            <a:off x="188257" y="636186"/>
            <a:ext cx="11554131" cy="5323072"/>
          </a:xfrm>
          <a:prstGeom prst="rect">
            <a:avLst/>
          </a:prstGeom>
          <a:noFill/>
          <a:ln>
            <a:noFill/>
          </a:ln>
        </p:spPr>
      </p:pic>
      <p:sp>
        <p:nvSpPr>
          <p:cNvPr id="245" name="Google Shape;245;p26"/>
          <p:cNvSpPr txBox="1"/>
          <p:nvPr/>
        </p:nvSpPr>
        <p:spPr>
          <a:xfrm>
            <a:off x="188256" y="6344924"/>
            <a:ext cx="1155413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al punto equivalente pH &gt; 7 perché CH3COO-</a:t>
            </a:r>
            <a:r>
              <a:rPr lang="en-US" sz="1600" b="1" i="0" u="none" strike="noStrike" cap="none" baseline="30000">
                <a:solidFill>
                  <a:schemeClr val="lt1"/>
                </a:solidFill>
                <a:latin typeface="Calibri"/>
                <a:ea typeface="Calibri"/>
                <a:cs typeface="Calibri"/>
                <a:sym typeface="Calibri"/>
              </a:rPr>
              <a:t> </a:t>
            </a:r>
            <a:r>
              <a:rPr lang="en-US" sz="1600" b="1" i="0" u="none" strike="noStrike" cap="none">
                <a:solidFill>
                  <a:schemeClr val="lt1"/>
                </a:solidFill>
                <a:latin typeface="Calibri"/>
                <a:ea typeface="Calibri"/>
                <a:cs typeface="Calibri"/>
                <a:sym typeface="Calibri"/>
              </a:rPr>
              <a:t>+ H</a:t>
            </a:r>
            <a:r>
              <a:rPr lang="en-US" sz="1600" b="1" i="0" u="none" strike="noStrike" cap="none" baseline="-25000">
                <a:solidFill>
                  <a:schemeClr val="lt1"/>
                </a:solidFill>
                <a:latin typeface="Calibri"/>
                <a:ea typeface="Calibri"/>
                <a:cs typeface="Calibri"/>
                <a:sym typeface="Calibri"/>
              </a:rPr>
              <a:t>2</a:t>
            </a:r>
            <a:r>
              <a:rPr lang="en-US" sz="1600" b="1" i="0" u="none" strike="noStrike" cap="none">
                <a:solidFill>
                  <a:schemeClr val="lt1"/>
                </a:solidFill>
                <a:latin typeface="Calibri"/>
                <a:ea typeface="Calibri"/>
                <a:cs typeface="Calibri"/>
                <a:sym typeface="Calibri"/>
              </a:rPr>
              <a:t>O = CH</a:t>
            </a:r>
            <a:r>
              <a:rPr lang="en-US" sz="1600" b="1" i="0" u="none" strike="noStrike" cap="none" baseline="-25000">
                <a:solidFill>
                  <a:schemeClr val="lt1"/>
                </a:solidFill>
                <a:latin typeface="Calibri"/>
                <a:ea typeface="Calibri"/>
                <a:cs typeface="Calibri"/>
                <a:sym typeface="Calibri"/>
              </a:rPr>
              <a:t>3</a:t>
            </a:r>
            <a:r>
              <a:rPr lang="en-US" sz="1600" b="1" i="0" u="none" strike="noStrike" cap="none">
                <a:solidFill>
                  <a:schemeClr val="lt1"/>
                </a:solidFill>
                <a:latin typeface="Calibri"/>
                <a:ea typeface="Calibri"/>
                <a:cs typeface="Calibri"/>
                <a:sym typeface="Calibri"/>
              </a:rPr>
              <a:t>COOH + OH</a:t>
            </a:r>
            <a:r>
              <a:rPr lang="en-US" sz="1600" b="1" i="0" u="none" strike="noStrike" cap="none" baseline="30000">
                <a:solidFill>
                  <a:schemeClr val="lt1"/>
                </a:solidFill>
                <a:latin typeface="Calibri"/>
                <a:ea typeface="Calibri"/>
                <a:cs typeface="Calibri"/>
                <a:sym typeface="Calibri"/>
              </a:rPr>
              <a:t>-</a:t>
            </a:r>
            <a:r>
              <a:rPr lang="en-US" sz="1600" b="1" i="0" u="none" strike="noStrike" cap="none">
                <a:solidFill>
                  <a:schemeClr val="lt1"/>
                </a:solidFill>
                <a:latin typeface="Calibri"/>
                <a:ea typeface="Calibri"/>
                <a:cs typeface="Calibri"/>
                <a:sym typeface="Calibri"/>
              </a:rPr>
              <a:t> Indicatore fenolftaleina che vira nell’intervallo di pH: 8.3 – 10.0 </a:t>
            </a:r>
            <a:endParaRPr sz="16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7" descr="Immagine che contiene testo&#10;&#10;Descrizione generata automaticamente"/>
          <p:cNvPicPr preferRelativeResize="0"/>
          <p:nvPr/>
        </p:nvPicPr>
        <p:blipFill rotWithShape="1">
          <a:blip r:embed="rId3">
            <a:alphaModFix/>
          </a:blip>
          <a:srcRect/>
          <a:stretch/>
        </p:blipFill>
        <p:spPr>
          <a:xfrm>
            <a:off x="756827" y="61284"/>
            <a:ext cx="9973925" cy="67354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8" descr="Immagine che contiene testo&#10;&#10;Descrizione generata automaticamente"/>
          <p:cNvPicPr preferRelativeResize="0"/>
          <p:nvPr/>
        </p:nvPicPr>
        <p:blipFill rotWithShape="1">
          <a:blip r:embed="rId3">
            <a:alphaModFix/>
          </a:blip>
          <a:srcRect/>
          <a:stretch/>
        </p:blipFill>
        <p:spPr>
          <a:xfrm>
            <a:off x="1605042" y="83736"/>
            <a:ext cx="9844836" cy="66905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9"/>
          <p:cNvPicPr preferRelativeResize="0"/>
          <p:nvPr/>
        </p:nvPicPr>
        <p:blipFill rotWithShape="1">
          <a:blip r:embed="rId3">
            <a:alphaModFix/>
          </a:blip>
          <a:srcRect/>
          <a:stretch/>
        </p:blipFill>
        <p:spPr>
          <a:xfrm>
            <a:off x="1013791" y="0"/>
            <a:ext cx="9978887"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973371" y="642157"/>
            <a:ext cx="10245257" cy="5884043"/>
          </a:xfrm>
          <a:prstGeom prst="rect">
            <a:avLst/>
          </a:prstGeom>
          <a:noFill/>
          <a:ln>
            <a:noFill/>
          </a:ln>
        </p:spPr>
        <p:txBody>
          <a:bodyPr spcFirstLastPara="1" wrap="square" lIns="45700" tIns="45700" rIns="45700" bIns="45700" anchor="t" anchorCtr="0">
            <a:spAutoFit/>
          </a:bodyPr>
          <a:lstStyle/>
          <a:p>
            <a:pPr marL="0" marR="0" lvl="0" indent="0" algn="just" rtl="0">
              <a:lnSpc>
                <a:spcPct val="2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La </a:t>
            </a:r>
            <a:r>
              <a:rPr lang="en-US" sz="2400" b="1" i="0" u="sng" strike="noStrike" cap="none">
                <a:solidFill>
                  <a:srgbClr val="FFFFFF"/>
                </a:solidFill>
                <a:latin typeface="Century Gothic"/>
                <a:ea typeface="Century Gothic"/>
                <a:cs typeface="Century Gothic"/>
                <a:sym typeface="Century Gothic"/>
              </a:rPr>
              <a:t>titolazione</a:t>
            </a:r>
            <a:r>
              <a:rPr lang="en-US" sz="2400" b="0" i="0" u="none" strike="noStrike" cap="none">
                <a:solidFill>
                  <a:srgbClr val="FFFFFF"/>
                </a:solidFill>
                <a:latin typeface="Century Gothic"/>
                <a:ea typeface="Century Gothic"/>
                <a:cs typeface="Century Gothic"/>
                <a:sym typeface="Century Gothic"/>
              </a:rPr>
              <a:t> è completata quando il soluto a concentrazione incognita è stato interamente trasformato dal titolante nei prodotti di reazione. </a:t>
            </a:r>
            <a:endParaRPr/>
          </a:p>
          <a:p>
            <a:pPr marL="0" marR="0" lvl="0" indent="0" algn="just" rtl="0">
              <a:lnSpc>
                <a:spcPct val="2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200000"/>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Il completamento della titolazione è segnalato da una variazione apprezzabile di qualche proprietà chimica o fisica, come il colore della miscela che sta reagendo, o il colore di una sostanza ausiliaria (indicatore), che è stata aggiunta alla soluzione da titolare.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0" descr="Immagine che contiene testo&#10;&#10;Descrizione generata automaticamente"/>
          <p:cNvPicPr preferRelativeResize="0"/>
          <p:nvPr/>
        </p:nvPicPr>
        <p:blipFill rotWithShape="1">
          <a:blip r:embed="rId3">
            <a:alphaModFix/>
          </a:blip>
          <a:srcRect/>
          <a:stretch/>
        </p:blipFill>
        <p:spPr>
          <a:xfrm>
            <a:off x="168413" y="265287"/>
            <a:ext cx="11959048" cy="5081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p:nvPr/>
        </p:nvSpPr>
        <p:spPr>
          <a:xfrm>
            <a:off x="143990" y="344503"/>
            <a:ext cx="12803914" cy="415498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0" i="0" u="none" strike="noStrike" cap="none">
                <a:solidFill>
                  <a:srgbClr val="FFFFFF"/>
                </a:solidFill>
                <a:latin typeface="Helvetica Neue"/>
                <a:ea typeface="Helvetica Neue"/>
                <a:cs typeface="Helvetica Neue"/>
                <a:sym typeface="Helvetica Neue"/>
              </a:rPr>
              <a:t>Esercizio per casa:</a:t>
            </a:r>
            <a:endParaRPr/>
          </a:p>
          <a:p>
            <a:pPr marL="0" marR="0" lvl="0"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200"/>
              <a:buFont typeface="Helvetica Neue"/>
              <a:buNone/>
            </a:pPr>
            <a:r>
              <a:rPr lang="en-US" sz="2200" b="0" i="0" u="none" strike="noStrike" cap="none">
                <a:solidFill>
                  <a:srgbClr val="FFFFFF"/>
                </a:solidFill>
                <a:latin typeface="Helvetica Neue"/>
                <a:ea typeface="Helvetica Neue"/>
                <a:cs typeface="Helvetica Neue"/>
                <a:sym typeface="Helvetica Neue"/>
              </a:rPr>
              <a:t>Generare una curva per la titolazione di 50.0 ml di acido acetico 0.100 M con NaOH 0.100 M</a:t>
            </a:r>
            <a:endParaRPr/>
          </a:p>
          <a:p>
            <a:pPr marL="0" marR="0" lvl="0" indent="0" algn="l" rtl="0">
              <a:lnSpc>
                <a:spcPct val="100000"/>
              </a:lnSpc>
              <a:spcBef>
                <a:spcPts val="0"/>
              </a:spcBef>
              <a:spcAft>
                <a:spcPts val="0"/>
              </a:spcAft>
              <a:buClr>
                <a:srgbClr val="FFFFFF"/>
              </a:buClr>
              <a:buSzPts val="2200"/>
              <a:buFont typeface="Helvetica Neue"/>
              <a:buNone/>
            </a:pPr>
            <a:endParaRPr sz="2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della soluzione di acido acetico</a:t>
            </a: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del tampone dopo aggiunta di 10 ml di titolante </a:t>
            </a:r>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del tampone dopo aggiunta di 25 ml di titolante</a:t>
            </a: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al punto equivalente</a:t>
            </a: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dopo aggiunta di 50 ml di titolante</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p:nvPr/>
        </p:nvSpPr>
        <p:spPr>
          <a:xfrm>
            <a:off x="827597" y="158498"/>
            <a:ext cx="10404284" cy="1231106"/>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Titolazioni di ossidoriduzione</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L’analisi volumetrica per ossidazione e riduzione si fonda su reazioni in cui gli elettroni vengono trasferiti da un atomo, uno ione o una molecola ad un’altra specie chimica.</a:t>
            </a:r>
            <a:endParaRPr/>
          </a:p>
        </p:txBody>
      </p:sp>
      <p:sp>
        <p:nvSpPr>
          <p:cNvPr id="276" name="Google Shape;276;p32"/>
          <p:cNvSpPr txBox="1"/>
          <p:nvPr/>
        </p:nvSpPr>
        <p:spPr>
          <a:xfrm>
            <a:off x="827597" y="1571164"/>
            <a:ext cx="10404300" cy="5264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Le </a:t>
            </a:r>
            <a:r>
              <a:rPr lang="en-US" sz="2000" b="1" i="0" u="none" strike="noStrike" cap="none">
                <a:solidFill>
                  <a:srgbClr val="D8D8D8"/>
                </a:solidFill>
                <a:latin typeface="Merriweather Sans"/>
                <a:ea typeface="Merriweather Sans"/>
                <a:cs typeface="Merriweather Sans"/>
                <a:sym typeface="Merriweather Sans"/>
              </a:rPr>
              <a:t>reazioni</a:t>
            </a:r>
            <a:r>
              <a:rPr lang="en-US" sz="2000" b="1" i="0" u="none" strike="noStrike" cap="none">
                <a:solidFill>
                  <a:srgbClr val="D8D8D8"/>
                </a:solidFill>
                <a:latin typeface="Helvetica Neue"/>
                <a:ea typeface="Helvetica Neue"/>
                <a:cs typeface="Helvetica Neue"/>
                <a:sym typeface="Helvetica Neue"/>
              </a:rPr>
              <a:t> redox</a:t>
            </a:r>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Helvetica Neue"/>
              <a:buNone/>
            </a:pPr>
            <a:r>
              <a:rPr lang="en-US" sz="2000" b="0" i="0" u="none" strike="noStrike" cap="none">
                <a:solidFill>
                  <a:srgbClr val="D8D8D8"/>
                </a:solidFill>
                <a:latin typeface="Helvetica Neue"/>
                <a:ea typeface="Helvetica Neue"/>
                <a:cs typeface="Helvetica Neue"/>
                <a:sym typeface="Helvetica Neue"/>
              </a:rPr>
              <a:t>Sono reazioni chimiche in cui avviene il trasferimento di elettroni da una specie riducente che si ossida ad un’altra specie ossidante, che si riduce. Un esempio è quello dell’ossidazione di ioni ferro(II) per mezzo di ioni cerio(IV). La reazione è descritta dalla seguente equazione:</a:t>
            </a:r>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D8D8D8"/>
              </a:buClr>
              <a:buSzPts val="2400"/>
              <a:buFont typeface="Helvetica Neue"/>
              <a:buNone/>
            </a:pPr>
            <a:r>
              <a:rPr lang="en-US" sz="2400" b="1" i="0" u="none" strike="noStrike" cap="none">
                <a:solidFill>
                  <a:schemeClr val="lt1"/>
                </a:solidFill>
                <a:latin typeface="Helvetica Neue"/>
                <a:ea typeface="Helvetica Neue"/>
                <a:cs typeface="Helvetica Neue"/>
                <a:sym typeface="Helvetica Neue"/>
              </a:rPr>
              <a:t>Fe</a:t>
            </a:r>
            <a:r>
              <a:rPr lang="en-US" sz="2400" b="1" i="0" u="none" strike="noStrike" cap="none" baseline="30000">
                <a:solidFill>
                  <a:schemeClr val="lt1"/>
                </a:solidFill>
                <a:latin typeface="Helvetica Neue"/>
                <a:ea typeface="Helvetica Neue"/>
                <a:cs typeface="Helvetica Neue"/>
                <a:sym typeface="Helvetica Neue"/>
              </a:rPr>
              <a:t>2+  </a:t>
            </a:r>
            <a:r>
              <a:rPr lang="en-US" sz="2400" b="1" i="0" u="none" strike="noStrike" cap="none">
                <a:solidFill>
                  <a:schemeClr val="lt1"/>
                </a:solidFill>
                <a:latin typeface="Helvetica Neue"/>
                <a:ea typeface="Helvetica Neue"/>
                <a:cs typeface="Helvetica Neue"/>
                <a:sym typeface="Helvetica Neue"/>
              </a:rPr>
              <a:t>+ Ce</a:t>
            </a:r>
            <a:r>
              <a:rPr lang="en-US" sz="2400" b="1" i="0" u="none" strike="noStrike" cap="none" baseline="30000">
                <a:solidFill>
                  <a:schemeClr val="lt1"/>
                </a:solidFill>
                <a:latin typeface="Helvetica Neue"/>
                <a:ea typeface="Helvetica Neue"/>
                <a:cs typeface="Helvetica Neue"/>
                <a:sym typeface="Helvetica Neue"/>
              </a:rPr>
              <a:t>4+</a:t>
            </a:r>
            <a:r>
              <a:rPr lang="en-US" sz="2400" b="1" i="0" u="none" strike="noStrike" cap="none" baseline="30000">
                <a:solidFill>
                  <a:srgbClr val="FF0000"/>
                </a:solidFill>
                <a:latin typeface="Helvetica Neue"/>
                <a:ea typeface="Helvetica Neue"/>
                <a:cs typeface="Helvetica Neue"/>
                <a:sym typeface="Helvetica Neue"/>
              </a:rPr>
              <a:t> </a:t>
            </a:r>
            <a:r>
              <a:rPr lang="en-US" sz="2400" b="1" i="0" u="none" strike="noStrike" cap="none">
                <a:solidFill>
                  <a:srgbClr val="FF0000"/>
                </a:solidFill>
                <a:latin typeface="Helvetica Neue"/>
                <a:ea typeface="Helvetica Neue"/>
                <a:cs typeface="Helvetica Neue"/>
                <a:sym typeface="Helvetica Neue"/>
              </a:rPr>
              <a:t>        </a:t>
            </a:r>
            <a:r>
              <a:rPr lang="en-US" sz="2400" b="1" i="0" u="none" strike="noStrike" cap="none">
                <a:solidFill>
                  <a:schemeClr val="lt1"/>
                </a:solidFill>
                <a:latin typeface="Helvetica Neue"/>
                <a:ea typeface="Helvetica Neue"/>
                <a:cs typeface="Helvetica Neue"/>
                <a:sym typeface="Helvetica Neue"/>
              </a:rPr>
              <a:t>Fe</a:t>
            </a:r>
            <a:r>
              <a:rPr lang="en-US" sz="2400" b="1" i="0" u="none" strike="noStrike" cap="none" baseline="30000">
                <a:solidFill>
                  <a:schemeClr val="lt1"/>
                </a:solidFill>
                <a:latin typeface="Helvetica Neue"/>
                <a:ea typeface="Helvetica Neue"/>
                <a:cs typeface="Helvetica Neue"/>
                <a:sym typeface="Helvetica Neue"/>
              </a:rPr>
              <a:t>3+  </a:t>
            </a:r>
            <a:r>
              <a:rPr lang="en-US" sz="2400" b="1" i="0" u="none" strike="noStrike" cap="none">
                <a:solidFill>
                  <a:schemeClr val="lt1"/>
                </a:solidFill>
                <a:latin typeface="Helvetica Neue"/>
                <a:ea typeface="Helvetica Neue"/>
                <a:cs typeface="Helvetica Neue"/>
                <a:sym typeface="Helvetica Neue"/>
              </a:rPr>
              <a:t>+ Ce</a:t>
            </a:r>
            <a:r>
              <a:rPr lang="en-US" sz="2400" b="1" i="0" u="none" strike="noStrike" cap="none" baseline="30000">
                <a:solidFill>
                  <a:schemeClr val="lt1"/>
                </a:solidFill>
                <a:latin typeface="Helvetica Neue"/>
                <a:ea typeface="Helvetica Neue"/>
                <a:cs typeface="Helvetica Neue"/>
                <a:sym typeface="Helvetica Neue"/>
              </a:rPr>
              <a:t>3+</a:t>
            </a:r>
            <a:endParaRPr>
              <a:solidFill>
                <a:schemeClr val="lt1"/>
              </a:solidFill>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baseline="30000">
              <a:solidFill>
                <a:schemeClr val="lt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Il cerio acquista un elettrone dal ferro, il cerio si comporta da agente ossidante in quanto viene ridotto, diminuendo il numero di ossidazione.</a:t>
            </a:r>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Il ferro, che dona invece elettroni ad un’altra specie, è detto agente riducente perché viene ossidato perdendo elettroni ed aumentando il numero di ossidazione.</a:t>
            </a:r>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Helvetica Neue"/>
              <a:buNone/>
            </a:pPr>
            <a:r>
              <a:rPr lang="en-US" sz="2000" b="0" i="0" u="none" strike="noStrike" cap="none">
                <a:solidFill>
                  <a:srgbClr val="D8D8D8"/>
                </a:solidFill>
                <a:latin typeface="Helvetica Neue"/>
                <a:ea typeface="Helvetica Neue"/>
                <a:cs typeface="Helvetica Neue"/>
                <a:sym typeface="Helvetica Neue"/>
              </a:rPr>
              <a:t>Quindi si definiscono:</a:t>
            </a:r>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Ossidazione: la perdita di elettroni da una molecola, atomo o ione;</a:t>
            </a:r>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Riduzione: descrive l’acquisizione di elettroni da una molecola atomo o ione.</a:t>
            </a:r>
            <a:endParaRPr/>
          </a:p>
        </p:txBody>
      </p:sp>
      <p:cxnSp>
        <p:nvCxnSpPr>
          <p:cNvPr id="277" name="Google Shape;277;p32"/>
          <p:cNvCxnSpPr/>
          <p:nvPr/>
        </p:nvCxnSpPr>
        <p:spPr>
          <a:xfrm>
            <a:off x="5821638" y="3827032"/>
            <a:ext cx="416202" cy="1"/>
          </a:xfrm>
          <a:prstGeom prst="straightConnector1">
            <a:avLst/>
          </a:prstGeom>
          <a:noFill/>
          <a:ln w="28575" cap="flat" cmpd="sng">
            <a:solidFill>
              <a:schemeClr val="accent1"/>
            </a:solidFill>
            <a:prstDash val="solid"/>
            <a:miter lim="8000"/>
            <a:headEnd type="none" w="sm" len="sm"/>
            <a:tailEnd type="triangle" w="med" len="med"/>
          </a:ln>
        </p:spPr>
      </p:cxnSp>
      <p:cxnSp>
        <p:nvCxnSpPr>
          <p:cNvPr id="278" name="Google Shape;278;p32"/>
          <p:cNvCxnSpPr/>
          <p:nvPr/>
        </p:nvCxnSpPr>
        <p:spPr>
          <a:xfrm rot="10800000">
            <a:off x="5821740" y="3954032"/>
            <a:ext cx="416100" cy="0"/>
          </a:xfrm>
          <a:prstGeom prst="straightConnector1">
            <a:avLst/>
          </a:prstGeom>
          <a:noFill/>
          <a:ln w="28575" cap="flat" cmpd="sng">
            <a:solidFill>
              <a:schemeClr val="accent1"/>
            </a:solidFill>
            <a:prstDash val="solid"/>
            <a:miter lim="8000"/>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p:nvPr/>
        </p:nvSpPr>
        <p:spPr>
          <a:xfrm>
            <a:off x="428172" y="93717"/>
            <a:ext cx="11380800" cy="55104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800"/>
              <a:buFont typeface="Merriweather Sans"/>
              <a:buNone/>
            </a:pPr>
            <a:r>
              <a:rPr lang="en-US" sz="2800" b="1" i="0" u="none" strike="noStrike" cap="none">
                <a:solidFill>
                  <a:srgbClr val="D8D8D8"/>
                </a:solidFill>
                <a:latin typeface="Merriweather Sans"/>
                <a:ea typeface="Merriweather Sans"/>
                <a:cs typeface="Merriweather Sans"/>
                <a:sym typeface="Merriweather Sans"/>
              </a:rPr>
              <a:t>Reazioni redox (segue)</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In genere nelle titolazioni di ossidoriduzione </a:t>
            </a:r>
            <a:r>
              <a:rPr lang="en-US" sz="2400" b="1" i="0" u="none" strike="noStrike" cap="none">
                <a:solidFill>
                  <a:srgbClr val="D8D8D8"/>
                </a:solidFill>
                <a:latin typeface="Merriweather Sans"/>
                <a:ea typeface="Merriweather Sans"/>
                <a:cs typeface="Merriweather Sans"/>
                <a:sym typeface="Merriweather Sans"/>
              </a:rPr>
              <a:t>il titolante è un ossidante forte</a:t>
            </a:r>
            <a:r>
              <a:rPr lang="en-US" sz="2400" b="0" i="0" u="none" strike="noStrike" cap="none">
                <a:solidFill>
                  <a:srgbClr val="D8D8D8"/>
                </a:solidFill>
                <a:latin typeface="Merriweather Sans"/>
                <a:ea typeface="Merriweather Sans"/>
                <a:cs typeface="Merriweather Sans"/>
                <a:sym typeface="Merriweather Sans"/>
              </a:rPr>
              <a:t>, in quanto l’impiego di riducenti porterebbe a degli inconvenienti per la presenza di O</a:t>
            </a:r>
            <a:r>
              <a:rPr lang="en-US" sz="2400" b="0" i="0" u="none" strike="noStrike" cap="none" baseline="-25000">
                <a:solidFill>
                  <a:srgbClr val="D8D8D8"/>
                </a:solidFill>
                <a:latin typeface="Merriweather Sans"/>
                <a:ea typeface="Merriweather Sans"/>
                <a:cs typeface="Merriweather Sans"/>
                <a:sym typeface="Merriweather Sans"/>
              </a:rPr>
              <a:t>2</a:t>
            </a:r>
            <a:r>
              <a:rPr lang="en-US" sz="2400" b="0" i="0" u="none" strike="noStrike" cap="none">
                <a:solidFill>
                  <a:srgbClr val="D8D8D8"/>
                </a:solidFill>
                <a:latin typeface="Merriweather Sans"/>
                <a:ea typeface="Merriweather Sans"/>
                <a:cs typeface="Merriweather Sans"/>
                <a:sym typeface="Merriweather Sans"/>
              </a:rPr>
              <a:t> disciolto nel titolando.</a:t>
            </a:r>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In una titolazione di ossidoriduzione è importante conoscere:</a:t>
            </a:r>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00000"/>
              </a:lnSpc>
              <a:spcBef>
                <a:spcPts val="0"/>
              </a:spcBef>
              <a:spcAft>
                <a:spcPts val="0"/>
              </a:spcAft>
              <a:buClr>
                <a:srgbClr val="D8D8D8"/>
              </a:buClr>
              <a:buSzPts val="2400"/>
              <a:buFont typeface="Arial"/>
              <a:buChar char="•"/>
            </a:pPr>
            <a:r>
              <a:rPr lang="en-US" sz="2400" b="1" i="0" u="none" strike="noStrike" cap="none">
                <a:solidFill>
                  <a:srgbClr val="D8D8D8"/>
                </a:solidFill>
                <a:latin typeface="Arial"/>
                <a:ea typeface="Arial"/>
                <a:cs typeface="Arial"/>
                <a:sym typeface="Arial"/>
              </a:rPr>
              <a:t>il peso equivalente (P.E.) ossidimetrico, ossia il numero di elettroni che vengono trasferiti;</a:t>
            </a:r>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00000"/>
              </a:lnSpc>
              <a:spcBef>
                <a:spcPts val="0"/>
              </a:spcBef>
              <a:spcAft>
                <a:spcPts val="0"/>
              </a:spcAft>
              <a:buClr>
                <a:srgbClr val="D8D8D8"/>
              </a:buClr>
              <a:buSzPts val="2400"/>
              <a:buFont typeface="Arial"/>
              <a:buChar char="•"/>
            </a:pPr>
            <a:r>
              <a:rPr lang="en-US" sz="2400" b="1" i="0" u="none" strike="noStrike" cap="none">
                <a:solidFill>
                  <a:srgbClr val="D8D8D8"/>
                </a:solidFill>
                <a:latin typeface="Arial"/>
                <a:ea typeface="Arial"/>
                <a:cs typeface="Arial"/>
                <a:sym typeface="Arial"/>
              </a:rPr>
              <a:t>la forza con cui tali e</a:t>
            </a:r>
            <a:r>
              <a:rPr lang="en-US" sz="2400" b="1" i="0" u="none" strike="noStrike" cap="none" baseline="30000">
                <a:solidFill>
                  <a:srgbClr val="D8D8D8"/>
                </a:solidFill>
                <a:latin typeface="Arial"/>
                <a:ea typeface="Arial"/>
                <a:cs typeface="Arial"/>
                <a:sym typeface="Arial"/>
              </a:rPr>
              <a:t>-</a:t>
            </a:r>
            <a:r>
              <a:rPr lang="en-US" sz="2400" b="1" i="0" u="none" strike="noStrike" cap="none">
                <a:solidFill>
                  <a:srgbClr val="D8D8D8"/>
                </a:solidFill>
                <a:latin typeface="Arial"/>
                <a:ea typeface="Arial"/>
                <a:cs typeface="Arial"/>
                <a:sym typeface="Arial"/>
              </a:rPr>
              <a:t> vengono trasferiti, cioè l’intensità dell’azione ossidante o riducente (potenziale di ossidoriduzione, espresso con l’equazione di Nerst).</a:t>
            </a:r>
            <a:endParaRPr/>
          </a:p>
        </p:txBody>
      </p:sp>
      <p:pic>
        <p:nvPicPr>
          <p:cNvPr id="284" name="Google Shape;284;p33" descr="Immagine 3"/>
          <p:cNvPicPr preferRelativeResize="0"/>
          <p:nvPr/>
        </p:nvPicPr>
        <p:blipFill rotWithShape="1">
          <a:blip r:embed="rId3">
            <a:alphaModFix/>
          </a:blip>
          <a:srcRect/>
          <a:stretch/>
        </p:blipFill>
        <p:spPr>
          <a:xfrm>
            <a:off x="4227007" y="5743939"/>
            <a:ext cx="4014518" cy="106395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p:nvPr/>
        </p:nvSpPr>
        <p:spPr>
          <a:xfrm>
            <a:off x="721581" y="197345"/>
            <a:ext cx="11053638" cy="653255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Scelta del titolante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125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Il titolante viene scelto in base al valore del potenziale standard di riduzione E° e, in particolare:</a:t>
            </a:r>
            <a:endParaRPr/>
          </a:p>
          <a:p>
            <a:pPr marL="0" marR="0" lvl="0" indent="0" algn="just" rtl="0">
              <a:lnSpc>
                <a:spcPct val="1125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12500"/>
              </a:lnSpc>
              <a:spcBef>
                <a:spcPts val="0"/>
              </a:spcBef>
              <a:spcAft>
                <a:spcPts val="0"/>
              </a:spcAft>
              <a:buClr>
                <a:srgbClr val="D8D8D8"/>
              </a:buClr>
              <a:buSzPts val="2400"/>
              <a:buFont typeface="Arial"/>
              <a:buChar char="•"/>
            </a:pPr>
            <a:r>
              <a:rPr lang="en-US" sz="2400" b="1" i="0" u="none" strike="noStrike" cap="none">
                <a:solidFill>
                  <a:srgbClr val="D8D8D8"/>
                </a:solidFill>
                <a:latin typeface="Arial"/>
                <a:ea typeface="Arial"/>
                <a:cs typeface="Arial"/>
                <a:sym typeface="Arial"/>
              </a:rPr>
              <a:t>se l’ossidante ha un E</a:t>
            </a:r>
            <a:r>
              <a:rPr lang="en-US" sz="2400" b="1" i="0" u="none" strike="noStrike" cap="none" baseline="30000">
                <a:solidFill>
                  <a:srgbClr val="D8D8D8"/>
                </a:solidFill>
                <a:latin typeface="Arial"/>
                <a:ea typeface="Arial"/>
                <a:cs typeface="Arial"/>
                <a:sym typeface="Arial"/>
              </a:rPr>
              <a:t>0</a:t>
            </a:r>
            <a:r>
              <a:rPr lang="en-US" sz="2400" b="1" i="0" u="none" strike="noStrike" cap="none">
                <a:solidFill>
                  <a:srgbClr val="D8D8D8"/>
                </a:solidFill>
                <a:latin typeface="Arial"/>
                <a:ea typeface="Arial"/>
                <a:cs typeface="Arial"/>
                <a:sym typeface="Arial"/>
              </a:rPr>
              <a:t> superiore di parecchi decimi di volt a quello del riducente la reazione procede spontaneamente fino a completarsi;</a:t>
            </a:r>
            <a:endParaRPr/>
          </a:p>
          <a:p>
            <a:pPr marL="0" marR="0" lvl="0" indent="0" algn="just" rtl="0">
              <a:lnSpc>
                <a:spcPct val="112500"/>
              </a:lnSpc>
              <a:spcBef>
                <a:spcPts val="0"/>
              </a:spcBef>
              <a:spcAft>
                <a:spcPts val="0"/>
              </a:spcAft>
              <a:buClr>
                <a:srgbClr val="000000"/>
              </a:buClr>
              <a:buSzPts val="2400"/>
              <a:buFont typeface="Arial"/>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12500"/>
              </a:lnSpc>
              <a:spcBef>
                <a:spcPts val="0"/>
              </a:spcBef>
              <a:spcAft>
                <a:spcPts val="0"/>
              </a:spcAft>
              <a:buClr>
                <a:srgbClr val="D8D8D8"/>
              </a:buClr>
              <a:buSzPts val="2400"/>
              <a:buFont typeface="Arial"/>
              <a:buChar char="•"/>
            </a:pPr>
            <a:r>
              <a:rPr lang="en-US" sz="2400" b="0" i="0" u="none" strike="noStrike" cap="none">
                <a:solidFill>
                  <a:srgbClr val="D8D8D8"/>
                </a:solidFill>
                <a:latin typeface="Arial"/>
                <a:ea typeface="Arial"/>
                <a:cs typeface="Arial"/>
                <a:sym typeface="Arial"/>
              </a:rPr>
              <a:t>se i due E</a:t>
            </a:r>
            <a:r>
              <a:rPr lang="en-US" sz="2400" b="0" i="0" u="none" strike="noStrike" cap="none" baseline="30000">
                <a:solidFill>
                  <a:srgbClr val="D8D8D8"/>
                </a:solidFill>
                <a:latin typeface="Arial"/>
                <a:ea typeface="Arial"/>
                <a:cs typeface="Arial"/>
                <a:sym typeface="Arial"/>
              </a:rPr>
              <a:t>0</a:t>
            </a:r>
            <a:r>
              <a:rPr lang="en-US" sz="2400" b="0" i="0" u="none" strike="noStrike" cap="none">
                <a:solidFill>
                  <a:srgbClr val="D8D8D8"/>
                </a:solidFill>
                <a:latin typeface="Arial"/>
                <a:ea typeface="Arial"/>
                <a:cs typeface="Arial"/>
                <a:sym typeface="Arial"/>
              </a:rPr>
              <a:t> sono molto simili: le due sostanze reagiscono finché, all’equilibrio, saranno presenti in miscela i due reagenti ed i prodotti della reazione: in altri termini la reazione è incompleta;</a:t>
            </a:r>
            <a:endParaRPr/>
          </a:p>
          <a:p>
            <a:pPr marL="0" marR="0" lvl="0" indent="0" algn="just" rtl="0">
              <a:lnSpc>
                <a:spcPct val="112500"/>
              </a:lnSpc>
              <a:spcBef>
                <a:spcPts val="0"/>
              </a:spcBef>
              <a:spcAft>
                <a:spcPts val="0"/>
              </a:spcAft>
              <a:buClr>
                <a:srgbClr val="000000"/>
              </a:buClr>
              <a:buSzPts val="2400"/>
              <a:buFont typeface="Arial"/>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12500"/>
              </a:lnSpc>
              <a:spcBef>
                <a:spcPts val="0"/>
              </a:spcBef>
              <a:spcAft>
                <a:spcPts val="0"/>
              </a:spcAft>
              <a:buClr>
                <a:srgbClr val="D8D8D8"/>
              </a:buClr>
              <a:buSzPts val="2400"/>
              <a:buFont typeface="Arial"/>
              <a:buChar char="•"/>
            </a:pPr>
            <a:r>
              <a:rPr lang="en-US" sz="2400" b="0" i="0" u="none" strike="noStrike" cap="none">
                <a:solidFill>
                  <a:srgbClr val="D8D8D8"/>
                </a:solidFill>
                <a:latin typeface="Arial"/>
                <a:ea typeface="Arial"/>
                <a:cs typeface="Arial"/>
                <a:sym typeface="Arial"/>
              </a:rPr>
              <a:t>se riducente ha un E</a:t>
            </a:r>
            <a:r>
              <a:rPr lang="en-US" sz="2400" b="0" i="0" u="none" strike="noStrike" cap="none" baseline="30000">
                <a:solidFill>
                  <a:srgbClr val="D8D8D8"/>
                </a:solidFill>
                <a:latin typeface="Arial"/>
                <a:ea typeface="Arial"/>
                <a:cs typeface="Arial"/>
                <a:sym typeface="Arial"/>
              </a:rPr>
              <a:t>0</a:t>
            </a:r>
            <a:r>
              <a:rPr lang="en-US" sz="2400" b="0" i="0" u="none" strike="noStrike" cap="none">
                <a:solidFill>
                  <a:srgbClr val="D8D8D8"/>
                </a:solidFill>
                <a:latin typeface="Arial"/>
                <a:ea typeface="Arial"/>
                <a:cs typeface="Arial"/>
                <a:sym typeface="Arial"/>
              </a:rPr>
              <a:t> nettamente superiore a quello dell’ossidante, le due sostanze in pratica non reagiscono.</a:t>
            </a:r>
            <a:endParaRPr/>
          </a:p>
        </p:txBody>
      </p:sp>
      <p:pic>
        <p:nvPicPr>
          <p:cNvPr id="290" name="Google Shape;290;p34" descr="Immagine 2"/>
          <p:cNvPicPr preferRelativeResize="0"/>
          <p:nvPr/>
        </p:nvPicPr>
        <p:blipFill rotWithShape="1">
          <a:blip r:embed="rId3">
            <a:alphaModFix/>
          </a:blip>
          <a:srcRect/>
          <a:stretch/>
        </p:blipFill>
        <p:spPr>
          <a:xfrm>
            <a:off x="4352925" y="912949"/>
            <a:ext cx="3486150" cy="9239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5" descr="Immagine 2"/>
          <p:cNvPicPr preferRelativeResize="0"/>
          <p:nvPr/>
        </p:nvPicPr>
        <p:blipFill rotWithShape="1">
          <a:blip r:embed="rId3">
            <a:alphaModFix/>
          </a:blip>
          <a:srcRect/>
          <a:stretch/>
        </p:blipFill>
        <p:spPr>
          <a:xfrm>
            <a:off x="2409116" y="1365338"/>
            <a:ext cx="9681135" cy="5404904"/>
          </a:xfrm>
          <a:prstGeom prst="rect">
            <a:avLst/>
          </a:prstGeom>
          <a:noFill/>
          <a:ln>
            <a:noFill/>
          </a:ln>
        </p:spPr>
      </p:pic>
      <p:pic>
        <p:nvPicPr>
          <p:cNvPr id="296" name="Google Shape;296;p35" descr="Immagine 1"/>
          <p:cNvPicPr preferRelativeResize="0"/>
          <p:nvPr/>
        </p:nvPicPr>
        <p:blipFill rotWithShape="1">
          <a:blip r:embed="rId4">
            <a:alphaModFix/>
          </a:blip>
          <a:srcRect/>
          <a:stretch/>
        </p:blipFill>
        <p:spPr>
          <a:xfrm>
            <a:off x="87682" y="75156"/>
            <a:ext cx="6486044" cy="25928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p:nvPr/>
        </p:nvSpPr>
        <p:spPr>
          <a:xfrm>
            <a:off x="538089" y="62393"/>
            <a:ext cx="11247120" cy="666597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Indicatori di ossidoriduzione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È un sistema redox costituito da una forma ossidata (Ox) avente una colorazione differente da quella ridotta (Red). </a:t>
            </a:r>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Come per gli indicatori acido-base, si definisce un intervallo di potenziale in cui avviene tale variazione di colore (intervallo di viraggio).</a:t>
            </a:r>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In</a:t>
            </a:r>
            <a:r>
              <a:rPr lang="en-US" sz="1800" b="0" i="0" u="none" strike="noStrike" cap="none" baseline="-25000">
                <a:solidFill>
                  <a:srgbClr val="D8D8D8"/>
                </a:solidFill>
                <a:latin typeface="Merriweather Sans"/>
                <a:ea typeface="Merriweather Sans"/>
                <a:cs typeface="Merriweather Sans"/>
                <a:sym typeface="Merriweather Sans"/>
              </a:rPr>
              <a:t>(Ox)</a:t>
            </a:r>
            <a:r>
              <a:rPr lang="en-US" sz="1800" b="0" i="0" u="none" strike="noStrike" cap="none">
                <a:solidFill>
                  <a:srgbClr val="D8D8D8"/>
                </a:solidFill>
                <a:latin typeface="Merriweather Sans"/>
                <a:ea typeface="Merriweather Sans"/>
                <a:cs typeface="Merriweather Sans"/>
                <a:sym typeface="Merriweather Sans"/>
              </a:rPr>
              <a:t> + e</a:t>
            </a:r>
            <a:r>
              <a:rPr lang="en-US" sz="1800" b="0" i="0" u="none" strike="noStrike" cap="none" baseline="30000">
                <a:solidFill>
                  <a:srgbClr val="D8D8D8"/>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 In</a:t>
            </a:r>
            <a:r>
              <a:rPr lang="en-US" sz="1800" b="0" i="0" u="none" strike="noStrike" cap="none" baseline="-25000">
                <a:solidFill>
                  <a:srgbClr val="D8D8D8"/>
                </a:solidFill>
                <a:latin typeface="Merriweather Sans"/>
                <a:ea typeface="Merriweather Sans"/>
                <a:cs typeface="Merriweather Sans"/>
                <a:sym typeface="Merriweather Sans"/>
              </a:rPr>
              <a:t>(Red)</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25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Il colore di In (Ox) predomina quando [In</a:t>
            </a:r>
            <a:r>
              <a:rPr lang="en-US" sz="1800" b="0" i="0" u="none" strike="noStrike" cap="none" baseline="-25000">
                <a:solidFill>
                  <a:srgbClr val="D8D8D8"/>
                </a:solidFill>
                <a:latin typeface="Merriweather Sans"/>
                <a:ea typeface="Merriweather Sans"/>
                <a:cs typeface="Merriweather Sans"/>
                <a:sym typeface="Merriweather Sans"/>
              </a:rPr>
              <a:t>(Ox)</a:t>
            </a:r>
            <a:r>
              <a:rPr lang="en-US" sz="1800" b="0" i="0" u="none" strike="noStrike" cap="none">
                <a:solidFill>
                  <a:srgbClr val="D8D8D8"/>
                </a:solidFill>
                <a:latin typeface="Merriweather Sans"/>
                <a:ea typeface="Merriweather Sans"/>
                <a:cs typeface="Merriweather Sans"/>
                <a:sym typeface="Merriweather Sans"/>
              </a:rPr>
              <a:t>] / [In</a:t>
            </a:r>
            <a:r>
              <a:rPr lang="en-US" sz="1800" b="0" i="0" u="none" strike="noStrike" cap="none" baseline="-25000">
                <a:solidFill>
                  <a:srgbClr val="D8D8D8"/>
                </a:solidFill>
                <a:latin typeface="Merriweather Sans"/>
                <a:ea typeface="Merriweather Sans"/>
                <a:cs typeface="Merriweather Sans"/>
                <a:sym typeface="Merriweather Sans"/>
              </a:rPr>
              <a:t>(Red)</a:t>
            </a:r>
            <a:r>
              <a:rPr lang="en-US" sz="1800" b="0" i="0" u="none" strike="noStrike" cap="none">
                <a:solidFill>
                  <a:srgbClr val="D8D8D8"/>
                </a:solidFill>
                <a:latin typeface="Merriweather Sans"/>
                <a:ea typeface="Merriweather Sans"/>
                <a:cs typeface="Merriweather Sans"/>
                <a:sym typeface="Merriweather Sans"/>
              </a:rPr>
              <a:t>] &gt;10</a:t>
            </a:r>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0" i="0" u="none" strike="noStrike" cap="none">
                <a:solidFill>
                  <a:srgbClr val="D8D8D8"/>
                </a:solidFill>
                <a:latin typeface="Merriweather Sans"/>
                <a:ea typeface="Merriweather Sans"/>
                <a:cs typeface="Merriweather Sans"/>
                <a:sym typeface="Merriweather Sans"/>
              </a:rPr>
              <a:t>Il colore di In (Red) predomina quando [In</a:t>
            </a:r>
            <a:r>
              <a:rPr lang="en-US" sz="1800" b="0" i="0" u="none" strike="noStrike" cap="none" baseline="-25000">
                <a:solidFill>
                  <a:srgbClr val="D8D8D8"/>
                </a:solidFill>
                <a:latin typeface="Merriweather Sans"/>
                <a:ea typeface="Merriweather Sans"/>
                <a:cs typeface="Merriweather Sans"/>
                <a:sym typeface="Merriweather Sans"/>
              </a:rPr>
              <a:t>(Ox)</a:t>
            </a:r>
            <a:r>
              <a:rPr lang="en-US" sz="1800" b="0" i="0" u="none" strike="noStrike" cap="none">
                <a:solidFill>
                  <a:srgbClr val="D8D8D8"/>
                </a:solidFill>
                <a:latin typeface="Merriweather Sans"/>
                <a:ea typeface="Merriweather Sans"/>
                <a:cs typeface="Merriweather Sans"/>
                <a:sym typeface="Merriweather Sans"/>
              </a:rPr>
              <a:t>] / [In</a:t>
            </a:r>
            <a:r>
              <a:rPr lang="en-US" sz="1800" b="0" i="0" u="none" strike="noStrike" cap="none" baseline="-25000">
                <a:solidFill>
                  <a:srgbClr val="D8D8D8"/>
                </a:solidFill>
                <a:latin typeface="Merriweather Sans"/>
                <a:ea typeface="Merriweather Sans"/>
                <a:cs typeface="Merriweather Sans"/>
                <a:sym typeface="Merriweather Sans"/>
              </a:rPr>
              <a:t>(Red)</a:t>
            </a:r>
            <a:r>
              <a:rPr lang="en-US" sz="1800" b="0" i="0" u="none" strike="noStrike" cap="none">
                <a:solidFill>
                  <a:srgbClr val="D8D8D8"/>
                </a:solidFill>
                <a:latin typeface="Merriweather Sans"/>
                <a:ea typeface="Merriweather Sans"/>
                <a:cs typeface="Merriweather Sans"/>
                <a:sym typeface="Merriweather Sans"/>
              </a:rPr>
              <a:t>] &lt;0,1</a:t>
            </a:r>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condizione indispensabile affinché si possa notare la variazione di colore.</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Alcuni reattivi sono intensamente colorati, per cui un loro eccesso o una loro scomparsa determina una variazione di colore. </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Ad esempio la forma </a:t>
            </a:r>
            <a:r>
              <a:rPr lang="en-US" sz="1800" b="1" i="0" u="none" strike="noStrike" cap="none">
                <a:solidFill>
                  <a:srgbClr val="D8D8D8"/>
                </a:solidFill>
                <a:latin typeface="Merriweather Sans"/>
                <a:ea typeface="Merriweather Sans"/>
                <a:cs typeface="Merriweather Sans"/>
                <a:sym typeface="Merriweather Sans"/>
              </a:rPr>
              <a:t>ossidata del permanganato </a:t>
            </a:r>
            <a:r>
              <a:rPr lang="en-US" sz="1800" b="0" i="0" u="none" strike="noStrike" cap="none">
                <a:solidFill>
                  <a:srgbClr val="D8D8D8"/>
                </a:solidFill>
                <a:latin typeface="Merriweather Sans"/>
                <a:ea typeface="Merriweather Sans"/>
                <a:cs typeface="Merriweather Sans"/>
                <a:sym typeface="Merriweather Sans"/>
              </a:rPr>
              <a:t>è intensamente colorata in viola (anche per concentrazioni &lt; 10</a:t>
            </a:r>
            <a:r>
              <a:rPr lang="en-US" sz="1800" b="0" i="0" u="none" strike="noStrike" cap="none" baseline="30000">
                <a:solidFill>
                  <a:srgbClr val="D8D8D8"/>
                </a:solidFill>
                <a:latin typeface="Merriweather Sans"/>
                <a:ea typeface="Merriweather Sans"/>
                <a:cs typeface="Merriweather Sans"/>
                <a:sym typeface="Merriweather Sans"/>
              </a:rPr>
              <a:t>-5</a:t>
            </a:r>
            <a:r>
              <a:rPr lang="en-US" sz="18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I</a:t>
            </a:r>
            <a:r>
              <a:rPr lang="en-US" sz="1800" b="1" i="0" u="none" strike="noStrike" cap="none" baseline="-25000">
                <a:solidFill>
                  <a:srgbClr val="D8D8D8"/>
                </a:solidFill>
                <a:latin typeface="Merriweather Sans"/>
                <a:ea typeface="Merriweather Sans"/>
                <a:cs typeface="Merriweather Sans"/>
                <a:sym typeface="Merriweather Sans"/>
              </a:rPr>
              <a:t>2</a:t>
            </a:r>
            <a:r>
              <a:rPr lang="en-US" sz="1800" b="1" i="0" u="none" strike="noStrike" cap="none">
                <a:solidFill>
                  <a:srgbClr val="D8D8D8"/>
                </a:solidFill>
                <a:latin typeface="Merriweather Sans"/>
                <a:ea typeface="Merriweather Sans"/>
                <a:cs typeface="Merriweather Sans"/>
                <a:sym typeface="Merriweather Sans"/>
              </a:rPr>
              <a:t> in presenza di salda d’amido assume una colorazione blu intensa.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7" descr="Immagine 3"/>
          <p:cNvPicPr preferRelativeResize="0"/>
          <p:nvPr/>
        </p:nvPicPr>
        <p:blipFill rotWithShape="1">
          <a:blip r:embed="rId3">
            <a:alphaModFix/>
          </a:blip>
          <a:srcRect/>
          <a:stretch/>
        </p:blipFill>
        <p:spPr>
          <a:xfrm>
            <a:off x="1205948" y="62165"/>
            <a:ext cx="9865326" cy="680367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p:nvPr/>
        </p:nvSpPr>
        <p:spPr>
          <a:xfrm>
            <a:off x="115113" y="238608"/>
            <a:ext cx="6425498" cy="4258254"/>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2F5597"/>
              </a:buClr>
              <a:buSzPts val="2600"/>
              <a:buFont typeface="Arial"/>
              <a:buChar char="•"/>
            </a:pPr>
            <a:r>
              <a:rPr lang="en-US" sz="2600" b="1" i="0" u="none" strike="noStrike" cap="none">
                <a:solidFill>
                  <a:srgbClr val="2F5597"/>
                </a:solidFill>
                <a:latin typeface="Helvetica Neue"/>
                <a:ea typeface="Helvetica Neue"/>
                <a:cs typeface="Helvetica Neue"/>
                <a:sym typeface="Helvetica Neue"/>
              </a:rPr>
              <a:t>Permanganometria</a:t>
            </a:r>
            <a:endParaRPr/>
          </a:p>
          <a:p>
            <a:pPr marL="0" marR="0" lvl="0" indent="0" algn="l" rtl="0">
              <a:lnSpc>
                <a:spcPct val="120000"/>
              </a:lnSpc>
              <a:spcBef>
                <a:spcPts val="600"/>
              </a:spcBef>
              <a:spcAft>
                <a:spcPts val="0"/>
              </a:spcAft>
              <a:buClr>
                <a:srgbClr val="2F5597"/>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20000"/>
              </a:lnSpc>
              <a:spcBef>
                <a:spcPts val="600"/>
              </a:spcBef>
              <a:spcAft>
                <a:spcPts val="0"/>
              </a:spcAft>
              <a:buClr>
                <a:srgbClr val="2F5597"/>
              </a:buClr>
              <a:buSzPts val="2000"/>
              <a:buFont typeface="Helvetica Neue"/>
              <a:buNone/>
            </a:pPr>
            <a:br>
              <a:rPr lang="en-US" sz="2000" b="0" i="0" u="none" strike="noStrike" cap="none">
                <a:solidFill>
                  <a:srgbClr val="2F5597"/>
                </a:solidFill>
                <a:latin typeface="Helvetica Neue"/>
                <a:ea typeface="Helvetica Neue"/>
                <a:cs typeface="Helvetica Neue"/>
                <a:sym typeface="Helvetica Neue"/>
              </a:rPr>
            </a:br>
            <a:r>
              <a:rPr lang="en-US" sz="2000" b="1" i="0" u="none" strike="noStrike" cap="none">
                <a:solidFill>
                  <a:srgbClr val="2F5597"/>
                </a:solidFill>
                <a:latin typeface="Helvetica Neue"/>
                <a:ea typeface="Helvetica Neue"/>
                <a:cs typeface="Helvetica Neue"/>
                <a:sym typeface="Helvetica Neue"/>
              </a:rPr>
              <a:t>In ambiente acido è un ossidante energico</a:t>
            </a:r>
            <a:endParaRPr/>
          </a:p>
          <a:p>
            <a:pPr marL="0" marR="0" lvl="0" indent="0" algn="l" rtl="0">
              <a:lnSpc>
                <a:spcPct val="120000"/>
              </a:lnSpc>
              <a:spcBef>
                <a:spcPts val="600"/>
              </a:spcBef>
              <a:spcAft>
                <a:spcPts val="0"/>
              </a:spcAft>
              <a:buClr>
                <a:srgbClr val="2F5597"/>
              </a:buClr>
              <a:buSzPts val="2000"/>
              <a:buFont typeface="Arial"/>
              <a:buChar char="•"/>
            </a:pPr>
            <a:r>
              <a:rPr lang="en-US" sz="2000" b="0" i="0" u="none" strike="noStrike" cap="none">
                <a:solidFill>
                  <a:srgbClr val="2F5597"/>
                </a:solidFill>
                <a:latin typeface="Helvetica Neue"/>
                <a:ea typeface="Helvetica Neue"/>
                <a:cs typeface="Helvetica Neue"/>
                <a:sym typeface="Helvetica Neue"/>
              </a:rPr>
              <a:t>MnO</a:t>
            </a:r>
            <a:r>
              <a:rPr lang="en-US" sz="2000" b="0" i="0" u="none" strike="noStrike" cap="none" baseline="-25000">
                <a:solidFill>
                  <a:srgbClr val="2F5597"/>
                </a:solidFill>
                <a:latin typeface="Helvetica Neue"/>
                <a:ea typeface="Helvetica Neue"/>
                <a:cs typeface="Helvetica Neue"/>
                <a:sym typeface="Helvetica Neue"/>
              </a:rPr>
              <a:t>4</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+ 8H</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+5e</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Mn</a:t>
            </a:r>
            <a:r>
              <a:rPr lang="en-US" sz="2000" b="0" i="0" u="none" strike="noStrike" cap="none" baseline="30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 + 4H</a:t>
            </a:r>
            <a:r>
              <a:rPr lang="en-US" sz="2000" b="0" i="0" u="none" strike="noStrike" cap="none" baseline="-25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O                    E</a:t>
            </a:r>
            <a:r>
              <a:rPr lang="en-US" sz="2000" b="0" i="0" u="none" strike="noStrike" cap="none" baseline="30000">
                <a:solidFill>
                  <a:srgbClr val="2F5597"/>
                </a:solidFill>
                <a:latin typeface="Helvetica Neue"/>
                <a:ea typeface="Helvetica Neue"/>
                <a:cs typeface="Helvetica Neue"/>
                <a:sym typeface="Helvetica Neue"/>
              </a:rPr>
              <a:t>0</a:t>
            </a:r>
            <a:r>
              <a:rPr lang="en-US" sz="2000" b="0" i="0" u="none" strike="noStrike" cap="none">
                <a:solidFill>
                  <a:srgbClr val="2F5597"/>
                </a:solidFill>
                <a:latin typeface="Helvetica Neue"/>
                <a:ea typeface="Helvetica Neue"/>
                <a:cs typeface="Helvetica Neue"/>
                <a:sym typeface="Helvetica Neue"/>
              </a:rPr>
              <a:t>= +1.51 volt</a:t>
            </a:r>
            <a:endParaRPr sz="1800" b="0" i="0" u="none" strike="noStrike" cap="none">
              <a:solidFill>
                <a:srgbClr val="FFFFFF"/>
              </a:solidFill>
              <a:latin typeface="Helvetica Neue"/>
              <a:ea typeface="Helvetica Neue"/>
              <a:cs typeface="Helvetica Neue"/>
              <a:sym typeface="Helvetica Neue"/>
            </a:endParaRPr>
          </a:p>
          <a:p>
            <a:pPr marL="0" marR="0" lvl="0" indent="114300" algn="l" rtl="0">
              <a:lnSpc>
                <a:spcPct val="90000"/>
              </a:lnSpc>
              <a:spcBef>
                <a:spcPts val="600"/>
              </a:spcBef>
              <a:spcAft>
                <a:spcPts val="0"/>
              </a:spcAft>
              <a:buClr>
                <a:srgbClr val="2F5597"/>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a:p>
            <a:pPr marL="0" marR="0" lvl="0" indent="114300" algn="l" rtl="0">
              <a:lnSpc>
                <a:spcPct val="90000"/>
              </a:lnSpc>
              <a:spcBef>
                <a:spcPts val="600"/>
              </a:spcBef>
              <a:spcAft>
                <a:spcPts val="0"/>
              </a:spcAft>
              <a:buClr>
                <a:srgbClr val="2F5597"/>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2F5597"/>
              </a:buClr>
              <a:buSzPts val="2000"/>
              <a:buFont typeface="Arial"/>
              <a:buChar char="•"/>
            </a:pPr>
            <a:r>
              <a:rPr lang="en-US" sz="2000" b="1" i="0" u="none" strike="noStrike" cap="none">
                <a:solidFill>
                  <a:srgbClr val="2F5597"/>
                </a:solidFill>
                <a:latin typeface="Helvetica Neue"/>
                <a:ea typeface="Helvetica Neue"/>
                <a:cs typeface="Helvetica Neue"/>
                <a:sym typeface="Helvetica Neue"/>
              </a:rPr>
              <a:t>In ambiente neutro o leggermente alcalino è un ossidante ancora più energico.</a:t>
            </a:r>
            <a:endParaRPr sz="1800" b="0" i="0" u="none" strike="noStrike" cap="none">
              <a:solidFill>
                <a:srgbClr val="FFFFFF"/>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2F5597"/>
              </a:buClr>
              <a:buSzPts val="1800"/>
              <a:buFont typeface="Helvetica Neue"/>
              <a:buNone/>
            </a:pPr>
            <a:endParaRPr sz="1800" b="0" i="0" u="none" strike="noStrike" cap="none">
              <a:solidFill>
                <a:srgbClr val="FFFFFF"/>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2F5597"/>
              </a:buClr>
              <a:buSzPts val="2000"/>
              <a:buFont typeface="Arial"/>
              <a:buChar char="•"/>
            </a:pPr>
            <a:r>
              <a:rPr lang="en-US" sz="2000" b="0" i="0" u="none" strike="noStrike" cap="none">
                <a:solidFill>
                  <a:srgbClr val="2F5597"/>
                </a:solidFill>
                <a:latin typeface="Helvetica Neue"/>
                <a:ea typeface="Helvetica Neue"/>
                <a:cs typeface="Helvetica Neue"/>
                <a:sym typeface="Helvetica Neue"/>
              </a:rPr>
              <a:t>MnO</a:t>
            </a:r>
            <a:r>
              <a:rPr lang="en-US" sz="2000" b="0" i="0" u="none" strike="noStrike" cap="none" baseline="-25000">
                <a:solidFill>
                  <a:srgbClr val="2F5597"/>
                </a:solidFill>
                <a:latin typeface="Helvetica Neue"/>
                <a:ea typeface="Helvetica Neue"/>
                <a:cs typeface="Helvetica Neue"/>
                <a:sym typeface="Helvetica Neue"/>
              </a:rPr>
              <a:t>4</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+ 2H</a:t>
            </a:r>
            <a:r>
              <a:rPr lang="en-US" sz="2000" b="0" i="0" u="none" strike="noStrike" cap="none" baseline="-25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O +3e</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 MnO</a:t>
            </a:r>
            <a:r>
              <a:rPr lang="en-US" sz="2000" b="0" i="0" u="none" strike="noStrike" cap="none" baseline="-25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 + 4OH</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E</a:t>
            </a:r>
            <a:r>
              <a:rPr lang="en-US" sz="2000" b="0" i="0" u="none" strike="noStrike" cap="none" baseline="30000">
                <a:solidFill>
                  <a:srgbClr val="2F5597"/>
                </a:solidFill>
                <a:latin typeface="Helvetica Neue"/>
                <a:ea typeface="Helvetica Neue"/>
                <a:cs typeface="Helvetica Neue"/>
                <a:sym typeface="Helvetica Neue"/>
              </a:rPr>
              <a:t>0</a:t>
            </a:r>
            <a:r>
              <a:rPr lang="en-US" sz="2000" b="0" i="0" u="none" strike="noStrike" cap="none">
                <a:solidFill>
                  <a:srgbClr val="2F5597"/>
                </a:solidFill>
                <a:latin typeface="Helvetica Neue"/>
                <a:ea typeface="Helvetica Neue"/>
                <a:cs typeface="Helvetica Neue"/>
                <a:sym typeface="Helvetica Neue"/>
              </a:rPr>
              <a:t>= +1.695 volt</a:t>
            </a:r>
            <a:endParaRPr/>
          </a:p>
        </p:txBody>
      </p:sp>
      <p:sp>
        <p:nvSpPr>
          <p:cNvPr id="312" name="Google Shape;312;p38"/>
          <p:cNvSpPr/>
          <p:nvPr/>
        </p:nvSpPr>
        <p:spPr>
          <a:xfrm flipH="1">
            <a:off x="6582780" y="-2009"/>
            <a:ext cx="5609221" cy="5840280"/>
          </a:xfrm>
          <a:custGeom>
            <a:avLst/>
            <a:gdLst/>
            <a:ahLst/>
            <a:cxnLst/>
            <a:rect l="l" t="t" r="r" b="b"/>
            <a:pathLst>
              <a:path w="21600" h="21600"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pic>
        <p:nvPicPr>
          <p:cNvPr id="313" name="Google Shape;313;p38" descr="Immagine 2"/>
          <p:cNvPicPr preferRelativeResize="0"/>
          <p:nvPr/>
        </p:nvPicPr>
        <p:blipFill rotWithShape="1">
          <a:blip r:embed="rId3">
            <a:alphaModFix/>
          </a:blip>
          <a:srcRect l="19340" r="10171"/>
          <a:stretch/>
        </p:blipFill>
        <p:spPr>
          <a:xfrm>
            <a:off x="6784799" y="26501"/>
            <a:ext cx="5407026" cy="5618869"/>
          </a:xfrm>
          <a:custGeom>
            <a:avLst/>
            <a:gdLst/>
            <a:ahLst/>
            <a:cxnLst/>
            <a:rect l="l" t="t" r="r" b="b"/>
            <a:pathLst>
              <a:path w="21600" h="21600" extrusionOk="0">
                <a:moveTo>
                  <a:pt x="4133" y="0"/>
                </a:moveTo>
                <a:lnTo>
                  <a:pt x="3799" y="293"/>
                </a:lnTo>
                <a:cubicBezTo>
                  <a:pt x="1451" y="2552"/>
                  <a:pt x="0" y="5672"/>
                  <a:pt x="0" y="9119"/>
                </a:cubicBezTo>
                <a:cubicBezTo>
                  <a:pt x="0" y="16012"/>
                  <a:pt x="5807" y="21600"/>
                  <a:pt x="12970" y="21600"/>
                </a:cubicBezTo>
                <a:cubicBezTo>
                  <a:pt x="15993" y="21600"/>
                  <a:pt x="18773" y="20605"/>
                  <a:pt x="20979" y="18938"/>
                </a:cubicBezTo>
                <a:lnTo>
                  <a:pt x="21600" y="18413"/>
                </a:lnTo>
                <a:lnTo>
                  <a:pt x="21600" y="0"/>
                </a:lnTo>
                <a:lnTo>
                  <a:pt x="4133" y="0"/>
                </a:lnTo>
                <a:close/>
              </a:path>
            </a:pathLst>
          </a:custGeom>
          <a:noFill/>
          <a:ln>
            <a:noFill/>
          </a:ln>
        </p:spPr>
      </p:pic>
      <p:sp>
        <p:nvSpPr>
          <p:cNvPr id="314" name="Google Shape;314;p38"/>
          <p:cNvSpPr txBox="1"/>
          <p:nvPr/>
        </p:nvSpPr>
        <p:spPr>
          <a:xfrm>
            <a:off x="19050" y="5756953"/>
            <a:ext cx="12042128" cy="1068795"/>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2F5597"/>
              </a:buClr>
              <a:buSzPts val="2200"/>
              <a:buFont typeface="Arial"/>
              <a:buChar char="•"/>
            </a:pPr>
            <a:r>
              <a:rPr lang="en-US" sz="2200" b="1" i="0" u="none" strike="noStrike" cap="none">
                <a:solidFill>
                  <a:srgbClr val="2F5597"/>
                </a:solidFill>
                <a:latin typeface="Helvetica Neue"/>
                <a:ea typeface="Helvetica Neue"/>
                <a:cs typeface="Helvetica Neue"/>
                <a:sym typeface="Helvetica Neue"/>
              </a:rPr>
              <a:t>In permanganometria non si usa l’indicatore. Il punto finale viene apprezzato dalla colorazione intenso porpora impartita dal permanganato in eccesso.</a:t>
            </a:r>
            <a:endParaRPr sz="2200" b="1"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p:nvPr/>
        </p:nvSpPr>
        <p:spPr>
          <a:xfrm>
            <a:off x="127413" y="116322"/>
            <a:ext cx="11981289" cy="65248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DETERMINAZIONE DEL CALCIO NEL VINO</a:t>
            </a:r>
            <a:endParaRPr/>
          </a:p>
          <a:p>
            <a:pPr marL="0" marR="0" lvl="0" indent="0" algn="l" rtl="0">
              <a:lnSpc>
                <a:spcPct val="100000"/>
              </a:lnSpc>
              <a:spcBef>
                <a:spcPts val="0"/>
              </a:spcBef>
              <a:spcAft>
                <a:spcPts val="0"/>
              </a:spcAft>
              <a:buClr>
                <a:srgbClr val="000000"/>
              </a:buClr>
              <a:buSzPts val="1800"/>
              <a:buFont typeface="Times New Roman"/>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Il tenore di calcio nel vino è limitato, in funzione del pH e del titolo alcolometrico, dal </a:t>
            </a:r>
            <a:r>
              <a:rPr lang="en-US" sz="1800" b="1" i="0" u="sng" strike="noStrike" cap="none">
                <a:solidFill>
                  <a:srgbClr val="D8D8D8"/>
                </a:solidFill>
                <a:latin typeface="Helvetica Neue"/>
                <a:ea typeface="Helvetica Neue"/>
                <a:cs typeface="Helvetica Neue"/>
                <a:sym typeface="Helvetica Neue"/>
              </a:rPr>
              <a:t>prodotto di solubilità </a:t>
            </a:r>
            <a:r>
              <a:rPr lang="en-US" sz="1800" b="0" i="0" u="none" strike="noStrike" cap="none">
                <a:solidFill>
                  <a:srgbClr val="D8D8D8"/>
                </a:solidFill>
                <a:latin typeface="Helvetica Neue"/>
                <a:ea typeface="Helvetica Neue"/>
                <a:cs typeface="Helvetica Neue"/>
                <a:sym typeface="Helvetica Neue"/>
              </a:rPr>
              <a:t>del tartrato di calcio.</a:t>
            </a:r>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In genere 80 mg/l per i bianchi e 60 mg/l di Ca</a:t>
            </a:r>
            <a:r>
              <a:rPr lang="en-US" sz="1800" b="0" i="0" u="none" strike="noStrike" cap="none" baseline="30000">
                <a:solidFill>
                  <a:srgbClr val="D8D8D8"/>
                </a:solidFill>
                <a:latin typeface="Helvetica Neue"/>
                <a:ea typeface="Helvetica Neue"/>
                <a:cs typeface="Helvetica Neue"/>
                <a:sym typeface="Helvetica Neue"/>
              </a:rPr>
              <a:t>2+ </a:t>
            </a:r>
            <a:r>
              <a:rPr lang="en-US" sz="1800" b="0" i="0" u="none" strike="noStrike" cap="none">
                <a:solidFill>
                  <a:srgbClr val="D8D8D8"/>
                </a:solidFill>
                <a:latin typeface="Helvetica Neue"/>
                <a:ea typeface="Helvetica Neue"/>
                <a:cs typeface="Helvetica Neue"/>
                <a:sym typeface="Helvetica Neue"/>
              </a:rPr>
              <a:t>per i rossi sono concentrazioni considerate rischiose per la comparsa di precipitato </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Principio del metodo</a:t>
            </a:r>
            <a:r>
              <a:rPr lang="en-US" sz="2000" b="0" i="0" u="none" strike="noStrike" cap="none">
                <a:solidFill>
                  <a:srgbClr val="D8D8D8"/>
                </a:solidFill>
                <a:latin typeface="Helvetica Neue"/>
                <a:ea typeface="Helvetica Neue"/>
                <a:cs typeface="Helvetica Neue"/>
                <a:sym typeface="Helvetica Neue"/>
              </a:rPr>
              <a:t>: </a:t>
            </a:r>
            <a:r>
              <a:rPr lang="en-US" sz="2000" b="1" i="0" u="sng" strike="noStrike" cap="none">
                <a:solidFill>
                  <a:srgbClr val="FF0000"/>
                </a:solidFill>
                <a:latin typeface="Helvetica Neue"/>
                <a:ea typeface="Helvetica Neue"/>
                <a:cs typeface="Helvetica Neue"/>
                <a:sym typeface="Helvetica Neue"/>
              </a:rPr>
              <a:t>formazione di ossalato di calcio e successiva titolazione dell’ossalato con permanganato.</a:t>
            </a:r>
            <a:endParaRPr/>
          </a:p>
          <a:p>
            <a:pPr marL="0" marR="0" lvl="0" indent="0" algn="l" rtl="0">
              <a:lnSpc>
                <a:spcPct val="100000"/>
              </a:lnSpc>
              <a:spcBef>
                <a:spcPts val="0"/>
              </a:spcBef>
              <a:spcAft>
                <a:spcPts val="0"/>
              </a:spcAft>
              <a:buClr>
                <a:srgbClr val="000000"/>
              </a:buClr>
              <a:buSzPts val="1800"/>
              <a:buFont typeface="Helvetica Neue"/>
              <a:buNone/>
            </a:pPr>
            <a:endParaRPr sz="1800" b="0" i="0" u="sng"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1" i="0" u="none" strike="noStrike" cap="none">
                <a:solidFill>
                  <a:srgbClr val="D8D8D8"/>
                </a:solidFill>
                <a:latin typeface="Helvetica Neue"/>
                <a:ea typeface="Helvetica Neue"/>
                <a:cs typeface="Helvetica Neue"/>
                <a:sym typeface="Helvetica Neue"/>
              </a:rPr>
              <a:t>Procedimento</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A 50 ml di vino, posti in un becker si  aggiungono 2-3 ml di acido cloridrico al 10%  e 1 g di carbone:  portato all'ebollizione si  filtra  a caldo raccogliendo la parte liquida filtrata  e le acque di lavaggio. </a:t>
            </a:r>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Si riporta all'ebollizione , si versano subito 15 ml di ossalato di ammonio, 3-4 gocce di rosso metile  e si porta la soluzione al giallo- arancio con idrossido di ammonio (ALCALINIZZAZIONE). Si agita per 1 minuto e si attende per 1 ora. Si filtra e si eseguono vari lavaggi con acqua distillata sul filtro. </a:t>
            </a:r>
            <a:r>
              <a:rPr lang="en-US" sz="1800" b="1" i="0" u="sng" strike="noStrike" cap="none">
                <a:solidFill>
                  <a:srgbClr val="D8D8D8"/>
                </a:solidFill>
                <a:latin typeface="Helvetica Neue"/>
                <a:ea typeface="Helvetica Neue"/>
                <a:cs typeface="Helvetica Neue"/>
                <a:sym typeface="Helvetica Neue"/>
              </a:rPr>
              <a:t>(ppt di ossalato di calcio)</a:t>
            </a:r>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Al precipitato si aggiungono 5 ml di acido solforico 1:5  e 30-40 ml di acqua distillata (solubilizzazione dell’ossalato di calcio). Si riscalda ( quasi all'ebollizione) e si titola lentamente con una soluzione di KMnO</a:t>
            </a:r>
            <a:r>
              <a:rPr lang="en-US" sz="1800" b="0" i="0" u="none" strike="noStrike" cap="none" baseline="-25000">
                <a:solidFill>
                  <a:srgbClr val="D8D8D8"/>
                </a:solidFill>
                <a:latin typeface="Helvetica Neue"/>
                <a:ea typeface="Helvetica Neue"/>
                <a:cs typeface="Helvetica Neue"/>
                <a:sym typeface="Helvetica Neue"/>
              </a:rPr>
              <a:t>4</a:t>
            </a:r>
            <a:r>
              <a:rPr lang="en-US" sz="1800" b="0" i="0" u="none" strike="noStrike" cap="none">
                <a:solidFill>
                  <a:srgbClr val="D8D8D8"/>
                </a:solidFill>
                <a:latin typeface="Helvetica Neue"/>
                <a:ea typeface="Helvetica Neue"/>
                <a:cs typeface="Helvetica Neue"/>
                <a:sym typeface="Helvetica Neue"/>
              </a:rPr>
              <a:t>  0,1 M fino al colore rosa persistente.</a:t>
            </a:r>
            <a:endParaRPr/>
          </a:p>
        </p:txBody>
      </p:sp>
      <p:sp>
        <p:nvSpPr>
          <p:cNvPr id="320" name="Google Shape;320;p39"/>
          <p:cNvSpPr txBox="1"/>
          <p:nvPr/>
        </p:nvSpPr>
        <p:spPr>
          <a:xfrm>
            <a:off x="3289860" y="6258135"/>
            <a:ext cx="6682008" cy="4142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54545"/>
              </a:buClr>
              <a:buSzPts val="1800"/>
              <a:buFont typeface="Arial"/>
              <a:buNone/>
            </a:pPr>
            <a:r>
              <a:rPr lang="en-US" sz="1800" b="1" i="0" u="none" strike="noStrike" cap="none">
                <a:solidFill>
                  <a:srgbClr val="454545"/>
                </a:solidFill>
                <a:latin typeface="Arial"/>
                <a:ea typeface="Arial"/>
                <a:cs typeface="Arial"/>
                <a:sym typeface="Arial"/>
              </a:rPr>
              <a:t>5 C</a:t>
            </a:r>
            <a:r>
              <a:rPr lang="en-US" sz="1800" b="1" i="0" u="none" strike="noStrike" cap="none" baseline="-25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O</a:t>
            </a:r>
            <a:r>
              <a:rPr lang="en-US" sz="1800" b="1" i="0" u="none" strike="noStrike" cap="none" baseline="-25000">
                <a:solidFill>
                  <a:srgbClr val="454545"/>
                </a:solidFill>
                <a:latin typeface="Arial"/>
                <a:ea typeface="Arial"/>
                <a:cs typeface="Arial"/>
                <a:sym typeface="Arial"/>
              </a:rPr>
              <a:t>4</a:t>
            </a:r>
            <a:r>
              <a:rPr lang="en-US" sz="1800" b="1" i="0" u="none" strike="noStrike" cap="none" baseline="30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 + 2 MnO</a:t>
            </a:r>
            <a:r>
              <a:rPr lang="en-US" sz="1800" b="1" i="0" u="none" strike="noStrike" cap="none" baseline="-25000">
                <a:solidFill>
                  <a:srgbClr val="454545"/>
                </a:solidFill>
                <a:latin typeface="Arial"/>
                <a:ea typeface="Arial"/>
                <a:cs typeface="Arial"/>
                <a:sym typeface="Arial"/>
              </a:rPr>
              <a:t>4</a:t>
            </a:r>
            <a:r>
              <a:rPr lang="en-US" sz="1800" b="1" i="0" u="none" strike="noStrike" cap="none" baseline="30000">
                <a:solidFill>
                  <a:srgbClr val="454545"/>
                </a:solidFill>
                <a:latin typeface="Arial"/>
                <a:ea typeface="Arial"/>
                <a:cs typeface="Arial"/>
                <a:sym typeface="Arial"/>
              </a:rPr>
              <a:t>–</a:t>
            </a:r>
            <a:r>
              <a:rPr lang="en-US" sz="1800" b="1" i="0" u="none" strike="noStrike" cap="none">
                <a:solidFill>
                  <a:srgbClr val="454545"/>
                </a:solidFill>
                <a:latin typeface="Arial"/>
                <a:ea typeface="Arial"/>
                <a:cs typeface="Arial"/>
                <a:sym typeface="Arial"/>
              </a:rPr>
              <a:t> + 16 H</a:t>
            </a:r>
            <a:r>
              <a:rPr lang="en-US" sz="1800" b="1" i="0" u="none" strike="noStrike" cap="none" baseline="30000">
                <a:solidFill>
                  <a:srgbClr val="454545"/>
                </a:solidFill>
                <a:latin typeface="Arial"/>
                <a:ea typeface="Arial"/>
                <a:cs typeface="Arial"/>
                <a:sym typeface="Arial"/>
              </a:rPr>
              <a:t>+ </a:t>
            </a:r>
            <a:r>
              <a:rPr lang="en-US" sz="1800" b="1" i="0" u="none" strike="noStrike" cap="none">
                <a:solidFill>
                  <a:srgbClr val="454545"/>
                </a:solidFill>
                <a:latin typeface="Arial"/>
                <a:ea typeface="Arial"/>
                <a:cs typeface="Arial"/>
                <a:sym typeface="Arial"/>
              </a:rPr>
              <a:t>→ 2 Mn</a:t>
            </a:r>
            <a:r>
              <a:rPr lang="en-US" sz="1800" b="1" i="0" u="none" strike="noStrike" cap="none" baseline="30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 + 10 CO</a:t>
            </a:r>
            <a:r>
              <a:rPr lang="en-US" sz="1800" b="1" i="0" u="none" strike="noStrike" cap="none" baseline="-25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 + 8 H</a:t>
            </a:r>
            <a:r>
              <a:rPr lang="en-US" sz="1800" b="1" i="0" u="none" strike="noStrike" cap="none" baseline="-25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223552" y="132520"/>
            <a:ext cx="11029276" cy="59842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TITOLAZIONE: DEFINIZIONI</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285750" marR="0" lvl="0" indent="-28575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Century Gothic"/>
                <a:ea typeface="Century Gothic"/>
                <a:cs typeface="Century Gothic"/>
                <a:sym typeface="Century Gothic"/>
              </a:rPr>
              <a:t>Titolante: la soluzione a concentrazione nota</a:t>
            </a:r>
            <a:endParaRPr/>
          </a:p>
          <a:p>
            <a:pPr marL="285750" marR="0" lvl="0" indent="-17145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285750" marR="0" lvl="0" indent="-28575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Century Gothic"/>
                <a:ea typeface="Century Gothic"/>
                <a:cs typeface="Century Gothic"/>
                <a:sym typeface="Century Gothic"/>
              </a:rPr>
              <a:t>Titolando: la soluzione a concentrazione incognita</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Considerando una generica reazione tra A e B per dare il prodotto AB</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A + B → AB</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Si definisce </a:t>
            </a:r>
            <a:r>
              <a:rPr lang="en-US" sz="2400" b="1" i="0" u="none" strike="noStrike" cap="none">
                <a:solidFill>
                  <a:srgbClr val="FFFFFF"/>
                </a:solidFill>
                <a:latin typeface="Century Gothic"/>
                <a:ea typeface="Century Gothic"/>
                <a:cs typeface="Century Gothic"/>
                <a:sym typeface="Century Gothic"/>
              </a:rPr>
              <a:t>punto equivalente</a:t>
            </a:r>
            <a:r>
              <a:rPr lang="en-US" sz="2400" b="0" i="0" u="none" strike="noStrike" cap="none">
                <a:solidFill>
                  <a:srgbClr val="FFFFFF"/>
                </a:solidFill>
                <a:latin typeface="Century Gothic"/>
                <a:ea typeface="Century Gothic"/>
                <a:cs typeface="Century Gothic"/>
                <a:sym typeface="Century Gothic"/>
              </a:rPr>
              <a:t> il punto al quale una quantità esattamente stechiometrica di titolante è stata aggiunta al titolando. Indicando con n il numero di moli, al punto equivalente si verifica la condizione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nA=nB</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p:nvPr/>
        </p:nvSpPr>
        <p:spPr>
          <a:xfrm>
            <a:off x="359659" y="160878"/>
            <a:ext cx="4828833" cy="618630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A 50 ml di vino, posti in un becker si  aggiungono 2-3 ml di acido cloridrico al 10%  e 1 g di carbone:  portato all'ebollizione si  filtra  a caldo raccogliendo la parte liquida filtrata  e le acque di lavaggio. </a:t>
            </a:r>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Si riporta all'ebollizione , si versano subito 15 ml di ossalato di ammonio, 3-4 gocce di rosso metile  e si porta la soluzione al giallo- arancio con idrossido di ammonio (ALCALINIZZAZIONE). Si agita per 1 minuto e si attende per 1 ora. Si filtra il ppt e si eseguono vari lavaggi con acqua distillata sul filtro. </a:t>
            </a:r>
            <a:r>
              <a:rPr lang="en-US" sz="1800" b="1" i="0" u="sng" strike="noStrike" cap="none">
                <a:solidFill>
                  <a:srgbClr val="BABABA"/>
                </a:solidFill>
                <a:latin typeface="Helvetica Neue"/>
                <a:ea typeface="Helvetica Neue"/>
                <a:cs typeface="Helvetica Neue"/>
                <a:sym typeface="Helvetica Neue"/>
              </a:rPr>
              <a:t>(ppt di ossalato di calcio)</a:t>
            </a:r>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Al precipitato si aggiungono 5 ml di acido solforico 1:5  e 30-40 ml di acqua distillata (solubilizzazione dell’ossalato di calcio). Si riscalda ( quasi all'ebollizione) e si titola lentamente con una soluzione di KMnO</a:t>
            </a:r>
            <a:r>
              <a:rPr lang="en-US" sz="1800" b="0" i="0" u="none" strike="noStrike" cap="none" baseline="-25000">
                <a:solidFill>
                  <a:srgbClr val="BABABA"/>
                </a:solidFill>
                <a:latin typeface="Helvetica Neue"/>
                <a:ea typeface="Helvetica Neue"/>
                <a:cs typeface="Helvetica Neue"/>
                <a:sym typeface="Helvetica Neue"/>
              </a:rPr>
              <a:t>4</a:t>
            </a:r>
            <a:r>
              <a:rPr lang="en-US" sz="1800" b="0" i="0" u="none" strike="noStrike" cap="none">
                <a:solidFill>
                  <a:srgbClr val="BABABA"/>
                </a:solidFill>
                <a:latin typeface="Helvetica Neue"/>
                <a:ea typeface="Helvetica Neue"/>
                <a:cs typeface="Helvetica Neue"/>
                <a:sym typeface="Helvetica Neue"/>
              </a:rPr>
              <a:t>  0,1 M fino al colore rosa persistente.</a:t>
            </a:r>
            <a:endParaRPr/>
          </a:p>
        </p:txBody>
      </p:sp>
      <p:sp>
        <p:nvSpPr>
          <p:cNvPr id="326" name="Google Shape;326;p40"/>
          <p:cNvSpPr txBox="1"/>
          <p:nvPr/>
        </p:nvSpPr>
        <p:spPr>
          <a:xfrm>
            <a:off x="6671522" y="201255"/>
            <a:ext cx="4828833" cy="6175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1800"/>
              <a:buFont typeface="Helvetica Neue"/>
              <a:buNone/>
            </a:pPr>
            <a:r>
              <a:rPr lang="en-US" sz="1800" b="1" i="0" u="none" strike="noStrike" cap="none">
                <a:solidFill>
                  <a:srgbClr val="BABABA"/>
                </a:solidFill>
                <a:latin typeface="Helvetica Neue"/>
                <a:ea typeface="Helvetica Neue"/>
                <a:cs typeface="Helvetica Neue"/>
                <a:sym typeface="Helvetica Neue"/>
              </a:rPr>
              <a:t>Preparazione del campione:</a:t>
            </a:r>
            <a:r>
              <a:rPr lang="en-US" sz="1800" b="0" i="0" u="none" strike="noStrike" cap="none">
                <a:solidFill>
                  <a:srgbClr val="BABABA"/>
                </a:solidFill>
                <a:latin typeface="Helvetica Neue"/>
                <a:ea typeface="Helvetica Neue"/>
                <a:cs typeface="Helvetica Neue"/>
                <a:sym typeface="Helvetica Neue"/>
              </a:rPr>
              <a:t> Solubilizzazione di eventuali ppt di calcio per acidificazione e riscaldamento</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Formazione del ppt di assalto di calcio in ambiente alcalino (si controlla il pH con indicatore)</a:t>
            </a:r>
            <a:endParaRPr/>
          </a:p>
          <a:p>
            <a:pPr marL="0" marR="0" lvl="0" indent="0" algn="l" rtl="0">
              <a:lnSpc>
                <a:spcPct val="100000"/>
              </a:lnSpc>
              <a:spcBef>
                <a:spcPts val="0"/>
              </a:spcBef>
              <a:spcAft>
                <a:spcPts val="0"/>
              </a:spcAft>
              <a:buClr>
                <a:srgbClr val="BABABA"/>
              </a:buClr>
              <a:buSzPts val="1800"/>
              <a:buFont typeface="Helvetica Neue"/>
              <a:buNone/>
            </a:pPr>
            <a:r>
              <a:rPr lang="en-US" sz="1800" b="1" i="0" u="sng" strike="noStrike" cap="none">
                <a:solidFill>
                  <a:srgbClr val="BABABA"/>
                </a:solidFill>
                <a:latin typeface="Helvetica Neue"/>
                <a:ea typeface="Helvetica Neue"/>
                <a:cs typeface="Helvetica Neue"/>
                <a:sym typeface="Helvetica Neue"/>
              </a:rPr>
              <a:t>(ppt di ossalato di calcio)</a:t>
            </a:r>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1" i="0" u="none" strike="noStrike" cap="none">
                <a:solidFill>
                  <a:srgbClr val="BABABA"/>
                </a:solidFill>
                <a:latin typeface="Helvetica Neue"/>
                <a:ea typeface="Helvetica Neue"/>
                <a:cs typeface="Helvetica Neue"/>
                <a:sym typeface="Helvetica Neue"/>
              </a:rPr>
              <a:t>Solubilizzazione</a:t>
            </a:r>
            <a:r>
              <a:rPr lang="en-US" sz="1800" b="0" i="0" u="none" strike="noStrike" cap="none">
                <a:solidFill>
                  <a:srgbClr val="BABABA"/>
                </a:solidFill>
                <a:latin typeface="Helvetica Neue"/>
                <a:ea typeface="Helvetica Neue"/>
                <a:cs typeface="Helvetica Neue"/>
                <a:sym typeface="Helvetica Neue"/>
              </a:rPr>
              <a:t> dell’ossalato di calcio in ambiente acido e sua titolazione con permanganato</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p:txBody>
      </p:sp>
      <p:sp>
        <p:nvSpPr>
          <p:cNvPr id="327" name="Google Shape;327;p40"/>
          <p:cNvSpPr/>
          <p:nvPr/>
        </p:nvSpPr>
        <p:spPr>
          <a:xfrm>
            <a:off x="5292023" y="464540"/>
            <a:ext cx="1270001" cy="542574"/>
          </a:xfrm>
          <a:prstGeom prst="rightArrow">
            <a:avLst>
              <a:gd name="adj1" fmla="val 27820"/>
              <a:gd name="adj2" fmla="val 83107"/>
            </a:avLst>
          </a:pr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28" name="Google Shape;328;p40"/>
          <p:cNvSpPr/>
          <p:nvPr/>
        </p:nvSpPr>
        <p:spPr>
          <a:xfrm>
            <a:off x="5292023" y="2321406"/>
            <a:ext cx="1270001" cy="542574"/>
          </a:xfrm>
          <a:prstGeom prst="rightArrow">
            <a:avLst>
              <a:gd name="adj1" fmla="val 27820"/>
              <a:gd name="adj2" fmla="val 83107"/>
            </a:avLst>
          </a:pr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29" name="Google Shape;329;p40"/>
          <p:cNvSpPr/>
          <p:nvPr/>
        </p:nvSpPr>
        <p:spPr>
          <a:xfrm>
            <a:off x="5292023" y="5220931"/>
            <a:ext cx="1270001" cy="542574"/>
          </a:xfrm>
          <a:prstGeom prst="rightArrow">
            <a:avLst>
              <a:gd name="adj1" fmla="val 27820"/>
              <a:gd name="adj2" fmla="val 83107"/>
            </a:avLst>
          </a:pr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p:nvPr/>
        </p:nvSpPr>
        <p:spPr>
          <a:xfrm>
            <a:off x="655319" y="197345"/>
            <a:ext cx="10881362" cy="618630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BABABA"/>
              </a:buClr>
              <a:buSzPts val="1800"/>
              <a:buFont typeface="Merriweather Sans"/>
              <a:buNone/>
            </a:pPr>
            <a:r>
              <a:rPr lang="en-US" sz="1800" b="1" i="0" u="none" strike="noStrike" cap="none">
                <a:solidFill>
                  <a:srgbClr val="BABABA"/>
                </a:solidFill>
                <a:latin typeface="Merriweather Sans"/>
                <a:ea typeface="Merriweather Sans"/>
                <a:cs typeface="Merriweather Sans"/>
                <a:sym typeface="Merriweather Sans"/>
              </a:rPr>
              <a:t>Applicazioni della permanganometria</a:t>
            </a: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determinazione dell’acqua ossigenata;</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+ 5H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+ 5O</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+ 8H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determinazione dei nitriti;</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+ 5NO</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5NO</a:t>
            </a:r>
            <a:r>
              <a:rPr lang="en-US" sz="1800" b="1" i="0" u="none" strike="noStrike" cap="none" baseline="30000">
                <a:solidFill>
                  <a:srgbClr val="BABABA"/>
                </a:solidFill>
                <a:latin typeface="Arial"/>
                <a:ea typeface="Arial"/>
                <a:cs typeface="Arial"/>
                <a:sym typeface="Arial"/>
              </a:rPr>
              <a:t>3-</a:t>
            </a:r>
            <a:r>
              <a:rPr lang="en-US" sz="1800" b="1" i="0" u="none" strike="noStrike" cap="none">
                <a:solidFill>
                  <a:srgbClr val="BABABA"/>
                </a:solidFill>
                <a:latin typeface="Arial"/>
                <a:ea typeface="Arial"/>
                <a:cs typeface="Arial"/>
                <a:sym typeface="Arial"/>
              </a:rPr>
              <a:t> + 3H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determinazione dei bromuri e ioduri;</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+ 10Br</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+ 16H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+ 5Br</a:t>
            </a:r>
            <a:r>
              <a:rPr lang="en-US" sz="1800" b="1" i="0" u="none" strike="noStrike" cap="none" baseline="-25000">
                <a:solidFill>
                  <a:srgbClr val="BABABA"/>
                </a:solidFill>
                <a:latin typeface="Arial"/>
                <a:ea typeface="Arial"/>
                <a:cs typeface="Arial"/>
                <a:sym typeface="Arial"/>
              </a:rPr>
              <a:t>2 </a:t>
            </a:r>
            <a:r>
              <a:rPr lang="en-US" sz="1800" b="1" i="0" u="none" strike="noStrike" cap="none">
                <a:solidFill>
                  <a:srgbClr val="BABABA"/>
                </a:solidFill>
                <a:latin typeface="Arial"/>
                <a:ea typeface="Arial"/>
                <a:cs typeface="Arial"/>
                <a:sym typeface="Arial"/>
              </a:rPr>
              <a:t>+ 8 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dosaggio del Fe</a:t>
            </a:r>
            <a:r>
              <a:rPr lang="en-US" sz="1800" b="0" i="0" u="none" strike="noStrike" cap="none" baseline="30000">
                <a:solidFill>
                  <a:srgbClr val="BABABA"/>
                </a:solidFill>
                <a:latin typeface="Arial"/>
                <a:ea typeface="Arial"/>
                <a:cs typeface="Arial"/>
                <a:sym typeface="Arial"/>
              </a:rPr>
              <a:t>2+</a:t>
            </a:r>
            <a:r>
              <a:rPr lang="en-US" sz="1800" b="0" i="0" u="none" strike="noStrike" cap="none">
                <a:solidFill>
                  <a:srgbClr val="BABABA"/>
                </a:solidFill>
                <a:latin typeface="Arial"/>
                <a:ea typeface="Arial"/>
                <a:cs typeface="Arial"/>
                <a:sym typeface="Arial"/>
              </a:rPr>
              <a:t>;</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+ 5Fe</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+ 8H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+ 5Fe</a:t>
            </a:r>
            <a:r>
              <a:rPr lang="en-US" sz="1800" b="1" i="0" u="none" strike="noStrike" cap="none" baseline="30000">
                <a:solidFill>
                  <a:srgbClr val="BABABA"/>
                </a:solidFill>
                <a:latin typeface="Arial"/>
                <a:ea typeface="Arial"/>
                <a:cs typeface="Arial"/>
                <a:sym typeface="Arial"/>
              </a:rPr>
              <a:t>3+</a:t>
            </a:r>
            <a:r>
              <a:rPr lang="en-US" sz="1800" b="1" i="0" u="none" strike="noStrike" cap="none">
                <a:solidFill>
                  <a:srgbClr val="BABABA"/>
                </a:solidFill>
                <a:latin typeface="Arial"/>
                <a:ea typeface="Arial"/>
                <a:cs typeface="Arial"/>
                <a:sym typeface="Arial"/>
              </a:rPr>
              <a:t> + 4H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Dosaggio di C</a:t>
            </a:r>
            <a:r>
              <a:rPr lang="en-US" sz="1800" b="0" i="0" u="none" strike="noStrike" cap="none" baseline="-25000">
                <a:solidFill>
                  <a:srgbClr val="BABABA"/>
                </a:solidFill>
                <a:latin typeface="Arial"/>
                <a:ea typeface="Arial"/>
                <a:cs typeface="Arial"/>
                <a:sym typeface="Arial"/>
              </a:rPr>
              <a:t>2</a:t>
            </a:r>
            <a:r>
              <a:rPr lang="en-US" sz="1800" b="0" i="0" u="none" strike="noStrike" cap="none">
                <a:solidFill>
                  <a:srgbClr val="BABABA"/>
                </a:solidFill>
                <a:latin typeface="Arial"/>
                <a:ea typeface="Arial"/>
                <a:cs typeface="Arial"/>
                <a:sym typeface="Arial"/>
              </a:rPr>
              <a:t>O</a:t>
            </a:r>
            <a:r>
              <a:rPr lang="en-US" sz="1800" b="0" i="0" u="none" strike="noStrike" cap="none" baseline="-25000">
                <a:solidFill>
                  <a:srgbClr val="BABABA"/>
                </a:solidFill>
                <a:latin typeface="Arial"/>
                <a:ea typeface="Arial"/>
                <a:cs typeface="Arial"/>
                <a:sym typeface="Arial"/>
              </a:rPr>
              <a:t>4</a:t>
            </a:r>
            <a:r>
              <a:rPr lang="en-US" sz="1800" b="0" i="0" u="none" strike="noStrike" cap="none" baseline="30000">
                <a:solidFill>
                  <a:srgbClr val="BABABA"/>
                </a:solidFill>
                <a:latin typeface="Arial"/>
                <a:ea typeface="Arial"/>
                <a:cs typeface="Arial"/>
                <a:sym typeface="Arial"/>
              </a:rPr>
              <a:t>2-</a:t>
            </a:r>
            <a:r>
              <a:rPr lang="en-US" sz="1800" b="0" i="0" u="none" strike="noStrike" cap="none">
                <a:solidFill>
                  <a:srgbClr val="BABABA"/>
                </a:solidFill>
                <a:latin typeface="Arial"/>
                <a:ea typeface="Arial"/>
                <a:cs typeface="Arial"/>
                <a:sym typeface="Arial"/>
              </a:rPr>
              <a:t> (ione ossalato);</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+ 5H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C</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r>
              <a:rPr lang="en-US" sz="1800" b="1" i="0" u="none" strike="noStrike" cap="none" baseline="-25000">
                <a:solidFill>
                  <a:srgbClr val="BABABA"/>
                </a:solidFill>
                <a:latin typeface="Arial"/>
                <a:ea typeface="Arial"/>
                <a:cs typeface="Arial"/>
                <a:sym typeface="Arial"/>
              </a:rPr>
              <a:t>4</a:t>
            </a:r>
            <a:r>
              <a:rPr lang="en-US" sz="1800" b="1" i="0" u="none" strike="noStrike" cap="none">
                <a:solidFill>
                  <a:srgbClr val="BABABA"/>
                </a:solidFill>
                <a:latin typeface="Arial"/>
                <a:ea typeface="Arial"/>
                <a:cs typeface="Arial"/>
                <a:sym typeface="Arial"/>
              </a:rPr>
              <a:t> + 6H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+ 10CO</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+ 8H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sz="1800" b="0" i="0" u="none" strike="noStrike" cap="none">
              <a:solidFill>
                <a:srgbClr val="BABABA"/>
              </a:solidFill>
              <a:latin typeface="Merriweather Sans"/>
              <a:ea typeface="Merriweather Sans"/>
              <a:cs typeface="Merriweather Sans"/>
              <a:sym typeface="Merriweather Sans"/>
            </a:endParaRPr>
          </a:p>
        </p:txBody>
      </p:sp>
      <p:pic>
        <p:nvPicPr>
          <p:cNvPr id="335" name="Google Shape;335;p41" descr="Immagine 2"/>
          <p:cNvPicPr preferRelativeResize="0"/>
          <p:nvPr/>
        </p:nvPicPr>
        <p:blipFill rotWithShape="1">
          <a:blip r:embed="rId3">
            <a:alphaModFix/>
          </a:blip>
          <a:srcRect/>
          <a:stretch/>
        </p:blipFill>
        <p:spPr>
          <a:xfrm flipH="1">
            <a:off x="6199072" y="566172"/>
            <a:ext cx="5383328" cy="302812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2" descr="Immagine 2"/>
          <p:cNvPicPr preferRelativeResize="0"/>
          <p:nvPr/>
        </p:nvPicPr>
        <p:blipFill rotWithShape="1">
          <a:blip r:embed="rId3">
            <a:alphaModFix/>
          </a:blip>
          <a:srcRect/>
          <a:stretch/>
        </p:blipFill>
        <p:spPr>
          <a:xfrm>
            <a:off x="0" y="309380"/>
            <a:ext cx="12054227" cy="6235200"/>
          </a:xfrm>
          <a:prstGeom prst="rect">
            <a:avLst/>
          </a:prstGeom>
          <a:noFill/>
          <a:ln>
            <a:noFill/>
          </a:ln>
        </p:spPr>
      </p:pic>
      <p:cxnSp>
        <p:nvCxnSpPr>
          <p:cNvPr id="341" name="Google Shape;341;p42"/>
          <p:cNvCxnSpPr/>
          <p:nvPr/>
        </p:nvCxnSpPr>
        <p:spPr>
          <a:xfrm flipH="1">
            <a:off x="7014575" y="5574082"/>
            <a:ext cx="175364" cy="225469"/>
          </a:xfrm>
          <a:prstGeom prst="straightConnector1">
            <a:avLst/>
          </a:prstGeom>
          <a:noFill/>
          <a:ln w="12700" cap="flat" cmpd="sng">
            <a:solidFill>
              <a:schemeClr val="accent1"/>
            </a:solidFill>
            <a:prstDash val="solid"/>
            <a:miter lim="800000"/>
            <a:headEnd type="none" w="sm" len="sm"/>
            <a:tailEnd type="triangle" w="med" len="med"/>
          </a:ln>
        </p:spPr>
      </p:cxnSp>
      <p:sp>
        <p:nvSpPr>
          <p:cNvPr id="342" name="Google Shape;342;p42"/>
          <p:cNvSpPr txBox="1"/>
          <p:nvPr/>
        </p:nvSpPr>
        <p:spPr>
          <a:xfrm>
            <a:off x="6027113" y="5020086"/>
            <a:ext cx="3331924" cy="55399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Century Gothic"/>
              <a:buNone/>
            </a:pPr>
            <a:r>
              <a:rPr lang="en-US" sz="1500" b="1" i="0" u="none" strike="noStrike" cap="none">
                <a:solidFill>
                  <a:srgbClr val="000000"/>
                </a:solidFill>
                <a:latin typeface="Century Gothic"/>
                <a:ea typeface="Century Gothic"/>
                <a:cs typeface="Century Gothic"/>
                <a:sym typeface="Century Gothic"/>
              </a:rPr>
              <a:t>Combinata: «legata a composti di natura aldeidica, ad es. aldeide acetica»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3" descr="Immagine 1"/>
          <p:cNvPicPr preferRelativeResize="0"/>
          <p:nvPr/>
        </p:nvPicPr>
        <p:blipFill rotWithShape="1">
          <a:blip r:embed="rId3">
            <a:alphaModFix/>
          </a:blip>
          <a:srcRect/>
          <a:stretch/>
        </p:blipFill>
        <p:spPr>
          <a:xfrm>
            <a:off x="127191" y="330795"/>
            <a:ext cx="8572132" cy="4292443"/>
          </a:xfrm>
          <a:prstGeom prst="rect">
            <a:avLst/>
          </a:prstGeom>
          <a:noFill/>
          <a:ln>
            <a:noFill/>
          </a:ln>
        </p:spPr>
      </p:pic>
      <p:pic>
        <p:nvPicPr>
          <p:cNvPr id="348" name="Google Shape;348;p43" descr="Immagine 2"/>
          <p:cNvPicPr preferRelativeResize="0"/>
          <p:nvPr/>
        </p:nvPicPr>
        <p:blipFill rotWithShape="1">
          <a:blip r:embed="rId4">
            <a:alphaModFix/>
          </a:blip>
          <a:srcRect/>
          <a:stretch/>
        </p:blipFill>
        <p:spPr>
          <a:xfrm>
            <a:off x="8194874" y="159026"/>
            <a:ext cx="3869935" cy="5150924"/>
          </a:xfrm>
          <a:prstGeom prst="rect">
            <a:avLst/>
          </a:prstGeom>
          <a:noFill/>
          <a:ln>
            <a:noFill/>
          </a:ln>
        </p:spPr>
      </p:pic>
      <p:sp>
        <p:nvSpPr>
          <p:cNvPr id="349" name="Google Shape;349;p43"/>
          <p:cNvSpPr txBox="1"/>
          <p:nvPr/>
        </p:nvSpPr>
        <p:spPr>
          <a:xfrm>
            <a:off x="2350103" y="5058788"/>
            <a:ext cx="5799051" cy="7940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F5597"/>
              </a:buClr>
              <a:buSzPts val="2200"/>
              <a:buFont typeface="Helvetica Neue"/>
              <a:buNone/>
            </a:pPr>
            <a:r>
              <a:rPr lang="en-US" sz="2200" b="1" i="0" u="none" strike="noStrike" cap="none">
                <a:solidFill>
                  <a:srgbClr val="2F5597"/>
                </a:solidFill>
                <a:latin typeface="Helvetica Neue"/>
                <a:ea typeface="Helvetica Neue"/>
                <a:cs typeface="Helvetica Neue"/>
                <a:sym typeface="Helvetica Neue"/>
              </a:rPr>
              <a:t>Il colore blu persistente è dato dal complesso tra l’eccesso di I</a:t>
            </a:r>
            <a:r>
              <a:rPr lang="en-US" sz="2200" b="1" i="0" u="none" strike="noStrike" cap="none" baseline="-25000">
                <a:solidFill>
                  <a:srgbClr val="2F5597"/>
                </a:solidFill>
                <a:latin typeface="Helvetica Neue"/>
                <a:ea typeface="Helvetica Neue"/>
                <a:cs typeface="Helvetica Neue"/>
                <a:sym typeface="Helvetica Neue"/>
              </a:rPr>
              <a:t>2</a:t>
            </a:r>
            <a:r>
              <a:rPr lang="en-US" sz="2200" b="1" i="0" u="none" strike="noStrike" cap="none">
                <a:solidFill>
                  <a:srgbClr val="2F5597"/>
                </a:solidFill>
                <a:latin typeface="Helvetica Neue"/>
                <a:ea typeface="Helvetica Neue"/>
                <a:cs typeface="Helvetica Neue"/>
                <a:sym typeface="Helvetica Neue"/>
              </a:rPr>
              <a:t> al punto finale e la salda d’amido</a:t>
            </a:r>
            <a:endParaRPr/>
          </a:p>
        </p:txBody>
      </p:sp>
      <p:cxnSp>
        <p:nvCxnSpPr>
          <p:cNvPr id="350" name="Google Shape;350;p43"/>
          <p:cNvCxnSpPr/>
          <p:nvPr/>
        </p:nvCxnSpPr>
        <p:spPr>
          <a:xfrm rot="10800000" flipH="1">
            <a:off x="6358597" y="4187688"/>
            <a:ext cx="691561" cy="871102"/>
          </a:xfrm>
          <a:prstGeom prst="straightConnector1">
            <a:avLst/>
          </a:prstGeom>
          <a:noFill/>
          <a:ln w="38100" cap="flat" cmpd="sng">
            <a:solidFill>
              <a:schemeClr val="accent1"/>
            </a:solidFill>
            <a:prstDash val="solid"/>
            <a:miter lim="8000"/>
            <a:headEnd type="none" w="sm" len="sm"/>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p:nvPr/>
        </p:nvSpPr>
        <p:spPr>
          <a:xfrm>
            <a:off x="1154543" y="559317"/>
            <a:ext cx="10414232" cy="448327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2600"/>
              <a:buFont typeface="Arial"/>
              <a:buNone/>
            </a:pPr>
            <a:r>
              <a:rPr lang="en-US" sz="2600" b="1" i="0" u="none" strike="noStrike" cap="none">
                <a:solidFill>
                  <a:srgbClr val="BABABA"/>
                </a:solidFill>
                <a:latin typeface="Arial"/>
                <a:ea typeface="Arial"/>
                <a:cs typeface="Arial"/>
                <a:sym typeface="Arial"/>
              </a:rPr>
              <a:t>COSA ACCADE DURANTE LA TITOLAZIONE CON I</a:t>
            </a:r>
            <a:r>
              <a:rPr lang="en-US" sz="2600" b="1" i="0" u="none" strike="noStrike" cap="none" baseline="-25000">
                <a:solidFill>
                  <a:srgbClr val="BABABA"/>
                </a:solidFill>
                <a:latin typeface="Arial"/>
                <a:ea typeface="Arial"/>
                <a:cs typeface="Arial"/>
                <a:sym typeface="Arial"/>
              </a:rPr>
              <a:t>2</a:t>
            </a:r>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baseline="-25000">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1" i="0" u="none" strike="noStrike" cap="none">
                <a:solidFill>
                  <a:srgbClr val="BABABA"/>
                </a:solidFill>
                <a:latin typeface="Arial"/>
                <a:ea typeface="Arial"/>
                <a:cs typeface="Arial"/>
                <a:sym typeface="Arial"/>
              </a:rPr>
              <a:t>SO</a:t>
            </a:r>
            <a:r>
              <a:rPr lang="en-US" sz="2600" b="1" i="0" u="none" strike="noStrike" cap="none" baseline="-25000">
                <a:solidFill>
                  <a:srgbClr val="BABABA"/>
                </a:solidFill>
                <a:latin typeface="Arial"/>
                <a:ea typeface="Arial"/>
                <a:cs typeface="Arial"/>
                <a:sym typeface="Arial"/>
              </a:rPr>
              <a:t>2 </a:t>
            </a:r>
            <a:r>
              <a:rPr lang="en-US" sz="2600" b="1" i="0" u="none" strike="noStrike" cap="none">
                <a:solidFill>
                  <a:srgbClr val="BABABA"/>
                </a:solidFill>
                <a:latin typeface="Arial"/>
                <a:ea typeface="Arial"/>
                <a:cs typeface="Arial"/>
                <a:sym typeface="Arial"/>
              </a:rPr>
              <a:t>+ 2H</a:t>
            </a:r>
            <a:r>
              <a:rPr lang="en-US" sz="2600" b="1" i="0" u="none" strike="noStrike" cap="none" baseline="-25000">
                <a:solidFill>
                  <a:srgbClr val="BABABA"/>
                </a:solidFill>
                <a:latin typeface="Arial"/>
                <a:ea typeface="Arial"/>
                <a:cs typeface="Arial"/>
                <a:sym typeface="Arial"/>
              </a:rPr>
              <a:t>2</a:t>
            </a:r>
            <a:r>
              <a:rPr lang="en-US" sz="2600" b="1" i="0" u="none" strike="noStrike" cap="none">
                <a:solidFill>
                  <a:srgbClr val="BABABA"/>
                </a:solidFill>
                <a:latin typeface="Arial"/>
                <a:ea typeface="Arial"/>
                <a:cs typeface="Arial"/>
                <a:sym typeface="Arial"/>
              </a:rPr>
              <a:t>O + I</a:t>
            </a:r>
            <a:r>
              <a:rPr lang="en-US" sz="2600" b="1" i="0" u="none" strike="noStrike" cap="none" baseline="-25000">
                <a:solidFill>
                  <a:srgbClr val="BABABA"/>
                </a:solidFill>
                <a:latin typeface="Arial"/>
                <a:ea typeface="Arial"/>
                <a:cs typeface="Arial"/>
                <a:sym typeface="Arial"/>
              </a:rPr>
              <a:t>2 </a:t>
            </a:r>
            <a:r>
              <a:rPr lang="en-US" sz="2600" b="0" i="0" u="none" strike="noStrike" cap="none">
                <a:solidFill>
                  <a:srgbClr val="BABABA"/>
                </a:solidFill>
                <a:latin typeface="Arial"/>
                <a:ea typeface="Arial"/>
                <a:cs typeface="Arial"/>
                <a:sym typeface="Arial"/>
              </a:rPr>
              <a:t>→ </a:t>
            </a:r>
            <a:r>
              <a:rPr lang="en-US" sz="2600" b="1" i="0" u="none" strike="noStrike" cap="none">
                <a:solidFill>
                  <a:srgbClr val="BABABA"/>
                </a:solidFill>
                <a:latin typeface="Arial"/>
                <a:ea typeface="Arial"/>
                <a:cs typeface="Arial"/>
                <a:sym typeface="Arial"/>
              </a:rPr>
              <a:t>SO</a:t>
            </a:r>
            <a:r>
              <a:rPr lang="en-US" sz="2600" b="1" i="0" u="none" strike="noStrike" cap="none" baseline="-25000">
                <a:solidFill>
                  <a:srgbClr val="BABABA"/>
                </a:solidFill>
                <a:latin typeface="Arial"/>
                <a:ea typeface="Arial"/>
                <a:cs typeface="Arial"/>
                <a:sym typeface="Arial"/>
              </a:rPr>
              <a:t>4</a:t>
            </a:r>
            <a:r>
              <a:rPr lang="en-US" sz="2600" b="1" i="0" u="none" strike="noStrike" cap="none" baseline="30000">
                <a:solidFill>
                  <a:srgbClr val="BABABA"/>
                </a:solidFill>
                <a:latin typeface="Arial"/>
                <a:ea typeface="Arial"/>
                <a:cs typeface="Arial"/>
                <a:sym typeface="Arial"/>
              </a:rPr>
              <a:t>-2 </a:t>
            </a:r>
            <a:r>
              <a:rPr lang="en-US" sz="2600" b="1" i="0" u="none" strike="noStrike" cap="none">
                <a:solidFill>
                  <a:srgbClr val="BABABA"/>
                </a:solidFill>
                <a:latin typeface="Arial"/>
                <a:ea typeface="Arial"/>
                <a:cs typeface="Arial"/>
                <a:sym typeface="Arial"/>
              </a:rPr>
              <a:t>+ 2I</a:t>
            </a:r>
            <a:r>
              <a:rPr lang="en-US" sz="2600" b="1" i="0" u="none" strike="noStrike" cap="none" baseline="30000">
                <a:solidFill>
                  <a:srgbClr val="BABABA"/>
                </a:solidFill>
                <a:latin typeface="Arial"/>
                <a:ea typeface="Arial"/>
                <a:cs typeface="Arial"/>
                <a:sym typeface="Arial"/>
              </a:rPr>
              <a:t>- </a:t>
            </a:r>
            <a:r>
              <a:rPr lang="en-US" sz="2600" b="1" i="0" u="none" strike="noStrike" cap="none">
                <a:solidFill>
                  <a:srgbClr val="BABABA"/>
                </a:solidFill>
                <a:latin typeface="Arial"/>
                <a:ea typeface="Arial"/>
                <a:cs typeface="Arial"/>
                <a:sym typeface="Arial"/>
              </a:rPr>
              <a:t>+ 4H</a:t>
            </a:r>
            <a:r>
              <a:rPr lang="en-US" sz="2600" b="1" i="0" u="none" strike="noStrike" cap="none" baseline="30000">
                <a:solidFill>
                  <a:srgbClr val="BABABA"/>
                </a:solidFill>
                <a:latin typeface="Arial"/>
                <a:ea typeface="Arial"/>
                <a:cs typeface="Arial"/>
                <a:sym typeface="Arial"/>
              </a:rPr>
              <a:t>+ </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0" i="0" u="none" strike="noStrike" cap="none">
                <a:solidFill>
                  <a:srgbClr val="BABABA"/>
                </a:solidFill>
                <a:latin typeface="Arial"/>
                <a:ea typeface="Arial"/>
                <a:cs typeface="Arial"/>
                <a:sym typeface="Arial"/>
              </a:rPr>
              <a:t>Indicatore salda d’amido: complesso blu con I</a:t>
            </a:r>
            <a:r>
              <a:rPr lang="en-US" sz="1400" b="0" i="0" u="none" strike="noStrike" cap="none">
                <a:solidFill>
                  <a:srgbClr val="BABABA"/>
                </a:solidFill>
                <a:latin typeface="Arial"/>
                <a:ea typeface="Arial"/>
                <a:cs typeface="Arial"/>
                <a:sym typeface="Arial"/>
              </a:rPr>
              <a:t>2</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0" i="0" u="none" strike="noStrike" cap="none">
                <a:solidFill>
                  <a:srgbClr val="BABABA"/>
                </a:solidFill>
                <a:latin typeface="Arial"/>
                <a:ea typeface="Arial"/>
                <a:cs typeface="Arial"/>
                <a:sym typeface="Arial"/>
              </a:rPr>
              <a:t>Fino al punto finale ogni goccia di I</a:t>
            </a:r>
            <a:r>
              <a:rPr lang="en-US" sz="1400" b="1" i="0" u="none" strike="noStrike" cap="none">
                <a:solidFill>
                  <a:srgbClr val="BABABA"/>
                </a:solidFill>
                <a:latin typeface="Arial"/>
                <a:ea typeface="Arial"/>
                <a:cs typeface="Arial"/>
                <a:sym typeface="Arial"/>
              </a:rPr>
              <a:t>2</a:t>
            </a:r>
            <a:r>
              <a:rPr lang="en-US" sz="1400" b="0" i="0" u="none" strike="noStrike" cap="none">
                <a:solidFill>
                  <a:srgbClr val="BABABA"/>
                </a:solidFill>
                <a:latin typeface="Arial"/>
                <a:ea typeface="Arial"/>
                <a:cs typeface="Arial"/>
                <a:sym typeface="Arial"/>
              </a:rPr>
              <a:t> </a:t>
            </a:r>
            <a:r>
              <a:rPr lang="en-US" sz="2600" b="0" i="0" u="none" strike="noStrike" cap="none">
                <a:solidFill>
                  <a:srgbClr val="BABABA"/>
                </a:solidFill>
                <a:latin typeface="Arial"/>
                <a:ea typeface="Arial"/>
                <a:cs typeface="Arial"/>
                <a:sym typeface="Arial"/>
              </a:rPr>
              <a:t>aggiunta viene ridotta a  </a:t>
            </a:r>
            <a:r>
              <a:rPr lang="en-US" sz="2600" b="1" i="0" u="none" strike="noStrike" cap="none">
                <a:solidFill>
                  <a:srgbClr val="BABABA"/>
                </a:solidFill>
                <a:latin typeface="Arial"/>
                <a:ea typeface="Arial"/>
                <a:cs typeface="Arial"/>
                <a:sym typeface="Arial"/>
              </a:rPr>
              <a:t>I</a:t>
            </a:r>
            <a:r>
              <a:rPr lang="en-US" sz="2600" b="1" i="0" u="none" strike="noStrike" cap="none" baseline="30000">
                <a:solidFill>
                  <a:srgbClr val="BABABA"/>
                </a:solidFill>
                <a:latin typeface="Arial"/>
                <a:ea typeface="Arial"/>
                <a:cs typeface="Arial"/>
                <a:sym typeface="Arial"/>
              </a:rPr>
              <a:t>-</a:t>
            </a:r>
            <a:r>
              <a:rPr lang="en-US" sz="2600" b="0" i="0" u="none" strike="noStrike" cap="none">
                <a:solidFill>
                  <a:srgbClr val="BABABA"/>
                </a:solidFill>
                <a:latin typeface="Arial"/>
                <a:ea typeface="Arial"/>
                <a:cs typeface="Arial"/>
                <a:sym typeface="Arial"/>
              </a:rPr>
              <a:t>, per cui non si ha formazione del complesso colorato</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0" i="0" u="none" strike="noStrike" cap="none">
                <a:solidFill>
                  <a:srgbClr val="BABABA"/>
                </a:solidFill>
                <a:latin typeface="Arial"/>
                <a:ea typeface="Arial"/>
                <a:cs typeface="Arial"/>
                <a:sym typeface="Arial"/>
              </a:rPr>
              <a:t>Al punto finale la goccia in eccesso di </a:t>
            </a:r>
            <a:r>
              <a:rPr lang="en-US" sz="2600" b="1" i="0" u="none" strike="noStrike" cap="none">
                <a:solidFill>
                  <a:srgbClr val="BABABA"/>
                </a:solidFill>
                <a:latin typeface="Arial"/>
                <a:ea typeface="Arial"/>
                <a:cs typeface="Arial"/>
                <a:sym typeface="Arial"/>
              </a:rPr>
              <a:t>I</a:t>
            </a:r>
            <a:r>
              <a:rPr lang="en-US" sz="1400" b="1" i="0" u="none" strike="noStrike" cap="none">
                <a:solidFill>
                  <a:srgbClr val="BABABA"/>
                </a:solidFill>
                <a:latin typeface="Arial"/>
                <a:ea typeface="Arial"/>
                <a:cs typeface="Arial"/>
                <a:sym typeface="Arial"/>
              </a:rPr>
              <a:t>2</a:t>
            </a:r>
            <a:r>
              <a:rPr lang="en-US" sz="1400" b="0" i="0" u="none" strike="noStrike" cap="none">
                <a:solidFill>
                  <a:srgbClr val="BABABA"/>
                </a:solidFill>
                <a:latin typeface="Arial"/>
                <a:ea typeface="Arial"/>
                <a:cs typeface="Arial"/>
                <a:sym typeface="Arial"/>
              </a:rPr>
              <a:t> </a:t>
            </a:r>
            <a:r>
              <a:rPr lang="en-US" sz="2600" b="0" i="0" u="none" strike="noStrike" cap="none">
                <a:solidFill>
                  <a:srgbClr val="BABABA"/>
                </a:solidFill>
                <a:latin typeface="Arial"/>
                <a:ea typeface="Arial"/>
                <a:cs typeface="Arial"/>
                <a:sym typeface="Arial"/>
              </a:rPr>
              <a:t>rimane in forma </a:t>
            </a:r>
            <a:r>
              <a:rPr lang="en-US" sz="2600" b="1" i="0" u="none" strike="noStrike" cap="none">
                <a:solidFill>
                  <a:srgbClr val="BABABA"/>
                </a:solidFill>
                <a:latin typeface="Arial"/>
                <a:ea typeface="Arial"/>
                <a:cs typeface="Arial"/>
                <a:sym typeface="Arial"/>
              </a:rPr>
              <a:t>I</a:t>
            </a:r>
            <a:r>
              <a:rPr lang="en-US" sz="1400" b="1" i="0" u="none" strike="noStrike" cap="none">
                <a:solidFill>
                  <a:srgbClr val="BABABA"/>
                </a:solidFill>
                <a:latin typeface="Arial"/>
                <a:ea typeface="Arial"/>
                <a:cs typeface="Arial"/>
                <a:sym typeface="Arial"/>
              </a:rPr>
              <a:t>2</a:t>
            </a:r>
            <a:r>
              <a:rPr lang="en-US" sz="1400" b="0" i="0" u="none" strike="noStrike" cap="none">
                <a:solidFill>
                  <a:srgbClr val="BABABA"/>
                </a:solidFill>
                <a:latin typeface="Arial"/>
                <a:ea typeface="Arial"/>
                <a:cs typeface="Arial"/>
                <a:sym typeface="Arial"/>
              </a:rPr>
              <a:t>  </a:t>
            </a:r>
            <a:r>
              <a:rPr lang="en-US" sz="2600" b="0" i="0" u="none" strike="noStrike" cap="none">
                <a:solidFill>
                  <a:srgbClr val="BABABA"/>
                </a:solidFill>
                <a:latin typeface="Arial"/>
                <a:ea typeface="Arial"/>
                <a:cs typeface="Arial"/>
                <a:sym typeface="Arial"/>
              </a:rPr>
              <a:t>e si ha  formazione del complesso colorato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5"/>
          <p:cNvSpPr txBox="1"/>
          <p:nvPr/>
        </p:nvSpPr>
        <p:spPr>
          <a:xfrm>
            <a:off x="366013" y="114170"/>
            <a:ext cx="11545805" cy="120032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Titolazioni complessometriche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Le titolazioni complessometriche sfruttano la capacità di alcuni composti organici di formare complessi stabili con ioni di metalli in soluzione. Questi complessi mostrano colorazione propria</a:t>
            </a:r>
            <a:endParaRPr/>
          </a:p>
        </p:txBody>
      </p:sp>
      <p:sp>
        <p:nvSpPr>
          <p:cNvPr id="361" name="Google Shape;361;p45"/>
          <p:cNvSpPr txBox="1"/>
          <p:nvPr/>
        </p:nvSpPr>
        <p:spPr>
          <a:xfrm>
            <a:off x="280183" y="1347348"/>
            <a:ext cx="11866097" cy="313932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Struttura dei complessi (composti di coordinazione)</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SPECIE CENTRALE</a:t>
            </a:r>
            <a:r>
              <a:rPr lang="en-US" sz="1800" b="0" i="0" u="none" strike="noStrike" cap="none">
                <a:solidFill>
                  <a:srgbClr val="D8D8D8"/>
                </a:solidFill>
                <a:latin typeface="Merriweather Sans"/>
                <a:ea typeface="Merriweather Sans"/>
                <a:cs typeface="Merriweather Sans"/>
                <a:sym typeface="Merriweather Sans"/>
              </a:rPr>
              <a:t>: in genere l’atomo centrale è un catione di un metallo che tende a formare complessi per completare la propria configurazione elettronica. I legami risultanti, hanno energie tali che le lunghezze d’onda del visibile causano transizioni elettroniche</a:t>
            </a:r>
            <a:r>
              <a:rPr lang="en-US" sz="1800" b="1" i="0" u="sng" strike="noStrike" cap="none">
                <a:solidFill>
                  <a:srgbClr val="D8D8D8"/>
                </a:solidFill>
                <a:latin typeface="Merriweather Sans"/>
                <a:ea typeface="Merriweather Sans"/>
                <a:cs typeface="Merriweather Sans"/>
                <a:sym typeface="Merriweather Sans"/>
              </a:rPr>
              <a:t>. Per questo motivo i complessi, detti anche composti di coordinazione, sono colorati.</a:t>
            </a:r>
            <a:endParaRPr/>
          </a:p>
          <a:p>
            <a:pPr marL="0" marR="0" lvl="0" indent="0" algn="l" rtl="0">
              <a:lnSpc>
                <a:spcPct val="100000"/>
              </a:lnSpc>
              <a:spcBef>
                <a:spcPts val="0"/>
              </a:spcBef>
              <a:spcAft>
                <a:spcPts val="0"/>
              </a:spcAft>
              <a:buClr>
                <a:srgbClr val="D8D8D8"/>
              </a:buClr>
              <a:buSzPts val="1800"/>
              <a:buFont typeface="Merriweather Sans"/>
              <a:buNone/>
            </a:pPr>
            <a:br>
              <a:rPr lang="en-US" sz="1800" b="0" i="0" u="sng" strike="noStrike" cap="none">
                <a:solidFill>
                  <a:srgbClr val="D8D8D8"/>
                </a:solidFill>
                <a:latin typeface="Merriweather Sans"/>
                <a:ea typeface="Merriweather Sans"/>
                <a:cs typeface="Merriweather Sans"/>
                <a:sym typeface="Merriweather Sans"/>
              </a:rPr>
            </a:br>
            <a:r>
              <a:rPr lang="en-US" sz="1800" b="1" i="0" u="none" strike="noStrike" cap="none">
                <a:solidFill>
                  <a:srgbClr val="D8D8D8"/>
                </a:solidFill>
                <a:latin typeface="Arial"/>
                <a:ea typeface="Arial"/>
                <a:cs typeface="Arial"/>
                <a:sym typeface="Arial"/>
              </a:rPr>
              <a:t>LEGANTI</a:t>
            </a:r>
            <a:r>
              <a:rPr lang="en-US" sz="1800" b="0" i="0" u="none" strike="noStrike" cap="none">
                <a:solidFill>
                  <a:srgbClr val="D8D8D8"/>
                </a:solidFill>
                <a:latin typeface="Merriweather Sans"/>
                <a:ea typeface="Merriweather Sans"/>
                <a:cs typeface="Merriweather Sans"/>
                <a:sym typeface="Merriweather Sans"/>
              </a:rPr>
              <a:t>: è uno ione o una molecola che forma un </a:t>
            </a:r>
            <a:r>
              <a:rPr lang="en-US" sz="1800" b="1" i="0" u="sng" strike="noStrike" cap="none">
                <a:solidFill>
                  <a:srgbClr val="D8D8D8"/>
                </a:solidFill>
                <a:latin typeface="Merriweather Sans"/>
                <a:ea typeface="Merriweather Sans"/>
                <a:cs typeface="Merriweather Sans"/>
                <a:sym typeface="Merriweather Sans"/>
              </a:rPr>
              <a:t>legame covalente</a:t>
            </a:r>
            <a:r>
              <a:rPr lang="en-US" sz="1800" b="0" i="0" u="none" strike="noStrike" cap="none">
                <a:solidFill>
                  <a:srgbClr val="D8D8D8"/>
                </a:solidFill>
                <a:latin typeface="Merriweather Sans"/>
                <a:ea typeface="Merriweather Sans"/>
                <a:cs typeface="Merriweather Sans"/>
                <a:sym typeface="Merriweather Sans"/>
              </a:rPr>
              <a:t> con un catione o un atomo neutro di un metallo donando una coppia di elettroni che viene condivisa da legante e accettore</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1" i="0" u="none" strike="noStrike" cap="none">
                <a:solidFill>
                  <a:srgbClr val="D8D8D8"/>
                </a:solidFill>
                <a:latin typeface="Arial"/>
                <a:ea typeface="Arial"/>
                <a:cs typeface="Arial"/>
                <a:sym typeface="Arial"/>
              </a:rPr>
              <a:t>CONTROIONE</a:t>
            </a:r>
            <a:r>
              <a:rPr lang="en-US" sz="1800" b="0" i="0" u="none" strike="noStrike" cap="none">
                <a:solidFill>
                  <a:srgbClr val="D8D8D8"/>
                </a:solidFill>
                <a:latin typeface="Merriweather Sans"/>
                <a:ea typeface="Merriweather Sans"/>
                <a:cs typeface="Merriweather Sans"/>
                <a:sym typeface="Merriweather Sans"/>
              </a:rPr>
              <a:t>: ione necessario per l’elettroneutralità nel caso in cui il complesso sia carico.</a:t>
            </a:r>
            <a:endParaRPr/>
          </a:p>
        </p:txBody>
      </p:sp>
      <p:pic>
        <p:nvPicPr>
          <p:cNvPr id="362" name="Google Shape;362;p45" descr="Immagine 5"/>
          <p:cNvPicPr preferRelativeResize="0"/>
          <p:nvPr/>
        </p:nvPicPr>
        <p:blipFill rotWithShape="1">
          <a:blip r:embed="rId3">
            <a:alphaModFix/>
          </a:blip>
          <a:srcRect/>
          <a:stretch/>
        </p:blipFill>
        <p:spPr>
          <a:xfrm>
            <a:off x="2430815" y="4486669"/>
            <a:ext cx="7091830" cy="237133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6"/>
          <p:cNvSpPr txBox="1"/>
          <p:nvPr/>
        </p:nvSpPr>
        <p:spPr>
          <a:xfrm>
            <a:off x="366013" y="114170"/>
            <a:ext cx="11545805" cy="590931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Titolazioni complessometriche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La selettività in una titolazione complessometrica è data dalla diversa stabilità dei complessi.</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Ovvero maggiore la stabilità del complesso del legante con un metallo maggiore sarà la selettività del metodo per quel metallo</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000"/>
              <a:buFont typeface="Merriweather Sans"/>
              <a:buNone/>
            </a:pPr>
            <a:r>
              <a:rPr lang="en-US" sz="2000" b="1" i="0" u="none" strike="noStrike" cap="none">
                <a:solidFill>
                  <a:srgbClr val="FF0000"/>
                </a:solidFill>
                <a:latin typeface="Merriweather Sans"/>
                <a:ea typeface="Merriweather Sans"/>
                <a:cs typeface="Merriweather Sans"/>
                <a:sym typeface="Merriweather Sans"/>
              </a:rPr>
              <a:t>M1+L </a:t>
            </a:r>
            <a:r>
              <a:rPr lang="en-US" sz="2000" b="1" i="0" u="none" strike="noStrike" cap="none">
                <a:solidFill>
                  <a:srgbClr val="FF0000"/>
                </a:solidFill>
                <a:latin typeface="Noto Sans Symbols"/>
                <a:ea typeface="Noto Sans Symbols"/>
                <a:cs typeface="Noto Sans Symbols"/>
                <a:sym typeface="Noto Sans Symbols"/>
              </a:rPr>
              <a:t>🡨🡪 </a:t>
            </a:r>
            <a:r>
              <a:rPr lang="en-US" sz="2000" b="1" i="0" u="none" strike="noStrike" cap="none">
                <a:solidFill>
                  <a:srgbClr val="FF0000"/>
                </a:solidFill>
                <a:latin typeface="Merriweather Sans"/>
                <a:ea typeface="Merriweather Sans"/>
                <a:cs typeface="Merriweather Sans"/>
                <a:sym typeface="Merriweather Sans"/>
              </a:rPr>
              <a:t>M1L; K1= [M1L]/[M1]*[L]</a:t>
            </a:r>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70C0"/>
              </a:buClr>
              <a:buSzPts val="2000"/>
              <a:buFont typeface="Merriweather Sans"/>
              <a:buNone/>
            </a:pPr>
            <a:r>
              <a:rPr lang="en-US" sz="2000" b="1" i="0" u="none" strike="noStrike" cap="none">
                <a:solidFill>
                  <a:srgbClr val="0070C0"/>
                </a:solidFill>
                <a:latin typeface="Merriweather Sans"/>
                <a:ea typeface="Merriweather Sans"/>
                <a:cs typeface="Merriweather Sans"/>
                <a:sym typeface="Merriweather Sans"/>
              </a:rPr>
              <a:t>M2+L </a:t>
            </a:r>
            <a:r>
              <a:rPr lang="en-US" sz="2000" b="1" i="0" u="none" strike="noStrike" cap="none">
                <a:solidFill>
                  <a:srgbClr val="0070C0"/>
                </a:solidFill>
                <a:latin typeface="Noto Sans Symbols"/>
                <a:ea typeface="Noto Sans Symbols"/>
                <a:cs typeface="Noto Sans Symbols"/>
                <a:sym typeface="Noto Sans Symbols"/>
              </a:rPr>
              <a:t>🡨🡪 </a:t>
            </a:r>
            <a:r>
              <a:rPr lang="en-US" sz="2000" b="1" i="0" u="none" strike="noStrike" cap="none">
                <a:solidFill>
                  <a:srgbClr val="0070C0"/>
                </a:solidFill>
                <a:latin typeface="Merriweather Sans"/>
                <a:ea typeface="Merriweather Sans"/>
                <a:cs typeface="Merriweather Sans"/>
                <a:sym typeface="Merriweather Sans"/>
              </a:rPr>
              <a:t>M2L; K2= [M2L]/[M2]*[L]</a:t>
            </a:r>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Se K1&gt;&gt;K2 L è selettivo per </a:t>
            </a:r>
            <a:r>
              <a:rPr lang="en-US" sz="2000" b="1" i="0" u="none" strike="noStrike" cap="none">
                <a:solidFill>
                  <a:srgbClr val="FF0000"/>
                </a:solidFill>
                <a:latin typeface="Merriweather Sans"/>
                <a:ea typeface="Merriweather Sans"/>
                <a:cs typeface="Merriweather Sans"/>
                <a:sym typeface="Merriweather Sans"/>
              </a:rPr>
              <a:t>M1</a:t>
            </a:r>
            <a:endParaRPr/>
          </a:p>
          <a:p>
            <a:pPr marL="0" marR="0" lvl="0" indent="0" algn="just" rtl="0">
              <a:lnSpc>
                <a:spcPct val="100000"/>
              </a:lnSpc>
              <a:spcBef>
                <a:spcPts val="0"/>
              </a:spcBef>
              <a:spcAft>
                <a:spcPts val="0"/>
              </a:spcAft>
              <a:buClr>
                <a:srgbClr val="FF0000"/>
              </a:buClr>
              <a:buSzPts val="2000"/>
              <a:buFont typeface="Merriweather Sans"/>
              <a:buNone/>
            </a:pPr>
            <a:endParaRPr sz="2000" b="1"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Se K2&gt;&gt;K1 L è selettivo per </a:t>
            </a:r>
            <a:r>
              <a:rPr lang="en-US" sz="2000" b="1" i="0" u="none" strike="noStrike" cap="none">
                <a:solidFill>
                  <a:srgbClr val="0070C0"/>
                </a:solidFill>
                <a:latin typeface="Merriweather Sans"/>
                <a:ea typeface="Merriweather Sans"/>
                <a:cs typeface="Merriweather Sans"/>
                <a:sym typeface="Merriweather Sans"/>
              </a:rPr>
              <a:t>M2</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70C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70C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70C0"/>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p:nvPr/>
        </p:nvSpPr>
        <p:spPr>
          <a:xfrm>
            <a:off x="366013" y="114170"/>
            <a:ext cx="11545805" cy="6232475"/>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400"/>
              <a:buFont typeface="Merriweather Sans"/>
              <a:buNone/>
            </a:pPr>
            <a:r>
              <a:rPr lang="en-US" sz="2400" b="1" i="0" u="none" strike="noStrike" cap="none">
                <a:solidFill>
                  <a:srgbClr val="D8D8D8"/>
                </a:solidFill>
                <a:latin typeface="Merriweather Sans"/>
                <a:ea typeface="Merriweather Sans"/>
                <a:cs typeface="Merriweather Sans"/>
                <a:sym typeface="Merriweather Sans"/>
              </a:rPr>
              <a:t>Agenti complessanti organici</a:t>
            </a: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1" i="0" u="none" strike="noStrike" cap="none">
                <a:solidFill>
                  <a:srgbClr val="D8D8D8"/>
                </a:solidFill>
                <a:latin typeface="Merriweather Sans"/>
                <a:ea typeface="Merriweather Sans"/>
                <a:cs typeface="Merriweather Sans"/>
                <a:sym typeface="Merriweather Sans"/>
              </a:rPr>
              <a:t>In genere formano complessi chelati con ioni metallici </a:t>
            </a:r>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Sono utilizzati in chimica analitica per l’estrazione selettiva di metalli da matrici complesse o come agenti mascheranti (per limitare interferenze durante una determinazione).</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100"/>
              <a:buFont typeface="Merriweather Sans"/>
              <a:buNone/>
            </a:pPr>
            <a:r>
              <a:rPr lang="en-US" sz="2100" b="0" i="0" u="none" strike="noStrike" cap="none">
                <a:solidFill>
                  <a:srgbClr val="FF0000"/>
                </a:solidFill>
                <a:latin typeface="Merriweather Sans"/>
                <a:ea typeface="Merriweather Sans"/>
                <a:cs typeface="Merriweather Sans"/>
                <a:sym typeface="Merriweather Sans"/>
              </a:rPr>
              <a:t>Esempio di agente mascherante: CN- nelle titolazioni complessometriche di Ca e Mg con EDTA</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100"/>
              <a:buFont typeface="Merriweather Sans"/>
              <a:buNone/>
            </a:pPr>
            <a:r>
              <a:rPr lang="en-US" sz="2100" b="0" i="0" u="none" strike="noStrike" cap="none">
                <a:solidFill>
                  <a:srgbClr val="FF0000"/>
                </a:solidFill>
                <a:latin typeface="Merriweather Sans"/>
                <a:ea typeface="Merriweather Sans"/>
                <a:cs typeface="Merriweather Sans"/>
                <a:sym typeface="Merriweather Sans"/>
              </a:rPr>
              <a:t>CN- «maschera» Co; Cu, Zn, Ni, Pd formando complessi con questi e sottraendoli alla reazione con EDTA</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p:nvPr/>
        </p:nvSpPr>
        <p:spPr>
          <a:xfrm>
            <a:off x="459187" y="359673"/>
            <a:ext cx="10868110" cy="3744615"/>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200"/>
              <a:buFont typeface="Merriweather Sans"/>
              <a:buNone/>
            </a:pPr>
            <a:r>
              <a:rPr lang="en-US" sz="2200" b="1" i="0" u="none" strike="noStrike" cap="none">
                <a:solidFill>
                  <a:srgbClr val="D8D8D8"/>
                </a:solidFill>
                <a:latin typeface="Merriweather Sans"/>
                <a:ea typeface="Merriweather Sans"/>
                <a:cs typeface="Merriweather Sans"/>
                <a:sym typeface="Merriweather Sans"/>
              </a:rPr>
              <a:t>EDTA (acido diaminotetraacetico)</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è il titolante complessometrico più diffuso;</a:t>
            </a:r>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forma </a:t>
            </a:r>
            <a:r>
              <a:rPr lang="en-US" sz="2200" b="0" i="0" u="sng" strike="noStrike" cap="none">
                <a:solidFill>
                  <a:srgbClr val="D8D8D8"/>
                </a:solidFill>
                <a:latin typeface="Arial"/>
                <a:ea typeface="Arial"/>
                <a:cs typeface="Arial"/>
                <a:sym typeface="Arial"/>
              </a:rPr>
              <a:t>complessi 1:1 </a:t>
            </a:r>
            <a:r>
              <a:rPr lang="en-US" sz="2200" b="0" i="0" u="none" strike="noStrike" cap="none">
                <a:solidFill>
                  <a:srgbClr val="D8D8D8"/>
                </a:solidFill>
                <a:latin typeface="Arial"/>
                <a:ea typeface="Arial"/>
                <a:cs typeface="Arial"/>
                <a:sym typeface="Arial"/>
              </a:rPr>
              <a:t>con la maggior parte dei metalli;</a:t>
            </a:r>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forma </a:t>
            </a:r>
            <a:r>
              <a:rPr lang="en-US" sz="2200" b="1" i="0" u="none" strike="noStrike" cap="none">
                <a:solidFill>
                  <a:srgbClr val="D8D8D8"/>
                </a:solidFill>
                <a:latin typeface="Arial"/>
                <a:ea typeface="Arial"/>
                <a:cs typeface="Arial"/>
                <a:sym typeface="Arial"/>
              </a:rPr>
              <a:t>complessi stabili </a:t>
            </a:r>
            <a:r>
              <a:rPr lang="en-US" sz="2200" b="0" i="0" u="none" strike="noStrike" cap="none">
                <a:solidFill>
                  <a:srgbClr val="D8D8D8"/>
                </a:solidFill>
                <a:latin typeface="Arial"/>
                <a:ea typeface="Arial"/>
                <a:cs typeface="Arial"/>
                <a:sym typeface="Arial"/>
              </a:rPr>
              <a:t>e solubili in acqua;</a:t>
            </a:r>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è normalmente usato come sale di sodio per aumentarne la solubilità.</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200"/>
              <a:buFont typeface="Arial"/>
              <a:buNone/>
            </a:pPr>
            <a:r>
              <a:rPr lang="en-US" sz="2200" b="1" i="0" u="none" strike="noStrike" cap="none">
                <a:solidFill>
                  <a:srgbClr val="D8D8D8"/>
                </a:solidFill>
                <a:latin typeface="Arial"/>
                <a:ea typeface="Arial"/>
                <a:cs typeface="Arial"/>
                <a:sym typeface="Arial"/>
              </a:rPr>
              <a:t>L’EDTA forma complessi stabili con:</a:t>
            </a:r>
            <a:endParaRPr/>
          </a:p>
          <a:p>
            <a:pPr marL="0" marR="0" lvl="0" indent="0" algn="l" rtl="0">
              <a:lnSpc>
                <a:spcPct val="100000"/>
              </a:lnSpc>
              <a:spcBef>
                <a:spcPts val="0"/>
              </a:spcBef>
              <a:spcAft>
                <a:spcPts val="0"/>
              </a:spcAft>
              <a:buClr>
                <a:srgbClr val="D8D8D8"/>
              </a:buClr>
              <a:buSzPts val="2200"/>
              <a:buFont typeface="Merriweather Sans"/>
              <a:buNone/>
            </a:pP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Ba</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,Ca</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,Cd</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,Fe</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,Fe</a:t>
            </a:r>
            <a:r>
              <a:rPr lang="en-US" sz="2200" b="0" i="0" u="none" strike="noStrike" cap="none" baseline="30000">
                <a:solidFill>
                  <a:srgbClr val="D8D8D8"/>
                </a:solidFill>
                <a:latin typeface="Merriweather Sans"/>
                <a:ea typeface="Merriweather Sans"/>
                <a:cs typeface="Merriweather Sans"/>
                <a:sym typeface="Merriweather Sans"/>
              </a:rPr>
              <a:t>3+</a:t>
            </a:r>
            <a:r>
              <a:rPr lang="en-US" sz="2200" b="0" i="0" u="none" strike="noStrike" cap="none">
                <a:solidFill>
                  <a:srgbClr val="D8D8D8"/>
                </a:solidFill>
                <a:latin typeface="Merriweather Sans"/>
                <a:ea typeface="Merriweather Sans"/>
                <a:cs typeface="Merriweather Sans"/>
                <a:sym typeface="Merriweather Sans"/>
              </a:rPr>
              <a:t>,</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Hg</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Mg</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Mn</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Ni</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Sr</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a:t>
            </a:r>
            <a:endParaRPr/>
          </a:p>
        </p:txBody>
      </p:sp>
      <p:grpSp>
        <p:nvGrpSpPr>
          <p:cNvPr id="378" name="Google Shape;378;p48"/>
          <p:cNvGrpSpPr/>
          <p:nvPr/>
        </p:nvGrpSpPr>
        <p:grpSpPr>
          <a:xfrm>
            <a:off x="7299508" y="3617868"/>
            <a:ext cx="4344198" cy="3004165"/>
            <a:chOff x="0" y="-1"/>
            <a:chExt cx="4344197" cy="3004164"/>
          </a:xfrm>
        </p:grpSpPr>
        <p:pic>
          <p:nvPicPr>
            <p:cNvPr id="379" name="Google Shape;379;p48" descr="Immagine 4"/>
            <p:cNvPicPr preferRelativeResize="0"/>
            <p:nvPr/>
          </p:nvPicPr>
          <p:blipFill rotWithShape="1">
            <a:blip r:embed="rId3">
              <a:alphaModFix/>
            </a:blip>
            <a:srcRect/>
            <a:stretch/>
          </p:blipFill>
          <p:spPr>
            <a:xfrm>
              <a:off x="0" y="79716"/>
              <a:ext cx="4344197" cy="2924447"/>
            </a:xfrm>
            <a:prstGeom prst="rect">
              <a:avLst/>
            </a:prstGeom>
            <a:noFill/>
            <a:ln>
              <a:noFill/>
            </a:ln>
          </p:spPr>
        </p:pic>
        <p:sp>
          <p:nvSpPr>
            <p:cNvPr id="380" name="Google Shape;380;p48"/>
            <p:cNvSpPr/>
            <p:nvPr/>
          </p:nvSpPr>
          <p:spPr>
            <a:xfrm>
              <a:off x="956602" y="2414265"/>
              <a:ext cx="436099" cy="464236"/>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1" name="Google Shape;381;p48"/>
            <p:cNvSpPr/>
            <p:nvPr/>
          </p:nvSpPr>
          <p:spPr>
            <a:xfrm>
              <a:off x="3750840" y="1351745"/>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2" name="Google Shape;382;p48"/>
            <p:cNvSpPr/>
            <p:nvPr/>
          </p:nvSpPr>
          <p:spPr>
            <a:xfrm>
              <a:off x="205155" y="1119628"/>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3" name="Google Shape;383;p48"/>
            <p:cNvSpPr/>
            <p:nvPr/>
          </p:nvSpPr>
          <p:spPr>
            <a:xfrm>
              <a:off x="3151162" y="-1"/>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4" name="Google Shape;384;p48"/>
            <p:cNvSpPr/>
            <p:nvPr/>
          </p:nvSpPr>
          <p:spPr>
            <a:xfrm>
              <a:off x="2555631" y="842426"/>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5" name="Google Shape;385;p48"/>
            <p:cNvSpPr/>
            <p:nvPr/>
          </p:nvSpPr>
          <p:spPr>
            <a:xfrm>
              <a:off x="1282505" y="1541938"/>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grpSp>
      <p:sp>
        <p:nvSpPr>
          <p:cNvPr id="386" name="Google Shape;386;p48"/>
          <p:cNvSpPr txBox="1"/>
          <p:nvPr/>
        </p:nvSpPr>
        <p:spPr>
          <a:xfrm>
            <a:off x="7227669" y="2874710"/>
            <a:ext cx="4252758" cy="64633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Helvetica Neue"/>
              <a:buNone/>
            </a:pPr>
            <a:r>
              <a:rPr lang="en-US" sz="1800" b="1" i="0" u="sng" strike="noStrike" cap="none">
                <a:solidFill>
                  <a:srgbClr val="D8D8D8"/>
                </a:solidFill>
                <a:latin typeface="Helvetica Neue"/>
                <a:ea typeface="Helvetica Neue"/>
                <a:cs typeface="Helvetica Neue"/>
                <a:sym typeface="Helvetica Neue"/>
              </a:rPr>
              <a:t>6 siti </a:t>
            </a:r>
            <a:r>
              <a:rPr lang="en-US" sz="1800" b="1" i="0" u="none" strike="noStrike" cap="none">
                <a:solidFill>
                  <a:srgbClr val="D8D8D8"/>
                </a:solidFill>
                <a:latin typeface="Helvetica Neue"/>
                <a:ea typeface="Helvetica Neue"/>
                <a:cs typeface="Helvetica Neue"/>
                <a:sym typeface="Helvetica Neue"/>
              </a:rPr>
              <a:t>potenzialmente in grado di legare uno ione metallico   </a:t>
            </a:r>
            <a:endParaRPr/>
          </a:p>
        </p:txBody>
      </p:sp>
      <p:sp>
        <p:nvSpPr>
          <p:cNvPr id="387" name="Google Shape;387;p48"/>
          <p:cNvSpPr txBox="1"/>
          <p:nvPr/>
        </p:nvSpPr>
        <p:spPr>
          <a:xfrm>
            <a:off x="1916723" y="5110684"/>
            <a:ext cx="4883572" cy="923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Le 4 Ka sono di valori diversi Ka1 e ka2 simili (10</a:t>
            </a:r>
            <a:r>
              <a:rPr lang="en-US" sz="1800" b="0" i="0" u="none" strike="noStrike" cap="none" baseline="30000">
                <a:solidFill>
                  <a:srgbClr val="D8D8D8"/>
                </a:solidFill>
                <a:latin typeface="Helvetica Neue"/>
                <a:ea typeface="Helvetica Neue"/>
                <a:cs typeface="Helvetica Neue"/>
                <a:sym typeface="Helvetica Neue"/>
              </a:rPr>
              <a:t>-2</a:t>
            </a:r>
            <a:r>
              <a:rPr lang="en-US" sz="1800" b="0" i="0" u="none" strike="noStrike" cap="none">
                <a:solidFill>
                  <a:srgbClr val="D8D8D8"/>
                </a:solidFill>
                <a:latin typeface="Helvetica Neue"/>
                <a:ea typeface="Helvetica Neue"/>
                <a:cs typeface="Helvetica Neue"/>
                <a:sym typeface="Helvetica Neue"/>
              </a:rPr>
              <a:t>; 10</a:t>
            </a:r>
            <a:r>
              <a:rPr lang="en-US" sz="1800" b="0" i="0" u="none" strike="noStrike" cap="none" baseline="30000">
                <a:solidFill>
                  <a:srgbClr val="D8D8D8"/>
                </a:solidFill>
                <a:latin typeface="Helvetica Neue"/>
                <a:ea typeface="Helvetica Neue"/>
                <a:cs typeface="Helvetica Neue"/>
                <a:sym typeface="Helvetica Neue"/>
              </a:rPr>
              <a:t>-3</a:t>
            </a:r>
            <a:r>
              <a:rPr lang="en-US" sz="1800" b="0" i="0" u="none" strike="noStrike" cap="none">
                <a:solidFill>
                  <a:srgbClr val="D8D8D8"/>
                </a:solidFill>
                <a:latin typeface="Helvetica Neue"/>
                <a:ea typeface="Helvetica Neue"/>
                <a:cs typeface="Helvetica Neue"/>
                <a:sym typeface="Helvetica Neue"/>
              </a:rPr>
              <a:t>); Ka3 e Ka4 sono più basse (10</a:t>
            </a:r>
            <a:r>
              <a:rPr lang="en-US" sz="1800" b="0" i="0" u="none" strike="noStrike" cap="none" baseline="30000">
                <a:solidFill>
                  <a:srgbClr val="D8D8D8"/>
                </a:solidFill>
                <a:latin typeface="Helvetica Neue"/>
                <a:ea typeface="Helvetica Neue"/>
                <a:cs typeface="Helvetica Neue"/>
                <a:sym typeface="Helvetica Neue"/>
              </a:rPr>
              <a:t>-7</a:t>
            </a:r>
            <a:r>
              <a:rPr lang="en-US" sz="1800" b="0" i="0" u="none" strike="noStrike" cap="none">
                <a:solidFill>
                  <a:srgbClr val="D8D8D8"/>
                </a:solidFill>
                <a:latin typeface="Helvetica Neue"/>
                <a:ea typeface="Helvetica Neue"/>
                <a:cs typeface="Helvetica Neue"/>
                <a:sym typeface="Helvetica Neue"/>
              </a:rPr>
              <a:t>, 10</a:t>
            </a:r>
            <a:r>
              <a:rPr lang="en-US" sz="1800" b="0" i="0" u="none" strike="noStrike" cap="none" baseline="30000">
                <a:solidFill>
                  <a:srgbClr val="D8D8D8"/>
                </a:solidFill>
                <a:latin typeface="Helvetica Neue"/>
                <a:ea typeface="Helvetica Neue"/>
                <a:cs typeface="Helvetica Neue"/>
                <a:sym typeface="Helvetica Neue"/>
              </a:rPr>
              <a:t>-10</a:t>
            </a:r>
            <a:r>
              <a:rPr lang="en-US" sz="1800" b="0" i="0" u="none" strike="noStrike" cap="none">
                <a:solidFill>
                  <a:srgbClr val="D8D8D8"/>
                </a:solidFill>
                <a:latin typeface="Helvetica Neue"/>
                <a:ea typeface="Helvetica Neue"/>
                <a:cs typeface="Helvetica Neue"/>
                <a:sym typeface="Helvetica Neue"/>
              </a:rPr>
              <a:t>)</a:t>
            </a:r>
            <a:endParaRPr/>
          </a:p>
        </p:txBody>
      </p:sp>
      <p:sp>
        <p:nvSpPr>
          <p:cNvPr id="388" name="Google Shape;388;p48"/>
          <p:cNvSpPr txBox="1"/>
          <p:nvPr/>
        </p:nvSpPr>
        <p:spPr>
          <a:xfrm>
            <a:off x="10890065" y="3279840"/>
            <a:ext cx="444473"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Ka1</a:t>
            </a:r>
            <a:endParaRPr/>
          </a:p>
        </p:txBody>
      </p:sp>
      <p:sp>
        <p:nvSpPr>
          <p:cNvPr id="389" name="Google Shape;389;p48"/>
          <p:cNvSpPr txBox="1"/>
          <p:nvPr/>
        </p:nvSpPr>
        <p:spPr>
          <a:xfrm>
            <a:off x="7559194" y="5847469"/>
            <a:ext cx="444474"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Ka2</a:t>
            </a:r>
            <a:endParaRPr/>
          </a:p>
        </p:txBody>
      </p:sp>
      <p:sp>
        <p:nvSpPr>
          <p:cNvPr id="390" name="Google Shape;390;p48"/>
          <p:cNvSpPr txBox="1"/>
          <p:nvPr/>
        </p:nvSpPr>
        <p:spPr>
          <a:xfrm>
            <a:off x="7345228" y="4229965"/>
            <a:ext cx="444474" cy="333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Ka3</a:t>
            </a:r>
            <a:endParaRPr/>
          </a:p>
        </p:txBody>
      </p:sp>
      <p:sp>
        <p:nvSpPr>
          <p:cNvPr id="391" name="Google Shape;391;p48"/>
          <p:cNvSpPr txBox="1"/>
          <p:nvPr/>
        </p:nvSpPr>
        <p:spPr>
          <a:xfrm>
            <a:off x="11043195" y="5465279"/>
            <a:ext cx="437232"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Ka4</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9" descr="Immagine 3"/>
          <p:cNvPicPr preferRelativeResize="0"/>
          <p:nvPr/>
        </p:nvPicPr>
        <p:blipFill rotWithShape="1">
          <a:blip r:embed="rId3">
            <a:alphaModFix/>
          </a:blip>
          <a:srcRect/>
          <a:stretch/>
        </p:blipFill>
        <p:spPr>
          <a:xfrm>
            <a:off x="0" y="2641493"/>
            <a:ext cx="3981914" cy="2156535"/>
          </a:xfrm>
          <a:prstGeom prst="rect">
            <a:avLst/>
          </a:prstGeom>
          <a:noFill/>
          <a:ln>
            <a:noFill/>
          </a:ln>
        </p:spPr>
      </p:pic>
      <p:sp>
        <p:nvSpPr>
          <p:cNvPr id="397" name="Google Shape;397;p49"/>
          <p:cNvSpPr txBox="1"/>
          <p:nvPr/>
        </p:nvSpPr>
        <p:spPr>
          <a:xfrm>
            <a:off x="390276" y="18275"/>
            <a:ext cx="11591881" cy="240764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Complesso EDTA-metallo legante</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Merriweather Sans"/>
              <a:buNone/>
            </a:pP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35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Gli ossigeni dei quattro gruppi carbossilici si deprotonano, ed una delle coppie elettroniche non condivise rimaste su di essi è disponibile per formare un legame di coordinazione con lo ione metallico. Anche i due atomi di azoto possiedono ciascuno una coppia di elettroni non condivisa, e formano un legame di coordinazione con Zn</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I complessi che si formano sono molto forti poiché si formano anello a cinque membri stabili, appunto i chelati.</a:t>
            </a:r>
            <a:endParaRPr/>
          </a:p>
        </p:txBody>
      </p:sp>
      <p:sp>
        <p:nvSpPr>
          <p:cNvPr id="398" name="Google Shape;398;p49"/>
          <p:cNvSpPr txBox="1"/>
          <p:nvPr/>
        </p:nvSpPr>
        <p:spPr>
          <a:xfrm>
            <a:off x="4319198" y="2560209"/>
            <a:ext cx="7781779" cy="3954929"/>
          </a:xfrm>
          <a:prstGeom prst="rect">
            <a:avLst/>
          </a:prstGeom>
          <a:noFill/>
          <a:ln>
            <a:noFill/>
          </a:ln>
        </p:spPr>
        <p:txBody>
          <a:bodyPr spcFirstLastPara="1" wrap="square" lIns="45700" tIns="45700" rIns="45700" bIns="45700" anchor="t" anchorCtr="0">
            <a:spAutoFit/>
          </a:bodyPr>
          <a:lstStyle/>
          <a:p>
            <a:pPr marL="0" marR="0" lvl="0" indent="0" algn="ctr" rtl="0">
              <a:lnSpc>
                <a:spcPct val="15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Dipendenza dal pH</a:t>
            </a:r>
            <a:endParaRPr/>
          </a:p>
          <a:p>
            <a:pPr marL="0" marR="0" lvl="0" indent="0" algn="just" rtl="0">
              <a:lnSpc>
                <a:spcPct val="150000"/>
              </a:lnSpc>
              <a:spcBef>
                <a:spcPts val="0"/>
              </a:spcBef>
              <a:spcAft>
                <a:spcPts val="0"/>
              </a:spcAft>
              <a:buClr>
                <a:srgbClr val="D8D8D8"/>
              </a:buClr>
              <a:buSzPts val="1600"/>
              <a:buFont typeface="Merriweather Sans"/>
              <a:buNone/>
            </a:pPr>
            <a:r>
              <a:rPr lang="en-US" sz="1600" b="0" i="0" u="none" strike="noStrike" cap="none">
                <a:solidFill>
                  <a:srgbClr val="D8D8D8"/>
                </a:solidFill>
                <a:latin typeface="Merriweather Sans"/>
                <a:ea typeface="Merriweather Sans"/>
                <a:cs typeface="Merriweather Sans"/>
                <a:sym typeface="Merriweather Sans"/>
              </a:rPr>
              <a:t>La forza e la stabilità dei complessi con l’EDTA dipendono principalmente dal pH. L’effettiva disponibilità dei doppietti elettronici necessari per i legami di coordinazione dipende da dissociazione dei gruppi acidi e quindi dal pH.</a:t>
            </a:r>
            <a:endParaRPr sz="16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600"/>
              <a:buFont typeface="Merriweather Sans"/>
              <a:buNone/>
            </a:pPr>
            <a:br>
              <a:rPr lang="en-US" sz="1600" b="0" i="0" u="none" strike="noStrike" cap="none">
                <a:solidFill>
                  <a:srgbClr val="D8D8D8"/>
                </a:solidFill>
                <a:latin typeface="Merriweather Sans"/>
                <a:ea typeface="Merriweather Sans"/>
                <a:cs typeface="Merriweather Sans"/>
                <a:sym typeface="Merriweather Sans"/>
              </a:rPr>
            </a:br>
            <a:r>
              <a:rPr lang="en-US" sz="1600" b="0" i="0" u="none" strike="noStrike" cap="none">
                <a:solidFill>
                  <a:srgbClr val="D8D8D8"/>
                </a:solidFill>
                <a:latin typeface="Merriweather Sans"/>
                <a:ea typeface="Merriweather Sans"/>
                <a:cs typeface="Merriweather Sans"/>
                <a:sym typeface="Merriweather Sans"/>
              </a:rPr>
              <a:t>Non è possibile effettuare le titolazioni con EDTA a pH molto basici per evitare la precipitazione degli ioni metallici come idrossidi.</a:t>
            </a:r>
            <a:endParaRPr/>
          </a:p>
          <a:p>
            <a:pPr marL="0" marR="0" lvl="0" indent="0" algn="just" rtl="0">
              <a:lnSpc>
                <a:spcPct val="100000"/>
              </a:lnSpc>
              <a:spcBef>
                <a:spcPts val="0"/>
              </a:spcBef>
              <a:spcAft>
                <a:spcPts val="0"/>
              </a:spcAft>
              <a:buClr>
                <a:srgbClr val="D8D8D8"/>
              </a:buClr>
              <a:buSzPts val="1600"/>
              <a:buFont typeface="Merriweather Sans"/>
              <a:buNone/>
            </a:pPr>
            <a:br>
              <a:rPr lang="en-US" sz="1600" b="0" i="0" u="none" strike="noStrike" cap="none">
                <a:solidFill>
                  <a:srgbClr val="D8D8D8"/>
                </a:solidFill>
                <a:latin typeface="Merriweather Sans"/>
                <a:ea typeface="Merriweather Sans"/>
                <a:cs typeface="Merriweather Sans"/>
                <a:sym typeface="Merriweather Sans"/>
              </a:rPr>
            </a:br>
            <a:r>
              <a:rPr lang="en-US" sz="1600" b="1" i="0" u="none" strike="noStrike" cap="none">
                <a:solidFill>
                  <a:srgbClr val="D8D8D8"/>
                </a:solidFill>
                <a:latin typeface="Merriweather Sans"/>
                <a:ea typeface="Merriweather Sans"/>
                <a:cs typeface="Merriweather Sans"/>
                <a:sym typeface="Merriweather Sans"/>
              </a:rPr>
              <a:t>Il fatto che spesso </a:t>
            </a:r>
            <a:r>
              <a:rPr lang="en-US" sz="1600" b="1" i="0" u="sng" strike="noStrike" cap="none">
                <a:solidFill>
                  <a:srgbClr val="D8D8D8"/>
                </a:solidFill>
                <a:latin typeface="Merriweather Sans"/>
                <a:ea typeface="Merriweather Sans"/>
                <a:cs typeface="Merriweather Sans"/>
                <a:sym typeface="Merriweather Sans"/>
              </a:rPr>
              <a:t>non si possa operare a pH sufficientemente basici </a:t>
            </a:r>
            <a:r>
              <a:rPr lang="en-US" sz="1600" b="1" i="0" u="none" strike="noStrike" cap="none">
                <a:solidFill>
                  <a:srgbClr val="D8D8D8"/>
                </a:solidFill>
                <a:latin typeface="Merriweather Sans"/>
                <a:ea typeface="Merriweather Sans"/>
                <a:cs typeface="Merriweather Sans"/>
                <a:sym typeface="Merriweather Sans"/>
              </a:rPr>
              <a:t>fa prevedere che la reazione di complessazione sia meno completa del previsto (anche se comunque molto spostata verso la formazione del complesso).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p:nvPr/>
        </p:nvSpPr>
        <p:spPr>
          <a:xfrm>
            <a:off x="602310" y="119266"/>
            <a:ext cx="11119800" cy="6649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Esprimendo la concentrazione delle soluzioni in molarità M, al punto equivalente vale la relazione: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Century Gothic"/>
              <a:buNone/>
            </a:pPr>
            <a:r>
              <a:rPr lang="en-US" sz="2400" b="1" i="0" u="none" strike="noStrike" cap="none">
                <a:solidFill>
                  <a:srgbClr val="FF0000"/>
                </a:solidFill>
                <a:latin typeface="Century Gothic"/>
                <a:ea typeface="Century Gothic"/>
                <a:cs typeface="Century Gothic"/>
                <a:sym typeface="Century Gothic"/>
              </a:rPr>
              <a:t>V</a:t>
            </a:r>
            <a:r>
              <a:rPr lang="en-US" sz="2400" b="1" i="0" u="none" strike="noStrike" cap="none" baseline="-25000">
                <a:solidFill>
                  <a:srgbClr val="FF0000"/>
                </a:solidFill>
                <a:latin typeface="Century Gothic"/>
                <a:ea typeface="Century Gothic"/>
                <a:cs typeface="Century Gothic"/>
                <a:sym typeface="Century Gothic"/>
              </a:rPr>
              <a:t>0</a:t>
            </a:r>
            <a:r>
              <a:rPr lang="en-US" sz="2400" b="1" i="0" u="none" strike="noStrike" cap="none">
                <a:solidFill>
                  <a:srgbClr val="FFFF00"/>
                </a:solidFill>
                <a:latin typeface="Century Gothic"/>
                <a:ea typeface="Century Gothic"/>
                <a:cs typeface="Century Gothic"/>
                <a:sym typeface="Century Gothic"/>
              </a:rPr>
              <a:t>C</a:t>
            </a:r>
            <a:r>
              <a:rPr lang="en-US" sz="2400" b="1" i="0" u="none" strike="noStrike" cap="none" baseline="-25000">
                <a:solidFill>
                  <a:srgbClr val="FFFF00"/>
                </a:solidFill>
                <a:latin typeface="Century Gothic"/>
                <a:ea typeface="Century Gothic"/>
                <a:cs typeface="Century Gothic"/>
                <a:sym typeface="Century Gothic"/>
              </a:rPr>
              <a:t>0</a:t>
            </a:r>
            <a:r>
              <a:rPr lang="en-US" sz="2400" b="1" i="0" u="none" strike="noStrike" cap="none">
                <a:solidFill>
                  <a:srgbClr val="FFFFFF"/>
                </a:solidFill>
                <a:latin typeface="Century Gothic"/>
                <a:ea typeface="Century Gothic"/>
                <a:cs typeface="Century Gothic"/>
                <a:sym typeface="Century Gothic"/>
              </a:rPr>
              <a:t>= C</a:t>
            </a:r>
            <a:r>
              <a:rPr lang="en-US" sz="2400" b="1" i="0" u="none" strike="noStrike" cap="none" baseline="-25000">
                <a:solidFill>
                  <a:srgbClr val="FFFFFF"/>
                </a:solidFill>
                <a:latin typeface="Century Gothic"/>
                <a:ea typeface="Century Gothic"/>
                <a:cs typeface="Century Gothic"/>
                <a:sym typeface="Century Gothic"/>
              </a:rPr>
              <a:t>T</a:t>
            </a:r>
            <a:r>
              <a:rPr lang="en-US" sz="2400" b="1" i="0" u="none" strike="noStrike" cap="none">
                <a:solidFill>
                  <a:srgbClr val="FFFFFF"/>
                </a:solidFill>
                <a:latin typeface="Century Gothic"/>
                <a:ea typeface="Century Gothic"/>
                <a:cs typeface="Century Gothic"/>
                <a:sym typeface="Century Gothic"/>
              </a:rPr>
              <a:t> </a:t>
            </a:r>
            <a:r>
              <a:rPr lang="en-US" sz="2400" b="1">
                <a:solidFill>
                  <a:srgbClr val="00FF00"/>
                </a:solidFill>
                <a:latin typeface="Century Gothic"/>
                <a:ea typeface="Century Gothic"/>
                <a:cs typeface="Century Gothic"/>
                <a:sym typeface="Century Gothic"/>
              </a:rPr>
              <a:t>V</a:t>
            </a:r>
            <a:r>
              <a:rPr lang="en-US" sz="2400" b="1" i="0" u="none" strike="noStrike" cap="none" baseline="-25000">
                <a:solidFill>
                  <a:srgbClr val="00FF00"/>
                </a:solidFill>
                <a:latin typeface="Century Gothic"/>
                <a:ea typeface="Century Gothic"/>
                <a:cs typeface="Century Gothic"/>
                <a:sym typeface="Century Gothic"/>
              </a:rPr>
              <a:t>eq</a:t>
            </a:r>
            <a:endParaRPr sz="1800" b="0" i="0" u="none" strike="noStrike" cap="none" baseline="-25000">
              <a:solidFill>
                <a:srgbClr val="00FF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Dove:</a:t>
            </a:r>
            <a:endParaRPr sz="24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2400"/>
              <a:buFont typeface="Century Gothic"/>
              <a:buNone/>
            </a:pPr>
            <a:endParaRPr sz="2400">
              <a:solidFill>
                <a:srgbClr val="FFFFFF"/>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FFFFFF"/>
              </a:buClr>
              <a:buSzPts val="2400"/>
              <a:buFont typeface="Century Gothic"/>
              <a:buNone/>
            </a:pPr>
            <a:r>
              <a:rPr lang="en-US" sz="2400" b="1">
                <a:solidFill>
                  <a:srgbClr val="FF0000"/>
                </a:solidFill>
                <a:latin typeface="Century Gothic"/>
                <a:ea typeface="Century Gothic"/>
                <a:cs typeface="Century Gothic"/>
                <a:sym typeface="Century Gothic"/>
              </a:rPr>
              <a:t>V</a:t>
            </a:r>
            <a:r>
              <a:rPr lang="en-US" sz="2400" b="1" baseline="-25000">
                <a:solidFill>
                  <a:srgbClr val="FF0000"/>
                </a:solidFill>
                <a:latin typeface="Century Gothic"/>
                <a:ea typeface="Century Gothic"/>
                <a:cs typeface="Century Gothic"/>
                <a:sym typeface="Century Gothic"/>
              </a:rPr>
              <a:t>0</a:t>
            </a:r>
            <a:r>
              <a:rPr lang="en-US" sz="2400" b="1">
                <a:solidFill>
                  <a:srgbClr val="FF0000"/>
                </a:solidFill>
                <a:latin typeface="Century Gothic"/>
                <a:ea typeface="Century Gothic"/>
                <a:cs typeface="Century Gothic"/>
                <a:sym typeface="Century Gothic"/>
              </a:rPr>
              <a:t> volume del titolando</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400"/>
              <a:buFont typeface="Century Gothic"/>
              <a:buNone/>
            </a:pPr>
            <a:r>
              <a:rPr lang="en-US" sz="2400" b="1">
                <a:solidFill>
                  <a:srgbClr val="FFFF00"/>
                </a:solidFill>
                <a:latin typeface="Century Gothic"/>
                <a:ea typeface="Century Gothic"/>
                <a:cs typeface="Century Gothic"/>
                <a:sym typeface="Century Gothic"/>
              </a:rPr>
              <a:t>C</a:t>
            </a:r>
            <a:r>
              <a:rPr lang="en-US" sz="2400" b="1" baseline="-25000">
                <a:solidFill>
                  <a:srgbClr val="FFFF00"/>
                </a:solidFill>
                <a:latin typeface="Century Gothic"/>
                <a:ea typeface="Century Gothic"/>
                <a:cs typeface="Century Gothic"/>
                <a:sym typeface="Century Gothic"/>
              </a:rPr>
              <a:t>0</a:t>
            </a:r>
            <a:r>
              <a:rPr lang="en-US" sz="2400" b="1">
                <a:solidFill>
                  <a:srgbClr val="FFFF00"/>
                </a:solidFill>
                <a:latin typeface="Century Gothic"/>
                <a:ea typeface="Century Gothic"/>
                <a:cs typeface="Century Gothic"/>
                <a:sym typeface="Century Gothic"/>
              </a:rPr>
              <a:t> concentrazione del titolando</a:t>
            </a:r>
            <a:endParaRPr sz="2400" b="1">
              <a:solidFill>
                <a:srgbClr val="FFFF00"/>
              </a:solidFill>
              <a:latin typeface="Century Gothic"/>
              <a:ea typeface="Century Gothic"/>
              <a:cs typeface="Century Gothic"/>
              <a:sym typeface="Century Gothic"/>
            </a:endParaRPr>
          </a:p>
          <a:p>
            <a:pPr marL="0" lvl="0" indent="0" algn="l" rtl="0">
              <a:lnSpc>
                <a:spcPct val="150000"/>
              </a:lnSpc>
              <a:spcBef>
                <a:spcPts val="0"/>
              </a:spcBef>
              <a:spcAft>
                <a:spcPts val="0"/>
              </a:spcAft>
              <a:buClr>
                <a:schemeClr val="lt1"/>
              </a:buClr>
              <a:buSzPts val="2400"/>
              <a:buFont typeface="Century Gothic"/>
              <a:buNone/>
            </a:pPr>
            <a:r>
              <a:rPr lang="en-US" sz="2400">
                <a:solidFill>
                  <a:schemeClr val="lt1"/>
                </a:solidFill>
                <a:latin typeface="Century Gothic"/>
                <a:ea typeface="Century Gothic"/>
                <a:cs typeface="Century Gothic"/>
                <a:sym typeface="Century Gothic"/>
              </a:rPr>
              <a:t>C</a:t>
            </a:r>
            <a:r>
              <a:rPr lang="en-US" sz="2400" baseline="-25000">
                <a:solidFill>
                  <a:schemeClr val="lt1"/>
                </a:solidFill>
                <a:latin typeface="Century Gothic"/>
                <a:ea typeface="Century Gothic"/>
                <a:cs typeface="Century Gothic"/>
                <a:sym typeface="Century Gothic"/>
              </a:rPr>
              <a:t>T</a:t>
            </a:r>
            <a:r>
              <a:rPr lang="en-US" sz="2400">
                <a:solidFill>
                  <a:schemeClr val="lt1"/>
                </a:solidFill>
                <a:latin typeface="Century Gothic"/>
                <a:ea typeface="Century Gothic"/>
                <a:cs typeface="Century Gothic"/>
                <a:sym typeface="Century Gothic"/>
              </a:rPr>
              <a:t> concentrazione del titolante</a:t>
            </a:r>
            <a:endParaRPr sz="2400" b="1">
              <a:solidFill>
                <a:srgbClr val="FFFF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FFFFFF"/>
              </a:buClr>
              <a:buSzPts val="2400"/>
              <a:buFont typeface="Century Gothic"/>
              <a:buNone/>
            </a:pPr>
            <a:r>
              <a:rPr lang="en-US" sz="2400" b="1">
                <a:solidFill>
                  <a:srgbClr val="00FF00"/>
                </a:solidFill>
                <a:latin typeface="Century Gothic"/>
                <a:ea typeface="Century Gothic"/>
                <a:cs typeface="Century Gothic"/>
                <a:sym typeface="Century Gothic"/>
              </a:rPr>
              <a:t>V</a:t>
            </a:r>
            <a:r>
              <a:rPr lang="en-US" sz="2400" b="1" baseline="-25000">
                <a:solidFill>
                  <a:srgbClr val="00FF00"/>
                </a:solidFill>
                <a:latin typeface="Century Gothic"/>
                <a:ea typeface="Century Gothic"/>
                <a:cs typeface="Century Gothic"/>
                <a:sym typeface="Century Gothic"/>
              </a:rPr>
              <a:t>eq</a:t>
            </a:r>
            <a:r>
              <a:rPr lang="en-US" sz="2400" b="1">
                <a:solidFill>
                  <a:srgbClr val="00FF00"/>
                </a:solidFill>
                <a:latin typeface="Century Gothic"/>
                <a:ea typeface="Century Gothic"/>
                <a:cs typeface="Century Gothic"/>
                <a:sym typeface="Century Gothic"/>
              </a:rPr>
              <a:t> volume equivalente → volume di titolante che bisogna aggiungere al titolando per raggiungere l’equivalenza</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4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0"/>
          <p:cNvSpPr txBox="1"/>
          <p:nvPr/>
        </p:nvSpPr>
        <p:spPr>
          <a:xfrm>
            <a:off x="403528" y="185531"/>
            <a:ext cx="11742751" cy="607858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Indicatori per le titolazioni con EDTA</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Una titolazione avviene in presenza di un indicatore in grado di virare in prossimità del punto di equivalenza.</a:t>
            </a:r>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0" i="0" u="none" strike="noStrike" cap="none">
                <a:solidFill>
                  <a:srgbClr val="D8D8D8"/>
                </a:solidFill>
                <a:latin typeface="Merriweather Sans"/>
                <a:ea typeface="Merriweather Sans"/>
                <a:cs typeface="Merriweather Sans"/>
                <a:sym typeface="Merriweather Sans"/>
              </a:rPr>
              <a:t>Nel caso delle titolazioni con EDTA, gli indicatori sono dei coloranti organici che formano chelati colorati con gli ioni metallici.</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0" i="0" u="none" strike="noStrike" cap="none">
                <a:solidFill>
                  <a:srgbClr val="D8D8D8"/>
                </a:solidFill>
                <a:latin typeface="Merriweather Sans"/>
                <a:ea typeface="Merriweather Sans"/>
                <a:cs typeface="Merriweather Sans"/>
                <a:sym typeface="Merriweather Sans"/>
              </a:rPr>
              <a:t>L’indicatore più impiegato è il </a:t>
            </a:r>
            <a:r>
              <a:rPr lang="en-US" sz="1800" b="1" i="0" u="none" strike="noStrike" cap="none">
                <a:solidFill>
                  <a:srgbClr val="D8D8D8"/>
                </a:solidFill>
                <a:latin typeface="Arial"/>
                <a:ea typeface="Arial"/>
                <a:cs typeface="Arial"/>
                <a:sym typeface="Arial"/>
              </a:rPr>
              <a:t>nero eriocromo T</a:t>
            </a:r>
            <a:endParaRPr/>
          </a:p>
          <a:p>
            <a:pPr marL="0" marR="0" lvl="0" indent="0" algn="just" rtl="0">
              <a:lnSpc>
                <a:spcPct val="100000"/>
              </a:lnSpc>
              <a:spcBef>
                <a:spcPts val="0"/>
              </a:spcBef>
              <a:spcAft>
                <a:spcPts val="0"/>
              </a:spcAft>
              <a:buClr>
                <a:srgbClr val="D8D8D8"/>
              </a:buClr>
              <a:buSzPts val="1800"/>
              <a:buFont typeface="Arial"/>
              <a:buNone/>
            </a:pPr>
            <a:br>
              <a:rPr lang="en-US" sz="1800" b="1" i="0" u="none" strike="noStrike" cap="none">
                <a:solidFill>
                  <a:srgbClr val="D8D8D8"/>
                </a:solidFill>
                <a:latin typeface="Arial"/>
                <a:ea typeface="Arial"/>
                <a:cs typeface="Arial"/>
                <a:sym typeface="Arial"/>
              </a:rPr>
            </a:b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 </a:t>
            </a:r>
            <a:r>
              <a:rPr lang="en-US" sz="1800" b="1" i="0" u="none" strike="noStrike" cap="none">
                <a:solidFill>
                  <a:srgbClr val="D8D8D8"/>
                </a:solidFill>
                <a:latin typeface="Merriweather Sans"/>
                <a:ea typeface="Merriweather Sans"/>
                <a:cs typeface="Merriweather Sans"/>
                <a:sym typeface="Merriweather Sans"/>
              </a:rPr>
              <a:t>complessi metallici del nero eriocromo T </a:t>
            </a:r>
            <a:r>
              <a:rPr lang="en-US" sz="1800" b="0" i="0" u="none" strike="noStrike" cap="none">
                <a:solidFill>
                  <a:srgbClr val="D8D8D8"/>
                </a:solidFill>
                <a:latin typeface="Merriweather Sans"/>
                <a:ea typeface="Merriweather Sans"/>
                <a:cs typeface="Merriweather Sans"/>
                <a:sym typeface="Merriweather Sans"/>
              </a:rPr>
              <a:t>sono generalmete </a:t>
            </a:r>
            <a:r>
              <a:rPr lang="en-US" sz="2000" b="1" i="0" u="none" strike="noStrike" cap="none">
                <a:solidFill>
                  <a:srgbClr val="D8D8D8"/>
                </a:solidFill>
                <a:latin typeface="Merriweather Sans"/>
                <a:ea typeface="Merriweather Sans"/>
                <a:cs typeface="Merriweather Sans"/>
                <a:sym typeface="Merriweather Sans"/>
              </a:rPr>
              <a:t>rossi</a:t>
            </a:r>
            <a:r>
              <a:rPr lang="en-US" sz="1800" b="0" i="0" u="none" strike="noStrike" cap="none">
                <a:solidFill>
                  <a:srgbClr val="D8D8D8"/>
                </a:solidFill>
                <a:latin typeface="Merriweather Sans"/>
                <a:ea typeface="Merriweather Sans"/>
                <a:cs typeface="Merriweather Sans"/>
                <a:sym typeface="Merriweather Sans"/>
              </a:rPr>
              <a:t>, come </a:t>
            </a:r>
            <a:r>
              <a:rPr lang="en-US" sz="1800" b="1" i="0" u="none" strike="noStrike" cap="none">
                <a:solidFill>
                  <a:srgbClr val="FF0000"/>
                </a:solidFill>
                <a:latin typeface="Merriweather Sans"/>
                <a:ea typeface="Merriweather Sans"/>
                <a:cs typeface="Merriweather Sans"/>
                <a:sym typeface="Merriweather Sans"/>
              </a:rPr>
              <a:t>H</a:t>
            </a:r>
            <a:r>
              <a:rPr lang="en-US" sz="1800" b="1" i="0" u="none" strike="noStrike" cap="none" baseline="-25000">
                <a:solidFill>
                  <a:srgbClr val="FF0000"/>
                </a:solidFill>
                <a:latin typeface="Merriweather Sans"/>
                <a:ea typeface="Merriweather Sans"/>
                <a:cs typeface="Merriweather Sans"/>
                <a:sym typeface="Merriweather Sans"/>
              </a:rPr>
              <a:t>2</a:t>
            </a:r>
            <a:r>
              <a:rPr lang="en-US" sz="1800" b="1" i="0" u="none" strike="noStrike" cap="none">
                <a:solidFill>
                  <a:srgbClr val="FF0000"/>
                </a:solidFill>
                <a:latin typeface="Merriweather Sans"/>
                <a:ea typeface="Merriweather Sans"/>
                <a:cs typeface="Merriweather Sans"/>
                <a:sym typeface="Merriweather Sans"/>
              </a:rPr>
              <a:t>In</a:t>
            </a:r>
            <a:r>
              <a:rPr lang="en-US" sz="1800" b="1" i="0" u="none" strike="noStrike" cap="none" baseline="30000">
                <a:solidFill>
                  <a:srgbClr val="FF0000"/>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Quindi fino al punto equivalente di una titolazione l’indicatore complessa lo ione in eccesso cosicché la soluzione è </a:t>
            </a:r>
            <a:r>
              <a:rPr lang="en-US" sz="1800" b="1" i="0" u="none" strike="noStrike" cap="none">
                <a:solidFill>
                  <a:srgbClr val="FF0000"/>
                </a:solidFill>
                <a:latin typeface="Merriweather Sans"/>
                <a:ea typeface="Merriweather Sans"/>
                <a:cs typeface="Merriweather Sans"/>
                <a:sym typeface="Merriweather Sans"/>
              </a:rPr>
              <a:t>rossa</a:t>
            </a:r>
            <a:r>
              <a:rPr lang="en-US" sz="18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A pH &gt; 7, con il primo leggero eccesso di EDTA, cioè in assenza di metalli che possono stabilizzare la forma «ROSSA» l’equilibrio si sposta verso </a:t>
            </a:r>
            <a:r>
              <a:rPr lang="en-US" sz="2100" b="1" i="0" u="none" strike="noStrike" cap="none">
                <a:solidFill>
                  <a:srgbClr val="0070C0"/>
                </a:solidFill>
                <a:latin typeface="Merriweather Sans"/>
                <a:ea typeface="Merriweather Sans"/>
                <a:cs typeface="Merriweather Sans"/>
                <a:sym typeface="Merriweather Sans"/>
              </a:rPr>
              <a:t>HIn</a:t>
            </a:r>
            <a:r>
              <a:rPr lang="en-US" sz="2100" b="1" i="0" u="none" strike="noStrike" cap="none" baseline="30000">
                <a:solidFill>
                  <a:srgbClr val="0070C0"/>
                </a:solidFill>
                <a:latin typeface="Merriweather Sans"/>
                <a:ea typeface="Merriweather Sans"/>
                <a:cs typeface="Merriweather Sans"/>
                <a:sym typeface="Merriweather Sans"/>
              </a:rPr>
              <a:t>2-</a:t>
            </a:r>
            <a:r>
              <a:rPr lang="en-US" sz="2100" b="1" i="0" u="none" strike="noStrike" cap="none">
                <a:solidFill>
                  <a:srgbClr val="D8D8D8"/>
                </a:solidFill>
                <a:latin typeface="Merriweather Sans"/>
                <a:ea typeface="Merriweather Sans"/>
                <a:cs typeface="Merriweather Sans"/>
                <a:sym typeface="Merriweather Sans"/>
              </a:rPr>
              <a:t> </a:t>
            </a:r>
            <a:r>
              <a:rPr lang="en-US" sz="1800" b="0" i="0" u="none" strike="noStrike" cap="none">
                <a:solidFill>
                  <a:srgbClr val="D8D8D8"/>
                </a:solidFill>
                <a:latin typeface="Merriweather Sans"/>
                <a:ea typeface="Merriweather Sans"/>
                <a:cs typeface="Merriweather Sans"/>
                <a:sym typeface="Merriweather Sans"/>
              </a:rPr>
              <a:t>e la soluzione diviene </a:t>
            </a:r>
            <a:r>
              <a:rPr lang="en-US" sz="1800" b="1" i="0" u="sng" strike="noStrike" cap="none">
                <a:solidFill>
                  <a:srgbClr val="0070C0"/>
                </a:solidFill>
                <a:latin typeface="Merriweather Sans"/>
                <a:ea typeface="Merriweather Sans"/>
                <a:cs typeface="Merriweather Sans"/>
                <a:sym typeface="Merriweather Sans"/>
              </a:rPr>
              <a:t>blu</a:t>
            </a:r>
            <a:endParaRPr sz="1800" b="1" i="0" u="sng" strike="noStrike" cap="none">
              <a:solidFill>
                <a:srgbClr val="0070C0"/>
              </a:solidFill>
              <a:latin typeface="Helvetica Neue"/>
              <a:ea typeface="Helvetica Neue"/>
              <a:cs typeface="Helvetica Neue"/>
              <a:sym typeface="Helvetica Neue"/>
            </a:endParaRPr>
          </a:p>
        </p:txBody>
      </p:sp>
      <p:pic>
        <p:nvPicPr>
          <p:cNvPr id="404" name="Google Shape;404;p50" descr="Immagine 2"/>
          <p:cNvPicPr preferRelativeResize="0"/>
          <p:nvPr/>
        </p:nvPicPr>
        <p:blipFill rotWithShape="1">
          <a:blip r:embed="rId3">
            <a:alphaModFix/>
          </a:blip>
          <a:srcRect/>
          <a:stretch/>
        </p:blipFill>
        <p:spPr>
          <a:xfrm>
            <a:off x="8581291" y="1950644"/>
            <a:ext cx="3252901" cy="2439676"/>
          </a:xfrm>
          <a:prstGeom prst="rect">
            <a:avLst/>
          </a:prstGeom>
          <a:noFill/>
          <a:ln>
            <a:noFill/>
          </a:ln>
        </p:spPr>
      </p:pic>
      <p:grpSp>
        <p:nvGrpSpPr>
          <p:cNvPr id="405" name="Google Shape;405;p50"/>
          <p:cNvGrpSpPr/>
          <p:nvPr/>
        </p:nvGrpSpPr>
        <p:grpSpPr>
          <a:xfrm>
            <a:off x="669791" y="3224824"/>
            <a:ext cx="4147095" cy="1382365"/>
            <a:chOff x="0" y="0"/>
            <a:chExt cx="4147093" cy="1382364"/>
          </a:xfrm>
        </p:grpSpPr>
        <p:sp>
          <p:nvSpPr>
            <p:cNvPr id="406" name="Google Shape;406;p50"/>
            <p:cNvSpPr/>
            <p:nvPr/>
          </p:nvSpPr>
          <p:spPr>
            <a:xfrm>
              <a:off x="0" y="0"/>
              <a:ext cx="4147093" cy="1382364"/>
            </a:xfrm>
            <a:prstGeom prst="rect">
              <a:avLst/>
            </a:prstGeom>
            <a:solidFill>
              <a:srgbClr val="AFABAB"/>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pic>
          <p:nvPicPr>
            <p:cNvPr id="407" name="Google Shape;407;p50" descr="image5.png"/>
            <p:cNvPicPr preferRelativeResize="0"/>
            <p:nvPr/>
          </p:nvPicPr>
          <p:blipFill rotWithShape="1">
            <a:blip r:embed="rId4">
              <a:alphaModFix/>
            </a:blip>
            <a:srcRect/>
            <a:stretch/>
          </p:blipFill>
          <p:spPr>
            <a:xfrm>
              <a:off x="0" y="0"/>
              <a:ext cx="4147093" cy="1382364"/>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1"/>
          <p:cNvSpPr txBox="1"/>
          <p:nvPr/>
        </p:nvSpPr>
        <p:spPr>
          <a:xfrm>
            <a:off x="479611" y="3429000"/>
            <a:ext cx="6004561" cy="246221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0000"/>
              </a:buClr>
              <a:buSzPts val="2200"/>
              <a:buFont typeface="Merriweather Sans"/>
              <a:buNone/>
            </a:pPr>
            <a:r>
              <a:rPr lang="en-US" sz="2200" b="1" i="0" u="none" strike="noStrike" cap="none">
                <a:solidFill>
                  <a:srgbClr val="FF0000"/>
                </a:solidFill>
                <a:latin typeface="Merriweather Sans"/>
                <a:ea typeface="Merriweather Sans"/>
                <a:cs typeface="Merriweather Sans"/>
                <a:sym typeface="Merriweather Sans"/>
              </a:rPr>
              <a:t>MIn</a:t>
            </a:r>
            <a:r>
              <a:rPr lang="en-US" sz="2200" b="1" i="0" u="none" strike="noStrike" cap="none" baseline="30000">
                <a:solidFill>
                  <a:srgbClr val="FF0000"/>
                </a:solidFill>
                <a:latin typeface="Merriweather Sans"/>
                <a:ea typeface="Merriweather Sans"/>
                <a:cs typeface="Merriweather Sans"/>
                <a:sym typeface="Merriweather Sans"/>
              </a:rPr>
              <a:t>-</a:t>
            </a:r>
            <a:r>
              <a:rPr lang="en-US" sz="2200" b="0" i="0" u="none" strike="noStrike" cap="none">
                <a:solidFill>
                  <a:srgbClr val="D8D8D8"/>
                </a:solidFill>
                <a:latin typeface="Merriweather Sans"/>
                <a:ea typeface="Merriweather Sans"/>
                <a:cs typeface="Merriweather Sans"/>
                <a:sym typeface="Merriweather Sans"/>
              </a:rPr>
              <a:t> + HY</a:t>
            </a:r>
            <a:r>
              <a:rPr lang="en-US" sz="2200" b="0" i="0" u="none" strike="noStrike" cap="none" baseline="30000">
                <a:solidFill>
                  <a:srgbClr val="D8D8D8"/>
                </a:solidFill>
                <a:latin typeface="Merriweather Sans"/>
                <a:ea typeface="Merriweather Sans"/>
                <a:cs typeface="Merriweather Sans"/>
                <a:sym typeface="Merriweather Sans"/>
              </a:rPr>
              <a:t>3-</a:t>
            </a:r>
            <a:r>
              <a:rPr lang="en-US" sz="2200" b="0" i="0" u="none" strike="noStrike" cap="none">
                <a:solidFill>
                  <a:srgbClr val="D8D8D8"/>
                </a:solidFill>
                <a:latin typeface="Merriweather Sans"/>
                <a:ea typeface="Merriweather Sans"/>
                <a:cs typeface="Merriweather Sans"/>
                <a:sym typeface="Merriweather Sans"/>
              </a:rPr>
              <a:t> ↔ </a:t>
            </a:r>
            <a:r>
              <a:rPr lang="en-US" sz="2200" b="1" i="0" u="none" strike="noStrike" cap="none">
                <a:solidFill>
                  <a:srgbClr val="0070C0"/>
                </a:solidFill>
                <a:latin typeface="Merriweather Sans"/>
                <a:ea typeface="Merriweather Sans"/>
                <a:cs typeface="Merriweather Sans"/>
                <a:sym typeface="Merriweather Sans"/>
              </a:rPr>
              <a:t>HIn</a:t>
            </a:r>
            <a:r>
              <a:rPr lang="en-US" sz="2200" b="1" i="0" u="none" strike="noStrike" cap="none" baseline="30000">
                <a:solidFill>
                  <a:srgbClr val="0070C0"/>
                </a:solidFill>
                <a:latin typeface="Merriweather Sans"/>
                <a:ea typeface="Merriweather Sans"/>
                <a:cs typeface="Merriweather Sans"/>
                <a:sym typeface="Merriweather Sans"/>
              </a:rPr>
              <a:t>2-</a:t>
            </a:r>
            <a:r>
              <a:rPr lang="en-US" sz="2200" b="1" i="0" u="none" strike="noStrike" cap="none" baseline="30000">
                <a:solidFill>
                  <a:srgbClr val="D8D8D8"/>
                </a:solidFill>
                <a:latin typeface="Merriweather Sans"/>
                <a:ea typeface="Merriweather Sans"/>
                <a:cs typeface="Merriweather Sans"/>
                <a:sym typeface="Merriweather Sans"/>
              </a:rPr>
              <a:t> </a:t>
            </a:r>
            <a:r>
              <a:rPr lang="en-US" sz="2200" b="0" i="0" u="none" strike="noStrike" cap="none">
                <a:solidFill>
                  <a:srgbClr val="D8D8D8"/>
                </a:solidFill>
                <a:latin typeface="Merriweather Sans"/>
                <a:ea typeface="Merriweather Sans"/>
                <a:cs typeface="Merriweather Sans"/>
                <a:sym typeface="Merriweather Sans"/>
              </a:rPr>
              <a:t> + MY</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dove:</a:t>
            </a:r>
            <a:endParaRPr/>
          </a:p>
          <a:p>
            <a:pPr marL="0" marR="0" lvl="0" indent="0" algn="just" rtl="0">
              <a:lnSpc>
                <a:spcPct val="100000"/>
              </a:lnSpc>
              <a:spcBef>
                <a:spcPts val="0"/>
              </a:spcBef>
              <a:spcAft>
                <a:spcPts val="0"/>
              </a:spcAft>
              <a:buClr>
                <a:srgbClr val="000000"/>
              </a:buClr>
              <a:buSzPts val="2200"/>
              <a:buFont typeface="Merriweather Sans"/>
              <a:buNone/>
            </a:pP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200"/>
              <a:buFont typeface="Merriweather Sans"/>
              <a:buNone/>
            </a:pPr>
            <a:r>
              <a:rPr lang="en-US" sz="2200" b="1" i="0" u="none" strike="noStrike" cap="none">
                <a:solidFill>
                  <a:srgbClr val="FF0000"/>
                </a:solidFill>
                <a:latin typeface="Merriweather Sans"/>
                <a:ea typeface="Merriweather Sans"/>
                <a:cs typeface="Merriweather Sans"/>
                <a:sym typeface="Merriweather Sans"/>
              </a:rPr>
              <a:t>MIn</a:t>
            </a:r>
            <a:r>
              <a:rPr lang="en-US" sz="2200" b="1" i="0" u="none" strike="noStrike" cap="none" baseline="30000">
                <a:solidFill>
                  <a:srgbClr val="FF0000"/>
                </a:solidFill>
                <a:latin typeface="Merriweather Sans"/>
                <a:ea typeface="Merriweather Sans"/>
                <a:cs typeface="Merriweather Sans"/>
                <a:sym typeface="Merriweather Sans"/>
              </a:rPr>
              <a:t>-</a:t>
            </a:r>
            <a:r>
              <a:rPr lang="en-US" sz="2200" b="1" i="0" u="none" strike="noStrike" cap="none">
                <a:solidFill>
                  <a:srgbClr val="FF0000"/>
                </a:solidFill>
                <a:latin typeface="Merriweather Sans"/>
                <a:ea typeface="Merriweather Sans"/>
                <a:cs typeface="Merriweather Sans"/>
                <a:sym typeface="Merriweather Sans"/>
              </a:rPr>
              <a:t>: indicatore complessato al metallo</a:t>
            </a:r>
            <a:endParaRPr sz="2200" b="0" i="0" u="none" strike="noStrike" cap="none">
              <a:solidFill>
                <a:srgbClr val="FF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200"/>
              <a:buFont typeface="Merriweather Sans"/>
              <a:buNone/>
            </a:pP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HY</a:t>
            </a:r>
            <a:r>
              <a:rPr lang="en-US" sz="2200" b="0" i="0" u="none" strike="noStrike" cap="none" baseline="30000">
                <a:solidFill>
                  <a:srgbClr val="D8D8D8"/>
                </a:solidFill>
                <a:latin typeface="Merriweather Sans"/>
                <a:ea typeface="Merriweather Sans"/>
                <a:cs typeface="Merriweather Sans"/>
                <a:sym typeface="Merriweather Sans"/>
              </a:rPr>
              <a:t>3-</a:t>
            </a:r>
            <a:r>
              <a:rPr lang="en-US" sz="2200" b="0" i="0" u="none" strike="noStrike" cap="none">
                <a:solidFill>
                  <a:srgbClr val="D8D8D8"/>
                </a:solidFill>
                <a:latin typeface="Merriweather Sans"/>
                <a:ea typeface="Merriweather Sans"/>
                <a:cs typeface="Merriweather Sans"/>
                <a:sym typeface="Merriweather Sans"/>
              </a:rPr>
              <a:t>: EDTA dissociato</a:t>
            </a: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200"/>
              <a:buFont typeface="Merriweather Sans"/>
              <a:buNone/>
            </a:pP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MY</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EDTA complessato al metallo (M</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a:t>
            </a:r>
            <a:endParaRPr/>
          </a:p>
        </p:txBody>
      </p:sp>
      <p:sp>
        <p:nvSpPr>
          <p:cNvPr id="413" name="Google Shape;413;p51"/>
          <p:cNvSpPr txBox="1"/>
          <p:nvPr/>
        </p:nvSpPr>
        <p:spPr>
          <a:xfrm>
            <a:off x="823784" y="265672"/>
            <a:ext cx="10841606" cy="1746247"/>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 </a:t>
            </a:r>
            <a:r>
              <a:rPr lang="en-US" sz="1800" b="1" i="0" u="none" strike="noStrike" cap="none">
                <a:solidFill>
                  <a:srgbClr val="D8D8D8"/>
                </a:solidFill>
                <a:latin typeface="Merriweather Sans"/>
                <a:ea typeface="Merriweather Sans"/>
                <a:cs typeface="Merriweather Sans"/>
                <a:sym typeface="Merriweather Sans"/>
              </a:rPr>
              <a:t>complessi metallici del nero eriocromo T </a:t>
            </a:r>
            <a:r>
              <a:rPr lang="en-US" sz="1800" b="0" i="0" u="none" strike="noStrike" cap="none">
                <a:solidFill>
                  <a:srgbClr val="D8D8D8"/>
                </a:solidFill>
                <a:latin typeface="Merriweather Sans"/>
                <a:ea typeface="Merriweather Sans"/>
                <a:cs typeface="Merriweather Sans"/>
                <a:sym typeface="Merriweather Sans"/>
              </a:rPr>
              <a:t>sono generalmete </a:t>
            </a:r>
            <a:r>
              <a:rPr lang="en-US" sz="2000" b="1" i="0" u="none" strike="noStrike" cap="none">
                <a:solidFill>
                  <a:srgbClr val="FF0000"/>
                </a:solidFill>
                <a:latin typeface="Merriweather Sans"/>
                <a:ea typeface="Merriweather Sans"/>
                <a:cs typeface="Merriweather Sans"/>
                <a:sym typeface="Merriweather Sans"/>
              </a:rPr>
              <a:t>rossi</a:t>
            </a:r>
            <a:r>
              <a:rPr lang="en-US" sz="1800" b="0" i="0" u="none" strike="noStrike" cap="none">
                <a:solidFill>
                  <a:srgbClr val="D8D8D8"/>
                </a:solidFill>
                <a:latin typeface="Merriweather Sans"/>
                <a:ea typeface="Merriweather Sans"/>
                <a:cs typeface="Merriweather Sans"/>
                <a:sym typeface="Merriweather Sans"/>
              </a:rPr>
              <a:t>, come </a:t>
            </a:r>
            <a:r>
              <a:rPr lang="en-US" sz="1800" b="0" i="0" u="none" strike="noStrike" cap="none">
                <a:solidFill>
                  <a:srgbClr val="FF0000"/>
                </a:solidFill>
                <a:latin typeface="Merriweather Sans"/>
                <a:ea typeface="Merriweather Sans"/>
                <a:cs typeface="Merriweather Sans"/>
                <a:sym typeface="Merriweather Sans"/>
              </a:rPr>
              <a:t>H</a:t>
            </a:r>
            <a:r>
              <a:rPr lang="en-US" sz="1800" b="0" i="0" u="none" strike="noStrike" cap="none" baseline="-25000">
                <a:solidFill>
                  <a:srgbClr val="FF0000"/>
                </a:solidFill>
                <a:latin typeface="Merriweather Sans"/>
                <a:ea typeface="Merriweather Sans"/>
                <a:cs typeface="Merriweather Sans"/>
                <a:sym typeface="Merriweather Sans"/>
              </a:rPr>
              <a:t>2</a:t>
            </a:r>
            <a:r>
              <a:rPr lang="en-US" sz="1800" b="0" i="0" u="none" strike="noStrike" cap="none">
                <a:solidFill>
                  <a:srgbClr val="FF0000"/>
                </a:solidFill>
                <a:latin typeface="Merriweather Sans"/>
                <a:ea typeface="Merriweather Sans"/>
                <a:cs typeface="Merriweather Sans"/>
                <a:sym typeface="Merriweather Sans"/>
              </a:rPr>
              <a:t>In</a:t>
            </a:r>
            <a:r>
              <a:rPr lang="en-US" sz="1800" b="0" i="0" u="none" strike="noStrike" cap="none" baseline="30000">
                <a:solidFill>
                  <a:srgbClr val="FF0000"/>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Quindi fino al punto equivalente di una titolazione l’indicatore complessa lo ione in eccesso cosicché la soluzione è </a:t>
            </a:r>
            <a:r>
              <a:rPr lang="en-US" sz="1800" b="1" i="0" u="none" strike="noStrike" cap="none">
                <a:solidFill>
                  <a:srgbClr val="FF0000"/>
                </a:solidFill>
                <a:latin typeface="Merriweather Sans"/>
                <a:ea typeface="Merriweather Sans"/>
                <a:cs typeface="Merriweather Sans"/>
                <a:sym typeface="Merriweather Sans"/>
              </a:rPr>
              <a:t>rossa</a:t>
            </a:r>
            <a:r>
              <a:rPr lang="en-US" sz="18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5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Con il primo leggero eccesso di EDTA la soluzione diviene </a:t>
            </a:r>
            <a:r>
              <a:rPr lang="en-US" sz="1800" b="1" i="0" u="none" strike="noStrike" cap="none">
                <a:solidFill>
                  <a:srgbClr val="0070C0"/>
                </a:solidFill>
                <a:latin typeface="Merriweather Sans"/>
                <a:ea typeface="Merriweather Sans"/>
                <a:cs typeface="Merriweather Sans"/>
                <a:sym typeface="Merriweather Sans"/>
              </a:rPr>
              <a:t>blu</a:t>
            </a:r>
            <a:r>
              <a:rPr lang="en-US" sz="1800" b="0" i="0" u="none" strike="noStrike" cap="none">
                <a:solidFill>
                  <a:srgbClr val="D8D8D8"/>
                </a:solidFill>
                <a:latin typeface="Merriweather Sans"/>
                <a:ea typeface="Merriweather Sans"/>
                <a:cs typeface="Merriweather Sans"/>
                <a:sym typeface="Merriweather Sans"/>
              </a:rPr>
              <a:t> in conseguenza della reazione:</a:t>
            </a:r>
            <a:endParaRPr/>
          </a:p>
        </p:txBody>
      </p:sp>
      <p:pic>
        <p:nvPicPr>
          <p:cNvPr id="414" name="Google Shape;414;p51" descr="Immagine 5"/>
          <p:cNvPicPr preferRelativeResize="0"/>
          <p:nvPr/>
        </p:nvPicPr>
        <p:blipFill rotWithShape="1">
          <a:blip r:embed="rId3">
            <a:alphaModFix/>
          </a:blip>
          <a:srcRect/>
          <a:stretch/>
        </p:blipFill>
        <p:spPr>
          <a:xfrm>
            <a:off x="7328534" y="3099717"/>
            <a:ext cx="3721995" cy="2791496"/>
          </a:xfrm>
          <a:prstGeom prst="rect">
            <a:avLst/>
          </a:prstGeom>
          <a:noFill/>
          <a:ln>
            <a:noFill/>
          </a:ln>
        </p:spPr>
      </p:pic>
      <p:sp>
        <p:nvSpPr>
          <p:cNvPr id="415" name="Google Shape;415;p51"/>
          <p:cNvSpPr txBox="1"/>
          <p:nvPr/>
        </p:nvSpPr>
        <p:spPr>
          <a:xfrm>
            <a:off x="7424358" y="4625437"/>
            <a:ext cx="616542" cy="55399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MIn</a:t>
            </a:r>
            <a:r>
              <a:rPr lang="en-US" sz="1800" b="1" i="0" u="none" strike="noStrike" cap="none" baseline="30000">
                <a:solidFill>
                  <a:srgbClr val="D8D8D8"/>
                </a:solidFill>
                <a:latin typeface="Merriweather Sans"/>
                <a:ea typeface="Merriweather Sans"/>
                <a:cs typeface="Merriweather Sans"/>
                <a:sym typeface="Merriweather Sans"/>
              </a:rPr>
              <a: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txBox="1"/>
          <p:nvPr/>
        </p:nvSpPr>
        <p:spPr>
          <a:xfrm>
            <a:off x="390275" y="296879"/>
            <a:ext cx="11305432" cy="5612177"/>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2400"/>
              <a:buFont typeface="Merriweather Sans"/>
              <a:buNone/>
            </a:pPr>
            <a:r>
              <a:rPr lang="en-US" sz="2400" b="1" i="0" u="sng" strike="noStrike" cap="none">
                <a:solidFill>
                  <a:srgbClr val="D8D8D8"/>
                </a:solidFill>
                <a:latin typeface="Merriweather Sans"/>
                <a:ea typeface="Merriweather Sans"/>
                <a:cs typeface="Merriweather Sans"/>
                <a:sym typeface="Merriweather Sans"/>
              </a:rPr>
              <a:t>Scopo delle titolazioni con EDTA</a:t>
            </a:r>
            <a:endParaRPr/>
          </a:p>
          <a:p>
            <a:pPr marL="0" marR="0" lvl="0" indent="0" algn="just" rtl="0">
              <a:lnSpc>
                <a:spcPct val="150000"/>
              </a:lnSpc>
              <a:spcBef>
                <a:spcPts val="0"/>
              </a:spcBef>
              <a:spcAft>
                <a:spcPts val="0"/>
              </a:spcAft>
              <a:buClr>
                <a:srgbClr val="000000"/>
              </a:buClr>
              <a:buSzPts val="2200"/>
              <a:buFont typeface="Merriweather Sans"/>
              <a:buNone/>
            </a:pP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2200"/>
              <a:buFont typeface="Merriweather Sans"/>
              <a:buNone/>
            </a:pPr>
            <a:r>
              <a:rPr lang="en-US" sz="2200" b="0" i="0" u="none" strike="noStrike" cap="none">
                <a:solidFill>
                  <a:srgbClr val="D8D8D8"/>
                </a:solidFill>
                <a:latin typeface="Merriweather Sans"/>
                <a:ea typeface="Merriweather Sans"/>
                <a:cs typeface="Merriweather Sans"/>
                <a:sym typeface="Merriweather Sans"/>
              </a:rPr>
              <a:t>Le titolazioni complessometriche con EDTA sono applicate nella determinazione di ogni ione metallico, ad eccezione degli ioni dei metalli alcalini.</a:t>
            </a:r>
            <a:endParaRPr/>
          </a:p>
          <a:p>
            <a:pPr marL="0" marR="0" lvl="0" indent="0" algn="just" rtl="0">
              <a:lnSpc>
                <a:spcPct val="150000"/>
              </a:lnSpc>
              <a:spcBef>
                <a:spcPts val="0"/>
              </a:spcBef>
              <a:spcAft>
                <a:spcPts val="0"/>
              </a:spcAft>
              <a:buClr>
                <a:srgbClr val="000000"/>
              </a:buClr>
              <a:buSzPts val="2200"/>
              <a:buFont typeface="Merriweather Sans"/>
              <a:buNone/>
            </a:pP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2200"/>
              <a:buFont typeface="Merriweather Sans"/>
              <a:buNone/>
            </a:pPr>
            <a:r>
              <a:rPr lang="en-US" sz="2200" b="0" i="0" u="none" strike="noStrike" cap="none">
                <a:solidFill>
                  <a:srgbClr val="D8D8D8"/>
                </a:solidFill>
                <a:latin typeface="Merriweather Sans"/>
                <a:ea typeface="Merriweather Sans"/>
                <a:cs typeface="Merriweather Sans"/>
                <a:sym typeface="Merriweather Sans"/>
              </a:rPr>
              <a:t>L’EDTA potrebbe sembrare privo di selettività ma, in realtà, un notevole controllo delle interferenze può essere esercitato mediante la regolazione del pH. Inoltre, l’interferenza da parte di un particolare catione può essere talvolta eliminata aggiungendo un opportuno </a:t>
            </a:r>
            <a:r>
              <a:rPr lang="en-US" sz="2200" b="0" i="1" u="none" strike="noStrike" cap="none">
                <a:solidFill>
                  <a:srgbClr val="D8D8D8"/>
                </a:solidFill>
                <a:latin typeface="Arial"/>
                <a:ea typeface="Arial"/>
                <a:cs typeface="Arial"/>
                <a:sym typeface="Arial"/>
              </a:rPr>
              <a:t>agente mascherante (CN</a:t>
            </a:r>
            <a:r>
              <a:rPr lang="en-US" sz="2200" b="0" i="1" u="none" strike="noStrike" cap="none" baseline="30000">
                <a:solidFill>
                  <a:srgbClr val="D8D8D8"/>
                </a:solidFill>
                <a:latin typeface="Arial"/>
                <a:ea typeface="Arial"/>
                <a:cs typeface="Arial"/>
                <a:sym typeface="Arial"/>
              </a:rPr>
              <a:t>-</a:t>
            </a:r>
            <a:r>
              <a:rPr lang="en-US" sz="2200" b="0" i="1" u="none" strike="noStrike" cap="none">
                <a:solidFill>
                  <a:srgbClr val="D8D8D8"/>
                </a:solidFill>
                <a:latin typeface="Arial"/>
                <a:ea typeface="Arial"/>
                <a:cs typeface="Arial"/>
                <a:sym typeface="Arial"/>
              </a:rPr>
              <a:t>)</a:t>
            </a:r>
            <a:r>
              <a:rPr lang="en-US" sz="2200" b="0" i="0" u="none" strike="noStrike" cap="none">
                <a:solidFill>
                  <a:srgbClr val="D8D8D8"/>
                </a:solidFill>
                <a:latin typeface="Merriweather Sans"/>
                <a:ea typeface="Merriweather Sans"/>
                <a:cs typeface="Merriweather Sans"/>
                <a:sym typeface="Merriweather Sans"/>
              </a:rPr>
              <a:t>, ossia un agente complessante che reagisce selettivamente con l’interferente presente in soluzione. Facendo ciò impedisce al componente di interferire durante l’analisi.</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3"/>
          <p:cNvSpPr txBox="1"/>
          <p:nvPr/>
        </p:nvSpPr>
        <p:spPr>
          <a:xfrm>
            <a:off x="217817" y="0"/>
            <a:ext cx="11265673" cy="6342827"/>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 </a:t>
            </a:r>
            <a:r>
              <a:rPr lang="en-US" sz="2000" b="1" i="0" u="none" strike="noStrike" cap="none">
                <a:solidFill>
                  <a:srgbClr val="D8D8D8"/>
                </a:solidFill>
                <a:latin typeface="Merriweather Sans"/>
                <a:ea typeface="Merriweather Sans"/>
                <a:cs typeface="Merriweather Sans"/>
                <a:sym typeface="Merriweather Sans"/>
              </a:rPr>
              <a:t>Durezza dell’acqua</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La concentrazione di cationi Ca</a:t>
            </a:r>
            <a:r>
              <a:rPr lang="en-US" sz="1700" b="0" i="0" u="none" strike="noStrike" cap="none" baseline="30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e Mg</a:t>
            </a:r>
            <a:r>
              <a:rPr lang="en-US" sz="1700" b="0" i="0" u="none" strike="noStrike" cap="none" baseline="30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sciolti in un acqua viene definita </a:t>
            </a:r>
            <a:r>
              <a:rPr lang="en-US" sz="1700" b="1" i="0" u="none" strike="noStrike" cap="none">
                <a:solidFill>
                  <a:srgbClr val="D8D8D8"/>
                </a:solidFill>
                <a:latin typeface="Arial"/>
                <a:ea typeface="Arial"/>
                <a:cs typeface="Arial"/>
                <a:sym typeface="Arial"/>
              </a:rPr>
              <a:t>durezza</a:t>
            </a:r>
            <a:r>
              <a:rPr lang="en-US" sz="1700" b="0" i="0" u="none" strike="noStrike" cap="none">
                <a:solidFill>
                  <a:srgbClr val="D8D8D8"/>
                </a:solidFill>
                <a:latin typeface="Merriweather Sans"/>
                <a:ea typeface="Merriweather Sans"/>
                <a:cs typeface="Merriweather Sans"/>
                <a:sym typeface="Merriweather Sans"/>
              </a:rPr>
              <a:t>. I due cationi sono essenziali per l’uomo e per gli organismi viventi, tuttavia il controllo della loro concentrazione nelle acque potabili o per uso industriale è di notevole importanza, date le conseguenze pratiche prodotte dalla loro presenza. Infatti, il calcio ed il magnesio formano composti insolubili con l’anione carbonato, cumulativamente definiti </a:t>
            </a:r>
            <a:r>
              <a:rPr lang="en-US" sz="1700" b="1" i="1" u="none" strike="noStrike" cap="none">
                <a:solidFill>
                  <a:srgbClr val="D8D8D8"/>
                </a:solidFill>
                <a:latin typeface="Arial"/>
                <a:ea typeface="Arial"/>
                <a:cs typeface="Arial"/>
                <a:sym typeface="Arial"/>
              </a:rPr>
              <a:t>calcare</a:t>
            </a:r>
            <a:r>
              <a:rPr lang="en-US" sz="1700" b="0" i="0" u="none" strike="noStrike" cap="none">
                <a:solidFill>
                  <a:srgbClr val="D8D8D8"/>
                </a:solidFill>
                <a:latin typeface="Merriweather Sans"/>
                <a:ea typeface="Merriweather Sans"/>
                <a:cs typeface="Merriweather Sans"/>
                <a:sym typeface="Merriweather Sans"/>
              </a:rPr>
              <a:t>.</a:t>
            </a:r>
            <a:endParaRPr/>
          </a:p>
          <a:p>
            <a:pPr marL="0" marR="0" lvl="0" indent="0" algn="just" rtl="0">
              <a:lnSpc>
                <a:spcPct val="150000"/>
              </a:lnSpc>
              <a:spcBef>
                <a:spcPts val="0"/>
              </a:spcBef>
              <a:spcAft>
                <a:spcPts val="0"/>
              </a:spcAft>
              <a:buClr>
                <a:srgbClr val="000000"/>
              </a:buClr>
              <a:buSzPts val="1700"/>
              <a:buFont typeface="Merriweather Sans"/>
              <a:buNone/>
            </a:pPr>
            <a:endParaRPr sz="17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La determinazione della durezza dell’acqua si prefigura, quindi, come un test necessario che fornisce una misura della sua qualità per uso domestico e industriale. La presenza eccessiva di tali ioni in un’acqua può comportare la formazione di calcare negli elettrodomestici come le lavatrici e lavastoviglie con conseguente perdita della loro efficienza di funzionamento; inoltre la formazione di calcare in tubazioni e condutture è un problema anche industriale laddove sono previsti impianti di raffreddamento ad acqua. </a:t>
            </a:r>
            <a:endParaRPr/>
          </a:p>
          <a:p>
            <a:pPr marL="0" marR="0" lvl="0" indent="0" algn="just" rtl="0">
              <a:lnSpc>
                <a:spcPct val="150000"/>
              </a:lnSpc>
              <a:spcBef>
                <a:spcPts val="0"/>
              </a:spcBef>
              <a:spcAft>
                <a:spcPts val="0"/>
              </a:spcAft>
              <a:buClr>
                <a:srgbClr val="000000"/>
              </a:buClr>
              <a:buSzPts val="1700"/>
              <a:buFont typeface="Merriweather Sans"/>
              <a:buNone/>
            </a:pPr>
            <a:endParaRPr sz="17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In aggiunta, un’acqua troppo ricca di calcio presenta anche l’inconveniente di far precipitare i saponi e di conseguenza induce la perdita del potere schiumogeno dei comuni detersivi; nelle zone con acque ad elevata durezza è richiesta una maggiore aggiunta di detersivo per ottenere l’effetto pulente.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4"/>
          <p:cNvSpPr txBox="1"/>
          <p:nvPr/>
        </p:nvSpPr>
        <p:spPr>
          <a:xfrm>
            <a:off x="257753" y="28138"/>
            <a:ext cx="11676493" cy="646330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Durezza temporanea e durezza permanente</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DUREZZA TOTALE </a:t>
            </a:r>
            <a:r>
              <a:rPr lang="en-US" sz="1800" b="1" i="0" u="none" strike="noStrike" cap="none">
                <a:solidFill>
                  <a:srgbClr val="D8D8D8"/>
                </a:solidFill>
                <a:latin typeface="Merriweather Sans"/>
                <a:ea typeface="Merriweather Sans"/>
                <a:cs typeface="Merriweather Sans"/>
                <a:sym typeface="Merriweather Sans"/>
              </a:rPr>
              <a:t>(misurabile tramite titolazione diretta del campione di acqua)</a:t>
            </a:r>
            <a:endParaRPr/>
          </a:p>
          <a:p>
            <a:pPr marL="0" marR="0" lvl="0" indent="0" algn="l"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Esprime la somma di durezza permanente e durezza temporanea</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DUREZZA PERMANENTE (misurabile tramite titolazione dopo eliminazione della parte che viene eliminata tramite ebollizione)</a:t>
            </a:r>
            <a:br>
              <a:rPr lang="en-US" sz="1800" b="1" i="0" u="none" strike="noStrike" cap="none">
                <a:solidFill>
                  <a:srgbClr val="D8D8D8"/>
                </a:solidFill>
                <a:latin typeface="Arial"/>
                <a:ea typeface="Arial"/>
                <a:cs typeface="Arial"/>
                <a:sym typeface="Arial"/>
              </a:rPr>
            </a:br>
            <a:r>
              <a:rPr lang="en-US" sz="1800" b="0" i="0" u="none" strike="noStrike" cap="none">
                <a:solidFill>
                  <a:srgbClr val="D8D8D8"/>
                </a:solidFill>
                <a:latin typeface="Merriweather Sans"/>
                <a:ea typeface="Merriweather Sans"/>
                <a:cs typeface="Merriweather Sans"/>
                <a:sym typeface="Merriweather Sans"/>
              </a:rPr>
              <a:t>È dovuta a quei Sali (cloruri, solfati, nitrati, carbonati) che rimangono in soluzione nonostante l’ebollizione prolungata.</a:t>
            </a:r>
            <a:br>
              <a:rPr lang="en-US" sz="1800" b="0" i="0" u="none" strike="noStrike" cap="none">
                <a:solidFill>
                  <a:srgbClr val="D8D8D8"/>
                </a:solidFill>
                <a:latin typeface="Merriweather Sans"/>
                <a:ea typeface="Merriweather Sans"/>
                <a:cs typeface="Merriweather Sans"/>
                <a:sym typeface="Merriweather Sans"/>
              </a:rPr>
            </a:br>
            <a:endParaRPr sz="1800" b="0" i="0" u="none" strike="noStrike" cap="none">
              <a:solidFill>
                <a:srgbClr val="D8D8D8"/>
              </a:solidFill>
              <a:latin typeface="Merriweather Sans"/>
              <a:ea typeface="Merriweather Sans"/>
              <a:cs typeface="Merriweather Sans"/>
              <a:sym typeface="Merriweather Sans"/>
            </a:endParaRPr>
          </a:p>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DUREZZA TEMPORANEA (CALCOLABILE per differenza tra la totale e la permanente)</a:t>
            </a:r>
            <a:br>
              <a:rPr lang="en-US" sz="1800" b="1" i="0" u="none" strike="noStrike" cap="none">
                <a:solidFill>
                  <a:srgbClr val="D8D8D8"/>
                </a:solidFill>
                <a:latin typeface="Arial"/>
                <a:ea typeface="Arial"/>
                <a:cs typeface="Arial"/>
                <a:sym typeface="Arial"/>
              </a:rPr>
            </a:br>
            <a:r>
              <a:rPr lang="en-US" sz="1800" b="0" i="0" u="none" strike="noStrike" cap="none">
                <a:solidFill>
                  <a:srgbClr val="D8D8D8"/>
                </a:solidFill>
                <a:latin typeface="Merriweather Sans"/>
                <a:ea typeface="Merriweather Sans"/>
                <a:cs typeface="Merriweather Sans"/>
                <a:sym typeface="Merriweather Sans"/>
              </a:rPr>
              <a:t>È dovuta alla presenza di Sali di Ca</a:t>
            </a:r>
            <a:r>
              <a:rPr lang="en-US" sz="1800" b="0" i="0" u="none" strike="noStrike" cap="none" baseline="30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e Mg</a:t>
            </a:r>
            <a:r>
              <a:rPr lang="en-US" sz="1800" b="0" i="0" u="none" strike="noStrike" cap="none" baseline="30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quali bicarbonati, che in seguito all’ebollizione dell’acqua si decompongono con formazione di composti insolubili dei due ioni metallici.</a:t>
            </a:r>
            <a:endParaRPr/>
          </a:p>
          <a:p>
            <a:pPr marL="0" marR="0" lvl="0" indent="0" algn="l"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0" i="0" u="none" strike="noStrike" cap="none">
                <a:solidFill>
                  <a:srgbClr val="D8D8D8"/>
                </a:solidFill>
                <a:latin typeface="Merriweather Sans"/>
                <a:ea typeface="Merriweather Sans"/>
                <a:cs typeface="Merriweather Sans"/>
                <a:sym typeface="Merriweather Sans"/>
              </a:rPr>
              <a:t>Ca</a:t>
            </a:r>
            <a:r>
              <a:rPr lang="en-US" sz="1800" b="0" i="0" u="none" strike="noStrike" cap="none" baseline="30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+ 2 HCO</a:t>
            </a:r>
            <a:r>
              <a:rPr lang="en-US" sz="1800" b="0" i="0" u="none" strike="noStrike" cap="none" baseline="-25000">
                <a:solidFill>
                  <a:srgbClr val="D8D8D8"/>
                </a:solidFill>
                <a:latin typeface="Merriweather Sans"/>
                <a:ea typeface="Merriweather Sans"/>
                <a:cs typeface="Merriweather Sans"/>
                <a:sym typeface="Merriweather Sans"/>
              </a:rPr>
              <a:t>3</a:t>
            </a:r>
            <a:r>
              <a:rPr lang="en-US" sz="1800" b="0" i="0" u="none" strike="noStrike" cap="none" baseline="30000">
                <a:solidFill>
                  <a:srgbClr val="D8D8D8"/>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 CaCO</a:t>
            </a:r>
            <a:r>
              <a:rPr lang="en-US" sz="1800" b="0" i="0" u="none" strike="noStrike" cap="none" baseline="-25000">
                <a:solidFill>
                  <a:srgbClr val="D8D8D8"/>
                </a:solidFill>
                <a:latin typeface="Merriweather Sans"/>
                <a:ea typeface="Merriweather Sans"/>
                <a:cs typeface="Merriweather Sans"/>
                <a:sym typeface="Merriweather Sans"/>
              </a:rPr>
              <a:t>3(ppt)</a:t>
            </a:r>
            <a:r>
              <a:rPr lang="en-US" sz="1800" b="0" i="0" u="none" strike="noStrike" cap="none">
                <a:solidFill>
                  <a:srgbClr val="D8D8D8"/>
                </a:solidFill>
                <a:latin typeface="Merriweather Sans"/>
                <a:ea typeface="Merriweather Sans"/>
                <a:cs typeface="Merriweather Sans"/>
                <a:sym typeface="Merriweather Sans"/>
              </a:rPr>
              <a:t> + CO</a:t>
            </a:r>
            <a:r>
              <a:rPr lang="en-US" sz="1800" b="0" i="0" u="none" strike="noStrike" cap="none" baseline="-25000">
                <a:solidFill>
                  <a:srgbClr val="D8D8D8"/>
                </a:solidFill>
                <a:latin typeface="Merriweather Sans"/>
                <a:ea typeface="Merriweather Sans"/>
                <a:cs typeface="Merriweather Sans"/>
                <a:sym typeface="Merriweather Sans"/>
              </a:rPr>
              <a:t>2(gas)</a:t>
            </a:r>
            <a:r>
              <a:rPr lang="en-US" sz="1800" b="0" i="0" u="none" strike="noStrike" cap="none">
                <a:solidFill>
                  <a:srgbClr val="D8D8D8"/>
                </a:solidFill>
                <a:latin typeface="Merriweather Sans"/>
                <a:ea typeface="Merriweather Sans"/>
                <a:cs typeface="Merriweather Sans"/>
                <a:sym typeface="Merriweather Sans"/>
              </a:rPr>
              <a:t> + H</a:t>
            </a:r>
            <a:r>
              <a:rPr lang="en-US" sz="1800" b="0" i="0" u="none" strike="noStrike" cap="none" baseline="-25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O</a:t>
            </a:r>
            <a:endParaRPr/>
          </a:p>
          <a:p>
            <a:pPr marL="0" marR="0" lvl="0" indent="0" algn="l"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1" i="0" u="none" strike="noStrike" cap="none">
                <a:solidFill>
                  <a:srgbClr val="D8D8D8"/>
                </a:solidFill>
                <a:latin typeface="Merriweather Sans"/>
                <a:ea typeface="Merriweather Sans"/>
                <a:cs typeface="Merriweather Sans"/>
                <a:sym typeface="Merriweather Sans"/>
              </a:rPr>
              <a:t>Ad alte temperature</a:t>
            </a:r>
            <a:r>
              <a:rPr lang="en-US" sz="1800" b="0" i="0" u="none" strike="noStrike" cap="none">
                <a:solidFill>
                  <a:srgbClr val="D8D8D8"/>
                </a:solidFill>
                <a:latin typeface="Merriweather Sans"/>
                <a:ea typeface="Merriweather Sans"/>
                <a:cs typeface="Merriweather Sans"/>
                <a:sym typeface="Merriweather Sans"/>
              </a:rPr>
              <a:t>, l’equilibrio della reazione è spostato verso destra (liberazione di CO</a:t>
            </a:r>
            <a:r>
              <a:rPr lang="en-US" sz="1800" b="0" i="0" u="none" strike="noStrike" cap="none" baseline="-25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gassosa e precipitazione del carbonato di calcio).</a:t>
            </a:r>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Espressione della durezza dell’acqua</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Gradi francesi (°F)    10mg CaCO</a:t>
            </a:r>
            <a:r>
              <a:rPr lang="en-US" sz="1800" b="0" i="0" u="none" strike="noStrike" cap="none" baseline="-25000">
                <a:solidFill>
                  <a:srgbClr val="D8D8D8"/>
                </a:solidFill>
                <a:latin typeface="Merriweather Sans"/>
                <a:ea typeface="Merriweather Sans"/>
                <a:cs typeface="Merriweather Sans"/>
                <a:sym typeface="Merriweather Sans"/>
              </a:rPr>
              <a:t>3</a:t>
            </a:r>
            <a:r>
              <a:rPr lang="en-US" sz="1800" b="0" i="0" u="none" strike="noStrike" cap="none">
                <a:solidFill>
                  <a:srgbClr val="D8D8D8"/>
                </a:solidFill>
                <a:latin typeface="Merriweather Sans"/>
                <a:ea typeface="Merriweather Sans"/>
                <a:cs typeface="Merriweather Sans"/>
                <a:sym typeface="Merriweather Sans"/>
              </a:rPr>
              <a:t>/L di acqua;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p:nvPr/>
        </p:nvSpPr>
        <p:spPr>
          <a:xfrm>
            <a:off x="1225163" y="420903"/>
            <a:ext cx="9423622" cy="5253746"/>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D8D8D8"/>
              </a:buClr>
              <a:buSzPts val="2400"/>
              <a:buFont typeface="Merriweather Sans"/>
              <a:buNone/>
            </a:pPr>
            <a:r>
              <a:rPr lang="en-US" sz="2400" b="1" i="0" u="none" strike="noStrike" cap="none">
                <a:solidFill>
                  <a:srgbClr val="D8D8D8"/>
                </a:solidFill>
                <a:latin typeface="Merriweather Sans"/>
                <a:ea typeface="Merriweather Sans"/>
                <a:cs typeface="Merriweather Sans"/>
                <a:sym typeface="Merriweather Sans"/>
              </a:rPr>
              <a:t>Classificazione delle acque in base alla loro durezza</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D8D8D8"/>
              </a:buClr>
              <a:buSzPts val="2200"/>
              <a:buFont typeface="Arial"/>
              <a:buNone/>
            </a:pPr>
            <a:r>
              <a:rPr lang="en-US" sz="2200" b="1" i="0" u="none" strike="noStrike" cap="none">
                <a:solidFill>
                  <a:srgbClr val="D8D8D8"/>
                </a:solidFill>
                <a:latin typeface="Arial"/>
                <a:ea typeface="Arial"/>
                <a:cs typeface="Arial"/>
                <a:sym typeface="Arial"/>
              </a:rPr>
              <a:t>Intervallo di durezza   → Tipi di acque</a:t>
            </a:r>
            <a:br>
              <a:rPr lang="en-US" sz="2200" b="1" i="0" u="none" strike="noStrike" cap="none">
                <a:solidFill>
                  <a:srgbClr val="D8D8D8"/>
                </a:solidFill>
                <a:latin typeface="Arial"/>
                <a:ea typeface="Arial"/>
                <a:cs typeface="Arial"/>
                <a:sym typeface="Arial"/>
              </a:rPr>
            </a:br>
            <a:r>
              <a:rPr lang="en-US" sz="2200" b="0" i="0" u="none" strike="noStrike" cap="none">
                <a:solidFill>
                  <a:srgbClr val="D8D8D8"/>
                </a:solidFill>
                <a:latin typeface="Merriweather Sans"/>
                <a:ea typeface="Merriweather Sans"/>
                <a:cs typeface="Merriweather Sans"/>
                <a:sym typeface="Merriweather Sans"/>
              </a:rPr>
              <a:t>Fino a 7°F</a:t>
            </a:r>
            <a:r>
              <a:rPr lang="en-US" sz="2200" b="1" i="0" u="none" strike="noStrike" cap="none">
                <a:solidFill>
                  <a:srgbClr val="D8D8D8"/>
                </a:solidFill>
                <a:latin typeface="Arial"/>
                <a:ea typeface="Arial"/>
                <a:cs typeface="Arial"/>
                <a:sym typeface="Arial"/>
              </a:rPr>
              <a:t> → </a:t>
            </a:r>
            <a:r>
              <a:rPr lang="en-US" sz="2200" b="0" i="0" u="none" strike="noStrike" cap="none">
                <a:solidFill>
                  <a:srgbClr val="D8D8D8"/>
                </a:solidFill>
                <a:latin typeface="Merriweather Sans"/>
                <a:ea typeface="Merriweather Sans"/>
                <a:cs typeface="Merriweather Sans"/>
                <a:sym typeface="Merriweather Sans"/>
              </a:rPr>
              <a:t>Molto dolci</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7 °f a 14 °F </a:t>
            </a:r>
            <a:r>
              <a:rPr lang="en-US" sz="2200" b="1" i="0" u="none" strike="noStrike" cap="none">
                <a:solidFill>
                  <a:srgbClr val="D8D8D8"/>
                </a:solidFill>
                <a:latin typeface="Arial"/>
                <a:ea typeface="Arial"/>
                <a:cs typeface="Arial"/>
                <a:sym typeface="Arial"/>
              </a:rPr>
              <a:t>→ </a:t>
            </a:r>
            <a:r>
              <a:rPr lang="en-US" sz="2200" b="0" i="0" u="none" strike="noStrike" cap="none">
                <a:solidFill>
                  <a:srgbClr val="D8D8D8"/>
                </a:solidFill>
                <a:latin typeface="Merriweather Sans"/>
                <a:ea typeface="Merriweather Sans"/>
                <a:cs typeface="Merriweather Sans"/>
                <a:sym typeface="Merriweather Sans"/>
              </a:rPr>
              <a:t>Dolci</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14 °f a 22 °F</a:t>
            </a:r>
            <a:r>
              <a:rPr lang="en-US" sz="2200" b="1" i="0" u="none" strike="noStrike" cap="none">
                <a:solidFill>
                  <a:srgbClr val="D8D8D8"/>
                </a:solidFill>
                <a:latin typeface="Arial"/>
                <a:ea typeface="Arial"/>
                <a:cs typeface="Arial"/>
                <a:sym typeface="Arial"/>
              </a:rPr>
              <a:t> → </a:t>
            </a:r>
            <a:r>
              <a:rPr lang="en-US" sz="2200" b="0" i="0" u="none" strike="noStrike" cap="none">
                <a:solidFill>
                  <a:srgbClr val="D8D8D8"/>
                </a:solidFill>
                <a:latin typeface="Merriweather Sans"/>
                <a:ea typeface="Merriweather Sans"/>
                <a:cs typeface="Merriweather Sans"/>
                <a:sym typeface="Merriweather Sans"/>
              </a:rPr>
              <a:t>Mediamente dure</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22 °f a 32 °F </a:t>
            </a:r>
            <a:r>
              <a:rPr lang="en-US" sz="2200" b="1" i="0" u="none" strike="noStrike" cap="none">
                <a:solidFill>
                  <a:srgbClr val="D8D8D8"/>
                </a:solidFill>
                <a:latin typeface="Arial"/>
                <a:ea typeface="Arial"/>
                <a:cs typeface="Arial"/>
                <a:sym typeface="Arial"/>
              </a:rPr>
              <a:t>→ </a:t>
            </a:r>
            <a:r>
              <a:rPr lang="en-US" sz="2200" b="0" i="0" u="none" strike="noStrike" cap="none">
                <a:solidFill>
                  <a:srgbClr val="D8D8D8"/>
                </a:solidFill>
                <a:latin typeface="Merriweather Sans"/>
                <a:ea typeface="Merriweather Sans"/>
                <a:cs typeface="Merriweather Sans"/>
                <a:sym typeface="Merriweather Sans"/>
              </a:rPr>
              <a:t>Discretamente dure</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32 °f a 54 °F</a:t>
            </a:r>
            <a:r>
              <a:rPr lang="en-US" sz="2200" b="1" i="0" u="none" strike="noStrike" cap="none">
                <a:solidFill>
                  <a:srgbClr val="D8D8D8"/>
                </a:solidFill>
                <a:latin typeface="Arial"/>
                <a:ea typeface="Arial"/>
                <a:cs typeface="Arial"/>
                <a:sym typeface="Arial"/>
              </a:rPr>
              <a:t> → </a:t>
            </a:r>
            <a:r>
              <a:rPr lang="en-US" sz="2200" b="0" i="0" u="none" strike="noStrike" cap="none">
                <a:solidFill>
                  <a:srgbClr val="D8D8D8"/>
                </a:solidFill>
                <a:latin typeface="Merriweather Sans"/>
                <a:ea typeface="Merriweather Sans"/>
                <a:cs typeface="Merriweather Sans"/>
                <a:sym typeface="Merriweather Sans"/>
              </a:rPr>
              <a:t>Dure</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Oltre 54 °F </a:t>
            </a:r>
            <a:r>
              <a:rPr lang="en-US" sz="2200" b="1" i="0" u="none" strike="noStrike" cap="none">
                <a:solidFill>
                  <a:srgbClr val="D8D8D8"/>
                </a:solidFill>
                <a:latin typeface="Arial"/>
                <a:ea typeface="Arial"/>
                <a:cs typeface="Arial"/>
                <a:sym typeface="Arial"/>
              </a:rPr>
              <a:t>→ </a:t>
            </a:r>
            <a:r>
              <a:rPr lang="en-US" sz="2200" b="0" i="0" u="none" strike="noStrike" cap="none">
                <a:solidFill>
                  <a:srgbClr val="D8D8D8"/>
                </a:solidFill>
                <a:latin typeface="Merriweather Sans"/>
                <a:ea typeface="Merriweather Sans"/>
                <a:cs typeface="Merriweather Sans"/>
                <a:sym typeface="Merriweather Sans"/>
              </a:rPr>
              <a:t>Molto dure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p:nvPr/>
        </p:nvSpPr>
        <p:spPr>
          <a:xfrm>
            <a:off x="363773" y="306748"/>
            <a:ext cx="11464454" cy="6772303"/>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Principio del metodo</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Si effettua mediante titolazione con EDTA, complessante dei metalli alcalino-terrosi. La titolazione viene effettuata in soluzione a pH = 10 (aggiungendo tampone ammoniaca/ammonio) per favorire la complessazione degli ioni Ca</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e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 Per la rilevazione del punto di fine titolazione si utilizza come indicatore il nero-ericromo T, che forma con una piccolissima parte di ioni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complessi fortemente colorati di </a:t>
            </a:r>
            <a:r>
              <a:rPr lang="en-US" sz="2400" b="1" i="0" u="none" strike="noStrike" cap="none">
                <a:solidFill>
                  <a:srgbClr val="D8D8D8"/>
                </a:solidFill>
                <a:latin typeface="Merriweather Sans"/>
                <a:ea typeface="Merriweather Sans"/>
                <a:cs typeface="Merriweather Sans"/>
                <a:sym typeface="Merriweather Sans"/>
              </a:rPr>
              <a:t>rosso-vino</a:t>
            </a:r>
            <a:r>
              <a:rPr lang="en-US" sz="2000" b="0" i="0" u="none" strike="noStrike" cap="none">
                <a:solidFill>
                  <a:srgbClr val="D8D8D8"/>
                </a:solidFill>
                <a:latin typeface="Merriweather Sans"/>
                <a:ea typeface="Merriweather Sans"/>
                <a:cs typeface="Merriweather Sans"/>
                <a:sym typeface="Merriweather Sans"/>
              </a:rPr>
              <a:t>. Al punto di equivalenza, dopo essere stati complessati tutti gli ioni Ca</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ed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liberi in soluzione, un’ulteriore aggiunta di titolante induce una reazione di spostamento a carico del complesso Mg-nero-ericromo T, che una volta libero, assume una colorazione </a:t>
            </a:r>
            <a:r>
              <a:rPr lang="en-US" sz="2400" b="1" i="0" u="none" strike="noStrike" cap="none">
                <a:solidFill>
                  <a:srgbClr val="D8D8D8"/>
                </a:solidFill>
                <a:latin typeface="Merriweather Sans"/>
                <a:ea typeface="Merriweather Sans"/>
                <a:cs typeface="Merriweather Sans"/>
                <a:sym typeface="Merriweather Sans"/>
              </a:rPr>
              <a:t>blu cobalto</a:t>
            </a:r>
            <a:r>
              <a:rPr lang="en-US" sz="20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Infine, è da tener presente che in base alla definizione di grado francese (°F = 10 mg di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/L H</a:t>
            </a:r>
            <a:r>
              <a:rPr lang="en-US" sz="2000" b="0" i="0" u="none" strike="noStrike" cap="none" baseline="-25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O) </a:t>
            </a:r>
            <a:r>
              <a:rPr lang="en-US" sz="2000" b="1" i="0" u="none" strike="noStrike" cap="none">
                <a:solidFill>
                  <a:srgbClr val="D8D8D8"/>
                </a:solidFill>
                <a:latin typeface="Merriweather Sans"/>
                <a:ea typeface="Merriweather Sans"/>
                <a:cs typeface="Merriweather Sans"/>
                <a:sym typeface="Merriweather Sans"/>
              </a:rPr>
              <a:t>titolando 100 mL di acqua con EDTA 0,01 M, i mL utilizzati nella titolazione corrispondono alla durezza totale espressa in gradi Francesi.</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57" descr="Immagine 1"/>
          <p:cNvPicPr preferRelativeResize="0"/>
          <p:nvPr/>
        </p:nvPicPr>
        <p:blipFill rotWithShape="1">
          <a:blip r:embed="rId3">
            <a:alphaModFix/>
          </a:blip>
          <a:srcRect/>
          <a:stretch/>
        </p:blipFill>
        <p:spPr>
          <a:xfrm>
            <a:off x="1153551" y="185516"/>
            <a:ext cx="9959927" cy="653620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8" descr="Immagine 3"/>
          <p:cNvPicPr preferRelativeResize="0"/>
          <p:nvPr/>
        </p:nvPicPr>
        <p:blipFill rotWithShape="1">
          <a:blip r:embed="rId3">
            <a:alphaModFix/>
          </a:blip>
          <a:srcRect/>
          <a:stretch/>
        </p:blipFill>
        <p:spPr>
          <a:xfrm>
            <a:off x="848750" y="305246"/>
            <a:ext cx="10494499" cy="624750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9"/>
          <p:cNvSpPr txBox="1"/>
          <p:nvPr/>
        </p:nvSpPr>
        <p:spPr>
          <a:xfrm>
            <a:off x="483038" y="246463"/>
            <a:ext cx="11305431" cy="658641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2200"/>
              <a:buFont typeface="Merriweather Sans"/>
              <a:buNone/>
            </a:pPr>
            <a:r>
              <a:rPr lang="en-US" sz="2200" b="1" i="0" u="none" strike="noStrike" cap="none">
                <a:solidFill>
                  <a:srgbClr val="D8D8D8"/>
                </a:solidFill>
                <a:latin typeface="Merriweather Sans"/>
                <a:ea typeface="Merriweather Sans"/>
                <a:cs typeface="Merriweather Sans"/>
                <a:sym typeface="Merriweather Sans"/>
              </a:rPr>
              <a:t>Esempio</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Si supponga di aver titolato un campione costituito da 100 mL di acqua con 19,0 mL di una soluzione standard di EDTA </a:t>
            </a:r>
            <a:r>
              <a:rPr lang="en-US" sz="2000" b="1" i="0" u="none" strike="noStrike" cap="none">
                <a:solidFill>
                  <a:srgbClr val="D8D8D8"/>
                </a:solidFill>
                <a:latin typeface="Merriweather Sans"/>
                <a:ea typeface="Merriweather Sans"/>
                <a:cs typeface="Merriweather Sans"/>
                <a:sym typeface="Merriweather Sans"/>
              </a:rPr>
              <a:t>0,0100 N</a:t>
            </a:r>
            <a:r>
              <a:rPr lang="en-US" sz="20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0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Si determina la </a:t>
            </a:r>
            <a:r>
              <a:rPr lang="en-US" sz="2000" b="1" i="0" u="none" strike="noStrike" cap="none">
                <a:solidFill>
                  <a:srgbClr val="D8D8D8"/>
                </a:solidFill>
                <a:latin typeface="Merriweather Sans"/>
                <a:ea typeface="Merriweather Sans"/>
                <a:cs typeface="Merriweather Sans"/>
                <a:sym typeface="Merriweather Sans"/>
              </a:rPr>
              <a:t>durezza totale </a:t>
            </a:r>
            <a:r>
              <a:rPr lang="en-US" sz="2000" b="0" i="0" u="none" strike="noStrike" cap="none">
                <a:solidFill>
                  <a:srgbClr val="D8D8D8"/>
                </a:solidFill>
                <a:latin typeface="Merriweather Sans"/>
                <a:ea typeface="Merriweather Sans"/>
                <a:cs typeface="Merriweather Sans"/>
                <a:sym typeface="Merriweather Sans"/>
              </a:rPr>
              <a:t>di un’acqua espressa in gradi francesi ed in mg/L di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 (ppm).</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In 100 mL sono presenti 0,01N x 19,0 = 0,190 meq di Ca</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in questo caso meq = mmol</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Per determinare la durezza si fa l’assunzione che essa sia data solo dalla presenza di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 (P.M.= 100,09)</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mg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 = mmol x PM = 0,190 x 100,09 = 19,01 mg in 100 mL</a:t>
            </a: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quindi la durezza dell’acqua è di </a:t>
            </a:r>
            <a:r>
              <a:rPr lang="en-US" sz="2000" b="1" i="0" u="none" strike="noStrike" cap="none">
                <a:solidFill>
                  <a:srgbClr val="D8D8D8"/>
                </a:solidFill>
                <a:latin typeface="Arial"/>
                <a:ea typeface="Arial"/>
                <a:cs typeface="Arial"/>
                <a:sym typeface="Arial"/>
              </a:rPr>
              <a:t>19,01 °F</a:t>
            </a:r>
            <a:r>
              <a:rPr lang="en-US" sz="2000" b="0" i="0" u="none" strike="noStrike" cap="none">
                <a:solidFill>
                  <a:srgbClr val="D8D8D8"/>
                </a:solidFill>
                <a:latin typeface="Merriweather Sans"/>
                <a:ea typeface="Merriweather Sans"/>
                <a:cs typeface="Merriweather Sans"/>
                <a:sym typeface="Merriweather Sans"/>
              </a:rPr>
              <a:t>.</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1" u="none" strike="noStrike" cap="none">
                <a:solidFill>
                  <a:srgbClr val="D8D8D8"/>
                </a:solidFill>
                <a:latin typeface="Arial"/>
                <a:ea typeface="Arial"/>
                <a:cs typeface="Arial"/>
                <a:sym typeface="Arial"/>
              </a:rPr>
              <a:t>L’acqua è mediamente dura.</a:t>
            </a:r>
            <a:endParaRPr/>
          </a:p>
          <a:p>
            <a:pPr marL="0" marR="0" lvl="0" indent="0" algn="l" rtl="0">
              <a:lnSpc>
                <a:spcPct val="100000"/>
              </a:lnSpc>
              <a:spcBef>
                <a:spcPts val="0"/>
              </a:spcBef>
              <a:spcAft>
                <a:spcPts val="0"/>
              </a:spcAft>
              <a:buClr>
                <a:srgbClr val="D8D8D8"/>
              </a:buClr>
              <a:buSzPts val="2000"/>
              <a:buFont typeface="Arial"/>
              <a:buNone/>
            </a:pPr>
            <a:br>
              <a:rPr lang="en-US" sz="2000" b="0" i="1" u="none" strike="noStrike" cap="none">
                <a:solidFill>
                  <a:srgbClr val="D8D8D8"/>
                </a:solidFill>
                <a:latin typeface="Arial"/>
                <a:ea typeface="Arial"/>
                <a:cs typeface="Arial"/>
                <a:sym typeface="Arial"/>
              </a:rPr>
            </a:br>
            <a:r>
              <a:rPr lang="en-US" sz="2000" b="0" i="0" u="none" strike="noStrike" cap="none">
                <a:solidFill>
                  <a:srgbClr val="D8D8D8"/>
                </a:solidFill>
                <a:latin typeface="Merriweather Sans"/>
                <a:ea typeface="Merriweather Sans"/>
                <a:cs typeface="Merriweather Sans"/>
                <a:sym typeface="Merriweather Sans"/>
              </a:rPr>
              <a:t>Volendo esprimere la concentrazione in mg/L:</a:t>
            </a: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19,0 mg : 100 mL = X mg : 1000 mL</a:t>
            </a: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X mg = 190 mg/L che equivale a dire 190 ppm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p:nvPr/>
        </p:nvSpPr>
        <p:spPr>
          <a:xfrm>
            <a:off x="223552" y="237103"/>
            <a:ext cx="11207112" cy="66509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TIPI DI TITOLAZIONI</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200"/>
              <a:buFont typeface="Century Gothic"/>
              <a:buNone/>
            </a:pPr>
            <a:r>
              <a:rPr lang="en-US" sz="2200" b="0" i="0" u="none" strike="noStrike" cap="none">
                <a:solidFill>
                  <a:srgbClr val="FFFFFF"/>
                </a:solidFill>
                <a:latin typeface="Century Gothic"/>
                <a:ea typeface="Century Gothic"/>
                <a:cs typeface="Century Gothic"/>
                <a:sym typeface="Century Gothic"/>
              </a:rPr>
              <a:t>Esistono diversi tipi di titolazione, </a:t>
            </a:r>
            <a:r>
              <a:rPr lang="en-US" sz="2200" b="0" i="0" u="sng" strike="noStrike" cap="none">
                <a:solidFill>
                  <a:srgbClr val="FFFFFF"/>
                </a:solidFill>
                <a:latin typeface="Century Gothic"/>
                <a:ea typeface="Century Gothic"/>
                <a:cs typeface="Century Gothic"/>
                <a:sym typeface="Century Gothic"/>
              </a:rPr>
              <a:t>classificati in funzione della reazione su cui si basano o della tecnica adottata per il rilevamento del punto di equivalenza</a:t>
            </a:r>
            <a:r>
              <a:rPr lang="en-US" sz="2200" b="0" i="0" u="none" strike="noStrike" cap="none">
                <a:solidFill>
                  <a:srgbClr val="FFFFFF"/>
                </a:solidFill>
                <a:latin typeface="Century Gothic"/>
                <a:ea typeface="Century Gothic"/>
                <a:cs typeface="Century Gothic"/>
                <a:sym typeface="Century Gothic"/>
              </a:rPr>
              <a:t>. Tra questi si annoverano:</a:t>
            </a:r>
            <a:endParaRPr/>
          </a:p>
          <a:p>
            <a:pPr marL="0" marR="0" lvl="0" indent="0" algn="l"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acido-base, basate sulla neutralizzazione di un acido da parte di una base o viceversa;</a:t>
            </a:r>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di ossido-riduzione (o redox), basate sulla reazione tra un ossidante ed un riducente;</a:t>
            </a:r>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complessometriche, basate sulla reazione di formazione di composti di coordinazione, tra un legante ed uno ione metallico;</a:t>
            </a:r>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di precipitazione, basate sulla reazione di formazione di un composto poco solubile che precipita.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0"/>
          <p:cNvSpPr txBox="1"/>
          <p:nvPr/>
        </p:nvSpPr>
        <p:spPr>
          <a:xfrm>
            <a:off x="257753" y="12527"/>
            <a:ext cx="11676493" cy="5818452"/>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2000"/>
              <a:buFont typeface="Merriweather Sans"/>
              <a:buNone/>
            </a:pPr>
            <a:r>
              <a:rPr lang="en-US" sz="2000" b="1" i="0" u="sng" strike="noStrike" cap="none">
                <a:solidFill>
                  <a:srgbClr val="D8D8D8"/>
                </a:solidFill>
                <a:latin typeface="Merriweather Sans"/>
                <a:ea typeface="Merriweather Sans"/>
                <a:cs typeface="Merriweather Sans"/>
                <a:sym typeface="Merriweather Sans"/>
              </a:rPr>
              <a:t>Esempio (segue) misura durezza permanente</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000000"/>
              </a:buClr>
              <a:buSzPts val="1600"/>
              <a:buFont typeface="Merriweather Sans"/>
              <a:buNone/>
            </a:pPr>
            <a:endParaRPr sz="16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La stessa acqua dell’esempio viene portata all’ebollizione per circa 30 minuti in modo da favorire la formazione del carbonato di calcio che precipita secondo la reazione vista in precedenza e allontanamento della CO</a:t>
            </a:r>
            <a:r>
              <a:rPr lang="en-US" sz="1700" b="0" i="0" u="none" strike="noStrike" cap="none" baseline="-25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La soluzione viene filtrata per allontanare il precipitato e 50 mL esatti di acqua sono prelevati con una pipetta per la titolazione della durezza. Supponendo che per la titolazione siano stati impiegati 12,4 mL di una soluzione standard di EDTA 0,01 M, si possono impostare i calcoli nel modo seguente:</a:t>
            </a:r>
            <a:endParaRPr/>
          </a:p>
          <a:p>
            <a:pPr marL="0" marR="0" lvl="0" indent="0" algn="just" rtl="0">
              <a:lnSpc>
                <a:spcPct val="150000"/>
              </a:lnSpc>
              <a:spcBef>
                <a:spcPts val="0"/>
              </a:spcBef>
              <a:spcAft>
                <a:spcPts val="0"/>
              </a:spcAft>
              <a:buClr>
                <a:srgbClr val="000000"/>
              </a:buClr>
              <a:buSzPts val="1700"/>
              <a:buFont typeface="Merriweather Sans"/>
              <a:buNone/>
            </a:pPr>
            <a:endParaRPr sz="1700" b="0" i="0" u="none" strike="noStrike" cap="none">
              <a:solidFill>
                <a:srgbClr val="D8D8D8"/>
              </a:solidFill>
              <a:latin typeface="Helvetica Neue"/>
              <a:ea typeface="Helvetica Neue"/>
              <a:cs typeface="Helvetica Neue"/>
              <a:sym typeface="Helvetica Neue"/>
            </a:endParaRPr>
          </a:p>
          <a:p>
            <a:pPr marL="0" marR="0" lvl="0" indent="0" algn="l" rtl="0">
              <a:lnSpc>
                <a:spcPct val="20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Durezza permanente di 100 mL = 0,01 x 12,4 = 0,124 meq di Ca</a:t>
            </a:r>
            <a:r>
              <a:rPr lang="en-US" sz="1700" b="0" i="0" u="none" strike="noStrike" cap="none" baseline="30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 Mg</a:t>
            </a:r>
            <a:r>
              <a:rPr lang="en-US" sz="1700" b="0" i="0" u="none" strike="noStrike" cap="none" baseline="30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in questo caso meq = mmol</a:t>
            </a:r>
            <a:br>
              <a:rPr lang="en-US" sz="1700" b="0" i="0" u="none" strike="noStrike" cap="none">
                <a:solidFill>
                  <a:srgbClr val="D8D8D8"/>
                </a:solidFill>
                <a:latin typeface="Merriweather Sans"/>
                <a:ea typeface="Merriweather Sans"/>
                <a:cs typeface="Merriweather Sans"/>
                <a:sym typeface="Merriweather Sans"/>
              </a:rPr>
            </a:br>
            <a:r>
              <a:rPr lang="en-US" sz="1700" b="0" i="0" u="none" strike="noStrike" cap="none">
                <a:solidFill>
                  <a:srgbClr val="D8D8D8"/>
                </a:solidFill>
                <a:latin typeface="Merriweather Sans"/>
                <a:ea typeface="Merriweather Sans"/>
                <a:cs typeface="Merriweather Sans"/>
                <a:sym typeface="Merriweather Sans"/>
              </a:rPr>
              <a:t>Ancora una volta si considera che siano tutti mmol di CaCO</a:t>
            </a:r>
            <a:r>
              <a:rPr lang="en-US" sz="1700" b="0" i="0" u="none" strike="noStrike" cap="none" baseline="-25000">
                <a:solidFill>
                  <a:srgbClr val="D8D8D8"/>
                </a:solidFill>
                <a:latin typeface="Merriweather Sans"/>
                <a:ea typeface="Merriweather Sans"/>
                <a:cs typeface="Merriweather Sans"/>
                <a:sym typeface="Merriweather Sans"/>
              </a:rPr>
              <a:t>3</a:t>
            </a:r>
            <a:br>
              <a:rPr lang="en-US" sz="1700" b="0" i="0" u="none" strike="noStrike" cap="none" baseline="-25000">
                <a:solidFill>
                  <a:srgbClr val="D8D8D8"/>
                </a:solidFill>
                <a:latin typeface="Merriweather Sans"/>
                <a:ea typeface="Merriweather Sans"/>
                <a:cs typeface="Merriweather Sans"/>
                <a:sym typeface="Merriweather Sans"/>
              </a:rPr>
            </a:br>
            <a:r>
              <a:rPr lang="en-US" sz="1700" b="0" i="0" u="none" strike="noStrike" cap="none">
                <a:solidFill>
                  <a:srgbClr val="D8D8D8"/>
                </a:solidFill>
                <a:latin typeface="Merriweather Sans"/>
                <a:ea typeface="Merriweather Sans"/>
                <a:cs typeface="Merriweather Sans"/>
                <a:sym typeface="Merriweather Sans"/>
              </a:rPr>
              <a:t>mg CaCO</a:t>
            </a:r>
            <a:r>
              <a:rPr lang="en-US" sz="1700" b="0" i="0" u="none" strike="noStrike" cap="none" baseline="-25000">
                <a:solidFill>
                  <a:srgbClr val="D8D8D8"/>
                </a:solidFill>
                <a:latin typeface="Merriweather Sans"/>
                <a:ea typeface="Merriweather Sans"/>
                <a:cs typeface="Merriweather Sans"/>
                <a:sym typeface="Merriweather Sans"/>
              </a:rPr>
              <a:t>3</a:t>
            </a:r>
            <a:r>
              <a:rPr lang="en-US" sz="1700" b="0" i="0" u="none" strike="noStrike" cap="none">
                <a:solidFill>
                  <a:srgbClr val="D8D8D8"/>
                </a:solidFill>
                <a:latin typeface="Merriweather Sans"/>
                <a:ea typeface="Merriweather Sans"/>
                <a:cs typeface="Merriweather Sans"/>
                <a:sym typeface="Merriweather Sans"/>
              </a:rPr>
              <a:t> = mmol x pm = 0,124 x 100,09 = 12,411 mg in 100 mL</a:t>
            </a:r>
            <a:br>
              <a:rPr lang="en-US" sz="1700" b="0" i="0" u="none" strike="noStrike" cap="none">
                <a:solidFill>
                  <a:srgbClr val="D8D8D8"/>
                </a:solidFill>
                <a:latin typeface="Merriweather Sans"/>
                <a:ea typeface="Merriweather Sans"/>
                <a:cs typeface="Merriweather Sans"/>
                <a:sym typeface="Merriweather Sans"/>
              </a:rPr>
            </a:br>
            <a:r>
              <a:rPr lang="en-US" sz="1700" b="0" i="0" u="none" strike="noStrike" cap="none">
                <a:solidFill>
                  <a:srgbClr val="D8D8D8"/>
                </a:solidFill>
                <a:latin typeface="Merriweather Sans"/>
                <a:ea typeface="Merriweather Sans"/>
                <a:cs typeface="Merriweather Sans"/>
                <a:sym typeface="Merriweather Sans"/>
              </a:rPr>
              <a:t>quindi la durezza dell’acqua è di </a:t>
            </a:r>
            <a:r>
              <a:rPr lang="en-US" sz="1700" b="1" i="0" u="none" strike="noStrike" cap="none">
                <a:solidFill>
                  <a:srgbClr val="D8D8D8"/>
                </a:solidFill>
                <a:latin typeface="Arial"/>
                <a:ea typeface="Arial"/>
                <a:cs typeface="Arial"/>
                <a:sym typeface="Arial"/>
              </a:rPr>
              <a:t>12,4 °F</a:t>
            </a:r>
            <a:r>
              <a:rPr lang="en-US" sz="1700" b="0" i="0" u="none" strike="noStrike" cap="none">
                <a:solidFill>
                  <a:srgbClr val="D8D8D8"/>
                </a:solidFill>
                <a:latin typeface="Merriweather Sans"/>
                <a:ea typeface="Merriweather Sans"/>
                <a:cs typeface="Merriweather Sans"/>
                <a:sym typeface="Merriweather Sans"/>
              </a:rPr>
              <a:t>.</a:t>
            </a:r>
            <a:endParaRPr/>
          </a:p>
          <a:p>
            <a:pPr marL="0" marR="0" lvl="0" indent="0" algn="just" rtl="0">
              <a:lnSpc>
                <a:spcPct val="20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Durezza temporanea = durezza totale – durezza permanente = (19,0 – 12,4) °f = </a:t>
            </a:r>
            <a:r>
              <a:rPr lang="en-US" sz="1700" b="1" i="0" u="none" strike="noStrike" cap="none">
                <a:solidFill>
                  <a:srgbClr val="D8D8D8"/>
                </a:solidFill>
                <a:latin typeface="Arial"/>
                <a:ea typeface="Arial"/>
                <a:cs typeface="Arial"/>
                <a:sym typeface="Arial"/>
              </a:rPr>
              <a:t>6,6 °F</a:t>
            </a:r>
            <a:r>
              <a:rPr lang="en-US" sz="1700" b="0" i="0" u="none" strike="noStrike" cap="none">
                <a:solidFill>
                  <a:srgbClr val="D8D8D8"/>
                </a:solidFill>
                <a:latin typeface="Merriweather Sans"/>
                <a:ea typeface="Merriweather Sans"/>
                <a:cs typeface="Merriweather Sans"/>
                <a:sym typeface="Merriweather Sans"/>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p:nvPr/>
        </p:nvSpPr>
        <p:spPr>
          <a:xfrm>
            <a:off x="0" y="290656"/>
            <a:ext cx="12075089" cy="43724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FFFF"/>
              </a:buClr>
              <a:buSzPts val="2600"/>
              <a:buFont typeface="Century Gothic"/>
              <a:buNone/>
            </a:pPr>
            <a:r>
              <a:rPr lang="en-US" sz="2600" b="1" i="0" u="none" strike="noStrike" cap="none">
                <a:solidFill>
                  <a:srgbClr val="FFFFFF"/>
                </a:solidFill>
                <a:latin typeface="Century Gothic"/>
                <a:ea typeface="Century Gothic"/>
                <a:cs typeface="Century Gothic"/>
                <a:sym typeface="Century Gothic"/>
              </a:rPr>
              <a:t>TITOLAZIONI IN CAMPO ENOLOGICO:</a:t>
            </a:r>
            <a:endParaRPr/>
          </a:p>
          <a:p>
            <a:pPr marL="0" marR="0" lvl="0" indent="0" algn="l" rtl="0">
              <a:lnSpc>
                <a:spcPct val="150000"/>
              </a:lnSpc>
              <a:spcBef>
                <a:spcPts val="0"/>
              </a:spcBef>
              <a:spcAft>
                <a:spcPts val="0"/>
              </a:spcAft>
              <a:buClr>
                <a:srgbClr val="FFFFFF"/>
              </a:buClr>
              <a:buSzPts val="1800"/>
              <a:buFont typeface="Century Gothic"/>
              <a:buNone/>
            </a:pPr>
            <a:endParaRPr sz="1800" b="1" i="0" u="none" strike="noStrike" cap="none">
              <a:solidFill>
                <a:srgbClr val="000000"/>
              </a:solidFill>
              <a:latin typeface="Helvetica Neue"/>
              <a:ea typeface="Helvetica Neue"/>
              <a:cs typeface="Helvetica Neue"/>
              <a:sym typeface="Helvetica Neue"/>
            </a:endParaRPr>
          </a:p>
          <a:p>
            <a:pPr marL="0" marR="0" lvl="1" indent="0" algn="l" rtl="0">
              <a:lnSpc>
                <a:spcPct val="15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-le titolazioni acido-base (</a:t>
            </a:r>
            <a:r>
              <a:rPr lang="en-US" sz="2000" b="1" i="0" u="sng" strike="noStrike" cap="none">
                <a:solidFill>
                  <a:srgbClr val="FFFFFF"/>
                </a:solidFill>
                <a:latin typeface="Comic Sans MS"/>
                <a:ea typeface="Comic Sans MS"/>
                <a:cs typeface="Comic Sans MS"/>
                <a:sym typeface="Comic Sans MS"/>
              </a:rPr>
              <a:t>Acidità totale; Acidità volatile</a:t>
            </a:r>
            <a:r>
              <a:rPr lang="en-US" sz="2000" b="1" i="0" u="none" strike="noStrike" cap="none">
                <a:solidFill>
                  <a:srgbClr val="FFFFFF"/>
                </a:solidFill>
                <a:latin typeface="Century Gothic"/>
                <a:ea typeface="Century Gothic"/>
                <a:cs typeface="Century Gothic"/>
                <a:sym typeface="Century Gothic"/>
              </a:rPr>
              <a:t>)</a:t>
            </a:r>
            <a:endParaRPr/>
          </a:p>
          <a:p>
            <a:pPr marL="342900" marR="0" lvl="1"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342900" marR="0" lvl="3"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0" marR="0" lvl="1" indent="0" algn="l" rtl="0">
              <a:lnSpc>
                <a:spcPct val="15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-le titolazioni di ossido-riduzione  (</a:t>
            </a:r>
            <a:r>
              <a:rPr lang="en-US" sz="2000" b="1" i="0" u="sng" strike="noStrike" cap="none">
                <a:solidFill>
                  <a:srgbClr val="FFFFFF"/>
                </a:solidFill>
                <a:latin typeface="Comic Sans MS"/>
                <a:ea typeface="Comic Sans MS"/>
                <a:cs typeface="Comic Sans MS"/>
                <a:sym typeface="Comic Sans MS"/>
              </a:rPr>
              <a:t>Anidride solforosa, zuccheri riducenti, determinazione di Ca</a:t>
            </a:r>
            <a:r>
              <a:rPr lang="en-US" sz="2000" b="1" i="0" u="sng" strike="noStrike" cap="none" baseline="30000">
                <a:solidFill>
                  <a:srgbClr val="FFFFFF"/>
                </a:solidFill>
                <a:latin typeface="Comic Sans MS"/>
                <a:ea typeface="Comic Sans MS"/>
                <a:cs typeface="Comic Sans MS"/>
                <a:sym typeface="Comic Sans MS"/>
              </a:rPr>
              <a:t>++</a:t>
            </a:r>
            <a:r>
              <a:rPr lang="en-US" sz="2000" b="1" i="0" u="none" strike="noStrike" cap="none">
                <a:solidFill>
                  <a:srgbClr val="FFFFFF"/>
                </a:solidFill>
                <a:latin typeface="Century Gothic"/>
                <a:ea typeface="Century Gothic"/>
                <a:cs typeface="Century Gothic"/>
                <a:sym typeface="Century Gothic"/>
              </a:rPr>
              <a:t>)</a:t>
            </a:r>
            <a:endParaRPr/>
          </a:p>
          <a:p>
            <a:pPr marL="342900" marR="0" lvl="1"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342900" marR="0" lvl="1"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0" marR="0" lvl="1" indent="0" algn="l" rtl="0">
              <a:lnSpc>
                <a:spcPct val="15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-le titolazioni complessometriche (durezza dell’acqua)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p:nvPr/>
        </p:nvSpPr>
        <p:spPr>
          <a:xfrm>
            <a:off x="0" y="12679"/>
            <a:ext cx="12072551" cy="383373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500"/>
              <a:buFont typeface="Century Gothic"/>
              <a:buNone/>
            </a:pPr>
            <a:r>
              <a:rPr lang="en-US" sz="2500" b="1" i="0" u="none" strike="noStrike" cap="none">
                <a:solidFill>
                  <a:srgbClr val="FFFFFF"/>
                </a:solidFill>
                <a:latin typeface="Century Gothic"/>
                <a:ea typeface="Century Gothic"/>
                <a:cs typeface="Century Gothic"/>
                <a:sym typeface="Century Gothic"/>
              </a:rPr>
              <a:t>Affinché una reazione possa rappresentare la base per una titolazione è necessario che: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a:solidFill>
                  <a:srgbClr val="FFFFFF"/>
                </a:solidFill>
                <a:latin typeface="Century Gothic"/>
                <a:ea typeface="Century Gothic"/>
                <a:cs typeface="Century Gothic"/>
                <a:sym typeface="Century Gothic"/>
              </a:rPr>
              <a:t>- decorra rapidamente verso la formazione dei prodotti;</a:t>
            </a:r>
            <a:endParaRPr/>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a:solidFill>
                  <a:srgbClr val="FFFFFF"/>
                </a:solidFill>
                <a:latin typeface="Century Gothic"/>
                <a:ea typeface="Century Gothic"/>
                <a:cs typeface="Century Gothic"/>
                <a:sym typeface="Century Gothic"/>
              </a:rPr>
              <a:t>- sia quantitativa;</a:t>
            </a:r>
            <a:endParaRPr/>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a:solidFill>
                  <a:srgbClr val="FFFFFF"/>
                </a:solidFill>
                <a:latin typeface="Century Gothic"/>
                <a:ea typeface="Century Gothic"/>
                <a:cs typeface="Century Gothic"/>
                <a:sym typeface="Century Gothic"/>
              </a:rPr>
              <a:t>- non dia luogo a reazioni collaterali;</a:t>
            </a:r>
            <a:endParaRPr/>
          </a:p>
          <a:p>
            <a:pPr marL="285750" marR="0" lvl="0" indent="-285750" algn="l" rtl="0">
              <a:lnSpc>
                <a:spcPct val="150000"/>
              </a:lnSpc>
              <a:spcBef>
                <a:spcPts val="0"/>
              </a:spcBef>
              <a:spcAft>
                <a:spcPts val="0"/>
              </a:spcAft>
              <a:buClr>
                <a:srgbClr val="FFFFFF"/>
              </a:buClr>
              <a:buSzPts val="2300"/>
              <a:buFont typeface="Century Gothic"/>
              <a:buChar char="-"/>
            </a:pPr>
            <a:r>
              <a:rPr lang="en-US" sz="2300" b="0" i="0" u="none" strike="noStrike" cap="none">
                <a:solidFill>
                  <a:srgbClr val="FFFFFF"/>
                </a:solidFill>
                <a:latin typeface="Century Gothic"/>
                <a:ea typeface="Century Gothic"/>
                <a:cs typeface="Century Gothic"/>
                <a:sym typeface="Century Gothic"/>
              </a:rPr>
              <a:t>al punto equivalente si manifesti una variazione apprezzabile </a:t>
            </a:r>
            <a:endParaRPr/>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a:solidFill>
                  <a:srgbClr val="FFFFFF"/>
                </a:solidFill>
                <a:latin typeface="Century Gothic"/>
                <a:ea typeface="Century Gothic"/>
                <a:cs typeface="Century Gothic"/>
                <a:sym typeface="Century Gothic"/>
              </a:rPr>
              <a:t>di una proprietà chimica o chimico-fisica del sistema</a:t>
            </a:r>
            <a:endParaRPr sz="2300" b="0" i="0" u="none" strike="noStrike" cap="none">
              <a:solidFill>
                <a:srgbClr val="000000"/>
              </a:solidFill>
              <a:latin typeface="Helvetica Neue"/>
              <a:ea typeface="Helvetica Neue"/>
              <a:cs typeface="Helvetica Neue"/>
              <a:sym typeface="Helvetica Neue"/>
            </a:endParaRPr>
          </a:p>
        </p:txBody>
      </p:sp>
      <p:pic>
        <p:nvPicPr>
          <p:cNvPr id="123" name="Google Shape;123;p8" descr="Immagine 6"/>
          <p:cNvPicPr preferRelativeResize="0"/>
          <p:nvPr/>
        </p:nvPicPr>
        <p:blipFill rotWithShape="1">
          <a:blip r:embed="rId3">
            <a:alphaModFix/>
          </a:blip>
          <a:srcRect/>
          <a:stretch/>
        </p:blipFill>
        <p:spPr>
          <a:xfrm>
            <a:off x="5708822" y="3818100"/>
            <a:ext cx="6171916" cy="303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p:nvPr/>
        </p:nvSpPr>
        <p:spPr>
          <a:xfrm>
            <a:off x="0" y="152898"/>
            <a:ext cx="12191999" cy="563230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Titolazioni: punto equivalente e punto finale (ERRORE DI TITOLAZIONE)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In una titolazione è necessario distinguere tra </a:t>
            </a:r>
            <a:r>
              <a:rPr lang="en-US" sz="1800" b="1" i="0" u="sng" strike="noStrike" cap="none">
                <a:solidFill>
                  <a:srgbClr val="FFFFFF"/>
                </a:solidFill>
                <a:latin typeface="Century Gothic"/>
                <a:ea typeface="Century Gothic"/>
                <a:cs typeface="Century Gothic"/>
                <a:sym typeface="Century Gothic"/>
              </a:rPr>
              <a:t>punto  equivalente teorico </a:t>
            </a:r>
            <a:r>
              <a:rPr lang="en-US" sz="1800" b="0" i="0" u="none" strike="noStrike" cap="none">
                <a:solidFill>
                  <a:srgbClr val="FFFFFF"/>
                </a:solidFill>
                <a:latin typeface="Century Gothic"/>
                <a:ea typeface="Century Gothic"/>
                <a:cs typeface="Century Gothic"/>
                <a:sym typeface="Century Gothic"/>
              </a:rPr>
              <a:t>e </a:t>
            </a:r>
            <a:r>
              <a:rPr lang="en-US" sz="1800" b="1" i="0" u="sng" strike="noStrike" cap="none">
                <a:solidFill>
                  <a:srgbClr val="FFFFFF"/>
                </a:solidFill>
                <a:latin typeface="Century Gothic"/>
                <a:ea typeface="Century Gothic"/>
                <a:cs typeface="Century Gothic"/>
                <a:sym typeface="Century Gothic"/>
              </a:rPr>
              <a:t>punto finale (sperimentale)</a:t>
            </a:r>
            <a:r>
              <a:rPr lang="en-US" sz="1800" b="0" i="0" u="none" strike="noStrike" cap="none">
                <a:solidFill>
                  <a:srgbClr val="FFFFFF"/>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pic>
        <p:nvPicPr>
          <p:cNvPr id="129" name="Google Shape;129;p9" descr="Immagine 3"/>
          <p:cNvPicPr preferRelativeResize="0"/>
          <p:nvPr/>
        </p:nvPicPr>
        <p:blipFill rotWithShape="1">
          <a:blip r:embed="rId3">
            <a:alphaModFix/>
          </a:blip>
          <a:srcRect/>
          <a:stretch/>
        </p:blipFill>
        <p:spPr>
          <a:xfrm>
            <a:off x="102575" y="1401725"/>
            <a:ext cx="7268315" cy="5456275"/>
          </a:xfrm>
          <a:prstGeom prst="rect">
            <a:avLst/>
          </a:prstGeom>
          <a:noFill/>
          <a:ln>
            <a:noFill/>
          </a:ln>
        </p:spPr>
      </p:pic>
      <p:sp>
        <p:nvSpPr>
          <p:cNvPr id="130" name="Google Shape;130;p9"/>
          <p:cNvSpPr txBox="1"/>
          <p:nvPr/>
        </p:nvSpPr>
        <p:spPr>
          <a:xfrm>
            <a:off x="7490406" y="1909496"/>
            <a:ext cx="4610700" cy="1708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100"/>
              <a:buFont typeface="Century Gothic"/>
              <a:buNone/>
            </a:pPr>
            <a:r>
              <a:rPr lang="en-US" sz="2100" b="0" i="0" u="none" strike="noStrike" cap="none">
                <a:solidFill>
                  <a:srgbClr val="FFFFFF"/>
                </a:solidFill>
                <a:latin typeface="Century Gothic"/>
                <a:ea typeface="Century Gothic"/>
                <a:cs typeface="Century Gothic"/>
                <a:sym typeface="Century Gothic"/>
              </a:rPr>
              <a:t>Il punto finale è il punto al quale si sospende l’aggiunta  del titolante in base ad una marcata variazione di una proprietà fisica o chimica della soluzione.</a:t>
            </a:r>
            <a:endParaRPr/>
          </a:p>
        </p:txBody>
      </p:sp>
    </p:spTree>
  </p:cSld>
  <p:clrMapOvr>
    <a:masterClrMapping/>
  </p:clrMapOvr>
</p:sld>
</file>

<file path=ppt/theme/theme1.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5175</Words>
  <Application>Microsoft Macintosh PowerPoint</Application>
  <PresentationFormat>Widescreen</PresentationFormat>
  <Paragraphs>495</Paragraphs>
  <Slides>60</Slides>
  <Notes>60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60</vt:i4>
      </vt:variant>
    </vt:vector>
  </HeadingPairs>
  <TitlesOfParts>
    <vt:vector size="69" baseType="lpstr">
      <vt:lpstr>Times New Roman</vt:lpstr>
      <vt:lpstr>Calibri</vt:lpstr>
      <vt:lpstr>Helvetica Neue</vt:lpstr>
      <vt:lpstr>Noto Sans Symbols</vt:lpstr>
      <vt:lpstr>Century Gothic</vt:lpstr>
      <vt:lpstr>Merriweather Sans</vt:lpstr>
      <vt:lpstr>Comic Sans MS</vt:lpstr>
      <vt:lpstr>Arial</vt:lpstr>
      <vt:lpstr>Rete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giorgia lancia</cp:lastModifiedBy>
  <cp:revision>1</cp:revision>
  <dcterms:modified xsi:type="dcterms:W3CDTF">2023-03-07T09:46:22Z</dcterms:modified>
</cp:coreProperties>
</file>