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0" r:id="rId2"/>
    <p:sldId id="258" r:id="rId3"/>
    <p:sldId id="271" r:id="rId4"/>
    <p:sldId id="260" r:id="rId5"/>
    <p:sldId id="272" r:id="rId6"/>
    <p:sldId id="273" r:id="rId7"/>
    <p:sldId id="274" r:id="rId8"/>
    <p:sldId id="275" r:id="rId9"/>
    <p:sldId id="261" r:id="rId10"/>
    <p:sldId id="276" r:id="rId11"/>
    <p:sldId id="262" r:id="rId12"/>
    <p:sldId id="279" r:id="rId13"/>
    <p:sldId id="280" r:id="rId14"/>
    <p:sldId id="281" r:id="rId15"/>
    <p:sldId id="282" r:id="rId16"/>
    <p:sldId id="283" r:id="rId17"/>
    <p:sldId id="263" r:id="rId18"/>
    <p:sldId id="284" r:id="rId19"/>
    <p:sldId id="292" r:id="rId20"/>
    <p:sldId id="291" r:id="rId21"/>
    <p:sldId id="285" r:id="rId22"/>
    <p:sldId id="286" r:id="rId23"/>
    <p:sldId id="287" r:id="rId24"/>
    <p:sldId id="288" r:id="rId25"/>
    <p:sldId id="290" r:id="rId26"/>
  </p:sldIdLst>
  <p:sldSz cx="9144000" cy="6858000" type="screen4x3"/>
  <p:notesSz cx="6888163" cy="9623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C35C6D-580E-48B7-BD1D-881950BF8432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9813" y="722313"/>
            <a:ext cx="4808537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570413"/>
            <a:ext cx="551021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262893-0C27-4223-B389-658FA04C8CF7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91F54-F58E-4F13-90E2-BFAE3F2C86D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3FE08-5A97-4C76-A17B-4B776C5BF93A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E9F1B-C601-4566-862B-05E0BD281538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67245-D12D-4670-818D-8ABCD26425F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25C02-9BD4-4181-AD34-2526291EECB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D1052-E618-4EB1-A0D0-B2BF90184622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84DDC-CBB5-4D77-8494-5E928F67CCAF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435B6-6E5C-45EB-9327-59EA73B1F1BF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AF107-D6D9-49D4-A27A-4F5F9339605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44C7E-B7CD-4156-9942-BB2080C976A4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1486A-9713-4302-9467-B9160B4C27B8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B2C167-342E-4A50-93BE-7CA610550526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oidiofog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620713"/>
            <a:ext cx="4708525" cy="5940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spaccatureacinioid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71900" cy="4741863"/>
          </a:xfrm>
          <a:prstGeom prst="rect">
            <a:avLst/>
          </a:prstGeom>
          <a:noFill/>
        </p:spPr>
      </p:pic>
      <p:pic>
        <p:nvPicPr>
          <p:cNvPr id="23557" name="Picture 5" descr="reticolaturebaccheoid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8663" y="2576513"/>
            <a:ext cx="5875337" cy="3843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idioreticol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86400" cy="3686175"/>
          </a:xfrm>
          <a:prstGeom prst="rect">
            <a:avLst/>
          </a:prstGeom>
          <a:noFill/>
        </p:spPr>
      </p:pic>
      <p:pic>
        <p:nvPicPr>
          <p:cNvPr id="9219" name="Picture 3" descr="oidiospaccatur0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332163"/>
            <a:ext cx="5257800" cy="3525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843213" y="260350"/>
            <a:ext cx="3221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chemeClr val="tx2"/>
                </a:solidFill>
                <a:latin typeface="Tahoma" pitchFamily="34" charset="0"/>
              </a:rPr>
              <a:t>Epidemiologia dell’oidio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79388" y="1773238"/>
            <a:ext cx="8713787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600">
                <a:latin typeface="Tahoma" pitchFamily="34" charset="0"/>
              </a:rPr>
              <a:t>Svernamento:</a:t>
            </a:r>
          </a:p>
          <a:p>
            <a:pPr lvl="1"/>
            <a:r>
              <a:rPr lang="it-IT" sz="1600" b="1">
                <a:latin typeface="Tahoma" pitchFamily="34" charset="0"/>
              </a:rPr>
              <a:t>A-Micelio latente nelle gemme e conidi nelle perule;</a:t>
            </a:r>
          </a:p>
          <a:p>
            <a:pPr lvl="2"/>
            <a:r>
              <a:rPr lang="it-IT" sz="1600" b="1">
                <a:latin typeface="Tahoma" pitchFamily="34" charset="0"/>
              </a:rPr>
              <a:t>Le infezioni (bandiere) dovute a tali forme non sono presenti ovunque;</a:t>
            </a:r>
          </a:p>
          <a:p>
            <a:pPr lvl="1"/>
            <a:endParaRPr lang="it-IT" sz="1600" b="1">
              <a:latin typeface="Tahoma" pitchFamily="34" charset="0"/>
            </a:endParaRPr>
          </a:p>
          <a:p>
            <a:pPr lvl="1"/>
            <a:r>
              <a:rPr lang="it-IT" sz="1600" b="1">
                <a:latin typeface="Tahoma" pitchFamily="34" charset="0"/>
              </a:rPr>
              <a:t>B-Cleistoteci;</a:t>
            </a:r>
          </a:p>
          <a:p>
            <a:r>
              <a:rPr lang="it-IT" sz="1600" b="1">
                <a:latin typeface="Tahoma" pitchFamily="34" charset="0"/>
              </a:rPr>
              <a:t>La irregolarità di comparsa dei corpi fruttiferi è dovuta alle caratteristiche biologiche del patogeno in quanto, per la formazione dei cleistoteci, è necessario l’incontro fra due ceppi sessualmente compatibili non sempre presenti nelle diverse aree;</a:t>
            </a:r>
          </a:p>
          <a:p>
            <a:r>
              <a:rPr lang="it-IT" sz="1600" b="1">
                <a:latin typeface="Tahoma" pitchFamily="34" charset="0"/>
              </a:rPr>
              <a:t>Temperature inferiori a 10°C non consentono il completamento dello sviluppo dei corpi fruttiferi per la formazione dei cleistoteci;</a:t>
            </a:r>
          </a:p>
          <a:p>
            <a:r>
              <a:rPr lang="it-IT" sz="1600" b="1">
                <a:latin typeface="Tahoma" pitchFamily="34" charset="0"/>
              </a:rPr>
              <a:t>Temperature intorno ai 32°C ostacolano la formazione dei cleistoteci.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50825" y="404813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b="1">
                <a:latin typeface="Tahoma" pitchFamily="34" charset="0"/>
              </a:rPr>
              <a:t>infezioni primarie ascosporiche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79388" y="11255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apertura del corpo fruttifero e rilascio delle ascospore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50825" y="1989138"/>
            <a:ext cx="59055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temperature comprese tra 10 e 32 °C;</a:t>
            </a:r>
          </a:p>
          <a:p>
            <a:pPr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pioggia &gt; 2,5 mm;</a:t>
            </a:r>
          </a:p>
          <a:p>
            <a:pPr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aumenti di temperatura incrementano la percentuale di cleistoteci che liberano ascospore durante le prime 2-4 ore di bagnatura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2411413" y="1557338"/>
            <a:ext cx="0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23850" y="4076700"/>
            <a:ext cx="5543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germinazione delle ascospore:</a:t>
            </a:r>
          </a:p>
          <a:p>
            <a:pPr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in acqua o con umidità relativa superiore al 54% a temperature tra 10 e 25 °C;</a:t>
            </a:r>
          </a:p>
          <a:p>
            <a:pPr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con umidità relativa 100% e T 20-25 °C le ascospore germinano in 4 ore e formano l’appressorio in 12 ore;</a:t>
            </a:r>
          </a:p>
          <a:p>
            <a:pPr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germinazione inibita a temperature &lt;5°C o &gt;31°C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  <p:bldP spid="27655" grpId="0" animBg="1"/>
      <p:bldP spid="276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23850" y="0"/>
            <a:ext cx="65532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b="1">
                <a:latin typeface="Tahoma" pitchFamily="34" charset="0"/>
              </a:rPr>
              <a:t>infezioni secondarie</a:t>
            </a:r>
            <a:endParaRPr lang="it-IT" sz="1800"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germinazione dei conidi:</a:t>
            </a:r>
          </a:p>
          <a:p>
            <a:pPr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ampio intervallo di umidità relativa ed assenza di acqua</a:t>
            </a:r>
          </a:p>
        </p:txBody>
      </p:sp>
      <p:pic>
        <p:nvPicPr>
          <p:cNvPr id="28677" name="Picture 5" descr="greminazconidioidiotemperatu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68413"/>
            <a:ext cx="8785225" cy="2065337"/>
          </a:xfrm>
          <a:prstGeom prst="rect">
            <a:avLst/>
          </a:prstGeom>
          <a:noFill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22238" y="3706813"/>
            <a:ext cx="877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11188" y="4292600"/>
            <a:ext cx="2089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periodo di latenza (intervallo tra infezione e sporulazione)</a:t>
            </a:r>
          </a:p>
        </p:txBody>
      </p:sp>
      <p:pic>
        <p:nvPicPr>
          <p:cNvPr id="28681" name="Picture 9" descr="periodolatenzauncinu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3357563"/>
            <a:ext cx="5999162" cy="3263900"/>
          </a:xfrm>
          <a:prstGeom prst="rect">
            <a:avLst/>
          </a:prstGeom>
          <a:noFill/>
        </p:spPr>
      </p:pic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2484438" y="4941888"/>
            <a:ext cx="2159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80" grpId="0"/>
      <p:bldP spid="286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627313" y="333375"/>
            <a:ext cx="3960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>
                <a:latin typeface="Tahoma" pitchFamily="34" charset="0"/>
              </a:rPr>
              <a:t>progressione della malattia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95288" y="1196975"/>
            <a:ext cx="849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dovuta alle infezioni secondarie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184467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la malattia assume quasi sempre carattere epidemico e se le infezioni primarie sono precoci (aprile-maggio) è possibile osservare in luglio indici di infezione del 90-100%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0" y="278130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temperature elevate, lignificazione dei tralci, invecchiamento delle foglie                                      e maturazione del grappolo determinano un rallentamento                                                        della crescita del micelio e della progressione della malattia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/>
      <p:bldP spid="297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331913" y="1341438"/>
            <a:ext cx="65532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1800">
                <a:latin typeface="Tahoma" pitchFamily="34" charset="0"/>
              </a:rPr>
              <a:t> Fattori favorevoli:</a:t>
            </a:r>
          </a:p>
          <a:p>
            <a:pPr lvl="1"/>
            <a:r>
              <a:rPr lang="it-IT" sz="1800">
                <a:latin typeface="Tahoma" pitchFamily="34" charset="0"/>
              </a:rPr>
              <a:t>Temperatura   6-32 C°  Ottimale 20-25°C;</a:t>
            </a:r>
          </a:p>
          <a:p>
            <a:pPr lvl="1"/>
            <a:r>
              <a:rPr lang="it-IT" sz="1800">
                <a:latin typeface="Tahoma" pitchFamily="34" charset="0"/>
              </a:rPr>
              <a:t>Umidità relativa elevata;</a:t>
            </a:r>
          </a:p>
          <a:p>
            <a:endParaRPr lang="it-IT" sz="1800"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it-IT" sz="1800">
                <a:latin typeface="Tahoma" pitchFamily="34" charset="0"/>
              </a:rPr>
              <a:t> Fattori limitanti:</a:t>
            </a:r>
          </a:p>
          <a:p>
            <a:pPr lvl="1"/>
            <a:r>
              <a:rPr lang="it-IT" sz="1800">
                <a:latin typeface="Tahoma" pitchFamily="34" charset="0"/>
              </a:rPr>
              <a:t>Umettazione prolungata,</a:t>
            </a:r>
          </a:p>
          <a:p>
            <a:pPr lvl="1"/>
            <a:r>
              <a:rPr lang="it-IT" sz="1800">
                <a:latin typeface="Tahoma" pitchFamily="34" charset="0"/>
              </a:rPr>
              <a:t>Temperatura superiore a 30°C,</a:t>
            </a:r>
          </a:p>
          <a:p>
            <a:endParaRPr lang="it-IT" sz="1800"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it-IT" sz="1800">
                <a:latin typeface="Tahoma" pitchFamily="34" charset="0"/>
              </a:rPr>
              <a:t> Originalità:</a:t>
            </a:r>
          </a:p>
          <a:p>
            <a:pPr lvl="1"/>
            <a:r>
              <a:rPr lang="it-IT" sz="1800">
                <a:latin typeface="Tahoma" pitchFamily="34" charset="0"/>
              </a:rPr>
              <a:t>Ciclo non associato a eventi climatici precisi, ripetuti e numerosi, con durata minima di 7-10 giorni, che portano ad esplosioni della malattia.</a:t>
            </a:r>
          </a:p>
          <a:p>
            <a:endParaRPr lang="it-IT" sz="1800"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endParaRPr lang="it-IT" sz="1800" b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476375" y="404813"/>
            <a:ext cx="6202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chemeClr val="tx2"/>
                </a:solidFill>
                <a:latin typeface="Tahoma" pitchFamily="34" charset="0"/>
              </a:rPr>
              <a:t>Esigenze climatiche dell’oidio “molto plastiche”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latin typeface="Tahoma" pitchFamily="34" charset="0"/>
              </a:rPr>
              <a:t>difesa antioidica</a:t>
            </a:r>
            <a:endParaRPr lang="it-IT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19250" y="1773238"/>
            <a:ext cx="594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Scelta del sito di impianto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700338" y="2708275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Varietà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411413" y="40767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Concimazione equilibrata</a:t>
            </a:r>
            <a:endParaRPr lang="it-IT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987675" y="47244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potatura verde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771775" y="1196975"/>
            <a:ext cx="352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i="1">
                <a:latin typeface="Tahoma" pitchFamily="34" charset="0"/>
              </a:rPr>
              <a:t>mezzi agronomici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195513" y="2276475"/>
            <a:ext cx="4824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forma di allevamento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059113" y="3213100"/>
            <a:ext cx="3024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>
                <a:latin typeface="Tahoma" pitchFamily="34" charset="0"/>
              </a:rPr>
              <a:t>eliminazione dei tralci infetti con la potatura invernale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autoUpdateAnimBg="0"/>
      <p:bldP spid="10244" grpId="0" autoUpdateAnimBg="0"/>
      <p:bldP spid="10247" grpId="0" autoUpdateAnimBg="0"/>
      <p:bldP spid="10249" grpId="0" autoUpdateAnimBg="0"/>
      <p:bldP spid="10250" grpId="0"/>
      <p:bldP spid="10251" grpId="0"/>
      <p:bldP spid="102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547813" y="188913"/>
            <a:ext cx="5657850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/>
            <a:r>
              <a:rPr lang="it-IT" sz="2000" b="1" i="1">
                <a:solidFill>
                  <a:schemeClr val="tx2"/>
                </a:solidFill>
                <a:latin typeface="Tahoma" pitchFamily="34" charset="0"/>
              </a:rPr>
              <a:t>Mezzi biologici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755650" y="765175"/>
            <a:ext cx="6629400" cy="5957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it-IT" sz="1800" b="1" i="1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rPr>
              <a:t> Ampelomyces quisqualis</a:t>
            </a:r>
            <a:r>
              <a:rPr lang="it-IT" sz="1800" b="1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it-IT" sz="1800" b="1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rPr>
              <a:t> Attività biologica: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it-IT" sz="1800" b="1" i="1">
                <a:latin typeface="Tahoma" pitchFamily="34" charset="0"/>
                <a:cs typeface="Times New Roman" pitchFamily="18" charset="0"/>
              </a:rPr>
              <a:t>Erysiphaceae 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it-IT" sz="1800" b="1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rPr>
              <a:t> Meccanismo d’azione 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it-IT" sz="1800" b="1">
                <a:latin typeface="Tahoma" pitchFamily="34" charset="0"/>
                <a:cs typeface="Times New Roman" pitchFamily="18" charset="0"/>
              </a:rPr>
              <a:t> penetra attraverso i setti delle cellule conidiche dell'oidio e continua la crescita provocando la degenerazione graduale delle cellule infettate;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it-IT" sz="1800" b="1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rPr>
              <a:t> Evoluzione del processo: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r>
              <a:rPr lang="it-IT" sz="1800" b="1">
                <a:latin typeface="Tahoma" pitchFamily="34" charset="0"/>
                <a:cs typeface="Times New Roman" pitchFamily="18" charset="0"/>
              </a:rPr>
              <a:t> Entro 24 ore dall'inoculazione forma i tubetti germinali e le strutture tipo appressori nel punto di contatto con l’ospite;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r>
              <a:rPr lang="it-IT" sz="1800" b="1">
                <a:latin typeface="Tahoma" pitchFamily="34" charset="0"/>
                <a:cs typeface="Times New Roman" pitchFamily="18" charset="0"/>
              </a:rPr>
              <a:t> Entro 5 giorni sviluppa, nelle ife e nei conidi dell’oidio, i picnidi con i conidi maturi.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it-IT" sz="1800" b="1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rPr>
              <a:t> Applicazione: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r>
              <a:rPr lang="it-IT" sz="1800" b="1">
                <a:latin typeface="Tahoma" pitchFamily="34" charset="0"/>
                <a:cs typeface="Times New Roman" pitchFamily="18" charset="0"/>
              </a:rPr>
              <a:t> deve avvenire alla comparsa dell’infezione, 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r>
              <a:rPr lang="it-IT" sz="1800" b="1">
                <a:latin typeface="Tahoma" pitchFamily="34" charset="0"/>
                <a:cs typeface="Times New Roman" pitchFamily="18" charset="0"/>
              </a:rPr>
              <a:t> su infezioni gravi risulta insufficiente per cui va impiegato in miscela con preparati compatibili od in alternanza con altri preparati</a:t>
            </a:r>
            <a:r>
              <a:rPr lang="it-IT" sz="2000" b="1">
                <a:cs typeface="Times New Roman" pitchFamily="18" charset="0"/>
              </a:rPr>
              <a:t>.</a:t>
            </a:r>
          </a:p>
        </p:txBody>
      </p:sp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5364163" y="765175"/>
          <a:ext cx="1538287" cy="1325563"/>
        </p:xfrm>
        <a:graphic>
          <a:graphicData uri="http://schemas.openxmlformats.org/presentationml/2006/ole">
            <p:oleObj spid="_x0000_s31750" name="CorelPhotoPaint.Image.8" r:id="rId3" imgW="2298413" imgH="1600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86116" y="285728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Zolfo</a:t>
            </a:r>
            <a:endParaRPr lang="it-IT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00298" y="1071546"/>
            <a:ext cx="43577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Formulazione: polverulenti</a:t>
            </a:r>
          </a:p>
          <a:p>
            <a:r>
              <a:rPr lang="it-IT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diametro particelle </a:t>
            </a:r>
          </a:p>
          <a:p>
            <a:r>
              <a:rPr lang="it-IT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Grezzo: &gt; 60µ</a:t>
            </a:r>
          </a:p>
          <a:p>
            <a:r>
              <a:rPr lang="it-IT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Sublimato: 30-60µ</a:t>
            </a:r>
          </a:p>
          <a:p>
            <a:r>
              <a:rPr lang="it-IT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Ventilato: 13-30µ </a:t>
            </a:r>
          </a:p>
          <a:p>
            <a:endParaRPr lang="it-IT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it-IT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Formulazione: bagnabili</a:t>
            </a:r>
          </a:p>
          <a:p>
            <a:r>
              <a:rPr lang="it-IT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diametro particelle </a:t>
            </a:r>
          </a:p>
          <a:p>
            <a:r>
              <a:rPr lang="it-IT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bagnabile: &gt; 6-10µ</a:t>
            </a:r>
          </a:p>
          <a:p>
            <a:r>
              <a:rPr lang="it-IT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micronizzato: 2-6µ</a:t>
            </a:r>
          </a:p>
          <a:p>
            <a:r>
              <a:rPr lang="it-IT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colloidale: &lt;2µ </a:t>
            </a:r>
          </a:p>
          <a:p>
            <a:endParaRPr lang="it-IT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it-IT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it-IT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idiofoglia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052513"/>
            <a:ext cx="7121525" cy="482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/>
              <a:t>DIFESA INTEGRATA DELLA </a:t>
            </a:r>
            <a:r>
              <a:rPr lang="it-IT" sz="1600" b="1" dirty="0" smtClean="0"/>
              <a:t>VITE DPI Regione ABRUZZO 2015</a:t>
            </a:r>
          </a:p>
          <a:p>
            <a:r>
              <a:rPr lang="it-IT" sz="1600" b="1" dirty="0" smtClean="0"/>
              <a:t>Oidio  </a:t>
            </a:r>
            <a:r>
              <a:rPr lang="it-IT" sz="1600" dirty="0" smtClean="0"/>
              <a:t>(</a:t>
            </a:r>
            <a:r>
              <a:rPr lang="it-IT" sz="1600" i="1" dirty="0" err="1"/>
              <a:t>Uncinula</a:t>
            </a:r>
            <a:r>
              <a:rPr lang="it-IT" sz="1600" i="1" dirty="0"/>
              <a:t> </a:t>
            </a:r>
            <a:r>
              <a:rPr lang="it-IT" sz="1600" i="1" dirty="0" err="1" smtClean="0"/>
              <a:t>necator-Oidium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tuckeri</a:t>
            </a:r>
            <a:r>
              <a:rPr lang="it-IT" sz="1600" dirty="0"/>
              <a:t>) 	</a:t>
            </a:r>
            <a:endParaRPr lang="it-IT" sz="1600" dirty="0" smtClean="0"/>
          </a:p>
          <a:p>
            <a:endParaRPr lang="it-IT" sz="1600" b="1" dirty="0" smtClean="0"/>
          </a:p>
          <a:p>
            <a:r>
              <a:rPr lang="it-IT" sz="1600" b="1" dirty="0" smtClean="0"/>
              <a:t>CRITERI </a:t>
            </a:r>
            <a:r>
              <a:rPr lang="it-IT" sz="1600" b="1" dirty="0" err="1" smtClean="0"/>
              <a:t>DI</a:t>
            </a:r>
            <a:r>
              <a:rPr lang="it-IT" sz="1600" b="1" dirty="0" smtClean="0"/>
              <a:t> INTERVENTO</a:t>
            </a:r>
            <a:endParaRPr lang="it-IT" sz="1600" dirty="0"/>
          </a:p>
          <a:p>
            <a:r>
              <a:rPr lang="it-IT" sz="1600" dirty="0" smtClean="0"/>
              <a:t>Zone </a:t>
            </a:r>
            <a:r>
              <a:rPr lang="it-IT" sz="1600" dirty="0"/>
              <a:t>ad alto rischio: </a:t>
            </a:r>
            <a:r>
              <a:rPr lang="it-IT" sz="1600" dirty="0" smtClean="0"/>
              <a:t>dal </a:t>
            </a:r>
            <a:r>
              <a:rPr lang="it-IT" sz="1600" dirty="0" err="1"/>
              <a:t>germogliamento</a:t>
            </a:r>
            <a:r>
              <a:rPr lang="it-IT" sz="1600" dirty="0"/>
              <a:t> alla prefioritura, intervenire preventivamente con </a:t>
            </a:r>
            <a:r>
              <a:rPr lang="it-IT" sz="1600" dirty="0" err="1"/>
              <a:t>antioidici</a:t>
            </a:r>
            <a:r>
              <a:rPr lang="it-IT" sz="1600" dirty="0"/>
              <a:t> di copertura. In prefioritura immediata e nelle successive fasi, intervenire con </a:t>
            </a:r>
            <a:r>
              <a:rPr lang="it-IT" sz="1600" dirty="0" err="1"/>
              <a:t>antioidici</a:t>
            </a:r>
            <a:r>
              <a:rPr lang="it-IT" sz="1600" dirty="0"/>
              <a:t> sistemici, </a:t>
            </a:r>
            <a:r>
              <a:rPr lang="it-IT" sz="1600" dirty="0" err="1"/>
              <a:t>triazolici</a:t>
            </a:r>
            <a:r>
              <a:rPr lang="it-IT" sz="1600" dirty="0"/>
              <a:t> o pirimidinici. </a:t>
            </a:r>
          </a:p>
          <a:p>
            <a:r>
              <a:rPr lang="it-IT" sz="1600" dirty="0"/>
              <a:t>Zone a basso rischio</a:t>
            </a:r>
            <a:r>
              <a:rPr lang="it-IT" sz="1600" dirty="0" smtClean="0"/>
              <a:t>: </a:t>
            </a:r>
            <a:r>
              <a:rPr lang="it-IT" sz="1600" dirty="0"/>
              <a:t>intervenire </a:t>
            </a:r>
            <a:r>
              <a:rPr lang="it-IT" sz="1600" dirty="0" smtClean="0"/>
              <a:t>in fine </a:t>
            </a:r>
            <a:r>
              <a:rPr lang="it-IT" sz="1600" dirty="0" err="1" smtClean="0"/>
              <a:t>fiotiura-allegagione</a:t>
            </a:r>
            <a:r>
              <a:rPr lang="it-IT" sz="1600" dirty="0" smtClean="0"/>
              <a:t> </a:t>
            </a:r>
            <a:r>
              <a:rPr lang="it-IT" sz="1600" dirty="0"/>
              <a:t>ripetendo le applicazioni in funzione dell’andamento stagionale e della presenza della malattia nel vigneto 	</a:t>
            </a:r>
          </a:p>
          <a:p>
            <a:endParaRPr lang="it-IT" sz="1600" b="1" dirty="0" smtClean="0"/>
          </a:p>
          <a:p>
            <a:r>
              <a:rPr lang="it-IT" sz="1600" b="1" dirty="0" smtClean="0"/>
              <a:t>SOSTANZA ATTIVA</a:t>
            </a:r>
            <a:endParaRPr lang="it-IT" sz="1600" dirty="0" smtClean="0"/>
          </a:p>
          <a:p>
            <a:r>
              <a:rPr lang="it-IT" sz="1600" dirty="0" smtClean="0"/>
              <a:t>Zolfo </a:t>
            </a:r>
            <a:endParaRPr lang="it-IT" sz="1600" dirty="0"/>
          </a:p>
          <a:p>
            <a:r>
              <a:rPr lang="it-IT" sz="1600" dirty="0" err="1"/>
              <a:t>Tetraconazolo</a:t>
            </a:r>
            <a:r>
              <a:rPr lang="it-IT" sz="1600" dirty="0"/>
              <a:t>(*) </a:t>
            </a:r>
            <a:r>
              <a:rPr lang="it-IT" sz="1600" dirty="0" smtClean="0"/>
              <a:t> </a:t>
            </a:r>
            <a:r>
              <a:rPr lang="it-IT" sz="1600" dirty="0" err="1" smtClean="0"/>
              <a:t>Propiconazolo</a:t>
            </a:r>
            <a:r>
              <a:rPr lang="it-IT" sz="1600" dirty="0" smtClean="0"/>
              <a:t> (*) </a:t>
            </a:r>
            <a:r>
              <a:rPr lang="it-IT" sz="1600" dirty="0" err="1" smtClean="0"/>
              <a:t>Penconazolo</a:t>
            </a:r>
            <a:r>
              <a:rPr lang="it-IT" sz="1600" dirty="0" smtClean="0"/>
              <a:t> (*) </a:t>
            </a:r>
            <a:r>
              <a:rPr lang="it-IT" sz="1600" dirty="0" err="1" smtClean="0"/>
              <a:t>Triadimenol</a:t>
            </a:r>
            <a:r>
              <a:rPr lang="it-IT" sz="1600" dirty="0" smtClean="0"/>
              <a:t> (*) </a:t>
            </a:r>
            <a:r>
              <a:rPr lang="it-IT" sz="1600" dirty="0" err="1" smtClean="0"/>
              <a:t>Tebuconazolo</a:t>
            </a:r>
            <a:r>
              <a:rPr lang="it-IT" sz="1600" dirty="0" smtClean="0"/>
              <a:t> (*) </a:t>
            </a:r>
            <a:r>
              <a:rPr lang="it-IT" sz="1600" dirty="0" err="1" smtClean="0"/>
              <a:t>Fenbuconazolo</a:t>
            </a:r>
            <a:r>
              <a:rPr lang="it-IT" sz="1600" dirty="0" smtClean="0"/>
              <a:t> </a:t>
            </a:r>
            <a:r>
              <a:rPr lang="it-IT" sz="1600" dirty="0"/>
              <a:t>(*) </a:t>
            </a:r>
            <a:endParaRPr lang="it-IT" sz="1600" dirty="0" smtClean="0"/>
          </a:p>
          <a:p>
            <a:r>
              <a:rPr lang="it-IT" sz="1600" dirty="0" err="1"/>
              <a:t>Difenoconazolo</a:t>
            </a:r>
            <a:r>
              <a:rPr lang="it-IT" sz="1600" dirty="0"/>
              <a:t> </a:t>
            </a:r>
            <a:r>
              <a:rPr lang="it-IT" sz="1600" dirty="0" smtClean="0"/>
              <a:t>(*) </a:t>
            </a:r>
            <a:r>
              <a:rPr lang="it-IT" sz="1600" dirty="0" err="1" smtClean="0"/>
              <a:t>Ciproconazolo</a:t>
            </a:r>
            <a:r>
              <a:rPr lang="it-IT" sz="1600" dirty="0" smtClean="0"/>
              <a:t> (*) </a:t>
            </a:r>
            <a:r>
              <a:rPr lang="it-IT" sz="1600" dirty="0" err="1" smtClean="0"/>
              <a:t>Miclobutanil</a:t>
            </a:r>
            <a:r>
              <a:rPr lang="it-IT" sz="1600" dirty="0" smtClean="0"/>
              <a:t> </a:t>
            </a:r>
            <a:r>
              <a:rPr lang="it-IT" sz="1600" dirty="0"/>
              <a:t>(*) </a:t>
            </a:r>
            <a:r>
              <a:rPr lang="it-IT" sz="1600" dirty="0" smtClean="0"/>
              <a:t>** Spiroxamina*** </a:t>
            </a:r>
            <a:r>
              <a:rPr lang="it-IT" sz="1600" dirty="0" err="1" smtClean="0"/>
              <a:t>Bupirimate</a:t>
            </a:r>
            <a:r>
              <a:rPr lang="it-IT" sz="1600" dirty="0" smtClean="0"/>
              <a:t> **** </a:t>
            </a:r>
          </a:p>
          <a:p>
            <a:r>
              <a:rPr lang="it-IT" sz="1600" dirty="0" err="1" smtClean="0"/>
              <a:t>Azoxystrobin</a:t>
            </a:r>
            <a:r>
              <a:rPr lang="it-IT" sz="1600" dirty="0" smtClean="0"/>
              <a:t> (1)  </a:t>
            </a:r>
            <a:r>
              <a:rPr lang="it-IT" sz="1600" dirty="0" err="1" smtClean="0"/>
              <a:t>Trifloxystrobin</a:t>
            </a:r>
            <a:r>
              <a:rPr lang="it-IT" sz="1600" dirty="0" smtClean="0"/>
              <a:t> </a:t>
            </a:r>
            <a:r>
              <a:rPr lang="it-IT" sz="1600" dirty="0"/>
              <a:t>(1) </a:t>
            </a:r>
            <a:r>
              <a:rPr lang="it-IT" sz="1600" dirty="0" smtClean="0"/>
              <a:t> </a:t>
            </a:r>
            <a:r>
              <a:rPr lang="it-IT" sz="1600" dirty="0" err="1" smtClean="0"/>
              <a:t>Quinoxifen</a:t>
            </a:r>
            <a:r>
              <a:rPr lang="it-IT" sz="1600" dirty="0" smtClean="0"/>
              <a:t> </a:t>
            </a:r>
            <a:r>
              <a:rPr lang="it-IT" sz="1600" dirty="0"/>
              <a:t>(2</a:t>
            </a:r>
            <a:r>
              <a:rPr lang="it-IT" sz="1600" dirty="0" smtClean="0"/>
              <a:t>) </a:t>
            </a:r>
            <a:r>
              <a:rPr lang="it-IT" sz="1600" dirty="0" err="1" smtClean="0"/>
              <a:t>Boscalid</a:t>
            </a:r>
            <a:r>
              <a:rPr lang="it-IT" sz="1600" dirty="0" smtClean="0"/>
              <a:t> </a:t>
            </a:r>
            <a:r>
              <a:rPr lang="it-IT" sz="1600" dirty="0"/>
              <a:t>(3)(8</a:t>
            </a:r>
            <a:r>
              <a:rPr lang="it-IT" sz="1600" dirty="0" smtClean="0"/>
              <a:t>) </a:t>
            </a:r>
            <a:r>
              <a:rPr lang="it-IT" sz="1600" dirty="0" err="1" smtClean="0"/>
              <a:t>Meptildinocap</a:t>
            </a:r>
            <a:r>
              <a:rPr lang="it-IT" sz="1600" dirty="0" smtClean="0"/>
              <a:t> </a:t>
            </a:r>
            <a:r>
              <a:rPr lang="it-IT" sz="1600" dirty="0"/>
              <a:t>(4) </a:t>
            </a:r>
            <a:r>
              <a:rPr lang="it-IT" sz="1600" dirty="0" smtClean="0"/>
              <a:t> </a:t>
            </a:r>
            <a:r>
              <a:rPr lang="it-IT" sz="1600" dirty="0" err="1" smtClean="0"/>
              <a:t>Metrafenone</a:t>
            </a:r>
            <a:r>
              <a:rPr lang="it-IT" sz="1600" dirty="0" smtClean="0"/>
              <a:t> </a:t>
            </a:r>
            <a:r>
              <a:rPr lang="it-IT" sz="1600" dirty="0"/>
              <a:t>(5) </a:t>
            </a:r>
          </a:p>
          <a:p>
            <a:r>
              <a:rPr lang="it-IT" sz="1600" dirty="0" err="1"/>
              <a:t>Cyflufenamid</a:t>
            </a:r>
            <a:r>
              <a:rPr lang="it-IT" sz="1600" dirty="0"/>
              <a:t> (6) </a:t>
            </a:r>
            <a:r>
              <a:rPr lang="it-IT" sz="1600" dirty="0" smtClean="0"/>
              <a:t>(</a:t>
            </a:r>
            <a:r>
              <a:rPr lang="it-IT" sz="1600" dirty="0" err="1"/>
              <a:t>Pyraclostrobin+Metiram</a:t>
            </a:r>
            <a:r>
              <a:rPr lang="it-IT" sz="1600" dirty="0"/>
              <a:t>) (1) (7</a:t>
            </a:r>
            <a:r>
              <a:rPr lang="it-IT" sz="1600" dirty="0" smtClean="0"/>
              <a:t>) Bicarbonato </a:t>
            </a:r>
            <a:r>
              <a:rPr lang="it-IT" sz="1600" dirty="0"/>
              <a:t>di </a:t>
            </a:r>
            <a:r>
              <a:rPr lang="it-IT" sz="1600" dirty="0" smtClean="0"/>
              <a:t>potassio </a:t>
            </a:r>
            <a:r>
              <a:rPr lang="it-IT" sz="1600" i="1" dirty="0" err="1" smtClean="0"/>
              <a:t>Ampelomices</a:t>
            </a:r>
            <a:r>
              <a:rPr lang="it-IT" sz="1600" i="1" dirty="0" smtClean="0"/>
              <a:t> </a:t>
            </a:r>
            <a:r>
              <a:rPr lang="it-IT" sz="1600" i="1" dirty="0" err="1"/>
              <a:t>quisqualis</a:t>
            </a:r>
            <a:r>
              <a:rPr lang="it-IT" sz="1600" i="1" dirty="0"/>
              <a:t> </a:t>
            </a:r>
            <a:r>
              <a:rPr lang="it-IT" sz="1600" dirty="0"/>
              <a:t>	</a:t>
            </a:r>
          </a:p>
          <a:p>
            <a:r>
              <a:rPr lang="it-IT" sz="1200" b="1" dirty="0" smtClean="0"/>
              <a:t>LIMITAZIONI </a:t>
            </a:r>
            <a:r>
              <a:rPr lang="it-IT" sz="1200" b="1" dirty="0" err="1" smtClean="0"/>
              <a:t>D’USO</a:t>
            </a:r>
            <a:endParaRPr lang="it-IT" sz="1200" b="1" dirty="0" smtClean="0"/>
          </a:p>
          <a:p>
            <a:r>
              <a:rPr lang="it-IT" sz="1200" b="1" dirty="0" smtClean="0"/>
              <a:t>(*)</a:t>
            </a:r>
            <a:r>
              <a:rPr lang="it-IT" sz="1200" b="1" dirty="0"/>
              <a:t>Non eseguire più di 3 interventi con </a:t>
            </a:r>
            <a:r>
              <a:rPr lang="it-IT" sz="1200" b="1" dirty="0" err="1"/>
              <a:t>antioidici</a:t>
            </a:r>
            <a:r>
              <a:rPr lang="it-IT" sz="1200" b="1" dirty="0"/>
              <a:t> sistemici (</a:t>
            </a:r>
            <a:r>
              <a:rPr lang="it-IT" sz="1200" b="1" dirty="0" err="1"/>
              <a:t>triazolici</a:t>
            </a:r>
            <a:r>
              <a:rPr lang="it-IT" sz="1200" b="1" dirty="0"/>
              <a:t> o pirimidinici). </a:t>
            </a:r>
            <a:endParaRPr lang="it-IT" sz="1200" b="1" dirty="0" smtClean="0"/>
          </a:p>
          <a:p>
            <a:r>
              <a:rPr lang="it-IT" sz="1200" b="1" dirty="0" smtClean="0"/>
              <a:t>*** </a:t>
            </a:r>
            <a:r>
              <a:rPr lang="it-IT" sz="1200" b="1" dirty="0"/>
              <a:t>massimo 4 interventi l’anno </a:t>
            </a:r>
          </a:p>
          <a:p>
            <a:r>
              <a:rPr lang="it-IT" sz="1200" b="1" dirty="0"/>
              <a:t>** consentito solo in formulazione </a:t>
            </a:r>
            <a:r>
              <a:rPr lang="it-IT" sz="1200" b="1" dirty="0" err="1"/>
              <a:t>Xi</a:t>
            </a:r>
            <a:r>
              <a:rPr lang="it-IT" sz="1200" b="1" dirty="0"/>
              <a:t> </a:t>
            </a:r>
          </a:p>
          <a:p>
            <a:r>
              <a:rPr lang="it-IT" sz="1200" b="1" dirty="0"/>
              <a:t>**** al massimo 3 interventi anno </a:t>
            </a:r>
          </a:p>
          <a:p>
            <a:r>
              <a:rPr lang="it-IT" sz="1200" b="1" dirty="0"/>
              <a:t>(1) Tra </a:t>
            </a:r>
            <a:r>
              <a:rPr lang="it-IT" sz="1200" b="1" dirty="0" err="1"/>
              <a:t>Azoxystrobin</a:t>
            </a:r>
            <a:r>
              <a:rPr lang="it-IT" sz="1200" b="1" dirty="0"/>
              <a:t>, </a:t>
            </a:r>
            <a:r>
              <a:rPr lang="it-IT" sz="1200" b="1" dirty="0" err="1"/>
              <a:t>fenamidone</a:t>
            </a:r>
            <a:r>
              <a:rPr lang="it-IT" sz="1200" b="1" dirty="0"/>
              <a:t>, </a:t>
            </a:r>
            <a:endParaRPr lang="it-IT" sz="1200" dirty="0"/>
          </a:p>
          <a:p>
            <a:r>
              <a:rPr lang="it-IT" sz="1200" b="1" dirty="0" err="1"/>
              <a:t>famoxadone</a:t>
            </a:r>
            <a:r>
              <a:rPr lang="it-IT" sz="1200" b="1" dirty="0"/>
              <a:t>, </a:t>
            </a:r>
            <a:r>
              <a:rPr lang="it-IT" sz="1200" b="1" dirty="0" err="1"/>
              <a:t>pyraclostrobin</a:t>
            </a:r>
            <a:r>
              <a:rPr lang="it-IT" sz="1200" b="1" dirty="0"/>
              <a:t> e </a:t>
            </a:r>
            <a:r>
              <a:rPr lang="it-IT" sz="1200" b="1" dirty="0" err="1"/>
              <a:t>Trifloxystrobin</a:t>
            </a:r>
            <a:r>
              <a:rPr lang="it-IT" sz="1200" b="1" dirty="0"/>
              <a:t> non possono essere effettuati più di 3 interventi l’anno indipendentemente dall’avversità. </a:t>
            </a:r>
          </a:p>
          <a:p>
            <a:r>
              <a:rPr lang="it-IT" sz="1200" b="1" dirty="0"/>
              <a:t>(2) Massimo tre interventi l’anno </a:t>
            </a:r>
          </a:p>
          <a:p>
            <a:r>
              <a:rPr lang="it-IT" sz="1200" b="1" dirty="0"/>
              <a:t>(3) Massimo un intervento l’anno indipendentemente dall’avversità </a:t>
            </a:r>
          </a:p>
          <a:p>
            <a:r>
              <a:rPr lang="it-IT" sz="1200" b="1" dirty="0"/>
              <a:t>(4) Massimo due interventi anno </a:t>
            </a:r>
          </a:p>
          <a:p>
            <a:r>
              <a:rPr lang="it-IT" sz="1200" b="1" dirty="0"/>
              <a:t>(5) Massimo tre interventi anno. </a:t>
            </a:r>
          </a:p>
          <a:p>
            <a:r>
              <a:rPr lang="it-IT" sz="1200" b="1" dirty="0"/>
              <a:t>(6) Massimo 2 interventi anno </a:t>
            </a:r>
          </a:p>
          <a:p>
            <a:r>
              <a:rPr lang="it-IT" sz="1200" b="1" dirty="0"/>
              <a:t>(7) Utilizzabile fino al 30 giugno </a:t>
            </a:r>
          </a:p>
          <a:p>
            <a:r>
              <a:rPr lang="it-IT" sz="1200" b="1" dirty="0"/>
              <a:t>(8) Tra </a:t>
            </a:r>
            <a:r>
              <a:rPr lang="it-IT" sz="1200" b="1" dirty="0" err="1"/>
              <a:t>Boscalid</a:t>
            </a:r>
            <a:r>
              <a:rPr lang="it-IT" sz="1200" b="1" dirty="0"/>
              <a:t> e </a:t>
            </a:r>
            <a:r>
              <a:rPr lang="it-IT" sz="1200" b="1" dirty="0" err="1"/>
              <a:t>fluopyram</a:t>
            </a:r>
            <a:r>
              <a:rPr lang="it-IT" sz="1200" b="1" dirty="0"/>
              <a:t> massimo 1 trattamento l’anno indipendentemente dall’avversità. </a:t>
            </a:r>
          </a:p>
          <a:p>
            <a:r>
              <a:rPr lang="it-IT" sz="1200" dirty="0"/>
              <a:t>	</a:t>
            </a:r>
          </a:p>
          <a:p>
            <a:endParaRPr lang="it-IT" sz="1600" b="1" dirty="0"/>
          </a:p>
          <a:p>
            <a:r>
              <a:rPr lang="it-IT" sz="1600" dirty="0" smtClean="0"/>
              <a:t>	</a:t>
            </a:r>
            <a:endParaRPr lang="it-IT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916238" y="692150"/>
            <a:ext cx="3240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i="1">
                <a:latin typeface="Tahoma" pitchFamily="34" charset="0"/>
              </a:rPr>
              <a:t>mezzi chimici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476375" y="1844675"/>
            <a:ext cx="6048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 err="1">
                <a:latin typeface="Tahoma" pitchFamily="34" charset="0"/>
              </a:rPr>
              <a:t>antioidici</a:t>
            </a:r>
            <a:r>
              <a:rPr lang="it-IT" sz="2000" b="1" dirty="0">
                <a:latin typeface="Tahoma" pitchFamily="34" charset="0"/>
              </a:rPr>
              <a:t> di superficie</a:t>
            </a:r>
            <a:r>
              <a:rPr lang="it-IT" sz="2000" dirty="0">
                <a:latin typeface="Tahoma" pitchFamily="34" charset="0"/>
              </a:rPr>
              <a:t>: interferiscono con la germinazione delle spore; </a:t>
            </a:r>
            <a:r>
              <a:rPr lang="it-IT" sz="2000" dirty="0" smtClean="0">
                <a:latin typeface="Tahoma" pitchFamily="34" charset="0"/>
              </a:rPr>
              <a:t>zolfo</a:t>
            </a:r>
            <a:endParaRPr lang="it-IT" sz="2000" dirty="0">
              <a:latin typeface="Tahoma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500166" y="2928934"/>
            <a:ext cx="61928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 err="1">
                <a:latin typeface="Tahoma" pitchFamily="34" charset="0"/>
              </a:rPr>
              <a:t>antioidici</a:t>
            </a:r>
            <a:r>
              <a:rPr lang="it-IT" sz="2000" b="1" dirty="0">
                <a:latin typeface="Tahoma" pitchFamily="34" charset="0"/>
              </a:rPr>
              <a:t> penetranti</a:t>
            </a:r>
            <a:r>
              <a:rPr lang="it-IT" sz="2000" dirty="0">
                <a:latin typeface="Tahoma" pitchFamily="34" charset="0"/>
              </a:rPr>
              <a:t>: penetrano nei tessuti dell’ospite (</a:t>
            </a:r>
            <a:r>
              <a:rPr lang="it-IT" sz="2000" dirty="0" err="1">
                <a:latin typeface="Tahoma" pitchFamily="34" charset="0"/>
              </a:rPr>
              <a:t>fenossiquinoline</a:t>
            </a:r>
            <a:r>
              <a:rPr lang="it-IT" sz="2000" dirty="0">
                <a:latin typeface="Tahoma" pitchFamily="34" charset="0"/>
              </a:rPr>
              <a:t>) o si spostano con la corrente traspiratoria (sistemici, IBS e </a:t>
            </a:r>
            <a:r>
              <a:rPr lang="it-IT" sz="2000" dirty="0" err="1">
                <a:latin typeface="Tahoma" pitchFamily="34" charset="0"/>
              </a:rPr>
              <a:t>strobilurine</a:t>
            </a:r>
            <a:r>
              <a:rPr lang="it-IT" sz="2000" dirty="0">
                <a:latin typeface="Tahoma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  <p:bldP spid="327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051050" y="549275"/>
            <a:ext cx="503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>
                <a:solidFill>
                  <a:schemeClr val="tx2"/>
                </a:solidFill>
                <a:latin typeface="Tahoma" pitchFamily="34" charset="0"/>
              </a:rPr>
              <a:t>Fasi fenologiche della vite recettive all’oidio</a:t>
            </a:r>
          </a:p>
        </p:txBody>
      </p:sp>
      <p:pic>
        <p:nvPicPr>
          <p:cNvPr id="33797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700213"/>
            <a:ext cx="7432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042988" y="3716338"/>
            <a:ext cx="10810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latin typeface="Tahoma" pitchFamily="34" charset="0"/>
              </a:rPr>
              <a:t>Grappoli visibili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124075" y="3716338"/>
            <a:ext cx="1150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latin typeface="Tahoma" pitchFamily="34" charset="0"/>
              </a:rPr>
              <a:t>Grappoli separati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059113" y="3716338"/>
            <a:ext cx="1079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400" b="1">
                <a:latin typeface="Tahoma" pitchFamily="34" charset="0"/>
              </a:rPr>
              <a:t>Bottoni fiorali</a:t>
            </a:r>
            <a:endParaRPr lang="it-IT" sz="1400" b="1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4140200" y="3789363"/>
            <a:ext cx="955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 b="1">
                <a:latin typeface="Tahoma" pitchFamily="34" charset="0"/>
              </a:rPr>
              <a:t>Fioritura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148263" y="3789363"/>
            <a:ext cx="1033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latin typeface="Tahoma" pitchFamily="34" charset="0"/>
              </a:rPr>
              <a:t>Sfioritura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6227763" y="3716338"/>
            <a:ext cx="1152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400" b="1">
                <a:latin typeface="Tahoma" pitchFamily="34" charset="0"/>
              </a:rPr>
              <a:t>Chiusura grappolo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7308850" y="3789363"/>
            <a:ext cx="1127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latin typeface="Tahoma" pitchFamily="34" charset="0"/>
              </a:rPr>
              <a:t>Invaiatura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8" grpId="0"/>
      <p:bldP spid="33799" grpId="0"/>
      <p:bldP spid="33800" grpId="0"/>
      <p:bldP spid="33802" grpId="0"/>
      <p:bldP spid="33803" grpId="0"/>
      <p:bldP spid="338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763713" y="549275"/>
            <a:ext cx="58293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/>
            <a:r>
              <a:rPr lang="it-IT" sz="2000" b="1">
                <a:solidFill>
                  <a:schemeClr val="tx2"/>
                </a:solidFill>
                <a:latin typeface="Tahoma" pitchFamily="34" charset="0"/>
              </a:rPr>
              <a:t>Strategie di lotta</a:t>
            </a:r>
            <a:r>
              <a:rPr lang="it-IT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763713" y="2133600"/>
            <a:ext cx="5829300" cy="792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000" b="1">
                <a:latin typeface="Tahoma" pitchFamily="34" charset="0"/>
              </a:rPr>
              <a:t>Comprensori a basso rischio epidemico;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000" b="1">
                <a:latin typeface="Tahoma" pitchFamily="34" charset="0"/>
              </a:rPr>
              <a:t>Comprensori ad alto rischio epidemico.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124075" y="3141663"/>
            <a:ext cx="5113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latin typeface="Tahoma" pitchFamily="34" charset="0"/>
              </a:rPr>
              <a:t>forma di svernamento del patogeno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500563" y="2924175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  <p:bldP spid="34821" grpId="0" build="p" bldLvl="4" autoUpdateAnimBg="0"/>
      <p:bldP spid="34822" grpId="0"/>
      <p:bldP spid="348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763713" y="333375"/>
            <a:ext cx="5829300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/>
            <a:r>
              <a:rPr lang="it-IT" sz="2000" b="1">
                <a:solidFill>
                  <a:schemeClr val="tx2"/>
                </a:solidFill>
                <a:latin typeface="Tahoma" pitchFamily="34" charset="0"/>
              </a:rPr>
              <a:t>Comprensori a basso rischio epidemico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39750" y="1628775"/>
            <a:ext cx="8077200" cy="2232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sz="2000" b="1">
                <a:latin typeface="Tahoma" pitchFamily="34" charset="0"/>
              </a:rPr>
              <a:t>non occorre una rigida impostazione preventiva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sz="2000" b="1">
                <a:latin typeface="Tahoma" pitchFamily="34" charset="0"/>
              </a:rPr>
              <a:t>eventuale inizio della difesa nella fase di fioritura seguendo l’evoluzione della malattia e monitorando la comparsa dei sintomi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sz="2000" b="1">
                <a:latin typeface="Tahoma" pitchFamily="34" charset="0"/>
              </a:rPr>
              <a:t>Impiego di preparati di copertura nelle fasi iniziali (zolfo; </a:t>
            </a:r>
            <a:r>
              <a:rPr lang="it-IT" sz="2000" b="1" i="1">
                <a:latin typeface="Tahoma" pitchFamily="34" charset="0"/>
              </a:rPr>
              <a:t>Ampelomyces</a:t>
            </a:r>
            <a:r>
              <a:rPr lang="it-IT" sz="2000" b="1">
                <a:latin typeface="Tahoma" pitchFamily="34" charset="0"/>
              </a:rPr>
              <a:t>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sz="2000" b="1">
                <a:latin typeface="Tahoma" pitchFamily="34" charset="0"/>
              </a:rPr>
              <a:t>Impiego di preparati penetranti nelle fasi di più alto rischio miscelati con zolfo ed alla comparsa dell’infezione  (evitando di superare i 3 interventi con prodotti a rischio di resistenza), eventualmente alternati a trattamenti con zolfo, quinoxyfen o spiroxamina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763713" y="3789363"/>
            <a:ext cx="5829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/>
            <a:endParaRPr lang="it-IT" sz="2000" b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827088" y="4508500"/>
            <a:ext cx="7775575" cy="1657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endParaRPr lang="it-IT" sz="2000" b="1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utoUpdateAnimBg="0"/>
      <p:bldP spid="35845" grpId="0" build="p" bldLvl="4" autoUpdateAnimBg="0"/>
      <p:bldP spid="35846" grpId="0"/>
      <p:bldP spid="358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555875" y="252413"/>
            <a:ext cx="438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tx2"/>
                </a:solidFill>
                <a:latin typeface="Tahoma" pitchFamily="34" charset="0"/>
              </a:rPr>
              <a:t>Comprensori ad alto rischio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827088" y="1773238"/>
            <a:ext cx="7775575" cy="1657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000" b="1">
                <a:latin typeface="Tahoma" pitchFamily="34" charset="0"/>
              </a:rPr>
              <a:t>Inizio precoce dei trattamenti (ripresa vegetativa) con zolfi in polvere secca (seguiti da trattamenti con Dinocap); zolfi bagnabili o colloidali; quinoxyfen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000" b="1">
                <a:latin typeface="Tahoma" pitchFamily="34" charset="0"/>
              </a:rPr>
              <a:t>Impiego di preparati penetranti nelle fasi critiche (allegagione - invaiatura).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39750" y="908050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/>
              <a:t> </a:t>
            </a:r>
            <a:r>
              <a:rPr lang="it-IT" sz="2000" b="1">
                <a:latin typeface="Tahoma" pitchFamily="34" charset="0"/>
              </a:rPr>
              <a:t>presenza di germogli oidiati</a:t>
            </a: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4572000" y="1412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195513" y="3933825"/>
            <a:ext cx="49688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latin typeface="Tahoma" pitchFamily="34" charset="0"/>
              </a:rPr>
              <a:t>assenza di germogli oidiati</a:t>
            </a:r>
          </a:p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4572000" y="44370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395288" y="4652963"/>
            <a:ext cx="8424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latin typeface="Tahoma" pitchFamily="34" charset="0"/>
              </a:rPr>
              <a:t>inizio alla fioritura e verifica di condizioni climatiche predisponenti; eventuali trattamenti in prefioritura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/>
      <p:bldP spid="40967" grpId="0" animBg="1"/>
      <p:bldP spid="40968" grpId="0"/>
      <p:bldP spid="40970" grpId="0" animBg="1"/>
      <p:bldP spid="409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fogliabollosaoid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746125"/>
            <a:ext cx="7777162" cy="5265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idiotralcioerb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7913" y="1289050"/>
            <a:ext cx="6986587" cy="427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sintomotralcioinizialeoid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4570413" cy="4895850"/>
          </a:xfrm>
          <a:prstGeom prst="rect">
            <a:avLst/>
          </a:prstGeom>
          <a:noFill/>
        </p:spPr>
      </p:pic>
      <p:pic>
        <p:nvPicPr>
          <p:cNvPr id="19461" name="Picture 5" descr="sintomotralciooid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3300" y="1052513"/>
            <a:ext cx="4330700" cy="4926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nfezioneoidioinfiorescen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6250"/>
            <a:ext cx="8569325" cy="5819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oidioac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92150"/>
            <a:ext cx="7848600" cy="532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nfoidiograppol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75288" cy="3671888"/>
          </a:xfrm>
          <a:prstGeom prst="rect">
            <a:avLst/>
          </a:prstGeom>
          <a:noFill/>
        </p:spPr>
      </p:pic>
      <p:pic>
        <p:nvPicPr>
          <p:cNvPr id="22533" name="Picture 5" descr="infoidiograppo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781300"/>
            <a:ext cx="5889625" cy="3894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idiobacca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49325"/>
            <a:ext cx="8280400" cy="4916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zione vuota.pot">
  <a:themeElements>
    <a:clrScheme name="Presentazione vuota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zione vuota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Office\Modelli\Presentazione vuota.pot</Template>
  <TotalTime>925</TotalTime>
  <Words>751</Words>
  <Application>Microsoft PowerPoint</Application>
  <PresentationFormat>Presentazione su schermo (4:3)</PresentationFormat>
  <Paragraphs>126</Paragraphs>
  <Slides>25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7" baseType="lpstr">
      <vt:lpstr>Presentazione vuota.pot</vt:lpstr>
      <vt:lpstr>CorelPhotoPaint.Image.8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patrizia gabrieli</dc:creator>
  <cp:lastModifiedBy>Francesco</cp:lastModifiedBy>
  <cp:revision>17</cp:revision>
  <dcterms:created xsi:type="dcterms:W3CDTF">2003-04-02T22:32:27Z</dcterms:created>
  <dcterms:modified xsi:type="dcterms:W3CDTF">2016-05-06T11:06:00Z</dcterms:modified>
</cp:coreProperties>
</file>