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FFF2D9"/>
    <a:srgbClr val="FFFBF3"/>
    <a:srgbClr val="FFF1D5"/>
    <a:srgbClr val="FFE7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696" y="-10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65B868C1-7797-4320-9FA3-2F193601A569}" type="datetimeFigureOut">
              <a:rPr lang="it-IT" smtClean="0"/>
              <a:t>08/05/2024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64B7E6A-6AA1-4928-AE6F-E8E92F47A76B}" type="slidenum">
              <a:rPr lang="it-IT" smtClean="0"/>
              <a:t>‹N›</a:t>
            </a:fld>
            <a:endParaRPr lang="it-IT"/>
          </a:p>
        </p:txBody>
      </p:sp>
    </p:spTree>
    <p:extLst>
      <p:ext uri="{BB962C8B-B14F-4D97-AF65-F5344CB8AC3E}">
        <p14:creationId xmlns:p14="http://schemas.microsoft.com/office/powerpoint/2010/main" val="476907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5B868C1-7797-4320-9FA3-2F193601A569}" type="datetimeFigureOut">
              <a:rPr lang="it-IT" smtClean="0"/>
              <a:t>08/05/2024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64B7E6A-6AA1-4928-AE6F-E8E92F47A76B}" type="slidenum">
              <a:rPr lang="it-IT" smtClean="0"/>
              <a:t>‹N›</a:t>
            </a:fld>
            <a:endParaRPr lang="it-IT"/>
          </a:p>
        </p:txBody>
      </p:sp>
    </p:spTree>
    <p:extLst>
      <p:ext uri="{BB962C8B-B14F-4D97-AF65-F5344CB8AC3E}">
        <p14:creationId xmlns:p14="http://schemas.microsoft.com/office/powerpoint/2010/main" val="3319325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5B868C1-7797-4320-9FA3-2F193601A569}" type="datetimeFigureOut">
              <a:rPr lang="it-IT" smtClean="0"/>
              <a:t>08/05/2024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64B7E6A-6AA1-4928-AE6F-E8E92F47A76B}" type="slidenum">
              <a:rPr lang="it-IT" smtClean="0"/>
              <a:t>‹N›</a:t>
            </a:fld>
            <a:endParaRPr lang="it-IT"/>
          </a:p>
        </p:txBody>
      </p:sp>
    </p:spTree>
    <p:extLst>
      <p:ext uri="{BB962C8B-B14F-4D97-AF65-F5344CB8AC3E}">
        <p14:creationId xmlns:p14="http://schemas.microsoft.com/office/powerpoint/2010/main" val="2597689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5B868C1-7797-4320-9FA3-2F193601A569}" type="datetimeFigureOut">
              <a:rPr lang="it-IT" smtClean="0"/>
              <a:t>08/05/2024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64B7E6A-6AA1-4928-AE6F-E8E92F47A76B}" type="slidenum">
              <a:rPr lang="it-IT" smtClean="0"/>
              <a:t>‹N›</a:t>
            </a:fld>
            <a:endParaRPr lang="it-IT"/>
          </a:p>
        </p:txBody>
      </p:sp>
    </p:spTree>
    <p:extLst>
      <p:ext uri="{BB962C8B-B14F-4D97-AF65-F5344CB8AC3E}">
        <p14:creationId xmlns:p14="http://schemas.microsoft.com/office/powerpoint/2010/main" val="2320054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65B868C1-7797-4320-9FA3-2F193601A569}" type="datetimeFigureOut">
              <a:rPr lang="it-IT" smtClean="0"/>
              <a:t>08/05/2024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64B7E6A-6AA1-4928-AE6F-E8E92F47A76B}" type="slidenum">
              <a:rPr lang="it-IT" smtClean="0"/>
              <a:t>‹N›</a:t>
            </a:fld>
            <a:endParaRPr lang="it-IT"/>
          </a:p>
        </p:txBody>
      </p:sp>
    </p:spTree>
    <p:extLst>
      <p:ext uri="{BB962C8B-B14F-4D97-AF65-F5344CB8AC3E}">
        <p14:creationId xmlns:p14="http://schemas.microsoft.com/office/powerpoint/2010/main" val="3986090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65B868C1-7797-4320-9FA3-2F193601A569}" type="datetimeFigureOut">
              <a:rPr lang="it-IT" smtClean="0"/>
              <a:t>08/05/2024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64B7E6A-6AA1-4928-AE6F-E8E92F47A76B}" type="slidenum">
              <a:rPr lang="it-IT" smtClean="0"/>
              <a:t>‹N›</a:t>
            </a:fld>
            <a:endParaRPr lang="it-IT"/>
          </a:p>
        </p:txBody>
      </p:sp>
    </p:spTree>
    <p:extLst>
      <p:ext uri="{BB962C8B-B14F-4D97-AF65-F5344CB8AC3E}">
        <p14:creationId xmlns:p14="http://schemas.microsoft.com/office/powerpoint/2010/main" val="753953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65B868C1-7797-4320-9FA3-2F193601A569}" type="datetimeFigureOut">
              <a:rPr lang="it-IT" smtClean="0"/>
              <a:t>08/05/2024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64B7E6A-6AA1-4928-AE6F-E8E92F47A76B}" type="slidenum">
              <a:rPr lang="it-IT" smtClean="0"/>
              <a:t>‹N›</a:t>
            </a:fld>
            <a:endParaRPr lang="it-IT"/>
          </a:p>
        </p:txBody>
      </p:sp>
    </p:spTree>
    <p:extLst>
      <p:ext uri="{BB962C8B-B14F-4D97-AF65-F5344CB8AC3E}">
        <p14:creationId xmlns:p14="http://schemas.microsoft.com/office/powerpoint/2010/main" val="3635875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65B868C1-7797-4320-9FA3-2F193601A569}" type="datetimeFigureOut">
              <a:rPr lang="it-IT" smtClean="0"/>
              <a:t>08/05/2024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64B7E6A-6AA1-4928-AE6F-E8E92F47A76B}" type="slidenum">
              <a:rPr lang="it-IT" smtClean="0"/>
              <a:t>‹N›</a:t>
            </a:fld>
            <a:endParaRPr lang="it-IT"/>
          </a:p>
        </p:txBody>
      </p:sp>
    </p:spTree>
    <p:extLst>
      <p:ext uri="{BB962C8B-B14F-4D97-AF65-F5344CB8AC3E}">
        <p14:creationId xmlns:p14="http://schemas.microsoft.com/office/powerpoint/2010/main" val="4047287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5B868C1-7797-4320-9FA3-2F193601A569}" type="datetimeFigureOut">
              <a:rPr lang="it-IT" smtClean="0"/>
              <a:t>08/05/2024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64B7E6A-6AA1-4928-AE6F-E8E92F47A76B}" type="slidenum">
              <a:rPr lang="it-IT" smtClean="0"/>
              <a:t>‹N›</a:t>
            </a:fld>
            <a:endParaRPr lang="it-IT"/>
          </a:p>
        </p:txBody>
      </p:sp>
    </p:spTree>
    <p:extLst>
      <p:ext uri="{BB962C8B-B14F-4D97-AF65-F5344CB8AC3E}">
        <p14:creationId xmlns:p14="http://schemas.microsoft.com/office/powerpoint/2010/main" val="2629606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5B868C1-7797-4320-9FA3-2F193601A569}" type="datetimeFigureOut">
              <a:rPr lang="it-IT" smtClean="0"/>
              <a:t>08/05/2024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64B7E6A-6AA1-4928-AE6F-E8E92F47A76B}" type="slidenum">
              <a:rPr lang="it-IT" smtClean="0"/>
              <a:t>‹N›</a:t>
            </a:fld>
            <a:endParaRPr lang="it-IT"/>
          </a:p>
        </p:txBody>
      </p:sp>
    </p:spTree>
    <p:extLst>
      <p:ext uri="{BB962C8B-B14F-4D97-AF65-F5344CB8AC3E}">
        <p14:creationId xmlns:p14="http://schemas.microsoft.com/office/powerpoint/2010/main" val="2197788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5B868C1-7797-4320-9FA3-2F193601A569}" type="datetimeFigureOut">
              <a:rPr lang="it-IT" smtClean="0"/>
              <a:t>08/05/2024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64B7E6A-6AA1-4928-AE6F-E8E92F47A76B}" type="slidenum">
              <a:rPr lang="it-IT" smtClean="0"/>
              <a:t>‹N›</a:t>
            </a:fld>
            <a:endParaRPr lang="it-IT"/>
          </a:p>
        </p:txBody>
      </p:sp>
    </p:spTree>
    <p:extLst>
      <p:ext uri="{BB962C8B-B14F-4D97-AF65-F5344CB8AC3E}">
        <p14:creationId xmlns:p14="http://schemas.microsoft.com/office/powerpoint/2010/main" val="223571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2D9"/>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B868C1-7797-4320-9FA3-2F193601A569}" type="datetimeFigureOut">
              <a:rPr lang="it-IT" smtClean="0"/>
              <a:t>08/05/2024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4B7E6A-6AA1-4928-AE6F-E8E92F47A76B}" type="slidenum">
              <a:rPr lang="it-IT" smtClean="0"/>
              <a:t>‹N›</a:t>
            </a:fld>
            <a:endParaRPr lang="it-IT"/>
          </a:p>
        </p:txBody>
      </p:sp>
    </p:spTree>
    <p:extLst>
      <p:ext uri="{BB962C8B-B14F-4D97-AF65-F5344CB8AC3E}">
        <p14:creationId xmlns:p14="http://schemas.microsoft.com/office/powerpoint/2010/main" val="1252037133"/>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olympus.uniurb.it/index.php?option=com_content&amp;view=article&amp;id=14388:costspagna&amp;catid=70&amp;Itemid=137"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fedlex.data.admin.ch/filestore/fedlex.data.admin.ch/eli/cc/1999/404/20210101/it/pdf-a/fedlex-data-admin-ch-eli-cc-1999-404-20210101-it-pdf-a.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dircost.unito.it/cs/docs/stati%20uniti%201787.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pul.it/cattedra/upload_files/310/Legge%20fond.Repubblica%20Federale%20di%20Germania.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conseil-constitutionnel.fr/sites/default/files/as/root/bank_mm/site_italien/constitution_italien.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5400" dirty="0" smtClean="0">
                <a:solidFill>
                  <a:srgbClr val="3333FF"/>
                </a:solidFill>
                <a:effectLst>
                  <a:outerShdw blurRad="38100" dist="38100" dir="2700000" algn="tl">
                    <a:srgbClr val="000000">
                      <a:alpha val="43137"/>
                    </a:srgbClr>
                  </a:outerShdw>
                </a:effectLst>
              </a:rPr>
              <a:t>Sistemi federali e regionali</a:t>
            </a:r>
            <a:endParaRPr lang="it-IT" sz="5400" dirty="0">
              <a:solidFill>
                <a:srgbClr val="3333FF"/>
              </a:solidFill>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p:txBody>
          <a:bodyPr>
            <a:normAutofit/>
          </a:bodyPr>
          <a:lstStyle/>
          <a:p>
            <a:endParaRPr lang="it-IT" sz="2400" dirty="0" smtClean="0"/>
          </a:p>
          <a:p>
            <a:endParaRPr lang="it-IT" sz="2400" dirty="0"/>
          </a:p>
          <a:p>
            <a:endParaRPr lang="it-IT" sz="2400" dirty="0" smtClean="0"/>
          </a:p>
          <a:p>
            <a:r>
              <a:rPr lang="it-IT" sz="1400" dirty="0" smtClean="0"/>
              <a:t>(su base da </a:t>
            </a:r>
            <a:r>
              <a:rPr lang="it-IT" sz="1400" dirty="0" err="1" smtClean="0"/>
              <a:t>T.E.Frosini</a:t>
            </a:r>
            <a:r>
              <a:rPr lang="it-IT" sz="1400" dirty="0" smtClean="0"/>
              <a:t>-L. </a:t>
            </a:r>
            <a:r>
              <a:rPr lang="it-IT" sz="1400" dirty="0" err="1" smtClean="0"/>
              <a:t>Cuocolo</a:t>
            </a:r>
            <a:r>
              <a:rPr lang="it-IT" sz="1400" dirty="0" smtClean="0"/>
              <a:t> e S. </a:t>
            </a:r>
            <a:r>
              <a:rPr lang="it-IT" sz="1400" dirty="0" err="1" smtClean="0"/>
              <a:t>Ceccanti</a:t>
            </a:r>
            <a:r>
              <a:rPr lang="it-IT" sz="1400" dirty="0" smtClean="0"/>
              <a:t>)</a:t>
            </a:r>
            <a:endParaRPr lang="it-IT" sz="1400" dirty="0"/>
          </a:p>
        </p:txBody>
      </p:sp>
    </p:spTree>
    <p:extLst>
      <p:ext uri="{BB962C8B-B14F-4D97-AF65-F5344CB8AC3E}">
        <p14:creationId xmlns:p14="http://schemas.microsoft.com/office/powerpoint/2010/main" val="12445410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a:solidFill>
                  <a:srgbClr val="3333FF"/>
                </a:solidFill>
              </a:rPr>
              <a:t>Per la Spagna (Stato regionale</a:t>
            </a:r>
            <a:r>
              <a:rPr lang="it-IT" b="1" dirty="0" smtClean="0">
                <a:solidFill>
                  <a:srgbClr val="3333FF"/>
                </a:solidFill>
              </a:rPr>
              <a:t>)</a:t>
            </a:r>
            <a:endParaRPr lang="it-IT" dirty="0">
              <a:solidFill>
                <a:srgbClr val="3333FF"/>
              </a:solidFill>
            </a:endParaRPr>
          </a:p>
        </p:txBody>
      </p:sp>
      <p:sp>
        <p:nvSpPr>
          <p:cNvPr id="3" name="Segnaposto contenuto 2"/>
          <p:cNvSpPr>
            <a:spLocks noGrp="1"/>
          </p:cNvSpPr>
          <p:nvPr>
            <p:ph idx="1"/>
          </p:nvPr>
        </p:nvSpPr>
        <p:spPr/>
        <p:txBody>
          <a:bodyPr>
            <a:normAutofit fontScale="77500" lnSpcReduction="20000"/>
          </a:bodyPr>
          <a:lstStyle/>
          <a:p>
            <a:pPr marL="0" indent="0" fontAlgn="base">
              <a:buNone/>
            </a:pPr>
            <a:r>
              <a:rPr lang="it-IT" dirty="0" smtClean="0">
                <a:hlinkClick r:id="rId2"/>
              </a:rPr>
              <a:t>https</a:t>
            </a:r>
            <a:r>
              <a:rPr lang="it-IT" dirty="0">
                <a:hlinkClick r:id="rId2"/>
              </a:rPr>
              <a:t>://olympus.uniurb.it/index.php?option=com_content&amp;view=article&amp;id=14388%3Acostspagna&amp;catid=70&amp;Itemid=137</a:t>
            </a:r>
            <a:endParaRPr lang="it-IT" dirty="0"/>
          </a:p>
          <a:p>
            <a:pPr marL="0" indent="0" fontAlgn="base">
              <a:buNone/>
            </a:pPr>
            <a:r>
              <a:rPr lang="it-IT" dirty="0"/>
              <a:t> </a:t>
            </a:r>
          </a:p>
          <a:p>
            <a:pPr marL="0" indent="0" fontAlgn="base">
              <a:buNone/>
            </a:pPr>
            <a:r>
              <a:rPr lang="it-IT" dirty="0"/>
              <a:t>l’</a:t>
            </a:r>
            <a:r>
              <a:rPr lang="it-IT" b="1" dirty="0"/>
              <a:t>art. 2 </a:t>
            </a:r>
            <a:r>
              <a:rPr lang="it-IT" dirty="0"/>
              <a:t>la proclama indivisibile, però si riconosce autonomia a nazionalità e regioni; con le prime si intendono le autonomie storiche che già avevano avuto uno Statuto durante la seconda Repubblica (Catalogna, Paese Basco e Galizia) e a cui </a:t>
            </a:r>
            <a:endParaRPr lang="it-IT" dirty="0" smtClean="0"/>
          </a:p>
          <a:p>
            <a:pPr marL="0" indent="0" fontAlgn="base">
              <a:buNone/>
            </a:pPr>
            <a:r>
              <a:rPr lang="it-IT" dirty="0" smtClean="0"/>
              <a:t>l’</a:t>
            </a:r>
            <a:r>
              <a:rPr lang="it-IT" b="1" dirty="0" smtClean="0"/>
              <a:t>art</a:t>
            </a:r>
            <a:r>
              <a:rPr lang="it-IT" b="1" dirty="0"/>
              <a:t>. 151 </a:t>
            </a:r>
            <a:r>
              <a:rPr lang="it-IT" dirty="0"/>
              <a:t>dà un accesso rapido all’autonomia, consentito poi anche dalla Seconda disposizione transitoria; </a:t>
            </a:r>
            <a:endParaRPr lang="it-IT" dirty="0" smtClean="0"/>
          </a:p>
          <a:p>
            <a:pPr marL="0" indent="0" fontAlgn="base">
              <a:buNone/>
            </a:pPr>
            <a:r>
              <a:rPr lang="it-IT" dirty="0" smtClean="0"/>
              <a:t>l’</a:t>
            </a:r>
            <a:r>
              <a:rPr lang="it-IT" b="1" dirty="0" smtClean="0"/>
              <a:t>art</a:t>
            </a:r>
            <a:r>
              <a:rPr lang="it-IT" b="1" dirty="0"/>
              <a:t>. 69 </a:t>
            </a:r>
            <a:r>
              <a:rPr lang="it-IT" dirty="0"/>
              <a:t>prevede poi una integrazione del Senato con alcuni componenti eletti dai Consigli regionali.</a:t>
            </a:r>
          </a:p>
          <a:p>
            <a:pPr marL="0" indent="0">
              <a:buNone/>
            </a:pPr>
            <a:endParaRPr lang="it-IT" dirty="0"/>
          </a:p>
        </p:txBody>
      </p:sp>
      <p:sp>
        <p:nvSpPr>
          <p:cNvPr id="4" name="Segnaposto numero diapositiva 3"/>
          <p:cNvSpPr>
            <a:spLocks noGrp="1"/>
          </p:cNvSpPr>
          <p:nvPr>
            <p:ph type="sldNum" sz="quarter" idx="12"/>
          </p:nvPr>
        </p:nvSpPr>
        <p:spPr/>
        <p:txBody>
          <a:bodyPr/>
          <a:lstStyle/>
          <a:p>
            <a:fld id="{356AC6FC-9C01-40F8-9E1C-E065FFC2F8F7}" type="slidenum">
              <a:rPr lang="it-IT" smtClean="0"/>
              <a:t>10</a:t>
            </a:fld>
            <a:endParaRPr lang="it-IT"/>
          </a:p>
        </p:txBody>
      </p:sp>
      <p:cxnSp>
        <p:nvCxnSpPr>
          <p:cNvPr id="5" name="Connettore 1 5">
            <a:extLst>
              <a:ext uri="{FF2B5EF4-FFF2-40B4-BE49-F238E27FC236}">
                <a16:creationId xmlns:a16="http://schemas.microsoft.com/office/drawing/2014/main" xmlns="" id="{DDC4F4D2-D147-46C6-8397-A9D128D3AFBE}"/>
              </a:ext>
            </a:extLst>
          </p:cNvPr>
          <p:cNvCxnSpPr/>
          <p:nvPr/>
        </p:nvCxnSpPr>
        <p:spPr>
          <a:xfrm>
            <a:off x="427341" y="1243567"/>
            <a:ext cx="3168352"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2093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a:solidFill>
                  <a:srgbClr val="3333FF"/>
                </a:solidFill>
              </a:rPr>
              <a:t>Per la Svizzera (Stato federale</a:t>
            </a:r>
            <a:r>
              <a:rPr lang="it-IT" b="1" dirty="0" smtClean="0">
                <a:solidFill>
                  <a:srgbClr val="3333FF"/>
                </a:solidFill>
              </a:rPr>
              <a:t>)</a:t>
            </a:r>
            <a:endParaRPr lang="it-IT" dirty="0">
              <a:solidFill>
                <a:srgbClr val="3333FF"/>
              </a:solidFill>
            </a:endParaRPr>
          </a:p>
        </p:txBody>
      </p:sp>
      <p:sp>
        <p:nvSpPr>
          <p:cNvPr id="3" name="Segnaposto contenuto 2"/>
          <p:cNvSpPr>
            <a:spLocks noGrp="1"/>
          </p:cNvSpPr>
          <p:nvPr>
            <p:ph idx="1"/>
          </p:nvPr>
        </p:nvSpPr>
        <p:spPr/>
        <p:txBody>
          <a:bodyPr>
            <a:normAutofit fontScale="55000" lnSpcReduction="20000"/>
          </a:bodyPr>
          <a:lstStyle/>
          <a:p>
            <a:pPr marL="0" indent="0" fontAlgn="base">
              <a:buNone/>
            </a:pPr>
            <a:r>
              <a:rPr lang="it-IT" dirty="0" smtClean="0">
                <a:hlinkClick r:id="rId2"/>
              </a:rPr>
              <a:t>https</a:t>
            </a:r>
            <a:r>
              <a:rPr lang="it-IT" dirty="0">
                <a:hlinkClick r:id="rId2"/>
              </a:rPr>
              <a:t>://fedlex.data.admin.ch/filestore/fedlex.data.admin.ch/eli/cc/1999/404/20210101/it/pdf-a/fedlex-data-admin-ch-eli-cc-1999-404-20210101-it-pdf-a.pdf</a:t>
            </a:r>
            <a:endParaRPr lang="it-IT" dirty="0"/>
          </a:p>
          <a:p>
            <a:pPr marL="0" indent="0" fontAlgn="base">
              <a:buNone/>
            </a:pPr>
            <a:r>
              <a:rPr lang="it-IT" dirty="0"/>
              <a:t> </a:t>
            </a:r>
          </a:p>
          <a:p>
            <a:pPr marL="0" indent="0" fontAlgn="base">
              <a:buNone/>
            </a:pPr>
            <a:r>
              <a:rPr lang="it-IT" dirty="0"/>
              <a:t>a parte l’auto definizione di Confederazione (ma si tratta in realtà di uno Stato federale, come dimostrato dal fatto che la Svizzera come tale aderisce all’Onu, art. 197), </a:t>
            </a:r>
            <a:endParaRPr lang="it-IT" dirty="0" smtClean="0"/>
          </a:p>
          <a:p>
            <a:pPr marL="0" indent="0" fontAlgn="base">
              <a:buNone/>
            </a:pPr>
            <a:r>
              <a:rPr lang="it-IT" dirty="0" smtClean="0"/>
              <a:t>il </a:t>
            </a:r>
            <a:r>
              <a:rPr lang="it-IT" dirty="0"/>
              <a:t>preambolo e l’art. 1 insistono sul doppio patto tra cittadini e Cantoni; </a:t>
            </a:r>
            <a:endParaRPr lang="it-IT" dirty="0" smtClean="0"/>
          </a:p>
          <a:p>
            <a:pPr marL="0" indent="0" fontAlgn="base">
              <a:buNone/>
            </a:pPr>
            <a:r>
              <a:rPr lang="it-IT" dirty="0" smtClean="0"/>
              <a:t>l’articolo </a:t>
            </a:r>
            <a:r>
              <a:rPr lang="it-IT" dirty="0"/>
              <a:t>49 prevede la clausola di supremazia per il diritto federale; </a:t>
            </a:r>
            <a:endParaRPr lang="it-IT" dirty="0" smtClean="0"/>
          </a:p>
          <a:p>
            <a:pPr marL="0" indent="0" fontAlgn="base">
              <a:buNone/>
            </a:pPr>
            <a:r>
              <a:rPr lang="it-IT" dirty="0" smtClean="0"/>
              <a:t>nei </a:t>
            </a:r>
            <a:r>
              <a:rPr lang="it-IT" dirty="0"/>
              <a:t>casi di referendum costituzionale occorre sia la maggioranza dei cittadini sia quella dei cantoni (art. 142); </a:t>
            </a:r>
            <a:endParaRPr lang="it-IT" dirty="0" smtClean="0"/>
          </a:p>
          <a:p>
            <a:pPr marL="0" indent="0" fontAlgn="base">
              <a:buNone/>
            </a:pPr>
            <a:r>
              <a:rPr lang="it-IT" dirty="0" smtClean="0"/>
              <a:t>la </a:t>
            </a:r>
            <a:r>
              <a:rPr lang="it-IT" dirty="0"/>
              <a:t>seconda Camera secondo l’art. 150 è eletta in modo paritetico tra i Cantoni (due per ognuno, quelli più piccoli uno), la Costituzione rinvia alle scelte dei singoli Cantoni ma da tempo sono tutti eletti direttamente; </a:t>
            </a:r>
            <a:endParaRPr lang="it-IT" dirty="0" smtClean="0"/>
          </a:p>
          <a:p>
            <a:pPr marL="0" indent="0" fontAlgn="base">
              <a:buNone/>
            </a:pPr>
            <a:r>
              <a:rPr lang="it-IT" dirty="0" smtClean="0"/>
              <a:t>il </a:t>
            </a:r>
            <a:r>
              <a:rPr lang="it-IT" dirty="0"/>
              <a:t>Tribunale costituzionale i cui membri sono eletti dal Parlamento (art. 168) decide sulle controversie (art. 189).</a:t>
            </a:r>
          </a:p>
          <a:p>
            <a:pPr marL="0" indent="0" fontAlgn="base">
              <a:buNone/>
            </a:pPr>
            <a:r>
              <a:rPr lang="it-IT" dirty="0"/>
              <a:t> </a:t>
            </a:r>
          </a:p>
          <a:p>
            <a:endParaRPr lang="it-IT" dirty="0"/>
          </a:p>
        </p:txBody>
      </p:sp>
      <p:sp>
        <p:nvSpPr>
          <p:cNvPr id="4" name="Segnaposto numero diapositiva 3"/>
          <p:cNvSpPr>
            <a:spLocks noGrp="1"/>
          </p:cNvSpPr>
          <p:nvPr>
            <p:ph type="sldNum" sz="quarter" idx="12"/>
          </p:nvPr>
        </p:nvSpPr>
        <p:spPr/>
        <p:txBody>
          <a:bodyPr/>
          <a:lstStyle/>
          <a:p>
            <a:fld id="{356AC6FC-9C01-40F8-9E1C-E065FFC2F8F7}" type="slidenum">
              <a:rPr lang="it-IT" smtClean="0"/>
              <a:t>11</a:t>
            </a:fld>
            <a:endParaRPr lang="it-IT"/>
          </a:p>
        </p:txBody>
      </p:sp>
      <p:cxnSp>
        <p:nvCxnSpPr>
          <p:cNvPr id="5" name="Connettore 1 5">
            <a:extLst>
              <a:ext uri="{FF2B5EF4-FFF2-40B4-BE49-F238E27FC236}">
                <a16:creationId xmlns:a16="http://schemas.microsoft.com/office/drawing/2014/main" xmlns="" id="{DDC4F4D2-D147-46C6-8397-A9D128D3AFBE}"/>
              </a:ext>
            </a:extLst>
          </p:cNvPr>
          <p:cNvCxnSpPr/>
          <p:nvPr/>
        </p:nvCxnSpPr>
        <p:spPr>
          <a:xfrm>
            <a:off x="427341" y="1243567"/>
            <a:ext cx="3168352"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0930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rgbClr val="3333FF"/>
                </a:solidFill>
              </a:rPr>
              <a:t>Italia</a:t>
            </a:r>
            <a:endParaRPr lang="it-IT" dirty="0">
              <a:solidFill>
                <a:srgbClr val="3333FF"/>
              </a:solidFill>
            </a:endParaRPr>
          </a:p>
        </p:txBody>
      </p:sp>
      <p:sp>
        <p:nvSpPr>
          <p:cNvPr id="3" name="Segnaposto contenuto 2"/>
          <p:cNvSpPr>
            <a:spLocks noGrp="1"/>
          </p:cNvSpPr>
          <p:nvPr>
            <p:ph idx="1"/>
          </p:nvPr>
        </p:nvSpPr>
        <p:spPr/>
        <p:txBody>
          <a:bodyPr>
            <a:normAutofit fontScale="85000" lnSpcReduction="20000"/>
          </a:bodyPr>
          <a:lstStyle/>
          <a:p>
            <a:pPr marL="0" indent="0" algn="just" fontAlgn="base">
              <a:buNone/>
            </a:pPr>
            <a:r>
              <a:rPr lang="it-IT" u="sng" dirty="0"/>
              <a:t>L’Italia non si autodefinisce </a:t>
            </a:r>
            <a:r>
              <a:rPr lang="it-IT" dirty="0"/>
              <a:t>nel testo post-2001, appare rientrare ancora nella categoria Stato regionale, anche se una legge ordinaria è stata definita di </a:t>
            </a:r>
            <a:r>
              <a:rPr lang="it-IT" u="sng" dirty="0"/>
              <a:t>“federalismo fiscale”</a:t>
            </a:r>
            <a:r>
              <a:rPr lang="it-IT" dirty="0"/>
              <a:t>: mancano per slittare di categoria una partecipazione alla revisione costituzionale e una federalizzazione della seconda Camera</a:t>
            </a:r>
            <a:r>
              <a:rPr lang="it-IT" dirty="0" smtClean="0"/>
              <a:t>.</a:t>
            </a:r>
          </a:p>
          <a:p>
            <a:pPr marL="0" indent="0" algn="just" fontAlgn="base">
              <a:buNone/>
            </a:pPr>
            <a:endParaRPr lang="it-IT" dirty="0"/>
          </a:p>
          <a:p>
            <a:pPr marL="0" indent="0" algn="just" fontAlgn="base">
              <a:buNone/>
            </a:pPr>
            <a:r>
              <a:rPr lang="it-IT" dirty="0"/>
              <a:t>Da notare che l’attuale dibattito sulla cosiddetta </a:t>
            </a:r>
            <a:r>
              <a:rPr lang="it-IT" u="sng" dirty="0"/>
              <a:t>autonomia differenziata </a:t>
            </a:r>
            <a:r>
              <a:rPr lang="it-IT" dirty="0"/>
              <a:t>non è una riforma costituzionale, ma il tentativo si attuare con una sorta di legge quadro che preceda poi le leggi di effettiva autonomia la possibilità offerta dal vigente art. 116.3.</a:t>
            </a:r>
          </a:p>
          <a:p>
            <a:pPr marL="0" indent="0">
              <a:buNone/>
            </a:pPr>
            <a:endParaRPr lang="it-IT" dirty="0"/>
          </a:p>
        </p:txBody>
      </p:sp>
      <p:sp>
        <p:nvSpPr>
          <p:cNvPr id="4" name="Segnaposto numero diapositiva 3"/>
          <p:cNvSpPr>
            <a:spLocks noGrp="1"/>
          </p:cNvSpPr>
          <p:nvPr>
            <p:ph type="sldNum" sz="quarter" idx="12"/>
          </p:nvPr>
        </p:nvSpPr>
        <p:spPr/>
        <p:txBody>
          <a:bodyPr/>
          <a:lstStyle/>
          <a:p>
            <a:fld id="{356AC6FC-9C01-40F8-9E1C-E065FFC2F8F7}" type="slidenum">
              <a:rPr lang="it-IT" smtClean="0"/>
              <a:t>12</a:t>
            </a:fld>
            <a:endParaRPr lang="it-IT"/>
          </a:p>
        </p:txBody>
      </p:sp>
      <p:cxnSp>
        <p:nvCxnSpPr>
          <p:cNvPr id="5" name="Connettore 1 5">
            <a:extLst>
              <a:ext uri="{FF2B5EF4-FFF2-40B4-BE49-F238E27FC236}">
                <a16:creationId xmlns:a16="http://schemas.microsoft.com/office/drawing/2014/main" xmlns="" id="{DDC4F4D2-D147-46C6-8397-A9D128D3AFBE}"/>
              </a:ext>
            </a:extLst>
          </p:cNvPr>
          <p:cNvCxnSpPr/>
          <p:nvPr/>
        </p:nvCxnSpPr>
        <p:spPr>
          <a:xfrm>
            <a:off x="427341" y="1243567"/>
            <a:ext cx="3168352"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1878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sp>
        <p:nvSpPr>
          <p:cNvPr id="4" name="Segnaposto numero diapositiva 3"/>
          <p:cNvSpPr>
            <a:spLocks noGrp="1"/>
          </p:cNvSpPr>
          <p:nvPr>
            <p:ph type="sldNum" sz="quarter" idx="12"/>
          </p:nvPr>
        </p:nvSpPr>
        <p:spPr/>
        <p:txBody>
          <a:bodyPr/>
          <a:lstStyle/>
          <a:p>
            <a:fld id="{356AC6FC-9C01-40F8-9E1C-E065FFC2F8F7}" type="slidenum">
              <a:rPr lang="it-IT" smtClean="0"/>
              <a:t>13</a:t>
            </a:fld>
            <a:endParaRPr lang="it-IT"/>
          </a:p>
        </p:txBody>
      </p:sp>
    </p:spTree>
    <p:extLst>
      <p:ext uri="{BB962C8B-B14F-4D97-AF65-F5344CB8AC3E}">
        <p14:creationId xmlns:p14="http://schemas.microsoft.com/office/powerpoint/2010/main" val="970560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3333FF"/>
                </a:solidFill>
              </a:rPr>
              <a:t>Tipi di Stato</a:t>
            </a:r>
            <a:endParaRPr lang="it-IT" dirty="0">
              <a:solidFill>
                <a:srgbClr val="3333FF"/>
              </a:solidFill>
            </a:endParaRPr>
          </a:p>
        </p:txBody>
      </p:sp>
      <p:sp>
        <p:nvSpPr>
          <p:cNvPr id="3" name="Segnaposto contenuto 2"/>
          <p:cNvSpPr>
            <a:spLocks noGrp="1"/>
          </p:cNvSpPr>
          <p:nvPr>
            <p:ph idx="1"/>
          </p:nvPr>
        </p:nvSpPr>
        <p:spPr/>
        <p:txBody>
          <a:bodyPr>
            <a:normAutofit fontScale="55000" lnSpcReduction="20000"/>
          </a:bodyPr>
          <a:lstStyle/>
          <a:p>
            <a:pPr algn="just" fontAlgn="base"/>
            <a:r>
              <a:rPr lang="it-IT" b="1" dirty="0" smtClean="0"/>
              <a:t>Stato </a:t>
            </a:r>
            <a:r>
              <a:rPr lang="it-IT" b="1" dirty="0"/>
              <a:t>accentrato: </a:t>
            </a:r>
            <a:r>
              <a:rPr lang="it-IT" dirty="0"/>
              <a:t>il potere viene attribuito solo allo Stato centrale o anche a soggetti da esso dipendenti e che fanno parte dell’organizzazione dello Stato (decentramento burocratico o funzionale) o ad istituzioni territoriali dotate di condizioni di autonomia assai ridotte e </a:t>
            </a:r>
            <a:r>
              <a:rPr lang="it-IT" u="sng" dirty="0"/>
              <a:t>non rappresentative delle popolazioni locali</a:t>
            </a:r>
            <a:r>
              <a:rPr lang="it-IT" dirty="0"/>
              <a:t>.</a:t>
            </a:r>
          </a:p>
          <a:p>
            <a:pPr algn="just" fontAlgn="base"/>
            <a:endParaRPr lang="it-IT" b="1" dirty="0" smtClean="0"/>
          </a:p>
          <a:p>
            <a:pPr algn="just" fontAlgn="base"/>
            <a:r>
              <a:rPr lang="it-IT" b="1" dirty="0" smtClean="0"/>
              <a:t>Stato decentrato</a:t>
            </a:r>
            <a:r>
              <a:rPr lang="it-IT" b="1" dirty="0"/>
              <a:t>: </a:t>
            </a:r>
            <a:r>
              <a:rPr lang="it-IT" dirty="0"/>
              <a:t>il potere viene distribuito tra lo Stato centrale ed enti territoriali con poteri propri (anche legislativi e di indirizzo politico), </a:t>
            </a:r>
            <a:r>
              <a:rPr lang="it-IT" u="sng" dirty="0"/>
              <a:t>dotati di organi rappresentativi delle popolazioni locali </a:t>
            </a:r>
            <a:r>
              <a:rPr lang="it-IT" dirty="0"/>
              <a:t>e distinti e autonomi da quelli statali (decentramento politico o istituzionale). Si tratta degli </a:t>
            </a:r>
            <a:r>
              <a:rPr lang="it-IT" u="sng" dirty="0"/>
              <a:t>Stati federali </a:t>
            </a:r>
            <a:r>
              <a:rPr lang="it-IT" dirty="0"/>
              <a:t>e di </a:t>
            </a:r>
            <a:r>
              <a:rPr lang="it-IT" u="sng" dirty="0"/>
              <a:t>quelli regionali</a:t>
            </a:r>
            <a:r>
              <a:rPr lang="it-IT" dirty="0" smtClean="0"/>
              <a:t>.</a:t>
            </a:r>
          </a:p>
          <a:p>
            <a:pPr fontAlgn="base"/>
            <a:endParaRPr lang="it-IT" dirty="0"/>
          </a:p>
          <a:p>
            <a:pPr algn="just" fontAlgn="base"/>
            <a:r>
              <a:rPr lang="it-IT" b="1" dirty="0"/>
              <a:t>Non è semplice distinguere </a:t>
            </a:r>
            <a:r>
              <a:rPr lang="it-IT" dirty="0"/>
              <a:t>tra i diversi modelli poiché le </a:t>
            </a:r>
            <a:r>
              <a:rPr lang="it-IT" b="1" dirty="0"/>
              <a:t>esperienze concrete </a:t>
            </a:r>
            <a:r>
              <a:rPr lang="it-IT" dirty="0"/>
              <a:t>vantano elementi propri di un tipo e dell’altro. </a:t>
            </a:r>
            <a:endParaRPr lang="it-IT" dirty="0" smtClean="0"/>
          </a:p>
          <a:p>
            <a:pPr algn="just" fontAlgn="base"/>
            <a:endParaRPr lang="it-IT" dirty="0" smtClean="0"/>
          </a:p>
          <a:p>
            <a:pPr algn="just" fontAlgn="base"/>
            <a:r>
              <a:rPr lang="it-IT" dirty="0"/>
              <a:t>Tanto gli ordinamenti federali quanto quelli regionali sono caratterizzati dall’affermarsi di </a:t>
            </a:r>
            <a:r>
              <a:rPr lang="it-IT" b="1" dirty="0"/>
              <a:t>due principi</a:t>
            </a:r>
            <a:r>
              <a:rPr lang="it-IT" dirty="0"/>
              <a:t>: </a:t>
            </a:r>
            <a:r>
              <a:rPr lang="it-IT" b="1" dirty="0"/>
              <a:t>principio di sussidiarietà </a:t>
            </a:r>
            <a:r>
              <a:rPr lang="it-IT" dirty="0"/>
              <a:t>(orizzontale e verticale) e </a:t>
            </a:r>
            <a:r>
              <a:rPr lang="it-IT" b="1" dirty="0"/>
              <a:t>principio di leale collaborazione</a:t>
            </a:r>
            <a:r>
              <a:rPr lang="it-IT" dirty="0"/>
              <a:t>.</a:t>
            </a:r>
          </a:p>
        </p:txBody>
      </p:sp>
      <p:sp>
        <p:nvSpPr>
          <p:cNvPr id="4" name="Segnaposto numero diapositiva 3"/>
          <p:cNvSpPr>
            <a:spLocks noGrp="1"/>
          </p:cNvSpPr>
          <p:nvPr>
            <p:ph type="sldNum" sz="quarter" idx="12"/>
          </p:nvPr>
        </p:nvSpPr>
        <p:spPr/>
        <p:txBody>
          <a:bodyPr/>
          <a:lstStyle/>
          <a:p>
            <a:fld id="{356AC6FC-9C01-40F8-9E1C-E065FFC2F8F7}" type="slidenum">
              <a:rPr lang="it-IT" smtClean="0"/>
              <a:t>2</a:t>
            </a:fld>
            <a:endParaRPr lang="it-IT"/>
          </a:p>
        </p:txBody>
      </p:sp>
      <p:cxnSp>
        <p:nvCxnSpPr>
          <p:cNvPr id="5" name="Connettore 1 5">
            <a:extLst>
              <a:ext uri="{FF2B5EF4-FFF2-40B4-BE49-F238E27FC236}">
                <a16:creationId xmlns:a16="http://schemas.microsoft.com/office/drawing/2014/main" xmlns="" id="{DDC4F4D2-D147-46C6-8397-A9D128D3AFBE}"/>
              </a:ext>
            </a:extLst>
          </p:cNvPr>
          <p:cNvCxnSpPr/>
          <p:nvPr/>
        </p:nvCxnSpPr>
        <p:spPr>
          <a:xfrm>
            <a:off x="427341" y="1340768"/>
            <a:ext cx="3168352"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0817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3333FF"/>
                </a:solidFill>
              </a:rPr>
              <a:t>Confederazioni</a:t>
            </a:r>
            <a:endParaRPr lang="it-IT" dirty="0">
              <a:solidFill>
                <a:srgbClr val="3333FF"/>
              </a:solidFill>
            </a:endParaRPr>
          </a:p>
        </p:txBody>
      </p:sp>
      <p:sp>
        <p:nvSpPr>
          <p:cNvPr id="3" name="Segnaposto contenuto 2"/>
          <p:cNvSpPr>
            <a:spLocks noGrp="1"/>
          </p:cNvSpPr>
          <p:nvPr>
            <p:ph idx="1"/>
          </p:nvPr>
        </p:nvSpPr>
        <p:spPr/>
        <p:txBody>
          <a:bodyPr/>
          <a:lstStyle/>
          <a:p>
            <a:pPr marL="0" indent="0">
              <a:buNone/>
            </a:pPr>
            <a:r>
              <a:rPr lang="it-IT" b="1" dirty="0" smtClean="0"/>
              <a:t>Due </a:t>
            </a:r>
            <a:r>
              <a:rPr lang="it-IT" b="1" dirty="0"/>
              <a:t>o più Stati sovrani e indipendenti stipulano un trattato al fine di mettere in comune alcune competenze, prevalentemente in materia di politica estera e di difesa. </a:t>
            </a:r>
            <a:endParaRPr lang="it-IT" b="1" dirty="0" smtClean="0"/>
          </a:p>
          <a:p>
            <a:pPr marL="0" indent="0">
              <a:buNone/>
            </a:pPr>
            <a:r>
              <a:rPr lang="it-IT" b="1" dirty="0" smtClean="0"/>
              <a:t>Si </a:t>
            </a:r>
            <a:r>
              <a:rPr lang="it-IT" b="1" dirty="0"/>
              <a:t>tratta di organizzazioni che riguardano il diritto internazionale.</a:t>
            </a:r>
            <a:endParaRPr lang="it-IT" dirty="0"/>
          </a:p>
        </p:txBody>
      </p:sp>
      <p:sp>
        <p:nvSpPr>
          <p:cNvPr id="4" name="Segnaposto numero diapositiva 3"/>
          <p:cNvSpPr>
            <a:spLocks noGrp="1"/>
          </p:cNvSpPr>
          <p:nvPr>
            <p:ph type="sldNum" sz="quarter" idx="12"/>
          </p:nvPr>
        </p:nvSpPr>
        <p:spPr/>
        <p:txBody>
          <a:bodyPr/>
          <a:lstStyle/>
          <a:p>
            <a:fld id="{356AC6FC-9C01-40F8-9E1C-E065FFC2F8F7}" type="slidenum">
              <a:rPr lang="it-IT" smtClean="0"/>
              <a:t>3</a:t>
            </a:fld>
            <a:endParaRPr lang="it-IT"/>
          </a:p>
        </p:txBody>
      </p:sp>
      <p:cxnSp>
        <p:nvCxnSpPr>
          <p:cNvPr id="5" name="Connettore 1 5">
            <a:extLst>
              <a:ext uri="{FF2B5EF4-FFF2-40B4-BE49-F238E27FC236}">
                <a16:creationId xmlns:a16="http://schemas.microsoft.com/office/drawing/2014/main" xmlns="" id="{DDC4F4D2-D147-46C6-8397-A9D128D3AFBE}"/>
              </a:ext>
            </a:extLst>
          </p:cNvPr>
          <p:cNvCxnSpPr/>
          <p:nvPr/>
        </p:nvCxnSpPr>
        <p:spPr>
          <a:xfrm>
            <a:off x="427341" y="1340768"/>
            <a:ext cx="3168352"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0310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78098"/>
          </a:xfrm>
        </p:spPr>
        <p:txBody>
          <a:bodyPr>
            <a:normAutofit/>
          </a:bodyPr>
          <a:lstStyle/>
          <a:p>
            <a:r>
              <a:rPr lang="it-IT" sz="3600" dirty="0" smtClean="0">
                <a:solidFill>
                  <a:srgbClr val="3333FF"/>
                </a:solidFill>
              </a:rPr>
              <a:t>Caratteri dello Stato federale</a:t>
            </a:r>
            <a:endParaRPr lang="it-IT" sz="3600" dirty="0">
              <a:solidFill>
                <a:srgbClr val="3333FF"/>
              </a:solidFill>
            </a:endParaRPr>
          </a:p>
        </p:txBody>
      </p:sp>
      <p:sp>
        <p:nvSpPr>
          <p:cNvPr id="3" name="Segnaposto contenuto 2"/>
          <p:cNvSpPr>
            <a:spLocks noGrp="1"/>
          </p:cNvSpPr>
          <p:nvPr>
            <p:ph idx="1"/>
          </p:nvPr>
        </p:nvSpPr>
        <p:spPr>
          <a:xfrm>
            <a:off x="457200" y="1196752"/>
            <a:ext cx="8229600" cy="4929411"/>
          </a:xfrm>
        </p:spPr>
        <p:txBody>
          <a:bodyPr>
            <a:normAutofit fontScale="47500" lnSpcReduction="20000"/>
          </a:bodyPr>
          <a:lstStyle/>
          <a:p>
            <a:pPr marL="0" indent="0">
              <a:spcAft>
                <a:spcPts val="1200"/>
              </a:spcAft>
              <a:buNone/>
            </a:pPr>
            <a:r>
              <a:rPr lang="it-IT" b="1" dirty="0" smtClean="0"/>
              <a:t>1. Ordinamento </a:t>
            </a:r>
            <a:r>
              <a:rPr lang="it-IT" b="1" dirty="0"/>
              <a:t>costituzionale </a:t>
            </a:r>
            <a:r>
              <a:rPr lang="it-IT" b="1" dirty="0" smtClean="0"/>
              <a:t>unitario </a:t>
            </a:r>
            <a:r>
              <a:rPr lang="it-IT" dirty="0" smtClean="0"/>
              <a:t>(sorge uno Stato «nuovo» con propria Costituzione). </a:t>
            </a:r>
          </a:p>
          <a:p>
            <a:pPr marL="0" indent="0">
              <a:spcAft>
                <a:spcPts val="1200"/>
              </a:spcAft>
              <a:buNone/>
            </a:pPr>
            <a:r>
              <a:rPr lang="it-IT" b="1" dirty="0" smtClean="0"/>
              <a:t>2</a:t>
            </a:r>
            <a:r>
              <a:rPr lang="it-IT" b="1" dirty="0"/>
              <a:t>. Riconoscimento costituzionale degli </a:t>
            </a:r>
            <a:r>
              <a:rPr lang="it-IT" b="1" dirty="0" smtClean="0"/>
              <a:t>Stati membri </a:t>
            </a:r>
            <a:r>
              <a:rPr lang="it-IT" dirty="0" smtClean="0"/>
              <a:t>(e tutela delle loro funzioni, si tratta di uno ‘Stato di Stati’; gli Stati membri godono di estese competenze che toccano anche la tutela dei diritti fondamentali). </a:t>
            </a:r>
          </a:p>
          <a:p>
            <a:pPr marL="0" indent="0">
              <a:spcAft>
                <a:spcPts val="1200"/>
              </a:spcAft>
              <a:buNone/>
            </a:pPr>
            <a:r>
              <a:rPr lang="it-IT" b="1" dirty="0" smtClean="0"/>
              <a:t>3</a:t>
            </a:r>
            <a:r>
              <a:rPr lang="it-IT" b="1" dirty="0"/>
              <a:t>. </a:t>
            </a:r>
            <a:r>
              <a:rPr lang="it-IT" b="1" dirty="0" err="1"/>
              <a:t>Equiordinazione</a:t>
            </a:r>
            <a:r>
              <a:rPr lang="it-IT" b="1" dirty="0"/>
              <a:t> degli Stati </a:t>
            </a:r>
            <a:r>
              <a:rPr lang="it-IT" b="1" dirty="0" smtClean="0"/>
              <a:t>membri </a:t>
            </a:r>
            <a:r>
              <a:rPr lang="it-IT" dirty="0" smtClean="0"/>
              <a:t>(tutti gli Stati hanno le medesime competenze e le medesime garanzie). </a:t>
            </a:r>
          </a:p>
          <a:p>
            <a:pPr marL="0" indent="0">
              <a:spcAft>
                <a:spcPts val="1200"/>
              </a:spcAft>
              <a:buNone/>
            </a:pPr>
            <a:r>
              <a:rPr lang="it-IT" b="1" dirty="0" smtClean="0"/>
              <a:t>4</a:t>
            </a:r>
            <a:r>
              <a:rPr lang="it-IT" b="1" dirty="0"/>
              <a:t>. Subordinazione degli Stati membri alla Costituzione federale </a:t>
            </a:r>
            <a:r>
              <a:rPr lang="it-IT" dirty="0" smtClean="0"/>
              <a:t>(L’autonomia degli Stati membri non può essere esercitata contro la Costituzione federale poiché da questa deriva la propria legittimazione: «il diritto federale prevale sul diritto dei Laender» ex art. 31 GG Sorge</a:t>
            </a:r>
            <a:r>
              <a:rPr lang="it-IT" dirty="0"/>
              <a:t>, quindi, un interrogativo: chi è il titolare della sovranità? La dottrina non è concorde e le varie tesi sono le seguenti: solo lo Stato federale, lo Stato federale ha la </a:t>
            </a:r>
            <a:r>
              <a:rPr lang="it-IT" u="sng" dirty="0"/>
              <a:t>competenza sulle competenze</a:t>
            </a:r>
            <a:r>
              <a:rPr lang="it-IT" dirty="0"/>
              <a:t>, la sovranità rimane in capo agli Stati membri; la sovranità è ripartita; lo Stato federale detiene la sovranità in senso proprio e gli Stati membri hanno un’ampia autonomia politica). </a:t>
            </a:r>
            <a:endParaRPr lang="it-IT" dirty="0" smtClean="0"/>
          </a:p>
          <a:p>
            <a:pPr marL="0" indent="0">
              <a:spcAft>
                <a:spcPts val="1200"/>
              </a:spcAft>
              <a:buNone/>
            </a:pPr>
            <a:r>
              <a:rPr lang="it-IT" b="1" dirty="0" smtClean="0"/>
              <a:t>5</a:t>
            </a:r>
            <a:r>
              <a:rPr lang="it-IT" b="1" dirty="0"/>
              <a:t>. Gli Stati membri partecipano a organi e funzioni dello Stato federale, in particolare alla procedura di revisione costituzionale. </a:t>
            </a:r>
            <a:endParaRPr lang="it-IT" b="1" dirty="0" smtClean="0"/>
          </a:p>
          <a:p>
            <a:pPr marL="0" indent="0">
              <a:spcAft>
                <a:spcPts val="1200"/>
              </a:spcAft>
              <a:buNone/>
            </a:pPr>
            <a:r>
              <a:rPr lang="it-IT" b="1" dirty="0" smtClean="0"/>
              <a:t>6</a:t>
            </a:r>
            <a:r>
              <a:rPr lang="it-IT" b="1" dirty="0"/>
              <a:t>. Presenza di un Parlamento bicamerale: camera alta rappresentativa degli Stati (modelli: Senato e Consiglio). </a:t>
            </a:r>
            <a:endParaRPr lang="it-IT" b="1" dirty="0" smtClean="0"/>
          </a:p>
          <a:p>
            <a:pPr marL="0" indent="0">
              <a:spcAft>
                <a:spcPts val="1200"/>
              </a:spcAft>
              <a:buNone/>
            </a:pPr>
            <a:r>
              <a:rPr lang="it-IT" b="1" dirty="0" smtClean="0"/>
              <a:t>7</a:t>
            </a:r>
            <a:r>
              <a:rPr lang="it-IT" b="1" dirty="0"/>
              <a:t>. Organo dello Stato deputato a risolvere i conflitti tra i diversi livelli di governo (organo di vertice della magistratura o istituito appositamente).</a:t>
            </a:r>
            <a:endParaRPr lang="it-IT" dirty="0"/>
          </a:p>
        </p:txBody>
      </p:sp>
      <p:sp>
        <p:nvSpPr>
          <p:cNvPr id="4" name="Segnaposto numero diapositiva 3"/>
          <p:cNvSpPr>
            <a:spLocks noGrp="1"/>
          </p:cNvSpPr>
          <p:nvPr>
            <p:ph type="sldNum" sz="quarter" idx="12"/>
          </p:nvPr>
        </p:nvSpPr>
        <p:spPr/>
        <p:txBody>
          <a:bodyPr/>
          <a:lstStyle/>
          <a:p>
            <a:fld id="{356AC6FC-9C01-40F8-9E1C-E065FFC2F8F7}" type="slidenum">
              <a:rPr lang="it-IT" smtClean="0"/>
              <a:t>4</a:t>
            </a:fld>
            <a:endParaRPr lang="it-IT"/>
          </a:p>
        </p:txBody>
      </p:sp>
      <p:cxnSp>
        <p:nvCxnSpPr>
          <p:cNvPr id="5" name="Connettore 1 5">
            <a:extLst>
              <a:ext uri="{FF2B5EF4-FFF2-40B4-BE49-F238E27FC236}">
                <a16:creationId xmlns:a16="http://schemas.microsoft.com/office/drawing/2014/main" xmlns="" id="{DDC4F4D2-D147-46C6-8397-A9D128D3AFBE}"/>
              </a:ext>
            </a:extLst>
          </p:cNvPr>
          <p:cNvCxnSpPr/>
          <p:nvPr/>
        </p:nvCxnSpPr>
        <p:spPr>
          <a:xfrm>
            <a:off x="395536" y="1052736"/>
            <a:ext cx="3168352"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2101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3333FF"/>
                </a:solidFill>
              </a:rPr>
              <a:t>I</a:t>
            </a:r>
            <a:r>
              <a:rPr lang="it-IT" dirty="0" smtClean="0">
                <a:solidFill>
                  <a:srgbClr val="3333FF"/>
                </a:solidFill>
              </a:rPr>
              <a:t> </a:t>
            </a:r>
            <a:r>
              <a:rPr lang="it-IT" b="1" dirty="0" smtClean="0">
                <a:solidFill>
                  <a:srgbClr val="3333FF"/>
                </a:solidFill>
              </a:rPr>
              <a:t>due </a:t>
            </a:r>
            <a:r>
              <a:rPr lang="it-IT" b="1" dirty="0">
                <a:solidFill>
                  <a:srgbClr val="3333FF"/>
                </a:solidFill>
              </a:rPr>
              <a:t>modelli di federalismo</a:t>
            </a:r>
            <a:endParaRPr lang="it-IT" dirty="0">
              <a:solidFill>
                <a:srgbClr val="3333FF"/>
              </a:solidFill>
            </a:endParaRPr>
          </a:p>
        </p:txBody>
      </p:sp>
      <p:sp>
        <p:nvSpPr>
          <p:cNvPr id="3" name="Segnaposto contenuto 2"/>
          <p:cNvSpPr>
            <a:spLocks noGrp="1"/>
          </p:cNvSpPr>
          <p:nvPr>
            <p:ph idx="1"/>
          </p:nvPr>
        </p:nvSpPr>
        <p:spPr/>
        <p:txBody>
          <a:bodyPr>
            <a:normAutofit fontScale="70000" lnSpcReduction="20000"/>
          </a:bodyPr>
          <a:lstStyle/>
          <a:p>
            <a:pPr marL="0" indent="0" algn="just">
              <a:buNone/>
            </a:pPr>
            <a:r>
              <a:rPr lang="it-IT" b="1" dirty="0" smtClean="0"/>
              <a:t>1. Modello </a:t>
            </a:r>
            <a:r>
              <a:rPr lang="it-IT" b="1" dirty="0"/>
              <a:t>anglosassone o statunitense o duale </a:t>
            </a:r>
            <a:r>
              <a:rPr lang="it-IT" dirty="0"/>
              <a:t>(si distingue in modo formalmente rigido le attribuzioni esclusive del governo centrale e di quelli periferici; le competenze amministrative seguono quelle legislative); </a:t>
            </a:r>
            <a:endParaRPr lang="it-IT" dirty="0" smtClean="0"/>
          </a:p>
          <a:p>
            <a:pPr marL="0" indent="0" algn="just">
              <a:buNone/>
            </a:pPr>
            <a:endParaRPr lang="it-IT" b="1" dirty="0" smtClean="0"/>
          </a:p>
          <a:p>
            <a:pPr marL="0" indent="0" algn="just">
              <a:buNone/>
            </a:pPr>
            <a:r>
              <a:rPr lang="it-IT" b="1" dirty="0" smtClean="0"/>
              <a:t>2</a:t>
            </a:r>
            <a:r>
              <a:rPr lang="it-IT" b="1" dirty="0"/>
              <a:t>. Modello europeo o tedesco o cooperativo </a:t>
            </a:r>
            <a:r>
              <a:rPr lang="it-IT" dirty="0"/>
              <a:t>(competenze legislative concorrenti; le competenze amministrative sono attribuite prevalentemente agli Stati membri – &gt; </a:t>
            </a:r>
            <a:r>
              <a:rPr lang="it-IT" u="sng" dirty="0"/>
              <a:t>federalismo di esecuzione</a:t>
            </a:r>
            <a:r>
              <a:rPr lang="it-IT" dirty="0" smtClean="0"/>
              <a:t>)</a:t>
            </a:r>
          </a:p>
          <a:p>
            <a:pPr marL="0" indent="0" algn="just">
              <a:buNone/>
            </a:pPr>
            <a:endParaRPr lang="it-IT" dirty="0"/>
          </a:p>
          <a:p>
            <a:pPr marL="0" indent="0" algn="just">
              <a:buNone/>
            </a:pPr>
            <a:r>
              <a:rPr lang="it-IT" dirty="0" smtClean="0"/>
              <a:t>A parte va considerato il c.d. </a:t>
            </a:r>
            <a:r>
              <a:rPr lang="it-IT" b="1" dirty="0" smtClean="0"/>
              <a:t>federalismo fiscale </a:t>
            </a:r>
            <a:r>
              <a:rPr lang="it-IT" dirty="0" smtClean="0"/>
              <a:t>(che riguarda i sistemi sia federali che regionali: un elevato grado di autonomia normativa implica l’esigenza di disporre di risorse adeguate anche mediante il riconoscimento di autonomia fiscale cioè l’ammissibilità di tributi dei livelli decentrati oltre alla compartecipazione al gettito dei tributi statali) </a:t>
            </a:r>
            <a:endParaRPr lang="it-IT" dirty="0"/>
          </a:p>
        </p:txBody>
      </p:sp>
      <p:sp>
        <p:nvSpPr>
          <p:cNvPr id="4" name="Segnaposto numero diapositiva 3"/>
          <p:cNvSpPr>
            <a:spLocks noGrp="1"/>
          </p:cNvSpPr>
          <p:nvPr>
            <p:ph type="sldNum" sz="quarter" idx="12"/>
          </p:nvPr>
        </p:nvSpPr>
        <p:spPr/>
        <p:txBody>
          <a:bodyPr/>
          <a:lstStyle/>
          <a:p>
            <a:fld id="{356AC6FC-9C01-40F8-9E1C-E065FFC2F8F7}" type="slidenum">
              <a:rPr lang="it-IT" smtClean="0"/>
              <a:t>5</a:t>
            </a:fld>
            <a:endParaRPr lang="it-IT"/>
          </a:p>
        </p:txBody>
      </p:sp>
      <p:cxnSp>
        <p:nvCxnSpPr>
          <p:cNvPr id="5" name="Connettore 1 5">
            <a:extLst>
              <a:ext uri="{FF2B5EF4-FFF2-40B4-BE49-F238E27FC236}">
                <a16:creationId xmlns:a16="http://schemas.microsoft.com/office/drawing/2014/main" xmlns="" id="{DDC4F4D2-D147-46C6-8397-A9D128D3AFBE}"/>
              </a:ext>
            </a:extLst>
          </p:cNvPr>
          <p:cNvCxnSpPr/>
          <p:nvPr/>
        </p:nvCxnSpPr>
        <p:spPr>
          <a:xfrm>
            <a:off x="395536" y="1340768"/>
            <a:ext cx="3168352"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9436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16632"/>
            <a:ext cx="8229600" cy="936104"/>
          </a:xfrm>
        </p:spPr>
        <p:txBody>
          <a:bodyPr>
            <a:normAutofit fontScale="90000"/>
          </a:bodyPr>
          <a:lstStyle/>
          <a:p>
            <a:r>
              <a:rPr lang="it-IT" sz="3600" dirty="0" smtClean="0">
                <a:solidFill>
                  <a:srgbClr val="3333FF"/>
                </a:solidFill>
              </a:rPr>
              <a:t>Caratteri dello Stato regionale</a:t>
            </a:r>
            <a:br>
              <a:rPr lang="it-IT" sz="3600" dirty="0" smtClean="0">
                <a:solidFill>
                  <a:srgbClr val="3333FF"/>
                </a:solidFill>
              </a:rPr>
            </a:br>
            <a:r>
              <a:rPr lang="it-IT" sz="2000" b="1" dirty="0">
                <a:solidFill>
                  <a:srgbClr val="3333FF"/>
                </a:solidFill>
              </a:rPr>
              <a:t>(si ricavano per differenziazione con gli Stati federali) </a:t>
            </a:r>
            <a:endParaRPr lang="it-IT" sz="3600" dirty="0">
              <a:solidFill>
                <a:srgbClr val="3333FF"/>
              </a:solidFill>
            </a:endParaRPr>
          </a:p>
        </p:txBody>
      </p:sp>
      <p:sp>
        <p:nvSpPr>
          <p:cNvPr id="3" name="Segnaposto contenuto 2"/>
          <p:cNvSpPr>
            <a:spLocks noGrp="1"/>
          </p:cNvSpPr>
          <p:nvPr>
            <p:ph idx="1"/>
          </p:nvPr>
        </p:nvSpPr>
        <p:spPr>
          <a:xfrm>
            <a:off x="467544" y="1484784"/>
            <a:ext cx="8229600" cy="4929411"/>
          </a:xfrm>
        </p:spPr>
        <p:txBody>
          <a:bodyPr>
            <a:normAutofit fontScale="62500" lnSpcReduction="20000"/>
          </a:bodyPr>
          <a:lstStyle/>
          <a:p>
            <a:pPr marL="0" indent="0">
              <a:spcAft>
                <a:spcPts val="1200"/>
              </a:spcAft>
              <a:buNone/>
            </a:pPr>
            <a:r>
              <a:rPr lang="it-IT" b="1" dirty="0" smtClean="0"/>
              <a:t>1. Procedimento </a:t>
            </a:r>
            <a:r>
              <a:rPr lang="it-IT" b="1" dirty="0"/>
              <a:t>storico di formazione. </a:t>
            </a:r>
            <a:endParaRPr lang="it-IT" b="1" dirty="0" smtClean="0"/>
          </a:p>
          <a:p>
            <a:pPr marL="0" indent="0">
              <a:spcAft>
                <a:spcPts val="1200"/>
              </a:spcAft>
              <a:buNone/>
            </a:pPr>
            <a:r>
              <a:rPr lang="it-IT" b="1" dirty="0" smtClean="0"/>
              <a:t>2</a:t>
            </a:r>
            <a:r>
              <a:rPr lang="it-IT" b="1" dirty="0"/>
              <a:t>. Clausola enumerativa delle competenze (negli Stati federali sono individuate nel testo costituzionale le materia della Federazione, in quelli regionali sono espressamente previste quelle di competenza delle regioni). </a:t>
            </a:r>
            <a:endParaRPr lang="it-IT" b="1" dirty="0" smtClean="0"/>
          </a:p>
          <a:p>
            <a:pPr marL="0" indent="0">
              <a:spcAft>
                <a:spcPts val="1200"/>
              </a:spcAft>
              <a:buNone/>
            </a:pPr>
            <a:r>
              <a:rPr lang="it-IT" b="1" dirty="0" smtClean="0"/>
              <a:t>3</a:t>
            </a:r>
            <a:r>
              <a:rPr lang="it-IT" b="1" dirty="0"/>
              <a:t>. Tutti i giudici sono nazionali. </a:t>
            </a:r>
            <a:endParaRPr lang="it-IT" b="1" dirty="0" smtClean="0"/>
          </a:p>
          <a:p>
            <a:pPr marL="0" indent="0">
              <a:spcAft>
                <a:spcPts val="1200"/>
              </a:spcAft>
              <a:buNone/>
            </a:pPr>
            <a:r>
              <a:rPr lang="it-IT" b="1" dirty="0" smtClean="0"/>
              <a:t>4</a:t>
            </a:r>
            <a:r>
              <a:rPr lang="it-IT" b="1" dirty="0"/>
              <a:t>. Statuti o atti organizzativi diversamente nominati (disciplinano solo l’organizzazione istituzionale e non anche i diritti fondamentali). </a:t>
            </a:r>
            <a:endParaRPr lang="it-IT" b="1" dirty="0" smtClean="0"/>
          </a:p>
          <a:p>
            <a:pPr marL="0" indent="0">
              <a:spcAft>
                <a:spcPts val="1200"/>
              </a:spcAft>
              <a:buNone/>
            </a:pPr>
            <a:r>
              <a:rPr lang="it-IT" b="1" dirty="0" smtClean="0"/>
              <a:t>5</a:t>
            </a:r>
            <a:r>
              <a:rPr lang="it-IT" b="1" dirty="0"/>
              <a:t>. Non è previsto un coinvolgimento diretto delle regioni nel processo di revisione costituzionale. </a:t>
            </a:r>
            <a:endParaRPr lang="it-IT" b="1" dirty="0" smtClean="0"/>
          </a:p>
          <a:p>
            <a:pPr marL="0" indent="0">
              <a:spcAft>
                <a:spcPts val="1200"/>
              </a:spcAft>
              <a:buNone/>
            </a:pPr>
            <a:r>
              <a:rPr lang="it-IT" b="1" dirty="0" smtClean="0"/>
              <a:t>6</a:t>
            </a:r>
            <a:r>
              <a:rPr lang="it-IT" b="1" dirty="0"/>
              <a:t>. La seconda camera (se esistente) ha di norma la stessa base rappresentativa della prima. </a:t>
            </a:r>
            <a:endParaRPr lang="it-IT" b="1" dirty="0" smtClean="0"/>
          </a:p>
          <a:p>
            <a:pPr marL="0" indent="0">
              <a:spcAft>
                <a:spcPts val="1200"/>
              </a:spcAft>
              <a:buNone/>
            </a:pPr>
            <a:r>
              <a:rPr lang="it-IT" b="1" dirty="0" smtClean="0"/>
              <a:t>7</a:t>
            </a:r>
            <a:r>
              <a:rPr lang="it-IT" b="1" dirty="0"/>
              <a:t>. È possibile disporre una regionalizzazione totale o parziale e attribuire competenze diverse alle distinte aree.</a:t>
            </a:r>
            <a:endParaRPr lang="it-IT" dirty="0"/>
          </a:p>
        </p:txBody>
      </p:sp>
      <p:sp>
        <p:nvSpPr>
          <p:cNvPr id="4" name="Segnaposto numero diapositiva 3"/>
          <p:cNvSpPr>
            <a:spLocks noGrp="1"/>
          </p:cNvSpPr>
          <p:nvPr>
            <p:ph type="sldNum" sz="quarter" idx="12"/>
          </p:nvPr>
        </p:nvSpPr>
        <p:spPr/>
        <p:txBody>
          <a:bodyPr/>
          <a:lstStyle/>
          <a:p>
            <a:fld id="{356AC6FC-9C01-40F8-9E1C-E065FFC2F8F7}" type="slidenum">
              <a:rPr lang="it-IT" smtClean="0"/>
              <a:t>6</a:t>
            </a:fld>
            <a:endParaRPr lang="it-IT"/>
          </a:p>
        </p:txBody>
      </p:sp>
      <p:cxnSp>
        <p:nvCxnSpPr>
          <p:cNvPr id="5" name="Connettore 1 5">
            <a:extLst>
              <a:ext uri="{FF2B5EF4-FFF2-40B4-BE49-F238E27FC236}">
                <a16:creationId xmlns:a16="http://schemas.microsoft.com/office/drawing/2014/main" xmlns="" id="{DDC4F4D2-D147-46C6-8397-A9D128D3AFBE}"/>
              </a:ext>
            </a:extLst>
          </p:cNvPr>
          <p:cNvCxnSpPr/>
          <p:nvPr/>
        </p:nvCxnSpPr>
        <p:spPr>
          <a:xfrm>
            <a:off x="427341" y="1243567"/>
            <a:ext cx="3168352"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2818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solidFill>
                  <a:srgbClr val="3333FF"/>
                </a:solidFill>
              </a:rPr>
              <a:t>Per gli Usa (Stato federale)</a:t>
            </a:r>
            <a:r>
              <a:rPr lang="it-IT" dirty="0">
                <a:solidFill>
                  <a:srgbClr val="3333FF"/>
                </a:solidFill>
              </a:rPr>
              <a:t/>
            </a:r>
            <a:br>
              <a:rPr lang="it-IT" dirty="0">
                <a:solidFill>
                  <a:srgbClr val="3333FF"/>
                </a:solidFill>
              </a:rPr>
            </a:br>
            <a:endParaRPr lang="it-IT" dirty="0">
              <a:solidFill>
                <a:srgbClr val="3333FF"/>
              </a:solidFill>
            </a:endParaRPr>
          </a:p>
        </p:txBody>
      </p:sp>
      <p:sp>
        <p:nvSpPr>
          <p:cNvPr id="3" name="Segnaposto contenuto 2"/>
          <p:cNvSpPr>
            <a:spLocks noGrp="1"/>
          </p:cNvSpPr>
          <p:nvPr>
            <p:ph idx="1"/>
          </p:nvPr>
        </p:nvSpPr>
        <p:spPr/>
        <p:txBody>
          <a:bodyPr>
            <a:normAutofit fontScale="62500" lnSpcReduction="20000"/>
          </a:bodyPr>
          <a:lstStyle/>
          <a:p>
            <a:pPr marL="0" indent="0" fontAlgn="base">
              <a:buNone/>
            </a:pPr>
            <a:r>
              <a:rPr lang="it-IT" b="1" dirty="0" smtClean="0">
                <a:hlinkClick r:id="rId2"/>
              </a:rPr>
              <a:t>http</a:t>
            </a:r>
            <a:r>
              <a:rPr lang="it-IT" b="1" dirty="0">
                <a:hlinkClick r:id="rId2"/>
              </a:rPr>
              <a:t>://www.dircost.unito.it/cs/docs/stati%20uniti%201787.htm</a:t>
            </a:r>
            <a:endParaRPr lang="it-IT" dirty="0"/>
          </a:p>
          <a:p>
            <a:pPr marL="0" indent="0" fontAlgn="base">
              <a:buNone/>
            </a:pPr>
            <a:r>
              <a:rPr lang="it-IT" b="1" dirty="0"/>
              <a:t> </a:t>
            </a:r>
            <a:endParaRPr lang="it-IT" dirty="0"/>
          </a:p>
          <a:p>
            <a:pPr marL="0" indent="0" fontAlgn="base">
              <a:buNone/>
            </a:pPr>
            <a:r>
              <a:rPr lang="it-IT" dirty="0"/>
              <a:t>si veda il </a:t>
            </a:r>
            <a:r>
              <a:rPr lang="it-IT" b="1" dirty="0"/>
              <a:t>Preambolo</a:t>
            </a:r>
            <a:r>
              <a:rPr lang="it-IT" dirty="0"/>
              <a:t> con l’intento di “perfezionare ulteriormente” l’Unione; </a:t>
            </a:r>
            <a:endParaRPr lang="it-IT" dirty="0" smtClean="0"/>
          </a:p>
          <a:p>
            <a:pPr marL="0" indent="0" fontAlgn="base">
              <a:buNone/>
            </a:pPr>
            <a:r>
              <a:rPr lang="it-IT" dirty="0" smtClean="0"/>
              <a:t>l’</a:t>
            </a:r>
            <a:r>
              <a:rPr lang="it-IT" b="1" dirty="0" smtClean="0"/>
              <a:t>Articolo </a:t>
            </a:r>
            <a:r>
              <a:rPr lang="it-IT" b="1" dirty="0"/>
              <a:t>I </a:t>
            </a:r>
            <a:r>
              <a:rPr lang="it-IT" dirty="0"/>
              <a:t>con un Senato federale eletto all’inizio dai Legislativi degli Stati e con due clausole che permetteranno in seguito l’espansione dei poteri federali (clausole del commercio e dei poteri impliciti); </a:t>
            </a:r>
            <a:endParaRPr lang="it-IT" dirty="0" smtClean="0"/>
          </a:p>
          <a:p>
            <a:pPr marL="0" indent="0" fontAlgn="base">
              <a:buNone/>
            </a:pPr>
            <a:r>
              <a:rPr lang="it-IT" dirty="0" smtClean="0"/>
              <a:t>l’</a:t>
            </a:r>
            <a:r>
              <a:rPr lang="it-IT" b="1" dirty="0" smtClean="0"/>
              <a:t>Articolo </a:t>
            </a:r>
            <a:r>
              <a:rPr lang="it-IT" b="1" dirty="0"/>
              <a:t>II </a:t>
            </a:r>
            <a:r>
              <a:rPr lang="it-IT" dirty="0"/>
              <a:t>con un Presidente eletto da grandi elettori eletti a loro volta secondo regole stabilite dai legislativi degli Stati (prevale da molto tempo l’elezione popolare diretta che si generalizza dopo la Guerra di Secessione) e che nomina i giudici della Corte Suprema con l’avviso e il consenso del Senato</a:t>
            </a:r>
            <a:r>
              <a:rPr lang="it-IT" dirty="0" smtClean="0"/>
              <a:t>;</a:t>
            </a:r>
          </a:p>
          <a:p>
            <a:pPr marL="0" indent="0" fontAlgn="base">
              <a:buNone/>
            </a:pPr>
            <a:r>
              <a:rPr lang="it-IT" dirty="0" smtClean="0"/>
              <a:t>l’</a:t>
            </a:r>
            <a:r>
              <a:rPr lang="it-IT" b="1" dirty="0" smtClean="0"/>
              <a:t>Articolo </a:t>
            </a:r>
            <a:r>
              <a:rPr lang="it-IT" b="1" dirty="0"/>
              <a:t>VI</a:t>
            </a:r>
            <a:r>
              <a:rPr lang="it-IT" dirty="0"/>
              <a:t> con una clausola di supremazia della Costituzione federale, </a:t>
            </a:r>
            <a:endParaRPr lang="it-IT" dirty="0" smtClean="0"/>
          </a:p>
          <a:p>
            <a:pPr marL="0" indent="0" fontAlgn="base">
              <a:buNone/>
            </a:pPr>
            <a:r>
              <a:rPr lang="it-IT" dirty="0" smtClean="0"/>
              <a:t>mentre </a:t>
            </a:r>
            <a:r>
              <a:rPr lang="it-IT" dirty="0"/>
              <a:t>l’</a:t>
            </a:r>
            <a:r>
              <a:rPr lang="it-IT" b="1" dirty="0"/>
              <a:t>Articolo V </a:t>
            </a:r>
            <a:r>
              <a:rPr lang="it-IT" dirty="0"/>
              <a:t>richiede in complesse procedure di revisione il consenso di tre quarti degli Stati</a:t>
            </a:r>
            <a:r>
              <a:rPr lang="it-IT" dirty="0" smtClean="0"/>
              <a:t>.</a:t>
            </a:r>
          </a:p>
          <a:p>
            <a:pPr marL="0" indent="0" fontAlgn="base">
              <a:buNone/>
            </a:pPr>
            <a:endParaRPr lang="it-IT" dirty="0"/>
          </a:p>
          <a:p>
            <a:pPr marL="0" indent="0" fontAlgn="base">
              <a:buNone/>
            </a:pPr>
            <a:r>
              <a:rPr lang="it-IT" dirty="0"/>
              <a:t>Tra gli</a:t>
            </a:r>
            <a:r>
              <a:rPr lang="it-IT" b="1" dirty="0"/>
              <a:t> emendamenti </a:t>
            </a:r>
            <a:r>
              <a:rPr lang="it-IT" dirty="0"/>
              <a:t>da notare </a:t>
            </a:r>
            <a:r>
              <a:rPr lang="it-IT" b="1" dirty="0"/>
              <a:t>il X (</a:t>
            </a:r>
            <a:r>
              <a:rPr lang="it-IT" dirty="0"/>
              <a:t>tassatività delle competenze federali); </a:t>
            </a:r>
            <a:r>
              <a:rPr lang="it-IT" b="1" dirty="0"/>
              <a:t>XVII </a:t>
            </a:r>
            <a:r>
              <a:rPr lang="it-IT" dirty="0"/>
              <a:t>(elezione diretta dei senatori).</a:t>
            </a:r>
          </a:p>
          <a:p>
            <a:endParaRPr lang="it-IT" dirty="0"/>
          </a:p>
        </p:txBody>
      </p:sp>
      <p:sp>
        <p:nvSpPr>
          <p:cNvPr id="4" name="Segnaposto numero diapositiva 3"/>
          <p:cNvSpPr>
            <a:spLocks noGrp="1"/>
          </p:cNvSpPr>
          <p:nvPr>
            <p:ph type="sldNum" sz="quarter" idx="12"/>
          </p:nvPr>
        </p:nvSpPr>
        <p:spPr/>
        <p:txBody>
          <a:bodyPr/>
          <a:lstStyle/>
          <a:p>
            <a:fld id="{356AC6FC-9C01-40F8-9E1C-E065FFC2F8F7}" type="slidenum">
              <a:rPr lang="it-IT" smtClean="0"/>
              <a:t>7</a:t>
            </a:fld>
            <a:endParaRPr lang="it-IT"/>
          </a:p>
        </p:txBody>
      </p:sp>
      <p:cxnSp>
        <p:nvCxnSpPr>
          <p:cNvPr id="5" name="Connettore 1 5">
            <a:extLst>
              <a:ext uri="{FF2B5EF4-FFF2-40B4-BE49-F238E27FC236}">
                <a16:creationId xmlns:a16="http://schemas.microsoft.com/office/drawing/2014/main" xmlns="" id="{DDC4F4D2-D147-46C6-8397-A9D128D3AFBE}"/>
              </a:ext>
            </a:extLst>
          </p:cNvPr>
          <p:cNvCxnSpPr/>
          <p:nvPr/>
        </p:nvCxnSpPr>
        <p:spPr>
          <a:xfrm>
            <a:off x="427341" y="1243567"/>
            <a:ext cx="3168352"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2329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a:solidFill>
                  <a:srgbClr val="3333FF"/>
                </a:solidFill>
              </a:rPr>
              <a:t>Per la Germania (Stato federale</a:t>
            </a:r>
            <a:r>
              <a:rPr lang="it-IT" b="1" dirty="0" smtClean="0">
                <a:solidFill>
                  <a:srgbClr val="3333FF"/>
                </a:solidFill>
              </a:rPr>
              <a:t>)</a:t>
            </a:r>
            <a:endParaRPr lang="it-IT" dirty="0">
              <a:solidFill>
                <a:srgbClr val="3333FF"/>
              </a:solidFill>
            </a:endParaRPr>
          </a:p>
        </p:txBody>
      </p:sp>
      <p:sp>
        <p:nvSpPr>
          <p:cNvPr id="3" name="Segnaposto contenuto 2"/>
          <p:cNvSpPr>
            <a:spLocks noGrp="1"/>
          </p:cNvSpPr>
          <p:nvPr>
            <p:ph idx="1"/>
          </p:nvPr>
        </p:nvSpPr>
        <p:spPr/>
        <p:txBody>
          <a:bodyPr>
            <a:normAutofit fontScale="62500" lnSpcReduction="20000"/>
          </a:bodyPr>
          <a:lstStyle/>
          <a:p>
            <a:pPr marL="0" indent="0" fontAlgn="base">
              <a:buNone/>
            </a:pPr>
            <a:r>
              <a:rPr lang="it-IT" dirty="0" smtClean="0">
                <a:hlinkClick r:id="rId2"/>
              </a:rPr>
              <a:t>https</a:t>
            </a:r>
            <a:r>
              <a:rPr lang="it-IT" dirty="0">
                <a:hlinkClick r:id="rId2"/>
              </a:rPr>
              <a:t>://www.pul.it/cattedra/upload_files/310/Legge%20fond.Repubblica%20Federale%20di%20Germania.pdf</a:t>
            </a:r>
            <a:endParaRPr lang="it-IT" dirty="0"/>
          </a:p>
          <a:p>
            <a:pPr marL="0" indent="0" fontAlgn="base">
              <a:buNone/>
            </a:pPr>
            <a:r>
              <a:rPr lang="it-IT" dirty="0"/>
              <a:t> </a:t>
            </a:r>
          </a:p>
          <a:p>
            <a:pPr marL="0" indent="0" fontAlgn="base">
              <a:buNone/>
            </a:pPr>
            <a:r>
              <a:rPr lang="it-IT" dirty="0"/>
              <a:t>il </a:t>
            </a:r>
            <a:r>
              <a:rPr lang="it-IT" b="1" dirty="0"/>
              <a:t>Preambolo</a:t>
            </a:r>
            <a:r>
              <a:rPr lang="it-IT" dirty="0"/>
              <a:t> configura il patto come patto sia tra cittadini sia tra Laender; </a:t>
            </a:r>
            <a:endParaRPr lang="it-IT" dirty="0" smtClean="0"/>
          </a:p>
          <a:p>
            <a:pPr marL="0" indent="0" fontAlgn="base">
              <a:buNone/>
            </a:pPr>
            <a:r>
              <a:rPr lang="it-IT" dirty="0" smtClean="0"/>
              <a:t>l’</a:t>
            </a:r>
            <a:r>
              <a:rPr lang="it-IT" b="1" dirty="0" smtClean="0"/>
              <a:t>art</a:t>
            </a:r>
            <a:r>
              <a:rPr lang="it-IT" b="1" dirty="0"/>
              <a:t>. 20 </a:t>
            </a:r>
            <a:r>
              <a:rPr lang="it-IT" dirty="0"/>
              <a:t>in cui si autodefinisce come federale; art. 31 con la clausola di supremazia; </a:t>
            </a:r>
            <a:endParaRPr lang="it-IT" dirty="0" smtClean="0"/>
          </a:p>
          <a:p>
            <a:pPr marL="0" indent="0" fontAlgn="base">
              <a:buNone/>
            </a:pPr>
            <a:r>
              <a:rPr lang="it-IT" b="1" dirty="0" smtClean="0"/>
              <a:t>artt</a:t>
            </a:r>
            <a:r>
              <a:rPr lang="it-IT" b="1" dirty="0"/>
              <a:t>. 50 e 51 </a:t>
            </a:r>
            <a:r>
              <a:rPr lang="it-IT" dirty="0"/>
              <a:t>il </a:t>
            </a:r>
            <a:r>
              <a:rPr lang="it-IT" dirty="0" err="1"/>
              <a:t>Bundestrat</a:t>
            </a:r>
            <a:r>
              <a:rPr lang="it-IT" dirty="0"/>
              <a:t> come Camera composta dai rappresentanti dei Governi dei Laender; </a:t>
            </a:r>
            <a:endParaRPr lang="it-IT" dirty="0" smtClean="0"/>
          </a:p>
          <a:p>
            <a:pPr marL="0" indent="0" fontAlgn="base">
              <a:buNone/>
            </a:pPr>
            <a:r>
              <a:rPr lang="it-IT" b="1" dirty="0" smtClean="0"/>
              <a:t>art</a:t>
            </a:r>
            <a:r>
              <a:rPr lang="it-IT" b="1" dirty="0"/>
              <a:t>. 72 </a:t>
            </a:r>
            <a:r>
              <a:rPr lang="it-IT" dirty="0"/>
              <a:t>che enuncia una competenza concorrente diversa dalla nostra, nel senso che la Federazione può legiferare se ritiene necessaria una disciplina unitaria, ma finché non interviene, i Laender possono adottare proprie leggi, che perdono validità se e quando sia approvata la legge federale; </a:t>
            </a:r>
            <a:endParaRPr lang="it-IT" dirty="0" smtClean="0"/>
          </a:p>
          <a:p>
            <a:pPr marL="0" indent="0" fontAlgn="base">
              <a:buNone/>
            </a:pPr>
            <a:r>
              <a:rPr lang="it-IT" b="1" dirty="0" smtClean="0"/>
              <a:t>art</a:t>
            </a:r>
            <a:r>
              <a:rPr lang="it-IT" b="1" dirty="0"/>
              <a:t>. 80 </a:t>
            </a:r>
            <a:r>
              <a:rPr lang="it-IT" dirty="0"/>
              <a:t>parità di poteri delle due Camere nella revisione costituzionale; </a:t>
            </a:r>
            <a:endParaRPr lang="it-IT" dirty="0" smtClean="0"/>
          </a:p>
          <a:p>
            <a:pPr marL="0" indent="0" fontAlgn="base">
              <a:buNone/>
            </a:pPr>
            <a:r>
              <a:rPr lang="it-IT" b="1" dirty="0" smtClean="0"/>
              <a:t>art</a:t>
            </a:r>
            <a:r>
              <a:rPr lang="it-IT" b="1" dirty="0"/>
              <a:t>. 94 </a:t>
            </a:r>
            <a:r>
              <a:rPr lang="it-IT" dirty="0"/>
              <a:t>il Tribunale costituzionale federale eletto per metà da una Camera e per metà dall’altra.</a:t>
            </a:r>
          </a:p>
          <a:p>
            <a:endParaRPr lang="it-IT" dirty="0"/>
          </a:p>
        </p:txBody>
      </p:sp>
      <p:sp>
        <p:nvSpPr>
          <p:cNvPr id="4" name="Segnaposto numero diapositiva 3"/>
          <p:cNvSpPr>
            <a:spLocks noGrp="1"/>
          </p:cNvSpPr>
          <p:nvPr>
            <p:ph type="sldNum" sz="quarter" idx="12"/>
          </p:nvPr>
        </p:nvSpPr>
        <p:spPr/>
        <p:txBody>
          <a:bodyPr/>
          <a:lstStyle/>
          <a:p>
            <a:fld id="{356AC6FC-9C01-40F8-9E1C-E065FFC2F8F7}" type="slidenum">
              <a:rPr lang="it-IT" smtClean="0"/>
              <a:t>8</a:t>
            </a:fld>
            <a:endParaRPr lang="it-IT"/>
          </a:p>
        </p:txBody>
      </p:sp>
      <p:cxnSp>
        <p:nvCxnSpPr>
          <p:cNvPr id="5" name="Connettore 1 5">
            <a:extLst>
              <a:ext uri="{FF2B5EF4-FFF2-40B4-BE49-F238E27FC236}">
                <a16:creationId xmlns:a16="http://schemas.microsoft.com/office/drawing/2014/main" xmlns="" id="{DDC4F4D2-D147-46C6-8397-A9D128D3AFBE}"/>
              </a:ext>
            </a:extLst>
          </p:cNvPr>
          <p:cNvCxnSpPr/>
          <p:nvPr/>
        </p:nvCxnSpPr>
        <p:spPr>
          <a:xfrm>
            <a:off x="427341" y="1243567"/>
            <a:ext cx="3168352"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2041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rgbClr val="3333FF"/>
                </a:solidFill>
              </a:rPr>
              <a:t>Per la Francia </a:t>
            </a:r>
            <a:endParaRPr lang="it-IT" dirty="0">
              <a:solidFill>
                <a:srgbClr val="3333FF"/>
              </a:solidFill>
            </a:endParaRPr>
          </a:p>
        </p:txBody>
      </p:sp>
      <p:sp>
        <p:nvSpPr>
          <p:cNvPr id="3" name="Segnaposto contenuto 2"/>
          <p:cNvSpPr>
            <a:spLocks noGrp="1"/>
          </p:cNvSpPr>
          <p:nvPr>
            <p:ph idx="1"/>
          </p:nvPr>
        </p:nvSpPr>
        <p:spPr/>
        <p:txBody>
          <a:bodyPr>
            <a:normAutofit lnSpcReduction="10000"/>
          </a:bodyPr>
          <a:lstStyle/>
          <a:p>
            <a:pPr marL="0" indent="0" fontAlgn="base">
              <a:buNone/>
            </a:pPr>
            <a:r>
              <a:rPr lang="it-IT" dirty="0" smtClean="0"/>
              <a:t>(</a:t>
            </a:r>
            <a:r>
              <a:rPr lang="it-IT" dirty="0"/>
              <a:t>Stato regionale solo dal 2003)</a:t>
            </a:r>
          </a:p>
          <a:p>
            <a:pPr marL="0" indent="0" fontAlgn="base">
              <a:buNone/>
            </a:pPr>
            <a:r>
              <a:rPr lang="it-IT" dirty="0">
                <a:hlinkClick r:id="rId2"/>
              </a:rPr>
              <a:t>https://www.conseil-constitutionnel.fr/sites/default/files/as/root/bank_mm/site_italien/constitution_italien.pdf</a:t>
            </a:r>
            <a:endParaRPr lang="it-IT" dirty="0"/>
          </a:p>
          <a:p>
            <a:pPr marL="0" indent="0" fontAlgn="base">
              <a:buNone/>
            </a:pPr>
            <a:r>
              <a:rPr lang="it-IT" dirty="0"/>
              <a:t> </a:t>
            </a:r>
          </a:p>
          <a:p>
            <a:pPr marL="0" indent="0" fontAlgn="base">
              <a:buNone/>
            </a:pPr>
            <a:r>
              <a:rPr lang="it-IT" dirty="0"/>
              <a:t>l’</a:t>
            </a:r>
            <a:r>
              <a:rPr lang="it-IT" b="1" dirty="0"/>
              <a:t>art. 1 </a:t>
            </a:r>
            <a:r>
              <a:rPr lang="it-IT" dirty="0"/>
              <a:t>la proclama indivisibile, ma si ammette (dal 2003) un’organizzazione decentrata; </a:t>
            </a:r>
            <a:endParaRPr lang="it-IT" dirty="0" smtClean="0"/>
          </a:p>
          <a:p>
            <a:pPr marL="0" indent="0" fontAlgn="base">
              <a:buNone/>
            </a:pPr>
            <a:r>
              <a:rPr lang="it-IT" dirty="0" smtClean="0"/>
              <a:t>l</a:t>
            </a:r>
            <a:r>
              <a:rPr lang="it-IT" dirty="0"/>
              <a:t>’ </a:t>
            </a:r>
            <a:r>
              <a:rPr lang="it-IT" b="1" dirty="0"/>
              <a:t>art. 72 </a:t>
            </a:r>
            <a:r>
              <a:rPr lang="it-IT" dirty="0"/>
              <a:t>(sempre dal 2003) riconosce esplicitamente le Regioni.</a:t>
            </a:r>
          </a:p>
          <a:p>
            <a:pPr marL="0" indent="0">
              <a:buNone/>
            </a:pPr>
            <a:endParaRPr lang="it-IT" dirty="0"/>
          </a:p>
        </p:txBody>
      </p:sp>
      <p:sp>
        <p:nvSpPr>
          <p:cNvPr id="4" name="Segnaposto numero diapositiva 3"/>
          <p:cNvSpPr>
            <a:spLocks noGrp="1"/>
          </p:cNvSpPr>
          <p:nvPr>
            <p:ph type="sldNum" sz="quarter" idx="12"/>
          </p:nvPr>
        </p:nvSpPr>
        <p:spPr/>
        <p:txBody>
          <a:bodyPr/>
          <a:lstStyle/>
          <a:p>
            <a:fld id="{356AC6FC-9C01-40F8-9E1C-E065FFC2F8F7}" type="slidenum">
              <a:rPr lang="it-IT" smtClean="0"/>
              <a:t>9</a:t>
            </a:fld>
            <a:endParaRPr lang="it-IT"/>
          </a:p>
        </p:txBody>
      </p:sp>
      <p:cxnSp>
        <p:nvCxnSpPr>
          <p:cNvPr id="5" name="Connettore 1 5">
            <a:extLst>
              <a:ext uri="{FF2B5EF4-FFF2-40B4-BE49-F238E27FC236}">
                <a16:creationId xmlns:a16="http://schemas.microsoft.com/office/drawing/2014/main" xmlns="" id="{DDC4F4D2-D147-46C6-8397-A9D128D3AFBE}"/>
              </a:ext>
            </a:extLst>
          </p:cNvPr>
          <p:cNvCxnSpPr/>
          <p:nvPr/>
        </p:nvCxnSpPr>
        <p:spPr>
          <a:xfrm>
            <a:off x="427341" y="1243567"/>
            <a:ext cx="3168352"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602541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TotalTime>
  <Words>848</Words>
  <Application>Microsoft Office PowerPoint</Application>
  <PresentationFormat>Presentazione su schermo (4:3)</PresentationFormat>
  <Paragraphs>95</Paragraphs>
  <Slides>13</Slides>
  <Notes>0</Notes>
  <HiddenSlides>0</HiddenSlides>
  <MMClips>0</MMClips>
  <ScaleCrop>false</ScaleCrop>
  <HeadingPairs>
    <vt:vector size="4" baseType="variant">
      <vt:variant>
        <vt:lpstr>Tema</vt:lpstr>
      </vt:variant>
      <vt:variant>
        <vt:i4>1</vt:i4>
      </vt:variant>
      <vt:variant>
        <vt:lpstr>Titoli diapositive</vt:lpstr>
      </vt:variant>
      <vt:variant>
        <vt:i4>13</vt:i4>
      </vt:variant>
    </vt:vector>
  </HeadingPairs>
  <TitlesOfParts>
    <vt:vector size="14" baseType="lpstr">
      <vt:lpstr>Tema di Office</vt:lpstr>
      <vt:lpstr>Sistemi federali e regionali</vt:lpstr>
      <vt:lpstr>Tipi di Stato</vt:lpstr>
      <vt:lpstr>Confederazioni</vt:lpstr>
      <vt:lpstr>Caratteri dello Stato federale</vt:lpstr>
      <vt:lpstr>I due modelli di federalismo</vt:lpstr>
      <vt:lpstr>Caratteri dello Stato regionale (si ricavano per differenziazione con gli Stati federali) </vt:lpstr>
      <vt:lpstr>Per gli Usa (Stato federale) </vt:lpstr>
      <vt:lpstr>Per la Germania (Stato federale)</vt:lpstr>
      <vt:lpstr>Per la Francia </vt:lpstr>
      <vt:lpstr>Per la Spagna (Stato regionale)</vt:lpstr>
      <vt:lpstr>Per la Svizzera (Stato federale)</vt:lpstr>
      <vt:lpstr>Italia</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Sistemi federali e regionali</dc:title>
  <dc:creator>utente</dc:creator>
  <cp:lastModifiedBy>utente</cp:lastModifiedBy>
  <cp:revision>2</cp:revision>
  <dcterms:created xsi:type="dcterms:W3CDTF">2024-04-23T19:34:01Z</dcterms:created>
  <dcterms:modified xsi:type="dcterms:W3CDTF">2024-05-08T12:55:10Z</dcterms:modified>
</cp:coreProperties>
</file>