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307" r:id="rId3"/>
    <p:sldId id="308" r:id="rId4"/>
    <p:sldId id="298" r:id="rId5"/>
    <p:sldId id="299" r:id="rId6"/>
    <p:sldId id="300" r:id="rId7"/>
    <p:sldId id="301" r:id="rId8"/>
    <p:sldId id="302" r:id="rId9"/>
    <p:sldId id="303" r:id="rId10"/>
    <p:sldId id="304" r:id="rId11"/>
    <p:sldId id="30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D836-AE36-D271-8CAD-9512C89920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3E2784B9-6F50-7230-3269-0CD1C2A09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E1585BD-C1DD-552E-D289-ABE5D01AE13E}"/>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C009523E-A20F-2A66-5E8A-A678535A33D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BD01A5-7746-3705-4704-E404039821BD}"/>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62259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9D58-161F-5E0E-1FC3-60F35D97A4B4}"/>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1A71E87A-03D1-A8A4-1EF1-5064ACAB43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3EA74FB-60E7-5E1F-EB79-57ADF45BA265}"/>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656F8007-3F7F-C2C0-DE19-6FA14DE0639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E559D55-B3EB-424B-AE32-F48EFF474642}"/>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210870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99CA8-9C49-97A5-08FE-B7BEADD6DD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51FB709-52C9-9198-5FDD-B18631FD27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536C91E-300D-37F8-67F0-C6FCAF7A6201}"/>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2E1D7876-8812-3085-94C6-A2EDEB75530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6D82CE6-A90C-05A3-3AAB-B7FCAEE47ABB}"/>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272107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3C5-901B-7CD8-428B-752FE3867B47}"/>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094761C4-9B10-C753-1BC8-F17556065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CB1A5BD-8BB6-85C3-71E1-ADC91C8F249D}"/>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93F4B92E-74D7-A8F8-75BB-591A52A18E7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82787FA-C7A8-701F-D41D-18C4A49F6004}"/>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40686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D163-A8AF-BC34-62F1-0AD4DD87E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D63506E6-20CD-1443-E619-37B565D7C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06A4E1-A444-0B23-2107-49C0BFED8B62}"/>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29E05D7F-81B6-FE4C-DAD2-EE9E873C0C9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6212DDC-2515-A9B5-1D27-AF86656DD748}"/>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68573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F360-0ED3-975E-0C61-ED3BDE5A1FA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865A8D6-992F-FD4D-D499-BD9396EF2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EE11292A-B392-CE1D-E923-A6994B740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33DAB5FD-66AF-367F-2498-ABD6F9A43F7F}"/>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6" name="Footer Placeholder 5">
            <a:extLst>
              <a:ext uri="{FF2B5EF4-FFF2-40B4-BE49-F238E27FC236}">
                <a16:creationId xmlns:a16="http://schemas.microsoft.com/office/drawing/2014/main" id="{0943CE72-0328-95E5-3AA4-E55F5A89C70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83FC45A-5F10-841B-9813-EFFEE764AF93}"/>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100265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495F-FC24-4D01-926F-BB2AA13E1322}"/>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346B068-9892-E305-B229-92A384357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CCA94-278A-CAAE-78CC-D8A84B6E8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8F18FF0B-4BE3-DD6F-65CF-BAB960AE1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C1A54-61B3-9180-0D6E-39C8BC8EB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29FB5E33-E9EE-2DEB-73FC-832F09862061}"/>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8" name="Footer Placeholder 7">
            <a:extLst>
              <a:ext uri="{FF2B5EF4-FFF2-40B4-BE49-F238E27FC236}">
                <a16:creationId xmlns:a16="http://schemas.microsoft.com/office/drawing/2014/main" id="{DB23B8D0-35DE-6350-E637-A649B11CC27A}"/>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764196A3-7E40-FC26-8E80-72899E200F84}"/>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157715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AE0D-F11E-6868-14E4-17E039008984}"/>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740D322C-BD30-68DD-894A-D76BCF84D410}"/>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4" name="Footer Placeholder 3">
            <a:extLst>
              <a:ext uri="{FF2B5EF4-FFF2-40B4-BE49-F238E27FC236}">
                <a16:creationId xmlns:a16="http://schemas.microsoft.com/office/drawing/2014/main" id="{4E2D8CB8-AC8F-75E9-82BC-D06D3F223E2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4B4C3804-949F-670B-C77B-81B3013E5F14}"/>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271049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0E576-4F70-62AB-AAB9-CCC8AB3B38B6}"/>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3" name="Footer Placeholder 2">
            <a:extLst>
              <a:ext uri="{FF2B5EF4-FFF2-40B4-BE49-F238E27FC236}">
                <a16:creationId xmlns:a16="http://schemas.microsoft.com/office/drawing/2014/main" id="{A47E696D-96F2-DF19-DFD7-A20FBE5099CB}"/>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8BBBE205-9B0C-FF80-5A25-6B678F6CC91C}"/>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239053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06D4-18B5-4BA4-4B0C-C672664AD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1F87D78C-2DD1-C807-2C90-E77FCA584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73EA0C6-8B65-994B-C08C-7391972A1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BF26F-7D47-5AB7-AC95-7C10A44A7B6D}"/>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6" name="Footer Placeholder 5">
            <a:extLst>
              <a:ext uri="{FF2B5EF4-FFF2-40B4-BE49-F238E27FC236}">
                <a16:creationId xmlns:a16="http://schemas.microsoft.com/office/drawing/2014/main" id="{B20A9E48-9B64-2367-64CA-E60EDE901F7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CDEA71A-8BA6-D49F-71BB-FD4D36E4DD84}"/>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349368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9916-A258-9984-0FDB-BA76A46DF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2BC5663-3D4C-0479-7571-9313E9691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5D23635E-7CFF-7FB5-04E4-603260C4E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1BFC1-7F18-84B4-F47B-F8F7E7D3F36B}"/>
              </a:ext>
            </a:extLst>
          </p:cNvPr>
          <p:cNvSpPr>
            <a:spLocks noGrp="1"/>
          </p:cNvSpPr>
          <p:nvPr>
            <p:ph type="dt" sz="half" idx="10"/>
          </p:nvPr>
        </p:nvSpPr>
        <p:spPr/>
        <p:txBody>
          <a:bodyPr/>
          <a:lstStyle/>
          <a:p>
            <a:fld id="{E84F95C3-8371-42EF-B8F7-7E7693F8C2F4}" type="datetimeFigureOut">
              <a:rPr lang="it-IT" smtClean="0"/>
              <a:t>29/03/2023</a:t>
            </a:fld>
            <a:endParaRPr lang="it-IT"/>
          </a:p>
        </p:txBody>
      </p:sp>
      <p:sp>
        <p:nvSpPr>
          <p:cNvPr id="6" name="Footer Placeholder 5">
            <a:extLst>
              <a:ext uri="{FF2B5EF4-FFF2-40B4-BE49-F238E27FC236}">
                <a16:creationId xmlns:a16="http://schemas.microsoft.com/office/drawing/2014/main" id="{8A6EF7EF-6209-92D2-CE81-20583014EA14}"/>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0A7F80D-93CF-D1FC-E0E7-FC8E9C8FCE75}"/>
              </a:ext>
            </a:extLst>
          </p:cNvPr>
          <p:cNvSpPr>
            <a:spLocks noGrp="1"/>
          </p:cNvSpPr>
          <p:nvPr>
            <p:ph type="sldNum" sz="quarter" idx="12"/>
          </p:nvPr>
        </p:nvSpPr>
        <p:spPr/>
        <p:txBody>
          <a:bodyPr/>
          <a:lstStyle/>
          <a:p>
            <a:fld id="{7BEBE679-6EA5-4FE9-A34A-C7ED420BF47D}" type="slidenum">
              <a:rPr lang="it-IT" smtClean="0"/>
              <a:t>‹#›</a:t>
            </a:fld>
            <a:endParaRPr lang="it-IT"/>
          </a:p>
        </p:txBody>
      </p:sp>
    </p:spTree>
    <p:extLst>
      <p:ext uri="{BB962C8B-B14F-4D97-AF65-F5344CB8AC3E}">
        <p14:creationId xmlns:p14="http://schemas.microsoft.com/office/powerpoint/2010/main" val="104642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F8583-4D26-C712-5A7E-7345A5E21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BCE773F-7666-936B-C6A2-33B90162A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7E4FE3C-4114-7BCB-AA04-C9596C047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F95C3-8371-42EF-B8F7-7E7693F8C2F4}" type="datetimeFigureOut">
              <a:rPr lang="it-IT" smtClean="0"/>
              <a:t>29/03/2023</a:t>
            </a:fld>
            <a:endParaRPr lang="it-IT"/>
          </a:p>
        </p:txBody>
      </p:sp>
      <p:sp>
        <p:nvSpPr>
          <p:cNvPr id="5" name="Footer Placeholder 4">
            <a:extLst>
              <a:ext uri="{FF2B5EF4-FFF2-40B4-BE49-F238E27FC236}">
                <a16:creationId xmlns:a16="http://schemas.microsoft.com/office/drawing/2014/main" id="{1D827B17-EE9B-23A6-FEB4-6914ECF60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6A313017-0D1C-5CF6-8653-ED2346CE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BE679-6EA5-4FE9-A34A-C7ED420BF47D}" type="slidenum">
              <a:rPr lang="it-IT" smtClean="0"/>
              <a:t>‹#›</a:t>
            </a:fld>
            <a:endParaRPr lang="it-IT"/>
          </a:p>
        </p:txBody>
      </p:sp>
    </p:spTree>
    <p:extLst>
      <p:ext uri="{BB962C8B-B14F-4D97-AF65-F5344CB8AC3E}">
        <p14:creationId xmlns:p14="http://schemas.microsoft.com/office/powerpoint/2010/main" val="3782457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xI1Hd8CZxn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94376" y="166526"/>
            <a:ext cx="5840015" cy="1384995"/>
          </a:xfrm>
          <a:prstGeom prst="rect">
            <a:avLst/>
          </a:prstGeom>
          <a:solidFill>
            <a:schemeClr val="bg1"/>
          </a:solidFill>
          <a:ln>
            <a:noFill/>
          </a:ln>
        </p:spPr>
        <p:txBody>
          <a:bodyPr wrap="square" rtlCol="0">
            <a:spAutoFit/>
          </a:bodyPr>
          <a:lstStyle/>
          <a:p>
            <a:pPr algn="ctr"/>
            <a:r>
              <a:rPr lang="it-IT" sz="2800" dirty="0">
                <a:solidFill>
                  <a:srgbClr val="002060"/>
                </a:solidFill>
                <a:latin typeface="Times New Roman" pitchFamily="18" charset="0"/>
                <a:cs typeface="Times New Roman" pitchFamily="18" charset="0"/>
              </a:rPr>
              <a:t>INTRA- CYTOPLASMATIC </a:t>
            </a:r>
          </a:p>
          <a:p>
            <a:pPr algn="ctr"/>
            <a:r>
              <a:rPr lang="it-IT" sz="2800" dirty="0">
                <a:solidFill>
                  <a:srgbClr val="002060"/>
                </a:solidFill>
                <a:latin typeface="Times New Roman" pitchFamily="18" charset="0"/>
                <a:cs typeface="Times New Roman" pitchFamily="18" charset="0"/>
              </a:rPr>
              <a:t>SPERM INJECTION </a:t>
            </a:r>
          </a:p>
          <a:p>
            <a:pPr algn="ctr"/>
            <a:r>
              <a:rPr lang="it-IT" sz="2800" dirty="0">
                <a:solidFill>
                  <a:srgbClr val="002060"/>
                </a:solidFill>
                <a:latin typeface="Times New Roman" pitchFamily="18" charset="0"/>
                <a:cs typeface="Times New Roman" pitchFamily="18" charset="0"/>
              </a:rPr>
              <a:t>(ICSI)</a:t>
            </a:r>
          </a:p>
        </p:txBody>
      </p:sp>
      <p:sp>
        <p:nvSpPr>
          <p:cNvPr id="20" name="CasellaDiTesto 19"/>
          <p:cNvSpPr txBox="1"/>
          <p:nvPr/>
        </p:nvSpPr>
        <p:spPr>
          <a:xfrm>
            <a:off x="1881158" y="1631702"/>
            <a:ext cx="8429684" cy="1077218"/>
          </a:xfrm>
          <a:prstGeom prst="rect">
            <a:avLst/>
          </a:prstGeom>
          <a:noFill/>
        </p:spPr>
        <p:txBody>
          <a:bodyPr wrap="square" rtlCol="0">
            <a:spAutoFit/>
          </a:bodyPr>
          <a:lstStyle/>
          <a:p>
            <a:pPr algn="just"/>
            <a:r>
              <a:rPr lang="it-IT" sz="1600" b="1" dirty="0">
                <a:solidFill>
                  <a:srgbClr val="002060"/>
                </a:solidFill>
                <a:latin typeface="Times New Roman" pitchFamily="18" charset="0"/>
                <a:cs typeface="Times New Roman" pitchFamily="18" charset="0"/>
              </a:rPr>
              <a:t>ICSI </a:t>
            </a:r>
            <a:r>
              <a:rPr lang="it-IT" sz="1600" dirty="0" err="1">
                <a:solidFill>
                  <a:srgbClr val="002060"/>
                </a:solidFill>
                <a:latin typeface="Times New Roman" pitchFamily="18" charset="0"/>
                <a:cs typeface="Times New Roman" pitchFamily="18" charset="0"/>
              </a:rPr>
              <a:t>must</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be</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performed</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after</a:t>
            </a:r>
            <a:r>
              <a:rPr lang="it-IT" sz="1600" dirty="0">
                <a:solidFill>
                  <a:srgbClr val="002060"/>
                </a:solidFill>
                <a:latin typeface="Times New Roman" pitchFamily="18" charset="0"/>
                <a:cs typeface="Times New Roman" pitchFamily="18" charset="0"/>
              </a:rPr>
              <a:t> </a:t>
            </a:r>
            <a:r>
              <a:rPr lang="it-IT" sz="1600" i="1" u="sng" dirty="0">
                <a:solidFill>
                  <a:srgbClr val="002060"/>
                </a:solidFill>
                <a:latin typeface="Times New Roman" pitchFamily="18" charset="0"/>
                <a:cs typeface="Times New Roman" pitchFamily="18" charset="0"/>
              </a:rPr>
              <a:t>3 </a:t>
            </a:r>
            <a:r>
              <a:rPr lang="it-IT" sz="1600" i="1" u="sng" dirty="0" err="1">
                <a:solidFill>
                  <a:srgbClr val="002060"/>
                </a:solidFill>
                <a:latin typeface="Times New Roman" pitchFamily="18" charset="0"/>
                <a:cs typeface="Times New Roman" pitchFamily="18" charset="0"/>
              </a:rPr>
              <a:t>hours</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of</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incubation</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during</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washing</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of</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sperm</a:t>
            </a:r>
            <a:r>
              <a:rPr lang="it-IT" sz="1600" dirty="0">
                <a:solidFill>
                  <a:srgbClr val="002060"/>
                </a:solidFill>
                <a:latin typeface="Times New Roman" pitchFamily="18" charset="0"/>
                <a:cs typeface="Times New Roman" pitchFamily="18" charset="0"/>
              </a:rPr>
              <a:t> and </a:t>
            </a:r>
            <a:r>
              <a:rPr lang="it-IT" sz="1600" dirty="0" err="1">
                <a:solidFill>
                  <a:srgbClr val="002060"/>
                </a:solidFill>
                <a:latin typeface="Times New Roman" pitchFamily="18" charset="0"/>
                <a:cs typeface="Times New Roman" pitchFamily="18" charset="0"/>
              </a:rPr>
              <a:t>capacitation</a:t>
            </a:r>
            <a:r>
              <a:rPr lang="it-IT" sz="1600" dirty="0">
                <a:solidFill>
                  <a:srgbClr val="002060"/>
                </a:solidFill>
                <a:latin typeface="Times New Roman" pitchFamily="18" charset="0"/>
                <a:cs typeface="Times New Roman" pitchFamily="18" charset="0"/>
              </a:rPr>
              <a:t>, the COC’s are </a:t>
            </a:r>
            <a:r>
              <a:rPr lang="it-IT" sz="1600" dirty="0" err="1">
                <a:solidFill>
                  <a:srgbClr val="002060"/>
                </a:solidFill>
                <a:latin typeface="Times New Roman" pitchFamily="18" charset="0"/>
                <a:cs typeface="Times New Roman" pitchFamily="18" charset="0"/>
              </a:rPr>
              <a:t>able</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to</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reach</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also</a:t>
            </a:r>
            <a:r>
              <a:rPr lang="it-IT" sz="1600" dirty="0">
                <a:solidFill>
                  <a:srgbClr val="002060"/>
                </a:solidFill>
                <a:latin typeface="Times New Roman" pitchFamily="18" charset="0"/>
                <a:cs typeface="Times New Roman" pitchFamily="18" charset="0"/>
              </a:rPr>
              <a:t> the </a:t>
            </a:r>
            <a:r>
              <a:rPr lang="it-IT" sz="1600" i="1" u="sng" dirty="0" err="1">
                <a:solidFill>
                  <a:srgbClr val="002060"/>
                </a:solidFill>
                <a:latin typeface="Times New Roman" pitchFamily="18" charset="0"/>
                <a:cs typeface="Times New Roman" pitchFamily="18" charset="0"/>
              </a:rPr>
              <a:t>cytoplasmic</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maturity</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But</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differently</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to</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fivet</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we</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must</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to</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remove</a:t>
            </a:r>
            <a:r>
              <a:rPr lang="it-IT" sz="1600" i="1" u="sng" dirty="0">
                <a:solidFill>
                  <a:srgbClr val="002060"/>
                </a:solidFill>
                <a:latin typeface="Times New Roman" pitchFamily="18" charset="0"/>
                <a:cs typeface="Times New Roman" pitchFamily="18" charset="0"/>
              </a:rPr>
              <a:t> the </a:t>
            </a:r>
            <a:r>
              <a:rPr lang="it-IT" sz="1600" i="1" u="sng" dirty="0" err="1">
                <a:solidFill>
                  <a:srgbClr val="002060"/>
                </a:solidFill>
                <a:latin typeface="Times New Roman" pitchFamily="18" charset="0"/>
                <a:cs typeface="Times New Roman" pitchFamily="18" charset="0"/>
              </a:rPr>
              <a:t>cumulus</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cells</a:t>
            </a:r>
            <a:r>
              <a:rPr lang="it-IT" sz="1600" i="1" u="sng" dirty="0">
                <a:solidFill>
                  <a:srgbClr val="002060"/>
                </a:solidFill>
                <a:latin typeface="Times New Roman" pitchFamily="18" charset="0"/>
                <a:cs typeface="Times New Roman" pitchFamily="18" charset="0"/>
              </a:rPr>
              <a:t> </a:t>
            </a:r>
            <a:r>
              <a:rPr lang="it-IT" sz="1600" dirty="0">
                <a:solidFill>
                  <a:srgbClr val="002060"/>
                </a:solidFill>
                <a:latin typeface="Times New Roman" pitchFamily="18" charset="0"/>
                <a:cs typeface="Times New Roman" pitchFamily="18" charset="0"/>
              </a:rPr>
              <a:t>and </a:t>
            </a:r>
            <a:r>
              <a:rPr lang="it-IT" sz="1600" dirty="0" err="1">
                <a:solidFill>
                  <a:srgbClr val="002060"/>
                </a:solidFill>
                <a:latin typeface="Times New Roman" pitchFamily="18" charset="0"/>
                <a:cs typeface="Times New Roman" pitchFamily="18" charset="0"/>
              </a:rPr>
              <a:t>check</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for</a:t>
            </a:r>
            <a:r>
              <a:rPr lang="it-IT" sz="1600" dirty="0">
                <a:solidFill>
                  <a:srgbClr val="002060"/>
                </a:solidFill>
                <a:latin typeface="Times New Roman" pitchFamily="18" charset="0"/>
                <a:cs typeface="Times New Roman" pitchFamily="18" charset="0"/>
              </a:rPr>
              <a:t> the </a:t>
            </a:r>
            <a:r>
              <a:rPr lang="it-IT" sz="1600" dirty="0" err="1">
                <a:solidFill>
                  <a:srgbClr val="002060"/>
                </a:solidFill>
                <a:latin typeface="Times New Roman" pitchFamily="18" charset="0"/>
                <a:cs typeface="Times New Roman" pitchFamily="18" charset="0"/>
              </a:rPr>
              <a:t>nuclear</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maturity</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of</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each</a:t>
            </a:r>
            <a:r>
              <a:rPr lang="it-IT" sz="1600" dirty="0">
                <a:solidFill>
                  <a:srgbClr val="002060"/>
                </a:solidFill>
                <a:latin typeface="Times New Roman" pitchFamily="18" charset="0"/>
                <a:cs typeface="Times New Roman" pitchFamily="18" charset="0"/>
              </a:rPr>
              <a:t> oocytes </a:t>
            </a:r>
            <a:r>
              <a:rPr lang="it-IT" sz="1600" dirty="0" err="1">
                <a:solidFill>
                  <a:srgbClr val="002060"/>
                </a:solidFill>
                <a:latin typeface="Times New Roman" pitchFamily="18" charset="0"/>
                <a:cs typeface="Times New Roman" pitchFamily="18" charset="0"/>
              </a:rPr>
              <a:t>harvested</a:t>
            </a:r>
            <a:r>
              <a:rPr lang="it-IT" sz="1600"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Immediately</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we</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have</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to</a:t>
            </a:r>
            <a:r>
              <a:rPr lang="it-IT" sz="1600" i="1" u="sng" dirty="0">
                <a:solidFill>
                  <a:srgbClr val="002060"/>
                </a:solidFill>
                <a:latin typeface="Times New Roman" pitchFamily="18" charset="0"/>
                <a:cs typeface="Times New Roman" pitchFamily="18" charset="0"/>
              </a:rPr>
              <a:t> </a:t>
            </a:r>
            <a:r>
              <a:rPr lang="it-IT" sz="1600" i="1" u="sng" dirty="0" err="1">
                <a:solidFill>
                  <a:srgbClr val="002060"/>
                </a:solidFill>
                <a:latin typeface="Times New Roman" pitchFamily="18" charset="0"/>
                <a:cs typeface="Times New Roman" pitchFamily="18" charset="0"/>
              </a:rPr>
              <a:t>perform</a:t>
            </a:r>
            <a:r>
              <a:rPr lang="it-IT" sz="1600" i="1" u="sng" dirty="0">
                <a:solidFill>
                  <a:srgbClr val="002060"/>
                </a:solidFill>
                <a:latin typeface="Times New Roman" pitchFamily="18" charset="0"/>
                <a:cs typeface="Times New Roman" pitchFamily="18" charset="0"/>
              </a:rPr>
              <a:t> ICSI  </a:t>
            </a:r>
            <a:r>
              <a:rPr lang="it-IT" sz="1600" dirty="0" err="1">
                <a:solidFill>
                  <a:srgbClr val="002060"/>
                </a:solidFill>
                <a:latin typeface="Times New Roman" pitchFamily="18" charset="0"/>
                <a:cs typeface="Times New Roman" pitchFamily="18" charset="0"/>
              </a:rPr>
              <a:t>only</a:t>
            </a:r>
            <a:r>
              <a:rPr lang="it-IT" sz="1600" dirty="0">
                <a:solidFill>
                  <a:srgbClr val="002060"/>
                </a:solidFill>
                <a:latin typeface="Times New Roman" pitchFamily="18" charset="0"/>
                <a:cs typeface="Times New Roman" pitchFamily="18" charset="0"/>
              </a:rPr>
              <a:t> on MII oocytes.</a:t>
            </a:r>
          </a:p>
        </p:txBody>
      </p:sp>
      <p:grpSp>
        <p:nvGrpSpPr>
          <p:cNvPr id="121" name="Gruppo 120"/>
          <p:cNvGrpSpPr/>
          <p:nvPr/>
        </p:nvGrpSpPr>
        <p:grpSpPr>
          <a:xfrm>
            <a:off x="2738415" y="2852936"/>
            <a:ext cx="6670359" cy="3286148"/>
            <a:chOff x="546483" y="2271735"/>
            <a:chExt cx="7910554" cy="4110015"/>
          </a:xfrm>
        </p:grpSpPr>
        <p:grpSp>
          <p:nvGrpSpPr>
            <p:cNvPr id="80" name="Gruppo 91"/>
            <p:cNvGrpSpPr/>
            <p:nvPr/>
          </p:nvGrpSpPr>
          <p:grpSpPr>
            <a:xfrm>
              <a:off x="6690113" y="3662356"/>
              <a:ext cx="814387" cy="971550"/>
              <a:chOff x="8267701" y="2395538"/>
              <a:chExt cx="1085849" cy="971550"/>
            </a:xfrm>
          </p:grpSpPr>
          <p:sp>
            <p:nvSpPr>
              <p:cNvPr id="93" name="Ovale 92"/>
              <p:cNvSpPr/>
              <p:nvPr/>
            </p:nvSpPr>
            <p:spPr>
              <a:xfrm>
                <a:off x="8372496" y="2428893"/>
                <a:ext cx="871537" cy="890571"/>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94"/>
              <p:cNvSpPr/>
              <p:nvPr/>
            </p:nvSpPr>
            <p:spPr>
              <a:xfrm>
                <a:off x="8267701" y="2395538"/>
                <a:ext cx="1085849" cy="971550"/>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0" name="Gruppo 107"/>
            <p:cNvGrpSpPr/>
            <p:nvPr/>
          </p:nvGrpSpPr>
          <p:grpSpPr>
            <a:xfrm>
              <a:off x="6729401" y="5014948"/>
              <a:ext cx="814387" cy="971550"/>
              <a:chOff x="8929670" y="5014948"/>
              <a:chExt cx="1085849" cy="971550"/>
            </a:xfrm>
          </p:grpSpPr>
          <p:grpSp>
            <p:nvGrpSpPr>
              <p:cNvPr id="91" name="Gruppo 95"/>
              <p:cNvGrpSpPr/>
              <p:nvPr/>
            </p:nvGrpSpPr>
            <p:grpSpPr>
              <a:xfrm>
                <a:off x="8929670" y="5014948"/>
                <a:ext cx="1085849" cy="971550"/>
                <a:chOff x="8267701" y="2395538"/>
                <a:chExt cx="1085849" cy="971550"/>
              </a:xfrm>
            </p:grpSpPr>
            <p:sp>
              <p:nvSpPr>
                <p:cNvPr id="97" name="Ovale 96"/>
                <p:cNvSpPr/>
                <p:nvPr/>
              </p:nvSpPr>
              <p:spPr>
                <a:xfrm>
                  <a:off x="8372496" y="2428893"/>
                  <a:ext cx="871537" cy="890571"/>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97"/>
                <p:cNvSpPr/>
                <p:nvPr/>
              </p:nvSpPr>
              <p:spPr>
                <a:xfrm>
                  <a:off x="8267701" y="2395538"/>
                  <a:ext cx="1085849" cy="971550"/>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9" name="Ovale 98"/>
              <p:cNvSpPr/>
              <p:nvPr/>
            </p:nvSpPr>
            <p:spPr>
              <a:xfrm>
                <a:off x="9301163" y="5400674"/>
                <a:ext cx="371475" cy="357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p:cNvSpPr/>
              <p:nvPr/>
            </p:nvSpPr>
            <p:spPr>
              <a:xfrm>
                <a:off x="9444038" y="5557835"/>
                <a:ext cx="114300" cy="12858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0" name="Gruppo 119"/>
            <p:cNvGrpSpPr/>
            <p:nvPr/>
          </p:nvGrpSpPr>
          <p:grpSpPr>
            <a:xfrm>
              <a:off x="546483" y="2271735"/>
              <a:ext cx="7910554" cy="4110015"/>
              <a:chOff x="546483" y="2271735"/>
              <a:chExt cx="7910554" cy="4110015"/>
            </a:xfrm>
          </p:grpSpPr>
          <p:grpSp>
            <p:nvGrpSpPr>
              <p:cNvPr id="2" name="Gruppo 4"/>
              <p:cNvGrpSpPr/>
              <p:nvPr/>
            </p:nvGrpSpPr>
            <p:grpSpPr>
              <a:xfrm>
                <a:off x="546483" y="2271735"/>
                <a:ext cx="2421731" cy="2714625"/>
                <a:chOff x="728643" y="2271735"/>
                <a:chExt cx="3228975" cy="2714625"/>
              </a:xfrm>
            </p:grpSpPr>
            <p:grpSp>
              <p:nvGrpSpPr>
                <p:cNvPr id="3" name="Gruppo 12"/>
                <p:cNvGrpSpPr/>
                <p:nvPr/>
              </p:nvGrpSpPr>
              <p:grpSpPr>
                <a:xfrm>
                  <a:off x="728643" y="2271735"/>
                  <a:ext cx="3228975" cy="2714625"/>
                  <a:chOff x="1300163" y="1600199"/>
                  <a:chExt cx="3228975" cy="2714625"/>
                </a:xfrm>
              </p:grpSpPr>
              <p:sp>
                <p:nvSpPr>
                  <p:cNvPr id="14" name="Rettangolo arrotondato 13"/>
                  <p:cNvSpPr/>
                  <p:nvPr/>
                </p:nvSpPr>
                <p:spPr>
                  <a:xfrm>
                    <a:off x="1300163" y="1600199"/>
                    <a:ext cx="3228975" cy="2714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1843092" y="1985963"/>
                    <a:ext cx="871537" cy="857250"/>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3038516" y="1981195"/>
                    <a:ext cx="871537" cy="857250"/>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1852612" y="3009931"/>
                    <a:ext cx="871537" cy="857250"/>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3062324" y="3048027"/>
                    <a:ext cx="871537" cy="857250"/>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443028" y="3986211"/>
                    <a:ext cx="2986414" cy="327198"/>
                  </a:xfrm>
                  <a:prstGeom prst="rect">
                    <a:avLst/>
                  </a:prstGeom>
                  <a:noFill/>
                </p:spPr>
                <p:txBody>
                  <a:bodyPr wrap="none" rtlCol="0">
                    <a:spAutoFit/>
                  </a:bodyPr>
                  <a:lstStyle/>
                  <a:p>
                    <a:r>
                      <a:rPr lang="it-IT" sz="1100" b="1" dirty="0">
                        <a:solidFill>
                          <a:srgbClr val="002060"/>
                        </a:solidFill>
                        <a:latin typeface="Times New Roman" pitchFamily="18" charset="0"/>
                        <a:cs typeface="Times New Roman" pitchFamily="18" charset="0"/>
                      </a:rPr>
                      <a:t>NAME AND </a:t>
                    </a:r>
                    <a:r>
                      <a:rPr lang="it-IT" sz="1100" b="1" dirty="0" err="1">
                        <a:solidFill>
                          <a:srgbClr val="002060"/>
                        </a:solidFill>
                        <a:latin typeface="Times New Roman" pitchFamily="18" charset="0"/>
                        <a:cs typeface="Times New Roman" pitchFamily="18" charset="0"/>
                      </a:rPr>
                      <a:t>I.D.</a:t>
                    </a:r>
                    <a:r>
                      <a:rPr lang="it-IT" sz="1100" b="1" dirty="0">
                        <a:solidFill>
                          <a:srgbClr val="002060"/>
                        </a:solidFill>
                        <a:latin typeface="Times New Roman" pitchFamily="18" charset="0"/>
                        <a:cs typeface="Times New Roman" pitchFamily="18" charset="0"/>
                      </a:rPr>
                      <a:t> NUMBER</a:t>
                    </a:r>
                  </a:p>
                </p:txBody>
              </p:sp>
            </p:grpSp>
            <p:sp>
              <p:nvSpPr>
                <p:cNvPr id="7" name="Sole 6"/>
                <p:cNvSpPr/>
                <p:nvPr/>
              </p:nvSpPr>
              <p:spPr>
                <a:xfrm>
                  <a:off x="2876550" y="4233863"/>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ole 7"/>
                <p:cNvSpPr/>
                <p:nvPr/>
              </p:nvSpPr>
              <p:spPr>
                <a:xfrm>
                  <a:off x="2662238" y="4219575"/>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ole 8"/>
                <p:cNvSpPr/>
                <p:nvPr/>
              </p:nvSpPr>
              <p:spPr>
                <a:xfrm>
                  <a:off x="3033713" y="4062412"/>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ole 9"/>
                <p:cNvSpPr/>
                <p:nvPr/>
              </p:nvSpPr>
              <p:spPr>
                <a:xfrm>
                  <a:off x="2762250" y="3990975"/>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ole 10"/>
                <p:cNvSpPr/>
                <p:nvPr/>
              </p:nvSpPr>
              <p:spPr>
                <a:xfrm>
                  <a:off x="1690688" y="4233862"/>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ole 11"/>
                <p:cNvSpPr/>
                <p:nvPr/>
              </p:nvSpPr>
              <p:spPr>
                <a:xfrm>
                  <a:off x="1419225" y="4219575"/>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ole 12"/>
                <p:cNvSpPr/>
                <p:nvPr/>
              </p:nvSpPr>
              <p:spPr>
                <a:xfrm>
                  <a:off x="1576388" y="4033838"/>
                  <a:ext cx="242888" cy="228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1" name="CasellaDiTesto 20"/>
              <p:cNvSpPr txBox="1"/>
              <p:nvPr/>
            </p:nvSpPr>
            <p:spPr>
              <a:xfrm>
                <a:off x="3069027" y="2701878"/>
                <a:ext cx="1544026" cy="731383"/>
              </a:xfrm>
              <a:prstGeom prst="rect">
                <a:avLst/>
              </a:prstGeom>
              <a:noFill/>
            </p:spPr>
            <p:txBody>
              <a:bodyPr wrap="none" rtlCol="0">
                <a:spAutoFit/>
              </a:bodyPr>
              <a:lstStyle/>
              <a:p>
                <a:pPr algn="ctr"/>
                <a:r>
                  <a:rPr lang="it-IT" sz="1600" dirty="0">
                    <a:solidFill>
                      <a:srgbClr val="002060"/>
                    </a:solidFill>
                    <a:latin typeface="Times New Roman" pitchFamily="18" charset="0"/>
                    <a:cs typeface="Times New Roman" pitchFamily="18" charset="0"/>
                  </a:rPr>
                  <a:t>3 </a:t>
                </a:r>
                <a:r>
                  <a:rPr lang="it-IT" sz="1600" dirty="0" err="1">
                    <a:solidFill>
                      <a:srgbClr val="002060"/>
                    </a:solidFill>
                    <a:latin typeface="Times New Roman" pitchFamily="18" charset="0"/>
                    <a:cs typeface="Times New Roman" pitchFamily="18" charset="0"/>
                  </a:rPr>
                  <a:t>hours</a:t>
                </a:r>
                <a:r>
                  <a:rPr lang="it-IT" sz="1600" dirty="0">
                    <a:solidFill>
                      <a:srgbClr val="002060"/>
                    </a:solidFill>
                    <a:latin typeface="Times New Roman" pitchFamily="18" charset="0"/>
                    <a:cs typeface="Times New Roman" pitchFamily="18" charset="0"/>
                  </a:rPr>
                  <a:t> </a:t>
                </a:r>
              </a:p>
              <a:p>
                <a:pPr algn="ctr"/>
                <a:r>
                  <a:rPr lang="it-IT" sz="1600" dirty="0" err="1">
                    <a:solidFill>
                      <a:srgbClr val="002060"/>
                    </a:solidFill>
                    <a:latin typeface="Times New Roman" pitchFamily="18" charset="0"/>
                    <a:cs typeface="Times New Roman" pitchFamily="18" charset="0"/>
                  </a:rPr>
                  <a:t>after</a:t>
                </a:r>
                <a:r>
                  <a:rPr lang="it-IT" sz="1600" dirty="0">
                    <a:solidFill>
                      <a:srgbClr val="002060"/>
                    </a:solidFill>
                    <a:latin typeface="Times New Roman" pitchFamily="18" charset="0"/>
                    <a:cs typeface="Times New Roman" pitchFamily="18" charset="0"/>
                  </a:rPr>
                  <a:t> </a:t>
                </a:r>
                <a:r>
                  <a:rPr lang="it-IT" sz="1600" dirty="0" err="1">
                    <a:solidFill>
                      <a:srgbClr val="002060"/>
                    </a:solidFill>
                    <a:latin typeface="Times New Roman" pitchFamily="18" charset="0"/>
                    <a:cs typeface="Times New Roman" pitchFamily="18" charset="0"/>
                  </a:rPr>
                  <a:t>retrieval</a:t>
                </a:r>
                <a:endParaRPr lang="it-IT" sz="1600" dirty="0">
                  <a:solidFill>
                    <a:srgbClr val="002060"/>
                  </a:solidFill>
                  <a:latin typeface="Times New Roman" pitchFamily="18" charset="0"/>
                  <a:cs typeface="Times New Roman" pitchFamily="18" charset="0"/>
                </a:endParaRPr>
              </a:p>
            </p:txBody>
          </p:sp>
          <p:sp>
            <p:nvSpPr>
              <p:cNvPr id="22" name="Freccia a destra 21"/>
              <p:cNvSpPr/>
              <p:nvPr/>
            </p:nvSpPr>
            <p:spPr>
              <a:xfrm>
                <a:off x="3332565" y="3328984"/>
                <a:ext cx="86796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90"/>
              <p:cNvGrpSpPr/>
              <p:nvPr/>
            </p:nvGrpSpPr>
            <p:grpSpPr>
              <a:xfrm>
                <a:off x="6650815" y="2324101"/>
                <a:ext cx="814387" cy="971566"/>
                <a:chOff x="8267701" y="2395538"/>
                <a:chExt cx="1085849" cy="971566"/>
              </a:xfrm>
            </p:grpSpPr>
            <p:sp>
              <p:nvSpPr>
                <p:cNvPr id="67" name="Ovale 66"/>
                <p:cNvSpPr/>
                <p:nvPr/>
              </p:nvSpPr>
              <p:spPr>
                <a:xfrm>
                  <a:off x="8372496" y="2428894"/>
                  <a:ext cx="871537" cy="766744"/>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p:cNvSpPr/>
                <p:nvPr/>
              </p:nvSpPr>
              <p:spPr>
                <a:xfrm>
                  <a:off x="8653484" y="3148011"/>
                  <a:ext cx="266680" cy="219093"/>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8267701" y="2395538"/>
                  <a:ext cx="1085849" cy="971550"/>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 name="Gruppo 89"/>
              <p:cNvGrpSpPr/>
              <p:nvPr/>
            </p:nvGrpSpPr>
            <p:grpSpPr>
              <a:xfrm>
                <a:off x="4386275" y="2886100"/>
                <a:ext cx="1207278" cy="1566843"/>
                <a:chOff x="5976959" y="2714643"/>
                <a:chExt cx="1609704" cy="1566843"/>
              </a:xfrm>
            </p:grpSpPr>
            <p:sp>
              <p:nvSpPr>
                <p:cNvPr id="24" name="Ovale 23"/>
                <p:cNvSpPr/>
                <p:nvPr/>
              </p:nvSpPr>
              <p:spPr>
                <a:xfrm>
                  <a:off x="6348434" y="3090881"/>
                  <a:ext cx="871537" cy="766744"/>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6272213" y="3043238"/>
                  <a:ext cx="1085849" cy="971550"/>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6629422" y="3781424"/>
                  <a:ext cx="266680" cy="219093"/>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35"/>
                <p:cNvGrpSpPr/>
                <p:nvPr/>
              </p:nvGrpSpPr>
              <p:grpSpPr>
                <a:xfrm>
                  <a:off x="5976959" y="3357562"/>
                  <a:ext cx="642917" cy="862030"/>
                  <a:chOff x="5976959" y="3357562"/>
                  <a:chExt cx="642917" cy="862030"/>
                </a:xfrm>
              </p:grpSpPr>
              <p:sp>
                <p:nvSpPr>
                  <p:cNvPr id="26" name="Ovale 25"/>
                  <p:cNvSpPr/>
                  <p:nvPr/>
                </p:nvSpPr>
                <p:spPr>
                  <a:xfrm>
                    <a:off x="6105547" y="3514724"/>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6115072" y="3681411"/>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6353196" y="39766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6305572" y="37861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6162696" y="3357562"/>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5976959" y="33861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5976959" y="36147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6091259" y="384333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6191272" y="4000499"/>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6" name="Gruppo 36"/>
                <p:cNvGrpSpPr/>
                <p:nvPr/>
              </p:nvGrpSpPr>
              <p:grpSpPr>
                <a:xfrm>
                  <a:off x="6943746" y="2967037"/>
                  <a:ext cx="642917" cy="862030"/>
                  <a:chOff x="5976959" y="3357562"/>
                  <a:chExt cx="642917" cy="862030"/>
                </a:xfrm>
              </p:grpSpPr>
              <p:sp>
                <p:nvSpPr>
                  <p:cNvPr id="38" name="Ovale 37"/>
                  <p:cNvSpPr/>
                  <p:nvPr/>
                </p:nvSpPr>
                <p:spPr>
                  <a:xfrm>
                    <a:off x="6105547" y="3514724"/>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6115072" y="3681411"/>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6353196" y="39766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6305572" y="37861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6162696" y="3357562"/>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5976959" y="33861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5976959" y="36147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6091259" y="384333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6191272" y="4000499"/>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7" name="Gruppo 46"/>
                <p:cNvGrpSpPr/>
                <p:nvPr/>
              </p:nvGrpSpPr>
              <p:grpSpPr>
                <a:xfrm rot="4999806">
                  <a:off x="6538934" y="2605087"/>
                  <a:ext cx="642917" cy="862030"/>
                  <a:chOff x="5976959" y="3357562"/>
                  <a:chExt cx="642917" cy="862030"/>
                </a:xfrm>
              </p:grpSpPr>
              <p:sp>
                <p:nvSpPr>
                  <p:cNvPr id="48" name="Ovale 47"/>
                  <p:cNvSpPr/>
                  <p:nvPr/>
                </p:nvSpPr>
                <p:spPr>
                  <a:xfrm>
                    <a:off x="6105547" y="3514724"/>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115072" y="3681411"/>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49"/>
                  <p:cNvSpPr/>
                  <p:nvPr/>
                </p:nvSpPr>
                <p:spPr>
                  <a:xfrm>
                    <a:off x="6353196" y="39766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6305572" y="37861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6162696" y="3357562"/>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5976959" y="33861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976959" y="36147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6091259" y="384333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6191272" y="4000499"/>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7" name="Gruppo 56"/>
                <p:cNvGrpSpPr/>
                <p:nvPr/>
              </p:nvGrpSpPr>
              <p:grpSpPr>
                <a:xfrm rot="3350376">
                  <a:off x="6096021" y="2819399"/>
                  <a:ext cx="642917" cy="862030"/>
                  <a:chOff x="5976959" y="3357562"/>
                  <a:chExt cx="642917" cy="862030"/>
                </a:xfrm>
              </p:grpSpPr>
              <p:sp>
                <p:nvSpPr>
                  <p:cNvPr id="58" name="Ovale 57"/>
                  <p:cNvSpPr/>
                  <p:nvPr/>
                </p:nvSpPr>
                <p:spPr>
                  <a:xfrm>
                    <a:off x="6105547" y="3514724"/>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a:off x="6115072" y="3681411"/>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6353196" y="39766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p:cNvSpPr/>
                  <p:nvPr/>
                </p:nvSpPr>
                <p:spPr>
                  <a:xfrm>
                    <a:off x="6305572" y="37861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p:cNvSpPr/>
                  <p:nvPr/>
                </p:nvSpPr>
                <p:spPr>
                  <a:xfrm>
                    <a:off x="6162696" y="3357562"/>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p:cNvSpPr/>
                  <p:nvPr/>
                </p:nvSpPr>
                <p:spPr>
                  <a:xfrm>
                    <a:off x="5976959" y="33861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5976959" y="36147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p:cNvSpPr/>
                  <p:nvPr/>
                </p:nvSpPr>
                <p:spPr>
                  <a:xfrm>
                    <a:off x="6091259" y="384333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p:cNvSpPr/>
                  <p:nvPr/>
                </p:nvSpPr>
                <p:spPr>
                  <a:xfrm>
                    <a:off x="6191272" y="4000499"/>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7" name="Gruppo 69"/>
                <p:cNvGrpSpPr/>
                <p:nvPr/>
              </p:nvGrpSpPr>
              <p:grpSpPr>
                <a:xfrm rot="14685532">
                  <a:off x="6819921" y="3529013"/>
                  <a:ext cx="642917" cy="862030"/>
                  <a:chOff x="5976959" y="3357562"/>
                  <a:chExt cx="642917" cy="862030"/>
                </a:xfrm>
              </p:grpSpPr>
              <p:sp>
                <p:nvSpPr>
                  <p:cNvPr id="71" name="Ovale 70"/>
                  <p:cNvSpPr/>
                  <p:nvPr/>
                </p:nvSpPr>
                <p:spPr>
                  <a:xfrm>
                    <a:off x="6105547" y="3514724"/>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p:cNvSpPr/>
                  <p:nvPr/>
                </p:nvSpPr>
                <p:spPr>
                  <a:xfrm>
                    <a:off x="6115072" y="3681411"/>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p:cNvSpPr/>
                  <p:nvPr/>
                </p:nvSpPr>
                <p:spPr>
                  <a:xfrm>
                    <a:off x="6353196" y="39766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p:cNvSpPr/>
                  <p:nvPr/>
                </p:nvSpPr>
                <p:spPr>
                  <a:xfrm>
                    <a:off x="6305572" y="378618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6162696" y="3357562"/>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p:cNvSpPr/>
                  <p:nvPr/>
                </p:nvSpPr>
                <p:spPr>
                  <a:xfrm>
                    <a:off x="5976959" y="33861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p:cNvSpPr/>
                  <p:nvPr/>
                </p:nvSpPr>
                <p:spPr>
                  <a:xfrm>
                    <a:off x="5976959" y="3614736"/>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p:cNvSpPr/>
                  <p:nvPr/>
                </p:nvSpPr>
                <p:spPr>
                  <a:xfrm>
                    <a:off x="6091259" y="3843337"/>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p:cNvSpPr/>
                  <p:nvPr/>
                </p:nvSpPr>
                <p:spPr>
                  <a:xfrm>
                    <a:off x="6191272" y="4000499"/>
                    <a:ext cx="266680" cy="219093"/>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0" name="Gruppo 79"/>
                <p:cNvGrpSpPr/>
                <p:nvPr/>
              </p:nvGrpSpPr>
              <p:grpSpPr>
                <a:xfrm rot="14685532">
                  <a:off x="6415109" y="3052763"/>
                  <a:ext cx="642917" cy="862030"/>
                  <a:chOff x="5976959" y="3357562"/>
                  <a:chExt cx="642917" cy="862030"/>
                </a:xfrm>
                <a:solidFill>
                  <a:schemeClr val="bg2">
                    <a:lumMod val="75000"/>
                    <a:alpha val="25000"/>
                  </a:schemeClr>
                </a:solidFill>
              </p:grpSpPr>
              <p:sp>
                <p:nvSpPr>
                  <p:cNvPr id="81" name="Ovale 80"/>
                  <p:cNvSpPr/>
                  <p:nvPr/>
                </p:nvSpPr>
                <p:spPr>
                  <a:xfrm>
                    <a:off x="6105547" y="3514724"/>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6115072" y="3681411"/>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p:cNvSpPr/>
                  <p:nvPr/>
                </p:nvSpPr>
                <p:spPr>
                  <a:xfrm>
                    <a:off x="6353196" y="3976687"/>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p:cNvSpPr/>
                  <p:nvPr/>
                </p:nvSpPr>
                <p:spPr>
                  <a:xfrm>
                    <a:off x="6305572" y="3786187"/>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p:cNvSpPr/>
                  <p:nvPr/>
                </p:nvSpPr>
                <p:spPr>
                  <a:xfrm>
                    <a:off x="6162696" y="3357562"/>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p:cNvSpPr/>
                  <p:nvPr/>
                </p:nvSpPr>
                <p:spPr>
                  <a:xfrm>
                    <a:off x="5976959" y="3386136"/>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p:cNvSpPr/>
                  <p:nvPr/>
                </p:nvSpPr>
                <p:spPr>
                  <a:xfrm>
                    <a:off x="5976959" y="3614736"/>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p:cNvSpPr/>
                  <p:nvPr/>
                </p:nvSpPr>
                <p:spPr>
                  <a:xfrm>
                    <a:off x="6091259" y="3843337"/>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p:cNvSpPr/>
                  <p:nvPr/>
                </p:nvSpPr>
                <p:spPr>
                  <a:xfrm>
                    <a:off x="6191272" y="4000499"/>
                    <a:ext cx="266680" cy="2190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102" name="Connettore 2 101"/>
              <p:cNvCxnSpPr/>
              <p:nvPr/>
            </p:nvCxnSpPr>
            <p:spPr>
              <a:xfrm flipV="1">
                <a:off x="5807869" y="2786063"/>
                <a:ext cx="675084"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Connettore 2 102"/>
              <p:cNvCxnSpPr/>
              <p:nvPr/>
            </p:nvCxnSpPr>
            <p:spPr>
              <a:xfrm flipV="1">
                <a:off x="5740004" y="3971925"/>
                <a:ext cx="796527" cy="9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Connettore 2 105"/>
              <p:cNvCxnSpPr/>
              <p:nvPr/>
            </p:nvCxnSpPr>
            <p:spPr>
              <a:xfrm>
                <a:off x="5682855" y="4462465"/>
                <a:ext cx="800099" cy="666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7715250" y="2614612"/>
                <a:ext cx="741787" cy="500421"/>
              </a:xfrm>
              <a:prstGeom prst="rect">
                <a:avLst/>
              </a:prstGeom>
              <a:noFill/>
            </p:spPr>
            <p:txBody>
              <a:bodyPr wrap="none" rtlCol="0">
                <a:spAutoFit/>
              </a:bodyPr>
              <a:lstStyle/>
              <a:p>
                <a:r>
                  <a:rPr lang="it-IT" sz="2000" b="1" dirty="0">
                    <a:solidFill>
                      <a:srgbClr val="002060"/>
                    </a:solidFill>
                    <a:latin typeface="Times New Roman" pitchFamily="18" charset="0"/>
                    <a:cs typeface="Times New Roman" pitchFamily="18" charset="0"/>
                  </a:rPr>
                  <a:t>MII</a:t>
                </a:r>
              </a:p>
            </p:txBody>
          </p:sp>
          <p:sp>
            <p:nvSpPr>
              <p:cNvPr id="110" name="CasellaDiTesto 109"/>
              <p:cNvSpPr txBox="1"/>
              <p:nvPr/>
            </p:nvSpPr>
            <p:spPr>
              <a:xfrm>
                <a:off x="7765255" y="3952874"/>
                <a:ext cx="623923" cy="500421"/>
              </a:xfrm>
              <a:prstGeom prst="rect">
                <a:avLst/>
              </a:prstGeom>
              <a:noFill/>
            </p:spPr>
            <p:txBody>
              <a:bodyPr wrap="none" rtlCol="0">
                <a:spAutoFit/>
              </a:bodyPr>
              <a:lstStyle/>
              <a:p>
                <a:r>
                  <a:rPr lang="it-IT" sz="2000" b="1" dirty="0" err="1">
                    <a:solidFill>
                      <a:srgbClr val="002060"/>
                    </a:solidFill>
                    <a:latin typeface="Times New Roman" pitchFamily="18" charset="0"/>
                    <a:cs typeface="Times New Roman" pitchFamily="18" charset="0"/>
                  </a:rPr>
                  <a:t>MI</a:t>
                </a:r>
                <a:endParaRPr lang="it-IT" sz="2000" b="1" dirty="0">
                  <a:solidFill>
                    <a:srgbClr val="002060"/>
                  </a:solidFill>
                  <a:latin typeface="Times New Roman" pitchFamily="18" charset="0"/>
                  <a:cs typeface="Times New Roman" pitchFamily="18" charset="0"/>
                </a:endParaRPr>
              </a:p>
            </p:txBody>
          </p:sp>
          <p:sp>
            <p:nvSpPr>
              <p:cNvPr id="111" name="CasellaDiTesto 110"/>
              <p:cNvSpPr txBox="1"/>
              <p:nvPr/>
            </p:nvSpPr>
            <p:spPr>
              <a:xfrm>
                <a:off x="7761679" y="5319754"/>
                <a:ext cx="675251" cy="500421"/>
              </a:xfrm>
              <a:prstGeom prst="rect">
                <a:avLst/>
              </a:prstGeom>
              <a:noFill/>
            </p:spPr>
            <p:txBody>
              <a:bodyPr wrap="none" rtlCol="0">
                <a:spAutoFit/>
              </a:bodyPr>
              <a:lstStyle/>
              <a:p>
                <a:r>
                  <a:rPr lang="it-IT" sz="2000" b="1" dirty="0">
                    <a:solidFill>
                      <a:srgbClr val="002060"/>
                    </a:solidFill>
                    <a:latin typeface="Times New Roman" pitchFamily="18" charset="0"/>
                    <a:cs typeface="Times New Roman" pitchFamily="18" charset="0"/>
                  </a:rPr>
                  <a:t>GV</a:t>
                </a:r>
              </a:p>
            </p:txBody>
          </p:sp>
          <p:sp>
            <p:nvSpPr>
              <p:cNvPr id="112" name="Per 111"/>
              <p:cNvSpPr/>
              <p:nvPr/>
            </p:nvSpPr>
            <p:spPr>
              <a:xfrm>
                <a:off x="6461522" y="3343275"/>
                <a:ext cx="1328738" cy="1657350"/>
              </a:xfrm>
              <a:prstGeom prst="mathMultiply">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Per 112"/>
              <p:cNvSpPr/>
              <p:nvPr/>
            </p:nvSpPr>
            <p:spPr>
              <a:xfrm>
                <a:off x="6500813" y="4724400"/>
                <a:ext cx="1328738" cy="1657350"/>
              </a:xfrm>
              <a:prstGeom prst="mathMultiply">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4" name="CasellaDiTesto 113"/>
          <p:cNvSpPr txBox="1"/>
          <p:nvPr/>
        </p:nvSpPr>
        <p:spPr>
          <a:xfrm>
            <a:off x="1809720" y="6021288"/>
            <a:ext cx="8501122" cy="523220"/>
          </a:xfrm>
          <a:prstGeom prst="rect">
            <a:avLst/>
          </a:prstGeom>
          <a:noFill/>
        </p:spPr>
        <p:txBody>
          <a:bodyPr wrap="square" rtlCol="0">
            <a:spAutoFit/>
          </a:bodyPr>
          <a:lstStyle/>
          <a:p>
            <a:pPr algn="just"/>
            <a:r>
              <a:rPr lang="it-IT" sz="1400" b="1" i="1" dirty="0" err="1">
                <a:solidFill>
                  <a:srgbClr val="002060"/>
                </a:solidFill>
                <a:latin typeface="Times New Roman" pitchFamily="18" charset="0"/>
                <a:cs typeface="Times New Roman" pitchFamily="18" charset="0"/>
              </a:rPr>
              <a:t>Keep</a:t>
            </a:r>
            <a:r>
              <a:rPr lang="it-IT" sz="1400" b="1" i="1" dirty="0">
                <a:solidFill>
                  <a:srgbClr val="002060"/>
                </a:solidFill>
                <a:latin typeface="Times New Roman" pitchFamily="18" charset="0"/>
                <a:cs typeface="Times New Roman" pitchFamily="18" charset="0"/>
              </a:rPr>
              <a:t> attention</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oocyte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denuding</a:t>
            </a:r>
            <a:r>
              <a:rPr lang="it-IT" sz="1400" dirty="0">
                <a:solidFill>
                  <a:srgbClr val="002060"/>
                </a:solidFill>
                <a:latin typeface="Times New Roman" pitchFamily="18" charset="0"/>
                <a:cs typeface="Times New Roman" pitchFamily="18" charset="0"/>
              </a:rPr>
              <a:t> can </a:t>
            </a:r>
            <a:r>
              <a:rPr lang="it-IT" sz="1400" dirty="0" err="1">
                <a:solidFill>
                  <a:srgbClr val="002060"/>
                </a:solidFill>
                <a:latin typeface="Times New Roman" pitchFamily="18" charset="0"/>
                <a:cs typeface="Times New Roman" pitchFamily="18" charset="0"/>
              </a:rPr>
              <a:t>be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performed</a:t>
            </a:r>
            <a:r>
              <a:rPr lang="it-IT" sz="1400" dirty="0">
                <a:solidFill>
                  <a:srgbClr val="002060"/>
                </a:solidFill>
                <a:latin typeface="Times New Roman" pitchFamily="18" charset="0"/>
                <a:cs typeface="Times New Roman" pitchFamily="18" charset="0"/>
              </a:rPr>
              <a:t> in HTF </a:t>
            </a:r>
            <a:r>
              <a:rPr lang="it-IT" sz="1400" dirty="0" err="1">
                <a:solidFill>
                  <a:srgbClr val="002060"/>
                </a:solidFill>
                <a:latin typeface="Times New Roman" pitchFamily="18" charset="0"/>
                <a:cs typeface="Times New Roman" pitchFamily="18" charset="0"/>
              </a:rPr>
              <a:t>without</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hepes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for</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skilled</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embryologist</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During</a:t>
            </a:r>
            <a:r>
              <a:rPr lang="it-IT" sz="1400" dirty="0">
                <a:solidFill>
                  <a:srgbClr val="002060"/>
                </a:solidFill>
                <a:latin typeface="Times New Roman" pitchFamily="18" charset="0"/>
                <a:cs typeface="Times New Roman" pitchFamily="18" charset="0"/>
              </a:rPr>
              <a:t> training, </a:t>
            </a:r>
            <a:r>
              <a:rPr lang="it-IT" sz="1400" dirty="0" err="1">
                <a:solidFill>
                  <a:srgbClr val="002060"/>
                </a:solidFill>
                <a:latin typeface="Times New Roman" pitchFamily="18" charset="0"/>
                <a:cs typeface="Times New Roman" pitchFamily="18" charset="0"/>
              </a:rPr>
              <a:t>it</a:t>
            </a:r>
            <a:r>
              <a:rPr lang="it-IT" sz="1400" dirty="0">
                <a:solidFill>
                  <a:srgbClr val="002060"/>
                </a:solidFill>
                <a:latin typeface="Times New Roman" pitchFamily="18" charset="0"/>
                <a:cs typeface="Times New Roman" pitchFamily="18" charset="0"/>
              </a:rPr>
              <a:t>’s </a:t>
            </a:r>
            <a:r>
              <a:rPr lang="it-IT" sz="1400" dirty="0" err="1">
                <a:solidFill>
                  <a:srgbClr val="002060"/>
                </a:solidFill>
                <a:latin typeface="Times New Roman" pitchFamily="18" charset="0"/>
                <a:cs typeface="Times New Roman" pitchFamily="18" charset="0"/>
              </a:rPr>
              <a:t>better</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to</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use</a:t>
            </a:r>
            <a:r>
              <a:rPr lang="it-IT" sz="1400" dirty="0">
                <a:solidFill>
                  <a:srgbClr val="002060"/>
                </a:solidFill>
                <a:latin typeface="Times New Roman" pitchFamily="18" charset="0"/>
                <a:cs typeface="Times New Roman" pitchFamily="18" charset="0"/>
              </a:rPr>
              <a:t> HTF </a:t>
            </a:r>
            <a:r>
              <a:rPr lang="it-IT" sz="1400" dirty="0" err="1">
                <a:solidFill>
                  <a:srgbClr val="002060"/>
                </a:solidFill>
                <a:latin typeface="Times New Roman" pitchFamily="18" charset="0"/>
                <a:cs typeface="Times New Roman" pitchFamily="18" charset="0"/>
              </a:rPr>
              <a:t>with</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hepes</a:t>
            </a:r>
            <a:r>
              <a:rPr lang="it-IT" sz="1400" dirty="0">
                <a:solidFill>
                  <a:srgbClr val="002060"/>
                </a:solidFill>
                <a:latin typeface="Times New Roman" pitchFamily="18" charset="0"/>
                <a:cs typeface="Times New Roman" pitchFamily="18" charset="0"/>
              </a:rPr>
              <a:t> in </a:t>
            </a:r>
            <a:r>
              <a:rPr lang="it-IT" sz="1400" dirty="0" err="1">
                <a:solidFill>
                  <a:srgbClr val="002060"/>
                </a:solidFill>
                <a:latin typeface="Times New Roman" pitchFamily="18" charset="0"/>
                <a:cs typeface="Times New Roman" pitchFamily="18" charset="0"/>
              </a:rPr>
              <a:t>ordet</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to</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avoid</a:t>
            </a:r>
            <a:r>
              <a:rPr lang="it-IT" sz="1400" dirty="0">
                <a:solidFill>
                  <a:srgbClr val="002060"/>
                </a:solidFill>
                <a:latin typeface="Times New Roman" pitchFamily="18" charset="0"/>
                <a:cs typeface="Times New Roman" pitchFamily="18" charset="0"/>
              </a:rPr>
              <a:t> the pH rise </a:t>
            </a:r>
            <a:r>
              <a:rPr lang="it-IT" sz="1400" dirty="0" err="1">
                <a:solidFill>
                  <a:srgbClr val="002060"/>
                </a:solidFill>
                <a:latin typeface="Times New Roman" pitchFamily="18" charset="0"/>
                <a:cs typeface="Times New Roman" pitchFamily="18" charset="0"/>
              </a:rPr>
              <a:t>outside</a:t>
            </a:r>
            <a:r>
              <a:rPr lang="it-IT" sz="1400" dirty="0">
                <a:solidFill>
                  <a:srgbClr val="002060"/>
                </a:solidFill>
                <a:latin typeface="Times New Roman" pitchFamily="18" charset="0"/>
                <a:cs typeface="Times New Roman" pitchFamily="18" charset="0"/>
              </a:rPr>
              <a:t> incubator.</a:t>
            </a:r>
          </a:p>
        </p:txBody>
      </p:sp>
      <p:pic>
        <p:nvPicPr>
          <p:cNvPr id="117" name="Picture 2" descr="https://research.unite.it/sr/cineca/images/interface/logo_instance.png">
            <a:extLst>
              <a:ext uri="{FF2B5EF4-FFF2-40B4-BE49-F238E27FC236}">
                <a16:creationId xmlns:a16="http://schemas.microsoft.com/office/drawing/2014/main" id="{736DBD85-614A-49AA-8EAA-BCD4183771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919537" y="944254"/>
            <a:ext cx="8481625" cy="2408671"/>
            <a:chOff x="395536" y="1219978"/>
            <a:chExt cx="8481625" cy="2408671"/>
          </a:xfrm>
        </p:grpSpPr>
        <p:pic>
          <p:nvPicPr>
            <p:cNvPr id="4098" name="Picture 2" descr="&lt;p&gt;&lt;strong&gt;Figure 74&lt;/strong&gt;&lt;/p&gt;&lt;p&gt;Oocyte with a large PVS and a granular cytoplasm.&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19978"/>
              <a:ext cx="3870581" cy="240867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305161" y="2588903"/>
              <a:ext cx="4572000" cy="307777"/>
            </a:xfrm>
            <a:prstGeom prst="rect">
              <a:avLst/>
            </a:prstGeom>
          </p:spPr>
          <p:txBody>
            <a:bodyPr>
              <a:spAutoFit/>
            </a:bodyPr>
            <a:lstStyle/>
            <a:p>
              <a:r>
                <a:rPr lang="en-US" sz="1400" dirty="0">
                  <a:solidFill>
                    <a:srgbClr val="002060"/>
                  </a:solidFill>
                  <a:latin typeface="Times New Roman" panose="02020603050405020304" pitchFamily="18" charset="0"/>
                  <a:cs typeface="Times New Roman" panose="02020603050405020304" pitchFamily="18" charset="0"/>
                </a:rPr>
                <a:t>Oocyte with a large PVS and a granular cytoplasm.</a:t>
              </a:r>
              <a:endParaRPr lang="it-IT" sz="1400" dirty="0">
                <a:solidFill>
                  <a:srgbClr val="002060"/>
                </a:solidFill>
                <a:latin typeface="Times New Roman" panose="02020603050405020304" pitchFamily="18" charset="0"/>
                <a:cs typeface="Times New Roman" panose="02020603050405020304" pitchFamily="18" charset="0"/>
              </a:endParaRPr>
            </a:p>
          </p:txBody>
        </p:sp>
      </p:grpSp>
      <p:sp>
        <p:nvSpPr>
          <p:cNvPr id="12" name="Rettangolo 11"/>
          <p:cNvSpPr/>
          <p:nvPr/>
        </p:nvSpPr>
        <p:spPr>
          <a:xfrm>
            <a:off x="1747176" y="22225"/>
            <a:ext cx="8697649" cy="461665"/>
          </a:xfrm>
          <a:prstGeom prst="rect">
            <a:avLst/>
          </a:prstGeom>
        </p:spPr>
        <p:txBody>
          <a:bodyPr wrap="square">
            <a:spAutoFit/>
          </a:bodyPr>
          <a:lstStyle/>
          <a:p>
            <a:pPr algn="ctr"/>
            <a:r>
              <a:rPr lang="it-IT" sz="2400" dirty="0">
                <a:solidFill>
                  <a:srgbClr val="002060"/>
                </a:solidFill>
                <a:latin typeface="Times New Roman" panose="02020603050405020304" pitchFamily="18" charset="0"/>
                <a:cs typeface="Times New Roman" panose="02020603050405020304" pitchFamily="18" charset="0"/>
              </a:rPr>
              <a:t>PERIVITELLINE SPACE</a:t>
            </a:r>
          </a:p>
        </p:txBody>
      </p:sp>
      <p:grpSp>
        <p:nvGrpSpPr>
          <p:cNvPr id="14" name="Gruppo 13"/>
          <p:cNvGrpSpPr/>
          <p:nvPr/>
        </p:nvGrpSpPr>
        <p:grpSpPr>
          <a:xfrm>
            <a:off x="1919537" y="3861049"/>
            <a:ext cx="8481625" cy="2798865"/>
            <a:chOff x="395536" y="3861048"/>
            <a:chExt cx="8481625" cy="2798865"/>
          </a:xfrm>
        </p:grpSpPr>
        <p:pic>
          <p:nvPicPr>
            <p:cNvPr id="8" name="Immagine 7"/>
            <p:cNvPicPr>
              <a:picLocks noChangeAspect="1"/>
            </p:cNvPicPr>
            <p:nvPr/>
          </p:nvPicPr>
          <p:blipFill rotWithShape="1">
            <a:blip r:embed="rId3"/>
            <a:srcRect l="26885" b="15041"/>
            <a:stretch/>
          </p:blipFill>
          <p:spPr>
            <a:xfrm>
              <a:off x="395536" y="3861048"/>
              <a:ext cx="3870581" cy="2798865"/>
            </a:xfrm>
            <a:prstGeom prst="rect">
              <a:avLst/>
            </a:prstGeom>
          </p:spPr>
        </p:pic>
        <p:sp>
          <p:nvSpPr>
            <p:cNvPr id="13" name="Rettangolo 12"/>
            <p:cNvSpPr/>
            <p:nvPr/>
          </p:nvSpPr>
          <p:spPr>
            <a:xfrm>
              <a:off x="4305161" y="4941168"/>
              <a:ext cx="4572000" cy="523220"/>
            </a:xfrm>
            <a:prstGeom prst="rect">
              <a:avLst/>
            </a:prstGeom>
          </p:spPr>
          <p:txBody>
            <a:bodyPr>
              <a:spAutoFit/>
            </a:bodyPr>
            <a:lstStyle/>
            <a:p>
              <a:r>
                <a:rPr lang="en-US" sz="1400" dirty="0">
                  <a:solidFill>
                    <a:srgbClr val="002060"/>
                  </a:solidFill>
                  <a:latin typeface="Times New Roman" panose="02020603050405020304" pitchFamily="18" charset="0"/>
                  <a:cs typeface="Times New Roman" panose="02020603050405020304" pitchFamily="18" charset="0"/>
                </a:rPr>
                <a:t>Oocyte with a large PVS. </a:t>
              </a:r>
            </a:p>
            <a:p>
              <a:r>
                <a:rPr lang="en-US" sz="1400" dirty="0">
                  <a:solidFill>
                    <a:srgbClr val="002060"/>
                  </a:solidFill>
                  <a:latin typeface="Times New Roman" panose="02020603050405020304" pitchFamily="18" charset="0"/>
                  <a:cs typeface="Times New Roman" panose="02020603050405020304" pitchFamily="18" charset="0"/>
                </a:rPr>
                <a:t>Several fragments are present in the PVS.</a:t>
              </a:r>
              <a:endParaRPr lang="it-IT" sz="1400" dirty="0">
                <a:solidFill>
                  <a:srgbClr val="002060"/>
                </a:solidFill>
                <a:latin typeface="Times New Roman" panose="02020603050405020304" pitchFamily="18" charset="0"/>
                <a:cs typeface="Times New Roman" panose="02020603050405020304" pitchFamily="18" charset="0"/>
              </a:endParaRPr>
            </a:p>
          </p:txBody>
        </p:sp>
      </p:grpSp>
      <p:pic>
        <p:nvPicPr>
          <p:cNvPr id="16" name="Picture 2" descr="https://research.unite.it/sr/cineca/images/interface/logo_instance.png">
            <a:extLst>
              <a:ext uri="{FF2B5EF4-FFF2-40B4-BE49-F238E27FC236}">
                <a16:creationId xmlns:a16="http://schemas.microsoft.com/office/drawing/2014/main" id="{4F5E85E4-AAF8-4EAF-A36F-B7CF5AF673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6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717659" y="126218"/>
            <a:ext cx="8756682" cy="461665"/>
          </a:xfrm>
          <a:prstGeom prst="rect">
            <a:avLst/>
          </a:prstGeom>
        </p:spPr>
        <p:txBody>
          <a:bodyPr wrap="square">
            <a:spAutoFit/>
          </a:bodyPr>
          <a:lstStyle/>
          <a:p>
            <a:pPr algn="ctr"/>
            <a:r>
              <a:rPr lang="it-IT" sz="2400" dirty="0">
                <a:solidFill>
                  <a:srgbClr val="002060"/>
                </a:solidFill>
                <a:latin typeface="Times New Roman" panose="02020603050405020304" pitchFamily="18" charset="0"/>
                <a:cs typeface="Times New Roman" panose="02020603050405020304" pitchFamily="18" charset="0"/>
              </a:rPr>
              <a:t>POLAR BODY</a:t>
            </a:r>
          </a:p>
        </p:txBody>
      </p:sp>
      <p:grpSp>
        <p:nvGrpSpPr>
          <p:cNvPr id="10" name="Gruppo 9"/>
          <p:cNvGrpSpPr/>
          <p:nvPr/>
        </p:nvGrpSpPr>
        <p:grpSpPr>
          <a:xfrm>
            <a:off x="1991544" y="1052737"/>
            <a:ext cx="5904439" cy="5521403"/>
            <a:chOff x="467543" y="1052736"/>
            <a:chExt cx="5904439" cy="5521403"/>
          </a:xfrm>
        </p:grpSpPr>
        <p:pic>
          <p:nvPicPr>
            <p:cNvPr id="5122" name="Picture 2" descr="&lt;p&gt;&lt;strong&gt;Figure 75&lt;/strong&gt;&lt;/p&gt;&lt;p&gt;MII oocyte with a normal-sized PB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052736"/>
              <a:ext cx="4085755" cy="25425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716016" y="2401480"/>
              <a:ext cx="1655966" cy="307777"/>
            </a:xfrm>
            <a:prstGeom prst="rect">
              <a:avLst/>
            </a:prstGeom>
          </p:spPr>
          <p:txBody>
            <a:bodyPr wrap="none">
              <a:spAutoFit/>
            </a:bodyPr>
            <a:lstStyle/>
            <a:p>
              <a:r>
                <a:rPr lang="en-US" sz="1400" dirty="0">
                  <a:solidFill>
                    <a:srgbClr val="002060"/>
                  </a:solidFill>
                  <a:latin typeface="Times New Roman" panose="02020603050405020304" pitchFamily="18" charset="0"/>
                  <a:cs typeface="Times New Roman" panose="02020603050405020304" pitchFamily="18" charset="0"/>
                </a:rPr>
                <a:t>A normal-sized PBI.</a:t>
              </a:r>
              <a:endParaRPr lang="it-IT" sz="1400" dirty="0">
                <a:solidFill>
                  <a:srgbClr val="002060"/>
                </a:solidFill>
                <a:latin typeface="Times New Roman" panose="02020603050405020304" pitchFamily="18" charset="0"/>
                <a:cs typeface="Times New Roman" panose="02020603050405020304" pitchFamily="18" charset="0"/>
              </a:endParaRPr>
            </a:p>
          </p:txBody>
        </p:sp>
        <p:pic>
          <p:nvPicPr>
            <p:cNvPr id="5124" name="Picture 4" descr="&lt;p&gt;&lt;strong&gt;Figure 78&lt;/strong&gt;&lt;/p&gt;&lt;p&gt;MII oocyte with a giant PBI.&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31565"/>
              <a:ext cx="4085754" cy="254257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4716016" y="4949437"/>
              <a:ext cx="1077283" cy="307777"/>
            </a:xfrm>
            <a:prstGeom prst="rect">
              <a:avLst/>
            </a:prstGeom>
          </p:spPr>
          <p:txBody>
            <a:bodyPr wrap="none">
              <a:spAutoFit/>
            </a:bodyPr>
            <a:lstStyle/>
            <a:p>
              <a:r>
                <a:rPr lang="it-IT" sz="1400" dirty="0">
                  <a:solidFill>
                    <a:srgbClr val="002060"/>
                  </a:solidFill>
                  <a:latin typeface="Times New Roman" panose="02020603050405020304" pitchFamily="18" charset="0"/>
                  <a:cs typeface="Times New Roman" panose="02020603050405020304" pitchFamily="18" charset="0"/>
                </a:rPr>
                <a:t>A </a:t>
              </a:r>
              <a:r>
                <a:rPr lang="it-IT" sz="1400" dirty="0" err="1">
                  <a:solidFill>
                    <a:srgbClr val="002060"/>
                  </a:solidFill>
                  <a:latin typeface="Times New Roman" panose="02020603050405020304" pitchFamily="18" charset="0"/>
                  <a:cs typeface="Times New Roman" panose="02020603050405020304" pitchFamily="18" charset="0"/>
                </a:rPr>
                <a:t>giant</a:t>
              </a:r>
              <a:r>
                <a:rPr lang="it-IT" sz="1400" dirty="0">
                  <a:solidFill>
                    <a:srgbClr val="002060"/>
                  </a:solidFill>
                  <a:latin typeface="Times New Roman" panose="02020603050405020304" pitchFamily="18" charset="0"/>
                  <a:cs typeface="Times New Roman" panose="02020603050405020304" pitchFamily="18" charset="0"/>
                </a:rPr>
                <a:t> PBI.</a:t>
              </a:r>
            </a:p>
          </p:txBody>
        </p:sp>
      </p:grpSp>
      <p:pic>
        <p:nvPicPr>
          <p:cNvPr id="12" name="Picture 2" descr="https://research.unite.it/sr/cineca/images/interface/logo_instance.png">
            <a:extLst>
              <a:ext uri="{FF2B5EF4-FFF2-40B4-BE49-F238E27FC236}">
                <a16:creationId xmlns:a16="http://schemas.microsoft.com/office/drawing/2014/main" id="{4A24FD7C-02ED-4CCE-93E8-9E16A6D2D3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54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2B50D0-7055-44B0-867E-4BCD7A07ED1A}"/>
              </a:ext>
            </a:extLst>
          </p:cNvPr>
          <p:cNvSpPr/>
          <p:nvPr/>
        </p:nvSpPr>
        <p:spPr>
          <a:xfrm>
            <a:off x="1926222" y="1358880"/>
            <a:ext cx="8339556" cy="830997"/>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During the preovulatory growth, within the follicle, the oocyte is surrounded by two different somatic cell layers: </a:t>
            </a:r>
            <a:r>
              <a:rPr lang="en-US" sz="1600" i="1" dirty="0">
                <a:solidFill>
                  <a:srgbClr val="002060"/>
                </a:solidFill>
                <a:latin typeface="Times New Roman" panose="02020603050405020304" pitchFamily="18" charset="0"/>
                <a:cs typeface="Times New Roman" panose="02020603050405020304" pitchFamily="18" charset="0"/>
              </a:rPr>
              <a:t>granulosa and thecal cells</a:t>
            </a:r>
            <a:r>
              <a:rPr lang="en-US" sz="1600" dirty="0">
                <a:solidFill>
                  <a:srgbClr val="002060"/>
                </a:solidFill>
                <a:latin typeface="Times New Roman" panose="02020603050405020304" pitchFamily="18" charset="0"/>
                <a:cs typeface="Times New Roman" panose="02020603050405020304" pitchFamily="18" charset="0"/>
              </a:rPr>
              <a:t> that sustain oocyte nutrition and maturation providing essential metabolites, hormones, and growth factors.</a:t>
            </a:r>
            <a:endParaRPr lang="it-IT" sz="1600" dirty="0">
              <a:solidFill>
                <a:srgbClr val="00206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F9C4D51E-0AE2-4CEB-B614-A61094BC0E70}"/>
              </a:ext>
            </a:extLst>
          </p:cNvPr>
          <p:cNvGrpSpPr/>
          <p:nvPr/>
        </p:nvGrpSpPr>
        <p:grpSpPr>
          <a:xfrm>
            <a:off x="1926222" y="2631905"/>
            <a:ext cx="8533082" cy="3851604"/>
            <a:chOff x="402222" y="2496625"/>
            <a:chExt cx="8533082" cy="3851604"/>
          </a:xfrm>
        </p:grpSpPr>
        <p:pic>
          <p:nvPicPr>
            <p:cNvPr id="1026" name="Picture 2" descr="&lt;p&gt;&lt;strong&gt;Figure 1.&lt;/strong&gt; Cumulus–oocyte complex obtained following ovarian stimulation. The oocyte is typically surrounded by an expanded cumulus corona cell complex. Note the outer CCs separated from each other by extracellular matrix and the corona cells immediately adjacent to the oocyte becoming less compact and radiating away from the ZP. PB1 is located at the 1 o'clock position.&lt;/p&gt;">
              <a:extLst>
                <a:ext uri="{FF2B5EF4-FFF2-40B4-BE49-F238E27FC236}">
                  <a16:creationId xmlns:a16="http://schemas.microsoft.com/office/drawing/2014/main" id="{3CE0E057-245A-4ABB-9FDA-CCB9C3D8F6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55776" y="2881345"/>
              <a:ext cx="3823244" cy="23792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AE2A069-2D58-4A00-9044-1AB64B996EC2}"/>
                </a:ext>
              </a:extLst>
            </p:cNvPr>
            <p:cNvSpPr/>
            <p:nvPr/>
          </p:nvSpPr>
          <p:spPr>
            <a:xfrm>
              <a:off x="3822736" y="5517232"/>
              <a:ext cx="5112568" cy="830997"/>
            </a:xfrm>
            <a:prstGeom prst="rect">
              <a:avLst/>
            </a:prstGeom>
            <a:ln>
              <a:solidFill>
                <a:schemeClr val="accent6">
                  <a:lumMod val="75000"/>
                </a:schemeClr>
              </a:solidFill>
            </a:ln>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The </a:t>
              </a:r>
              <a:r>
                <a:rPr lang="en-US" sz="1600" u="sng" dirty="0">
                  <a:solidFill>
                    <a:schemeClr val="accent6">
                      <a:lumMod val="75000"/>
                    </a:schemeClr>
                  </a:solidFill>
                  <a:latin typeface="Times New Roman" panose="02020603050405020304" pitchFamily="18" charset="0"/>
                  <a:cs typeface="Times New Roman" panose="02020603050405020304" pitchFamily="18" charset="0"/>
                </a:rPr>
                <a:t>corona cells</a:t>
              </a:r>
              <a:r>
                <a:rPr lang="en-US" sz="1600" dirty="0">
                  <a:solidFill>
                    <a:srgbClr val="002060"/>
                  </a:solidFill>
                  <a:latin typeface="Times New Roman" panose="02020603050405020304" pitchFamily="18" charset="0"/>
                  <a:cs typeface="Times New Roman" panose="02020603050405020304" pitchFamily="18" charset="0"/>
                </a:rPr>
                <a:t> (granulosa) immediately adjacent to the oocyte becoming less compact and radiating away from the ZP.</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E0939CC-FC8B-445E-B6C8-25BB00132111}"/>
                </a:ext>
              </a:extLst>
            </p:cNvPr>
            <p:cNvSpPr/>
            <p:nvPr/>
          </p:nvSpPr>
          <p:spPr>
            <a:xfrm>
              <a:off x="402222" y="2496625"/>
              <a:ext cx="4572000" cy="584775"/>
            </a:xfrm>
            <a:prstGeom prst="rect">
              <a:avLst/>
            </a:prstGeom>
            <a:ln>
              <a:solidFill>
                <a:srgbClr val="002060"/>
              </a:solidFill>
            </a:ln>
          </p:spPr>
          <p:txBody>
            <a:bodyPr>
              <a:spAutoFit/>
            </a:bodyPr>
            <a:lstStyle/>
            <a:p>
              <a:r>
                <a:rPr lang="en-US" sz="1600" dirty="0">
                  <a:solidFill>
                    <a:srgbClr val="002060"/>
                  </a:solidFill>
                  <a:latin typeface="Times New Roman" panose="02020603050405020304" pitchFamily="18" charset="0"/>
                  <a:cs typeface="Times New Roman" panose="02020603050405020304" pitchFamily="18" charset="0"/>
                </a:rPr>
                <a:t>The outer CCs separated from each other by extracellular matrix </a:t>
              </a:r>
              <a:endParaRPr lang="it-IT" sz="1600" dirty="0"/>
            </a:p>
          </p:txBody>
        </p:sp>
        <p:cxnSp>
          <p:nvCxnSpPr>
            <p:cNvPr id="10" name="Straight Arrow Connector 9">
              <a:extLst>
                <a:ext uri="{FF2B5EF4-FFF2-40B4-BE49-F238E27FC236}">
                  <a16:creationId xmlns:a16="http://schemas.microsoft.com/office/drawing/2014/main" id="{3F08FCFF-8724-4D5A-9423-6FDC75A8E448}"/>
                </a:ext>
              </a:extLst>
            </p:cNvPr>
            <p:cNvCxnSpPr/>
            <p:nvPr/>
          </p:nvCxnSpPr>
          <p:spPr>
            <a:xfrm>
              <a:off x="1835696" y="3111120"/>
              <a:ext cx="1097868" cy="49161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47C10A-D65D-469B-8ADD-507D9C42D276}"/>
                </a:ext>
              </a:extLst>
            </p:cNvPr>
            <p:cNvCxnSpPr/>
            <p:nvPr/>
          </p:nvCxnSpPr>
          <p:spPr>
            <a:xfrm flipH="1" flipV="1">
              <a:off x="5148064" y="4365104"/>
              <a:ext cx="2088232" cy="1134017"/>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7BE352A2-283B-469E-B658-CFCF9D78355A}"/>
              </a:ext>
            </a:extLst>
          </p:cNvPr>
          <p:cNvSpPr/>
          <p:nvPr/>
        </p:nvSpPr>
        <p:spPr>
          <a:xfrm>
            <a:off x="3074124" y="437451"/>
            <a:ext cx="5686172" cy="523220"/>
          </a:xfrm>
          <a:prstGeom prst="rect">
            <a:avLst/>
          </a:prstGeom>
        </p:spPr>
        <p:txBody>
          <a:bodyPr wrap="none">
            <a:spAutoFit/>
          </a:bodyPr>
          <a:lstStyle/>
          <a:p>
            <a:r>
              <a:rPr lang="it-IT" sz="2800" cap="all" dirty="0">
                <a:solidFill>
                  <a:srgbClr val="002060"/>
                </a:solidFill>
                <a:latin typeface="Times New Roman" panose="02020603050405020304" pitchFamily="18" charset="0"/>
                <a:cs typeface="Times New Roman" panose="02020603050405020304" pitchFamily="18" charset="0"/>
              </a:rPr>
              <a:t>CUMULUS-ENCLOSED OOCYTES</a:t>
            </a:r>
          </a:p>
        </p:txBody>
      </p:sp>
      <p:pic>
        <p:nvPicPr>
          <p:cNvPr id="18" name="Picture 2" descr="https://research.unite.it/sr/cineca/images/interface/logo_instance.png">
            <a:extLst>
              <a:ext uri="{FF2B5EF4-FFF2-40B4-BE49-F238E27FC236}">
                <a16:creationId xmlns:a16="http://schemas.microsoft.com/office/drawing/2014/main" id="{4F0BF99C-F8BA-4BF5-A570-CAED03617C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34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146AC-EF4E-4C59-A802-DB5BAF7041EF}"/>
              </a:ext>
            </a:extLst>
          </p:cNvPr>
          <p:cNvSpPr/>
          <p:nvPr/>
        </p:nvSpPr>
        <p:spPr>
          <a:xfrm>
            <a:off x="3500866" y="6176206"/>
            <a:ext cx="5190268" cy="369332"/>
          </a:xfrm>
          <a:prstGeom prst="rect">
            <a:avLst/>
          </a:prstGeom>
        </p:spPr>
        <p:txBody>
          <a:bodyPr wrap="square">
            <a:spAutoFit/>
          </a:bodyPr>
          <a:lstStyle/>
          <a:p>
            <a:r>
              <a:rPr lang="it-IT" dirty="0">
                <a:hlinkClick r:id="rId2"/>
              </a:rPr>
              <a:t>https://www.youtube.com/watch?v=xI1Hd8CZxnM</a:t>
            </a:r>
            <a:endParaRPr lang="it-IT" dirty="0"/>
          </a:p>
        </p:txBody>
      </p:sp>
      <p:sp>
        <p:nvSpPr>
          <p:cNvPr id="5" name="Rectangle 4">
            <a:extLst>
              <a:ext uri="{FF2B5EF4-FFF2-40B4-BE49-F238E27FC236}">
                <a16:creationId xmlns:a16="http://schemas.microsoft.com/office/drawing/2014/main" id="{AA0689C9-3DD0-4E36-93F7-CD3E5623124F}"/>
              </a:ext>
            </a:extLst>
          </p:cNvPr>
          <p:cNvSpPr/>
          <p:nvPr/>
        </p:nvSpPr>
        <p:spPr>
          <a:xfrm>
            <a:off x="4236356" y="300355"/>
            <a:ext cx="3719288" cy="523220"/>
          </a:xfrm>
          <a:prstGeom prst="rect">
            <a:avLst/>
          </a:prstGeom>
        </p:spPr>
        <p:txBody>
          <a:bodyPr wrap="none">
            <a:spAutoFit/>
          </a:bodyPr>
          <a:lstStyle/>
          <a:p>
            <a:r>
              <a:rPr lang="en-US" sz="2800" cap="all" dirty="0">
                <a:solidFill>
                  <a:srgbClr val="002060"/>
                </a:solidFill>
                <a:latin typeface="Times New Roman" panose="02020603050405020304" pitchFamily="18" charset="0"/>
                <a:cs typeface="Times New Roman" panose="02020603050405020304" pitchFamily="18" charset="0"/>
              </a:rPr>
              <a:t>oocyte denuding </a:t>
            </a:r>
            <a:endParaRPr lang="it-IT" sz="2800" cap="all" dirty="0">
              <a:solidFill>
                <a:srgbClr val="002060"/>
              </a:solidFill>
            </a:endParaRPr>
          </a:p>
        </p:txBody>
      </p:sp>
      <p:pic>
        <p:nvPicPr>
          <p:cNvPr id="7" name="Picture 2" descr="https://research.unite.it/sr/cineca/images/interface/logo_instance.png">
            <a:extLst>
              <a:ext uri="{FF2B5EF4-FFF2-40B4-BE49-F238E27FC236}">
                <a16:creationId xmlns:a16="http://schemas.microsoft.com/office/drawing/2014/main" id="{2DC690BF-EF0D-4359-82E5-5FA9DD2012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561966"/>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C14EF0B-CD73-4FE0-8586-62361B4EDA9F}"/>
              </a:ext>
            </a:extLst>
          </p:cNvPr>
          <p:cNvPicPr>
            <a:picLocks noChangeAspect="1"/>
          </p:cNvPicPr>
          <p:nvPr/>
        </p:nvPicPr>
        <p:blipFill>
          <a:blip r:embed="rId4">
            <a:alphaModFix amt="50000"/>
          </a:blip>
          <a:stretch>
            <a:fillRect/>
          </a:stretch>
        </p:blipFill>
        <p:spPr>
          <a:xfrm>
            <a:off x="1515346" y="8451"/>
            <a:ext cx="9144000" cy="6096000"/>
          </a:xfrm>
          <a:prstGeom prst="rect">
            <a:avLst/>
          </a:prstGeom>
        </p:spPr>
      </p:pic>
    </p:spTree>
    <p:extLst>
      <p:ext uri="{BB962C8B-B14F-4D97-AF65-F5344CB8AC3E}">
        <p14:creationId xmlns:p14="http://schemas.microsoft.com/office/powerpoint/2010/main" val="89151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research.unite.it/sr/cineca/images/interface/logo_instance.png">
            <a:extLst>
              <a:ext uri="{FF2B5EF4-FFF2-40B4-BE49-F238E27FC236}">
                <a16:creationId xmlns:a16="http://schemas.microsoft.com/office/drawing/2014/main" id="{73A6E298-7A01-4F33-9004-9E500FE2D9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BCFD5AC-30D6-4CFF-8818-8355F59F8836}"/>
              </a:ext>
            </a:extLst>
          </p:cNvPr>
          <p:cNvGrpSpPr/>
          <p:nvPr/>
        </p:nvGrpSpPr>
        <p:grpSpPr>
          <a:xfrm>
            <a:off x="2711625" y="1052737"/>
            <a:ext cx="7228857" cy="5262899"/>
            <a:chOff x="1204188" y="1089846"/>
            <a:chExt cx="7228857" cy="5262899"/>
          </a:xfrm>
        </p:grpSpPr>
        <p:grpSp>
          <p:nvGrpSpPr>
            <p:cNvPr id="13" name="Gruppo 12"/>
            <p:cNvGrpSpPr/>
            <p:nvPr/>
          </p:nvGrpSpPr>
          <p:grpSpPr>
            <a:xfrm>
              <a:off x="1259632" y="1089846"/>
              <a:ext cx="7173413" cy="4739679"/>
              <a:chOff x="1259630" y="1377903"/>
              <a:chExt cx="7173413" cy="4739679"/>
            </a:xfrm>
          </p:grpSpPr>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t="11286" b="6055"/>
              <a:stretch/>
            </p:blipFill>
            <p:spPr>
              <a:xfrm>
                <a:off x="5148064" y="4077072"/>
                <a:ext cx="3260363" cy="2029171"/>
              </a:xfrm>
              <a:prstGeom prst="rect">
                <a:avLst/>
              </a:prstGeom>
            </p:spPr>
          </p:pic>
          <p:pic>
            <p:nvPicPr>
              <p:cNvPr id="2" name="Immagine 1"/>
              <p:cNvPicPr>
                <a:picLocks noChangeAspect="1"/>
              </p:cNvPicPr>
              <p:nvPr/>
            </p:nvPicPr>
            <p:blipFill>
              <a:blip r:embed="rId4"/>
              <a:stretch>
                <a:fillRect/>
              </a:stretch>
            </p:blipFill>
            <p:spPr>
              <a:xfrm rot="10800000">
                <a:off x="1259632" y="4078141"/>
                <a:ext cx="3277252" cy="2039441"/>
              </a:xfrm>
              <a:prstGeom prst="rect">
                <a:avLst/>
              </a:prstGeom>
            </p:spPr>
          </p:pic>
          <p:pic>
            <p:nvPicPr>
              <p:cNvPr id="3" name="Immagine 2"/>
              <p:cNvPicPr>
                <a:picLocks noChangeAspect="1"/>
              </p:cNvPicPr>
              <p:nvPr/>
            </p:nvPicPr>
            <p:blipFill>
              <a:blip r:embed="rId5"/>
              <a:stretch>
                <a:fillRect/>
              </a:stretch>
            </p:blipFill>
            <p:spPr>
              <a:xfrm>
                <a:off x="1259630" y="1383743"/>
                <a:ext cx="3277253" cy="2039442"/>
              </a:xfrm>
              <a:prstGeom prst="rect">
                <a:avLst/>
              </a:prstGeom>
            </p:spPr>
          </p:pic>
          <p:pic>
            <p:nvPicPr>
              <p:cNvPr id="8" name="Immagine 7"/>
              <p:cNvPicPr>
                <a:picLocks noChangeAspect="1"/>
              </p:cNvPicPr>
              <p:nvPr/>
            </p:nvPicPr>
            <p:blipFill>
              <a:blip r:embed="rId6"/>
              <a:stretch>
                <a:fillRect/>
              </a:stretch>
            </p:blipFill>
            <p:spPr>
              <a:xfrm>
                <a:off x="5135788" y="1377903"/>
                <a:ext cx="3296022" cy="2051122"/>
              </a:xfrm>
              <a:prstGeom prst="rect">
                <a:avLst/>
              </a:prstGeom>
            </p:spPr>
          </p:pic>
          <p:sp>
            <p:nvSpPr>
              <p:cNvPr id="9" name="CasellaDiTesto 8"/>
              <p:cNvSpPr txBox="1"/>
              <p:nvPr/>
            </p:nvSpPr>
            <p:spPr>
              <a:xfrm>
                <a:off x="3923928" y="2962079"/>
                <a:ext cx="518091" cy="369332"/>
              </a:xfrm>
              <a:prstGeom prst="rect">
                <a:avLst/>
              </a:prstGeom>
              <a:noFill/>
            </p:spPr>
            <p:txBody>
              <a:bodyPr wrap="none" rtlCol="0">
                <a:spAutoFit/>
              </a:bodyPr>
              <a:lstStyle/>
              <a:p>
                <a:r>
                  <a:rPr lang="it-IT" dirty="0">
                    <a:solidFill>
                      <a:srgbClr val="002060"/>
                    </a:solidFill>
                    <a:latin typeface="Times New Roman" panose="02020603050405020304" pitchFamily="18" charset="0"/>
                    <a:cs typeface="Times New Roman" panose="02020603050405020304" pitchFamily="18" charset="0"/>
                  </a:rPr>
                  <a:t>GV</a:t>
                </a:r>
              </a:p>
            </p:txBody>
          </p:sp>
          <p:sp>
            <p:nvSpPr>
              <p:cNvPr id="10" name="CasellaDiTesto 9"/>
              <p:cNvSpPr txBox="1"/>
              <p:nvPr/>
            </p:nvSpPr>
            <p:spPr>
              <a:xfrm>
                <a:off x="7756455" y="2966271"/>
                <a:ext cx="466794" cy="369332"/>
              </a:xfrm>
              <a:prstGeom prst="rect">
                <a:avLst/>
              </a:prstGeom>
              <a:noFill/>
            </p:spPr>
            <p:txBody>
              <a:bodyPr wrap="none" rtlCol="0">
                <a:spAutoFit/>
              </a:bodyPr>
              <a:lstStyle/>
              <a:p>
                <a:r>
                  <a:rPr lang="it-IT" dirty="0">
                    <a:solidFill>
                      <a:srgbClr val="002060"/>
                    </a:solidFill>
                    <a:latin typeface="Times New Roman" panose="02020603050405020304" pitchFamily="18" charset="0"/>
                    <a:cs typeface="Times New Roman" panose="02020603050405020304" pitchFamily="18" charset="0"/>
                  </a:rPr>
                  <a:t>MI</a:t>
                </a:r>
              </a:p>
            </p:txBody>
          </p:sp>
          <p:sp>
            <p:nvSpPr>
              <p:cNvPr id="11" name="CasellaDiTesto 10"/>
              <p:cNvSpPr txBox="1"/>
              <p:nvPr/>
            </p:nvSpPr>
            <p:spPr>
              <a:xfrm>
                <a:off x="3975225" y="5722904"/>
                <a:ext cx="543739" cy="369332"/>
              </a:xfrm>
              <a:prstGeom prst="rect">
                <a:avLst/>
              </a:prstGeom>
              <a:noFill/>
            </p:spPr>
            <p:txBody>
              <a:bodyPr wrap="none" rtlCol="0">
                <a:spAutoFit/>
              </a:bodyPr>
              <a:lstStyle/>
              <a:p>
                <a:r>
                  <a:rPr lang="it-IT" dirty="0">
                    <a:solidFill>
                      <a:srgbClr val="002060"/>
                    </a:solidFill>
                    <a:latin typeface="Times New Roman" panose="02020603050405020304" pitchFamily="18" charset="0"/>
                    <a:cs typeface="Times New Roman" panose="02020603050405020304" pitchFamily="18" charset="0"/>
                  </a:rPr>
                  <a:t>MII</a:t>
                </a:r>
              </a:p>
            </p:txBody>
          </p:sp>
          <p:sp>
            <p:nvSpPr>
              <p:cNvPr id="12" name="CasellaDiTesto 11"/>
              <p:cNvSpPr txBox="1"/>
              <p:nvPr/>
            </p:nvSpPr>
            <p:spPr>
              <a:xfrm>
                <a:off x="7812360" y="5714196"/>
                <a:ext cx="620683" cy="369332"/>
              </a:xfrm>
              <a:prstGeom prst="rect">
                <a:avLst/>
              </a:prstGeom>
              <a:noFill/>
            </p:spPr>
            <p:txBody>
              <a:bodyPr wrap="none" rtlCol="0">
                <a:spAutoFit/>
              </a:bodyPr>
              <a:lstStyle/>
              <a:p>
                <a:r>
                  <a:rPr lang="it-IT" dirty="0">
                    <a:solidFill>
                      <a:srgbClr val="002060"/>
                    </a:solidFill>
                    <a:latin typeface="Times New Roman" panose="02020603050405020304" pitchFamily="18" charset="0"/>
                    <a:cs typeface="Times New Roman" panose="02020603050405020304" pitchFamily="18" charset="0"/>
                  </a:rPr>
                  <a:t>ZPV</a:t>
                </a:r>
              </a:p>
            </p:txBody>
          </p:sp>
        </p:grpSp>
        <p:sp>
          <p:nvSpPr>
            <p:cNvPr id="5" name="Rectangle 4">
              <a:extLst>
                <a:ext uri="{FF2B5EF4-FFF2-40B4-BE49-F238E27FC236}">
                  <a16:creationId xmlns:a16="http://schemas.microsoft.com/office/drawing/2014/main" id="{042A2DEB-2B74-4BC1-9F83-05ACB6B1BBC0}"/>
                </a:ext>
              </a:extLst>
            </p:cNvPr>
            <p:cNvSpPr/>
            <p:nvPr/>
          </p:nvSpPr>
          <p:spPr>
            <a:xfrm>
              <a:off x="1258794" y="5829525"/>
              <a:ext cx="3277253" cy="523220"/>
            </a:xfrm>
            <a:prstGeom prst="rect">
              <a:avLst/>
            </a:prstGeom>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Denuded MII oocyte; an intact PBI is clearly visible in the PVS</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40B263F-EA86-44DC-AB42-27AAFC235BBD}"/>
                </a:ext>
              </a:extLst>
            </p:cNvPr>
            <p:cNvSpPr/>
            <p:nvPr/>
          </p:nvSpPr>
          <p:spPr>
            <a:xfrm>
              <a:off x="1204188" y="3162695"/>
              <a:ext cx="3260172" cy="523220"/>
            </a:xfrm>
            <a:prstGeom prst="rect">
              <a:avLst/>
            </a:prstGeom>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GV oocyte with an eccentrically placed nucleus and a prominent single nucleolus</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B785D-BA82-4FB8-88F4-14A4821CC2B0}"/>
                </a:ext>
              </a:extLst>
            </p:cNvPr>
            <p:cNvSpPr/>
            <p:nvPr/>
          </p:nvSpPr>
          <p:spPr>
            <a:xfrm>
              <a:off x="5119782" y="3122384"/>
              <a:ext cx="3288647" cy="738664"/>
            </a:xfrm>
            <a:prstGeom prst="rect">
              <a:avLst/>
            </a:prstGeom>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MI oocyte. This oocyte has no visible nucleus and has not as yet extruded the PBI </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6228146-98C5-4DD9-9F8E-2742D1219DAC}"/>
                </a:ext>
              </a:extLst>
            </p:cNvPr>
            <p:cNvSpPr/>
            <p:nvPr/>
          </p:nvSpPr>
          <p:spPr>
            <a:xfrm>
              <a:off x="5119782" y="5829525"/>
              <a:ext cx="1986441" cy="307777"/>
            </a:xfrm>
            <a:prstGeom prst="rect">
              <a:avLst/>
            </a:prstGeom>
          </p:spPr>
          <p:txBody>
            <a:bodyPr wrap="none">
              <a:spAutoFit/>
            </a:bodyPr>
            <a:lstStyle/>
            <a:p>
              <a:r>
                <a:rPr lang="it-IT" sz="1400" dirty="0">
                  <a:solidFill>
                    <a:srgbClr val="002060"/>
                  </a:solidFill>
                  <a:latin typeface="Times New Roman" panose="02020603050405020304" pitchFamily="18" charset="0"/>
                  <a:cs typeface="Times New Roman" panose="02020603050405020304" pitchFamily="18" charset="0"/>
                </a:rPr>
                <a:t>An empty zona pellucida</a:t>
              </a:r>
            </a:p>
          </p:txBody>
        </p:sp>
      </p:grpSp>
      <p:sp>
        <p:nvSpPr>
          <p:cNvPr id="16" name="Rectangle 15">
            <a:extLst>
              <a:ext uri="{FF2B5EF4-FFF2-40B4-BE49-F238E27FC236}">
                <a16:creationId xmlns:a16="http://schemas.microsoft.com/office/drawing/2014/main" id="{7B8BFB8C-3F84-4BB1-9D71-B3D925DA3F05}"/>
              </a:ext>
            </a:extLst>
          </p:cNvPr>
          <p:cNvSpPr/>
          <p:nvPr/>
        </p:nvSpPr>
        <p:spPr>
          <a:xfrm>
            <a:off x="3337685" y="272886"/>
            <a:ext cx="5377434" cy="523220"/>
          </a:xfrm>
          <a:prstGeom prst="rect">
            <a:avLst/>
          </a:prstGeom>
        </p:spPr>
        <p:txBody>
          <a:bodyPr wrap="none">
            <a:spAutoFit/>
          </a:bodyPr>
          <a:lstStyle/>
          <a:p>
            <a:r>
              <a:rPr lang="it-IT" sz="2800" cap="all" dirty="0">
                <a:solidFill>
                  <a:srgbClr val="002060"/>
                </a:solidFill>
                <a:latin typeface="Times New Roman" panose="02020603050405020304" pitchFamily="18" charset="0"/>
                <a:cs typeface="Times New Roman" panose="02020603050405020304" pitchFamily="18" charset="0"/>
              </a:rPr>
              <a:t>OOCYTE MATURATION STAGE </a:t>
            </a:r>
          </a:p>
        </p:txBody>
      </p:sp>
    </p:spTree>
    <p:extLst>
      <p:ext uri="{BB962C8B-B14F-4D97-AF65-F5344CB8AC3E}">
        <p14:creationId xmlns:p14="http://schemas.microsoft.com/office/powerpoint/2010/main" val="33542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11048" y="410751"/>
            <a:ext cx="4569905" cy="523220"/>
          </a:xfrm>
          <a:prstGeom prst="rect">
            <a:avLst/>
          </a:prstGeom>
        </p:spPr>
        <p:txBody>
          <a:bodyPr wrap="none">
            <a:spAutoFit/>
          </a:bodyPr>
          <a:lstStyle/>
          <a:p>
            <a:r>
              <a:rPr lang="it-IT" sz="2800" dirty="0">
                <a:solidFill>
                  <a:srgbClr val="002060"/>
                </a:solidFill>
                <a:latin typeface="Times New Roman" panose="02020603050405020304" pitchFamily="18" charset="0"/>
                <a:cs typeface="Times New Roman" panose="02020603050405020304" pitchFamily="18" charset="0"/>
              </a:rPr>
              <a:t>OOCYTE SIZE AND SHAPE</a:t>
            </a:r>
          </a:p>
        </p:txBody>
      </p:sp>
      <p:pic>
        <p:nvPicPr>
          <p:cNvPr id="13" name="Picture 2" descr="https://research.unite.it/sr/cineca/images/interface/logo_instance.png">
            <a:extLst>
              <a:ext uri="{FF2B5EF4-FFF2-40B4-BE49-F238E27FC236}">
                <a16:creationId xmlns:a16="http://schemas.microsoft.com/office/drawing/2014/main" id="{B379D962-D285-4895-B6A0-AE6BB7334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623571C6-B6BF-4EF2-B25E-47F189E274D4}"/>
              </a:ext>
            </a:extLst>
          </p:cNvPr>
          <p:cNvGrpSpPr/>
          <p:nvPr/>
        </p:nvGrpSpPr>
        <p:grpSpPr>
          <a:xfrm>
            <a:off x="2621612" y="1268761"/>
            <a:ext cx="6948774" cy="5125279"/>
            <a:chOff x="1763687" y="1340768"/>
            <a:chExt cx="5616624" cy="3930682"/>
          </a:xfrm>
        </p:grpSpPr>
        <p:pic>
          <p:nvPicPr>
            <p:cNvPr id="1026" name="Picture 2" descr="&lt;p&gt;&lt;strong&gt;Figure 29&lt;/strong&gt;&lt;/p&gt;&lt;p&gt;Giant oocyte (right) next to normal-sized oocyte (left; 200Ã magnification).&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7" y="1340768"/>
              <a:ext cx="5616624"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EBABA2E-A5CA-4025-939F-58C9960C9855}"/>
                </a:ext>
              </a:extLst>
            </p:cNvPr>
            <p:cNvSpPr/>
            <p:nvPr/>
          </p:nvSpPr>
          <p:spPr>
            <a:xfrm>
              <a:off x="1774833" y="4988202"/>
              <a:ext cx="5605477" cy="283248"/>
            </a:xfrm>
            <a:prstGeom prst="rect">
              <a:avLst/>
            </a:prstGeom>
          </p:spPr>
          <p:txBody>
            <a:bodyPr wrap="square">
              <a:spAutoFit/>
            </a:bodyPr>
            <a:lstStyle/>
            <a:p>
              <a:pPr algn="ctr"/>
              <a:r>
                <a:rPr lang="en-US" dirty="0">
                  <a:solidFill>
                    <a:srgbClr val="002060"/>
                  </a:solidFill>
                  <a:latin typeface="Times New Roman" panose="02020603050405020304" pitchFamily="18" charset="0"/>
                  <a:cs typeface="Times New Roman" panose="02020603050405020304" pitchFamily="18" charset="0"/>
                </a:rPr>
                <a:t>Normal-sized oocyte next to giant oocyte (right)</a:t>
              </a:r>
              <a:endParaRPr lang="it-IT"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6350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31504" y="814820"/>
            <a:ext cx="9036496" cy="461665"/>
          </a:xfrm>
          <a:prstGeom prst="rect">
            <a:avLst/>
          </a:prstGeom>
        </p:spPr>
        <p:txBody>
          <a:bodyPr wrap="square">
            <a:spAutoFit/>
          </a:bodyPr>
          <a:lstStyle/>
          <a:p>
            <a:pPr algn="ctr"/>
            <a:r>
              <a:rPr lang="it-IT" sz="2400" dirty="0">
                <a:solidFill>
                  <a:srgbClr val="002060"/>
                </a:solidFill>
                <a:latin typeface="Times New Roman" panose="02020603050405020304" pitchFamily="18" charset="0"/>
                <a:cs typeface="Times New Roman" panose="02020603050405020304" pitchFamily="18" charset="0"/>
              </a:rPr>
              <a:t>OOCYTE SIZE AND SHAPE</a:t>
            </a:r>
          </a:p>
        </p:txBody>
      </p:sp>
      <p:pic>
        <p:nvPicPr>
          <p:cNvPr id="11" name="Picture 2" descr="https://research.unite.it/sr/cineca/images/interface/logo_instance.png">
            <a:extLst>
              <a:ext uri="{FF2B5EF4-FFF2-40B4-BE49-F238E27FC236}">
                <a16:creationId xmlns:a16="http://schemas.microsoft.com/office/drawing/2014/main" id="{4A357C34-B3E5-4B90-AAFE-9B875EFD09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EEE05FB-C10F-4846-8EC3-B461C1DB7DFB}"/>
              </a:ext>
            </a:extLst>
          </p:cNvPr>
          <p:cNvGrpSpPr/>
          <p:nvPr/>
        </p:nvGrpSpPr>
        <p:grpSpPr>
          <a:xfrm>
            <a:off x="2234754" y="2060849"/>
            <a:ext cx="7722493" cy="3591057"/>
            <a:chOff x="683568" y="2390568"/>
            <a:chExt cx="7722493" cy="3591057"/>
          </a:xfrm>
        </p:grpSpPr>
        <p:pic>
          <p:nvPicPr>
            <p:cNvPr id="2050" name="Picture 2" descr="&lt;p&gt;&lt;strong&gt;Figure 33&lt;/strong&gt;&lt;/p&gt;&lt;p&gt;Ovoid MII oocyte. Note the ZP is also ovoid in appearance and the PVS is enlarged at both poles (200Ã magnification).&lt;/p&gt;"/>
            <p:cNvPicPr>
              <a:picLocks noChangeAspect="1" noChangeArrowheads="1"/>
            </p:cNvPicPr>
            <p:nvPr/>
          </p:nvPicPr>
          <p:blipFill rotWithShape="1">
            <a:blip r:embed="rId3">
              <a:extLst>
                <a:ext uri="{28A0092B-C50C-407E-A947-70E740481C1C}">
                  <a14:useLocalDpi xmlns:a14="http://schemas.microsoft.com/office/drawing/2010/main" val="0"/>
                </a:ext>
              </a:extLst>
            </a:blip>
            <a:srcRect l="17898" r="15876"/>
            <a:stretch/>
          </p:blipFill>
          <p:spPr bwMode="auto">
            <a:xfrm>
              <a:off x="827583" y="2390568"/>
              <a:ext cx="3104427" cy="291714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420888"/>
              <a:ext cx="3834061" cy="2886822"/>
            </a:xfrm>
            <a:prstGeom prst="rect">
              <a:avLst/>
            </a:prstGeom>
          </p:spPr>
        </p:pic>
        <p:sp>
          <p:nvSpPr>
            <p:cNvPr id="2" name="Rectangle 1">
              <a:extLst>
                <a:ext uri="{FF2B5EF4-FFF2-40B4-BE49-F238E27FC236}">
                  <a16:creationId xmlns:a16="http://schemas.microsoft.com/office/drawing/2014/main" id="{F6C5247C-BB3E-4967-8DCF-721D25D41DF4}"/>
                </a:ext>
              </a:extLst>
            </p:cNvPr>
            <p:cNvSpPr/>
            <p:nvPr/>
          </p:nvSpPr>
          <p:spPr>
            <a:xfrm>
              <a:off x="683568" y="5396850"/>
              <a:ext cx="3248442" cy="584775"/>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Note the ZP is ovoid in appearance and the PVS is enlarged at both poles</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8DD5AA-FC97-407C-A591-5979EE1FFEB6}"/>
                </a:ext>
              </a:extLst>
            </p:cNvPr>
            <p:cNvSpPr/>
            <p:nvPr/>
          </p:nvSpPr>
          <p:spPr>
            <a:xfrm>
              <a:off x="4821682" y="5396850"/>
              <a:ext cx="3426066" cy="338554"/>
            </a:xfrm>
            <a:prstGeom prst="rect">
              <a:avLst/>
            </a:prstGeom>
          </p:spPr>
          <p:txBody>
            <a:bodyPr wrap="none">
              <a:spAutoFit/>
            </a:bodyPr>
            <a:lstStyle/>
            <a:p>
              <a:r>
                <a:rPr lang="it-IT" sz="1600" dirty="0">
                  <a:solidFill>
                    <a:srgbClr val="002060"/>
                  </a:solidFill>
                  <a:latin typeface="Times New Roman" panose="02020603050405020304" pitchFamily="18" charset="0"/>
                  <a:cs typeface="Times New Roman" panose="02020603050405020304" pitchFamily="18" charset="0"/>
                </a:rPr>
                <a:t>Twin oocytes in a single zona pellucida</a:t>
              </a:r>
            </a:p>
          </p:txBody>
        </p:sp>
      </p:grpSp>
    </p:spTree>
    <p:extLst>
      <p:ext uri="{BB962C8B-B14F-4D97-AF65-F5344CB8AC3E}">
        <p14:creationId xmlns:p14="http://schemas.microsoft.com/office/powerpoint/2010/main" val="89039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31504" y="723676"/>
            <a:ext cx="8928992" cy="461665"/>
          </a:xfrm>
          <a:prstGeom prst="rect">
            <a:avLst/>
          </a:prstGeom>
        </p:spPr>
        <p:txBody>
          <a:bodyPr wrap="square">
            <a:spAutoFit/>
          </a:bodyPr>
          <a:lstStyle/>
          <a:p>
            <a:pPr algn="ctr"/>
            <a:r>
              <a:rPr lang="it-IT" sz="2400" cap="all" dirty="0">
                <a:solidFill>
                  <a:srgbClr val="002060"/>
                </a:solidFill>
                <a:latin typeface="Times New Roman" panose="02020603050405020304" pitchFamily="18" charset="0"/>
                <a:cs typeface="Times New Roman" panose="02020603050405020304" pitchFamily="18" charset="0"/>
              </a:rPr>
              <a:t>CYTOPLASMIC FEATURES</a:t>
            </a:r>
          </a:p>
        </p:txBody>
      </p:sp>
      <p:grpSp>
        <p:nvGrpSpPr>
          <p:cNvPr id="9" name="Gruppo 8"/>
          <p:cNvGrpSpPr/>
          <p:nvPr/>
        </p:nvGrpSpPr>
        <p:grpSpPr>
          <a:xfrm>
            <a:off x="2341618" y="1386939"/>
            <a:ext cx="7355877" cy="2353491"/>
            <a:chOff x="539552" y="1556792"/>
            <a:chExt cx="7128008" cy="2160240"/>
          </a:xfrm>
        </p:grpSpPr>
        <p:pic>
          <p:nvPicPr>
            <p:cNvPr id="1026" name="Picture 2" descr="&lt;p&gt;&lt;strong&gt;Figure 36&lt;/strong&gt;&lt;/p&gt;&lt;p&gt;Normal homogenous cytoplasm in an MII oocyte (400Ã magnification).&lt;/p&gt;"/>
            <p:cNvPicPr>
              <a:picLocks noChangeAspect="1" noChangeArrowheads="1"/>
            </p:cNvPicPr>
            <p:nvPr/>
          </p:nvPicPr>
          <p:blipFill rotWithShape="1">
            <a:blip r:embed="rId2">
              <a:extLst>
                <a:ext uri="{28A0092B-C50C-407E-A947-70E740481C1C}">
                  <a14:useLocalDpi xmlns:a14="http://schemas.microsoft.com/office/drawing/2010/main" val="0"/>
                </a:ext>
              </a:extLst>
            </a:blip>
            <a:srcRect l="12397"/>
            <a:stretch/>
          </p:blipFill>
          <p:spPr bwMode="auto">
            <a:xfrm>
              <a:off x="539552" y="1556792"/>
              <a:ext cx="3041023" cy="216024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4039138" y="2495659"/>
              <a:ext cx="3628422" cy="536758"/>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Normal homogenous cytoplasm in an MII oocyte </a:t>
              </a:r>
              <a:endParaRPr lang="it-IT" sz="1600" dirty="0">
                <a:solidFill>
                  <a:srgbClr val="002060"/>
                </a:solidFill>
                <a:latin typeface="Times New Roman" panose="02020603050405020304" pitchFamily="18" charset="0"/>
                <a:cs typeface="Times New Roman" panose="02020603050405020304" pitchFamily="18" charset="0"/>
              </a:endParaRPr>
            </a:p>
          </p:txBody>
        </p:sp>
      </p:grpSp>
      <p:grpSp>
        <p:nvGrpSpPr>
          <p:cNvPr id="15" name="Gruppo 14"/>
          <p:cNvGrpSpPr/>
          <p:nvPr/>
        </p:nvGrpSpPr>
        <p:grpSpPr>
          <a:xfrm>
            <a:off x="2341618" y="4149081"/>
            <a:ext cx="7608423" cy="2153261"/>
            <a:chOff x="5436096" y="1669563"/>
            <a:chExt cx="7608423" cy="2153261"/>
          </a:xfrm>
        </p:grpSpPr>
        <p:pic>
          <p:nvPicPr>
            <p:cNvPr id="10" name="Immagine 9"/>
            <p:cNvPicPr>
              <a:picLocks noChangeAspect="1"/>
            </p:cNvPicPr>
            <p:nvPr/>
          </p:nvPicPr>
          <p:blipFill rotWithShape="1">
            <a:blip r:embed="rId3"/>
            <a:srcRect l="2411" r="5131"/>
            <a:stretch/>
          </p:blipFill>
          <p:spPr>
            <a:xfrm>
              <a:off x="5436096" y="1669563"/>
              <a:ext cx="3199229" cy="2153261"/>
            </a:xfrm>
            <a:prstGeom prst="rect">
              <a:avLst/>
            </a:prstGeom>
          </p:spPr>
        </p:pic>
        <p:sp>
          <p:nvSpPr>
            <p:cNvPr id="14" name="Rettangolo 13"/>
            <p:cNvSpPr/>
            <p:nvPr/>
          </p:nvSpPr>
          <p:spPr>
            <a:xfrm>
              <a:off x="9280860" y="2470938"/>
              <a:ext cx="3763659" cy="338554"/>
            </a:xfrm>
            <a:prstGeom prst="rect">
              <a:avLst/>
            </a:prstGeom>
          </p:spPr>
          <p:txBody>
            <a:bodyPr wrap="none">
              <a:spAutoFit/>
            </a:bodyPr>
            <a:lstStyle/>
            <a:p>
              <a:r>
                <a:rPr lang="en-US" sz="1600" dirty="0">
                  <a:solidFill>
                    <a:srgbClr val="002060"/>
                  </a:solidFill>
                  <a:latin typeface="Times New Roman" panose="02020603050405020304" pitchFamily="18" charset="0"/>
                  <a:cs typeface="Times New Roman" panose="02020603050405020304" pitchFamily="18" charset="0"/>
                </a:rPr>
                <a:t>MII oocyte showing </a:t>
              </a:r>
              <a:r>
                <a:rPr lang="it-IT" sz="1600" dirty="0">
                  <a:solidFill>
                    <a:srgbClr val="002060"/>
                  </a:solidFill>
                  <a:latin typeface="Times New Roman" panose="02020603050405020304" pitchFamily="18" charset="0"/>
                  <a:cs typeface="Times New Roman" panose="02020603050405020304" pitchFamily="18" charset="0"/>
                </a:rPr>
                <a:t>a large refractile body</a:t>
              </a:r>
              <a:r>
                <a:rPr lang="en-US" sz="1600" dirty="0">
                  <a:solidFill>
                    <a:srgbClr val="002060"/>
                  </a:solidFill>
                  <a:latin typeface="Times New Roman" panose="02020603050405020304" pitchFamily="18" charset="0"/>
                  <a:cs typeface="Times New Roman" panose="02020603050405020304" pitchFamily="18" charset="0"/>
                </a:rPr>
                <a:t> </a:t>
              </a:r>
              <a:endParaRPr lang="it-IT" sz="1600" dirty="0">
                <a:solidFill>
                  <a:srgbClr val="002060"/>
                </a:solidFill>
                <a:latin typeface="Times New Roman" panose="02020603050405020304" pitchFamily="18" charset="0"/>
                <a:cs typeface="Times New Roman" panose="02020603050405020304" pitchFamily="18" charset="0"/>
              </a:endParaRPr>
            </a:p>
          </p:txBody>
        </p:sp>
      </p:grpSp>
      <p:pic>
        <p:nvPicPr>
          <p:cNvPr id="13" name="Picture 2" descr="https://research.unite.it/sr/cineca/images/interface/logo_instance.png">
            <a:extLst>
              <a:ext uri="{FF2B5EF4-FFF2-40B4-BE49-F238E27FC236}">
                <a16:creationId xmlns:a16="http://schemas.microsoft.com/office/drawing/2014/main" id="{B0591881-3482-446B-8CFD-3E4946520A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4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2087511" y="1628800"/>
            <a:ext cx="8270871" cy="2023864"/>
            <a:chOff x="491502" y="4148564"/>
            <a:chExt cx="8270871" cy="2023864"/>
          </a:xfrm>
        </p:grpSpPr>
        <p:pic>
          <p:nvPicPr>
            <p:cNvPr id="9" name="Immagine 8"/>
            <p:cNvPicPr>
              <a:picLocks noChangeAspect="1"/>
            </p:cNvPicPr>
            <p:nvPr/>
          </p:nvPicPr>
          <p:blipFill rotWithShape="1">
            <a:blip r:embed="rId2"/>
            <a:srcRect l="1976" r="1976"/>
            <a:stretch/>
          </p:blipFill>
          <p:spPr>
            <a:xfrm>
              <a:off x="491502" y="4148564"/>
              <a:ext cx="3120435" cy="2023864"/>
            </a:xfrm>
            <a:prstGeom prst="rect">
              <a:avLst/>
            </a:prstGeom>
          </p:spPr>
        </p:pic>
        <p:sp>
          <p:nvSpPr>
            <p:cNvPr id="10" name="Rettangolo 9"/>
            <p:cNvSpPr/>
            <p:nvPr/>
          </p:nvSpPr>
          <p:spPr>
            <a:xfrm>
              <a:off x="3923928" y="4852719"/>
              <a:ext cx="4838445" cy="307777"/>
            </a:xfrm>
            <a:prstGeom prst="rect">
              <a:avLst/>
            </a:prstGeom>
          </p:spPr>
          <p:txBody>
            <a:bodyPr wrap="square">
              <a:spAutoFit/>
            </a:bodyPr>
            <a:lstStyle/>
            <a:p>
              <a:pPr algn="ctr"/>
              <a:r>
                <a:rPr lang="en-US" sz="1400" dirty="0">
                  <a:solidFill>
                    <a:srgbClr val="002060"/>
                  </a:solidFill>
                  <a:latin typeface="Times New Roman" panose="02020603050405020304" pitchFamily="18" charset="0"/>
                  <a:cs typeface="Times New Roman" panose="02020603050405020304" pitchFamily="18" charset="0"/>
                </a:rPr>
                <a:t>MII oocyte showing a very large centrally located granular area </a:t>
              </a:r>
              <a:endParaRPr lang="it-IT" sz="1400" dirty="0">
                <a:solidFill>
                  <a:srgbClr val="002060"/>
                </a:solidFill>
                <a:latin typeface="Times New Roman" panose="02020603050405020304" pitchFamily="18" charset="0"/>
                <a:cs typeface="Times New Roman" panose="02020603050405020304" pitchFamily="18" charset="0"/>
              </a:endParaRPr>
            </a:p>
          </p:txBody>
        </p:sp>
      </p:grpSp>
      <p:pic>
        <p:nvPicPr>
          <p:cNvPr id="11" name="Immagine 10"/>
          <p:cNvPicPr>
            <a:picLocks noChangeAspect="1"/>
          </p:cNvPicPr>
          <p:nvPr/>
        </p:nvPicPr>
        <p:blipFill rotWithShape="1">
          <a:blip r:embed="rId3"/>
          <a:srcRect l="2648" t="3584" r="8645" b="1470"/>
          <a:stretch/>
        </p:blipFill>
        <p:spPr>
          <a:xfrm>
            <a:off x="2087510" y="4167020"/>
            <a:ext cx="3120434" cy="2468403"/>
          </a:xfrm>
          <a:prstGeom prst="rect">
            <a:avLst/>
          </a:prstGeom>
        </p:spPr>
      </p:pic>
      <p:sp>
        <p:nvSpPr>
          <p:cNvPr id="12" name="Rettangolo 11"/>
          <p:cNvSpPr/>
          <p:nvPr/>
        </p:nvSpPr>
        <p:spPr>
          <a:xfrm>
            <a:off x="5527605" y="5256589"/>
            <a:ext cx="4834415" cy="523220"/>
          </a:xfrm>
          <a:prstGeom prst="rect">
            <a:avLst/>
          </a:prstGeom>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MII oocyte showing plaques of dilated SER discs in the cytoplasm </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13" name="Rettangolo 12">
            <a:extLst>
              <a:ext uri="{FF2B5EF4-FFF2-40B4-BE49-F238E27FC236}">
                <a16:creationId xmlns:a16="http://schemas.microsoft.com/office/drawing/2014/main" id="{C96AF7E7-0886-4331-969A-D7BA2D66781E}"/>
              </a:ext>
            </a:extLst>
          </p:cNvPr>
          <p:cNvSpPr/>
          <p:nvPr/>
        </p:nvSpPr>
        <p:spPr>
          <a:xfrm>
            <a:off x="1631504" y="723676"/>
            <a:ext cx="8928992" cy="461665"/>
          </a:xfrm>
          <a:prstGeom prst="rect">
            <a:avLst/>
          </a:prstGeom>
        </p:spPr>
        <p:txBody>
          <a:bodyPr wrap="square">
            <a:spAutoFit/>
          </a:bodyPr>
          <a:lstStyle/>
          <a:p>
            <a:pPr algn="ctr"/>
            <a:r>
              <a:rPr lang="it-IT" sz="2400" cap="all" dirty="0">
                <a:solidFill>
                  <a:srgbClr val="002060"/>
                </a:solidFill>
                <a:latin typeface="Times New Roman" panose="02020603050405020304" pitchFamily="18" charset="0"/>
                <a:cs typeface="Times New Roman" panose="02020603050405020304" pitchFamily="18" charset="0"/>
              </a:rPr>
              <a:t>CYTOPLASMIC FEATURES</a:t>
            </a:r>
          </a:p>
        </p:txBody>
      </p:sp>
      <p:pic>
        <p:nvPicPr>
          <p:cNvPr id="15" name="Picture 2" descr="https://research.unite.it/sr/cineca/images/interface/logo_instance.png">
            <a:extLst>
              <a:ext uri="{FF2B5EF4-FFF2-40B4-BE49-F238E27FC236}">
                <a16:creationId xmlns:a16="http://schemas.microsoft.com/office/drawing/2014/main" id="{ECABE5A2-F2A4-40DD-9D7D-7C4F4ABD60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33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2567609" y="760787"/>
            <a:ext cx="5324528" cy="2459590"/>
            <a:chOff x="1043608" y="1268760"/>
            <a:chExt cx="5324528" cy="2459590"/>
          </a:xfrm>
        </p:grpSpPr>
        <p:pic>
          <p:nvPicPr>
            <p:cNvPr id="8" name="Immagine 7"/>
            <p:cNvPicPr>
              <a:picLocks noChangeAspect="1"/>
            </p:cNvPicPr>
            <p:nvPr/>
          </p:nvPicPr>
          <p:blipFill rotWithShape="1">
            <a:blip r:embed="rId2"/>
            <a:srcRect l="10299" r="4072"/>
            <a:stretch/>
          </p:blipFill>
          <p:spPr>
            <a:xfrm>
              <a:off x="1043608" y="1268760"/>
              <a:ext cx="3384376" cy="2459590"/>
            </a:xfrm>
            <a:prstGeom prst="rect">
              <a:avLst/>
            </a:prstGeom>
          </p:spPr>
        </p:pic>
        <p:sp>
          <p:nvSpPr>
            <p:cNvPr id="9" name="Rettangolo 8"/>
            <p:cNvSpPr/>
            <p:nvPr/>
          </p:nvSpPr>
          <p:spPr>
            <a:xfrm>
              <a:off x="4860031" y="2352585"/>
              <a:ext cx="1508105" cy="307777"/>
            </a:xfrm>
            <a:prstGeom prst="rect">
              <a:avLst/>
            </a:prstGeom>
          </p:spPr>
          <p:txBody>
            <a:bodyPr wrap="none">
              <a:spAutoFit/>
            </a:bodyPr>
            <a:lstStyle/>
            <a:p>
              <a:r>
                <a:rPr lang="it-IT" sz="1400" dirty="0" err="1">
                  <a:solidFill>
                    <a:srgbClr val="002060"/>
                  </a:solidFill>
                  <a:latin typeface="Times New Roman" panose="02020603050405020304" pitchFamily="18" charset="0"/>
                  <a:cs typeface="Times New Roman" panose="02020603050405020304" pitchFamily="18" charset="0"/>
                </a:rPr>
                <a:t>Vacuolated</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oocyte</a:t>
              </a:r>
              <a:endParaRPr lang="it-IT" sz="1400" dirty="0">
                <a:solidFill>
                  <a:srgbClr val="002060"/>
                </a:solidFill>
                <a:latin typeface="Times New Roman" panose="02020603050405020304" pitchFamily="18" charset="0"/>
                <a:cs typeface="Times New Roman" panose="02020603050405020304" pitchFamily="18" charset="0"/>
              </a:endParaRPr>
            </a:p>
          </p:txBody>
        </p:sp>
      </p:grpSp>
      <p:grpSp>
        <p:nvGrpSpPr>
          <p:cNvPr id="12" name="Gruppo 11"/>
          <p:cNvGrpSpPr/>
          <p:nvPr/>
        </p:nvGrpSpPr>
        <p:grpSpPr>
          <a:xfrm>
            <a:off x="2567609" y="3394340"/>
            <a:ext cx="5324529" cy="3077452"/>
            <a:chOff x="1043608" y="3394340"/>
            <a:chExt cx="5324529" cy="3077452"/>
          </a:xfrm>
        </p:grpSpPr>
        <p:pic>
          <p:nvPicPr>
            <p:cNvPr id="2050" name="Picture 2" descr="&lt;p&gt;&lt;strong&gt;Figure 48&lt;/strong&gt;&lt;/p&gt;&lt;p&gt;Vacuolated oocyte. Depicts an oocyte with several small vacuoles distributed throughout the oocyte cytoplasm (200Ã magnification).&lt;/p&gt;"/>
            <p:cNvPicPr>
              <a:picLocks noChangeAspect="1" noChangeArrowheads="1"/>
            </p:cNvPicPr>
            <p:nvPr/>
          </p:nvPicPr>
          <p:blipFill rotWithShape="1">
            <a:blip r:embed="rId3">
              <a:extLst>
                <a:ext uri="{28A0092B-C50C-407E-A947-70E740481C1C}">
                  <a14:useLocalDpi xmlns:a14="http://schemas.microsoft.com/office/drawing/2010/main" val="0"/>
                </a:ext>
              </a:extLst>
            </a:blip>
            <a:srcRect r="31563"/>
            <a:stretch/>
          </p:blipFill>
          <p:spPr bwMode="auto">
            <a:xfrm>
              <a:off x="1043608" y="3394340"/>
              <a:ext cx="3384376" cy="307745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4860032" y="5048534"/>
              <a:ext cx="1508105" cy="307777"/>
            </a:xfrm>
            <a:prstGeom prst="rect">
              <a:avLst/>
            </a:prstGeom>
          </p:spPr>
          <p:txBody>
            <a:bodyPr wrap="none">
              <a:spAutoFit/>
            </a:bodyPr>
            <a:lstStyle/>
            <a:p>
              <a:r>
                <a:rPr lang="it-IT" sz="1400" dirty="0" err="1">
                  <a:solidFill>
                    <a:srgbClr val="002060"/>
                  </a:solidFill>
                  <a:latin typeface="Times New Roman" panose="02020603050405020304" pitchFamily="18" charset="0"/>
                  <a:cs typeface="Times New Roman" panose="02020603050405020304" pitchFamily="18" charset="0"/>
                </a:rPr>
                <a:t>Vacuolated</a:t>
              </a:r>
              <a:r>
                <a:rPr lang="it-IT" sz="1400" dirty="0">
                  <a:solidFill>
                    <a:srgbClr val="002060"/>
                  </a:solidFill>
                  <a:latin typeface="Times New Roman" panose="02020603050405020304" pitchFamily="18" charset="0"/>
                  <a:cs typeface="Times New Roman" panose="02020603050405020304" pitchFamily="18" charset="0"/>
                </a:rPr>
                <a:t> </a:t>
              </a:r>
              <a:r>
                <a:rPr lang="it-IT" sz="1400" dirty="0" err="1">
                  <a:solidFill>
                    <a:srgbClr val="002060"/>
                  </a:solidFill>
                  <a:latin typeface="Times New Roman" panose="02020603050405020304" pitchFamily="18" charset="0"/>
                  <a:cs typeface="Times New Roman" panose="02020603050405020304" pitchFamily="18" charset="0"/>
                </a:rPr>
                <a:t>oocyte</a:t>
              </a:r>
              <a:endParaRPr lang="it-IT" sz="1400" dirty="0">
                <a:solidFill>
                  <a:srgbClr val="002060"/>
                </a:solidFill>
                <a:latin typeface="Times New Roman" panose="02020603050405020304" pitchFamily="18" charset="0"/>
                <a:cs typeface="Times New Roman" panose="02020603050405020304" pitchFamily="18" charset="0"/>
              </a:endParaRPr>
            </a:p>
          </p:txBody>
        </p:sp>
      </p:grpSp>
      <p:sp>
        <p:nvSpPr>
          <p:cNvPr id="13" name="Rettangolo 12">
            <a:extLst>
              <a:ext uri="{FF2B5EF4-FFF2-40B4-BE49-F238E27FC236}">
                <a16:creationId xmlns:a16="http://schemas.microsoft.com/office/drawing/2014/main" id="{EA81BC25-AAB4-435D-935D-41E39AD5659B}"/>
              </a:ext>
            </a:extLst>
          </p:cNvPr>
          <p:cNvSpPr/>
          <p:nvPr/>
        </p:nvSpPr>
        <p:spPr>
          <a:xfrm>
            <a:off x="1631504" y="98515"/>
            <a:ext cx="8928992" cy="461665"/>
          </a:xfrm>
          <a:prstGeom prst="rect">
            <a:avLst/>
          </a:prstGeom>
        </p:spPr>
        <p:txBody>
          <a:bodyPr wrap="square">
            <a:spAutoFit/>
          </a:bodyPr>
          <a:lstStyle/>
          <a:p>
            <a:pPr algn="ctr"/>
            <a:r>
              <a:rPr lang="it-IT" sz="2400" cap="all" dirty="0">
                <a:solidFill>
                  <a:srgbClr val="002060"/>
                </a:solidFill>
                <a:latin typeface="Times New Roman" panose="02020603050405020304" pitchFamily="18" charset="0"/>
                <a:cs typeface="Times New Roman" panose="02020603050405020304" pitchFamily="18" charset="0"/>
              </a:rPr>
              <a:t>CYTOPLASMIC FEATURES</a:t>
            </a:r>
          </a:p>
        </p:txBody>
      </p:sp>
      <p:pic>
        <p:nvPicPr>
          <p:cNvPr id="15" name="Picture 2" descr="https://research.unite.it/sr/cineca/images/interface/logo_instance.png">
            <a:extLst>
              <a:ext uri="{FF2B5EF4-FFF2-40B4-BE49-F238E27FC236}">
                <a16:creationId xmlns:a16="http://schemas.microsoft.com/office/drawing/2014/main" id="{0F412CD6-A3F5-40AB-A9E1-542297FE4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122813"/>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63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Listorti</dc:creator>
  <cp:lastModifiedBy>Ilaria Listorti</cp:lastModifiedBy>
  <cp:revision>1</cp:revision>
  <dcterms:created xsi:type="dcterms:W3CDTF">2023-03-29T09:17:09Z</dcterms:created>
  <dcterms:modified xsi:type="dcterms:W3CDTF">2023-03-29T09:17:36Z</dcterms:modified>
</cp:coreProperties>
</file>