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8" autoAdjust="0"/>
    <p:restoredTop sz="94660"/>
  </p:normalViewPr>
  <p:slideViewPr>
    <p:cSldViewPr snapToGrid="0" showGuides="1">
      <p:cViewPr varScale="1">
        <p:scale>
          <a:sx n="55" d="100"/>
          <a:sy n="55" d="100"/>
        </p:scale>
        <p:origin x="67"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04/08/2023</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04/08/2023</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kern="1200" dirty="0">
                <a:solidFill>
                  <a:schemeClr val="tx1"/>
                </a:solidFill>
                <a:latin typeface="Times New Roman" panose="02020603050405020304" pitchFamily="18" charset="0"/>
                <a:cs typeface="Times New Roman" panose="02020603050405020304" pitchFamily="18" charset="0"/>
              </a:rPr>
              <a:t>DIAGNOSTICA PER I BENI CULTURALI</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MEDIA, ARTI, CULTURE (LM-65)</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6988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738938"/>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a:latin typeface="Times New Roman" panose="02020603050405020304" pitchFamily="18" charset="0"/>
                <a:cs typeface="Times New Roman" panose="02020603050405020304" pitchFamily="18" charset="0"/>
              </a:rPr>
              <a:t>XII</a:t>
            </a:r>
            <a:r>
              <a:rPr lang="en-US" sz="2400" i="1" kern="120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Lezione</a:t>
            </a:r>
            <a:endParaRPr lang="en-US" sz="2400" i="1" kern="1200" dirty="0">
              <a:solidFill>
                <a:schemeClr val="tx1"/>
              </a:solidFill>
              <a:latin typeface="Times New Roman" panose="02020603050405020304" pitchFamily="18" charset="0"/>
              <a:cs typeface="Times New Roman" panose="02020603050405020304" pitchFamily="18" charset="0"/>
            </a:endParaRPr>
          </a:p>
          <a:p>
            <a:pPr algn="ctr"/>
            <a:r>
              <a:rPr lang="en-US" sz="2400" i="1" kern="1200" dirty="0" err="1">
                <a:solidFill>
                  <a:schemeClr val="tx1"/>
                </a:solidFill>
                <a:latin typeface="Times New Roman" panose="02020603050405020304" pitchFamily="18" charset="0"/>
                <a:cs typeface="Times New Roman" panose="02020603050405020304" pitchFamily="18" charset="0"/>
              </a:rPr>
              <a:t>Fluorescenza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indotta</a:t>
            </a:r>
            <a:r>
              <a:rPr lang="en-US" sz="2400" i="1" kern="1200" dirty="0">
                <a:solidFill>
                  <a:schemeClr val="tx1"/>
                </a:solidFill>
                <a:latin typeface="Times New Roman" panose="02020603050405020304" pitchFamily="18" charset="0"/>
                <a:cs typeface="Times New Roman" panose="02020603050405020304" pitchFamily="18" charset="0"/>
              </a:rPr>
              <a:t> da </a:t>
            </a:r>
            <a:r>
              <a:rPr lang="en-US" sz="2400" i="1" kern="1200" dirty="0" err="1">
                <a:solidFill>
                  <a:schemeClr val="tx1"/>
                </a:solidFill>
                <a:latin typeface="Times New Roman" panose="02020603050405020304" pitchFamily="18" charset="0"/>
                <a:cs typeface="Times New Roman" panose="02020603050405020304" pitchFamily="18" charset="0"/>
              </a:rPr>
              <a:t>radiazione</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ultravioletta</a:t>
            </a:r>
            <a:endParaRPr lang="en-US" sz="2400" i="1" kern="1200" dirty="0">
              <a:solidFill>
                <a:schemeClr val="tx1"/>
              </a:solidFill>
              <a:latin typeface="Times New Roman" panose="02020603050405020304" pitchFamily="18" charset="0"/>
              <a:cs typeface="Times New Roman" panose="02020603050405020304" pitchFamily="18" charset="0"/>
            </a:endParaRPr>
          </a:p>
          <a:p>
            <a:endParaRPr lang="it-IT" sz="2400" dirty="0"/>
          </a:p>
        </p:txBody>
      </p:sp>
    </p:spTree>
    <p:extLst>
      <p:ext uri="{BB962C8B-B14F-4D97-AF65-F5344CB8AC3E}">
        <p14:creationId xmlns:p14="http://schemas.microsoft.com/office/powerpoint/2010/main" val="228805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65100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1372EF45-0AAF-98B4-FB31-27CDFCEDAF37}"/>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pic>
        <p:nvPicPr>
          <p:cNvPr id="3" name="Immagine 2">
            <a:extLst>
              <a:ext uri="{FF2B5EF4-FFF2-40B4-BE49-F238E27FC236}">
                <a16:creationId xmlns:a16="http://schemas.microsoft.com/office/drawing/2014/main" id="{064810D8-000B-44CD-2D4E-52411F806828}"/>
              </a:ext>
            </a:extLst>
          </p:cNvPr>
          <p:cNvPicPr>
            <a:picLocks noChangeAspect="1"/>
          </p:cNvPicPr>
          <p:nvPr/>
        </p:nvPicPr>
        <p:blipFill>
          <a:blip r:embed="rId3"/>
          <a:stretch>
            <a:fillRect/>
          </a:stretch>
        </p:blipFill>
        <p:spPr>
          <a:xfrm>
            <a:off x="2902595" y="1290950"/>
            <a:ext cx="6939704" cy="5112279"/>
          </a:xfrm>
          <a:prstGeom prst="rect">
            <a:avLst/>
          </a:prstGeom>
        </p:spPr>
      </p:pic>
    </p:spTree>
    <p:extLst>
      <p:ext uri="{BB962C8B-B14F-4D97-AF65-F5344CB8AC3E}">
        <p14:creationId xmlns:p14="http://schemas.microsoft.com/office/powerpoint/2010/main" val="302595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99473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A3EFF2A7-06B2-295C-ED89-645258F2DA0D}"/>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D547B54F-BEB2-3AF1-FD22-85D2F9C464EA}"/>
              </a:ext>
            </a:extLst>
          </p:cNvPr>
          <p:cNvSpPr>
            <a:spLocks noGrp="1"/>
          </p:cNvSpPr>
          <p:nvPr>
            <p:ph type="subTitle" idx="1"/>
          </p:nvPr>
        </p:nvSpPr>
        <p:spPr>
          <a:xfrm>
            <a:off x="0" y="1052513"/>
            <a:ext cx="6444551" cy="5876925"/>
          </a:xfrm>
        </p:spPr>
        <p:txBody>
          <a:bodyPr/>
          <a:lstStyle/>
          <a:p>
            <a:pPr eaLnBrk="1" hangingPunct="1"/>
            <a:endParaRPr lang="it-IT" altLang="it-IT" sz="2400" dirty="0">
              <a:solidFill>
                <a:schemeClr val="tx1"/>
              </a:solidFill>
            </a:endParaRPr>
          </a:p>
          <a:p>
            <a:pPr eaLnBrk="1" hangingPunct="1"/>
            <a:r>
              <a:rPr lang="it-IT" altLang="it-IT" sz="2200" dirty="0">
                <a:solidFill>
                  <a:schemeClr val="tx1"/>
                </a:solidFill>
                <a:latin typeface="Times New Roman" panose="02020603050405020304" pitchFamily="18" charset="0"/>
                <a:cs typeface="Times New Roman" panose="02020603050405020304" pitchFamily="18" charset="0"/>
              </a:rPr>
              <a:t>DISTINZIONE DELLE VARIE STESURE </a:t>
            </a:r>
          </a:p>
          <a:p>
            <a:pPr eaLnBrk="1" hangingPunct="1"/>
            <a:r>
              <a:rPr lang="it-IT" altLang="it-IT" sz="2200" dirty="0">
                <a:solidFill>
                  <a:schemeClr val="tx1"/>
                </a:solidFill>
                <a:latin typeface="Times New Roman" panose="02020603050405020304" pitchFamily="18" charset="0"/>
                <a:cs typeface="Times New Roman" panose="02020603050405020304" pitchFamily="18" charset="0"/>
              </a:rPr>
              <a:t>La fluorescenza del legante (soprattutto in caso di resine e olii) va aumentando con il passare del tempo</a:t>
            </a:r>
          </a:p>
          <a:p>
            <a:pPr eaLnBrk="1" hangingPunct="1"/>
            <a:r>
              <a:rPr lang="it-IT" altLang="it-IT" sz="2200" dirty="0">
                <a:solidFill>
                  <a:schemeClr val="tx1"/>
                </a:solidFill>
                <a:latin typeface="Times New Roman" panose="02020603050405020304" pitchFamily="18" charset="0"/>
                <a:cs typeface="Times New Roman" panose="02020603050405020304" pitchFamily="18" charset="0"/>
              </a:rPr>
              <a:t>Più una stesura è antica, più la risposta della fluorescenza sarà visibile.</a:t>
            </a:r>
          </a:p>
          <a:p>
            <a:pPr eaLnBrk="1" hangingPunct="1"/>
            <a:r>
              <a:rPr lang="it-IT" altLang="it-IT" sz="2200" dirty="0">
                <a:solidFill>
                  <a:schemeClr val="tx1"/>
                </a:solidFill>
                <a:latin typeface="Times New Roman" panose="02020603050405020304" pitchFamily="18" charset="0"/>
                <a:cs typeface="Times New Roman" panose="02020603050405020304" pitchFamily="18" charset="0"/>
              </a:rPr>
              <a:t>Si possono distinguere le ridipinture</a:t>
            </a:r>
          </a:p>
          <a:p>
            <a:pPr eaLnBrk="1" hangingPunct="1"/>
            <a:endParaRPr lang="it-IT" altLang="it-IT" sz="2200" dirty="0">
              <a:solidFill>
                <a:schemeClr val="tx1"/>
              </a:solidFill>
              <a:latin typeface="Times New Roman" panose="02020603050405020304" pitchFamily="18" charset="0"/>
              <a:cs typeface="Times New Roman" panose="02020603050405020304" pitchFamily="18" charset="0"/>
            </a:endParaRPr>
          </a:p>
          <a:p>
            <a:pPr eaLnBrk="1" hangingPunct="1"/>
            <a:r>
              <a:rPr lang="it-IT" altLang="it-IT" sz="2200" dirty="0">
                <a:solidFill>
                  <a:schemeClr val="tx1"/>
                </a:solidFill>
                <a:latin typeface="Times New Roman" panose="02020603050405020304" pitchFamily="18" charset="0"/>
                <a:cs typeface="Times New Roman" panose="02020603050405020304" pitchFamily="18" charset="0"/>
              </a:rPr>
              <a:t>ATTENZIONE: NON È POSSIBILE DISTINGUERE LA TIPOLOGIA DI PIGMENTO UTILIZZATA IN QUANTO LA FLUORESCENZA DIPENDE DAL LEGANTE!</a:t>
            </a:r>
          </a:p>
        </p:txBody>
      </p:sp>
      <p:pic>
        <p:nvPicPr>
          <p:cNvPr id="7" name="Immagine 6">
            <a:extLst>
              <a:ext uri="{FF2B5EF4-FFF2-40B4-BE49-F238E27FC236}">
                <a16:creationId xmlns:a16="http://schemas.microsoft.com/office/drawing/2014/main" id="{F9102134-8332-2876-6543-E786E803C962}"/>
              </a:ext>
            </a:extLst>
          </p:cNvPr>
          <p:cNvPicPr>
            <a:picLocks noChangeAspect="1"/>
          </p:cNvPicPr>
          <p:nvPr/>
        </p:nvPicPr>
        <p:blipFill>
          <a:blip r:embed="rId3"/>
          <a:stretch>
            <a:fillRect/>
          </a:stretch>
        </p:blipFill>
        <p:spPr>
          <a:xfrm>
            <a:off x="7066902" y="1520930"/>
            <a:ext cx="4970643" cy="5006210"/>
          </a:xfrm>
          <a:prstGeom prst="rect">
            <a:avLst/>
          </a:prstGeom>
        </p:spPr>
      </p:pic>
    </p:spTree>
    <p:extLst>
      <p:ext uri="{BB962C8B-B14F-4D97-AF65-F5344CB8AC3E}">
        <p14:creationId xmlns:p14="http://schemas.microsoft.com/office/powerpoint/2010/main" val="313320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37233"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EE497CC6-BF23-3209-6611-B26949BFEEEC}"/>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6" name="Sottotitolo 2">
            <a:extLst>
              <a:ext uri="{FF2B5EF4-FFF2-40B4-BE49-F238E27FC236}">
                <a16:creationId xmlns:a16="http://schemas.microsoft.com/office/drawing/2014/main" id="{89539AE4-1CDA-461F-B6A9-E836F3D11C16}"/>
              </a:ext>
            </a:extLst>
          </p:cNvPr>
          <p:cNvSpPr>
            <a:spLocks noGrp="1"/>
          </p:cNvSpPr>
          <p:nvPr>
            <p:ph type="subTitle" idx="1"/>
          </p:nvPr>
        </p:nvSpPr>
        <p:spPr>
          <a:xfrm>
            <a:off x="-33606" y="1043468"/>
            <a:ext cx="6171111" cy="5805488"/>
          </a:xfrm>
        </p:spPr>
        <p:txBody>
          <a:bodyPr rtlCol="0">
            <a:normAutofit/>
          </a:bodyPr>
          <a:lstStyle/>
          <a:p>
            <a:pPr eaLnBrk="1" fontAlgn="auto" hangingPunct="1">
              <a:spcAft>
                <a:spcPts val="0"/>
              </a:spcAft>
              <a:defRPr/>
            </a:pPr>
            <a:endParaRPr lang="it-IT" sz="2400" dirty="0">
              <a:solidFill>
                <a:schemeClr val="tx1"/>
              </a:solidFill>
            </a:endParaRPr>
          </a:p>
          <a:p>
            <a:pPr eaLnBrk="1" fontAlgn="auto" hangingPunct="1">
              <a:spcAft>
                <a:spcPts val="0"/>
              </a:spcAft>
              <a:defRPr/>
            </a:pPr>
            <a:r>
              <a:rPr lang="it-IT" sz="2100" dirty="0">
                <a:solidFill>
                  <a:schemeClr val="tx1"/>
                </a:solidFill>
                <a:latin typeface="Times New Roman" panose="02020603050405020304" pitchFamily="18" charset="0"/>
                <a:cs typeface="Times New Roman" panose="02020603050405020304" pitchFamily="18" charset="0"/>
              </a:rPr>
              <a:t>DISTINZIONE DELLA TECNICA SE A FRESCO O A SECCO</a:t>
            </a:r>
          </a:p>
          <a:p>
            <a:pPr marL="514350" indent="-514350" algn="l" eaLnBrk="1" fontAlgn="auto" hangingPunct="1">
              <a:spcAft>
                <a:spcPts val="1200"/>
              </a:spcAft>
              <a:buFont typeface="+mj-lt"/>
              <a:buAutoNum type="arabicPeriod"/>
              <a:defRPr/>
            </a:pPr>
            <a:r>
              <a:rPr lang="it-IT" sz="2100" dirty="0">
                <a:solidFill>
                  <a:schemeClr val="tx1"/>
                </a:solidFill>
                <a:latin typeface="Times New Roman" panose="02020603050405020304" pitchFamily="18" charset="0"/>
                <a:cs typeface="Times New Roman" panose="02020603050405020304" pitchFamily="18" charset="0"/>
              </a:rPr>
              <a:t>Se si tratta di un affresco la risposta è </a:t>
            </a:r>
            <a:r>
              <a:rPr lang="it-IT" sz="2100" dirty="0" err="1">
                <a:solidFill>
                  <a:schemeClr val="tx1"/>
                </a:solidFill>
                <a:latin typeface="Times New Roman" panose="02020603050405020304" pitchFamily="18" charset="0"/>
                <a:cs typeface="Times New Roman" panose="02020603050405020304" pitchFamily="18" charset="0"/>
              </a:rPr>
              <a:t>blu-violacea</a:t>
            </a:r>
            <a:r>
              <a:rPr lang="it-IT" sz="2100" dirty="0">
                <a:solidFill>
                  <a:schemeClr val="tx1"/>
                </a:solidFill>
                <a:latin typeface="Times New Roman" panose="02020603050405020304" pitchFamily="18" charset="0"/>
                <a:cs typeface="Times New Roman" panose="02020603050405020304" pitchFamily="18" charset="0"/>
              </a:rPr>
              <a:t> data dall’intonacatura.</a:t>
            </a:r>
          </a:p>
          <a:p>
            <a:pPr marL="514350" indent="-514350" algn="l" eaLnBrk="1" fontAlgn="auto" hangingPunct="1">
              <a:spcAft>
                <a:spcPts val="1200"/>
              </a:spcAft>
              <a:buFont typeface="+mj-lt"/>
              <a:buAutoNum type="arabicPeriod"/>
              <a:defRPr/>
            </a:pPr>
            <a:r>
              <a:rPr lang="it-IT" sz="2100" dirty="0">
                <a:solidFill>
                  <a:schemeClr val="tx1"/>
                </a:solidFill>
                <a:latin typeface="Times New Roman" panose="02020603050405020304" pitchFamily="18" charset="0"/>
                <a:cs typeface="Times New Roman" panose="02020603050405020304" pitchFamily="18" charset="0"/>
              </a:rPr>
              <a:t>Se si tratta di un dipinto a secco, la risposta sarà di colore giallo perché il legante del colore non ha subito il fenomeno di carbonatazione con l’intonaco.</a:t>
            </a:r>
          </a:p>
          <a:p>
            <a:pPr marL="514350" indent="-514350" algn="l" eaLnBrk="1" fontAlgn="auto" hangingPunct="1">
              <a:spcAft>
                <a:spcPts val="1200"/>
              </a:spcAft>
              <a:defRPr/>
            </a:pPr>
            <a:r>
              <a:rPr lang="it-IT" sz="2100" dirty="0">
                <a:solidFill>
                  <a:schemeClr val="tx1"/>
                </a:solidFill>
                <a:latin typeface="Times New Roman" panose="02020603050405020304" pitchFamily="18" charset="0"/>
                <a:cs typeface="Times New Roman" panose="02020603050405020304" pitchFamily="18" charset="0"/>
              </a:rPr>
              <a:t>INOLTRE: si riescono a distinguere le zone di dorature cadute perché si nota la risposta giallastra della missione oleosa data per far aderire la foglia d’oro.</a:t>
            </a:r>
          </a:p>
        </p:txBody>
      </p:sp>
      <p:pic>
        <p:nvPicPr>
          <p:cNvPr id="7" name="Immagine 6">
            <a:extLst>
              <a:ext uri="{FF2B5EF4-FFF2-40B4-BE49-F238E27FC236}">
                <a16:creationId xmlns:a16="http://schemas.microsoft.com/office/drawing/2014/main" id="{B0FCAC41-9FF8-8D72-1A56-E26863B35F54}"/>
              </a:ext>
            </a:extLst>
          </p:cNvPr>
          <p:cNvPicPr>
            <a:picLocks noChangeAspect="1"/>
          </p:cNvPicPr>
          <p:nvPr/>
        </p:nvPicPr>
        <p:blipFill>
          <a:blip r:embed="rId3"/>
          <a:stretch>
            <a:fillRect/>
          </a:stretch>
        </p:blipFill>
        <p:spPr>
          <a:xfrm>
            <a:off x="6096000" y="2223958"/>
            <a:ext cx="5991795" cy="4436886"/>
          </a:xfrm>
          <a:prstGeom prst="rect">
            <a:avLst/>
          </a:prstGeom>
        </p:spPr>
      </p:pic>
    </p:spTree>
    <p:extLst>
      <p:ext uri="{BB962C8B-B14F-4D97-AF65-F5344CB8AC3E}">
        <p14:creationId xmlns:p14="http://schemas.microsoft.com/office/powerpoint/2010/main" val="1300759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532458"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EE497CC6-BF23-3209-6611-B26949BFEEEC}"/>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1A6AB3C2-A1AE-6C23-CBF2-C58C848BBC31}"/>
              </a:ext>
            </a:extLst>
          </p:cNvPr>
          <p:cNvSpPr>
            <a:spLocks noGrp="1"/>
          </p:cNvSpPr>
          <p:nvPr>
            <p:ph type="subTitle" idx="1"/>
          </p:nvPr>
        </p:nvSpPr>
        <p:spPr>
          <a:xfrm>
            <a:off x="0" y="1290950"/>
            <a:ext cx="6532458" cy="5661025"/>
          </a:xfrm>
        </p:spPr>
        <p:txBody>
          <a:bodyPr>
            <a:normAutofit/>
          </a:bodyPr>
          <a:lstStyle/>
          <a:p>
            <a:pPr marL="514350" indent="-514350" algn="l" eaLnBrk="1" hangingPunct="1">
              <a:buFont typeface="Calibri" panose="020F0502020204030204" pitchFamily="34" charset="0"/>
              <a:buAutoNum type="arabicPeriod"/>
            </a:pPr>
            <a:r>
              <a:rPr lang="it-IT" altLang="it-IT" sz="2100" dirty="0">
                <a:solidFill>
                  <a:schemeClr val="tx1"/>
                </a:solidFill>
                <a:latin typeface="Times New Roman" panose="02020603050405020304" pitchFamily="18" charset="0"/>
                <a:cs typeface="Times New Roman" panose="02020603050405020304" pitchFamily="18" charset="0"/>
              </a:rPr>
              <a:t>Risposta di colore differente a seconda dei materiali utilizzati e dall’invecchiamento, quindi si deducono le parti originali dai rifacimenti.</a:t>
            </a:r>
          </a:p>
          <a:p>
            <a:pPr marL="514350" indent="-514350" algn="l" eaLnBrk="1" hangingPunct="1">
              <a:buFont typeface="Calibri" panose="020F0502020204030204" pitchFamily="34" charset="0"/>
              <a:buAutoNum type="arabicPeriod"/>
            </a:pPr>
            <a:r>
              <a:rPr lang="it-IT" altLang="it-IT" sz="2100" dirty="0">
                <a:solidFill>
                  <a:schemeClr val="tx1"/>
                </a:solidFill>
                <a:latin typeface="Times New Roman" panose="02020603050405020304" pitchFamily="18" charset="0"/>
                <a:cs typeface="Times New Roman" panose="02020603050405020304" pitchFamily="18" charset="0"/>
              </a:rPr>
              <a:t>Individuazione di resine e cere in superficie (colorazione gialla).</a:t>
            </a:r>
          </a:p>
          <a:p>
            <a:pPr marL="514350" indent="-514350" algn="l" eaLnBrk="1" hangingPunct="1">
              <a:buFont typeface="Calibri" panose="020F0502020204030204" pitchFamily="34" charset="0"/>
              <a:buAutoNum type="arabicPeriod"/>
            </a:pPr>
            <a:r>
              <a:rPr lang="it-IT" altLang="it-IT" sz="2100" dirty="0">
                <a:solidFill>
                  <a:schemeClr val="tx1"/>
                </a:solidFill>
                <a:latin typeface="Times New Roman" panose="02020603050405020304" pitchFamily="18" charset="0"/>
                <a:cs typeface="Times New Roman" panose="02020603050405020304" pitchFamily="18" charset="0"/>
              </a:rPr>
              <a:t>Marmo: colorazione porpora che vira sul viola scuro man mano che invecchia.</a:t>
            </a:r>
          </a:p>
          <a:p>
            <a:pPr marL="514350" indent="-514350" algn="l" eaLnBrk="1" hangingPunct="1">
              <a:buFont typeface="Calibri" panose="020F0502020204030204" pitchFamily="34" charset="0"/>
              <a:buAutoNum type="arabicPeriod"/>
            </a:pPr>
            <a:r>
              <a:rPr lang="it-IT" altLang="it-IT" sz="2100" dirty="0">
                <a:solidFill>
                  <a:schemeClr val="tx1"/>
                </a:solidFill>
                <a:latin typeface="Times New Roman" panose="02020603050405020304" pitchFamily="18" charset="0"/>
                <a:cs typeface="Times New Roman" panose="02020603050405020304" pitchFamily="18" charset="0"/>
              </a:rPr>
              <a:t>Stato di conservazione: trasformazione del carbonato di calcio (MARMO) in solfato di calcio (GESSO) dalla superficie al nucleo (per inquinamento e agenti atmosferici): si passa da una risposta di colore blu-viola (marmo) a una risposta di colore bianco-giallino (gesso).</a:t>
            </a:r>
          </a:p>
        </p:txBody>
      </p:sp>
      <p:pic>
        <p:nvPicPr>
          <p:cNvPr id="6" name="Immagine 5">
            <a:extLst>
              <a:ext uri="{FF2B5EF4-FFF2-40B4-BE49-F238E27FC236}">
                <a16:creationId xmlns:a16="http://schemas.microsoft.com/office/drawing/2014/main" id="{F1FB1A7B-925C-0091-7D97-971D29A52CBD}"/>
              </a:ext>
            </a:extLst>
          </p:cNvPr>
          <p:cNvPicPr>
            <a:picLocks noChangeAspect="1"/>
          </p:cNvPicPr>
          <p:nvPr/>
        </p:nvPicPr>
        <p:blipFill>
          <a:blip r:embed="rId3"/>
          <a:stretch>
            <a:fillRect/>
          </a:stretch>
        </p:blipFill>
        <p:spPr>
          <a:xfrm>
            <a:off x="6532458" y="1721823"/>
            <a:ext cx="5590536" cy="4192902"/>
          </a:xfrm>
          <a:prstGeom prst="rect">
            <a:avLst/>
          </a:prstGeom>
        </p:spPr>
      </p:pic>
    </p:spTree>
    <p:extLst>
      <p:ext uri="{BB962C8B-B14F-4D97-AF65-F5344CB8AC3E}">
        <p14:creationId xmlns:p14="http://schemas.microsoft.com/office/powerpoint/2010/main" val="197478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624755"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EE497CC6-BF23-3209-6611-B26949BFEEEC}"/>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1A6AB3C2-A1AE-6C23-CBF2-C58C848BBC31}"/>
              </a:ext>
            </a:extLst>
          </p:cNvPr>
          <p:cNvSpPr>
            <a:spLocks noGrp="1"/>
          </p:cNvSpPr>
          <p:nvPr>
            <p:ph type="subTitle" idx="1"/>
          </p:nvPr>
        </p:nvSpPr>
        <p:spPr>
          <a:xfrm>
            <a:off x="-1" y="1258130"/>
            <a:ext cx="12192001" cy="4094711"/>
          </a:xfrm>
        </p:spPr>
        <p:txBody>
          <a:bodyPr>
            <a:noAutofit/>
          </a:bodyPr>
          <a:lstStyle/>
          <a:p>
            <a:pPr algn="l"/>
            <a:r>
              <a:rPr lang="it-IT" sz="2000" b="0" i="0" u="none" strike="noStrike" baseline="0" dirty="0">
                <a:latin typeface="Times New Roman" panose="02020603050405020304" pitchFamily="18" charset="0"/>
                <a:cs typeface="Times New Roman" panose="02020603050405020304" pitchFamily="18" charset="0"/>
              </a:rPr>
              <a:t>Per questo genere di indagini si sfrutta solitamente lo spettro del vicino ultravioletto (UVA), dai 300nm ai 400nm ovvero quella parte di spettro molto vicina al visibile. I beni culturali devono essere invece tutelati al meglio contro le radiazioni ultraviolette in quanto la maggiore energia che esse trasportano velocizzano il processo di invecchiamento, gli standard museali richiedono la totale schermatura dalle radiazioni ultraviolette (anche quelle del sole) e quindi la campagna fotografica deve essere conclusa nel minor tempo possibile, senza mai lasciare l’opera inutilmente esposta ai raggi UV. </a:t>
            </a:r>
            <a:r>
              <a:rPr lang="it-IT" sz="2000" dirty="0">
                <a:latin typeface="Times New Roman" panose="02020603050405020304" pitchFamily="18" charset="0"/>
                <a:cs typeface="Times New Roman" panose="02020603050405020304" pitchFamily="18" charset="0"/>
              </a:rPr>
              <a:t>Esistono dei filtri che permettono di ottenere immagini dai toni lievemente diversi tra loro con maggiore e minore influenza delle radiazioni UV sull’opera, in grado, dunque, di evidenziare in modo differente gli effetti della fluorescenza. </a:t>
            </a:r>
            <a:r>
              <a:rPr lang="it-IT" sz="2000" b="0" i="0" u="none" strike="noStrike" baseline="0" dirty="0">
                <a:latin typeface="Times New Roman" panose="02020603050405020304" pitchFamily="18" charset="0"/>
                <a:cs typeface="Times New Roman" panose="02020603050405020304" pitchFamily="18" charset="0"/>
              </a:rPr>
              <a:t>Non sempre pero la fluorescenza porta ad una radiazione secondaria nello spettro del visibile, quindi può risultare utile per un’indagine completa, effettuare anche una ripresa filtrando la fotocamera con un filtro Vis </a:t>
            </a:r>
            <a:r>
              <a:rPr lang="it-IT" sz="2000" b="0" i="0" u="none" strike="noStrike" baseline="0" dirty="0" err="1">
                <a:latin typeface="Times New Roman" panose="02020603050405020304" pitchFamily="18" charset="0"/>
                <a:cs typeface="Times New Roman" panose="02020603050405020304" pitchFamily="18" charset="0"/>
              </a:rPr>
              <a:t>Cut</a:t>
            </a:r>
            <a:r>
              <a:rPr lang="it-IT" sz="2000" b="0" i="0" u="none" strike="noStrike" baseline="0" dirty="0">
                <a:latin typeface="Times New Roman" panose="02020603050405020304" pitchFamily="18" charset="0"/>
                <a:cs typeface="Times New Roman" panose="02020603050405020304" pitchFamily="18" charset="0"/>
              </a:rPr>
              <a:t> come lo standard 720nm, per </a:t>
            </a:r>
            <a:r>
              <a:rPr lang="it-IT" sz="2000" b="0" i="0" u="none" strike="noStrike" baseline="0" dirty="0" err="1">
                <a:latin typeface="Times New Roman" panose="02020603050405020304" pitchFamily="18" charset="0"/>
                <a:cs typeface="Times New Roman" panose="02020603050405020304" pitchFamily="18" charset="0"/>
              </a:rPr>
              <a:t>poterconfrontare</a:t>
            </a:r>
            <a:r>
              <a:rPr lang="it-IT" sz="2000" b="0" i="0" u="none" strike="noStrike" baseline="0" dirty="0">
                <a:latin typeface="Times New Roman" panose="02020603050405020304" pitchFamily="18" charset="0"/>
                <a:cs typeface="Times New Roman" panose="02020603050405020304" pitchFamily="18" charset="0"/>
              </a:rPr>
              <a:t> anche la fluorescenza nello spettro dell’infrarosso, in grado, in alcuni casi, di differenziare leganti e pigmenti in base alla loro composizione chimica. In tali casi si consiglia di procedere con filtri non particolarmente selettivi, evitando di registrare unicamente le frequenze superiori ai 1000nm in quanto la scarsa sensibilità dei sensori digitali a queste frequenze richiederebbe un’esposizione estremamente lunga, spesso non giustificata da risultati non ottenibili a minori filtrature. Questa genere di filtratura e da ritenersi quindi utile quando la fluorescenza nell’IR rileva una buona qualità di dati sensibili legittimando quindi l’ulteriore analisi.</a:t>
            </a:r>
          </a:p>
        </p:txBody>
      </p:sp>
      <p:sp>
        <p:nvSpPr>
          <p:cNvPr id="7" name="CasellaDiTesto 6">
            <a:extLst>
              <a:ext uri="{FF2B5EF4-FFF2-40B4-BE49-F238E27FC236}">
                <a16:creationId xmlns:a16="http://schemas.microsoft.com/office/drawing/2014/main" id="{984ED94F-A449-2AC0-0F8D-43EE0135135F}"/>
              </a:ext>
            </a:extLst>
          </p:cNvPr>
          <p:cNvSpPr txBox="1"/>
          <p:nvPr/>
        </p:nvSpPr>
        <p:spPr>
          <a:xfrm>
            <a:off x="7415939" y="5647259"/>
            <a:ext cx="4386020" cy="830997"/>
          </a:xfrm>
          <a:prstGeom prst="rect">
            <a:avLst/>
          </a:prstGeom>
          <a:noFill/>
        </p:spPr>
        <p:txBody>
          <a:bodyPr wrap="square" rtlCol="0">
            <a:spAutoFit/>
          </a:bodyPr>
          <a:lstStyle/>
          <a:p>
            <a:pPr algn="ctr"/>
            <a:r>
              <a:rPr lang="it-IT" sz="2400" i="1" dirty="0">
                <a:latin typeface="Times New Roman" panose="02020603050405020304" pitchFamily="18" charset="0"/>
                <a:cs typeface="Times New Roman" panose="02020603050405020304" pitchFamily="18" charset="0"/>
              </a:rPr>
              <a:t>ULTERIORI ACCORGIMENTI DI INDAGINE</a:t>
            </a:r>
          </a:p>
        </p:txBody>
      </p:sp>
    </p:spTree>
    <p:extLst>
      <p:ext uri="{BB962C8B-B14F-4D97-AF65-F5344CB8AC3E}">
        <p14:creationId xmlns:p14="http://schemas.microsoft.com/office/powerpoint/2010/main" val="1453878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44052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3" name="Titolo 1">
            <a:extLst>
              <a:ext uri="{FF2B5EF4-FFF2-40B4-BE49-F238E27FC236}">
                <a16:creationId xmlns:a16="http://schemas.microsoft.com/office/drawing/2014/main" id="{92092F68-6414-AF63-3DDD-354A9A76BB10}"/>
              </a:ext>
            </a:extLst>
          </p:cNvPr>
          <p:cNvSpPr>
            <a:spLocks noGrp="1"/>
          </p:cNvSpPr>
          <p:nvPr>
            <p:ph type="ctrTitle"/>
          </p:nvPr>
        </p:nvSpPr>
        <p:spPr>
          <a:xfrm>
            <a:off x="5871418" y="5647259"/>
            <a:ext cx="7772400" cy="908050"/>
          </a:xfrm>
        </p:spPr>
        <p:txBody>
          <a:bodyPr/>
          <a:lstStyle/>
          <a:p>
            <a:pPr eaLnBrk="1" hangingPunct="1"/>
            <a:r>
              <a:rPr lang="it-IT" altLang="it-IT" sz="3000" b="1" dirty="0">
                <a:latin typeface="Times New Roman" panose="02020603050405020304" pitchFamily="18" charset="0"/>
                <a:cs typeface="Times New Roman" panose="02020603050405020304" pitchFamily="18" charset="0"/>
              </a:rPr>
              <a:t>LUNGHEZZA D’ONDA</a:t>
            </a:r>
          </a:p>
        </p:txBody>
      </p:sp>
      <p:sp>
        <p:nvSpPr>
          <p:cNvPr id="6" name="CasellaDiTesto 5">
            <a:extLst>
              <a:ext uri="{FF2B5EF4-FFF2-40B4-BE49-F238E27FC236}">
                <a16:creationId xmlns:a16="http://schemas.microsoft.com/office/drawing/2014/main" id="{651DC5F1-9EDD-1175-1999-B23B48B1F94D}"/>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pic>
        <p:nvPicPr>
          <p:cNvPr id="7" name="Immagine 6">
            <a:extLst>
              <a:ext uri="{FF2B5EF4-FFF2-40B4-BE49-F238E27FC236}">
                <a16:creationId xmlns:a16="http://schemas.microsoft.com/office/drawing/2014/main" id="{25540EA5-A4CF-A191-7DC6-36FC0BB61C1B}"/>
              </a:ext>
            </a:extLst>
          </p:cNvPr>
          <p:cNvPicPr>
            <a:picLocks noChangeAspect="1"/>
          </p:cNvPicPr>
          <p:nvPr/>
        </p:nvPicPr>
        <p:blipFill>
          <a:blip r:embed="rId3"/>
          <a:stretch>
            <a:fillRect/>
          </a:stretch>
        </p:blipFill>
        <p:spPr>
          <a:xfrm>
            <a:off x="2066882" y="1645920"/>
            <a:ext cx="7912110" cy="3501492"/>
          </a:xfrm>
          <a:prstGeom prst="rect">
            <a:avLst/>
          </a:prstGeom>
        </p:spPr>
      </p:pic>
    </p:spTree>
    <p:extLst>
      <p:ext uri="{BB962C8B-B14F-4D97-AF65-F5344CB8AC3E}">
        <p14:creationId xmlns:p14="http://schemas.microsoft.com/office/powerpoint/2010/main" val="222255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4772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67651AF-1666-09EB-0E70-A9BA114B683D}"/>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pic>
        <p:nvPicPr>
          <p:cNvPr id="3" name="Immagine 2">
            <a:extLst>
              <a:ext uri="{FF2B5EF4-FFF2-40B4-BE49-F238E27FC236}">
                <a16:creationId xmlns:a16="http://schemas.microsoft.com/office/drawing/2014/main" id="{735FD207-1495-6CD7-6EF0-E37957B0A577}"/>
              </a:ext>
            </a:extLst>
          </p:cNvPr>
          <p:cNvPicPr>
            <a:picLocks noChangeAspect="1"/>
          </p:cNvPicPr>
          <p:nvPr/>
        </p:nvPicPr>
        <p:blipFill>
          <a:blip r:embed="rId3"/>
          <a:stretch>
            <a:fillRect/>
          </a:stretch>
        </p:blipFill>
        <p:spPr>
          <a:xfrm>
            <a:off x="2845844" y="1340530"/>
            <a:ext cx="6395469" cy="4109572"/>
          </a:xfrm>
          <a:prstGeom prst="rect">
            <a:avLst/>
          </a:prstGeom>
        </p:spPr>
      </p:pic>
      <p:sp>
        <p:nvSpPr>
          <p:cNvPr id="6" name="Titolo 1">
            <a:extLst>
              <a:ext uri="{FF2B5EF4-FFF2-40B4-BE49-F238E27FC236}">
                <a16:creationId xmlns:a16="http://schemas.microsoft.com/office/drawing/2014/main" id="{02C9A452-A4F7-CD45-F453-7109FF8EA395}"/>
              </a:ext>
            </a:extLst>
          </p:cNvPr>
          <p:cNvSpPr>
            <a:spLocks noGrp="1"/>
          </p:cNvSpPr>
          <p:nvPr>
            <p:ph type="ctrTitle"/>
          </p:nvPr>
        </p:nvSpPr>
        <p:spPr>
          <a:xfrm>
            <a:off x="5569885" y="5647259"/>
            <a:ext cx="7772400" cy="908050"/>
          </a:xfrm>
        </p:spPr>
        <p:txBody>
          <a:bodyPr>
            <a:normAutofit/>
          </a:bodyPr>
          <a:lstStyle/>
          <a:p>
            <a:pPr eaLnBrk="1" hangingPunct="1"/>
            <a:r>
              <a:rPr lang="it-IT" altLang="it-IT" sz="3000" b="1" dirty="0">
                <a:latin typeface="Times New Roman" panose="02020603050405020304" pitchFamily="18" charset="0"/>
                <a:cs typeface="Times New Roman" panose="02020603050405020304" pitchFamily="18" charset="0"/>
              </a:rPr>
              <a:t>SPETTROMETRO</a:t>
            </a:r>
          </a:p>
        </p:txBody>
      </p:sp>
    </p:spTree>
    <p:extLst>
      <p:ext uri="{BB962C8B-B14F-4D97-AF65-F5344CB8AC3E}">
        <p14:creationId xmlns:p14="http://schemas.microsoft.com/office/powerpoint/2010/main" val="3842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755830"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9E2FE80E-1AF3-339A-08CC-9630E7013F09}"/>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77747E41-3F71-16B2-E627-AE0568729B6B}"/>
              </a:ext>
            </a:extLst>
          </p:cNvPr>
          <p:cNvSpPr>
            <a:spLocks noGrp="1"/>
          </p:cNvSpPr>
          <p:nvPr>
            <p:ph type="subTitle" idx="1"/>
          </p:nvPr>
        </p:nvSpPr>
        <p:spPr>
          <a:xfrm>
            <a:off x="1703316" y="1060974"/>
            <a:ext cx="9144000" cy="5516562"/>
          </a:xfrm>
        </p:spPr>
        <p:txBody>
          <a:bodyPr/>
          <a:lstStyle/>
          <a:p>
            <a:pPr eaLnBrk="1" hangingPunct="1"/>
            <a:endParaRPr lang="it-IT" altLang="it-IT" sz="2400" dirty="0">
              <a:solidFill>
                <a:schemeClr val="tx1"/>
              </a:solidFill>
            </a:endParaRPr>
          </a:p>
          <a:p>
            <a:pPr eaLnBrk="1" hangingPunct="1"/>
            <a:r>
              <a:rPr lang="it-IT" altLang="it-IT" sz="2400" dirty="0">
                <a:solidFill>
                  <a:schemeClr val="tx1"/>
                </a:solidFill>
                <a:latin typeface="Times New Roman" panose="02020603050405020304" pitchFamily="18" charset="0"/>
                <a:cs typeface="Times New Roman" panose="02020603050405020304" pitchFamily="18" charset="0"/>
              </a:rPr>
              <a:t>Raggi ultravioletti (UV): radiazione elettromagnetica con lunghezza d’onda inferiore alla luce visibile.</a:t>
            </a:r>
          </a:p>
          <a:p>
            <a:pPr eaLnBrk="1" hangingPunct="1"/>
            <a:endParaRPr lang="it-IT" altLang="it-IT" sz="2400" dirty="0">
              <a:solidFill>
                <a:schemeClr val="tx1"/>
              </a:solidFill>
              <a:latin typeface="Times New Roman" panose="02020603050405020304" pitchFamily="18" charset="0"/>
              <a:cs typeface="Times New Roman" panose="02020603050405020304" pitchFamily="18" charset="0"/>
            </a:endParaRPr>
          </a:p>
          <a:p>
            <a:pPr eaLnBrk="1" hangingPunct="1"/>
            <a:r>
              <a:rPr lang="it-IT" altLang="it-IT" sz="2400" dirty="0">
                <a:solidFill>
                  <a:schemeClr val="tx1"/>
                </a:solidFill>
                <a:latin typeface="Times New Roman" panose="02020603050405020304" pitchFamily="18" charset="0"/>
                <a:cs typeface="Times New Roman" panose="02020603050405020304" pitchFamily="18" charset="0"/>
              </a:rPr>
              <a:t>Si suddivide in</a:t>
            </a:r>
          </a:p>
          <a:p>
            <a:pPr eaLnBrk="1" hangingPunct="1"/>
            <a:r>
              <a:rPr lang="it-IT" altLang="it-IT" sz="2400" dirty="0">
                <a:solidFill>
                  <a:schemeClr val="tx1"/>
                </a:solidFill>
                <a:latin typeface="Times New Roman" panose="02020603050405020304" pitchFamily="18" charset="0"/>
                <a:cs typeface="Times New Roman" panose="02020603050405020304" pitchFamily="18" charset="0"/>
              </a:rPr>
              <a:t>UV vicino (380-200 nanometri).</a:t>
            </a:r>
          </a:p>
          <a:p>
            <a:pPr eaLnBrk="1" hangingPunct="1"/>
            <a:r>
              <a:rPr lang="it-IT" altLang="it-IT" sz="2400" dirty="0">
                <a:solidFill>
                  <a:schemeClr val="tx1"/>
                </a:solidFill>
                <a:latin typeface="Times New Roman" panose="02020603050405020304" pitchFamily="18" charset="0"/>
                <a:cs typeface="Times New Roman" panose="02020603050405020304" pitchFamily="18" charset="0"/>
              </a:rPr>
              <a:t> UV estremo (200-10 nm). </a:t>
            </a:r>
          </a:p>
          <a:p>
            <a:pPr eaLnBrk="1" hangingPunct="1"/>
            <a:endParaRPr lang="it-IT" altLang="it-IT" sz="2400" dirty="0">
              <a:solidFill>
                <a:schemeClr val="tx1"/>
              </a:solidFill>
              <a:latin typeface="Times New Roman" panose="02020603050405020304" pitchFamily="18" charset="0"/>
              <a:cs typeface="Times New Roman" panose="02020603050405020304" pitchFamily="18" charset="0"/>
            </a:endParaRPr>
          </a:p>
          <a:p>
            <a:pPr eaLnBrk="1" hangingPunct="1"/>
            <a:r>
              <a:rPr lang="it-IT" altLang="it-IT" sz="2400" dirty="0">
                <a:solidFill>
                  <a:schemeClr val="tx1"/>
                </a:solidFill>
                <a:latin typeface="Times New Roman" panose="02020603050405020304" pitchFamily="18" charset="0"/>
                <a:cs typeface="Times New Roman" panose="02020603050405020304" pitchFamily="18" charset="0"/>
              </a:rPr>
              <a:t>Più l’UV è estremo, più avrà capacità di penetrazione sulla superficie d’indagine. </a:t>
            </a:r>
          </a:p>
        </p:txBody>
      </p:sp>
      <p:sp>
        <p:nvSpPr>
          <p:cNvPr id="6" name="Titolo 1">
            <a:extLst>
              <a:ext uri="{FF2B5EF4-FFF2-40B4-BE49-F238E27FC236}">
                <a16:creationId xmlns:a16="http://schemas.microsoft.com/office/drawing/2014/main" id="{8D637DE4-06FE-8059-02C0-11964038CA57}"/>
              </a:ext>
            </a:extLst>
          </p:cNvPr>
          <p:cNvSpPr>
            <a:spLocks noGrp="1"/>
          </p:cNvSpPr>
          <p:nvPr>
            <p:ph type="ctrTitle"/>
          </p:nvPr>
        </p:nvSpPr>
        <p:spPr>
          <a:xfrm>
            <a:off x="5767068" y="5466583"/>
            <a:ext cx="7772400" cy="908050"/>
          </a:xfrm>
        </p:spPr>
        <p:txBody>
          <a:bodyPr>
            <a:normAutofit/>
          </a:bodyPr>
          <a:lstStyle/>
          <a:p>
            <a:pPr eaLnBrk="1" hangingPunct="1"/>
            <a:r>
              <a:rPr lang="it-IT" altLang="it-IT" sz="3000" b="1" dirty="0">
                <a:latin typeface="Times New Roman" panose="02020603050405020304" pitchFamily="18" charset="0"/>
                <a:cs typeface="Times New Roman" panose="02020603050405020304" pitchFamily="18" charset="0"/>
              </a:rPr>
              <a:t>LA RADIAZIONE UV</a:t>
            </a:r>
          </a:p>
        </p:txBody>
      </p:sp>
    </p:spTree>
    <p:extLst>
      <p:ext uri="{BB962C8B-B14F-4D97-AF65-F5344CB8AC3E}">
        <p14:creationId xmlns:p14="http://schemas.microsoft.com/office/powerpoint/2010/main" val="347224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00874"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3029969D-71F2-4A81-A3FD-4306A5EDF976}"/>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8A166905-523B-CB7A-2EB4-559CEEF07E9D}"/>
              </a:ext>
            </a:extLst>
          </p:cNvPr>
          <p:cNvSpPr>
            <a:spLocks noGrp="1"/>
          </p:cNvSpPr>
          <p:nvPr>
            <p:ph type="subTitle" idx="1"/>
          </p:nvPr>
        </p:nvSpPr>
        <p:spPr>
          <a:xfrm>
            <a:off x="0" y="1346076"/>
            <a:ext cx="6622116" cy="3976696"/>
          </a:xfrm>
        </p:spPr>
        <p:txBody>
          <a:bodyPr rtlCol="0">
            <a:normAutofit/>
          </a:bodyPr>
          <a:lstStyle/>
          <a:p>
            <a:pPr marL="514350" indent="-514350" algn="l" eaLnBrk="1" fontAlgn="auto" hangingPunct="1">
              <a:spcAft>
                <a:spcPts val="1200"/>
              </a:spcAft>
              <a:buFont typeface="Arial" charset="0"/>
              <a:buNone/>
              <a:defRPr/>
            </a:pPr>
            <a:endParaRPr lang="it-IT" sz="2400" dirty="0">
              <a:solidFill>
                <a:schemeClr val="tx1"/>
              </a:solidFill>
            </a:endParaRPr>
          </a:p>
          <a:p>
            <a:pPr marL="514350" indent="-514350" algn="l" eaLnBrk="1" fontAlgn="auto" hangingPunct="1">
              <a:spcAft>
                <a:spcPts val="1200"/>
              </a:spcAft>
              <a:buFont typeface="+mj-lt"/>
              <a:buAutoNum type="arabicPeriod"/>
              <a:defRPr/>
            </a:pPr>
            <a:r>
              <a:rPr lang="it-IT" sz="2400" dirty="0">
                <a:solidFill>
                  <a:schemeClr val="tx1"/>
                </a:solidFill>
                <a:latin typeface="Times New Roman" panose="02020603050405020304" pitchFamily="18" charset="0"/>
                <a:cs typeface="Times New Roman" panose="02020603050405020304" pitchFamily="18" charset="0"/>
              </a:rPr>
              <a:t>Risposta nel campo del visibile di una superficie esposta a UV.</a:t>
            </a:r>
          </a:p>
          <a:p>
            <a:pPr marL="514350" indent="-514350" algn="l" eaLnBrk="1" fontAlgn="auto" hangingPunct="1">
              <a:spcAft>
                <a:spcPts val="1200"/>
              </a:spcAft>
              <a:buFont typeface="+mj-lt"/>
              <a:buAutoNum type="arabicPeriod"/>
              <a:defRPr/>
            </a:pPr>
            <a:r>
              <a:rPr lang="it-IT" sz="2400" dirty="0">
                <a:solidFill>
                  <a:schemeClr val="tx1"/>
                </a:solidFill>
                <a:latin typeface="Times New Roman" panose="02020603050405020304" pitchFamily="18" charset="0"/>
                <a:cs typeface="Times New Roman" panose="02020603050405020304" pitchFamily="18" charset="0"/>
              </a:rPr>
              <a:t>Risposte riguardanti solo la superficie, non gli strati sottostanti.</a:t>
            </a:r>
          </a:p>
          <a:p>
            <a:pPr marL="514350" indent="-514350" algn="l" eaLnBrk="1" fontAlgn="auto" hangingPunct="1">
              <a:spcAft>
                <a:spcPts val="1200"/>
              </a:spcAft>
              <a:buFont typeface="+mj-lt"/>
              <a:buAutoNum type="arabicPeriod"/>
              <a:defRPr/>
            </a:pPr>
            <a:r>
              <a:rPr lang="it-IT" sz="2400" dirty="0">
                <a:solidFill>
                  <a:schemeClr val="tx1"/>
                </a:solidFill>
                <a:latin typeface="Times New Roman" panose="02020603050405020304" pitchFamily="18" charset="0"/>
                <a:cs typeface="Times New Roman" panose="02020603050405020304" pitchFamily="18" charset="0"/>
              </a:rPr>
              <a:t>Se la risposta cade nello spettro dell’IR, in foto il fenomeno comparirà come una zona più scura. </a:t>
            </a:r>
          </a:p>
          <a:p>
            <a:pPr marL="514350" indent="-514350" algn="l" eaLnBrk="1" fontAlgn="auto" hangingPunct="1">
              <a:spcAft>
                <a:spcPts val="0"/>
              </a:spcAft>
              <a:defRPr/>
            </a:pPr>
            <a:endParaRPr lang="it-IT" dirty="0"/>
          </a:p>
        </p:txBody>
      </p:sp>
      <p:pic>
        <p:nvPicPr>
          <p:cNvPr id="7" name="Immagine 6">
            <a:extLst>
              <a:ext uri="{FF2B5EF4-FFF2-40B4-BE49-F238E27FC236}">
                <a16:creationId xmlns:a16="http://schemas.microsoft.com/office/drawing/2014/main" id="{650EAA46-847B-7F33-203B-6E4D4A20CFAD}"/>
              </a:ext>
            </a:extLst>
          </p:cNvPr>
          <p:cNvPicPr>
            <a:picLocks noChangeAspect="1"/>
          </p:cNvPicPr>
          <p:nvPr/>
        </p:nvPicPr>
        <p:blipFill>
          <a:blip r:embed="rId3"/>
          <a:stretch>
            <a:fillRect/>
          </a:stretch>
        </p:blipFill>
        <p:spPr>
          <a:xfrm>
            <a:off x="7757286" y="1188305"/>
            <a:ext cx="4170025" cy="5572227"/>
          </a:xfrm>
          <a:prstGeom prst="rect">
            <a:avLst/>
          </a:prstGeom>
        </p:spPr>
      </p:pic>
    </p:spTree>
    <p:extLst>
      <p:ext uri="{BB962C8B-B14F-4D97-AF65-F5344CB8AC3E}">
        <p14:creationId xmlns:p14="http://schemas.microsoft.com/office/powerpoint/2010/main" val="228641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64372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77DEFABB-575B-72CB-F7DD-FAA902CFF7DB}"/>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9111CE1A-98A0-B815-4F1D-69AAFE684DE1}"/>
              </a:ext>
            </a:extLst>
          </p:cNvPr>
          <p:cNvSpPr>
            <a:spLocks noGrp="1"/>
          </p:cNvSpPr>
          <p:nvPr>
            <p:ph type="subTitle" idx="1"/>
          </p:nvPr>
        </p:nvSpPr>
        <p:spPr>
          <a:xfrm>
            <a:off x="31440" y="794677"/>
            <a:ext cx="6590676" cy="5732463"/>
          </a:xfrm>
        </p:spPr>
        <p:txBody>
          <a:bodyPr/>
          <a:lstStyle/>
          <a:p>
            <a:pPr algn="l" eaLnBrk="1" hangingPunct="1">
              <a:spcAft>
                <a:spcPts val="1200"/>
              </a:spcAft>
              <a:buFont typeface="Wingdings" panose="05000000000000000000" pitchFamily="2" charset="2"/>
              <a:buChar char="ü"/>
            </a:pPr>
            <a:endParaRPr lang="it-IT" altLang="it-IT" sz="2600" dirty="0">
              <a:solidFill>
                <a:schemeClr val="tx1"/>
              </a:solidFill>
            </a:endParaRPr>
          </a:p>
          <a:p>
            <a:pPr algn="l" eaLnBrk="1" hangingPunct="1">
              <a:spcAft>
                <a:spcPts val="1200"/>
              </a:spcAft>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La radiazione colpisce le molecole che costituiscono la superficie d’indagine. In questo modo assorbono l’energia associata alla radiazione passando da un livello fondamentale a uno stato eccitato. </a:t>
            </a:r>
          </a:p>
          <a:p>
            <a:pPr algn="l" eaLnBrk="1" hangingPunct="1">
              <a:spcAft>
                <a:spcPts val="1200"/>
              </a:spcAft>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Le molecole, però, tenderanno ad abbandonare questo livello eccitato (instabile) per tornare al livello energetico fondamentale. </a:t>
            </a:r>
          </a:p>
          <a:p>
            <a:pPr algn="l" eaLnBrk="1" hangingPunct="1">
              <a:spcAft>
                <a:spcPts val="1200"/>
              </a:spcAft>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Durante questo passaggio di livello le molecole emettono una radiazione elettromagnetica.  </a:t>
            </a:r>
          </a:p>
        </p:txBody>
      </p:sp>
      <p:pic>
        <p:nvPicPr>
          <p:cNvPr id="6" name="Immagine 5">
            <a:extLst>
              <a:ext uri="{FF2B5EF4-FFF2-40B4-BE49-F238E27FC236}">
                <a16:creationId xmlns:a16="http://schemas.microsoft.com/office/drawing/2014/main" id="{57D7F8B9-662E-8C97-74A0-37C213AEE283}"/>
              </a:ext>
            </a:extLst>
          </p:cNvPr>
          <p:cNvPicPr>
            <a:picLocks noChangeAspect="1"/>
          </p:cNvPicPr>
          <p:nvPr/>
        </p:nvPicPr>
        <p:blipFill>
          <a:blip r:embed="rId3"/>
          <a:stretch>
            <a:fillRect/>
          </a:stretch>
        </p:blipFill>
        <p:spPr>
          <a:xfrm>
            <a:off x="7496793" y="1061315"/>
            <a:ext cx="4312949" cy="5628849"/>
          </a:xfrm>
          <a:prstGeom prst="rect">
            <a:avLst/>
          </a:prstGeom>
        </p:spPr>
      </p:pic>
    </p:spTree>
    <p:extLst>
      <p:ext uri="{BB962C8B-B14F-4D97-AF65-F5344CB8AC3E}">
        <p14:creationId xmlns:p14="http://schemas.microsoft.com/office/powerpoint/2010/main" val="117664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532876"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B590E980-460F-D96A-C21D-795EFEE7EF3F}"/>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sp>
        <p:nvSpPr>
          <p:cNvPr id="3" name="Sottotitolo 2">
            <a:extLst>
              <a:ext uri="{FF2B5EF4-FFF2-40B4-BE49-F238E27FC236}">
                <a16:creationId xmlns:a16="http://schemas.microsoft.com/office/drawing/2014/main" id="{DF419481-9C43-34B1-1F55-496DDFB6FE6F}"/>
              </a:ext>
            </a:extLst>
          </p:cNvPr>
          <p:cNvSpPr>
            <a:spLocks noGrp="1"/>
          </p:cNvSpPr>
          <p:nvPr>
            <p:ph type="subTitle" idx="1"/>
          </p:nvPr>
        </p:nvSpPr>
        <p:spPr>
          <a:xfrm>
            <a:off x="50756" y="1700212"/>
            <a:ext cx="5532876" cy="5157788"/>
          </a:xfrm>
        </p:spPr>
        <p:txBody>
          <a:bodyPr/>
          <a:lstStyle/>
          <a:p>
            <a:pPr algn="l" eaLnBrk="1" hangingPunct="1">
              <a:spcAft>
                <a:spcPts val="1200"/>
              </a:spcAft>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La diseccitazione può avvenire tramite emissione di un solo fotone o più fotoni in sequenza.</a:t>
            </a:r>
          </a:p>
          <a:p>
            <a:pPr algn="l" eaLnBrk="1" hangingPunct="1">
              <a:spcAft>
                <a:spcPts val="1200"/>
              </a:spcAft>
              <a:buFont typeface="Wingdings" panose="05000000000000000000" pitchFamily="2" charset="2"/>
              <a:buChar char="ü"/>
            </a:pPr>
            <a:r>
              <a:rPr lang="it-IT" altLang="it-IT" sz="2400" dirty="0">
                <a:solidFill>
                  <a:schemeClr val="tx1"/>
                </a:solidFill>
                <a:latin typeface="Times New Roman" panose="02020603050405020304" pitchFamily="18" charset="0"/>
                <a:cs typeface="Times New Roman" panose="02020603050405020304" pitchFamily="18" charset="0"/>
              </a:rPr>
              <a:t>In questo secondo caso, l’energia di ciascun fotone emesso (detto di fluorescenza) sarà minore dell’energia che aveva eccitato la molecola che lo ha prodotto.</a:t>
            </a:r>
          </a:p>
        </p:txBody>
      </p:sp>
      <p:pic>
        <p:nvPicPr>
          <p:cNvPr id="6" name="Immagine 5">
            <a:extLst>
              <a:ext uri="{FF2B5EF4-FFF2-40B4-BE49-F238E27FC236}">
                <a16:creationId xmlns:a16="http://schemas.microsoft.com/office/drawing/2014/main" id="{02680CA7-543E-BAD3-8332-38DA417972BF}"/>
              </a:ext>
            </a:extLst>
          </p:cNvPr>
          <p:cNvPicPr>
            <a:picLocks noChangeAspect="1"/>
          </p:cNvPicPr>
          <p:nvPr/>
        </p:nvPicPr>
        <p:blipFill>
          <a:blip r:embed="rId3"/>
          <a:stretch>
            <a:fillRect/>
          </a:stretch>
        </p:blipFill>
        <p:spPr>
          <a:xfrm>
            <a:off x="7353338" y="1060974"/>
            <a:ext cx="4423813" cy="5764209"/>
          </a:xfrm>
          <a:prstGeom prst="rect">
            <a:avLst/>
          </a:prstGeom>
        </p:spPr>
      </p:pic>
    </p:spTree>
    <p:extLst>
      <p:ext uri="{BB962C8B-B14F-4D97-AF65-F5344CB8AC3E}">
        <p14:creationId xmlns:p14="http://schemas.microsoft.com/office/powerpoint/2010/main" val="4087851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02232"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9D8FE10E-F68D-8698-71DC-475420112476}"/>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pic>
        <p:nvPicPr>
          <p:cNvPr id="3" name="Immagine 2">
            <a:extLst>
              <a:ext uri="{FF2B5EF4-FFF2-40B4-BE49-F238E27FC236}">
                <a16:creationId xmlns:a16="http://schemas.microsoft.com/office/drawing/2014/main" id="{D8CD84D8-C358-13C8-2164-D73755253B1D}"/>
              </a:ext>
            </a:extLst>
          </p:cNvPr>
          <p:cNvPicPr>
            <a:picLocks noChangeAspect="1"/>
          </p:cNvPicPr>
          <p:nvPr/>
        </p:nvPicPr>
        <p:blipFill>
          <a:blip r:embed="rId3"/>
          <a:stretch>
            <a:fillRect/>
          </a:stretch>
        </p:blipFill>
        <p:spPr>
          <a:xfrm>
            <a:off x="2925841" y="1537065"/>
            <a:ext cx="4344000" cy="3689718"/>
          </a:xfrm>
          <a:prstGeom prst="rect">
            <a:avLst/>
          </a:prstGeom>
        </p:spPr>
      </p:pic>
      <p:pic>
        <p:nvPicPr>
          <p:cNvPr id="6" name="Immagine 5">
            <a:extLst>
              <a:ext uri="{FF2B5EF4-FFF2-40B4-BE49-F238E27FC236}">
                <a16:creationId xmlns:a16="http://schemas.microsoft.com/office/drawing/2014/main" id="{5FF9248A-93AA-95E2-9244-750E2D94E95A}"/>
              </a:ext>
            </a:extLst>
          </p:cNvPr>
          <p:cNvPicPr>
            <a:picLocks noChangeAspect="1"/>
          </p:cNvPicPr>
          <p:nvPr/>
        </p:nvPicPr>
        <p:blipFill>
          <a:blip r:embed="rId4"/>
          <a:stretch>
            <a:fillRect/>
          </a:stretch>
        </p:blipFill>
        <p:spPr>
          <a:xfrm>
            <a:off x="8966453" y="1337509"/>
            <a:ext cx="356543" cy="4066039"/>
          </a:xfrm>
          <a:prstGeom prst="rect">
            <a:avLst/>
          </a:prstGeom>
        </p:spPr>
      </p:pic>
    </p:spTree>
    <p:extLst>
      <p:ext uri="{BB962C8B-B14F-4D97-AF65-F5344CB8AC3E}">
        <p14:creationId xmlns:p14="http://schemas.microsoft.com/office/powerpoint/2010/main" val="401751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6327247" cy="661720"/>
          </a:xfrm>
          <a:prstGeom prst="rect">
            <a:avLst/>
          </a:prstGeom>
          <a:noFill/>
        </p:spPr>
        <p:txBody>
          <a:bodyPr wrap="square" rtlCol="0">
            <a:spAutoFit/>
          </a:bodyPr>
          <a:lstStyle/>
          <a:p>
            <a:pPr>
              <a:spcAft>
                <a:spcPts val="600"/>
              </a:spcAft>
            </a:pPr>
            <a:r>
              <a:rPr lang="it-IT" sz="1400" b="1" i="1" dirty="0">
                <a:solidFill>
                  <a:srgbClr val="000000"/>
                </a:solidFill>
                <a:effectLst/>
                <a:latin typeface="Times New Roman" panose="02020603050405020304" pitchFamily="18" charset="0"/>
                <a:ea typeface="Times New Roman" panose="02020603050405020304" pitchFamily="18" charset="0"/>
              </a:rPr>
              <a:t>Dipartimento di Scienze della Comunicazione</a:t>
            </a:r>
            <a:endParaRPr lang="it-IT" sz="1400" dirty="0">
              <a:effectLst/>
              <a:latin typeface="Times New Roman" panose="02020603050405020304" pitchFamily="18" charset="0"/>
              <a:ea typeface="Times New Roman" panose="02020603050405020304" pitchFamily="18" charset="0"/>
            </a:endParaRPr>
          </a:p>
          <a:p>
            <a:pPr>
              <a:spcAft>
                <a:spcPts val="600"/>
              </a:spcAft>
            </a:pPr>
            <a:endParaRPr lang="it-IT" dirty="0"/>
          </a:p>
        </p:txBody>
      </p:sp>
      <p:sp>
        <p:nvSpPr>
          <p:cNvPr id="2" name="CasellaDiTesto 1">
            <a:extLst>
              <a:ext uri="{FF2B5EF4-FFF2-40B4-BE49-F238E27FC236}">
                <a16:creationId xmlns:a16="http://schemas.microsoft.com/office/drawing/2014/main" id="{036CB7E1-B616-F04B-44C6-0DB74D9C2C7B}"/>
              </a:ext>
            </a:extLst>
          </p:cNvPr>
          <p:cNvSpPr txBox="1"/>
          <p:nvPr/>
        </p:nvSpPr>
        <p:spPr>
          <a:xfrm>
            <a:off x="6275316" y="229977"/>
            <a:ext cx="5916684" cy="830997"/>
          </a:xfrm>
          <a:prstGeom prst="rect">
            <a:avLst/>
          </a:prstGeom>
          <a:noFill/>
        </p:spPr>
        <p:txBody>
          <a:bodyPr wrap="square" rtlCol="0">
            <a:spAutoFit/>
          </a:bodyPr>
          <a:lstStyle/>
          <a:p>
            <a:pPr algn="ctr"/>
            <a:r>
              <a:rPr lang="it-IT" sz="2400" dirty="0">
                <a:latin typeface="Times New Roman" panose="02020603050405020304" pitchFamily="18" charset="0"/>
                <a:cs typeface="Times New Roman" panose="02020603050405020304" pitchFamily="18" charset="0"/>
              </a:rPr>
              <a:t>FLUORESCENZA INDOTTA DA RADIAZIONE ULTRAVIOLETTA</a:t>
            </a:r>
          </a:p>
        </p:txBody>
      </p:sp>
      <p:pic>
        <p:nvPicPr>
          <p:cNvPr id="6" name="Immagine 5">
            <a:extLst>
              <a:ext uri="{FF2B5EF4-FFF2-40B4-BE49-F238E27FC236}">
                <a16:creationId xmlns:a16="http://schemas.microsoft.com/office/drawing/2014/main" id="{6BEB86F3-4377-CA67-F662-1EFA88293CD5}"/>
              </a:ext>
            </a:extLst>
          </p:cNvPr>
          <p:cNvPicPr>
            <a:picLocks noChangeAspect="1"/>
          </p:cNvPicPr>
          <p:nvPr/>
        </p:nvPicPr>
        <p:blipFill>
          <a:blip r:embed="rId3"/>
          <a:stretch>
            <a:fillRect/>
          </a:stretch>
        </p:blipFill>
        <p:spPr>
          <a:xfrm>
            <a:off x="3871289" y="1386777"/>
            <a:ext cx="5146587" cy="3833346"/>
          </a:xfrm>
          <a:prstGeom prst="rect">
            <a:avLst/>
          </a:prstGeom>
        </p:spPr>
      </p:pic>
    </p:spTree>
    <p:extLst>
      <p:ext uri="{BB962C8B-B14F-4D97-AF65-F5344CB8AC3E}">
        <p14:creationId xmlns:p14="http://schemas.microsoft.com/office/powerpoint/2010/main" val="18598100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1097</TotalTime>
  <Words>886</Words>
  <Application>Microsoft Office PowerPoint</Application>
  <PresentationFormat>Widescreen</PresentationFormat>
  <Paragraphs>72</Paragraphs>
  <Slides>14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Arial</vt:lpstr>
      <vt:lpstr>Calibri</vt:lpstr>
      <vt:lpstr>Calibri Light</vt:lpstr>
      <vt:lpstr>Times New Roman</vt:lpstr>
      <vt:lpstr>Wingdings</vt:lpstr>
      <vt:lpstr>Tema di Office</vt:lpstr>
      <vt:lpstr>DIAGNOSTICA PER I BENI CULTURALI   MEDIA, ARTI, CULTURE (LM-65)  Università di Teramo</vt:lpstr>
      <vt:lpstr>LUNGHEZZA D’ONDA</vt:lpstr>
      <vt:lpstr>SPETTROMETRO</vt:lpstr>
      <vt:lpstr>LA RADIAZIONE UV</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19</cp:revision>
  <dcterms:created xsi:type="dcterms:W3CDTF">2022-04-26T11:54:05Z</dcterms:created>
  <dcterms:modified xsi:type="dcterms:W3CDTF">2023-08-04T18:25:08Z</dcterms:modified>
</cp:coreProperties>
</file>