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292" r:id="rId7"/>
    <p:sldId id="293" r:id="rId8"/>
    <p:sldId id="294" r:id="rId9"/>
    <p:sldId id="295" r:id="rId10"/>
    <p:sldId id="296" r:id="rId11"/>
    <p:sldId id="297" r:id="rId12"/>
    <p:sldId id="298" r:id="rId13"/>
    <p:sldId id="29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94666"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a:solidFill>
                  <a:prstClr val="black"/>
                </a:solidFill>
                <a:latin typeface="Times New Roman" panose="02020603050405020304" pitchFamily="18" charset="0"/>
                <a:cs typeface="Times New Roman" panose="02020603050405020304" pitchFamily="18" charset="0"/>
              </a:rPr>
              <a:t>X</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FUSIONE A CERA PERSA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63858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POSITIVO IN CERA</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pic>
        <p:nvPicPr>
          <p:cNvPr id="9" name="Picture 2" descr="C:\Users\Marzia\Desktop\fusione\100_4266.JPG">
            <a:extLst>
              <a:ext uri="{FF2B5EF4-FFF2-40B4-BE49-F238E27FC236}">
                <a16:creationId xmlns:a16="http://schemas.microsoft.com/office/drawing/2014/main" id="{DB9013AF-3313-E411-D835-DCD1D1BAC807}"/>
              </a:ext>
            </a:extLst>
          </p:cNvPr>
          <p:cNvPicPr>
            <a:picLocks noChangeAspect="1" noChangeArrowheads="1"/>
          </p:cNvPicPr>
          <p:nvPr/>
        </p:nvPicPr>
        <p:blipFill>
          <a:blip r:embed="rId3" cstate="print"/>
          <a:srcRect/>
          <a:stretch>
            <a:fillRect/>
          </a:stretch>
        </p:blipFill>
        <p:spPr bwMode="auto">
          <a:xfrm>
            <a:off x="2261207" y="1933455"/>
            <a:ext cx="2256251" cy="2736304"/>
          </a:xfrm>
          <a:prstGeom prst="rect">
            <a:avLst/>
          </a:prstGeom>
          <a:noFill/>
        </p:spPr>
      </p:pic>
      <p:pic>
        <p:nvPicPr>
          <p:cNvPr id="11" name="Immagine 10">
            <a:extLst>
              <a:ext uri="{FF2B5EF4-FFF2-40B4-BE49-F238E27FC236}">
                <a16:creationId xmlns:a16="http://schemas.microsoft.com/office/drawing/2014/main" id="{813BA467-FE77-4CC1-E85E-7379034E77AC}"/>
              </a:ext>
            </a:extLst>
          </p:cNvPr>
          <p:cNvPicPr>
            <a:picLocks noChangeAspect="1"/>
          </p:cNvPicPr>
          <p:nvPr/>
        </p:nvPicPr>
        <p:blipFill>
          <a:blip r:embed="rId4"/>
          <a:stretch>
            <a:fillRect/>
          </a:stretch>
        </p:blipFill>
        <p:spPr>
          <a:xfrm>
            <a:off x="7320881" y="1013081"/>
            <a:ext cx="3083112" cy="4535600"/>
          </a:xfrm>
          <a:prstGeom prst="rect">
            <a:avLst/>
          </a:prstGeom>
        </p:spPr>
      </p:pic>
    </p:spTree>
    <p:extLst>
      <p:ext uri="{BB962C8B-B14F-4D97-AF65-F5344CB8AC3E}">
        <p14:creationId xmlns:p14="http://schemas.microsoft.com/office/powerpoint/2010/main" val="89645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83216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PRODOTTO FINITO IN BRONZO</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9" name="Segnaposto contenuto 2">
            <a:extLst>
              <a:ext uri="{FF2B5EF4-FFF2-40B4-BE49-F238E27FC236}">
                <a16:creationId xmlns:a16="http://schemas.microsoft.com/office/drawing/2014/main" id="{2E93B513-CD88-000D-A2BC-EC307B01F6B9}"/>
              </a:ext>
            </a:extLst>
          </p:cNvPr>
          <p:cNvSpPr txBox="1">
            <a:spLocks/>
          </p:cNvSpPr>
          <p:nvPr/>
        </p:nvSpPr>
        <p:spPr>
          <a:xfrm>
            <a:off x="12604" y="943372"/>
            <a:ext cx="12179396" cy="53866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t-IT" sz="2600" b="1"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Dopo aver inserito i chiodi distanziatori, il modello viene riempito di refrattario (</a:t>
            </a:r>
            <a:r>
              <a:rPr lang="it-IT" sz="2100" dirty="0">
                <a:latin typeface="Times New Roman" panose="02020603050405020304" pitchFamily="18" charset="0"/>
                <a:cs typeface="Times New Roman" panose="02020603050405020304" pitchFamily="18" charset="0"/>
                <a:sym typeface="Wingdings" pitchFamily="2" charset="2"/>
              </a:rPr>
              <a:t> “anima di fusione”), </a:t>
            </a:r>
            <a:r>
              <a:rPr lang="it-IT" sz="2100" dirty="0">
                <a:latin typeface="Times New Roman" panose="02020603050405020304" pitchFamily="18" charset="0"/>
                <a:cs typeface="Times New Roman" panose="02020603050405020304" pitchFamily="18" charset="0"/>
              </a:rPr>
              <a:t>vengono applicati i canali di cera per condurre il bronzo fuso e viene sistemato sulla sommità della struttura un imbuto per facilitare la colata.</a:t>
            </a:r>
          </a:p>
          <a:p>
            <a:pPr algn="l"/>
            <a:r>
              <a:rPr lang="it-IT" sz="2100" dirty="0">
                <a:latin typeface="Times New Roman" panose="02020603050405020304" pitchFamily="18" charset="0"/>
                <a:cs typeface="Times New Roman" panose="02020603050405020304" pitchFamily="18" charset="0"/>
              </a:rPr>
              <a:t>Il positivo in cera con i canali viene rivestito, anche esternamente, di refrattario fino a formare un blocco unico. </a:t>
            </a:r>
          </a:p>
          <a:p>
            <a:pPr algn="l"/>
            <a:r>
              <a:rPr lang="it-IT" sz="2100" dirty="0">
                <a:latin typeface="Times New Roman" panose="02020603050405020304" pitchFamily="18" charset="0"/>
                <a:cs typeface="Times New Roman" panose="02020603050405020304" pitchFamily="18" charset="0"/>
              </a:rPr>
              <a:t>Il blocco di refrattario viene messo in forno per 12 ore a una temperatura di 500 gradi: due ore per sciogliere la cera e dieci per far evaporare la cera assorbita del refrattario.</a:t>
            </a:r>
          </a:p>
          <a:p>
            <a:pPr algn="l"/>
            <a:r>
              <a:rPr lang="it-IT" sz="2100" dirty="0">
                <a:latin typeface="Times New Roman" panose="02020603050405020304" pitchFamily="18" charset="0"/>
                <a:cs typeface="Times New Roman" panose="02020603050405020304" pitchFamily="18" charset="0"/>
              </a:rPr>
              <a:t>A questo punto la fuoriuscita della cera ha lasciato uno spazio vuoto compreso tra l’anima interna e il rivestimento esterno del refrattario, spazio che verrà riempito dal bronzo liquido, a una temperatura di 900 gradi. Prima della colata il blocco viene interrato per arginare la pressione del bronzo, successivamente alla colata il blocco di refrattario viene estratto dalla sabbia e rotto. Emerge il cosiddetto “getto grezzo” , con canali e chiodi distanziatori che vengono tagliati per liberare la statua; a questo punto si ha una prima qualificazione della superficie con lime e abrasivi.</a:t>
            </a:r>
          </a:p>
        </p:txBody>
      </p:sp>
    </p:spTree>
    <p:extLst>
      <p:ext uri="{BB962C8B-B14F-4D97-AF65-F5344CB8AC3E}">
        <p14:creationId xmlns:p14="http://schemas.microsoft.com/office/powerpoint/2010/main" val="191178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42971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523220"/>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FORMA PER IL GETTO</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pic>
        <p:nvPicPr>
          <p:cNvPr id="9" name="Immagine 8">
            <a:extLst>
              <a:ext uri="{FF2B5EF4-FFF2-40B4-BE49-F238E27FC236}">
                <a16:creationId xmlns:a16="http://schemas.microsoft.com/office/drawing/2014/main" id="{02523C8D-B591-F94A-43EF-D5CBD3DE3B39}"/>
              </a:ext>
            </a:extLst>
          </p:cNvPr>
          <p:cNvPicPr>
            <a:picLocks noChangeAspect="1"/>
          </p:cNvPicPr>
          <p:nvPr/>
        </p:nvPicPr>
        <p:blipFill>
          <a:blip r:embed="rId3"/>
          <a:stretch>
            <a:fillRect/>
          </a:stretch>
        </p:blipFill>
        <p:spPr>
          <a:xfrm>
            <a:off x="2339452" y="974931"/>
            <a:ext cx="6504996" cy="4968671"/>
          </a:xfrm>
          <a:prstGeom prst="rect">
            <a:avLst/>
          </a:prstGeom>
        </p:spPr>
      </p:pic>
    </p:spTree>
    <p:extLst>
      <p:ext uri="{BB962C8B-B14F-4D97-AF65-F5344CB8AC3E}">
        <p14:creationId xmlns:p14="http://schemas.microsoft.com/office/powerpoint/2010/main" val="411852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32589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INDERETTE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pic>
        <p:nvPicPr>
          <p:cNvPr id="9" name="Immagine 8">
            <a:extLst>
              <a:ext uri="{FF2B5EF4-FFF2-40B4-BE49-F238E27FC236}">
                <a16:creationId xmlns:a16="http://schemas.microsoft.com/office/drawing/2014/main" id="{44F1C98A-D0CA-96D3-4129-5A0CF9F85AFE}"/>
              </a:ext>
            </a:extLst>
          </p:cNvPr>
          <p:cNvPicPr>
            <a:picLocks noChangeAspect="1"/>
          </p:cNvPicPr>
          <p:nvPr/>
        </p:nvPicPr>
        <p:blipFill>
          <a:blip r:embed="rId3"/>
          <a:stretch>
            <a:fillRect/>
          </a:stretch>
        </p:blipFill>
        <p:spPr>
          <a:xfrm>
            <a:off x="1331287" y="197157"/>
            <a:ext cx="3099243" cy="5583890"/>
          </a:xfrm>
          <a:prstGeom prst="rect">
            <a:avLst/>
          </a:prstGeom>
        </p:spPr>
      </p:pic>
      <p:pic>
        <p:nvPicPr>
          <p:cNvPr id="11" name="Immagine 10">
            <a:extLst>
              <a:ext uri="{FF2B5EF4-FFF2-40B4-BE49-F238E27FC236}">
                <a16:creationId xmlns:a16="http://schemas.microsoft.com/office/drawing/2014/main" id="{64CA531D-873B-49A6-960F-F18B3DF6DEC7}"/>
              </a:ext>
            </a:extLst>
          </p:cNvPr>
          <p:cNvPicPr>
            <a:picLocks noChangeAspect="1"/>
          </p:cNvPicPr>
          <p:nvPr/>
        </p:nvPicPr>
        <p:blipFill>
          <a:blip r:embed="rId4"/>
          <a:stretch>
            <a:fillRect/>
          </a:stretch>
        </p:blipFill>
        <p:spPr>
          <a:xfrm>
            <a:off x="7493739" y="908207"/>
            <a:ext cx="3426249" cy="4828450"/>
          </a:xfrm>
          <a:prstGeom prst="rect">
            <a:avLst/>
          </a:prstGeom>
        </p:spPr>
      </p:pic>
    </p:spTree>
    <p:extLst>
      <p:ext uri="{BB962C8B-B14F-4D97-AF65-F5344CB8AC3E}">
        <p14:creationId xmlns:p14="http://schemas.microsoft.com/office/powerpoint/2010/main" val="312443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44518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INDIRETTE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1015663"/>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SCULTURA: TECNICHE INDIRETTE</a:t>
            </a:r>
          </a:p>
        </p:txBody>
      </p:sp>
      <p:sp>
        <p:nvSpPr>
          <p:cNvPr id="13" name="Sottotitolo 2">
            <a:extLst>
              <a:ext uri="{FF2B5EF4-FFF2-40B4-BE49-F238E27FC236}">
                <a16:creationId xmlns:a16="http://schemas.microsoft.com/office/drawing/2014/main" id="{2A5E9ADB-540A-2C7F-7BC1-459458977DD0}"/>
              </a:ext>
            </a:extLst>
          </p:cNvPr>
          <p:cNvSpPr>
            <a:spLocks noGrp="1"/>
          </p:cNvSpPr>
          <p:nvPr>
            <p:ph type="subTitle" idx="1"/>
          </p:nvPr>
        </p:nvSpPr>
        <p:spPr>
          <a:xfrm>
            <a:off x="1702043" y="1711444"/>
            <a:ext cx="4068763" cy="3550684"/>
          </a:xfrm>
          <a:ln>
            <a:solidFill>
              <a:srgbClr val="FF0000"/>
            </a:solidFill>
          </a:ln>
        </p:spPr>
        <p:txBody>
          <a:bodyPr rtlCol="0">
            <a:normAutofit/>
          </a:bodyPr>
          <a:lstStyle/>
          <a:p>
            <a:pPr eaLnBrk="1" fontAlgn="auto" hangingPunct="1">
              <a:spcAft>
                <a:spcPts val="1200"/>
              </a:spcAft>
              <a:defRPr/>
            </a:pPr>
            <a:endParaRPr lang="it-IT" sz="2400" dirty="0">
              <a:solidFill>
                <a:schemeClr val="tx1"/>
              </a:solidFill>
            </a:endParaRPr>
          </a:p>
          <a:p>
            <a:pPr eaLnBrk="1" fontAlgn="auto" hangingPunct="1">
              <a:spcAft>
                <a:spcPts val="1200"/>
              </a:spcAft>
              <a:defRPr/>
            </a:pPr>
            <a:r>
              <a:rPr lang="it-IT" sz="2400" dirty="0">
                <a:solidFill>
                  <a:schemeClr val="tx1"/>
                </a:solidFill>
              </a:rPr>
              <a:t>Il prodotto finale è dato dalla trasformazione della materia attraverso il diretto utilizzo di strumenti su essa:</a:t>
            </a:r>
          </a:p>
          <a:p>
            <a:pPr marL="514350" indent="-514350" eaLnBrk="1" fontAlgn="auto" hangingPunct="1">
              <a:spcAft>
                <a:spcPts val="1200"/>
              </a:spcAft>
              <a:buFont typeface="+mj-lt"/>
              <a:buAutoNum type="arabicPeriod"/>
              <a:defRPr/>
            </a:pPr>
            <a:r>
              <a:rPr lang="it-IT" sz="2400" dirty="0">
                <a:solidFill>
                  <a:schemeClr val="tx1"/>
                </a:solidFill>
              </a:rPr>
              <a:t>PITTURA</a:t>
            </a:r>
          </a:p>
          <a:p>
            <a:pPr marL="514350" indent="-514350" eaLnBrk="1" fontAlgn="auto" hangingPunct="1">
              <a:spcAft>
                <a:spcPts val="1200"/>
              </a:spcAft>
              <a:buFont typeface="+mj-lt"/>
              <a:buAutoNum type="arabicPeriod"/>
              <a:defRPr/>
            </a:pPr>
            <a:r>
              <a:rPr lang="it-IT" sz="2400" dirty="0">
                <a:solidFill>
                  <a:schemeClr val="tx1"/>
                </a:solidFill>
              </a:rPr>
              <a:t>SCULTURA IN PIETRA</a:t>
            </a:r>
          </a:p>
        </p:txBody>
      </p:sp>
      <p:sp>
        <p:nvSpPr>
          <p:cNvPr id="15" name="Sottotitolo 2">
            <a:extLst>
              <a:ext uri="{FF2B5EF4-FFF2-40B4-BE49-F238E27FC236}">
                <a16:creationId xmlns:a16="http://schemas.microsoft.com/office/drawing/2014/main" id="{586488FF-67EE-96FE-B717-8834909A57DF}"/>
              </a:ext>
            </a:extLst>
          </p:cNvPr>
          <p:cNvSpPr txBox="1">
            <a:spLocks/>
          </p:cNvSpPr>
          <p:nvPr/>
        </p:nvSpPr>
        <p:spPr>
          <a:xfrm>
            <a:off x="6023218" y="1711444"/>
            <a:ext cx="4356100" cy="3571424"/>
          </a:xfrm>
          <a:prstGeom prst="rect">
            <a:avLst/>
          </a:prstGeom>
          <a:ln>
            <a:solidFill>
              <a:srgbClr val="FF0000"/>
            </a:solidFill>
          </a:ln>
        </p:spPr>
        <p:txBody>
          <a:bodyPr>
            <a:normAutofit/>
          </a:bodyPr>
          <a:lstStyle/>
          <a:p>
            <a:pPr algn="ctr" eaLnBrk="1" fontAlgn="auto" hangingPunct="1">
              <a:spcBef>
                <a:spcPct val="20000"/>
              </a:spcBef>
              <a:spcAft>
                <a:spcPts val="1200"/>
              </a:spcAft>
              <a:buFont typeface="Arial" pitchFamily="34" charset="0"/>
              <a:buNone/>
              <a:defRPr/>
            </a:pPr>
            <a:endParaRPr lang="it-IT" sz="2400" dirty="0">
              <a:latin typeface="+mn-lt"/>
            </a:endParaRPr>
          </a:p>
          <a:p>
            <a:pPr algn="ctr" eaLnBrk="1" fontAlgn="auto" hangingPunct="1">
              <a:spcBef>
                <a:spcPct val="20000"/>
              </a:spcBef>
              <a:spcAft>
                <a:spcPts val="1200"/>
              </a:spcAft>
              <a:buFont typeface="Arial" pitchFamily="34" charset="0"/>
              <a:buNone/>
              <a:defRPr/>
            </a:pPr>
            <a:r>
              <a:rPr lang="it-IT" sz="2400" dirty="0">
                <a:latin typeface="+mn-lt"/>
              </a:rPr>
              <a:t>Il prodotto finale è dato da una matrice su cui ha agito l’artista</a:t>
            </a:r>
          </a:p>
          <a:p>
            <a:pPr marL="514350" indent="-514350" algn="ctr" eaLnBrk="1" fontAlgn="auto" hangingPunct="1">
              <a:spcBef>
                <a:spcPct val="20000"/>
              </a:spcBef>
              <a:spcAft>
                <a:spcPts val="1200"/>
              </a:spcAft>
              <a:buFont typeface="+mj-lt"/>
              <a:buAutoNum type="arabicPeriod"/>
              <a:defRPr/>
            </a:pPr>
            <a:r>
              <a:rPr lang="it-IT" sz="2400" dirty="0">
                <a:latin typeface="+mn-lt"/>
              </a:rPr>
              <a:t>GRAFICA</a:t>
            </a:r>
          </a:p>
          <a:p>
            <a:pPr marL="514350" indent="-514350" algn="ctr" eaLnBrk="1" fontAlgn="auto" hangingPunct="1">
              <a:spcBef>
                <a:spcPct val="20000"/>
              </a:spcBef>
              <a:spcAft>
                <a:spcPts val="1200"/>
              </a:spcAft>
              <a:buFont typeface="+mj-lt"/>
              <a:buAutoNum type="arabicPeriod"/>
              <a:defRPr/>
            </a:pPr>
            <a:r>
              <a:rPr lang="it-IT" sz="2400" dirty="0">
                <a:latin typeface="+mn-lt"/>
              </a:rPr>
              <a:t>SCULTURA IN METALLO</a:t>
            </a:r>
          </a:p>
          <a:p>
            <a:pPr marL="514350" indent="-514350" algn="ctr" eaLnBrk="1" fontAlgn="auto" hangingPunct="1">
              <a:spcBef>
                <a:spcPct val="20000"/>
              </a:spcBef>
              <a:spcAft>
                <a:spcPts val="1200"/>
              </a:spcAft>
              <a:defRPr/>
            </a:pPr>
            <a:r>
              <a:rPr lang="it-IT" sz="2400" dirty="0">
                <a:latin typeface="+mn-lt"/>
              </a:rPr>
              <a:t>(O IN MATERIALI PLASMATICI)</a:t>
            </a:r>
          </a:p>
          <a:p>
            <a:pPr marL="514350" indent="-514350" algn="ctr" eaLnBrk="1" fontAlgn="auto" hangingPunct="1">
              <a:spcBef>
                <a:spcPct val="20000"/>
              </a:spcBef>
              <a:spcAft>
                <a:spcPts val="1200"/>
              </a:spcAft>
              <a:buFont typeface="+mj-lt"/>
              <a:buAutoNum type="arabicPeriod"/>
              <a:defRPr/>
            </a:pPr>
            <a:endParaRPr lang="it-IT" sz="3200" dirty="0">
              <a:solidFill>
                <a:schemeClr val="tx1">
                  <a:tint val="75000"/>
                </a:schemeClr>
              </a:solidFill>
              <a:latin typeface="+mn-lt"/>
            </a:endParaRPr>
          </a:p>
        </p:txBody>
      </p:sp>
      <p:sp>
        <p:nvSpPr>
          <p:cNvPr id="17" name="CasellaDiTesto 4">
            <a:extLst>
              <a:ext uri="{FF2B5EF4-FFF2-40B4-BE49-F238E27FC236}">
                <a16:creationId xmlns:a16="http://schemas.microsoft.com/office/drawing/2014/main" id="{49670E68-EA9B-AC1A-98B4-F97619BEABAB}"/>
              </a:ext>
            </a:extLst>
          </p:cNvPr>
          <p:cNvSpPr txBox="1">
            <a:spLocks noChangeArrowheads="1"/>
          </p:cNvSpPr>
          <p:nvPr/>
        </p:nvSpPr>
        <p:spPr bwMode="auto">
          <a:xfrm>
            <a:off x="1775068" y="1219318"/>
            <a:ext cx="3600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600" b="1"/>
              <a:t>DIRETTE</a:t>
            </a:r>
          </a:p>
        </p:txBody>
      </p:sp>
      <p:sp>
        <p:nvSpPr>
          <p:cNvPr id="18" name="CasellaDiTesto 5">
            <a:extLst>
              <a:ext uri="{FF2B5EF4-FFF2-40B4-BE49-F238E27FC236}">
                <a16:creationId xmlns:a16="http://schemas.microsoft.com/office/drawing/2014/main" id="{FC4FB5B2-F86E-09E0-8545-482C6F533791}"/>
              </a:ext>
            </a:extLst>
          </p:cNvPr>
          <p:cNvSpPr txBox="1">
            <a:spLocks noChangeArrowheads="1"/>
          </p:cNvSpPr>
          <p:nvPr/>
        </p:nvSpPr>
        <p:spPr bwMode="auto">
          <a:xfrm>
            <a:off x="6455018" y="1178043"/>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400" b="1"/>
              <a:t>INDIRETTE</a:t>
            </a:r>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30810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INDIRETTE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1015663"/>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SCULTURA: TECNICHE INDIRETTE</a:t>
            </a:r>
          </a:p>
        </p:txBody>
      </p:sp>
      <p:sp>
        <p:nvSpPr>
          <p:cNvPr id="19" name="Sottotitolo 2">
            <a:extLst>
              <a:ext uri="{FF2B5EF4-FFF2-40B4-BE49-F238E27FC236}">
                <a16:creationId xmlns:a16="http://schemas.microsoft.com/office/drawing/2014/main" id="{970D8F1C-9329-D21D-4376-E4B86DBA1B19}"/>
              </a:ext>
            </a:extLst>
          </p:cNvPr>
          <p:cNvSpPr>
            <a:spLocks noGrp="1"/>
          </p:cNvSpPr>
          <p:nvPr>
            <p:ph type="subTitle" idx="1"/>
          </p:nvPr>
        </p:nvSpPr>
        <p:spPr>
          <a:xfrm>
            <a:off x="125246" y="1394509"/>
            <a:ext cx="12066753" cy="5445125"/>
          </a:xfrm>
        </p:spPr>
        <p:txBody>
          <a:bodyPr/>
          <a:lstStyle/>
          <a:p>
            <a:pPr marL="514350" indent="-514350" algn="l" eaLnBrk="1" hangingPunct="1">
              <a:buFont typeface="Calibri" panose="020F0502020204030204" pitchFamily="34" charset="0"/>
              <a:buAutoNum type="arabicPeriod"/>
            </a:pPr>
            <a:r>
              <a:rPr lang="it-IT" altLang="it-IT" sz="2400" u="sng" dirty="0">
                <a:solidFill>
                  <a:schemeClr val="tx1"/>
                </a:solidFill>
                <a:latin typeface="Times New Roman" panose="02020603050405020304" pitchFamily="18" charset="0"/>
                <a:cs typeface="Times New Roman" panose="02020603050405020304" pitchFamily="18" charset="0"/>
              </a:rPr>
              <a:t>Cera persa</a:t>
            </a:r>
            <a:r>
              <a:rPr lang="it-IT" altLang="it-IT" sz="2400" dirty="0">
                <a:solidFill>
                  <a:schemeClr val="tx1"/>
                </a:solidFill>
                <a:latin typeface="Times New Roman" panose="02020603050405020304" pitchFamily="18" charset="0"/>
                <a:cs typeface="Times New Roman" panose="02020603050405020304" pitchFamily="18" charset="0"/>
              </a:rPr>
              <a:t> per i metalli. </a:t>
            </a:r>
          </a:p>
          <a:p>
            <a:pPr marL="514350" indent="-514350" algn="l" eaLnBrk="1" hangingPunct="1">
              <a:buFont typeface="Calibri" panose="020F0502020204030204" pitchFamily="34" charset="0"/>
              <a:buAutoNum type="arabicPeriod"/>
            </a:pPr>
            <a:r>
              <a:rPr lang="it-IT" altLang="it-IT" sz="2400" u="sng" dirty="0">
                <a:solidFill>
                  <a:schemeClr val="tx1"/>
                </a:solidFill>
                <a:latin typeface="Times New Roman" panose="02020603050405020304" pitchFamily="18" charset="0"/>
                <a:cs typeface="Times New Roman" panose="02020603050405020304" pitchFamily="18" charset="0"/>
              </a:rPr>
              <a:t>Matrice in gomma</a:t>
            </a:r>
            <a:r>
              <a:rPr lang="it-IT" altLang="it-IT" sz="2400" dirty="0">
                <a:solidFill>
                  <a:schemeClr val="tx1"/>
                </a:solidFill>
                <a:latin typeface="Times New Roman" panose="02020603050405020304" pitchFamily="18" charset="0"/>
                <a:cs typeface="Times New Roman" panose="02020603050405020304" pitchFamily="18" charset="0"/>
              </a:rPr>
              <a:t> per materiali plastici freddi a indurimento progressivo a contatto con l’aria.</a:t>
            </a:r>
          </a:p>
          <a:p>
            <a:pPr marL="514350" indent="-514350" algn="l" eaLnBrk="1" hangingPunct="1">
              <a:buFont typeface="Calibri" panose="020F0502020204030204" pitchFamily="34" charset="0"/>
              <a:buAutoNum type="arabicPeriod"/>
            </a:pPr>
            <a:r>
              <a:rPr lang="it-IT" altLang="it-IT" sz="2400" u="sng" dirty="0">
                <a:solidFill>
                  <a:schemeClr val="tx1"/>
                </a:solidFill>
                <a:latin typeface="Times New Roman" panose="02020603050405020304" pitchFamily="18" charset="0"/>
                <a:cs typeface="Times New Roman" panose="02020603050405020304" pitchFamily="18" charset="0"/>
              </a:rPr>
              <a:t>Getti di gesso </a:t>
            </a:r>
            <a:r>
              <a:rPr lang="it-IT" altLang="it-IT" sz="2400" dirty="0">
                <a:solidFill>
                  <a:schemeClr val="tx1"/>
                </a:solidFill>
                <a:latin typeface="Times New Roman" panose="02020603050405020304" pitchFamily="18" charset="0"/>
                <a:cs typeface="Times New Roman" panose="02020603050405020304" pitchFamily="18" charset="0"/>
              </a:rPr>
              <a:t>(utilizzato per resine, cemento…).</a:t>
            </a:r>
          </a:p>
          <a:p>
            <a:pPr marL="514350" indent="-514350" eaLnBrk="1" hangingPunct="1"/>
            <a:endParaRPr lang="it-IT" altLang="it-IT" sz="2400" dirty="0">
              <a:solidFill>
                <a:schemeClr val="tx1"/>
              </a:solidFill>
              <a:latin typeface="Times New Roman" panose="02020603050405020304" pitchFamily="18" charset="0"/>
              <a:cs typeface="Times New Roman" panose="02020603050405020304" pitchFamily="18" charset="0"/>
            </a:endParaRPr>
          </a:p>
          <a:p>
            <a:pPr marL="514350" indent="-514350" eaLnBrk="1" hangingPunct="1">
              <a:buFont typeface="Wingdings" panose="05000000000000000000" pitchFamily="2" charset="2"/>
              <a:buChar char="ü"/>
            </a:pPr>
            <a:r>
              <a:rPr lang="it-IT" altLang="it-IT" sz="2400" dirty="0">
                <a:solidFill>
                  <a:schemeClr val="tx1"/>
                </a:solidFill>
                <a:latin typeface="Times New Roman" panose="02020603050405020304" pitchFamily="18" charset="0"/>
                <a:cs typeface="Times New Roman" panose="02020603050405020304" pitchFamily="18" charset="0"/>
              </a:rPr>
              <a:t>TRANNE IL TERZO PROCEDIMENTO (matrice sempre distrutta) LA MATRICE PUÒ ESSERE REIMPIEGATA PIÙ VOLTE.</a:t>
            </a:r>
          </a:p>
          <a:p>
            <a:pPr marL="514350" indent="-514350" eaLnBrk="1" hangingPunct="1">
              <a:buFont typeface="Wingdings" panose="05000000000000000000" pitchFamily="2" charset="2"/>
              <a:buChar char="ü"/>
            </a:pPr>
            <a:endParaRPr lang="it-IT" altLang="it-IT" sz="2400" dirty="0">
              <a:solidFill>
                <a:schemeClr val="tx1"/>
              </a:solidFill>
              <a:latin typeface="Times New Roman" panose="02020603050405020304" pitchFamily="18" charset="0"/>
              <a:cs typeface="Times New Roman" panose="02020603050405020304" pitchFamily="18" charset="0"/>
            </a:endParaRPr>
          </a:p>
          <a:p>
            <a:pPr marL="514350" indent="-514350" eaLnBrk="1" hangingPunct="1">
              <a:buFont typeface="Wingdings" panose="05000000000000000000" pitchFamily="2" charset="2"/>
              <a:buChar char="ü"/>
            </a:pPr>
            <a:r>
              <a:rPr lang="it-IT" altLang="it-IT" sz="2400" dirty="0">
                <a:solidFill>
                  <a:schemeClr val="tx1"/>
                </a:solidFill>
                <a:latin typeface="Times New Roman" panose="02020603050405020304" pitchFamily="18" charset="0"/>
                <a:cs typeface="Times New Roman" panose="02020603050405020304" pitchFamily="18" charset="0"/>
              </a:rPr>
              <a:t>DALL’OSSERVAZIONE MICROSCOPICA DEL PRODOTTO È DISTINGUIBILE LA TECNICA.</a:t>
            </a:r>
          </a:p>
          <a:p>
            <a:pPr marL="514350" indent="-514350" eaLnBrk="1" hangingPunct="1"/>
            <a:endParaRPr lang="it-IT" altLang="it-I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35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70832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INDIRETTE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15" name="Segnaposto contenuto 2">
            <a:extLst>
              <a:ext uri="{FF2B5EF4-FFF2-40B4-BE49-F238E27FC236}">
                <a16:creationId xmlns:a16="http://schemas.microsoft.com/office/drawing/2014/main" id="{60724FA6-501A-AFB7-5D09-88F746534625}"/>
              </a:ext>
            </a:extLst>
          </p:cNvPr>
          <p:cNvSpPr txBox="1">
            <a:spLocks/>
          </p:cNvSpPr>
          <p:nvPr/>
        </p:nvSpPr>
        <p:spPr>
          <a:xfrm>
            <a:off x="92815" y="1421207"/>
            <a:ext cx="12006370" cy="39486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800" dirty="0">
                <a:latin typeface="Times New Roman" panose="02020603050405020304" pitchFamily="18" charset="0"/>
                <a:cs typeface="Times New Roman" panose="02020603050405020304" pitchFamily="18" charset="0"/>
              </a:rPr>
              <a:t>È la tecnica più diffusa sin dall’antichità: alcune opere celebri, come i bronzi di Riace, sono stati realizzati utilizzando questo procedimento. Nel Medioevo si verifica la perdita delle conoscenze metallurgiche, quindi il bronzo non viene più utilizzato (i materiali della scultura medievale sono, essenzialmente, pietra e legno). Le conoscenze tecniche antiche vengono recuperate nel Rinascimento, ma perfezionate solamente nel ‘500 da Cellini e Giambologna. </a:t>
            </a:r>
          </a:p>
          <a:p>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Va comunque ricordato che la perfezione tecnica delle opere antiche non verrà mai raggiunta in epoca moderna, neanche dai suddetti artisti.</a:t>
            </a:r>
          </a:p>
        </p:txBody>
      </p:sp>
    </p:spTree>
    <p:extLst>
      <p:ext uri="{BB962C8B-B14F-4D97-AF65-F5344CB8AC3E}">
        <p14:creationId xmlns:p14="http://schemas.microsoft.com/office/powerpoint/2010/main" val="368576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83216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INDIRETTE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9" name="Segnaposto contenuto 2">
            <a:extLst>
              <a:ext uri="{FF2B5EF4-FFF2-40B4-BE49-F238E27FC236}">
                <a16:creationId xmlns:a16="http://schemas.microsoft.com/office/drawing/2014/main" id="{767F736B-FE1B-6958-3638-DC71664464C1}"/>
              </a:ext>
            </a:extLst>
          </p:cNvPr>
          <p:cNvSpPr txBox="1">
            <a:spLocks/>
          </p:cNvSpPr>
          <p:nvPr/>
        </p:nvSpPr>
        <p:spPr>
          <a:xfrm>
            <a:off x="86697" y="1338971"/>
            <a:ext cx="12012488" cy="39678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200" dirty="0">
                <a:latin typeface="Times New Roman" panose="02020603050405020304" pitchFamily="18" charset="0"/>
                <a:cs typeface="Times New Roman" panose="02020603050405020304" pitchFamily="18" charset="0"/>
              </a:rPr>
              <a:t>Nel corso del ‘500 si sono occupati di questa materia vari personaggi: Pomponio </a:t>
            </a:r>
            <a:r>
              <a:rPr lang="it-IT" sz="2200" dirty="0" err="1">
                <a:latin typeface="Times New Roman" panose="02020603050405020304" pitchFamily="18" charset="0"/>
                <a:cs typeface="Times New Roman" panose="02020603050405020304" pitchFamily="18" charset="0"/>
              </a:rPr>
              <a:t>Gaurico</a:t>
            </a:r>
            <a:r>
              <a:rPr lang="it-IT" sz="2200" dirty="0">
                <a:latin typeface="Times New Roman" panose="02020603050405020304" pitchFamily="18" charset="0"/>
                <a:cs typeface="Times New Roman" panose="02020603050405020304" pitchFamily="18" charset="0"/>
              </a:rPr>
              <a:t> (</a:t>
            </a:r>
            <a:r>
              <a:rPr lang="it-IT" sz="2200" i="1" dirty="0">
                <a:latin typeface="Times New Roman" panose="02020603050405020304" pitchFamily="18" charset="0"/>
                <a:cs typeface="Times New Roman" panose="02020603050405020304" pitchFamily="18" charset="0"/>
              </a:rPr>
              <a:t>De </a:t>
            </a:r>
            <a:r>
              <a:rPr lang="it-IT" sz="2200" i="1" dirty="0" err="1">
                <a:latin typeface="Times New Roman" panose="02020603050405020304" pitchFamily="18" charset="0"/>
                <a:cs typeface="Times New Roman" panose="02020603050405020304" pitchFamily="18" charset="0"/>
              </a:rPr>
              <a:t>Sculptura</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1504)</a:t>
            </a:r>
            <a:r>
              <a:rPr lang="it-IT" sz="2200" i="1"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Vannuccio </a:t>
            </a:r>
            <a:r>
              <a:rPr lang="it-IT" sz="2200" dirty="0" err="1">
                <a:latin typeface="Times New Roman" panose="02020603050405020304" pitchFamily="18" charset="0"/>
                <a:cs typeface="Times New Roman" panose="02020603050405020304" pitchFamily="18" charset="0"/>
              </a:rPr>
              <a:t>Biringuccio</a:t>
            </a:r>
            <a:r>
              <a:rPr lang="it-IT" sz="2200" dirty="0">
                <a:latin typeface="Times New Roman" panose="02020603050405020304" pitchFamily="18" charset="0"/>
                <a:cs typeface="Times New Roman" panose="02020603050405020304" pitchFamily="18" charset="0"/>
              </a:rPr>
              <a:t>  (</a:t>
            </a:r>
            <a:r>
              <a:rPr lang="it-IT" sz="2200" i="1" dirty="0">
                <a:latin typeface="Times New Roman" panose="02020603050405020304" pitchFamily="18" charset="0"/>
                <a:cs typeface="Times New Roman" panose="02020603050405020304" pitchFamily="18" charset="0"/>
              </a:rPr>
              <a:t>De la </a:t>
            </a:r>
            <a:r>
              <a:rPr lang="it-IT" sz="2200" i="1" dirty="0" err="1">
                <a:latin typeface="Times New Roman" panose="02020603050405020304" pitchFamily="18" charset="0"/>
                <a:cs typeface="Times New Roman" panose="02020603050405020304" pitchFamily="18" charset="0"/>
              </a:rPr>
              <a:t>Pirotechnia</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1540), Benvenuto Cellini (</a:t>
            </a:r>
            <a:r>
              <a:rPr lang="it-IT" sz="2200" i="1" dirty="0">
                <a:latin typeface="Times New Roman" panose="02020603050405020304" pitchFamily="18" charset="0"/>
                <a:cs typeface="Times New Roman" panose="02020603050405020304" pitchFamily="18" charset="0"/>
              </a:rPr>
              <a:t>Trattato della scultura, </a:t>
            </a:r>
            <a:r>
              <a:rPr lang="it-IT" sz="2200" dirty="0">
                <a:latin typeface="Times New Roman" panose="02020603050405020304" pitchFamily="18" charset="0"/>
                <a:cs typeface="Times New Roman" panose="02020603050405020304" pitchFamily="18" charset="0"/>
              </a:rPr>
              <a:t>1568)</a:t>
            </a:r>
            <a:r>
              <a:rPr lang="it-IT" sz="2200" i="1"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Giorgio Vasari (</a:t>
            </a:r>
            <a:r>
              <a:rPr lang="it-IT" sz="2200" i="1" dirty="0">
                <a:latin typeface="Times New Roman" panose="02020603050405020304" pitchFamily="18" charset="0"/>
                <a:cs typeface="Times New Roman" panose="02020603050405020304" pitchFamily="18" charset="0"/>
              </a:rPr>
              <a:t>Le Vite, </a:t>
            </a:r>
            <a:r>
              <a:rPr lang="it-IT" sz="2200" dirty="0">
                <a:latin typeface="Times New Roman" panose="02020603050405020304" pitchFamily="18" charset="0"/>
                <a:cs typeface="Times New Roman" panose="02020603050405020304" pitchFamily="18" charset="0"/>
              </a:rPr>
              <a:t>1568)</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Dal punto di vista dialettico l’opera di Vasari è quella più adeguata, grazie al carattere divulgativo e non precettistico delle informazioni. Ci fornisce, infatti, i principi di base della tecnica, ciò che più ci interessa, e non le indicazioni precise per riprodurre i singoli oggetti. Le opere di </a:t>
            </a:r>
            <a:r>
              <a:rPr lang="it-IT" sz="2200" dirty="0" err="1">
                <a:latin typeface="Times New Roman" panose="02020603050405020304" pitchFamily="18" charset="0"/>
                <a:cs typeface="Times New Roman" panose="02020603050405020304" pitchFamily="18" charset="0"/>
              </a:rPr>
              <a:t>Biringuccio</a:t>
            </a:r>
            <a:r>
              <a:rPr lang="it-IT" sz="2200" dirty="0">
                <a:latin typeface="Times New Roman" panose="02020603050405020304" pitchFamily="18" charset="0"/>
                <a:cs typeface="Times New Roman" panose="02020603050405020304" pitchFamily="18" charset="0"/>
              </a:rPr>
              <a:t> e Cellini non sono sempre chiare per l’apprendimento, ma, in alcuni casi, spiegano molto bene determinati concetti o passaggi specifici della tecnica. L’opera di Pomponio </a:t>
            </a:r>
            <a:r>
              <a:rPr lang="it-IT" sz="2200" dirty="0" err="1">
                <a:latin typeface="Times New Roman" panose="02020603050405020304" pitchFamily="18" charset="0"/>
                <a:cs typeface="Times New Roman" panose="02020603050405020304" pitchFamily="18" charset="0"/>
              </a:rPr>
              <a:t>Gaurico</a:t>
            </a:r>
            <a:r>
              <a:rPr lang="it-IT" sz="2200" dirty="0">
                <a:latin typeface="Times New Roman" panose="02020603050405020304" pitchFamily="18" charset="0"/>
                <a:cs typeface="Times New Roman" panose="02020603050405020304" pitchFamily="18" charset="0"/>
              </a:rPr>
              <a:t> non è molto attendibile dal punto di vista tecnico, perché essendo l’autore un umanista, si perde molto spesso in inutili digressioni erudite. </a:t>
            </a:r>
          </a:p>
          <a:p>
            <a:pPr algn="l"/>
            <a:r>
              <a:rPr lang="it-IT" dirty="0">
                <a:latin typeface="Times New Roman" panose="02020603050405020304" pitchFamily="18" charset="0"/>
                <a:cs typeface="Times New Roman" panose="02020603050405020304" pitchFamily="18" charset="0"/>
              </a:rPr>
              <a:t>Nella bibliografia recente importanti opere sono quelle di Leoni ( </a:t>
            </a:r>
            <a:r>
              <a:rPr lang="it-IT" i="1" dirty="0">
                <a:latin typeface="Times New Roman" panose="02020603050405020304" pitchFamily="18" charset="0"/>
                <a:cs typeface="Times New Roman" panose="02020603050405020304" pitchFamily="18" charset="0"/>
              </a:rPr>
              <a:t>Elementi di metallurgia applicata al restauro delle opere d’arte</a:t>
            </a:r>
            <a:r>
              <a:rPr lang="it-IT" dirty="0">
                <a:latin typeface="Times New Roman" panose="02020603050405020304" pitchFamily="18" charset="0"/>
                <a:cs typeface="Times New Roman" panose="02020603050405020304" pitchFamily="18" charset="0"/>
              </a:rPr>
              <a:t>, 1984) e Morigi (</a:t>
            </a:r>
            <a:r>
              <a:rPr lang="it-IT" i="1" dirty="0">
                <a:latin typeface="Times New Roman" panose="02020603050405020304" pitchFamily="18" charset="0"/>
                <a:cs typeface="Times New Roman" panose="02020603050405020304" pitchFamily="18" charset="0"/>
              </a:rPr>
              <a:t>Fusione a cera persa con tecnica indiretta</a:t>
            </a:r>
            <a:r>
              <a:rPr lang="it-IT" dirty="0">
                <a:latin typeface="Times New Roman" panose="02020603050405020304" pitchFamily="18" charset="0"/>
                <a:cs typeface="Times New Roman" panose="02020603050405020304" pitchFamily="18" charset="0"/>
              </a:rPr>
              <a:t>, 1988).</a:t>
            </a:r>
          </a:p>
        </p:txBody>
      </p:sp>
    </p:spTree>
    <p:extLst>
      <p:ext uri="{BB962C8B-B14F-4D97-AF65-F5344CB8AC3E}">
        <p14:creationId xmlns:p14="http://schemas.microsoft.com/office/powerpoint/2010/main" val="35258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78581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TECNICHE DIRETTE E INDIRETTE</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11" name="Segnaposto contenuto 2">
            <a:extLst>
              <a:ext uri="{FF2B5EF4-FFF2-40B4-BE49-F238E27FC236}">
                <a16:creationId xmlns:a16="http://schemas.microsoft.com/office/drawing/2014/main" id="{B700E6AF-AB50-6054-D2D9-7F689DBED373}"/>
              </a:ext>
            </a:extLst>
          </p:cNvPr>
          <p:cNvSpPr txBox="1">
            <a:spLocks/>
          </p:cNvSpPr>
          <p:nvPr/>
        </p:nvSpPr>
        <p:spPr>
          <a:xfrm>
            <a:off x="92815" y="1455346"/>
            <a:ext cx="12006369"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latin typeface="Times New Roman" panose="02020603050405020304" pitchFamily="18" charset="0"/>
                <a:cs typeface="Times New Roman" panose="02020603050405020304" pitchFamily="18" charset="0"/>
              </a:rPr>
              <a:t>Le fasi esecutive della tecnica a cera persa con metodo indiretto sono essenzialmente quattro:</a:t>
            </a:r>
          </a:p>
          <a:p>
            <a:pPr marL="457200" indent="-457200">
              <a:buFont typeface="+mj-lt"/>
              <a:buAutoNum type="arabicPeriod"/>
            </a:pPr>
            <a:r>
              <a:rPr lang="it-IT" u="sng" dirty="0">
                <a:latin typeface="Times New Roman" panose="02020603050405020304" pitchFamily="18" charset="0"/>
                <a:cs typeface="Times New Roman" panose="02020603050405020304" pitchFamily="18" charset="0"/>
              </a:rPr>
              <a:t>Primo positivo in argilla: </a:t>
            </a:r>
            <a:r>
              <a:rPr lang="it-IT" dirty="0">
                <a:latin typeface="Times New Roman" panose="02020603050405020304" pitchFamily="18" charset="0"/>
                <a:cs typeface="Times New Roman" panose="02020603050405020304" pitchFamily="18" charset="0"/>
              </a:rPr>
              <a:t>si crea l’immagine. La prima fase è molto importante perché è qui che l’artista svolge la sua attività creatrice (potrà, comunque, intervenire per piccole modifiche anche nel secondo positivo in cera).</a:t>
            </a:r>
          </a:p>
          <a:p>
            <a:pPr marL="457200" indent="-457200">
              <a:buFont typeface="+mj-lt"/>
              <a:buAutoNum type="arabicPeriod"/>
            </a:pPr>
            <a:r>
              <a:rPr lang="it-IT" u="sng" dirty="0">
                <a:latin typeface="Times New Roman" panose="02020603050405020304" pitchFamily="18" charset="0"/>
                <a:cs typeface="Times New Roman" panose="02020603050405020304" pitchFamily="18" charset="0"/>
              </a:rPr>
              <a:t>Calchi in gesso:</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 definita “fase della formatura” perché si realizzano vari calchi in gesso che riproducono, in negativo, il primo positivo in argilla.</a:t>
            </a:r>
          </a:p>
          <a:p>
            <a:pPr marL="457200" indent="-457200">
              <a:buFont typeface="+mj-lt"/>
              <a:buAutoNum type="arabicPeriod"/>
            </a:pPr>
            <a:r>
              <a:rPr lang="it-IT" u="sng" dirty="0">
                <a:latin typeface="Times New Roman" panose="02020603050405020304" pitchFamily="18" charset="0"/>
                <a:cs typeface="Times New Roman" panose="02020603050405020304" pitchFamily="18" charset="0"/>
              </a:rPr>
              <a:t>Nuovo positivo in cera ottenuto attraverso i calchi di gesso: </a:t>
            </a:r>
            <a:r>
              <a:rPr lang="it-IT" dirty="0">
                <a:latin typeface="Times New Roman" panose="02020603050405020304" pitchFamily="18" charset="0"/>
                <a:cs typeface="Times New Roman" panose="02020603050405020304" pitchFamily="18" charset="0"/>
              </a:rPr>
              <a:t>in questa fase si possono eseguire piccole modifiche con l’asportazione o l’aggiunta del materiale.</a:t>
            </a:r>
          </a:p>
          <a:p>
            <a:pPr marL="457200" indent="-457200">
              <a:buFont typeface="+mj-lt"/>
              <a:buAutoNum type="arabicPeriod"/>
            </a:pPr>
            <a:r>
              <a:rPr lang="it-IT" u="sng" dirty="0">
                <a:latin typeface="Times New Roman" panose="02020603050405020304" pitchFamily="18" charset="0"/>
                <a:cs typeface="Times New Roman" panose="02020603050405020304" pitchFamily="18" charset="0"/>
              </a:rPr>
              <a:t>Prodotto finito in bronzo: </a:t>
            </a:r>
            <a:r>
              <a:rPr lang="it-IT" dirty="0">
                <a:latin typeface="Times New Roman" panose="02020603050405020304" pitchFamily="18" charset="0"/>
                <a:cs typeface="Times New Roman" panose="02020603050405020304" pitchFamily="18" charset="0"/>
              </a:rPr>
              <a:t>lo spazio del modello in cera, ricoperto e riempito di refrattario, viene occupato, una volta sciolta e uscita la cera, dal bronzo fuso.</a:t>
            </a:r>
          </a:p>
          <a:p>
            <a:pPr marL="457200" indent="-457200"/>
            <a:r>
              <a:rPr lang="it-IT" dirty="0">
                <a:latin typeface="Times New Roman" panose="02020603050405020304" pitchFamily="18" charset="0"/>
                <a:cs typeface="Times New Roman" panose="02020603050405020304" pitchFamily="18" charset="0"/>
              </a:rPr>
              <a:t>       </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3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2036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954107"/>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PRIMO POSITIVO IN ARGILLA</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9" name="Segnaposto contenuto 2">
            <a:extLst>
              <a:ext uri="{FF2B5EF4-FFF2-40B4-BE49-F238E27FC236}">
                <a16:creationId xmlns:a16="http://schemas.microsoft.com/office/drawing/2014/main" id="{239B3057-9BD9-7B3D-FC9B-2536EF7332E1}"/>
              </a:ext>
            </a:extLst>
          </p:cNvPr>
          <p:cNvSpPr txBox="1">
            <a:spLocks/>
          </p:cNvSpPr>
          <p:nvPr/>
        </p:nvSpPr>
        <p:spPr>
          <a:xfrm>
            <a:off x="92815" y="1501419"/>
            <a:ext cx="6837374" cy="3547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a:latin typeface="Times New Roman" panose="02020603050405020304" pitchFamily="18" charset="0"/>
                <a:cs typeface="Times New Roman" panose="02020603050405020304" pitchFamily="18" charset="0"/>
              </a:rPr>
              <a:t>L’artista modella l’argilla fino ad arrivare alla realizzazione dell’immagine desiderata; si tratta del primo positivo che corrisponderà al prodotto finito in bronzo.</a:t>
            </a:r>
          </a:p>
          <a:p>
            <a:pPr algn="l"/>
            <a:r>
              <a:rPr lang="it-IT">
                <a:latin typeface="Times New Roman" panose="02020603050405020304" pitchFamily="18" charset="0"/>
                <a:cs typeface="Times New Roman" panose="02020603050405020304" pitchFamily="18" charset="0"/>
              </a:rPr>
              <a:t>Nel caso di statue di grandi dimensioni la terra veniva modellata su un’intelaiatura di legno.</a:t>
            </a:r>
          </a:p>
          <a:p>
            <a:pPr algn="l"/>
            <a:r>
              <a:rPr lang="it-IT">
                <a:latin typeface="Times New Roman" panose="02020603050405020304" pitchFamily="18" charset="0"/>
                <a:cs typeface="Times New Roman" panose="02020603050405020304" pitchFamily="18" charset="0"/>
              </a:rPr>
              <a:t>Piccoli particolari o cambiamenti possono essere realizzati nel positivo in cera.</a:t>
            </a:r>
            <a:endParaRPr lang="it-IT" dirty="0">
              <a:latin typeface="Times New Roman" panose="02020603050405020304" pitchFamily="18" charset="0"/>
              <a:cs typeface="Times New Roman" panose="02020603050405020304" pitchFamily="18" charset="0"/>
            </a:endParaRPr>
          </a:p>
        </p:txBody>
      </p:sp>
      <p:pic>
        <p:nvPicPr>
          <p:cNvPr id="13" name="Picture 2" descr="C:\Users\Marzia\Desktop\fusione\100_4250.JPG">
            <a:extLst>
              <a:ext uri="{FF2B5EF4-FFF2-40B4-BE49-F238E27FC236}">
                <a16:creationId xmlns:a16="http://schemas.microsoft.com/office/drawing/2014/main" id="{BA40C0C2-7CBB-B57F-901F-B9AE8889AF07}"/>
              </a:ext>
            </a:extLst>
          </p:cNvPr>
          <p:cNvPicPr>
            <a:picLocks noChangeAspect="1" noChangeArrowheads="1"/>
          </p:cNvPicPr>
          <p:nvPr/>
        </p:nvPicPr>
        <p:blipFill>
          <a:blip r:embed="rId3" cstate="print"/>
          <a:srcRect/>
          <a:stretch>
            <a:fillRect/>
          </a:stretch>
        </p:blipFill>
        <p:spPr bwMode="auto">
          <a:xfrm>
            <a:off x="6930189" y="1965128"/>
            <a:ext cx="4997687" cy="2789753"/>
          </a:xfrm>
          <a:prstGeom prst="rect">
            <a:avLst/>
          </a:prstGeom>
          <a:noFill/>
        </p:spPr>
      </p:pic>
    </p:spTree>
    <p:extLst>
      <p:ext uri="{BB962C8B-B14F-4D97-AF65-F5344CB8AC3E}">
        <p14:creationId xmlns:p14="http://schemas.microsoft.com/office/powerpoint/2010/main" val="122954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69246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FORMATURA</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9" name="Segnaposto contenuto 2">
            <a:extLst>
              <a:ext uri="{FF2B5EF4-FFF2-40B4-BE49-F238E27FC236}">
                <a16:creationId xmlns:a16="http://schemas.microsoft.com/office/drawing/2014/main" id="{A38F5343-A39C-4257-CB6A-C5B6B2CD3EC2}"/>
              </a:ext>
            </a:extLst>
          </p:cNvPr>
          <p:cNvSpPr txBox="1">
            <a:spLocks/>
          </p:cNvSpPr>
          <p:nvPr/>
        </p:nvSpPr>
        <p:spPr>
          <a:xfrm>
            <a:off x="92815" y="1389531"/>
            <a:ext cx="634648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a:latin typeface="Times New Roman" panose="02020603050405020304" pitchFamily="18" charset="0"/>
                <a:cs typeface="Times New Roman" panose="02020603050405020304" pitchFamily="18" charset="0"/>
              </a:rPr>
              <a:t>Si realizzano calchi delle varie parti dell’opera, al fine di formare un “negativo” in gesso (derivante dal positivo in argilla). </a:t>
            </a:r>
          </a:p>
          <a:p>
            <a:pPr algn="l"/>
            <a:r>
              <a:rPr lang="it-IT">
                <a:latin typeface="Times New Roman" panose="02020603050405020304" pitchFamily="18" charset="0"/>
                <a:cs typeface="Times New Roman" panose="02020603050405020304" pitchFamily="18" charset="0"/>
              </a:rPr>
              <a:t>Importante è anche prevedere eventuali “sottosquadri” per le parti incavate ad angolo acuto (per esempio mani socchiuse, piedi, teste, etc). </a:t>
            </a:r>
          </a:p>
          <a:p>
            <a:pPr algn="l"/>
            <a:r>
              <a:rPr lang="it-IT">
                <a:latin typeface="Times New Roman" panose="02020603050405020304" pitchFamily="18" charset="0"/>
                <a:cs typeface="Times New Roman" panose="02020603050405020304" pitchFamily="18" charset="0"/>
              </a:rPr>
              <a:t>Per la statuaria di grandi dimensioni la formatura poteva prevedere la realizzazione di parti separate, successivamente saldate insieme dopo la colatura.</a:t>
            </a:r>
            <a:endParaRPr lang="it-IT" dirty="0">
              <a:latin typeface="Times New Roman" panose="02020603050405020304" pitchFamily="18" charset="0"/>
              <a:cs typeface="Times New Roman" panose="02020603050405020304" pitchFamily="18" charset="0"/>
            </a:endParaRPr>
          </a:p>
        </p:txBody>
      </p:sp>
      <p:pic>
        <p:nvPicPr>
          <p:cNvPr id="11" name="Immagine 10">
            <a:extLst>
              <a:ext uri="{FF2B5EF4-FFF2-40B4-BE49-F238E27FC236}">
                <a16:creationId xmlns:a16="http://schemas.microsoft.com/office/drawing/2014/main" id="{22D0327F-3F68-A7DB-6F77-7B5F764CEA0C}"/>
              </a:ext>
            </a:extLst>
          </p:cNvPr>
          <p:cNvPicPr>
            <a:picLocks noChangeAspect="1"/>
          </p:cNvPicPr>
          <p:nvPr/>
        </p:nvPicPr>
        <p:blipFill>
          <a:blip r:embed="rId3"/>
          <a:stretch>
            <a:fillRect/>
          </a:stretch>
        </p:blipFill>
        <p:spPr>
          <a:xfrm>
            <a:off x="7051506" y="1210741"/>
            <a:ext cx="4735681" cy="4284061"/>
          </a:xfrm>
          <a:prstGeom prst="rect">
            <a:avLst/>
          </a:prstGeom>
        </p:spPr>
      </p:pic>
    </p:spTree>
    <p:extLst>
      <p:ext uri="{BB962C8B-B14F-4D97-AF65-F5344CB8AC3E}">
        <p14:creationId xmlns:p14="http://schemas.microsoft.com/office/powerpoint/2010/main" val="275385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62308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25AD6F09-8BA8-2C57-D300-4C29D38B9E75}"/>
              </a:ext>
            </a:extLst>
          </p:cNvPr>
          <p:cNvSpPr txBox="1"/>
          <p:nvPr/>
        </p:nvSpPr>
        <p:spPr>
          <a:xfrm>
            <a:off x="7400924" y="5736657"/>
            <a:ext cx="4386263" cy="523220"/>
          </a:xfrm>
          <a:prstGeom prst="rect">
            <a:avLst/>
          </a:prstGeom>
          <a:noFill/>
        </p:spPr>
        <p:txBody>
          <a:bodyPr wrap="square" rtlCol="0">
            <a:spAutoFit/>
          </a:bodyPr>
          <a:lstStyle/>
          <a:p>
            <a:pPr algn="ctr"/>
            <a:r>
              <a:rPr lang="it-IT" sz="2800" dirty="0">
                <a:latin typeface="Times New Roman" panose="02020603050405020304" pitchFamily="18" charset="0"/>
                <a:cs typeface="Times New Roman" panose="02020603050405020304" pitchFamily="18" charset="0"/>
              </a:rPr>
              <a:t>POSITIVO IN CERA</a:t>
            </a:r>
          </a:p>
        </p:txBody>
      </p:sp>
      <p:sp>
        <p:nvSpPr>
          <p:cNvPr id="8" name="CasellaDiTesto 7">
            <a:extLst>
              <a:ext uri="{FF2B5EF4-FFF2-40B4-BE49-F238E27FC236}">
                <a16:creationId xmlns:a16="http://schemas.microsoft.com/office/drawing/2014/main" id="{8580E4CF-1FC0-F0C0-78C3-94256C46038B}"/>
              </a:ext>
            </a:extLst>
          </p:cNvPr>
          <p:cNvSpPr txBox="1"/>
          <p:nvPr/>
        </p:nvSpPr>
        <p:spPr>
          <a:xfrm>
            <a:off x="5948413" y="210467"/>
            <a:ext cx="5838774"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FUSIONE A CERA PERSA</a:t>
            </a:r>
          </a:p>
        </p:txBody>
      </p:sp>
      <p:sp>
        <p:nvSpPr>
          <p:cNvPr id="9" name="Segnaposto contenuto 2">
            <a:extLst>
              <a:ext uri="{FF2B5EF4-FFF2-40B4-BE49-F238E27FC236}">
                <a16:creationId xmlns:a16="http://schemas.microsoft.com/office/drawing/2014/main" id="{CCF42135-AAF5-E400-D355-93C27EE4EC06}"/>
              </a:ext>
            </a:extLst>
          </p:cNvPr>
          <p:cNvSpPr txBox="1">
            <a:spLocks/>
          </p:cNvSpPr>
          <p:nvPr/>
        </p:nvSpPr>
        <p:spPr>
          <a:xfrm>
            <a:off x="92815" y="1309319"/>
            <a:ext cx="12006370" cy="5257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200">
                <a:latin typeface="Times New Roman" panose="02020603050405020304" pitchFamily="18" charset="0"/>
                <a:cs typeface="Times New Roman" panose="02020603050405020304" pitchFamily="18" charset="0"/>
              </a:rPr>
              <a:t>Si ricava un nuovo positivo in cera, spennellando la stessa all’interno dei calchi in gesso, preventivamente cosparsi di sostanze distaccanti.</a:t>
            </a:r>
          </a:p>
          <a:p>
            <a:r>
              <a:rPr lang="it-IT" sz="2200">
                <a:latin typeface="Times New Roman" panose="02020603050405020304" pitchFamily="18" charset="0"/>
                <a:cs typeface="Times New Roman" panose="02020603050405020304" pitchFamily="18" charset="0"/>
              </a:rPr>
              <a:t>Le varie componenti in cera ottenute vengono assemblate al fine di ricostruire un nuovo positivo (secondo positivo) affine a quello di argilla. L’assemblaggio avviene saldando con un ferro caldo i vari elemento di cera.</a:t>
            </a:r>
          </a:p>
          <a:p>
            <a:r>
              <a:rPr lang="it-IT" sz="2200">
                <a:latin typeface="Times New Roman" panose="02020603050405020304" pitchFamily="18" charset="0"/>
                <a:cs typeface="Times New Roman" panose="02020603050405020304" pitchFamily="18" charset="0"/>
              </a:rPr>
              <a:t>Il positivo di cera, una volta ricomposto, risulta vuoto all’interno, per poter accogliere la colata.  Lo spessore dello strato che si ottiene sarà corrispondente a quello del bronzo finale.</a:t>
            </a:r>
          </a:p>
          <a:p>
            <a:r>
              <a:rPr lang="it-IT" sz="2200">
                <a:latin typeface="Times New Roman" panose="02020603050405020304" pitchFamily="18" charset="0"/>
                <a:cs typeface="Times New Roman" panose="02020603050405020304" pitchFamily="18" charset="0"/>
              </a:rPr>
              <a:t>Ottenuto il positivo in cera si passa all’inserimento di chiodi metallici, detti  “chiodi distanziatori” con lo scopo di rendere solidali l’anima interna e il mantello esterno di refrattario (</a:t>
            </a:r>
            <a:r>
              <a:rPr lang="it-IT" sz="2200">
                <a:latin typeface="Times New Roman" panose="02020603050405020304" pitchFamily="18" charset="0"/>
                <a:cs typeface="Times New Roman" panose="02020603050405020304" pitchFamily="18" charset="0"/>
                <a:sym typeface="Wingdings" pitchFamily="2" charset="2"/>
              </a:rPr>
              <a:t> da questa operazione deriva la buona riuscita,o meno, della fusione finale; se le due parti di refrattario si muovono la fusione risulta compromessa, in quanto lo spazio lasciato dalla cera sciolta sarebbe diverso dall’originale).</a:t>
            </a:r>
            <a:endParaRPr lang="it-IT" sz="2200">
              <a:latin typeface="Times New Roman" panose="02020603050405020304" pitchFamily="18" charset="0"/>
              <a:cs typeface="Times New Roman" panose="02020603050405020304" pitchFamily="18" charset="0"/>
            </a:endParaRPr>
          </a:p>
          <a:p>
            <a:endParaRPr lang="it-IT">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1182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1125</TotalTime>
  <Words>1235</Words>
  <Application>Microsoft Office PowerPoint</Application>
  <PresentationFormat>Widescreen</PresentationFormat>
  <Paragraphs>98</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Times New Roman</vt:lpstr>
      <vt:lpstr>Wingdings</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21</cp:revision>
  <dcterms:created xsi:type="dcterms:W3CDTF">2022-04-26T11:54:05Z</dcterms:created>
  <dcterms:modified xsi:type="dcterms:W3CDTF">2023-08-04T18:31:54Z</dcterms:modified>
</cp:coreProperties>
</file>