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8" r:id="rId4"/>
    <p:sldId id="270" r:id="rId5"/>
    <p:sldId id="271" r:id="rId6"/>
    <p:sldId id="275" r:id="rId7"/>
    <p:sldId id="294" r:id="rId8"/>
    <p:sldId id="276" r:id="rId9"/>
    <p:sldId id="286" r:id="rId10"/>
    <p:sldId id="290" r:id="rId11"/>
    <p:sldId id="291" r:id="rId12"/>
    <p:sldId id="292" r:id="rId13"/>
    <p:sldId id="293" r:id="rId14"/>
    <p:sldId id="277" r:id="rId15"/>
    <p:sldId id="278" r:id="rId16"/>
    <p:sldId id="287" r:id="rId17"/>
    <p:sldId id="288" r:id="rId18"/>
    <p:sldId id="289" r:id="rId19"/>
    <p:sldId id="279" r:id="rId20"/>
    <p:sldId id="280" r:id="rId21"/>
    <p:sldId id="283" r:id="rId22"/>
    <p:sldId id="301" r:id="rId23"/>
    <p:sldId id="281" r:id="rId24"/>
    <p:sldId id="282" r:id="rId25"/>
    <p:sldId id="300" r:id="rId26"/>
    <p:sldId id="27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5"/>
  </p:normalViewPr>
  <p:slideViewPr>
    <p:cSldViewPr snapToGrid="0">
      <p:cViewPr varScale="1">
        <p:scale>
          <a:sx n="89" d="100"/>
          <a:sy n="89" d="100"/>
        </p:scale>
        <p:origin x="89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6E8190-3486-46F9-8D36-ABB6755F878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BA60059-E5C7-45FB-BB17-D42C90F4FA1E}">
      <dgm:prSet/>
      <dgm:spPr/>
      <dgm:t>
        <a:bodyPr/>
        <a:lstStyle/>
        <a:p>
          <a:r>
            <a:rPr lang="it-IT"/>
            <a:t>Gli articoli del Codice Civile sono raggruppati in sezioni, le sezioni in capi, i capi in titoli e i titoli in libri.</a:t>
          </a:r>
          <a:endParaRPr lang="en-US"/>
        </a:p>
      </dgm:t>
    </dgm:pt>
    <dgm:pt modelId="{DF628502-1F30-4624-8999-213C3A689349}" type="parTrans" cxnId="{67D91B26-4ADC-428B-9748-5EC7E7F28C49}">
      <dgm:prSet/>
      <dgm:spPr/>
      <dgm:t>
        <a:bodyPr/>
        <a:lstStyle/>
        <a:p>
          <a:endParaRPr lang="en-US"/>
        </a:p>
      </dgm:t>
    </dgm:pt>
    <dgm:pt modelId="{5E70731B-C732-490A-8E5A-1AE6B251EF59}" type="sibTrans" cxnId="{67D91B26-4ADC-428B-9748-5EC7E7F28C49}">
      <dgm:prSet/>
      <dgm:spPr/>
      <dgm:t>
        <a:bodyPr/>
        <a:lstStyle/>
        <a:p>
          <a:endParaRPr lang="en-US"/>
        </a:p>
      </dgm:t>
    </dgm:pt>
    <dgm:pt modelId="{86CC79D2-7831-454C-B0CE-60E5205BC777}">
      <dgm:prSet/>
      <dgm:spPr/>
      <dgm:t>
        <a:bodyPr/>
        <a:lstStyle/>
        <a:p>
          <a:r>
            <a:rPr lang="it-IT"/>
            <a:t>Il Codice Civile si articola in 6 libri:</a:t>
          </a:r>
          <a:endParaRPr lang="en-US"/>
        </a:p>
      </dgm:t>
    </dgm:pt>
    <dgm:pt modelId="{D0E66BD8-04BF-496C-84B8-AD16A992A6B9}" type="parTrans" cxnId="{DBD5C91A-5107-48AD-8B35-B5A225403CB5}">
      <dgm:prSet/>
      <dgm:spPr/>
      <dgm:t>
        <a:bodyPr/>
        <a:lstStyle/>
        <a:p>
          <a:endParaRPr lang="en-US"/>
        </a:p>
      </dgm:t>
    </dgm:pt>
    <dgm:pt modelId="{F92CADD2-CC8F-4511-8DA4-33E8CF3FF03B}" type="sibTrans" cxnId="{DBD5C91A-5107-48AD-8B35-B5A225403CB5}">
      <dgm:prSet/>
      <dgm:spPr/>
      <dgm:t>
        <a:bodyPr/>
        <a:lstStyle/>
        <a:p>
          <a:endParaRPr lang="en-US"/>
        </a:p>
      </dgm:t>
    </dgm:pt>
    <dgm:pt modelId="{DF4E5AC1-AB0D-4002-A780-B4F14D3691FE}">
      <dgm:prSet/>
      <dgm:spPr/>
      <dgm:t>
        <a:bodyPr/>
        <a:lstStyle/>
        <a:p>
          <a:r>
            <a:rPr lang="it-IT" dirty="0"/>
            <a:t>Libro Primo - Delle Persone e della Famiglia,</a:t>
          </a:r>
          <a:endParaRPr lang="en-US" dirty="0"/>
        </a:p>
      </dgm:t>
    </dgm:pt>
    <dgm:pt modelId="{6A0430E3-EEDB-4207-BCDD-DF074E8D21DD}" type="parTrans" cxnId="{EC286D0D-8CFC-4638-9AAE-D168A0AD043A}">
      <dgm:prSet/>
      <dgm:spPr/>
      <dgm:t>
        <a:bodyPr/>
        <a:lstStyle/>
        <a:p>
          <a:endParaRPr lang="en-US"/>
        </a:p>
      </dgm:t>
    </dgm:pt>
    <dgm:pt modelId="{6FA4FC48-3075-41F5-ABB4-4A98974A9AFF}" type="sibTrans" cxnId="{EC286D0D-8CFC-4638-9AAE-D168A0AD043A}">
      <dgm:prSet/>
      <dgm:spPr/>
      <dgm:t>
        <a:bodyPr/>
        <a:lstStyle/>
        <a:p>
          <a:endParaRPr lang="en-US"/>
        </a:p>
      </dgm:t>
    </dgm:pt>
    <dgm:pt modelId="{7B19B439-3B1E-4DE0-BD08-3AC3AA875E2D}">
      <dgm:prSet/>
      <dgm:spPr/>
      <dgm:t>
        <a:bodyPr/>
        <a:lstStyle/>
        <a:p>
          <a:r>
            <a:rPr lang="it-IT" dirty="0"/>
            <a:t>Libro Secondo - Delle Successioni,</a:t>
          </a:r>
          <a:endParaRPr lang="en-US" dirty="0"/>
        </a:p>
      </dgm:t>
    </dgm:pt>
    <dgm:pt modelId="{D84F3536-7556-43E9-A5BA-A9C6F90D3B31}" type="parTrans" cxnId="{219490B6-8C6D-45EC-8CBE-861CF4930C14}">
      <dgm:prSet/>
      <dgm:spPr/>
      <dgm:t>
        <a:bodyPr/>
        <a:lstStyle/>
        <a:p>
          <a:endParaRPr lang="en-US"/>
        </a:p>
      </dgm:t>
    </dgm:pt>
    <dgm:pt modelId="{40A520A1-1903-4300-980A-D8AA4E45F55F}" type="sibTrans" cxnId="{219490B6-8C6D-45EC-8CBE-861CF4930C14}">
      <dgm:prSet/>
      <dgm:spPr/>
      <dgm:t>
        <a:bodyPr/>
        <a:lstStyle/>
        <a:p>
          <a:endParaRPr lang="en-US"/>
        </a:p>
      </dgm:t>
    </dgm:pt>
    <dgm:pt modelId="{5025A849-B1A0-4A1C-AD46-9D07FE70EF78}">
      <dgm:prSet/>
      <dgm:spPr/>
      <dgm:t>
        <a:bodyPr/>
        <a:lstStyle/>
        <a:p>
          <a:r>
            <a:rPr lang="it-IT" dirty="0"/>
            <a:t>Libro Terzo - Della Proprietà,</a:t>
          </a:r>
          <a:endParaRPr lang="en-US" dirty="0"/>
        </a:p>
      </dgm:t>
    </dgm:pt>
    <dgm:pt modelId="{CF33B5AA-CF7E-41C8-AE38-9DAFAC0346B9}" type="parTrans" cxnId="{714CD605-4F77-4081-9C34-90C277080EDB}">
      <dgm:prSet/>
      <dgm:spPr/>
      <dgm:t>
        <a:bodyPr/>
        <a:lstStyle/>
        <a:p>
          <a:endParaRPr lang="en-US"/>
        </a:p>
      </dgm:t>
    </dgm:pt>
    <dgm:pt modelId="{A22322D4-A472-47FD-9A08-FDDFE57BD69A}" type="sibTrans" cxnId="{714CD605-4F77-4081-9C34-90C277080EDB}">
      <dgm:prSet/>
      <dgm:spPr/>
      <dgm:t>
        <a:bodyPr/>
        <a:lstStyle/>
        <a:p>
          <a:endParaRPr lang="en-US"/>
        </a:p>
      </dgm:t>
    </dgm:pt>
    <dgm:pt modelId="{4CB8117C-972F-464D-9FFF-090DA441DF18}">
      <dgm:prSet/>
      <dgm:spPr/>
      <dgm:t>
        <a:bodyPr/>
        <a:lstStyle/>
        <a:p>
          <a:r>
            <a:rPr lang="it-IT" dirty="0"/>
            <a:t>Libro Quarto - Delle Obbligazioni,</a:t>
          </a:r>
          <a:endParaRPr lang="en-US" dirty="0"/>
        </a:p>
      </dgm:t>
    </dgm:pt>
    <dgm:pt modelId="{97762B10-F7A1-4857-917E-E61F5BD479EB}" type="parTrans" cxnId="{403AE41D-4B70-46C1-8AB4-47C23DC0D8B9}">
      <dgm:prSet/>
      <dgm:spPr/>
      <dgm:t>
        <a:bodyPr/>
        <a:lstStyle/>
        <a:p>
          <a:endParaRPr lang="en-US"/>
        </a:p>
      </dgm:t>
    </dgm:pt>
    <dgm:pt modelId="{938FC874-9513-47BA-92BE-AF3A89DECC20}" type="sibTrans" cxnId="{403AE41D-4B70-46C1-8AB4-47C23DC0D8B9}">
      <dgm:prSet/>
      <dgm:spPr/>
      <dgm:t>
        <a:bodyPr/>
        <a:lstStyle/>
        <a:p>
          <a:endParaRPr lang="en-US"/>
        </a:p>
      </dgm:t>
    </dgm:pt>
    <dgm:pt modelId="{91855DB9-0FC0-41A7-BBA9-049AB7532EC6}">
      <dgm:prSet/>
      <dgm:spPr/>
      <dgm:t>
        <a:bodyPr/>
        <a:lstStyle/>
        <a:p>
          <a:r>
            <a:rPr lang="it-IT" dirty="0"/>
            <a:t>Libro Quinto - Del Lavoro,</a:t>
          </a:r>
          <a:endParaRPr lang="en-US" dirty="0"/>
        </a:p>
      </dgm:t>
    </dgm:pt>
    <dgm:pt modelId="{BBE5301B-8B21-4285-83CA-CCBFBD60EE6A}" type="parTrans" cxnId="{50F02B17-0540-49D3-AF13-80EFC6365C86}">
      <dgm:prSet/>
      <dgm:spPr/>
      <dgm:t>
        <a:bodyPr/>
        <a:lstStyle/>
        <a:p>
          <a:endParaRPr lang="en-US"/>
        </a:p>
      </dgm:t>
    </dgm:pt>
    <dgm:pt modelId="{63B11108-F1C4-4C73-A5DC-EDEEED7C2BB7}" type="sibTrans" cxnId="{50F02B17-0540-49D3-AF13-80EFC6365C86}">
      <dgm:prSet/>
      <dgm:spPr/>
      <dgm:t>
        <a:bodyPr/>
        <a:lstStyle/>
        <a:p>
          <a:endParaRPr lang="en-US"/>
        </a:p>
      </dgm:t>
    </dgm:pt>
    <dgm:pt modelId="{23068CFD-44EC-4A80-992A-B77A07464461}">
      <dgm:prSet/>
      <dgm:spPr/>
      <dgm:t>
        <a:bodyPr/>
        <a:lstStyle/>
        <a:p>
          <a:r>
            <a:rPr lang="it-IT" dirty="0"/>
            <a:t>Libro Sesto - Della Tutela dei Diritti,</a:t>
          </a:r>
          <a:endParaRPr lang="en-US" dirty="0"/>
        </a:p>
      </dgm:t>
    </dgm:pt>
    <dgm:pt modelId="{1E33E464-6AC4-4385-A0B5-F8E16355CE0B}" type="parTrans" cxnId="{B9288B37-E9D0-4553-8F6A-C4591B1F277C}">
      <dgm:prSet/>
      <dgm:spPr/>
      <dgm:t>
        <a:bodyPr/>
        <a:lstStyle/>
        <a:p>
          <a:endParaRPr lang="en-US"/>
        </a:p>
      </dgm:t>
    </dgm:pt>
    <dgm:pt modelId="{7FDC94BE-E3F2-407E-85A5-BA1086C87C72}" type="sibTrans" cxnId="{B9288B37-E9D0-4553-8F6A-C4591B1F277C}">
      <dgm:prSet/>
      <dgm:spPr/>
      <dgm:t>
        <a:bodyPr/>
        <a:lstStyle/>
        <a:p>
          <a:endParaRPr lang="en-US"/>
        </a:p>
      </dgm:t>
    </dgm:pt>
    <dgm:pt modelId="{77067368-82ED-F844-A48B-3A86C07F92B8}">
      <dgm:prSet/>
      <dgm:spPr/>
      <dgm:t>
        <a:bodyPr/>
        <a:lstStyle/>
        <a:p>
          <a:pPr>
            <a:buNone/>
          </a:pPr>
          <a:r>
            <a:rPr lang="it-IT" dirty="0"/>
            <a:t>artt. 456-809;</a:t>
          </a:r>
          <a:endParaRPr lang="en-US" dirty="0"/>
        </a:p>
      </dgm:t>
    </dgm:pt>
    <dgm:pt modelId="{0DDA153F-950E-BA4F-ADF7-9B15A918A93A}" type="parTrans" cxnId="{7D5F313C-573F-9947-865B-434DF3E7F576}">
      <dgm:prSet/>
      <dgm:spPr/>
      <dgm:t>
        <a:bodyPr/>
        <a:lstStyle/>
        <a:p>
          <a:endParaRPr lang="it-IT"/>
        </a:p>
      </dgm:t>
    </dgm:pt>
    <dgm:pt modelId="{0D78152B-993F-F74E-A5D6-BACFFE1687B2}" type="sibTrans" cxnId="{7D5F313C-573F-9947-865B-434DF3E7F576}">
      <dgm:prSet/>
      <dgm:spPr/>
      <dgm:t>
        <a:bodyPr/>
        <a:lstStyle/>
        <a:p>
          <a:endParaRPr lang="it-IT"/>
        </a:p>
      </dgm:t>
    </dgm:pt>
    <dgm:pt modelId="{DFAF2288-CCE5-574E-85E8-B70D91B14056}">
      <dgm:prSet/>
      <dgm:spPr/>
      <dgm:t>
        <a:bodyPr/>
        <a:lstStyle/>
        <a:p>
          <a:pPr>
            <a:buNone/>
          </a:pPr>
          <a:r>
            <a:rPr lang="it-IT" dirty="0"/>
            <a:t>artt.1-455;</a:t>
          </a:r>
          <a:endParaRPr lang="en-US" dirty="0"/>
        </a:p>
      </dgm:t>
    </dgm:pt>
    <dgm:pt modelId="{92D9EF74-5AB9-A44C-9AE6-C28F95A56876}" type="parTrans" cxnId="{CDE2FDBD-D1EC-7A45-8E16-50F13639DB0E}">
      <dgm:prSet/>
      <dgm:spPr/>
      <dgm:t>
        <a:bodyPr/>
        <a:lstStyle/>
        <a:p>
          <a:endParaRPr lang="it-IT"/>
        </a:p>
      </dgm:t>
    </dgm:pt>
    <dgm:pt modelId="{73DB5D22-389E-8C43-AEE8-889CA165CFFC}" type="sibTrans" cxnId="{CDE2FDBD-D1EC-7A45-8E16-50F13639DB0E}">
      <dgm:prSet/>
      <dgm:spPr/>
      <dgm:t>
        <a:bodyPr/>
        <a:lstStyle/>
        <a:p>
          <a:endParaRPr lang="it-IT"/>
        </a:p>
      </dgm:t>
    </dgm:pt>
    <dgm:pt modelId="{39A1F71A-6B53-9E48-B019-A420BC6C1DE3}">
      <dgm:prSet/>
      <dgm:spPr/>
      <dgm:t>
        <a:bodyPr/>
        <a:lstStyle/>
        <a:p>
          <a:pPr>
            <a:buNone/>
          </a:pPr>
          <a:r>
            <a:rPr lang="it-IT" dirty="0"/>
            <a:t>artt. 810-1172;</a:t>
          </a:r>
          <a:endParaRPr lang="en-US" dirty="0"/>
        </a:p>
      </dgm:t>
    </dgm:pt>
    <dgm:pt modelId="{D7E15D58-B4B1-4B4E-842D-55E08DB244B5}" type="parTrans" cxnId="{0AE6FC5A-D043-5842-9C79-8F9333BCFDC7}">
      <dgm:prSet/>
      <dgm:spPr/>
      <dgm:t>
        <a:bodyPr/>
        <a:lstStyle/>
        <a:p>
          <a:endParaRPr lang="it-IT"/>
        </a:p>
      </dgm:t>
    </dgm:pt>
    <dgm:pt modelId="{374F5B11-8C61-9744-AE99-1B21B4C68DC8}" type="sibTrans" cxnId="{0AE6FC5A-D043-5842-9C79-8F9333BCFDC7}">
      <dgm:prSet/>
      <dgm:spPr/>
      <dgm:t>
        <a:bodyPr/>
        <a:lstStyle/>
        <a:p>
          <a:endParaRPr lang="it-IT"/>
        </a:p>
      </dgm:t>
    </dgm:pt>
    <dgm:pt modelId="{412B509E-6D1A-F042-BE03-3174F4C310AA}">
      <dgm:prSet/>
      <dgm:spPr/>
      <dgm:t>
        <a:bodyPr/>
        <a:lstStyle/>
        <a:p>
          <a:pPr>
            <a:buNone/>
          </a:pPr>
          <a:r>
            <a:rPr lang="it-IT" dirty="0"/>
            <a:t>artt. 1173-2059;</a:t>
          </a:r>
          <a:endParaRPr lang="en-US" dirty="0"/>
        </a:p>
      </dgm:t>
    </dgm:pt>
    <dgm:pt modelId="{ED4E94F4-F9BA-2F47-AE04-E9117242620A}" type="parTrans" cxnId="{388AAA45-C8C9-1D42-8DAA-64ED69F8A960}">
      <dgm:prSet/>
      <dgm:spPr/>
      <dgm:t>
        <a:bodyPr/>
        <a:lstStyle/>
        <a:p>
          <a:endParaRPr lang="it-IT"/>
        </a:p>
      </dgm:t>
    </dgm:pt>
    <dgm:pt modelId="{AF62A4E5-9F99-A445-BD03-0AED9F8111D4}" type="sibTrans" cxnId="{388AAA45-C8C9-1D42-8DAA-64ED69F8A960}">
      <dgm:prSet/>
      <dgm:spPr/>
      <dgm:t>
        <a:bodyPr/>
        <a:lstStyle/>
        <a:p>
          <a:endParaRPr lang="it-IT"/>
        </a:p>
      </dgm:t>
    </dgm:pt>
    <dgm:pt modelId="{B4804137-1231-6246-ADED-B38AA023B54D}">
      <dgm:prSet/>
      <dgm:spPr/>
      <dgm:t>
        <a:bodyPr/>
        <a:lstStyle/>
        <a:p>
          <a:pPr>
            <a:buNone/>
          </a:pPr>
          <a:r>
            <a:rPr lang="it-IT" dirty="0"/>
            <a:t>artt. 2060-2642;</a:t>
          </a:r>
          <a:endParaRPr lang="en-US" dirty="0"/>
        </a:p>
      </dgm:t>
    </dgm:pt>
    <dgm:pt modelId="{05203456-AB26-0B40-81DD-C621D5335B8E}" type="parTrans" cxnId="{9C2B8329-34CA-D042-979D-FF782F5D86D6}">
      <dgm:prSet/>
      <dgm:spPr/>
      <dgm:t>
        <a:bodyPr/>
        <a:lstStyle/>
        <a:p>
          <a:endParaRPr lang="it-IT"/>
        </a:p>
      </dgm:t>
    </dgm:pt>
    <dgm:pt modelId="{F9FD93FE-BA69-D94F-830F-42F27EA13DF7}" type="sibTrans" cxnId="{9C2B8329-34CA-D042-979D-FF782F5D86D6}">
      <dgm:prSet/>
      <dgm:spPr/>
      <dgm:t>
        <a:bodyPr/>
        <a:lstStyle/>
        <a:p>
          <a:endParaRPr lang="it-IT"/>
        </a:p>
      </dgm:t>
    </dgm:pt>
    <dgm:pt modelId="{F2684860-06A1-A64A-A34A-FB8203B8D3BE}">
      <dgm:prSet/>
      <dgm:spPr/>
      <dgm:t>
        <a:bodyPr/>
        <a:lstStyle/>
        <a:p>
          <a:pPr>
            <a:buNone/>
          </a:pPr>
          <a:r>
            <a:rPr lang="it-IT" dirty="0"/>
            <a:t>artt. 2643-2969.</a:t>
          </a:r>
          <a:endParaRPr lang="en-US" dirty="0"/>
        </a:p>
      </dgm:t>
    </dgm:pt>
    <dgm:pt modelId="{18145EA0-CB66-344B-BB75-33AB124F9C4F}" type="parTrans" cxnId="{EDB83AD2-3AB1-3D42-88BE-49A56581EC90}">
      <dgm:prSet/>
      <dgm:spPr/>
      <dgm:t>
        <a:bodyPr/>
        <a:lstStyle/>
        <a:p>
          <a:endParaRPr lang="it-IT"/>
        </a:p>
      </dgm:t>
    </dgm:pt>
    <dgm:pt modelId="{00BDFC03-1E0A-754A-BA6C-A5EBB88CFD94}" type="sibTrans" cxnId="{EDB83AD2-3AB1-3D42-88BE-49A56581EC90}">
      <dgm:prSet/>
      <dgm:spPr/>
      <dgm:t>
        <a:bodyPr/>
        <a:lstStyle/>
        <a:p>
          <a:endParaRPr lang="it-IT"/>
        </a:p>
      </dgm:t>
    </dgm:pt>
    <dgm:pt modelId="{8FCD6352-69A0-0842-AC5B-4B2203F4E56A}" type="pres">
      <dgm:prSet presAssocID="{CC6E8190-3486-46F9-8D36-ABB6755F8782}" presName="linear" presStyleCnt="0">
        <dgm:presLayoutVars>
          <dgm:animLvl val="lvl"/>
          <dgm:resizeHandles val="exact"/>
        </dgm:presLayoutVars>
      </dgm:prSet>
      <dgm:spPr/>
    </dgm:pt>
    <dgm:pt modelId="{564B74FC-4052-604F-BD30-9704DBC5B1AF}" type="pres">
      <dgm:prSet presAssocID="{CBA60059-E5C7-45FB-BB17-D42C90F4FA1E}" presName="parentText" presStyleLbl="node1" presStyleIdx="0" presStyleCnt="2">
        <dgm:presLayoutVars>
          <dgm:chMax val="0"/>
          <dgm:bulletEnabled val="1"/>
        </dgm:presLayoutVars>
      </dgm:prSet>
      <dgm:spPr/>
    </dgm:pt>
    <dgm:pt modelId="{08BF71BC-D032-A94D-B586-4F1AB40A0E41}" type="pres">
      <dgm:prSet presAssocID="{5E70731B-C732-490A-8E5A-1AE6B251EF59}" presName="spacer" presStyleCnt="0"/>
      <dgm:spPr/>
    </dgm:pt>
    <dgm:pt modelId="{44934851-A163-7F4E-9ABE-E2FEC4158950}" type="pres">
      <dgm:prSet presAssocID="{86CC79D2-7831-454C-B0CE-60E5205BC777}" presName="parentText" presStyleLbl="node1" presStyleIdx="1" presStyleCnt="2">
        <dgm:presLayoutVars>
          <dgm:chMax val="0"/>
          <dgm:bulletEnabled val="1"/>
        </dgm:presLayoutVars>
      </dgm:prSet>
      <dgm:spPr/>
    </dgm:pt>
    <dgm:pt modelId="{DFAC6210-5841-6144-BCDA-6086E7A9CAAE}" type="pres">
      <dgm:prSet presAssocID="{86CC79D2-7831-454C-B0CE-60E5205BC777}" presName="childText" presStyleLbl="revTx" presStyleIdx="0" presStyleCnt="1">
        <dgm:presLayoutVars>
          <dgm:bulletEnabled val="1"/>
        </dgm:presLayoutVars>
      </dgm:prSet>
      <dgm:spPr/>
    </dgm:pt>
  </dgm:ptLst>
  <dgm:cxnLst>
    <dgm:cxn modelId="{714CD605-4F77-4081-9C34-90C277080EDB}" srcId="{86CC79D2-7831-454C-B0CE-60E5205BC777}" destId="{5025A849-B1A0-4A1C-AD46-9D07FE70EF78}" srcOrd="4" destOrd="0" parTransId="{CF33B5AA-CF7E-41C8-AE38-9DAFAC0346B9}" sibTransId="{A22322D4-A472-47FD-9A08-FDDFE57BD69A}"/>
    <dgm:cxn modelId="{EC286D0D-8CFC-4638-9AAE-D168A0AD043A}" srcId="{86CC79D2-7831-454C-B0CE-60E5205BC777}" destId="{DF4E5AC1-AB0D-4002-A780-B4F14D3691FE}" srcOrd="0" destOrd="0" parTransId="{6A0430E3-EEDB-4207-BCDD-DF074E8D21DD}" sibTransId="{6FA4FC48-3075-41F5-ABB4-4A98974A9AFF}"/>
    <dgm:cxn modelId="{50F02B17-0540-49D3-AF13-80EFC6365C86}" srcId="{86CC79D2-7831-454C-B0CE-60E5205BC777}" destId="{91855DB9-0FC0-41A7-BBA9-049AB7532EC6}" srcOrd="8" destOrd="0" parTransId="{BBE5301B-8B21-4285-83CA-CCBFBD60EE6A}" sibTransId="{63B11108-F1C4-4C73-A5DC-EDEEED7C2BB7}"/>
    <dgm:cxn modelId="{DBD5C91A-5107-48AD-8B35-B5A225403CB5}" srcId="{CC6E8190-3486-46F9-8D36-ABB6755F8782}" destId="{86CC79D2-7831-454C-B0CE-60E5205BC777}" srcOrd="1" destOrd="0" parTransId="{D0E66BD8-04BF-496C-84B8-AD16A992A6B9}" sibTransId="{F92CADD2-CC8F-4511-8DA4-33E8CF3FF03B}"/>
    <dgm:cxn modelId="{403AE41D-4B70-46C1-8AB4-47C23DC0D8B9}" srcId="{86CC79D2-7831-454C-B0CE-60E5205BC777}" destId="{4CB8117C-972F-464D-9FFF-090DA441DF18}" srcOrd="6" destOrd="0" parTransId="{97762B10-F7A1-4857-917E-E61F5BD479EB}" sibTransId="{938FC874-9513-47BA-92BE-AF3A89DECC20}"/>
    <dgm:cxn modelId="{67D91B26-4ADC-428B-9748-5EC7E7F28C49}" srcId="{CC6E8190-3486-46F9-8D36-ABB6755F8782}" destId="{CBA60059-E5C7-45FB-BB17-D42C90F4FA1E}" srcOrd="0" destOrd="0" parTransId="{DF628502-1F30-4624-8999-213C3A689349}" sibTransId="{5E70731B-C732-490A-8E5A-1AE6B251EF59}"/>
    <dgm:cxn modelId="{9C2B8329-34CA-D042-979D-FF782F5D86D6}" srcId="{86CC79D2-7831-454C-B0CE-60E5205BC777}" destId="{B4804137-1231-6246-ADED-B38AA023B54D}" srcOrd="9" destOrd="0" parTransId="{05203456-AB26-0B40-81DD-C621D5335B8E}" sibTransId="{F9FD93FE-BA69-D94F-830F-42F27EA13DF7}"/>
    <dgm:cxn modelId="{B9288B37-E9D0-4553-8F6A-C4591B1F277C}" srcId="{86CC79D2-7831-454C-B0CE-60E5205BC777}" destId="{23068CFD-44EC-4A80-992A-B77A07464461}" srcOrd="10" destOrd="0" parTransId="{1E33E464-6AC4-4385-A0B5-F8E16355CE0B}" sibTransId="{7FDC94BE-E3F2-407E-85A5-BA1086C87C72}"/>
    <dgm:cxn modelId="{7D5F313C-573F-9947-865B-434DF3E7F576}" srcId="{86CC79D2-7831-454C-B0CE-60E5205BC777}" destId="{77067368-82ED-F844-A48B-3A86C07F92B8}" srcOrd="3" destOrd="0" parTransId="{0DDA153F-950E-BA4F-ADF7-9B15A918A93A}" sibTransId="{0D78152B-993F-F74E-A5D6-BACFFE1687B2}"/>
    <dgm:cxn modelId="{388AAA45-C8C9-1D42-8DAA-64ED69F8A960}" srcId="{86CC79D2-7831-454C-B0CE-60E5205BC777}" destId="{412B509E-6D1A-F042-BE03-3174F4C310AA}" srcOrd="7" destOrd="0" parTransId="{ED4E94F4-F9BA-2F47-AE04-E9117242620A}" sibTransId="{AF62A4E5-9F99-A445-BD03-0AED9F8111D4}"/>
    <dgm:cxn modelId="{8503C54A-0D3D-9647-BC06-16D9206E8618}" type="presOf" srcId="{B4804137-1231-6246-ADED-B38AA023B54D}" destId="{DFAC6210-5841-6144-BCDA-6086E7A9CAAE}" srcOrd="0" destOrd="9" presId="urn:microsoft.com/office/officeart/2005/8/layout/vList2"/>
    <dgm:cxn modelId="{5AC91B51-1863-9D4D-9D57-A6322FDE5F57}" type="presOf" srcId="{412B509E-6D1A-F042-BE03-3174F4C310AA}" destId="{DFAC6210-5841-6144-BCDA-6086E7A9CAAE}" srcOrd="0" destOrd="7" presId="urn:microsoft.com/office/officeart/2005/8/layout/vList2"/>
    <dgm:cxn modelId="{0AE6FC5A-D043-5842-9C79-8F9333BCFDC7}" srcId="{86CC79D2-7831-454C-B0CE-60E5205BC777}" destId="{39A1F71A-6B53-9E48-B019-A420BC6C1DE3}" srcOrd="5" destOrd="0" parTransId="{D7E15D58-B4B1-4B4E-842D-55E08DB244B5}" sibTransId="{374F5B11-8C61-9744-AE99-1B21B4C68DC8}"/>
    <dgm:cxn modelId="{4DB09C7E-6396-684D-9B2D-F0C91A9ECC48}" type="presOf" srcId="{DF4E5AC1-AB0D-4002-A780-B4F14D3691FE}" destId="{DFAC6210-5841-6144-BCDA-6086E7A9CAAE}" srcOrd="0" destOrd="0" presId="urn:microsoft.com/office/officeart/2005/8/layout/vList2"/>
    <dgm:cxn modelId="{6CF4169D-F6E1-7640-8BA5-41B2D8D8DD86}" type="presOf" srcId="{39A1F71A-6B53-9E48-B019-A420BC6C1DE3}" destId="{DFAC6210-5841-6144-BCDA-6086E7A9CAAE}" srcOrd="0" destOrd="5" presId="urn:microsoft.com/office/officeart/2005/8/layout/vList2"/>
    <dgm:cxn modelId="{F46207A2-7C0F-8D45-81E2-938220A2BF32}" type="presOf" srcId="{CC6E8190-3486-46F9-8D36-ABB6755F8782}" destId="{8FCD6352-69A0-0842-AC5B-4B2203F4E56A}" srcOrd="0" destOrd="0" presId="urn:microsoft.com/office/officeart/2005/8/layout/vList2"/>
    <dgm:cxn modelId="{A15FDBA9-F4A5-8942-8AAF-CCEBF56FC9B2}" type="presOf" srcId="{5025A849-B1A0-4A1C-AD46-9D07FE70EF78}" destId="{DFAC6210-5841-6144-BCDA-6086E7A9CAAE}" srcOrd="0" destOrd="4" presId="urn:microsoft.com/office/officeart/2005/8/layout/vList2"/>
    <dgm:cxn modelId="{4BFC07AE-CB1D-9B43-BFDD-C537E4DAA1E1}" type="presOf" srcId="{F2684860-06A1-A64A-A34A-FB8203B8D3BE}" destId="{DFAC6210-5841-6144-BCDA-6086E7A9CAAE}" srcOrd="0" destOrd="11" presId="urn:microsoft.com/office/officeart/2005/8/layout/vList2"/>
    <dgm:cxn modelId="{219490B6-8C6D-45EC-8CBE-861CF4930C14}" srcId="{86CC79D2-7831-454C-B0CE-60E5205BC777}" destId="{7B19B439-3B1E-4DE0-BD08-3AC3AA875E2D}" srcOrd="2" destOrd="0" parTransId="{D84F3536-7556-43E9-A5BA-A9C6F90D3B31}" sibTransId="{40A520A1-1903-4300-980A-D8AA4E45F55F}"/>
    <dgm:cxn modelId="{CDE2FDBD-D1EC-7A45-8E16-50F13639DB0E}" srcId="{86CC79D2-7831-454C-B0CE-60E5205BC777}" destId="{DFAF2288-CCE5-574E-85E8-B70D91B14056}" srcOrd="1" destOrd="0" parTransId="{92D9EF74-5AB9-A44C-9AE6-C28F95A56876}" sibTransId="{73DB5D22-389E-8C43-AEE8-889CA165CFFC}"/>
    <dgm:cxn modelId="{A0147DC6-607A-3446-B6AC-A969AC5599B6}" type="presOf" srcId="{23068CFD-44EC-4A80-992A-B77A07464461}" destId="{DFAC6210-5841-6144-BCDA-6086E7A9CAAE}" srcOrd="0" destOrd="10" presId="urn:microsoft.com/office/officeart/2005/8/layout/vList2"/>
    <dgm:cxn modelId="{BDCDB6CC-9BF8-5A40-B752-9CA48750171C}" type="presOf" srcId="{91855DB9-0FC0-41A7-BBA9-049AB7532EC6}" destId="{DFAC6210-5841-6144-BCDA-6086E7A9CAAE}" srcOrd="0" destOrd="8" presId="urn:microsoft.com/office/officeart/2005/8/layout/vList2"/>
    <dgm:cxn modelId="{7BA2A4CF-1516-1244-BB01-B0A27CDBD5B8}" type="presOf" srcId="{77067368-82ED-F844-A48B-3A86C07F92B8}" destId="{DFAC6210-5841-6144-BCDA-6086E7A9CAAE}" srcOrd="0" destOrd="3" presId="urn:microsoft.com/office/officeart/2005/8/layout/vList2"/>
    <dgm:cxn modelId="{EDB83AD2-3AB1-3D42-88BE-49A56581EC90}" srcId="{86CC79D2-7831-454C-B0CE-60E5205BC777}" destId="{F2684860-06A1-A64A-A34A-FB8203B8D3BE}" srcOrd="11" destOrd="0" parTransId="{18145EA0-CB66-344B-BB75-33AB124F9C4F}" sibTransId="{00BDFC03-1E0A-754A-BA6C-A5EBB88CFD94}"/>
    <dgm:cxn modelId="{41926BDD-A225-4342-92CA-47134CC6C6D0}" type="presOf" srcId="{86CC79D2-7831-454C-B0CE-60E5205BC777}" destId="{44934851-A163-7F4E-9ABE-E2FEC4158950}" srcOrd="0" destOrd="0" presId="urn:microsoft.com/office/officeart/2005/8/layout/vList2"/>
    <dgm:cxn modelId="{0C70D7EB-FBD3-2643-84F4-E56A7D94AB5F}" type="presOf" srcId="{DFAF2288-CCE5-574E-85E8-B70D91B14056}" destId="{DFAC6210-5841-6144-BCDA-6086E7A9CAAE}" srcOrd="0" destOrd="1" presId="urn:microsoft.com/office/officeart/2005/8/layout/vList2"/>
    <dgm:cxn modelId="{FCE628F4-4F0F-794F-B13F-B2CDB2BD3EA0}" type="presOf" srcId="{CBA60059-E5C7-45FB-BB17-D42C90F4FA1E}" destId="{564B74FC-4052-604F-BD30-9704DBC5B1AF}" srcOrd="0" destOrd="0" presId="urn:microsoft.com/office/officeart/2005/8/layout/vList2"/>
    <dgm:cxn modelId="{D07945F9-249F-D14C-BFBD-01D79BAA67F3}" type="presOf" srcId="{4CB8117C-972F-464D-9FFF-090DA441DF18}" destId="{DFAC6210-5841-6144-BCDA-6086E7A9CAAE}" srcOrd="0" destOrd="6" presId="urn:microsoft.com/office/officeart/2005/8/layout/vList2"/>
    <dgm:cxn modelId="{BC337EFC-A651-3543-A699-01149DAB35B4}" type="presOf" srcId="{7B19B439-3B1E-4DE0-BD08-3AC3AA875E2D}" destId="{DFAC6210-5841-6144-BCDA-6086E7A9CAAE}" srcOrd="0" destOrd="2" presId="urn:microsoft.com/office/officeart/2005/8/layout/vList2"/>
    <dgm:cxn modelId="{1F568738-7155-C64B-BAC2-6B077D9B1011}" type="presParOf" srcId="{8FCD6352-69A0-0842-AC5B-4B2203F4E56A}" destId="{564B74FC-4052-604F-BD30-9704DBC5B1AF}" srcOrd="0" destOrd="0" presId="urn:microsoft.com/office/officeart/2005/8/layout/vList2"/>
    <dgm:cxn modelId="{7A914EA4-1F21-3043-833A-AB2FED8CF8CE}" type="presParOf" srcId="{8FCD6352-69A0-0842-AC5B-4B2203F4E56A}" destId="{08BF71BC-D032-A94D-B586-4F1AB40A0E41}" srcOrd="1" destOrd="0" presId="urn:microsoft.com/office/officeart/2005/8/layout/vList2"/>
    <dgm:cxn modelId="{96C49AD4-A666-D942-847A-B5F75BBB4760}" type="presParOf" srcId="{8FCD6352-69A0-0842-AC5B-4B2203F4E56A}" destId="{44934851-A163-7F4E-9ABE-E2FEC4158950}" srcOrd="2" destOrd="0" presId="urn:microsoft.com/office/officeart/2005/8/layout/vList2"/>
    <dgm:cxn modelId="{77087B42-A95E-3F4E-BF36-ADCDE536263F}" type="presParOf" srcId="{8FCD6352-69A0-0842-AC5B-4B2203F4E56A}" destId="{DFAC6210-5841-6144-BCDA-6086E7A9CAAE}"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B74FC-4052-604F-BD30-9704DBC5B1AF}">
      <dsp:nvSpPr>
        <dsp:cNvPr id="0" name=""/>
        <dsp:cNvSpPr/>
      </dsp:nvSpPr>
      <dsp:spPr>
        <a:xfrm>
          <a:off x="0" y="4620"/>
          <a:ext cx="5889686" cy="105300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a:t>Gli articoli del Codice Civile sono raggruppati in sezioni, le sezioni in capi, i capi in titoli e i titoli in libri.</a:t>
          </a:r>
          <a:endParaRPr lang="en-US" sz="2000" kern="1200"/>
        </a:p>
      </dsp:txBody>
      <dsp:txXfrm>
        <a:off x="51403" y="56023"/>
        <a:ext cx="5786880" cy="950194"/>
      </dsp:txXfrm>
    </dsp:sp>
    <dsp:sp modelId="{44934851-A163-7F4E-9ABE-E2FEC4158950}">
      <dsp:nvSpPr>
        <dsp:cNvPr id="0" name=""/>
        <dsp:cNvSpPr/>
      </dsp:nvSpPr>
      <dsp:spPr>
        <a:xfrm>
          <a:off x="0" y="1115220"/>
          <a:ext cx="5889686" cy="1053000"/>
        </a:xfrm>
        <a:prstGeom prst="roundRect">
          <a:avLst/>
        </a:prstGeom>
        <a:solidFill>
          <a:schemeClr val="accent2">
            <a:hueOff val="2655785"/>
            <a:satOff val="9135"/>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it-IT" sz="2000" kern="1200"/>
            <a:t>Il Codice Civile si articola in 6 libri:</a:t>
          </a:r>
          <a:endParaRPr lang="en-US" sz="2000" kern="1200"/>
        </a:p>
      </dsp:txBody>
      <dsp:txXfrm>
        <a:off x="51403" y="1166623"/>
        <a:ext cx="5786880" cy="950194"/>
      </dsp:txXfrm>
    </dsp:sp>
    <dsp:sp modelId="{DFAC6210-5841-6144-BCDA-6086E7A9CAAE}">
      <dsp:nvSpPr>
        <dsp:cNvPr id="0" name=""/>
        <dsp:cNvSpPr/>
      </dsp:nvSpPr>
      <dsp:spPr>
        <a:xfrm>
          <a:off x="0" y="2168220"/>
          <a:ext cx="5889686" cy="31463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998"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it-IT" sz="1600" kern="1200" dirty="0"/>
            <a:t>Libro Primo - Delle Persone e della Famiglia,</a:t>
          </a:r>
          <a:endParaRPr lang="en-US" sz="1600" kern="1200" dirty="0"/>
        </a:p>
        <a:p>
          <a:pPr marL="171450" lvl="1" indent="-171450" algn="l" defTabSz="711200">
            <a:lnSpc>
              <a:spcPct val="90000"/>
            </a:lnSpc>
            <a:spcBef>
              <a:spcPct val="0"/>
            </a:spcBef>
            <a:spcAft>
              <a:spcPct val="20000"/>
            </a:spcAft>
            <a:buNone/>
          </a:pPr>
          <a:r>
            <a:rPr lang="it-IT" sz="1600" kern="1200" dirty="0"/>
            <a:t>artt.1-455;</a:t>
          </a:r>
          <a:endParaRPr lang="en-US" sz="1600" kern="1200" dirty="0"/>
        </a:p>
        <a:p>
          <a:pPr marL="171450" lvl="1" indent="-171450" algn="l" defTabSz="711200">
            <a:lnSpc>
              <a:spcPct val="90000"/>
            </a:lnSpc>
            <a:spcBef>
              <a:spcPct val="0"/>
            </a:spcBef>
            <a:spcAft>
              <a:spcPct val="20000"/>
            </a:spcAft>
            <a:buChar char="•"/>
          </a:pPr>
          <a:r>
            <a:rPr lang="it-IT" sz="1600" kern="1200" dirty="0"/>
            <a:t>Libro Secondo - Delle Successioni,</a:t>
          </a:r>
          <a:endParaRPr lang="en-US" sz="1600" kern="1200" dirty="0"/>
        </a:p>
        <a:p>
          <a:pPr marL="171450" lvl="1" indent="-171450" algn="l" defTabSz="711200">
            <a:lnSpc>
              <a:spcPct val="90000"/>
            </a:lnSpc>
            <a:spcBef>
              <a:spcPct val="0"/>
            </a:spcBef>
            <a:spcAft>
              <a:spcPct val="20000"/>
            </a:spcAft>
            <a:buNone/>
          </a:pPr>
          <a:r>
            <a:rPr lang="it-IT" sz="1600" kern="1200" dirty="0"/>
            <a:t>artt. 456-809;</a:t>
          </a:r>
          <a:endParaRPr lang="en-US" sz="1600" kern="1200" dirty="0"/>
        </a:p>
        <a:p>
          <a:pPr marL="171450" lvl="1" indent="-171450" algn="l" defTabSz="711200">
            <a:lnSpc>
              <a:spcPct val="90000"/>
            </a:lnSpc>
            <a:spcBef>
              <a:spcPct val="0"/>
            </a:spcBef>
            <a:spcAft>
              <a:spcPct val="20000"/>
            </a:spcAft>
            <a:buChar char="•"/>
          </a:pPr>
          <a:r>
            <a:rPr lang="it-IT" sz="1600" kern="1200" dirty="0"/>
            <a:t>Libro Terzo - Della Proprietà,</a:t>
          </a:r>
          <a:endParaRPr lang="en-US" sz="1600" kern="1200" dirty="0"/>
        </a:p>
        <a:p>
          <a:pPr marL="171450" lvl="1" indent="-171450" algn="l" defTabSz="711200">
            <a:lnSpc>
              <a:spcPct val="90000"/>
            </a:lnSpc>
            <a:spcBef>
              <a:spcPct val="0"/>
            </a:spcBef>
            <a:spcAft>
              <a:spcPct val="20000"/>
            </a:spcAft>
            <a:buNone/>
          </a:pPr>
          <a:r>
            <a:rPr lang="it-IT" sz="1600" kern="1200" dirty="0"/>
            <a:t>artt. 810-1172;</a:t>
          </a:r>
          <a:endParaRPr lang="en-US" sz="1600" kern="1200" dirty="0"/>
        </a:p>
        <a:p>
          <a:pPr marL="171450" lvl="1" indent="-171450" algn="l" defTabSz="711200">
            <a:lnSpc>
              <a:spcPct val="90000"/>
            </a:lnSpc>
            <a:spcBef>
              <a:spcPct val="0"/>
            </a:spcBef>
            <a:spcAft>
              <a:spcPct val="20000"/>
            </a:spcAft>
            <a:buChar char="•"/>
          </a:pPr>
          <a:r>
            <a:rPr lang="it-IT" sz="1600" kern="1200" dirty="0"/>
            <a:t>Libro Quarto - Delle Obbligazioni,</a:t>
          </a:r>
          <a:endParaRPr lang="en-US" sz="1600" kern="1200" dirty="0"/>
        </a:p>
        <a:p>
          <a:pPr marL="171450" lvl="1" indent="-171450" algn="l" defTabSz="711200">
            <a:lnSpc>
              <a:spcPct val="90000"/>
            </a:lnSpc>
            <a:spcBef>
              <a:spcPct val="0"/>
            </a:spcBef>
            <a:spcAft>
              <a:spcPct val="20000"/>
            </a:spcAft>
            <a:buNone/>
          </a:pPr>
          <a:r>
            <a:rPr lang="it-IT" sz="1600" kern="1200" dirty="0"/>
            <a:t>artt. 1173-2059;</a:t>
          </a:r>
          <a:endParaRPr lang="en-US" sz="1600" kern="1200" dirty="0"/>
        </a:p>
        <a:p>
          <a:pPr marL="171450" lvl="1" indent="-171450" algn="l" defTabSz="711200">
            <a:lnSpc>
              <a:spcPct val="90000"/>
            </a:lnSpc>
            <a:spcBef>
              <a:spcPct val="0"/>
            </a:spcBef>
            <a:spcAft>
              <a:spcPct val="20000"/>
            </a:spcAft>
            <a:buChar char="•"/>
          </a:pPr>
          <a:r>
            <a:rPr lang="it-IT" sz="1600" kern="1200" dirty="0"/>
            <a:t>Libro Quinto - Del Lavoro,</a:t>
          </a:r>
          <a:endParaRPr lang="en-US" sz="1600" kern="1200" dirty="0"/>
        </a:p>
        <a:p>
          <a:pPr marL="171450" lvl="1" indent="-171450" algn="l" defTabSz="711200">
            <a:lnSpc>
              <a:spcPct val="90000"/>
            </a:lnSpc>
            <a:spcBef>
              <a:spcPct val="0"/>
            </a:spcBef>
            <a:spcAft>
              <a:spcPct val="20000"/>
            </a:spcAft>
            <a:buNone/>
          </a:pPr>
          <a:r>
            <a:rPr lang="it-IT" sz="1600" kern="1200" dirty="0"/>
            <a:t>artt. 2060-2642;</a:t>
          </a:r>
          <a:endParaRPr lang="en-US" sz="1600" kern="1200" dirty="0"/>
        </a:p>
        <a:p>
          <a:pPr marL="171450" lvl="1" indent="-171450" algn="l" defTabSz="711200">
            <a:lnSpc>
              <a:spcPct val="90000"/>
            </a:lnSpc>
            <a:spcBef>
              <a:spcPct val="0"/>
            </a:spcBef>
            <a:spcAft>
              <a:spcPct val="20000"/>
            </a:spcAft>
            <a:buChar char="•"/>
          </a:pPr>
          <a:r>
            <a:rPr lang="it-IT" sz="1600" kern="1200" dirty="0"/>
            <a:t>Libro Sesto - Della Tutela dei Diritti,</a:t>
          </a:r>
          <a:endParaRPr lang="en-US" sz="1600" kern="1200" dirty="0"/>
        </a:p>
        <a:p>
          <a:pPr marL="171450" lvl="1" indent="-171450" algn="l" defTabSz="711200">
            <a:lnSpc>
              <a:spcPct val="90000"/>
            </a:lnSpc>
            <a:spcBef>
              <a:spcPct val="0"/>
            </a:spcBef>
            <a:spcAft>
              <a:spcPct val="20000"/>
            </a:spcAft>
            <a:buNone/>
          </a:pPr>
          <a:r>
            <a:rPr lang="it-IT" sz="1600" kern="1200" dirty="0"/>
            <a:t>artt. 2643-2969.</a:t>
          </a:r>
          <a:endParaRPr lang="en-US" sz="1600" kern="1200" dirty="0"/>
        </a:p>
      </dsp:txBody>
      <dsp:txXfrm>
        <a:off x="0" y="2168220"/>
        <a:ext cx="5889686" cy="31463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03/10/23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rIns="45720"/>
          <a:lstStyle/>
          <a:p>
            <a:fld id="{0DCADC9D-823E-F544-8517-C3D47A3B8671}" type="slidenum">
              <a:rPr lang="it-IT" smtClean="0"/>
              <a:t>‹N›</a:t>
            </a:fld>
            <a:endParaRPr lang="it-I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0215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03/10/23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539792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03/10/23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30704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03/10/23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449166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6DFDA86-8954-9449-A776-B20C4308AF7F}" type="datetimeFigureOut">
              <a:rPr lang="it-IT" smtClean="0"/>
              <a:t>03/10/23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288039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6DFDA86-8954-9449-A776-B20C4308AF7F}" type="datetimeFigureOut">
              <a:rPr lang="it-IT" smtClean="0"/>
              <a:t>03/10/23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88612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6DFDA86-8954-9449-A776-B20C4308AF7F}" type="datetimeFigureOut">
              <a:rPr lang="it-IT" smtClean="0"/>
              <a:t>03/10/23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658080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6DFDA86-8954-9449-A776-B20C4308AF7F}" type="datetimeFigureOut">
              <a:rPr lang="it-IT" smtClean="0"/>
              <a:t>03/10/23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CADC9D-823E-F544-8517-C3D47A3B8671}" type="slidenum">
              <a:rPr lang="it-IT" smtClean="0"/>
              <a:t>‹N›</a:t>
            </a:fld>
            <a:endParaRPr lang="it-I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373356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6DFDA86-8954-9449-A776-B20C4308AF7F}" type="datetimeFigureOut">
              <a:rPr lang="it-IT" smtClean="0"/>
              <a:t>03/10/23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05259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03/10/23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52413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03/10/23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1763303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6DFDA86-8954-9449-A776-B20C4308AF7F}" type="datetimeFigureOut">
              <a:rPr lang="it-IT" smtClean="0"/>
              <a:t>03/10/23</a:t>
            </a:fld>
            <a:endParaRPr lang="it-I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0DCADC9D-823E-F544-8517-C3D47A3B8671}" type="slidenum">
              <a:rPr lang="it-IT" smtClean="0"/>
              <a:t>‹N›</a:t>
            </a:fld>
            <a:endParaRPr lang="it-I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805688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6C4D283-22EA-4931-9DEC-0304C9414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A7A9E6DD-CC7C-4150-8911-883397CCA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6" name="Picture 15">
            <a:extLst>
              <a:ext uri="{FF2B5EF4-FFF2-40B4-BE49-F238E27FC236}">
                <a16:creationId xmlns:a16="http://schemas.microsoft.com/office/drawing/2014/main" id="{DDA1B7FE-FED9-4723-8992-4E2804D951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8" name="Rectangle 17">
            <a:extLst>
              <a:ext uri="{FF2B5EF4-FFF2-40B4-BE49-F238E27FC236}">
                <a16:creationId xmlns:a16="http://schemas.microsoft.com/office/drawing/2014/main" id="{9A1F42EF-9A4D-4E5A-B1EE-7E6EDAE71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0B59514-0D9B-415E-B4CB-4CB50B0FE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37B4B19-EFE0-4CF3-97D5-BADE0BED78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1969804" y="3428998"/>
            <a:ext cx="4533194" cy="2268559"/>
          </a:xfrm>
        </p:spPr>
        <p:txBody>
          <a:bodyPr>
            <a:normAutofit/>
          </a:bodyPr>
          <a:lstStyle/>
          <a:p>
            <a:r>
              <a:rPr lang="it-IT" dirty="0"/>
              <a:t>Le fonti del diritto</a:t>
            </a:r>
            <a:br>
              <a:rPr lang="it-IT" dirty="0"/>
            </a:br>
            <a:r>
              <a:rPr lang="it-IT" sz="1300" dirty="0"/>
              <a:t>a cura del Prof. Fabrizio Cesareo</a:t>
            </a:r>
          </a:p>
        </p:txBody>
      </p:sp>
      <p:sp>
        <p:nvSpPr>
          <p:cNvPr id="3" name="Sottotitolo 2">
            <a:extLst>
              <a:ext uri="{FF2B5EF4-FFF2-40B4-BE49-F238E27FC236}">
                <a16:creationId xmlns:a16="http://schemas.microsoft.com/office/drawing/2014/main" id="{BD9BE8FF-E225-557D-86D6-18E7877DDB60}"/>
              </a:ext>
            </a:extLst>
          </p:cNvPr>
          <p:cNvSpPr>
            <a:spLocks noGrp="1"/>
          </p:cNvSpPr>
          <p:nvPr>
            <p:ph type="subTitle" idx="1"/>
          </p:nvPr>
        </p:nvSpPr>
        <p:spPr>
          <a:xfrm>
            <a:off x="2124907" y="2268786"/>
            <a:ext cx="4378091" cy="1160213"/>
          </a:xfrm>
        </p:spPr>
        <p:txBody>
          <a:bodyPr>
            <a:noAutofit/>
          </a:bodyPr>
          <a:lstStyle/>
          <a:p>
            <a:r>
              <a:rPr lang="it-IT" sz="1000" dirty="0"/>
              <a:t>Insegnamenti di Diritto Agrario ed Agroalimentare e Diritto e Regolazione del Mercato Agroalimentare</a:t>
            </a:r>
          </a:p>
          <a:p>
            <a:r>
              <a:rPr lang="it-IT" sz="1000" dirty="0"/>
              <a:t>Corso di studi in Giurisprudenza e Diritto, Economia e Strategia d’Impresa</a:t>
            </a:r>
          </a:p>
          <a:p>
            <a:r>
              <a:rPr lang="it-IT" sz="1000" dirty="0"/>
              <a:t>A.A. 2023-2024 </a:t>
            </a:r>
          </a:p>
        </p:txBody>
      </p:sp>
      <p:pic>
        <p:nvPicPr>
          <p:cNvPr id="7" name="Immagine 6">
            <a:extLst>
              <a:ext uri="{FF2B5EF4-FFF2-40B4-BE49-F238E27FC236}">
                <a16:creationId xmlns:a16="http://schemas.microsoft.com/office/drawing/2014/main" id="{5651B67B-9ACC-4F71-CC6E-9A0A230F0A20}"/>
              </a:ext>
            </a:extLst>
          </p:cNvPr>
          <p:cNvPicPr>
            <a:picLocks noChangeAspect="1"/>
          </p:cNvPicPr>
          <p:nvPr/>
        </p:nvPicPr>
        <p:blipFill>
          <a:blip r:embed="rId5"/>
          <a:stretch>
            <a:fillRect/>
          </a:stretch>
        </p:blipFill>
        <p:spPr>
          <a:xfrm>
            <a:off x="7311249" y="2600605"/>
            <a:ext cx="3435136" cy="165745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4" name="Rectangle 23">
            <a:extLst>
              <a:ext uri="{FF2B5EF4-FFF2-40B4-BE49-F238E27FC236}">
                <a16:creationId xmlns:a16="http://schemas.microsoft.com/office/drawing/2014/main" id="{05610B29-A0F6-4F83-BF46-0A928A0AA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5821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7AF135-771C-CAAB-9CC3-02F1C3C01F85}"/>
              </a:ext>
            </a:extLst>
          </p:cNvPr>
          <p:cNvSpPr>
            <a:spLocks noGrp="1"/>
          </p:cNvSpPr>
          <p:nvPr>
            <p:ph type="title"/>
          </p:nvPr>
        </p:nvSpPr>
        <p:spPr/>
        <p:txBody>
          <a:bodyPr/>
          <a:lstStyle/>
          <a:p>
            <a:r>
              <a:rPr lang="it-IT" dirty="0"/>
              <a:t>Focus I. La libertà di iniziativa economica</a:t>
            </a:r>
          </a:p>
        </p:txBody>
      </p:sp>
      <p:sp>
        <p:nvSpPr>
          <p:cNvPr id="3" name="Segnaposto contenuto 2">
            <a:extLst>
              <a:ext uri="{FF2B5EF4-FFF2-40B4-BE49-F238E27FC236}">
                <a16:creationId xmlns:a16="http://schemas.microsoft.com/office/drawing/2014/main" id="{D531D301-0E92-F69B-70DF-EC1DEC452428}"/>
              </a:ext>
            </a:extLst>
          </p:cNvPr>
          <p:cNvSpPr>
            <a:spLocks noGrp="1"/>
          </p:cNvSpPr>
          <p:nvPr>
            <p:ph idx="1"/>
          </p:nvPr>
        </p:nvSpPr>
        <p:spPr/>
        <p:txBody>
          <a:bodyPr>
            <a:normAutofit fontScale="70000" lnSpcReduction="20000"/>
          </a:bodyPr>
          <a:lstStyle/>
          <a:p>
            <a:pPr marL="0" indent="0" algn="just">
              <a:buNone/>
            </a:pPr>
            <a:r>
              <a:rPr lang="it-IT" dirty="0"/>
              <a:t>L’art. 41 riconosce la libertà di iniziativa economica privata che si sostanzia non solo nell’intraprendere un’attività economica, ma anche nell’organizzare le risorse umane e materiali necessarie per svolgere tale attività.</a:t>
            </a:r>
          </a:p>
          <a:p>
            <a:pPr marL="0" indent="0" algn="just">
              <a:buNone/>
            </a:pPr>
            <a:r>
              <a:rPr lang="it-IT" dirty="0"/>
              <a:t>Nell’ottica del Costituente la libertà d’iniziativa economica privata non è illimitata né incontrollata in quanto:</a:t>
            </a:r>
          </a:p>
          <a:p>
            <a:pPr algn="just"/>
            <a:r>
              <a:rPr lang="it-IT" dirty="0"/>
              <a:t>il comma 2, come modificato dalla </a:t>
            </a:r>
            <a:r>
              <a:rPr lang="it-IT" dirty="0" err="1">
                <a:solidFill>
                  <a:srgbClr val="FFFF00"/>
                </a:solidFill>
              </a:rPr>
              <a:t>l.cost</a:t>
            </a:r>
            <a:r>
              <a:rPr lang="it-IT" dirty="0">
                <a:solidFill>
                  <a:srgbClr val="FFFF00"/>
                </a:solidFill>
              </a:rPr>
              <a:t>. 1/2022</a:t>
            </a:r>
            <a:r>
              <a:rPr lang="it-IT" dirty="0"/>
              <a:t>, dispone che l’iniziativa economica privata non può svolgersi in contrasto con l’utilità sociale o in modo da arrecare danno alla salute, all’ambiente, alla sicurezza, alla libertà, alla dignità umana.</a:t>
            </a:r>
          </a:p>
          <a:p>
            <a:pPr algn="just"/>
            <a:r>
              <a:rPr lang="it-IT" dirty="0"/>
              <a:t>Il comma 3, anch’esso modificato dalla </a:t>
            </a:r>
            <a:r>
              <a:rPr lang="it-IT" dirty="0" err="1"/>
              <a:t>l.cost</a:t>
            </a:r>
            <a:r>
              <a:rPr lang="it-IT" dirty="0"/>
              <a:t>. 1/2022, dispone che il legislatore debba fissare, in armonia con gli obiettivi della politica nazionale, i programmi e i controlli opportuni affinché l’attività economica pubblica e privata possa essere indirizzata e coordinata a fini sociali.</a:t>
            </a:r>
          </a:p>
          <a:p>
            <a:pPr marL="0" indent="0" algn="just">
              <a:buNone/>
            </a:pPr>
            <a:r>
              <a:rPr lang="it-IT" dirty="0"/>
              <a:t>Per approfondimenti si </a:t>
            </a:r>
            <a:r>
              <a:rPr lang="it-IT" dirty="0" err="1"/>
              <a:t>vv</a:t>
            </a:r>
            <a:r>
              <a:rPr lang="it-IT" dirty="0"/>
              <a:t>. Corte cost. </a:t>
            </a:r>
            <a:r>
              <a:rPr lang="it-IT" dirty="0" err="1"/>
              <a:t>sentt</a:t>
            </a:r>
            <a:r>
              <a:rPr lang="it-IT" dirty="0"/>
              <a:t>. 11/1967, 301/1983 e 78/1970.</a:t>
            </a:r>
          </a:p>
        </p:txBody>
      </p:sp>
    </p:spTree>
    <p:extLst>
      <p:ext uri="{BB962C8B-B14F-4D97-AF65-F5344CB8AC3E}">
        <p14:creationId xmlns:p14="http://schemas.microsoft.com/office/powerpoint/2010/main" val="324703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1EB561-74D3-B372-15E9-20CEF6D265FF}"/>
              </a:ext>
            </a:extLst>
          </p:cNvPr>
          <p:cNvSpPr>
            <a:spLocks noGrp="1"/>
          </p:cNvSpPr>
          <p:nvPr>
            <p:ph type="title"/>
          </p:nvPr>
        </p:nvSpPr>
        <p:spPr/>
        <p:txBody>
          <a:bodyPr>
            <a:normAutofit fontScale="90000"/>
          </a:bodyPr>
          <a:lstStyle/>
          <a:p>
            <a:r>
              <a:rPr lang="it-IT" dirty="0"/>
              <a:t>Focus II. Il riconoscimento della proprietà privata. Il concetto di funzione sociale</a:t>
            </a:r>
          </a:p>
        </p:txBody>
      </p:sp>
      <p:sp>
        <p:nvSpPr>
          <p:cNvPr id="3" name="Segnaposto contenuto 2">
            <a:extLst>
              <a:ext uri="{FF2B5EF4-FFF2-40B4-BE49-F238E27FC236}">
                <a16:creationId xmlns:a16="http://schemas.microsoft.com/office/drawing/2014/main" id="{6A3D7395-809C-5F7E-B72A-7717EE53967F}"/>
              </a:ext>
            </a:extLst>
          </p:cNvPr>
          <p:cNvSpPr>
            <a:spLocks noGrp="1"/>
          </p:cNvSpPr>
          <p:nvPr>
            <p:ph idx="1"/>
          </p:nvPr>
        </p:nvSpPr>
        <p:spPr/>
        <p:txBody>
          <a:bodyPr/>
          <a:lstStyle/>
          <a:p>
            <a:pPr marL="0" indent="0" algn="just">
              <a:buNone/>
            </a:pPr>
            <a:r>
              <a:rPr lang="it-IT" dirty="0"/>
              <a:t>L’art. 42 rappresenta la matrice della cd. </a:t>
            </a:r>
            <a:r>
              <a:rPr lang="it-IT" dirty="0">
                <a:solidFill>
                  <a:srgbClr val="FFFF00"/>
                </a:solidFill>
              </a:rPr>
              <a:t>Costituzione economica</a:t>
            </a:r>
            <a:r>
              <a:rPr lang="it-IT" dirty="0"/>
              <a:t> in quanto contiene lo statuto costituzionale della proprietà e sancisce il principio di non discriminazione tra proprietà pubblica e privata se non in relazione al concetto di utilità sociale.</a:t>
            </a:r>
          </a:p>
          <a:p>
            <a:pPr marL="0" indent="0" algn="just">
              <a:buNone/>
            </a:pPr>
            <a:r>
              <a:rPr lang="it-IT" dirty="0"/>
              <a:t>Tale disposizione, pur garantendo l’insopprimibilità della proprietà privata, ne definisce lo stato giuridico (modalità di acquisto, disciplina del godimento, limitazioni quantitative e qualitative) per assicurarne la funzione sociale e l’accessibilità a tutti.</a:t>
            </a:r>
          </a:p>
        </p:txBody>
      </p:sp>
    </p:spTree>
    <p:extLst>
      <p:ext uri="{BB962C8B-B14F-4D97-AF65-F5344CB8AC3E}">
        <p14:creationId xmlns:p14="http://schemas.microsoft.com/office/powerpoint/2010/main" val="2772085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A34664-57BB-961A-9A26-6777E2616F83}"/>
              </a:ext>
            </a:extLst>
          </p:cNvPr>
          <p:cNvSpPr>
            <a:spLocks noGrp="1"/>
          </p:cNvSpPr>
          <p:nvPr>
            <p:ph type="title"/>
          </p:nvPr>
        </p:nvSpPr>
        <p:spPr/>
        <p:txBody>
          <a:bodyPr>
            <a:normAutofit/>
          </a:bodyPr>
          <a:lstStyle/>
          <a:p>
            <a:r>
              <a:rPr lang="it-IT" dirty="0"/>
              <a:t>Segue. Focus II. Il riconoscimento della proprietà privata. L’espropriazione</a:t>
            </a:r>
          </a:p>
        </p:txBody>
      </p:sp>
      <p:sp>
        <p:nvSpPr>
          <p:cNvPr id="3" name="Segnaposto contenuto 2">
            <a:extLst>
              <a:ext uri="{FF2B5EF4-FFF2-40B4-BE49-F238E27FC236}">
                <a16:creationId xmlns:a16="http://schemas.microsoft.com/office/drawing/2014/main" id="{D3643CB2-D205-D5CE-0290-C4F21EB9336E}"/>
              </a:ext>
            </a:extLst>
          </p:cNvPr>
          <p:cNvSpPr>
            <a:spLocks noGrp="1"/>
          </p:cNvSpPr>
          <p:nvPr>
            <p:ph idx="1"/>
          </p:nvPr>
        </p:nvSpPr>
        <p:spPr/>
        <p:txBody>
          <a:bodyPr>
            <a:normAutofit fontScale="85000" lnSpcReduction="20000"/>
          </a:bodyPr>
          <a:lstStyle/>
          <a:p>
            <a:pPr marL="0" indent="0" algn="just">
              <a:buNone/>
            </a:pPr>
            <a:r>
              <a:rPr lang="it-IT" dirty="0"/>
              <a:t>L’art. 42, comma 3, afferma che la proprietà privata può essere, nei casi preveduti dalla legge e, salvo indennizzo, espropriata per motivi di interesse generale.</a:t>
            </a:r>
          </a:p>
          <a:p>
            <a:pPr marL="0" indent="0" algn="just">
              <a:buNone/>
            </a:pPr>
            <a:r>
              <a:rPr lang="it-IT" dirty="0"/>
              <a:t>Si ha espropriazione quando il godimento del bene immobile è sottratto, per finalità di pubblico interesse, al titolare del diritto (es. espropriare un terreno per costruire un tronco stradale).</a:t>
            </a:r>
          </a:p>
          <a:p>
            <a:pPr marL="0" indent="0" algn="just">
              <a:buNone/>
            </a:pPr>
            <a:r>
              <a:rPr lang="it-IT" dirty="0"/>
              <a:t>Quanto ai presupposti, l’espropriazione può essere decretata nei soli casi previsti dalla legge; devono, comunque, ricorrere motivi di interesse generale per giustificare il provvedimento, cioè devono sussistere importanti ragioni di pubblica utilità e gli interessi in questione devono avere un minimo di concretezza attuale (Corte cost. </a:t>
            </a:r>
            <a:r>
              <a:rPr lang="it-IT" dirty="0" err="1"/>
              <a:t>sent</a:t>
            </a:r>
            <a:r>
              <a:rPr lang="it-IT" dirty="0"/>
              <a:t>. 90/1966).</a:t>
            </a:r>
          </a:p>
          <a:p>
            <a:pPr marL="0" indent="0" algn="just">
              <a:buNone/>
            </a:pPr>
            <a:r>
              <a:rPr lang="it-IT" dirty="0"/>
              <a:t>Si richiamano gli artt. 13 Cost. e 832 c.c.</a:t>
            </a:r>
          </a:p>
        </p:txBody>
      </p:sp>
    </p:spTree>
    <p:extLst>
      <p:ext uri="{BB962C8B-B14F-4D97-AF65-F5344CB8AC3E}">
        <p14:creationId xmlns:p14="http://schemas.microsoft.com/office/powerpoint/2010/main" val="1414495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C9AD06-758D-93CD-72A0-D29618BE4E3E}"/>
              </a:ext>
            </a:extLst>
          </p:cNvPr>
          <p:cNvSpPr>
            <a:spLocks noGrp="1"/>
          </p:cNvSpPr>
          <p:nvPr>
            <p:ph type="title"/>
          </p:nvPr>
        </p:nvSpPr>
        <p:spPr/>
        <p:txBody>
          <a:bodyPr/>
          <a:lstStyle/>
          <a:p>
            <a:r>
              <a:rPr lang="it-IT" dirty="0"/>
              <a:t>Focus III. La gestione della proprietà terriera</a:t>
            </a:r>
          </a:p>
        </p:txBody>
      </p:sp>
      <p:sp>
        <p:nvSpPr>
          <p:cNvPr id="3" name="Segnaposto contenuto 2">
            <a:extLst>
              <a:ext uri="{FF2B5EF4-FFF2-40B4-BE49-F238E27FC236}">
                <a16:creationId xmlns:a16="http://schemas.microsoft.com/office/drawing/2014/main" id="{90D20EB1-6AA1-4C25-CA1E-9426F9F662F7}"/>
              </a:ext>
            </a:extLst>
          </p:cNvPr>
          <p:cNvSpPr>
            <a:spLocks noGrp="1"/>
          </p:cNvSpPr>
          <p:nvPr>
            <p:ph idx="1"/>
          </p:nvPr>
        </p:nvSpPr>
        <p:spPr/>
        <p:txBody>
          <a:bodyPr>
            <a:normAutofit lnSpcReduction="10000"/>
          </a:bodyPr>
          <a:lstStyle/>
          <a:p>
            <a:pPr marL="0" indent="0" algn="just">
              <a:buNone/>
            </a:pPr>
            <a:r>
              <a:rPr lang="it-IT" dirty="0"/>
              <a:t>Nell’ottica di un più equo sfruttamento delle risorse terriere, l’art. 44 ha affidato al legislatore ordinario il compito di ridimensionare i latifondi, imporre la bonifica dei terreni e delle zone montane considerati poco produttivi in chiave sociale, al fine di favorire la piccola e media proprietà e dare spazio al miglioramento e all’aggiornamento delle tecniche produttive.</a:t>
            </a:r>
          </a:p>
          <a:p>
            <a:pPr marL="0" indent="0" algn="just">
              <a:buNone/>
            </a:pPr>
            <a:r>
              <a:rPr lang="it-IT" dirty="0"/>
              <a:t>La Costituzione, così, ha voluto affrontare la cd. </a:t>
            </a:r>
            <a:r>
              <a:rPr lang="it-IT" dirty="0">
                <a:solidFill>
                  <a:srgbClr val="FFFF00"/>
                </a:solidFill>
              </a:rPr>
              <a:t>questione agraria</a:t>
            </a:r>
            <a:r>
              <a:rPr lang="it-IT" dirty="0"/>
              <a:t>.</a:t>
            </a:r>
          </a:p>
          <a:p>
            <a:pPr marL="0" indent="0" algn="just">
              <a:buNone/>
            </a:pPr>
            <a:r>
              <a:rPr lang="it-IT" dirty="0"/>
              <a:t>Tuttavia, anche in questo caso, l’ingresso dell’Italia nell’Unione Europea, con l’istituzione della </a:t>
            </a:r>
            <a:r>
              <a:rPr lang="it-IT" dirty="0">
                <a:solidFill>
                  <a:srgbClr val="FFFF00"/>
                </a:solidFill>
              </a:rPr>
              <a:t>politica agricola comune</a:t>
            </a:r>
            <a:r>
              <a:rPr lang="it-IT" dirty="0"/>
              <a:t>, ha di fatto spostato l’asse decisionale in ambito sovranazionale.</a:t>
            </a:r>
          </a:p>
        </p:txBody>
      </p:sp>
    </p:spTree>
    <p:extLst>
      <p:ext uri="{BB962C8B-B14F-4D97-AF65-F5344CB8AC3E}">
        <p14:creationId xmlns:p14="http://schemas.microsoft.com/office/powerpoint/2010/main" val="84660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F05508-9EE6-30C6-6F0A-87EFC5DCFABD}"/>
              </a:ext>
            </a:extLst>
          </p:cNvPr>
          <p:cNvSpPr>
            <a:spLocks noGrp="1"/>
          </p:cNvSpPr>
          <p:nvPr>
            <p:ph type="title"/>
          </p:nvPr>
        </p:nvSpPr>
        <p:spPr/>
        <p:txBody>
          <a:bodyPr/>
          <a:lstStyle/>
          <a:p>
            <a:r>
              <a:rPr lang="it-IT" dirty="0"/>
              <a:t>ii) Fonti del diritto </a:t>
            </a:r>
            <a:r>
              <a:rPr lang="it-IT" dirty="0" err="1"/>
              <a:t>unionale</a:t>
            </a:r>
            <a:endParaRPr lang="it-IT" dirty="0"/>
          </a:p>
        </p:txBody>
      </p:sp>
      <p:sp>
        <p:nvSpPr>
          <p:cNvPr id="3" name="Segnaposto contenuto 2">
            <a:extLst>
              <a:ext uri="{FF2B5EF4-FFF2-40B4-BE49-F238E27FC236}">
                <a16:creationId xmlns:a16="http://schemas.microsoft.com/office/drawing/2014/main" id="{420D64B2-71BD-A5E5-2207-8DB3905F46AE}"/>
              </a:ext>
            </a:extLst>
          </p:cNvPr>
          <p:cNvSpPr>
            <a:spLocks noGrp="1"/>
          </p:cNvSpPr>
          <p:nvPr>
            <p:ph idx="1"/>
          </p:nvPr>
        </p:nvSpPr>
        <p:spPr/>
        <p:txBody>
          <a:bodyPr>
            <a:normAutofit lnSpcReduction="10000"/>
          </a:bodyPr>
          <a:lstStyle/>
          <a:p>
            <a:pPr marL="0" indent="0" algn="just">
              <a:buNone/>
            </a:pPr>
            <a:r>
              <a:rPr lang="it-IT" dirty="0"/>
              <a:t>Con il Trattato di Maastricht del 17 febbraio 1992 è stata istituita l’Unione Europea che raggruppa le tre comunità europee già esistenti (CE, CECA, EURATOM) e che si propone un’unione progressiva e globale tra i popoli d’Europa.</a:t>
            </a:r>
          </a:p>
          <a:p>
            <a:pPr marL="0" indent="0" algn="just">
              <a:buNone/>
            </a:pPr>
            <a:r>
              <a:rPr lang="it-IT" dirty="0"/>
              <a:t>Per poter realizzare tali scopi l’UE si avvale di apposite istituzioni comunitarie (</a:t>
            </a:r>
            <a:r>
              <a:rPr lang="it-IT" dirty="0">
                <a:solidFill>
                  <a:srgbClr val="FFFF00"/>
                </a:solidFill>
              </a:rPr>
              <a:t>Parlamento</a:t>
            </a:r>
            <a:r>
              <a:rPr lang="it-IT" dirty="0"/>
              <a:t>, </a:t>
            </a:r>
            <a:r>
              <a:rPr lang="it-IT" dirty="0">
                <a:solidFill>
                  <a:srgbClr val="FFFF00"/>
                </a:solidFill>
              </a:rPr>
              <a:t>Commissione</a:t>
            </a:r>
            <a:r>
              <a:rPr lang="it-IT" dirty="0"/>
              <a:t>, </a:t>
            </a:r>
            <a:r>
              <a:rPr lang="it-IT" dirty="0">
                <a:solidFill>
                  <a:srgbClr val="FFFF00"/>
                </a:solidFill>
              </a:rPr>
              <a:t>Consiglio</a:t>
            </a:r>
            <a:r>
              <a:rPr lang="it-IT" dirty="0"/>
              <a:t>).</a:t>
            </a:r>
          </a:p>
          <a:p>
            <a:pPr marL="0" indent="0" algn="just">
              <a:buNone/>
            </a:pPr>
            <a:r>
              <a:rPr lang="it-IT" dirty="0"/>
              <a:t>Il diritto comunitario è costituito dall’insieme delle norme giuridiche emanate da tali istituzioni; si tratta di atti che, una volta emessi nel nostro ordinamento, occupano una posizione di preminenza rispetto alla legislazione ordinaria-statale.</a:t>
            </a:r>
          </a:p>
        </p:txBody>
      </p:sp>
    </p:spTree>
    <p:extLst>
      <p:ext uri="{BB962C8B-B14F-4D97-AF65-F5344CB8AC3E}">
        <p14:creationId xmlns:p14="http://schemas.microsoft.com/office/powerpoint/2010/main" val="50195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263926-3BB0-E5AC-02F0-E87C0291FDBB}"/>
              </a:ext>
            </a:extLst>
          </p:cNvPr>
          <p:cNvSpPr>
            <a:spLocks noGrp="1"/>
          </p:cNvSpPr>
          <p:nvPr>
            <p:ph type="title"/>
          </p:nvPr>
        </p:nvSpPr>
        <p:spPr/>
        <p:txBody>
          <a:bodyPr/>
          <a:lstStyle/>
          <a:p>
            <a:r>
              <a:rPr lang="it-IT" dirty="0"/>
              <a:t>Segue. Le fonti derivate</a:t>
            </a:r>
          </a:p>
        </p:txBody>
      </p:sp>
      <p:sp>
        <p:nvSpPr>
          <p:cNvPr id="3" name="Segnaposto contenuto 2">
            <a:extLst>
              <a:ext uri="{FF2B5EF4-FFF2-40B4-BE49-F238E27FC236}">
                <a16:creationId xmlns:a16="http://schemas.microsoft.com/office/drawing/2014/main" id="{7B0FDEE8-9D23-26DD-3E6E-1ADFAB428ABF}"/>
              </a:ext>
            </a:extLst>
          </p:cNvPr>
          <p:cNvSpPr>
            <a:spLocks noGrp="1"/>
          </p:cNvSpPr>
          <p:nvPr>
            <p:ph idx="1"/>
          </p:nvPr>
        </p:nvSpPr>
        <p:spPr/>
        <p:txBody>
          <a:bodyPr>
            <a:normAutofit fontScale="85000" lnSpcReduction="20000"/>
          </a:bodyPr>
          <a:lstStyle/>
          <a:p>
            <a:pPr marL="0" indent="0" algn="just">
              <a:buNone/>
            </a:pPr>
            <a:r>
              <a:rPr lang="it-IT" dirty="0"/>
              <a:t>In particolare tra le fonti normative comunitarie è possibile individuare, ex art. 288 TFUE:</a:t>
            </a:r>
          </a:p>
          <a:p>
            <a:pPr algn="just"/>
            <a:r>
              <a:rPr lang="it-IT" dirty="0"/>
              <a:t>i </a:t>
            </a:r>
            <a:r>
              <a:rPr lang="it-IT" dirty="0">
                <a:solidFill>
                  <a:srgbClr val="FFFF00"/>
                </a:solidFill>
              </a:rPr>
              <a:t>regolamenti</a:t>
            </a:r>
            <a:r>
              <a:rPr lang="it-IT" dirty="0"/>
              <a:t>, che hanno portata generale, sono obbligatori in tutti i loro elementi e sono direttamente applicabili in ciascuno degli Stati membri.</a:t>
            </a:r>
          </a:p>
          <a:p>
            <a:pPr algn="just"/>
            <a:r>
              <a:rPr lang="it-IT" dirty="0"/>
              <a:t>Le </a:t>
            </a:r>
            <a:r>
              <a:rPr lang="it-IT" dirty="0">
                <a:solidFill>
                  <a:srgbClr val="FFFF00"/>
                </a:solidFill>
              </a:rPr>
              <a:t>direttive</a:t>
            </a:r>
            <a:r>
              <a:rPr lang="it-IT" dirty="0"/>
              <a:t>, che vincolano, invece, ciascuno Stato membro cui sono rivolte per quanto riguarda il risultato da raggiungere, lasciando liberi gli organi nazionali di scegliere la forma e i mezzi con cui raggiungere il risultato e rendere applicabili le norme comunitarie.</a:t>
            </a:r>
          </a:p>
          <a:p>
            <a:pPr algn="just"/>
            <a:r>
              <a:rPr lang="it-IT" dirty="0"/>
              <a:t>Le </a:t>
            </a:r>
            <a:r>
              <a:rPr lang="it-IT" dirty="0">
                <a:solidFill>
                  <a:srgbClr val="FFFF00"/>
                </a:solidFill>
              </a:rPr>
              <a:t>decisioni</a:t>
            </a:r>
            <a:r>
              <a:rPr lang="it-IT" dirty="0"/>
              <a:t>, che sono obbligatorie in tutti i loro elementi, se designano i destinatari sono obbligatorie soltanto nei confronti di questi.</a:t>
            </a:r>
          </a:p>
          <a:p>
            <a:pPr algn="just"/>
            <a:r>
              <a:rPr lang="it-IT" dirty="0"/>
              <a:t>Le </a:t>
            </a:r>
            <a:r>
              <a:rPr lang="it-IT" dirty="0">
                <a:solidFill>
                  <a:srgbClr val="FFFF00"/>
                </a:solidFill>
              </a:rPr>
              <a:t>raccomandazioni</a:t>
            </a:r>
            <a:r>
              <a:rPr lang="it-IT" dirty="0"/>
              <a:t> e i </a:t>
            </a:r>
            <a:r>
              <a:rPr lang="it-IT" dirty="0">
                <a:solidFill>
                  <a:srgbClr val="FFFF00"/>
                </a:solidFill>
              </a:rPr>
              <a:t>pareri</a:t>
            </a:r>
            <a:r>
              <a:rPr lang="it-IT" dirty="0"/>
              <a:t>, di mero indirizzo politico.</a:t>
            </a:r>
          </a:p>
        </p:txBody>
      </p:sp>
    </p:spTree>
    <p:extLst>
      <p:ext uri="{BB962C8B-B14F-4D97-AF65-F5344CB8AC3E}">
        <p14:creationId xmlns:p14="http://schemas.microsoft.com/office/powerpoint/2010/main" val="4143878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BC615B-FD0B-0C27-E9E9-65E6CE91C804}"/>
              </a:ext>
            </a:extLst>
          </p:cNvPr>
          <p:cNvSpPr>
            <a:spLocks noGrp="1"/>
          </p:cNvSpPr>
          <p:nvPr>
            <p:ph type="title"/>
          </p:nvPr>
        </p:nvSpPr>
        <p:spPr/>
        <p:txBody>
          <a:bodyPr/>
          <a:lstStyle/>
          <a:p>
            <a:r>
              <a:rPr lang="it-IT" dirty="0"/>
              <a:t>Segue. Carta dei diritti fondamentali dell’Unione europea</a:t>
            </a:r>
          </a:p>
        </p:txBody>
      </p:sp>
      <p:sp>
        <p:nvSpPr>
          <p:cNvPr id="3" name="Segnaposto contenuto 2">
            <a:extLst>
              <a:ext uri="{FF2B5EF4-FFF2-40B4-BE49-F238E27FC236}">
                <a16:creationId xmlns:a16="http://schemas.microsoft.com/office/drawing/2014/main" id="{B54AD2C3-0BD0-1A24-97C2-FAA979E2DBDF}"/>
              </a:ext>
            </a:extLst>
          </p:cNvPr>
          <p:cNvSpPr>
            <a:spLocks noGrp="1"/>
          </p:cNvSpPr>
          <p:nvPr>
            <p:ph idx="1"/>
          </p:nvPr>
        </p:nvSpPr>
        <p:spPr/>
        <p:txBody>
          <a:bodyPr>
            <a:normAutofit fontScale="70000" lnSpcReduction="20000"/>
          </a:bodyPr>
          <a:lstStyle/>
          <a:p>
            <a:pPr marL="0" indent="0" algn="just">
              <a:buNone/>
            </a:pPr>
            <a:r>
              <a:rPr lang="it-IT" dirty="0"/>
              <a:t>Una tutela compiuta in materia di diritti dell’uomo si è avuta con la Carta dei diritti fondamentali dell’Unione Europea.</a:t>
            </a:r>
          </a:p>
          <a:p>
            <a:pPr marL="0" indent="0" algn="just">
              <a:buNone/>
            </a:pPr>
            <a:r>
              <a:rPr lang="it-IT" dirty="0"/>
              <a:t>E’ un documento che sancisce il carattere fondamentale e la portata dei diritti dell’uomo per i cittadini dell’Unione.</a:t>
            </a:r>
          </a:p>
          <a:p>
            <a:pPr marL="0" indent="0" algn="just">
              <a:buNone/>
            </a:pPr>
            <a:r>
              <a:rPr lang="it-IT" dirty="0"/>
              <a:t>Contiene i diritti civili, politici, economici e sociali risultanti dalle tradizioni costituzionali e dagli obblighi internazionali ed europei.</a:t>
            </a:r>
          </a:p>
          <a:p>
            <a:pPr marL="0" indent="0" algn="just">
              <a:buNone/>
            </a:pPr>
            <a:r>
              <a:rPr lang="it-IT" dirty="0"/>
              <a:t>E’ stata proclamata una prima volta al Consiglio europeo di Nizza del 7 dicembre 2000 e una seconda volta, con delle modifiche, al Consiglio europeo di Strasburgo del 12 dicembre 2007.</a:t>
            </a:r>
          </a:p>
          <a:p>
            <a:pPr marL="0" indent="0" algn="just">
              <a:buNone/>
            </a:pPr>
            <a:r>
              <a:rPr lang="it-IT" dirty="0"/>
              <a:t>E’ strutturata in 50 articoli suddivisi in 6 categorie di valori (dignità, libertà, uguaglianza, solidarietà, cittadinanza).</a:t>
            </a:r>
          </a:p>
          <a:p>
            <a:pPr marL="0" indent="0" algn="just">
              <a:buNone/>
            </a:pPr>
            <a:r>
              <a:rPr lang="it-IT" dirty="0"/>
              <a:t>Il valore giuridico è pari a quello dei trattati.</a:t>
            </a:r>
          </a:p>
        </p:txBody>
      </p:sp>
    </p:spTree>
    <p:extLst>
      <p:ext uri="{BB962C8B-B14F-4D97-AF65-F5344CB8AC3E}">
        <p14:creationId xmlns:p14="http://schemas.microsoft.com/office/powerpoint/2010/main" val="665758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60D854-9CB8-EF13-6C3F-F4EF4C6D976E}"/>
              </a:ext>
            </a:extLst>
          </p:cNvPr>
          <p:cNvSpPr>
            <a:spLocks noGrp="1"/>
          </p:cNvSpPr>
          <p:nvPr>
            <p:ph type="title"/>
          </p:nvPr>
        </p:nvSpPr>
        <p:spPr/>
        <p:txBody>
          <a:bodyPr/>
          <a:lstStyle/>
          <a:p>
            <a:r>
              <a:rPr lang="it-IT" dirty="0"/>
              <a:t>Focus I. Dichiarazione universale dei diritti dell’uomo</a:t>
            </a:r>
          </a:p>
        </p:txBody>
      </p:sp>
      <p:sp>
        <p:nvSpPr>
          <p:cNvPr id="3" name="Segnaposto contenuto 2">
            <a:extLst>
              <a:ext uri="{FF2B5EF4-FFF2-40B4-BE49-F238E27FC236}">
                <a16:creationId xmlns:a16="http://schemas.microsoft.com/office/drawing/2014/main" id="{4E535361-F9ED-CA72-F3A9-4ACE873B5FE8}"/>
              </a:ext>
            </a:extLst>
          </p:cNvPr>
          <p:cNvSpPr>
            <a:spLocks noGrp="1"/>
          </p:cNvSpPr>
          <p:nvPr>
            <p:ph idx="1"/>
          </p:nvPr>
        </p:nvSpPr>
        <p:spPr/>
        <p:txBody>
          <a:bodyPr/>
          <a:lstStyle/>
          <a:p>
            <a:pPr marL="0" indent="0" algn="just">
              <a:buNone/>
            </a:pPr>
            <a:r>
              <a:rPr lang="it-IT" dirty="0"/>
              <a:t>L’azione che l’ONU ha svolto nell’ambito dei diritti dell’uomo è l’adozione della Dichiarazione universale dei diritti dell’uomo, approvata il 10 dicembre 1948, che riconosce a tutti gli uomini una serie di diritti fondamentali (libertà, dignità, uguaglianza senza distinzioni di razza, sesso, religione, opinione politica, lingua, etc.).</a:t>
            </a:r>
          </a:p>
          <a:p>
            <a:pPr marL="0" indent="0" algn="just">
              <a:buNone/>
            </a:pPr>
            <a:r>
              <a:rPr lang="it-IT" dirty="0"/>
              <a:t>La Dichiarazione è priva di valore vincolante, essendo una semplice raccomandazione.</a:t>
            </a:r>
          </a:p>
        </p:txBody>
      </p:sp>
    </p:spTree>
    <p:extLst>
      <p:ext uri="{BB962C8B-B14F-4D97-AF65-F5344CB8AC3E}">
        <p14:creationId xmlns:p14="http://schemas.microsoft.com/office/powerpoint/2010/main" val="2029864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4C1FD9-E468-1722-DBFE-A5B9CE398EC9}"/>
              </a:ext>
            </a:extLst>
          </p:cNvPr>
          <p:cNvSpPr>
            <a:spLocks noGrp="1"/>
          </p:cNvSpPr>
          <p:nvPr>
            <p:ph type="title"/>
          </p:nvPr>
        </p:nvSpPr>
        <p:spPr/>
        <p:txBody>
          <a:bodyPr/>
          <a:lstStyle/>
          <a:p>
            <a:r>
              <a:rPr lang="it-IT" dirty="0"/>
              <a:t>Focus II. Convenzione europea dei diritti dell’uomo</a:t>
            </a:r>
          </a:p>
        </p:txBody>
      </p:sp>
      <p:sp>
        <p:nvSpPr>
          <p:cNvPr id="3" name="Segnaposto contenuto 2">
            <a:extLst>
              <a:ext uri="{FF2B5EF4-FFF2-40B4-BE49-F238E27FC236}">
                <a16:creationId xmlns:a16="http://schemas.microsoft.com/office/drawing/2014/main" id="{A1AFC5E2-1EA9-9039-5529-4025A7DB6735}"/>
              </a:ext>
            </a:extLst>
          </p:cNvPr>
          <p:cNvSpPr>
            <a:spLocks noGrp="1"/>
          </p:cNvSpPr>
          <p:nvPr>
            <p:ph idx="1"/>
          </p:nvPr>
        </p:nvSpPr>
        <p:spPr/>
        <p:txBody>
          <a:bodyPr>
            <a:normAutofit fontScale="85000" lnSpcReduction="10000"/>
          </a:bodyPr>
          <a:lstStyle/>
          <a:p>
            <a:pPr marL="0" indent="0" algn="just">
              <a:buNone/>
            </a:pPr>
            <a:r>
              <a:rPr lang="it-IT" dirty="0"/>
              <a:t>Imponente è la produzione giuridica promossa e attuata dal Consiglio d’Europa in materia di tutela dei diritti umani, fra le quali spicca la Convenzione europea dei diritti dell’uomo.</a:t>
            </a:r>
          </a:p>
          <a:p>
            <a:pPr marL="0" indent="0" algn="just">
              <a:buNone/>
            </a:pPr>
            <a:r>
              <a:rPr lang="it-IT" dirty="0"/>
              <a:t>Firmata a Roma il 14 novembre 1950 è stata completata da 14 Protocolli per ampliarne il contenuto e modificare alcuni aspetti istituzionali e procedurali.</a:t>
            </a:r>
          </a:p>
          <a:p>
            <a:pPr marL="0" indent="0" algn="just">
              <a:buNone/>
            </a:pPr>
            <a:r>
              <a:rPr lang="it-IT" dirty="0"/>
              <a:t>Un primo gruppo di norme elenca i diritti dell’uomo che ogni Stato si impegna a tutelare a favore di tutti gli individui (cittadini e non) sottoposti alla sua giurisdizione.</a:t>
            </a:r>
          </a:p>
          <a:p>
            <a:pPr marL="0" indent="0" algn="just">
              <a:buNone/>
            </a:pPr>
            <a:r>
              <a:rPr lang="it-IT" dirty="0"/>
              <a:t>Un secondo gruppo di norme è di carattere procedurale e originariamente prevedeva due organi (Commissione e Corte europea dei diritti umani): il Protocollo n. 11 ha proceduto alla fusione in un unico organo, la Corte unica.</a:t>
            </a:r>
          </a:p>
        </p:txBody>
      </p:sp>
    </p:spTree>
    <p:extLst>
      <p:ext uri="{BB962C8B-B14F-4D97-AF65-F5344CB8AC3E}">
        <p14:creationId xmlns:p14="http://schemas.microsoft.com/office/powerpoint/2010/main" val="2108372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2F850F-B164-D8C3-0287-C7042D741738}"/>
              </a:ext>
            </a:extLst>
          </p:cNvPr>
          <p:cNvSpPr>
            <a:spLocks noGrp="1"/>
          </p:cNvSpPr>
          <p:nvPr>
            <p:ph type="title"/>
          </p:nvPr>
        </p:nvSpPr>
        <p:spPr/>
        <p:txBody>
          <a:bodyPr/>
          <a:lstStyle/>
          <a:p>
            <a:r>
              <a:rPr lang="it-IT" dirty="0"/>
              <a:t>iii) Leggi ordinarie e atti aventi forza di legge</a:t>
            </a:r>
          </a:p>
        </p:txBody>
      </p:sp>
      <p:sp>
        <p:nvSpPr>
          <p:cNvPr id="3" name="Segnaposto contenuto 2">
            <a:extLst>
              <a:ext uri="{FF2B5EF4-FFF2-40B4-BE49-F238E27FC236}">
                <a16:creationId xmlns:a16="http://schemas.microsoft.com/office/drawing/2014/main" id="{25C83BEA-D7A1-A355-2BE6-A27DE3F2310A}"/>
              </a:ext>
            </a:extLst>
          </p:cNvPr>
          <p:cNvSpPr>
            <a:spLocks noGrp="1"/>
          </p:cNvSpPr>
          <p:nvPr>
            <p:ph idx="1"/>
          </p:nvPr>
        </p:nvSpPr>
        <p:spPr/>
        <p:txBody>
          <a:bodyPr>
            <a:normAutofit fontScale="92500"/>
          </a:bodyPr>
          <a:lstStyle/>
          <a:p>
            <a:pPr marL="0" indent="0" algn="just">
              <a:buNone/>
            </a:pPr>
            <a:r>
              <a:rPr lang="it-IT" dirty="0"/>
              <a:t>Su un gradino inferiore troviamo le leggi ordinarie formali e sostanziali:</a:t>
            </a:r>
          </a:p>
          <a:p>
            <a:pPr algn="just"/>
            <a:r>
              <a:rPr lang="it-IT" dirty="0"/>
              <a:t>sono </a:t>
            </a:r>
            <a:r>
              <a:rPr lang="it-IT" dirty="0">
                <a:solidFill>
                  <a:srgbClr val="FFFF00"/>
                </a:solidFill>
              </a:rPr>
              <a:t>leggi formali</a:t>
            </a:r>
            <a:r>
              <a:rPr lang="it-IT" dirty="0"/>
              <a:t> quelle leggi approvate dal parlamento, secondo la procedura ordinaria espressamente prevista (ex artt. 70-74 Cost.);</a:t>
            </a:r>
          </a:p>
          <a:p>
            <a:pPr algn="just"/>
            <a:r>
              <a:rPr lang="it-IT" dirty="0"/>
              <a:t>Sono invece </a:t>
            </a:r>
            <a:r>
              <a:rPr lang="it-IT" dirty="0">
                <a:solidFill>
                  <a:srgbClr val="FFFF00"/>
                </a:solidFill>
              </a:rPr>
              <a:t>leggi sostanziali</a:t>
            </a:r>
            <a:r>
              <a:rPr lang="it-IT" dirty="0"/>
              <a:t> (o materiali) le leggi delegate o decreti legislativi e i decreti legge: approvati dal Consiglio dei ministri in seguito ad una legge delega del Parlamento (</a:t>
            </a:r>
            <a:r>
              <a:rPr lang="it-IT" dirty="0">
                <a:solidFill>
                  <a:srgbClr val="FFFF00"/>
                </a:solidFill>
              </a:rPr>
              <a:t>decreti legislativi</a:t>
            </a:r>
            <a:r>
              <a:rPr lang="it-IT" dirty="0"/>
              <a:t>) o adottati in determinate ipotesi straordinarie di urgenza e necessità (</a:t>
            </a:r>
            <a:r>
              <a:rPr lang="it-IT" dirty="0">
                <a:solidFill>
                  <a:srgbClr val="FFFF00"/>
                </a:solidFill>
              </a:rPr>
              <a:t>decreti legge</a:t>
            </a:r>
            <a:r>
              <a:rPr lang="it-IT" dirty="0"/>
              <a:t>), purché convertiti in legge dalle Camere.</a:t>
            </a:r>
          </a:p>
        </p:txBody>
      </p:sp>
    </p:spTree>
    <p:extLst>
      <p:ext uri="{BB962C8B-B14F-4D97-AF65-F5344CB8AC3E}">
        <p14:creationId xmlns:p14="http://schemas.microsoft.com/office/powerpoint/2010/main" val="740588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46837C-043B-301B-E96D-400421E0131E}"/>
              </a:ext>
            </a:extLst>
          </p:cNvPr>
          <p:cNvSpPr>
            <a:spLocks noGrp="1"/>
          </p:cNvSpPr>
          <p:nvPr>
            <p:ph type="title"/>
          </p:nvPr>
        </p:nvSpPr>
        <p:spPr/>
        <p:txBody>
          <a:bodyPr/>
          <a:lstStyle/>
          <a:p>
            <a:r>
              <a:rPr lang="it-IT" dirty="0"/>
              <a:t>La norma giuridica. Caratteristiche</a:t>
            </a:r>
          </a:p>
        </p:txBody>
      </p:sp>
      <p:sp>
        <p:nvSpPr>
          <p:cNvPr id="3" name="Segnaposto contenuto 2">
            <a:extLst>
              <a:ext uri="{FF2B5EF4-FFF2-40B4-BE49-F238E27FC236}">
                <a16:creationId xmlns:a16="http://schemas.microsoft.com/office/drawing/2014/main" id="{D456DB85-D3FD-B76E-54FF-2DE7733CBD2B}"/>
              </a:ext>
            </a:extLst>
          </p:cNvPr>
          <p:cNvSpPr>
            <a:spLocks noGrp="1"/>
          </p:cNvSpPr>
          <p:nvPr>
            <p:ph idx="1"/>
          </p:nvPr>
        </p:nvSpPr>
        <p:spPr/>
        <p:txBody>
          <a:bodyPr>
            <a:normAutofit fontScale="77500" lnSpcReduction="20000"/>
          </a:bodyPr>
          <a:lstStyle/>
          <a:p>
            <a:pPr marL="0" indent="0" algn="just">
              <a:buNone/>
            </a:pPr>
            <a:r>
              <a:rPr lang="it-IT" dirty="0"/>
              <a:t>Norma giuridica è il comando generale ed astratto rivolto a tutti i consociati con il quale si impone ad essi una determina condotta, sotto la minaccia di una determinata reazione (cd. sanzione).</a:t>
            </a:r>
          </a:p>
          <a:p>
            <a:pPr marL="0" indent="0" algn="just">
              <a:buNone/>
            </a:pPr>
            <a:r>
              <a:rPr lang="it-IT" dirty="0"/>
              <a:t>Caratteristiche delle norme giuridiche sono:</a:t>
            </a:r>
          </a:p>
          <a:p>
            <a:pPr marL="457200" indent="-457200" algn="just">
              <a:buAutoNum type="alphaLcParenR"/>
            </a:pPr>
            <a:r>
              <a:rPr lang="it-IT" dirty="0">
                <a:solidFill>
                  <a:srgbClr val="FFFF00"/>
                </a:solidFill>
              </a:rPr>
              <a:t>generalità</a:t>
            </a:r>
            <a:r>
              <a:rPr lang="it-IT" dirty="0"/>
              <a:t>: in quanto le norme sono rivolte alla comunità nella sua interezza;</a:t>
            </a:r>
          </a:p>
          <a:p>
            <a:pPr marL="457200" indent="-457200" algn="just">
              <a:buAutoNum type="alphaLcParenR"/>
            </a:pPr>
            <a:r>
              <a:rPr lang="it-IT" dirty="0">
                <a:solidFill>
                  <a:srgbClr val="FFFF00"/>
                </a:solidFill>
              </a:rPr>
              <a:t>astrattezza</a:t>
            </a:r>
            <a:r>
              <a:rPr lang="it-IT" dirty="0"/>
              <a:t>: in quanto la norma non prende mai in considerazione un singolo caso, ma prevede una situazione generale ed astratta (cd. fattispecie);</a:t>
            </a:r>
          </a:p>
          <a:p>
            <a:pPr marL="457200" indent="-457200" algn="just">
              <a:buAutoNum type="alphaLcParenR"/>
            </a:pPr>
            <a:r>
              <a:rPr lang="it-IT" dirty="0">
                <a:solidFill>
                  <a:srgbClr val="FFFF00"/>
                </a:solidFill>
              </a:rPr>
              <a:t>obbligatorietà</a:t>
            </a:r>
            <a:r>
              <a:rPr lang="it-IT" dirty="0"/>
              <a:t>: in quanto l’osservanza della norma è garantita con la forza, e cioè con la previsione di una particolare reazione contro chi non la osserva (sanzione).</a:t>
            </a:r>
          </a:p>
        </p:txBody>
      </p:sp>
    </p:spTree>
    <p:extLst>
      <p:ext uri="{BB962C8B-B14F-4D97-AF65-F5344CB8AC3E}">
        <p14:creationId xmlns:p14="http://schemas.microsoft.com/office/powerpoint/2010/main" val="1250994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9714B2-B4F6-A83C-B4F8-9D6FD13BBD37}"/>
              </a:ext>
            </a:extLst>
          </p:cNvPr>
          <p:cNvSpPr>
            <a:spLocks noGrp="1"/>
          </p:cNvSpPr>
          <p:nvPr>
            <p:ph type="title"/>
          </p:nvPr>
        </p:nvSpPr>
        <p:spPr/>
        <p:txBody>
          <a:bodyPr/>
          <a:lstStyle/>
          <a:p>
            <a:r>
              <a:rPr lang="it-IT" dirty="0"/>
              <a:t>Segue. Riparto di competenze</a:t>
            </a:r>
          </a:p>
        </p:txBody>
      </p:sp>
      <p:sp>
        <p:nvSpPr>
          <p:cNvPr id="3" name="Segnaposto contenuto 2">
            <a:extLst>
              <a:ext uri="{FF2B5EF4-FFF2-40B4-BE49-F238E27FC236}">
                <a16:creationId xmlns:a16="http://schemas.microsoft.com/office/drawing/2014/main" id="{4B681CDD-3E46-EE1B-D670-382C0C344A72}"/>
              </a:ext>
            </a:extLst>
          </p:cNvPr>
          <p:cNvSpPr>
            <a:spLocks noGrp="1"/>
          </p:cNvSpPr>
          <p:nvPr>
            <p:ph idx="1"/>
          </p:nvPr>
        </p:nvSpPr>
        <p:spPr/>
        <p:txBody>
          <a:bodyPr>
            <a:normAutofit fontScale="85000" lnSpcReduction="20000"/>
          </a:bodyPr>
          <a:lstStyle/>
          <a:p>
            <a:pPr marL="0" indent="0" algn="just">
              <a:buNone/>
            </a:pPr>
            <a:r>
              <a:rPr lang="it-IT" dirty="0"/>
              <a:t>La Costituzione poi attribuisce alla Regione la potestà di adottare atti aventi valore di legge ordinaria nelle materie indicate dall’art. 117 (</a:t>
            </a:r>
            <a:r>
              <a:rPr lang="it-IT" dirty="0" err="1">
                <a:solidFill>
                  <a:srgbClr val="FFFF00"/>
                </a:solidFill>
              </a:rPr>
              <a:t>l.cost</a:t>
            </a:r>
            <a:r>
              <a:rPr lang="it-IT" dirty="0">
                <a:solidFill>
                  <a:srgbClr val="FFFF00"/>
                </a:solidFill>
              </a:rPr>
              <a:t>. 3/2001</a:t>
            </a:r>
            <a:r>
              <a:rPr lang="it-IT" dirty="0"/>
              <a:t>) e con efficacia limitata al territorio regionale. E’ possibile distinguere:</a:t>
            </a:r>
          </a:p>
          <a:p>
            <a:pPr algn="just"/>
            <a:r>
              <a:rPr lang="it-IT" dirty="0">
                <a:solidFill>
                  <a:srgbClr val="FFFF00"/>
                </a:solidFill>
              </a:rPr>
              <a:t>legislazione esclusiva dello Stato</a:t>
            </a:r>
            <a:r>
              <a:rPr lang="it-IT" dirty="0"/>
              <a:t> (ex c. 2), in tal caso alle Regioni è preclusa la potestà legislativa in ragione dell’ambito ritenuto di tale importanza da richiedere una uniforme disciplina nazionale;</a:t>
            </a:r>
          </a:p>
          <a:p>
            <a:pPr algn="just"/>
            <a:r>
              <a:rPr lang="it-IT" dirty="0">
                <a:solidFill>
                  <a:srgbClr val="FFFF00"/>
                </a:solidFill>
              </a:rPr>
              <a:t>legislazione concorrente fra Stato e Regione</a:t>
            </a:r>
            <a:r>
              <a:rPr lang="it-IT" dirty="0"/>
              <a:t> (ex c. 3), in tal caso la legge regionale deve rispettare i principi generali fissati dallo Stato senza poterli derogare;</a:t>
            </a:r>
          </a:p>
          <a:p>
            <a:pPr algn="just"/>
            <a:r>
              <a:rPr lang="it-IT" dirty="0">
                <a:solidFill>
                  <a:srgbClr val="FFFF00"/>
                </a:solidFill>
              </a:rPr>
              <a:t>legislazione residuale della Regione</a:t>
            </a:r>
            <a:r>
              <a:rPr lang="it-IT" dirty="0"/>
              <a:t> (ex c. 4), in tal caso la Regione può esercitare la potestà legislativa in tutte le materie non espressamente riservate alla legislazione dello Stato.</a:t>
            </a:r>
          </a:p>
        </p:txBody>
      </p:sp>
    </p:spTree>
    <p:extLst>
      <p:ext uri="{BB962C8B-B14F-4D97-AF65-F5344CB8AC3E}">
        <p14:creationId xmlns:p14="http://schemas.microsoft.com/office/powerpoint/2010/main" val="3232071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453532-0083-698E-56A5-122D7783A630}"/>
              </a:ext>
            </a:extLst>
          </p:cNvPr>
          <p:cNvSpPr>
            <a:spLocks noGrp="1"/>
          </p:cNvSpPr>
          <p:nvPr>
            <p:ph type="title"/>
          </p:nvPr>
        </p:nvSpPr>
        <p:spPr/>
        <p:txBody>
          <a:bodyPr/>
          <a:lstStyle/>
          <a:p>
            <a:r>
              <a:rPr lang="it-IT" dirty="0"/>
              <a:t>Segue. Il Codice Civile e legislazione speciale interventistica</a:t>
            </a:r>
          </a:p>
        </p:txBody>
      </p:sp>
      <p:sp>
        <p:nvSpPr>
          <p:cNvPr id="3" name="Segnaposto contenuto 2">
            <a:extLst>
              <a:ext uri="{FF2B5EF4-FFF2-40B4-BE49-F238E27FC236}">
                <a16:creationId xmlns:a16="http://schemas.microsoft.com/office/drawing/2014/main" id="{A377555E-B7C7-EC45-A723-2F5FF1B27835}"/>
              </a:ext>
            </a:extLst>
          </p:cNvPr>
          <p:cNvSpPr>
            <a:spLocks noGrp="1"/>
          </p:cNvSpPr>
          <p:nvPr>
            <p:ph idx="1"/>
          </p:nvPr>
        </p:nvSpPr>
        <p:spPr/>
        <p:txBody>
          <a:bodyPr>
            <a:normAutofit fontScale="92500" lnSpcReduction="20000"/>
          </a:bodyPr>
          <a:lstStyle/>
          <a:p>
            <a:pPr marL="0" indent="0" algn="just">
              <a:buNone/>
            </a:pPr>
            <a:r>
              <a:rPr lang="it-IT" dirty="0"/>
              <a:t>Di grande importanza, tra le leggi ordinarie, riveste il Codice Civile, approvato con R.D. 16 marzo 1942, n. 262 ed entrato in vigore il successivo 21 aprile.</a:t>
            </a:r>
          </a:p>
          <a:p>
            <a:pPr marL="0" indent="0" algn="just">
              <a:buNone/>
            </a:pPr>
            <a:r>
              <a:rPr lang="it-IT" dirty="0"/>
              <a:t>E’ composto da una parte introduttiva (artt. 1-4 e 8-16), da sei libri (per un totale di 2969 articoli) e dalle disposizioni per l’attuazione e transitorie.</a:t>
            </a:r>
          </a:p>
          <a:p>
            <a:pPr marL="0" indent="0" algn="just">
              <a:buNone/>
            </a:pPr>
            <a:r>
              <a:rPr lang="it-IT" dirty="0"/>
              <a:t>La disciplina di singoli istituti civilistici è, talvolta, contenuta in leggi speciali estranee al corpo codicistico; la </a:t>
            </a:r>
            <a:r>
              <a:rPr lang="it-IT" dirty="0">
                <a:solidFill>
                  <a:srgbClr val="FFFF00"/>
                </a:solidFill>
              </a:rPr>
              <a:t>legislazione speciale interventistica</a:t>
            </a:r>
            <a:r>
              <a:rPr lang="it-IT" dirty="0"/>
              <a:t> svolge un importante ruolo di adeguamento del sistema codicistico, ma può costituire ad esempio un limite all’autonomia contrattuale, ex art. 1322 c.c. (es. si v. </a:t>
            </a:r>
            <a:r>
              <a:rPr lang="it-IT" dirty="0">
                <a:solidFill>
                  <a:srgbClr val="FFFF00"/>
                </a:solidFill>
              </a:rPr>
              <a:t>l. 203/1982</a:t>
            </a:r>
            <a:r>
              <a:rPr lang="it-IT" dirty="0"/>
              <a:t>) [</a:t>
            </a:r>
            <a:r>
              <a:rPr lang="it-IT" i="1" dirty="0" err="1">
                <a:solidFill>
                  <a:srgbClr val="FFFF00"/>
                </a:solidFill>
              </a:rPr>
              <a:t>lex</a:t>
            </a:r>
            <a:r>
              <a:rPr lang="it-IT" i="1" dirty="0">
                <a:solidFill>
                  <a:srgbClr val="FFFF00"/>
                </a:solidFill>
              </a:rPr>
              <a:t> </a:t>
            </a:r>
            <a:r>
              <a:rPr lang="it-IT" i="1" dirty="0" err="1">
                <a:solidFill>
                  <a:srgbClr val="FFFF00"/>
                </a:solidFill>
              </a:rPr>
              <a:t>specialis</a:t>
            </a:r>
            <a:r>
              <a:rPr lang="it-IT" i="1" dirty="0">
                <a:solidFill>
                  <a:srgbClr val="FFFF00"/>
                </a:solidFill>
              </a:rPr>
              <a:t> </a:t>
            </a:r>
            <a:r>
              <a:rPr lang="it-IT" i="1" dirty="0" err="1">
                <a:solidFill>
                  <a:srgbClr val="FFFF00"/>
                </a:solidFill>
              </a:rPr>
              <a:t>derogat</a:t>
            </a:r>
            <a:r>
              <a:rPr lang="it-IT" i="1" dirty="0">
                <a:solidFill>
                  <a:srgbClr val="FFFF00"/>
                </a:solidFill>
              </a:rPr>
              <a:t> generali</a:t>
            </a:r>
            <a:r>
              <a:rPr lang="it-IT" dirty="0">
                <a:solidFill>
                  <a:srgbClr val="FFFF00"/>
                </a:solidFill>
              </a:rPr>
              <a:t> </a:t>
            </a:r>
            <a:r>
              <a:rPr lang="it-IT" dirty="0"/>
              <a:t>e </a:t>
            </a:r>
            <a:r>
              <a:rPr lang="it-IT" i="1" dirty="0" err="1">
                <a:solidFill>
                  <a:srgbClr val="FFFF00"/>
                </a:solidFill>
              </a:rPr>
              <a:t>lex</a:t>
            </a:r>
            <a:r>
              <a:rPr lang="it-IT" i="1" dirty="0">
                <a:solidFill>
                  <a:srgbClr val="FFFF00"/>
                </a:solidFill>
              </a:rPr>
              <a:t> </a:t>
            </a:r>
            <a:r>
              <a:rPr lang="it-IT" i="1" dirty="0" err="1">
                <a:solidFill>
                  <a:srgbClr val="FFFF00"/>
                </a:solidFill>
              </a:rPr>
              <a:t>posterior</a:t>
            </a:r>
            <a:r>
              <a:rPr lang="it-IT" i="1" dirty="0">
                <a:solidFill>
                  <a:srgbClr val="FFFF00"/>
                </a:solidFill>
              </a:rPr>
              <a:t> </a:t>
            </a:r>
            <a:r>
              <a:rPr lang="it-IT" i="1" dirty="0" err="1">
                <a:solidFill>
                  <a:srgbClr val="FFFF00"/>
                </a:solidFill>
              </a:rPr>
              <a:t>derogat</a:t>
            </a:r>
            <a:r>
              <a:rPr lang="it-IT" i="1" dirty="0">
                <a:solidFill>
                  <a:srgbClr val="FFFF00"/>
                </a:solidFill>
              </a:rPr>
              <a:t> priori</a:t>
            </a:r>
            <a:r>
              <a:rPr lang="it-IT" dirty="0"/>
              <a:t>].</a:t>
            </a:r>
          </a:p>
        </p:txBody>
      </p:sp>
    </p:spTree>
    <p:extLst>
      <p:ext uri="{BB962C8B-B14F-4D97-AF65-F5344CB8AC3E}">
        <p14:creationId xmlns:p14="http://schemas.microsoft.com/office/powerpoint/2010/main" val="913672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5E326A3-EB92-4BDA-9F77-45197E0CBE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B4E7D395-0531-4A17-A276-FDA3EB7792E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3" name="Rectangle 12">
            <a:extLst>
              <a:ext uri="{FF2B5EF4-FFF2-40B4-BE49-F238E27FC236}">
                <a16:creationId xmlns:a16="http://schemas.microsoft.com/office/drawing/2014/main" id="{CAC996C7-7B84-4645-9AA1-6EA85EAB47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2290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a16="http://schemas.microsoft.com/office/drawing/2014/main" id="{82AED3DA-1CC9-EDD6-4BF4-3A0D0AA21B81}"/>
              </a:ext>
            </a:extLst>
          </p:cNvPr>
          <p:cNvSpPr>
            <a:spLocks noGrp="1"/>
          </p:cNvSpPr>
          <p:nvPr>
            <p:ph type="title"/>
          </p:nvPr>
        </p:nvSpPr>
        <p:spPr>
          <a:xfrm>
            <a:off x="1337191" y="1064365"/>
            <a:ext cx="2856582" cy="3313671"/>
          </a:xfrm>
        </p:spPr>
        <p:txBody>
          <a:bodyPr>
            <a:normAutofit/>
          </a:bodyPr>
          <a:lstStyle/>
          <a:p>
            <a:pPr algn="l"/>
            <a:r>
              <a:rPr lang="it-IT">
                <a:solidFill>
                  <a:schemeClr val="bg1"/>
                </a:solidFill>
              </a:rPr>
              <a:t>Segue. Struttura</a:t>
            </a:r>
          </a:p>
        </p:txBody>
      </p:sp>
      <p:sp>
        <p:nvSpPr>
          <p:cNvPr id="15" name="Rectangle 14">
            <a:extLst>
              <a:ext uri="{FF2B5EF4-FFF2-40B4-BE49-F238E27FC236}">
                <a16:creationId xmlns:a16="http://schemas.microsoft.com/office/drawing/2014/main" id="{32DC315B-5680-47D9-B827-34D012FB1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769"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Segnaposto contenuto 2">
            <a:extLst>
              <a:ext uri="{FF2B5EF4-FFF2-40B4-BE49-F238E27FC236}">
                <a16:creationId xmlns:a16="http://schemas.microsoft.com/office/drawing/2014/main" id="{F1718017-62ED-4ED2-FBBC-ADE7D5DF81BA}"/>
              </a:ext>
            </a:extLst>
          </p:cNvPr>
          <p:cNvGraphicFramePr>
            <a:graphicFrameLocks noGrp="1"/>
          </p:cNvGraphicFramePr>
          <p:nvPr>
            <p:ph idx="1"/>
            <p:extLst>
              <p:ext uri="{D42A27DB-BD31-4B8C-83A1-F6EECF244321}">
                <p14:modId xmlns:p14="http://schemas.microsoft.com/office/powerpoint/2010/main" val="3389140473"/>
              </p:ext>
            </p:extLst>
          </p:nvPr>
        </p:nvGraphicFramePr>
        <p:xfrm>
          <a:off x="5507182" y="897534"/>
          <a:ext cx="5889686" cy="5319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852870"/>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F06766-AF46-2057-4C25-4B630B604964}"/>
              </a:ext>
            </a:extLst>
          </p:cNvPr>
          <p:cNvSpPr>
            <a:spLocks noGrp="1"/>
          </p:cNvSpPr>
          <p:nvPr>
            <p:ph type="title"/>
          </p:nvPr>
        </p:nvSpPr>
        <p:spPr/>
        <p:txBody>
          <a:bodyPr/>
          <a:lstStyle/>
          <a:p>
            <a:r>
              <a:rPr lang="it-IT" dirty="0"/>
              <a:t>iv) I regolamenti</a:t>
            </a:r>
          </a:p>
        </p:txBody>
      </p:sp>
      <p:sp>
        <p:nvSpPr>
          <p:cNvPr id="3" name="Segnaposto contenuto 2">
            <a:extLst>
              <a:ext uri="{FF2B5EF4-FFF2-40B4-BE49-F238E27FC236}">
                <a16:creationId xmlns:a16="http://schemas.microsoft.com/office/drawing/2014/main" id="{1E3247D3-1E1C-4128-3E39-FBA52CB99A9C}"/>
              </a:ext>
            </a:extLst>
          </p:cNvPr>
          <p:cNvSpPr>
            <a:spLocks noGrp="1"/>
          </p:cNvSpPr>
          <p:nvPr>
            <p:ph idx="1"/>
          </p:nvPr>
        </p:nvSpPr>
        <p:spPr/>
        <p:txBody>
          <a:bodyPr/>
          <a:lstStyle/>
          <a:p>
            <a:pPr marL="0" indent="0" algn="just">
              <a:buNone/>
            </a:pPr>
            <a:r>
              <a:rPr lang="it-IT" dirty="0"/>
              <a:t>I regolamenti dell’Esecutivo, che sono atti formalmente amministrativi ma sostanzialmente normativi; si tratta, infatti, di norme giuridiche emanate dagli organi del potere esecutivo nei limiti della potestà normativa loro conferita; non possono porsi in contrasto non solo con la Costituzione, ma neanche con la legge.</a:t>
            </a:r>
          </a:p>
        </p:txBody>
      </p:sp>
    </p:spTree>
    <p:extLst>
      <p:ext uri="{BB962C8B-B14F-4D97-AF65-F5344CB8AC3E}">
        <p14:creationId xmlns:p14="http://schemas.microsoft.com/office/powerpoint/2010/main" val="1406529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B2A8A2-3B67-F56A-4F7A-3A29A108BACB}"/>
              </a:ext>
            </a:extLst>
          </p:cNvPr>
          <p:cNvSpPr>
            <a:spLocks noGrp="1"/>
          </p:cNvSpPr>
          <p:nvPr>
            <p:ph type="title"/>
          </p:nvPr>
        </p:nvSpPr>
        <p:spPr/>
        <p:txBody>
          <a:bodyPr/>
          <a:lstStyle/>
          <a:p>
            <a:r>
              <a:rPr lang="it-IT" dirty="0"/>
              <a:t>v) Gli usi</a:t>
            </a:r>
          </a:p>
        </p:txBody>
      </p:sp>
      <p:sp>
        <p:nvSpPr>
          <p:cNvPr id="3" name="Segnaposto contenuto 2">
            <a:extLst>
              <a:ext uri="{FF2B5EF4-FFF2-40B4-BE49-F238E27FC236}">
                <a16:creationId xmlns:a16="http://schemas.microsoft.com/office/drawing/2014/main" id="{7C115115-36D8-22A7-3FBC-8AC3D5A4CA4F}"/>
              </a:ext>
            </a:extLst>
          </p:cNvPr>
          <p:cNvSpPr>
            <a:spLocks noGrp="1"/>
          </p:cNvSpPr>
          <p:nvPr>
            <p:ph idx="1"/>
          </p:nvPr>
        </p:nvSpPr>
        <p:spPr/>
        <p:txBody>
          <a:bodyPr/>
          <a:lstStyle/>
          <a:p>
            <a:pPr marL="0" indent="0" algn="just">
              <a:buNone/>
            </a:pPr>
            <a:r>
              <a:rPr lang="it-IT" dirty="0"/>
              <a:t>Gli usi possono regolare solo materie non disciplinate dalla legge (cd. </a:t>
            </a:r>
            <a:r>
              <a:rPr lang="it-IT" dirty="0">
                <a:solidFill>
                  <a:srgbClr val="FFFF00"/>
                </a:solidFill>
              </a:rPr>
              <a:t>consuetudine </a:t>
            </a:r>
            <a:r>
              <a:rPr lang="it-IT" i="1" dirty="0" err="1">
                <a:solidFill>
                  <a:srgbClr val="FFFF00"/>
                </a:solidFill>
              </a:rPr>
              <a:t>praeter</a:t>
            </a:r>
            <a:r>
              <a:rPr lang="it-IT" i="1" dirty="0">
                <a:solidFill>
                  <a:srgbClr val="FFFF00"/>
                </a:solidFill>
              </a:rPr>
              <a:t> </a:t>
            </a:r>
            <a:r>
              <a:rPr lang="it-IT" i="1" dirty="0" err="1">
                <a:solidFill>
                  <a:srgbClr val="FFFF00"/>
                </a:solidFill>
              </a:rPr>
              <a:t>legem</a:t>
            </a:r>
            <a:r>
              <a:rPr lang="it-IT" dirty="0"/>
              <a:t>) e quelle già regolamentate dalla legge nei limiti in cui siano da questa espressamente richiamati (cd. </a:t>
            </a:r>
            <a:r>
              <a:rPr lang="it-IT" dirty="0">
                <a:solidFill>
                  <a:srgbClr val="FFFF00"/>
                </a:solidFill>
              </a:rPr>
              <a:t>consuetudine </a:t>
            </a:r>
            <a:r>
              <a:rPr lang="it-IT" i="1" dirty="0" err="1">
                <a:solidFill>
                  <a:srgbClr val="FFFF00"/>
                </a:solidFill>
              </a:rPr>
              <a:t>secundum</a:t>
            </a:r>
            <a:r>
              <a:rPr lang="it-IT" i="1" dirty="0">
                <a:solidFill>
                  <a:srgbClr val="FFFF00"/>
                </a:solidFill>
              </a:rPr>
              <a:t> </a:t>
            </a:r>
            <a:r>
              <a:rPr lang="it-IT" i="1" dirty="0" err="1">
                <a:solidFill>
                  <a:srgbClr val="FFFF00"/>
                </a:solidFill>
              </a:rPr>
              <a:t>legem</a:t>
            </a:r>
            <a:r>
              <a:rPr lang="it-IT" dirty="0"/>
              <a:t>); non è ammesso, invece, l’</a:t>
            </a:r>
            <a:r>
              <a:rPr lang="it-IT" dirty="0">
                <a:solidFill>
                  <a:srgbClr val="FFFF00"/>
                </a:solidFill>
              </a:rPr>
              <a:t>uso </a:t>
            </a:r>
            <a:r>
              <a:rPr lang="it-IT" i="1" dirty="0">
                <a:solidFill>
                  <a:srgbClr val="FFFF00"/>
                </a:solidFill>
              </a:rPr>
              <a:t>contra </a:t>
            </a:r>
            <a:r>
              <a:rPr lang="it-IT" i="1" dirty="0" err="1">
                <a:solidFill>
                  <a:srgbClr val="FFFF00"/>
                </a:solidFill>
              </a:rPr>
              <a:t>legem</a:t>
            </a:r>
            <a:r>
              <a:rPr lang="it-IT" dirty="0"/>
              <a:t>.</a:t>
            </a:r>
          </a:p>
          <a:p>
            <a:pPr marL="0" indent="0" algn="just">
              <a:buNone/>
            </a:pPr>
            <a:r>
              <a:rPr lang="it-IT" dirty="0"/>
              <a:t>L’ordinamento italiano è un ordinamento di </a:t>
            </a:r>
            <a:r>
              <a:rPr lang="it-IT" i="1" dirty="0" err="1">
                <a:solidFill>
                  <a:srgbClr val="FFFF00"/>
                </a:solidFill>
              </a:rPr>
              <a:t>civil</a:t>
            </a:r>
            <a:r>
              <a:rPr lang="it-IT" i="1" dirty="0">
                <a:solidFill>
                  <a:srgbClr val="FFFF00"/>
                </a:solidFill>
              </a:rPr>
              <a:t> </a:t>
            </a:r>
            <a:r>
              <a:rPr lang="it-IT" i="1" dirty="0" err="1">
                <a:solidFill>
                  <a:srgbClr val="FFFF00"/>
                </a:solidFill>
              </a:rPr>
              <a:t>law</a:t>
            </a:r>
            <a:r>
              <a:rPr lang="it-IT" dirty="0"/>
              <a:t> e non di </a:t>
            </a:r>
            <a:r>
              <a:rPr lang="it-IT" i="1" dirty="0">
                <a:solidFill>
                  <a:srgbClr val="FFFF00"/>
                </a:solidFill>
              </a:rPr>
              <a:t>common </a:t>
            </a:r>
            <a:r>
              <a:rPr lang="it-IT" i="1" dirty="0" err="1">
                <a:solidFill>
                  <a:srgbClr val="FFFF00"/>
                </a:solidFill>
              </a:rPr>
              <a:t>law</a:t>
            </a:r>
            <a:r>
              <a:rPr lang="it-IT" dirty="0"/>
              <a:t>, caratterizzato dal </a:t>
            </a:r>
            <a:r>
              <a:rPr lang="it-IT" dirty="0">
                <a:solidFill>
                  <a:srgbClr val="FFFF00"/>
                </a:solidFill>
              </a:rPr>
              <a:t>principio dello </a:t>
            </a:r>
            <a:r>
              <a:rPr lang="it-IT" i="1" dirty="0">
                <a:solidFill>
                  <a:srgbClr val="FFFF00"/>
                </a:solidFill>
              </a:rPr>
              <a:t>stare </a:t>
            </a:r>
            <a:r>
              <a:rPr lang="it-IT" i="1" dirty="0" err="1">
                <a:solidFill>
                  <a:srgbClr val="FFFF00"/>
                </a:solidFill>
              </a:rPr>
              <a:t>decisis</a:t>
            </a:r>
            <a:r>
              <a:rPr lang="it-IT" dirty="0">
                <a:solidFill>
                  <a:srgbClr val="FFFF00"/>
                </a:solidFill>
              </a:rPr>
              <a:t> o del precedente vincolante</a:t>
            </a:r>
            <a:r>
              <a:rPr lang="it-IT" dirty="0"/>
              <a:t>.</a:t>
            </a:r>
          </a:p>
        </p:txBody>
      </p:sp>
    </p:spTree>
    <p:extLst>
      <p:ext uri="{BB962C8B-B14F-4D97-AF65-F5344CB8AC3E}">
        <p14:creationId xmlns:p14="http://schemas.microsoft.com/office/powerpoint/2010/main" val="1083125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4D1AC1-A59C-D86F-3E76-F24BB3B52FC2}"/>
              </a:ext>
            </a:extLst>
          </p:cNvPr>
          <p:cNvSpPr>
            <a:spLocks noGrp="1"/>
          </p:cNvSpPr>
          <p:nvPr>
            <p:ph type="title"/>
          </p:nvPr>
        </p:nvSpPr>
        <p:spPr/>
        <p:txBody>
          <a:bodyPr/>
          <a:lstStyle/>
          <a:p>
            <a:r>
              <a:rPr lang="it-IT" dirty="0"/>
              <a:t>Focus. Il rapporto di reciprocanza, ex art. 2139 c.c.</a:t>
            </a:r>
          </a:p>
        </p:txBody>
      </p:sp>
      <p:sp>
        <p:nvSpPr>
          <p:cNvPr id="3" name="Segnaposto contenuto 2">
            <a:extLst>
              <a:ext uri="{FF2B5EF4-FFF2-40B4-BE49-F238E27FC236}">
                <a16:creationId xmlns:a16="http://schemas.microsoft.com/office/drawing/2014/main" id="{960D64CA-CC80-FFE0-6DCB-217D92E99050}"/>
              </a:ext>
            </a:extLst>
          </p:cNvPr>
          <p:cNvSpPr>
            <a:spLocks noGrp="1"/>
          </p:cNvSpPr>
          <p:nvPr>
            <p:ph idx="1"/>
          </p:nvPr>
        </p:nvSpPr>
        <p:spPr/>
        <p:txBody>
          <a:bodyPr>
            <a:normAutofit fontScale="62500" lnSpcReduction="20000"/>
          </a:bodyPr>
          <a:lstStyle/>
          <a:p>
            <a:pPr marL="0" indent="0" algn="just">
              <a:buNone/>
            </a:pPr>
            <a:r>
              <a:rPr lang="it-IT" dirty="0"/>
              <a:t>Lo scambio di mano d'opera o servizi, detto anche "rapporto di reciprocanza", è un istituto tipico dei piccoli imprenditori agricoli.</a:t>
            </a:r>
          </a:p>
          <a:p>
            <a:pPr marL="0" indent="0" algn="just">
              <a:buNone/>
            </a:pPr>
            <a:r>
              <a:rPr lang="it-IT" dirty="0"/>
              <a:t>I limiti oggettivi dello scambio sono definiti esclusivamente dalle consuetudini, alle quali spetta anche regolare le modalità dello scambio.</a:t>
            </a:r>
          </a:p>
          <a:p>
            <a:pPr marL="0" indent="0" algn="just">
              <a:buNone/>
            </a:pPr>
            <a:r>
              <a:rPr lang="it-IT" dirty="0"/>
              <a:t>Questo istituto appare superato, anche se in alcune zone agricole è ritenuto necessario.</a:t>
            </a:r>
          </a:p>
          <a:p>
            <a:pPr marL="0" indent="0" algn="just">
              <a:buNone/>
            </a:pPr>
            <a:r>
              <a:rPr lang="it-IT" dirty="0"/>
              <a:t>L'istituto dello scambio non concerne solo prestazioni di mano d'opera, ma anche fornitura di servizi, che possono consistere nello svolgimento di un'attività in maniera autonoma, quale aratura, potatura, concimazione, trasporto, ecc. o il prestito di attrezzi e bestiame.</a:t>
            </a:r>
          </a:p>
          <a:p>
            <a:pPr marL="0" indent="0" algn="just">
              <a:buNone/>
            </a:pPr>
            <a:r>
              <a:rPr lang="it-IT" dirty="0"/>
              <a:t>La prova degli usi è affidata alle raccolte provinciali attuate a cura delle camere di commercio; in caso di mancanza di usi contenuti nelle raccolte, la prova può essere fornita con ogni mezzo.</a:t>
            </a:r>
          </a:p>
          <a:p>
            <a:pPr marL="0" indent="0" algn="just">
              <a:buNone/>
            </a:pPr>
            <a:r>
              <a:rPr lang="it-IT" dirty="0"/>
              <a:t>La natura dell'accordo è contrattuale, pur essendovi opinioni contrarie in dottrina.</a:t>
            </a:r>
          </a:p>
          <a:p>
            <a:pPr marL="0" indent="0" algn="just">
              <a:buNone/>
            </a:pPr>
            <a:r>
              <a:rPr lang="it-IT" dirty="0"/>
              <a:t>Si </a:t>
            </a:r>
            <a:r>
              <a:rPr lang="it-IT" dirty="0" err="1"/>
              <a:t>vv</a:t>
            </a:r>
            <a:r>
              <a:rPr lang="it-IT" dirty="0"/>
              <a:t>. Tribunale di Ascoli Piceno, 15 ottobre 2008 e Cass. </a:t>
            </a:r>
            <a:r>
              <a:rPr lang="it-IT" dirty="0" err="1"/>
              <a:t>Civ</a:t>
            </a:r>
            <a:r>
              <a:rPr lang="it-IT" dirty="0"/>
              <a:t>., Sez. Lav., 26 febbraio 2008, n. 5055</a:t>
            </a:r>
          </a:p>
        </p:txBody>
      </p:sp>
    </p:spTree>
    <p:extLst>
      <p:ext uri="{BB962C8B-B14F-4D97-AF65-F5344CB8AC3E}">
        <p14:creationId xmlns:p14="http://schemas.microsoft.com/office/powerpoint/2010/main" val="3648891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CD557CE-2AB8-44E1-AABA-A21D2274F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8DCB6E5-A344-4A17-A353-EC4D71E6C46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4" name="Picture 13">
            <a:extLst>
              <a:ext uri="{FF2B5EF4-FFF2-40B4-BE49-F238E27FC236}">
                <a16:creationId xmlns:a16="http://schemas.microsoft.com/office/drawing/2014/main" id="{4D82F4F2-6117-4CCD-94A7-4AFD603EC3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6" name="Rectangle 15">
            <a:extLst>
              <a:ext uri="{FF2B5EF4-FFF2-40B4-BE49-F238E27FC236}">
                <a16:creationId xmlns:a16="http://schemas.microsoft.com/office/drawing/2014/main" id="{3CCA9FB2-FFC7-4B6D-8E30-9D2CC14E7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CF6D6F6-E7F9-4521-BD22-74A61D8ED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B566E74-1425-46AC-885D-D2DAEE365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9B3406C-95EC-D8C3-8D9A-96258D044220}"/>
              </a:ext>
            </a:extLst>
          </p:cNvPr>
          <p:cNvSpPr>
            <a:spLocks noGrp="1"/>
          </p:cNvSpPr>
          <p:nvPr>
            <p:ph type="title"/>
          </p:nvPr>
        </p:nvSpPr>
        <p:spPr>
          <a:xfrm>
            <a:off x="1969804" y="808056"/>
            <a:ext cx="3317492" cy="1077229"/>
          </a:xfrm>
        </p:spPr>
        <p:txBody>
          <a:bodyPr>
            <a:normAutofit/>
          </a:bodyPr>
          <a:lstStyle/>
          <a:p>
            <a:pPr algn="l"/>
            <a:r>
              <a:rPr lang="it-IT"/>
              <a:t>Fonti di diritto internazionale</a:t>
            </a:r>
          </a:p>
        </p:txBody>
      </p:sp>
      <p:sp>
        <p:nvSpPr>
          <p:cNvPr id="31" name="Segnaposto contenuto 2">
            <a:extLst>
              <a:ext uri="{FF2B5EF4-FFF2-40B4-BE49-F238E27FC236}">
                <a16:creationId xmlns:a16="http://schemas.microsoft.com/office/drawing/2014/main" id="{400767CD-A5CE-9942-8E2D-B3267EEB8D4E}"/>
              </a:ext>
            </a:extLst>
          </p:cNvPr>
          <p:cNvSpPr>
            <a:spLocks noGrp="1"/>
          </p:cNvSpPr>
          <p:nvPr>
            <p:ph idx="1"/>
          </p:nvPr>
        </p:nvSpPr>
        <p:spPr>
          <a:xfrm>
            <a:off x="1969803" y="2052116"/>
            <a:ext cx="3317493" cy="3997828"/>
          </a:xfrm>
        </p:spPr>
        <p:txBody>
          <a:bodyPr>
            <a:normAutofit/>
          </a:bodyPr>
          <a:lstStyle/>
          <a:p>
            <a:pPr algn="just"/>
            <a:r>
              <a:rPr lang="it-IT" sz="1800" dirty="0"/>
              <a:t>Fonti scritte -&gt; Trattati</a:t>
            </a:r>
          </a:p>
          <a:p>
            <a:pPr algn="just"/>
            <a:r>
              <a:rPr lang="it-IT" sz="1800" dirty="0"/>
              <a:t>Fonti non scritte -&gt; Consuetudine: </a:t>
            </a:r>
            <a:r>
              <a:rPr lang="it-IT" sz="1800" dirty="0">
                <a:solidFill>
                  <a:srgbClr val="FFFF00"/>
                </a:solidFill>
              </a:rPr>
              <a:t>elemento oggettivo</a:t>
            </a:r>
            <a:r>
              <a:rPr lang="it-IT" sz="1800" dirty="0"/>
              <a:t> (</a:t>
            </a:r>
            <a:r>
              <a:rPr lang="it-IT" sz="1800" dirty="0" err="1"/>
              <a:t>diuturnitas</a:t>
            </a:r>
            <a:r>
              <a:rPr lang="it-IT" sz="1800" dirty="0"/>
              <a:t> o </a:t>
            </a:r>
            <a:r>
              <a:rPr lang="it-IT" sz="1800" dirty="0" err="1"/>
              <a:t>usus</a:t>
            </a:r>
            <a:r>
              <a:rPr lang="it-IT" sz="1800" dirty="0"/>
              <a:t>) ed </a:t>
            </a:r>
            <a:r>
              <a:rPr lang="it-IT" sz="1800" dirty="0">
                <a:solidFill>
                  <a:srgbClr val="FFFF00"/>
                </a:solidFill>
              </a:rPr>
              <a:t>elemento soggettivo</a:t>
            </a:r>
            <a:r>
              <a:rPr lang="it-IT" sz="1800" dirty="0"/>
              <a:t> (</a:t>
            </a:r>
            <a:r>
              <a:rPr lang="it-IT" sz="1800" dirty="0" err="1"/>
              <a:t>opinio</a:t>
            </a:r>
            <a:r>
              <a:rPr lang="it-IT" sz="1800" dirty="0"/>
              <a:t> iuris </a:t>
            </a:r>
            <a:r>
              <a:rPr lang="it-IT" sz="1800" dirty="0" err="1"/>
              <a:t>ac</a:t>
            </a:r>
            <a:r>
              <a:rPr lang="it-IT" sz="1800" dirty="0"/>
              <a:t> </a:t>
            </a:r>
            <a:r>
              <a:rPr lang="it-IT" sz="1800" dirty="0" err="1"/>
              <a:t>necessitatis</a:t>
            </a:r>
            <a:r>
              <a:rPr lang="it-IT" sz="1800" dirty="0"/>
              <a:t>) -&gt; </a:t>
            </a:r>
            <a:r>
              <a:rPr lang="it-IT" sz="1800" dirty="0" err="1"/>
              <a:t>Secundum</a:t>
            </a:r>
            <a:r>
              <a:rPr lang="it-IT" sz="1800" dirty="0"/>
              <a:t> </a:t>
            </a:r>
            <a:r>
              <a:rPr lang="it-IT" sz="1800" dirty="0" err="1"/>
              <a:t>legem</a:t>
            </a:r>
            <a:r>
              <a:rPr lang="it-IT" sz="1800" dirty="0"/>
              <a:t>; </a:t>
            </a:r>
            <a:r>
              <a:rPr lang="it-IT" sz="1800" dirty="0" err="1"/>
              <a:t>praeter</a:t>
            </a:r>
            <a:r>
              <a:rPr lang="it-IT" sz="1800" dirty="0"/>
              <a:t> </a:t>
            </a:r>
            <a:r>
              <a:rPr lang="it-IT" sz="1800" dirty="0" err="1"/>
              <a:t>legem</a:t>
            </a:r>
            <a:r>
              <a:rPr lang="it-IT" sz="1800" dirty="0"/>
              <a:t>; contra </a:t>
            </a:r>
            <a:r>
              <a:rPr lang="it-IT" sz="1800" dirty="0" err="1"/>
              <a:t>legem</a:t>
            </a:r>
            <a:r>
              <a:rPr lang="it-IT" sz="1800" dirty="0"/>
              <a:t> (non ammesse dall’ordinamento italiano)</a:t>
            </a:r>
          </a:p>
        </p:txBody>
      </p:sp>
      <p:pic>
        <p:nvPicPr>
          <p:cNvPr id="7" name="Graphic 6" descr="Giudice">
            <a:extLst>
              <a:ext uri="{FF2B5EF4-FFF2-40B4-BE49-F238E27FC236}">
                <a16:creationId xmlns:a16="http://schemas.microsoft.com/office/drawing/2014/main" id="{F124EA60-3E99-9EDF-9F2C-4ADF1188AA5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94766" y="1103522"/>
            <a:ext cx="4651619" cy="4651619"/>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2" name="Rectangle 21">
            <a:extLst>
              <a:ext uri="{FF2B5EF4-FFF2-40B4-BE49-F238E27FC236}">
                <a16:creationId xmlns:a16="http://schemas.microsoft.com/office/drawing/2014/main" id="{06858379-D070-40E4-8A3D-F29E90C5C7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730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84D714-C423-2B51-520A-07BD3F1FACA6}"/>
              </a:ext>
            </a:extLst>
          </p:cNvPr>
          <p:cNvSpPr>
            <a:spLocks noGrp="1"/>
          </p:cNvSpPr>
          <p:nvPr>
            <p:ph type="title"/>
          </p:nvPr>
        </p:nvSpPr>
        <p:spPr/>
        <p:txBody>
          <a:bodyPr/>
          <a:lstStyle/>
          <a:p>
            <a:r>
              <a:rPr lang="it-IT" dirty="0"/>
              <a:t>Segue. I due elementi</a:t>
            </a:r>
          </a:p>
        </p:txBody>
      </p:sp>
      <p:sp>
        <p:nvSpPr>
          <p:cNvPr id="3" name="Segnaposto contenuto 2">
            <a:extLst>
              <a:ext uri="{FF2B5EF4-FFF2-40B4-BE49-F238E27FC236}">
                <a16:creationId xmlns:a16="http://schemas.microsoft.com/office/drawing/2014/main" id="{DA33405D-6917-E8D9-DC91-7152B3DBA049}"/>
              </a:ext>
            </a:extLst>
          </p:cNvPr>
          <p:cNvSpPr>
            <a:spLocks noGrp="1"/>
          </p:cNvSpPr>
          <p:nvPr>
            <p:ph idx="1"/>
          </p:nvPr>
        </p:nvSpPr>
        <p:spPr/>
        <p:txBody>
          <a:bodyPr>
            <a:normAutofit fontScale="85000" lnSpcReduction="10000"/>
          </a:bodyPr>
          <a:lstStyle/>
          <a:p>
            <a:pPr marL="0" indent="0" algn="just">
              <a:buNone/>
            </a:pPr>
            <a:r>
              <a:rPr lang="it-IT" dirty="0"/>
              <a:t>La norma è composta da due elementi:</a:t>
            </a:r>
          </a:p>
          <a:p>
            <a:pPr marL="514350" indent="-514350" algn="just">
              <a:buAutoNum type="romanLcParenR"/>
            </a:pPr>
            <a:r>
              <a:rPr lang="it-IT" dirty="0">
                <a:solidFill>
                  <a:srgbClr val="FFFF00"/>
                </a:solidFill>
              </a:rPr>
              <a:t>precetto</a:t>
            </a:r>
            <a:r>
              <a:rPr lang="it-IT" dirty="0"/>
              <a:t>, cioè il comando contenuto ella norma o la regola comportamentale da rispettare; bisogna, però, tenere presente che vi sono anche delle norme che constano non di un comando o di una regola, bensì di una definizione (ex art. 1321 c.c.) o di una elencazione (ex art. 1, disp gen., c.c.).</a:t>
            </a:r>
          </a:p>
          <a:p>
            <a:pPr marL="514350" indent="-514350" algn="just">
              <a:buAutoNum type="romanLcParenR"/>
            </a:pPr>
            <a:r>
              <a:rPr lang="it-IT" dirty="0">
                <a:solidFill>
                  <a:srgbClr val="FFFF00"/>
                </a:solidFill>
              </a:rPr>
              <a:t>Sanzione</a:t>
            </a:r>
            <a:r>
              <a:rPr lang="it-IT" dirty="0"/>
              <a:t>, cioè la minaccia di una reazione da parte dell’ordinamento giuridico per l’ipotesi di violazione del precetto; la sanzione è dunque la reazione che l’ordinamento giuridico minaccia a chi viola le norme; sanzioni sono, ad esempio: il risarcimento e la riparazione, rivolte ad ottenere l’equivalente di ciò che si sarebbe ottenuto con l’obbedienza spontanea della norma.</a:t>
            </a:r>
          </a:p>
        </p:txBody>
      </p:sp>
    </p:spTree>
    <p:extLst>
      <p:ext uri="{BB962C8B-B14F-4D97-AF65-F5344CB8AC3E}">
        <p14:creationId xmlns:p14="http://schemas.microsoft.com/office/powerpoint/2010/main" val="2819015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016475-433E-11F5-C82C-C06128619B03}"/>
              </a:ext>
            </a:extLst>
          </p:cNvPr>
          <p:cNvSpPr>
            <a:spLocks noGrp="1"/>
          </p:cNvSpPr>
          <p:nvPr>
            <p:ph type="title"/>
          </p:nvPr>
        </p:nvSpPr>
        <p:spPr/>
        <p:txBody>
          <a:bodyPr/>
          <a:lstStyle/>
          <a:p>
            <a:r>
              <a:rPr lang="it-IT" dirty="0"/>
              <a:t>Le fonti del diritto</a:t>
            </a:r>
          </a:p>
        </p:txBody>
      </p:sp>
      <p:sp>
        <p:nvSpPr>
          <p:cNvPr id="3" name="Segnaposto contenuto 2">
            <a:extLst>
              <a:ext uri="{FF2B5EF4-FFF2-40B4-BE49-F238E27FC236}">
                <a16:creationId xmlns:a16="http://schemas.microsoft.com/office/drawing/2014/main" id="{0799009B-4FE7-FD68-C405-72FCACF936CB}"/>
              </a:ext>
            </a:extLst>
          </p:cNvPr>
          <p:cNvSpPr>
            <a:spLocks noGrp="1"/>
          </p:cNvSpPr>
          <p:nvPr>
            <p:ph idx="1"/>
          </p:nvPr>
        </p:nvSpPr>
        <p:spPr/>
        <p:txBody>
          <a:bodyPr>
            <a:normAutofit fontScale="70000" lnSpcReduction="20000"/>
          </a:bodyPr>
          <a:lstStyle/>
          <a:p>
            <a:pPr marL="0" indent="0" algn="just">
              <a:buNone/>
            </a:pPr>
            <a:r>
              <a:rPr lang="it-IT" dirty="0"/>
              <a:t>Per fonti delle norme giuridiche si intendono quegli atti o fatti dai quali traggono origine, appunto, le norme giuridiche, che vanno a formare il diritto oggettivo.</a:t>
            </a:r>
          </a:p>
          <a:p>
            <a:pPr marL="0" indent="0" algn="just">
              <a:buNone/>
            </a:pPr>
            <a:r>
              <a:rPr lang="it-IT" dirty="0"/>
              <a:t>Caratteristica fondamentale degli ordinamenti giuridici moderni è la presenza di una pluralità di fonti tenuto conto che ormai molteplici sono i centri di produzione.</a:t>
            </a:r>
          </a:p>
          <a:p>
            <a:pPr marL="0" indent="0" algn="just">
              <a:buNone/>
            </a:pPr>
            <a:r>
              <a:rPr lang="it-IT" dirty="0"/>
              <a:t>L’art. 1 delle disposizioni sulla legge in generale sancisce che sono fonti del diritto:</a:t>
            </a:r>
          </a:p>
          <a:p>
            <a:pPr marL="514350" indent="-514350" algn="just">
              <a:buFont typeface="+mj-lt"/>
              <a:buAutoNum type="romanLcPeriod"/>
            </a:pPr>
            <a:r>
              <a:rPr lang="it-IT" dirty="0"/>
              <a:t>le leggi;</a:t>
            </a:r>
          </a:p>
          <a:p>
            <a:pPr marL="514350" indent="-514350" algn="just">
              <a:buFont typeface="+mj-lt"/>
              <a:buAutoNum type="romanLcPeriod"/>
            </a:pPr>
            <a:r>
              <a:rPr lang="it-IT" dirty="0"/>
              <a:t>i regolamenti;</a:t>
            </a:r>
          </a:p>
          <a:p>
            <a:pPr marL="514350" indent="-514350" algn="just">
              <a:buFont typeface="+mj-lt"/>
              <a:buAutoNum type="romanLcPeriod"/>
            </a:pPr>
            <a:r>
              <a:rPr lang="it-IT" dirty="0"/>
              <a:t>le norme corporative;</a:t>
            </a:r>
          </a:p>
          <a:p>
            <a:pPr marL="514350" indent="-514350" algn="just">
              <a:buFont typeface="+mj-lt"/>
              <a:buAutoNum type="romanLcPeriod"/>
            </a:pPr>
            <a:r>
              <a:rPr lang="it-IT" dirty="0"/>
              <a:t>gli usi.</a:t>
            </a:r>
          </a:p>
          <a:p>
            <a:pPr marL="0" indent="0" algn="just">
              <a:buNone/>
            </a:pPr>
            <a:r>
              <a:rPr lang="it-IT" dirty="0"/>
              <a:t>Tale elencazione non è tassativa in quanto incompleta, essa ha dunque un valore meramente dichiarativo.</a:t>
            </a:r>
          </a:p>
        </p:txBody>
      </p:sp>
    </p:spTree>
    <p:extLst>
      <p:ext uri="{BB962C8B-B14F-4D97-AF65-F5344CB8AC3E}">
        <p14:creationId xmlns:p14="http://schemas.microsoft.com/office/powerpoint/2010/main" val="467193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DE206D-D49C-0947-D100-CD2B56721265}"/>
              </a:ext>
            </a:extLst>
          </p:cNvPr>
          <p:cNvSpPr>
            <a:spLocks noGrp="1"/>
          </p:cNvSpPr>
          <p:nvPr>
            <p:ph type="title"/>
          </p:nvPr>
        </p:nvSpPr>
        <p:spPr/>
        <p:txBody>
          <a:bodyPr>
            <a:noAutofit/>
          </a:bodyPr>
          <a:lstStyle/>
          <a:p>
            <a:r>
              <a:rPr lang="it-IT" sz="3000" dirty="0"/>
              <a:t>La moderna gerarchia delle fonti del diritto italiano, alla luce dell’inquadramento </a:t>
            </a:r>
            <a:r>
              <a:rPr lang="it-IT" sz="3000" dirty="0" err="1"/>
              <a:t>unionale</a:t>
            </a:r>
            <a:endParaRPr lang="it-IT" sz="3000" dirty="0"/>
          </a:p>
        </p:txBody>
      </p:sp>
      <p:sp>
        <p:nvSpPr>
          <p:cNvPr id="3" name="Segnaposto contenuto 2">
            <a:extLst>
              <a:ext uri="{FF2B5EF4-FFF2-40B4-BE49-F238E27FC236}">
                <a16:creationId xmlns:a16="http://schemas.microsoft.com/office/drawing/2014/main" id="{E3E836F2-95FA-930C-6A0E-BDAF17D6DB1C}"/>
              </a:ext>
            </a:extLst>
          </p:cNvPr>
          <p:cNvSpPr>
            <a:spLocks noGrp="1"/>
          </p:cNvSpPr>
          <p:nvPr>
            <p:ph idx="1"/>
          </p:nvPr>
        </p:nvSpPr>
        <p:spPr/>
        <p:txBody>
          <a:bodyPr>
            <a:normAutofit fontScale="77500" lnSpcReduction="20000"/>
          </a:bodyPr>
          <a:lstStyle/>
          <a:p>
            <a:pPr marL="514350" indent="-514350" algn="just">
              <a:buFont typeface="+mj-lt"/>
              <a:buAutoNum type="romanLcPeriod"/>
            </a:pPr>
            <a:r>
              <a:rPr lang="it-IT" dirty="0"/>
              <a:t>Costituzione e leggi costituzionali -&gt; Artt. 1-12 Cost.: </a:t>
            </a:r>
            <a:r>
              <a:rPr lang="it-IT" dirty="0">
                <a:solidFill>
                  <a:srgbClr val="FFFF00"/>
                </a:solidFill>
              </a:rPr>
              <a:t>controlimiti costituzionali</a:t>
            </a:r>
          </a:p>
          <a:p>
            <a:pPr marL="514350" indent="-514350" algn="just">
              <a:buFont typeface="+mj-lt"/>
              <a:buAutoNum type="romanLcPeriod"/>
            </a:pPr>
            <a:r>
              <a:rPr lang="it-IT" dirty="0"/>
              <a:t>Fonti del diritto comunitario -&gt; Fonti originarie: Trattato sull’Unione Europea (cd. TUE) e Trattato sul Funzionamento dell’Unione Europea (cd. TFUE) -&gt; Art. 288 TFUE: fonti derivate -&gt; Fonti vincolanti: regolamenti, direttive e decisioni -&gt; Fonti non vincolanti: raccomandazioni e pareri</a:t>
            </a:r>
          </a:p>
          <a:p>
            <a:pPr marL="514350" indent="-514350" algn="just">
              <a:buFont typeface="+mj-lt"/>
              <a:buAutoNum type="romanLcPeriod"/>
            </a:pPr>
            <a:r>
              <a:rPr lang="it-IT" dirty="0"/>
              <a:t>Leggi ordinarie e atti aventi forza di legge -&gt; Artt. 76 e 77 Cost.: decreti legislativi e decreti legge -&gt; Leggi delle Regioni e delle province autonome -&gt; </a:t>
            </a:r>
            <a:r>
              <a:rPr lang="it-IT" dirty="0">
                <a:solidFill>
                  <a:srgbClr val="FFFF00"/>
                </a:solidFill>
              </a:rPr>
              <a:t>Norme di rango primario</a:t>
            </a:r>
          </a:p>
          <a:p>
            <a:pPr marL="514350" indent="-514350" algn="just">
              <a:buFont typeface="+mj-lt"/>
              <a:buAutoNum type="romanLcPeriod"/>
            </a:pPr>
            <a:r>
              <a:rPr lang="it-IT" dirty="0"/>
              <a:t>Regolamenti -&gt; </a:t>
            </a:r>
            <a:r>
              <a:rPr lang="it-IT" dirty="0">
                <a:solidFill>
                  <a:srgbClr val="FFFF00"/>
                </a:solidFill>
              </a:rPr>
              <a:t>Norme di rango secondario</a:t>
            </a:r>
          </a:p>
          <a:p>
            <a:pPr marL="514350" indent="-514350" algn="just">
              <a:buFont typeface="+mj-lt"/>
              <a:buAutoNum type="romanLcPeriod"/>
            </a:pPr>
            <a:r>
              <a:rPr lang="it-IT" dirty="0"/>
              <a:t>Consuetudini</a:t>
            </a:r>
          </a:p>
          <a:p>
            <a:pPr marL="514350" indent="-514350" algn="just">
              <a:buFont typeface="+mj-lt"/>
              <a:buAutoNum type="romanLcPeriod"/>
            </a:pPr>
            <a:r>
              <a:rPr lang="it-IT" dirty="0"/>
              <a:t>Sentenze della Corte di Giustizia dell’Unione Europea a carattere interpretativo</a:t>
            </a:r>
          </a:p>
        </p:txBody>
      </p:sp>
    </p:spTree>
    <p:extLst>
      <p:ext uri="{BB962C8B-B14F-4D97-AF65-F5344CB8AC3E}">
        <p14:creationId xmlns:p14="http://schemas.microsoft.com/office/powerpoint/2010/main" val="59028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A3125E-ED9D-6E97-5266-28CD50B08F3A}"/>
              </a:ext>
            </a:extLst>
          </p:cNvPr>
          <p:cNvSpPr>
            <a:spLocks noGrp="1"/>
          </p:cNvSpPr>
          <p:nvPr>
            <p:ph type="title"/>
          </p:nvPr>
        </p:nvSpPr>
        <p:spPr/>
        <p:txBody>
          <a:bodyPr/>
          <a:lstStyle/>
          <a:p>
            <a:r>
              <a:rPr lang="it-IT" dirty="0"/>
              <a:t>Segue. Il funzionamento della gerarchia</a:t>
            </a:r>
          </a:p>
        </p:txBody>
      </p:sp>
      <p:sp>
        <p:nvSpPr>
          <p:cNvPr id="3" name="Segnaposto contenuto 2">
            <a:extLst>
              <a:ext uri="{FF2B5EF4-FFF2-40B4-BE49-F238E27FC236}">
                <a16:creationId xmlns:a16="http://schemas.microsoft.com/office/drawing/2014/main" id="{F1EEDE47-18D6-E8FA-EB23-A3AA05810985}"/>
              </a:ext>
            </a:extLst>
          </p:cNvPr>
          <p:cNvSpPr>
            <a:spLocks noGrp="1"/>
          </p:cNvSpPr>
          <p:nvPr>
            <p:ph idx="1"/>
          </p:nvPr>
        </p:nvSpPr>
        <p:spPr/>
        <p:txBody>
          <a:bodyPr>
            <a:normAutofit fontScale="77500" lnSpcReduction="20000"/>
          </a:bodyPr>
          <a:lstStyle/>
          <a:p>
            <a:pPr marL="0" indent="0" algn="just">
              <a:buNone/>
            </a:pPr>
            <a:r>
              <a:rPr lang="it-IT" dirty="0"/>
              <a:t>Le fonti del diritto sono, dunque, poste tra di loro in un </a:t>
            </a:r>
            <a:r>
              <a:rPr lang="it-IT" dirty="0">
                <a:solidFill>
                  <a:srgbClr val="FFFF00"/>
                </a:solidFill>
              </a:rPr>
              <a:t>ordine strettamente gerarchico</a:t>
            </a:r>
            <a:r>
              <a:rPr lang="it-IT" dirty="0"/>
              <a:t>, da cui consegue che una fonte subordinata non può mai porsi in contrasto con una fonte sovraordinata.</a:t>
            </a:r>
          </a:p>
          <a:p>
            <a:pPr marL="0" indent="0" algn="just">
              <a:buNone/>
            </a:pPr>
            <a:r>
              <a:rPr lang="it-IT" dirty="0"/>
              <a:t>Il rapporto di gerarchia implica, quindi, le seguenti regole:</a:t>
            </a:r>
          </a:p>
          <a:p>
            <a:pPr algn="just"/>
            <a:r>
              <a:rPr lang="it-IT" dirty="0"/>
              <a:t>la norma di grado inferiore non può mai modificare quella di grado superiore né abrogarla;</a:t>
            </a:r>
          </a:p>
          <a:p>
            <a:pPr algn="just"/>
            <a:r>
              <a:rPr lang="it-IT" dirty="0"/>
              <a:t>la norma di grado superiore può sempre modificare o abrogare la norma di grado inferiore.</a:t>
            </a:r>
          </a:p>
          <a:p>
            <a:pPr marL="0" indent="0" algn="just">
              <a:buNone/>
            </a:pPr>
            <a:r>
              <a:rPr lang="it-IT" dirty="0"/>
              <a:t>Il sistema piramidale delle fonti del diritto caratterizzato dalla rigidità della nostra Costituzione fa sì che la legge ordinaria, gli atti ad essa equiparati e le leggi regionali non possano mai porsi in contrasto con la predetta Carta; l’organo preposto a dirimere tali eventuali antinomie è la </a:t>
            </a:r>
            <a:r>
              <a:rPr lang="it-IT" dirty="0">
                <a:solidFill>
                  <a:srgbClr val="FFFF00"/>
                </a:solidFill>
              </a:rPr>
              <a:t>Corte Costituzionale</a:t>
            </a:r>
            <a:r>
              <a:rPr lang="it-IT" dirty="0"/>
              <a:t>.</a:t>
            </a:r>
          </a:p>
        </p:txBody>
      </p:sp>
    </p:spTree>
    <p:extLst>
      <p:ext uri="{BB962C8B-B14F-4D97-AF65-F5344CB8AC3E}">
        <p14:creationId xmlns:p14="http://schemas.microsoft.com/office/powerpoint/2010/main" val="3025363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B6E1F7-780C-5153-212B-31203FA022E6}"/>
              </a:ext>
            </a:extLst>
          </p:cNvPr>
          <p:cNvSpPr>
            <a:spLocks noGrp="1"/>
          </p:cNvSpPr>
          <p:nvPr>
            <p:ph type="title"/>
          </p:nvPr>
        </p:nvSpPr>
        <p:spPr/>
        <p:txBody>
          <a:bodyPr/>
          <a:lstStyle/>
          <a:p>
            <a:r>
              <a:rPr lang="it-IT" dirty="0"/>
              <a:t>Segue. Rapporti tra le fonti</a:t>
            </a:r>
          </a:p>
        </p:txBody>
      </p:sp>
      <p:sp>
        <p:nvSpPr>
          <p:cNvPr id="3" name="Segnaposto contenuto 2">
            <a:extLst>
              <a:ext uri="{FF2B5EF4-FFF2-40B4-BE49-F238E27FC236}">
                <a16:creationId xmlns:a16="http://schemas.microsoft.com/office/drawing/2014/main" id="{31A3C52B-5A71-D88C-1EF6-173D471E66CA}"/>
              </a:ext>
            </a:extLst>
          </p:cNvPr>
          <p:cNvSpPr>
            <a:spLocks noGrp="1"/>
          </p:cNvSpPr>
          <p:nvPr>
            <p:ph idx="1"/>
          </p:nvPr>
        </p:nvSpPr>
        <p:spPr/>
        <p:txBody>
          <a:bodyPr>
            <a:normAutofit fontScale="70000" lnSpcReduction="20000"/>
          </a:bodyPr>
          <a:lstStyle/>
          <a:p>
            <a:pPr marL="0" indent="0" algn="just">
              <a:buNone/>
            </a:pPr>
            <a:r>
              <a:rPr lang="it-IT" dirty="0"/>
              <a:t>La pluralità di fonti coesistenti e vigenti presuppone l’esistenza di regole che disciplinino i rapporti fra le stesse per evitare l’insorgere di relativi conflitti.</a:t>
            </a:r>
          </a:p>
          <a:p>
            <a:pPr marL="0" indent="0" algn="just">
              <a:buNone/>
            </a:pPr>
            <a:r>
              <a:rPr lang="it-IT" dirty="0"/>
              <a:t>Fuori dai casi in cui viene stabilita un’equivalenza o una equiparazione, i rapporti fra le fonti sono disciplinati dai seguenti criteri:</a:t>
            </a:r>
          </a:p>
          <a:p>
            <a:pPr algn="just"/>
            <a:r>
              <a:rPr lang="it-IT" dirty="0">
                <a:solidFill>
                  <a:srgbClr val="FFFF00"/>
                </a:solidFill>
              </a:rPr>
              <a:t>gerarchia</a:t>
            </a:r>
            <a:r>
              <a:rPr lang="it-IT" dirty="0"/>
              <a:t>: le fonti sono tra loro graduate secondo una scala gerarchica, in cui la fonte di grado superiore (es. Costituzione) prevale sulla fonte di grado inferiore (es. legge ordinaria).</a:t>
            </a:r>
          </a:p>
          <a:p>
            <a:pPr algn="just"/>
            <a:r>
              <a:rPr lang="it-IT" dirty="0">
                <a:solidFill>
                  <a:srgbClr val="FFFF00"/>
                </a:solidFill>
              </a:rPr>
              <a:t>Competenza</a:t>
            </a:r>
            <a:r>
              <a:rPr lang="it-IT" dirty="0"/>
              <a:t>: l’ordinamento riserva a una specifica fonte la disciplina di determinate e tassative materie e ne condiziona l’efficacia in determinati ambiti spaziali o temporali.</a:t>
            </a:r>
          </a:p>
          <a:p>
            <a:pPr algn="just"/>
            <a:r>
              <a:rPr lang="it-IT" dirty="0">
                <a:solidFill>
                  <a:srgbClr val="FFFF00"/>
                </a:solidFill>
              </a:rPr>
              <a:t>Cronologico</a:t>
            </a:r>
            <a:r>
              <a:rPr lang="it-IT" dirty="0"/>
              <a:t>: quando due norme confliggenti, cd. antinomia, sono poste da fonti dello stesso tipo (es. due leggi o due regolamenti), non si applica la norma precedente rispetto alla successiva (perché si ritiene tacitamente abrogata), ma vige sempre l’ultima che è stata emanata.</a:t>
            </a:r>
          </a:p>
        </p:txBody>
      </p:sp>
    </p:spTree>
    <p:extLst>
      <p:ext uri="{BB962C8B-B14F-4D97-AF65-F5344CB8AC3E}">
        <p14:creationId xmlns:p14="http://schemas.microsoft.com/office/powerpoint/2010/main" val="3978554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460324-ADAF-9C24-FBD0-5C8B318E8821}"/>
              </a:ext>
            </a:extLst>
          </p:cNvPr>
          <p:cNvSpPr>
            <a:spLocks noGrp="1"/>
          </p:cNvSpPr>
          <p:nvPr>
            <p:ph type="title"/>
          </p:nvPr>
        </p:nvSpPr>
        <p:spPr/>
        <p:txBody>
          <a:bodyPr/>
          <a:lstStyle/>
          <a:p>
            <a:r>
              <a:rPr lang="it-IT" dirty="0"/>
              <a:t>i) Costituzione e leggi costituzionali</a:t>
            </a:r>
          </a:p>
        </p:txBody>
      </p:sp>
      <p:sp>
        <p:nvSpPr>
          <p:cNvPr id="3" name="Segnaposto contenuto 2">
            <a:extLst>
              <a:ext uri="{FF2B5EF4-FFF2-40B4-BE49-F238E27FC236}">
                <a16:creationId xmlns:a16="http://schemas.microsoft.com/office/drawing/2014/main" id="{7ACDD99E-396F-C1DC-C583-4BE23B6C636B}"/>
              </a:ext>
            </a:extLst>
          </p:cNvPr>
          <p:cNvSpPr>
            <a:spLocks noGrp="1"/>
          </p:cNvSpPr>
          <p:nvPr>
            <p:ph idx="1"/>
          </p:nvPr>
        </p:nvSpPr>
        <p:spPr/>
        <p:txBody>
          <a:bodyPr>
            <a:normAutofit fontScale="77500" lnSpcReduction="20000"/>
          </a:bodyPr>
          <a:lstStyle/>
          <a:p>
            <a:pPr marL="0" indent="0" algn="just">
              <a:buNone/>
            </a:pPr>
            <a:r>
              <a:rPr lang="it-IT" dirty="0"/>
              <a:t>Al vertice della gerarchia delle fonti di produzione vi è la Costituzione, che è la </a:t>
            </a:r>
            <a:r>
              <a:rPr lang="it-IT" i="1" dirty="0" err="1">
                <a:solidFill>
                  <a:srgbClr val="FFFF00"/>
                </a:solidFill>
              </a:rPr>
              <a:t>grundnorm</a:t>
            </a:r>
            <a:r>
              <a:rPr lang="it-IT" dirty="0"/>
              <a:t> (secondo il giurista-filosofo Hans </a:t>
            </a:r>
            <a:r>
              <a:rPr lang="it-IT" dirty="0" err="1"/>
              <a:t>Kelsen</a:t>
            </a:r>
            <a:r>
              <a:rPr lang="it-IT" dirty="0"/>
              <a:t>), vale a dire la norma fondamentale dello stato e rappresenta il principale punto di riferimento di tutto il sistema normativo, enunciandone valori e principi fondamentali e stabilendo l’organizzazione politica su cui esso si regge.</a:t>
            </a:r>
          </a:p>
          <a:p>
            <a:pPr marL="0" indent="0" algn="just">
              <a:buNone/>
            </a:pPr>
            <a:r>
              <a:rPr lang="it-IT" dirty="0"/>
              <a:t>Le leggi costituzionali sono poste nella scala gerarchica sullo stesso piano della Costituzione, in quanto vengono emanate dal Parlamento, mediante l’adozione di una procedura più complessa di quella prevista per le leggi ordinarie.</a:t>
            </a:r>
          </a:p>
          <a:p>
            <a:pPr marL="0" indent="0" algn="just">
              <a:buNone/>
            </a:pPr>
            <a:r>
              <a:rPr lang="it-IT" dirty="0"/>
              <a:t>E’ considerata una costituzione scritta, rigida, lunga, votata, compromissoria, laica, democratica e tendenzialmente programmatica, è formata da 139 articoli e da 18 disposizioni transitorie e finali.</a:t>
            </a:r>
          </a:p>
          <a:p>
            <a:pPr marL="0" indent="0" algn="just">
              <a:buNone/>
            </a:pPr>
            <a:r>
              <a:rPr lang="it-IT" dirty="0"/>
              <a:t>E’ entrata in vigore il 1° gennaio 1948.</a:t>
            </a:r>
          </a:p>
        </p:txBody>
      </p:sp>
    </p:spTree>
    <p:extLst>
      <p:ext uri="{BB962C8B-B14F-4D97-AF65-F5344CB8AC3E}">
        <p14:creationId xmlns:p14="http://schemas.microsoft.com/office/powerpoint/2010/main" val="3971343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214283E-D7B4-49E9-932E-D7F2A2847F1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useBgFill="1">
        <p:nvSpPr>
          <p:cNvPr id="10" name="Rectangle 9">
            <a:extLst>
              <a:ext uri="{FF2B5EF4-FFF2-40B4-BE49-F238E27FC236}">
                <a16:creationId xmlns:a16="http://schemas.microsoft.com/office/drawing/2014/main" id="{92806DFD-E192-42CC-B190-3C4C95B8FF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33" y="-1"/>
            <a:ext cx="12189867"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FCFF961-4E84-4FD1-859C-B7F410031CB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1793" y="0"/>
            <a:ext cx="4632503" cy="6858000"/>
          </a:xfrm>
          <a:prstGeom prst="rect">
            <a:avLst/>
          </a:prstGeom>
        </p:spPr>
      </p:pic>
      <p:sp>
        <p:nvSpPr>
          <p:cNvPr id="2" name="Titolo 1">
            <a:extLst>
              <a:ext uri="{FF2B5EF4-FFF2-40B4-BE49-F238E27FC236}">
                <a16:creationId xmlns:a16="http://schemas.microsoft.com/office/drawing/2014/main" id="{C69982EC-57E3-C920-2D01-A9E7CFCEB285}"/>
              </a:ext>
            </a:extLst>
          </p:cNvPr>
          <p:cNvSpPr>
            <a:spLocks noGrp="1"/>
          </p:cNvSpPr>
          <p:nvPr>
            <p:ph type="title"/>
          </p:nvPr>
        </p:nvSpPr>
        <p:spPr>
          <a:xfrm>
            <a:off x="1389300" y="1201723"/>
            <a:ext cx="2888120" cy="4454554"/>
          </a:xfrm>
        </p:spPr>
        <p:txBody>
          <a:bodyPr anchor="ctr">
            <a:normAutofit/>
          </a:bodyPr>
          <a:lstStyle/>
          <a:p>
            <a:r>
              <a:rPr lang="it-IT" sz="3600"/>
              <a:t>Struttura della Costituzione italiana</a:t>
            </a:r>
          </a:p>
        </p:txBody>
      </p:sp>
      <p:sp>
        <p:nvSpPr>
          <p:cNvPr id="14" name="Rectangle 13">
            <a:extLst>
              <a:ext uri="{FF2B5EF4-FFF2-40B4-BE49-F238E27FC236}">
                <a16:creationId xmlns:a16="http://schemas.microsoft.com/office/drawing/2014/main" id="{BB17FFD2-DBC7-4ABB-B2A0-7E18EC1B80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DF737BB4-6553-47A8-893F-178A10C6B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Segnaposto contenuto 2">
            <a:extLst>
              <a:ext uri="{FF2B5EF4-FFF2-40B4-BE49-F238E27FC236}">
                <a16:creationId xmlns:a16="http://schemas.microsoft.com/office/drawing/2014/main" id="{1BA0DA77-FEE7-7258-3F61-0B218D84AC23}"/>
              </a:ext>
            </a:extLst>
          </p:cNvPr>
          <p:cNvSpPr>
            <a:spLocks noGrp="1"/>
          </p:cNvSpPr>
          <p:nvPr>
            <p:ph idx="1"/>
          </p:nvPr>
        </p:nvSpPr>
        <p:spPr>
          <a:xfrm>
            <a:off x="5329969" y="647750"/>
            <a:ext cx="5850936" cy="5571066"/>
          </a:xfrm>
        </p:spPr>
        <p:txBody>
          <a:bodyPr anchor="ctr">
            <a:normAutofit fontScale="92500" lnSpcReduction="10000"/>
          </a:bodyPr>
          <a:lstStyle/>
          <a:p>
            <a:pPr>
              <a:lnSpc>
                <a:spcPct val="110000"/>
              </a:lnSpc>
              <a:buFont typeface="Wingdings" pitchFamily="2" charset="2"/>
              <a:buChar char="Ø"/>
            </a:pPr>
            <a:r>
              <a:rPr lang="it-IT" sz="1400" dirty="0"/>
              <a:t>Principi fondamentali: artt. 1 – 12;</a:t>
            </a:r>
          </a:p>
          <a:p>
            <a:pPr>
              <a:lnSpc>
                <a:spcPct val="110000"/>
              </a:lnSpc>
              <a:buFont typeface="Wingdings" pitchFamily="2" charset="2"/>
              <a:buChar char="Ø"/>
            </a:pPr>
            <a:r>
              <a:rPr lang="it-IT" sz="1400" dirty="0"/>
              <a:t>Parte prima: artt. 13 – 54 -&gt; Diritti e doveri dei cittadini;</a:t>
            </a:r>
          </a:p>
          <a:p>
            <a:pPr marL="0" indent="0">
              <a:lnSpc>
                <a:spcPct val="110000"/>
              </a:lnSpc>
              <a:buNone/>
            </a:pPr>
            <a:r>
              <a:rPr lang="it-IT" sz="1400" dirty="0"/>
              <a:t>Titolo I – Rapporti civili</a:t>
            </a:r>
          </a:p>
          <a:p>
            <a:pPr marL="0" indent="0">
              <a:lnSpc>
                <a:spcPct val="110000"/>
              </a:lnSpc>
              <a:buNone/>
            </a:pPr>
            <a:r>
              <a:rPr lang="it-IT" sz="1400" dirty="0"/>
              <a:t>Titolo II – Rapporti etico-sociali</a:t>
            </a:r>
          </a:p>
          <a:p>
            <a:pPr marL="0" indent="0">
              <a:lnSpc>
                <a:spcPct val="110000"/>
              </a:lnSpc>
              <a:buNone/>
            </a:pPr>
            <a:r>
              <a:rPr lang="it-IT" sz="1400" dirty="0"/>
              <a:t>Titolo III – Rapporti economici</a:t>
            </a:r>
          </a:p>
          <a:p>
            <a:pPr marL="0" indent="0">
              <a:lnSpc>
                <a:spcPct val="110000"/>
              </a:lnSpc>
              <a:buNone/>
            </a:pPr>
            <a:r>
              <a:rPr lang="it-IT" sz="1400" dirty="0"/>
              <a:t>Titolo IV – Rapporti politici</a:t>
            </a:r>
          </a:p>
          <a:p>
            <a:pPr>
              <a:lnSpc>
                <a:spcPct val="110000"/>
              </a:lnSpc>
              <a:buFont typeface="Wingdings" pitchFamily="2" charset="2"/>
              <a:buChar char="Ø"/>
            </a:pPr>
            <a:r>
              <a:rPr lang="it-IT" sz="1400" dirty="0"/>
              <a:t>Parte seconda: artt. 55 – 139 -&gt; Ordinamento della Repubblica;</a:t>
            </a:r>
          </a:p>
          <a:p>
            <a:pPr marL="0" indent="0">
              <a:lnSpc>
                <a:spcPct val="110000"/>
              </a:lnSpc>
              <a:buNone/>
            </a:pPr>
            <a:r>
              <a:rPr lang="it-IT" sz="1400" dirty="0"/>
              <a:t>Titolo I – Parlamento</a:t>
            </a:r>
          </a:p>
          <a:p>
            <a:pPr marL="0" indent="0">
              <a:lnSpc>
                <a:spcPct val="110000"/>
              </a:lnSpc>
              <a:buNone/>
            </a:pPr>
            <a:r>
              <a:rPr lang="it-IT" sz="1400" dirty="0"/>
              <a:t>Titolo II – Presidente della Repubblica</a:t>
            </a:r>
          </a:p>
          <a:p>
            <a:pPr marL="0" indent="0">
              <a:lnSpc>
                <a:spcPct val="110000"/>
              </a:lnSpc>
              <a:buNone/>
            </a:pPr>
            <a:r>
              <a:rPr lang="it-IT" sz="1400" dirty="0"/>
              <a:t>Titolo III – Governo</a:t>
            </a:r>
          </a:p>
          <a:p>
            <a:pPr marL="0" indent="0">
              <a:lnSpc>
                <a:spcPct val="110000"/>
              </a:lnSpc>
              <a:buNone/>
            </a:pPr>
            <a:r>
              <a:rPr lang="it-IT" sz="1400" dirty="0"/>
              <a:t>Titolo IV – Magistratura</a:t>
            </a:r>
          </a:p>
          <a:p>
            <a:pPr marL="0" indent="0">
              <a:lnSpc>
                <a:spcPct val="110000"/>
              </a:lnSpc>
              <a:buNone/>
            </a:pPr>
            <a:r>
              <a:rPr lang="it-IT" sz="1400" dirty="0"/>
              <a:t>Titolo V – Regioni, Province e Comuni</a:t>
            </a:r>
          </a:p>
          <a:p>
            <a:pPr marL="0" indent="0">
              <a:lnSpc>
                <a:spcPct val="110000"/>
              </a:lnSpc>
              <a:buNone/>
            </a:pPr>
            <a:r>
              <a:rPr lang="it-IT" sz="1400" dirty="0"/>
              <a:t>Titolo Vi – Garanzie Costituzionali</a:t>
            </a:r>
          </a:p>
          <a:p>
            <a:pPr>
              <a:lnSpc>
                <a:spcPct val="110000"/>
              </a:lnSpc>
              <a:buFont typeface="Wingdings" pitchFamily="2" charset="2"/>
              <a:buChar char="Ø"/>
            </a:pPr>
            <a:r>
              <a:rPr lang="it-IT" sz="1400" dirty="0"/>
              <a:t>Disposizioni transitorie e finali</a:t>
            </a:r>
          </a:p>
        </p:txBody>
      </p:sp>
    </p:spTree>
    <p:extLst>
      <p:ext uri="{BB962C8B-B14F-4D97-AF65-F5344CB8AC3E}">
        <p14:creationId xmlns:p14="http://schemas.microsoft.com/office/powerpoint/2010/main" val="178808785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{B6255B9D-BC7C-9746-ABC3-187F32845964}tf16401378</Template>
  <TotalTime>45037</TotalTime>
  <Words>3069</Words>
  <Application>Microsoft Macintosh PowerPoint</Application>
  <PresentationFormat>Widescreen</PresentationFormat>
  <Paragraphs>149</Paragraphs>
  <Slides>26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26</vt:i4>
      </vt:variant>
    </vt:vector>
  </HeadingPairs>
  <TitlesOfParts>
    <vt:vector size="31" baseType="lpstr">
      <vt:lpstr>Arial</vt:lpstr>
      <vt:lpstr>MS Shell Dlg 2</vt:lpstr>
      <vt:lpstr>Wingdings</vt:lpstr>
      <vt:lpstr>Wingdings 3</vt:lpstr>
      <vt:lpstr>Madison</vt:lpstr>
      <vt:lpstr>Le fonti del diritto a cura del Prof. Fabrizio Cesareo</vt:lpstr>
      <vt:lpstr>La norma giuridica. Caratteristiche</vt:lpstr>
      <vt:lpstr>Segue. I due elementi</vt:lpstr>
      <vt:lpstr>Le fonti del diritto</vt:lpstr>
      <vt:lpstr>La moderna gerarchia delle fonti del diritto italiano, alla luce dell’inquadramento unionale</vt:lpstr>
      <vt:lpstr>Segue. Il funzionamento della gerarchia</vt:lpstr>
      <vt:lpstr>Segue. Rapporti tra le fonti</vt:lpstr>
      <vt:lpstr>i) Costituzione e leggi costituzionali</vt:lpstr>
      <vt:lpstr>Struttura della Costituzione italiana</vt:lpstr>
      <vt:lpstr>Focus I. La libertà di iniziativa economica</vt:lpstr>
      <vt:lpstr>Focus II. Il riconoscimento della proprietà privata. Il concetto di funzione sociale</vt:lpstr>
      <vt:lpstr>Segue. Focus II. Il riconoscimento della proprietà privata. L’espropriazione</vt:lpstr>
      <vt:lpstr>Focus III. La gestione della proprietà terriera</vt:lpstr>
      <vt:lpstr>ii) Fonti del diritto unionale</vt:lpstr>
      <vt:lpstr>Segue. Le fonti derivate</vt:lpstr>
      <vt:lpstr>Segue. Carta dei diritti fondamentali dell’Unione europea</vt:lpstr>
      <vt:lpstr>Focus I. Dichiarazione universale dei diritti dell’uomo</vt:lpstr>
      <vt:lpstr>Focus II. Convenzione europea dei diritti dell’uomo</vt:lpstr>
      <vt:lpstr>iii) Leggi ordinarie e atti aventi forza di legge</vt:lpstr>
      <vt:lpstr>Segue. Riparto di competenze</vt:lpstr>
      <vt:lpstr>Segue. Il Codice Civile e legislazione speciale interventistica</vt:lpstr>
      <vt:lpstr>Segue. Struttura</vt:lpstr>
      <vt:lpstr>iv) I regolamenti</vt:lpstr>
      <vt:lpstr>v) Gli usi</vt:lpstr>
      <vt:lpstr>Focus. Il rapporto di reciprocanza, ex art. 2139 c.c.</vt:lpstr>
      <vt:lpstr>Fonti di diritto internazionale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fonti del diritto</dc:title>
  <dc:creator>Fabrizio Cesareo</dc:creator>
  <cp:lastModifiedBy>Fabrizio Cesareo</cp:lastModifiedBy>
  <cp:revision>5</cp:revision>
  <dcterms:created xsi:type="dcterms:W3CDTF">2023-02-26T17:53:09Z</dcterms:created>
  <dcterms:modified xsi:type="dcterms:W3CDTF">2023-10-18T16:39:24Z</dcterms:modified>
</cp:coreProperties>
</file>