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302" r:id="rId3"/>
    <p:sldId id="303" r:id="rId4"/>
    <p:sldId id="304" r:id="rId5"/>
    <p:sldId id="305" r:id="rId6"/>
    <p:sldId id="306" r:id="rId7"/>
    <p:sldId id="307" r:id="rId8"/>
    <p:sldId id="308" r:id="rId9"/>
    <p:sldId id="309" r:id="rId10"/>
    <p:sldId id="310" r:id="rId11"/>
    <p:sldId id="311" r:id="rId12"/>
    <p:sldId id="31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14"/>
  </p:normalViewPr>
  <p:slideViewPr>
    <p:cSldViewPr snapToGrid="0">
      <p:cViewPr varScale="1">
        <p:scale>
          <a:sx n="90" d="100"/>
          <a:sy n="90" d="100"/>
        </p:scale>
        <p:origin x="89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26/10/23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rIns="45720"/>
          <a:lstStyle/>
          <a:p>
            <a:fld id="{0DCADC9D-823E-F544-8517-C3D47A3B8671}" type="slidenum">
              <a:rPr lang="it-IT" smtClean="0"/>
              <a:t>‹N›</a:t>
            </a:fld>
            <a:endParaRPr lang="it-IT"/>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40215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26/10/23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1539792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26/10/23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307045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26/10/23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449166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6DFDA86-8954-9449-A776-B20C4308AF7F}" type="datetimeFigureOut">
              <a:rPr lang="it-IT" smtClean="0"/>
              <a:t>26/10/23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288039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6DFDA86-8954-9449-A776-B20C4308AF7F}" type="datetimeFigureOut">
              <a:rPr lang="it-IT" smtClean="0"/>
              <a:t>26/10/23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88612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609285" y="2851331"/>
            <a:ext cx="3893623"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66635" y="2851331"/>
            <a:ext cx="3899798"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6DFDA86-8954-9449-A776-B20C4308AF7F}" type="datetimeFigureOut">
              <a:rPr lang="it-IT" smtClean="0"/>
              <a:t>26/10/23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658080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6DFDA86-8954-9449-A776-B20C4308AF7F}" type="datetimeFigureOut">
              <a:rPr lang="it-IT" smtClean="0"/>
              <a:t>26/10/23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DCADC9D-823E-F544-8517-C3D47A3B8671}" type="slidenum">
              <a:rPr lang="it-IT" smtClean="0"/>
              <a:t>‹N›</a:t>
            </a:fld>
            <a:endParaRPr lang="it-IT"/>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373356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6DFDA86-8954-9449-A776-B20C4308AF7F}" type="datetimeFigureOut">
              <a:rPr lang="it-IT" smtClean="0"/>
              <a:t>26/10/23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3052590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26/10/23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524139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26/10/23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1763303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06DFDA86-8954-9449-A776-B20C4308AF7F}" type="datetimeFigureOut">
              <a:rPr lang="it-IT" smtClean="0"/>
              <a:t>26/10/23</a:t>
            </a:fld>
            <a:endParaRPr lang="it-IT"/>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0DCADC9D-823E-F544-8517-C3D47A3B8671}" type="slidenum">
              <a:rPr lang="it-IT" smtClean="0"/>
              <a:t>‹N›</a:t>
            </a:fld>
            <a:endParaRPr lang="it-IT"/>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805688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6C4D283-22EA-4931-9DEC-0304C94143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A7A9E6DD-CC7C-4150-8911-883397CCA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6" name="Picture 15">
            <a:extLst>
              <a:ext uri="{FF2B5EF4-FFF2-40B4-BE49-F238E27FC236}">
                <a16:creationId xmlns:a16="http://schemas.microsoft.com/office/drawing/2014/main" id="{DDA1B7FE-FED9-4723-8992-4E2804D951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8" name="Rectangle 17">
            <a:extLst>
              <a:ext uri="{FF2B5EF4-FFF2-40B4-BE49-F238E27FC236}">
                <a16:creationId xmlns:a16="http://schemas.microsoft.com/office/drawing/2014/main" id="{9A1F42EF-9A4D-4E5A-B1EE-7E6EDAE71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0B59514-0D9B-415E-B4CB-4CB50B0FE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37B4B19-EFE0-4CF3-97D5-BADE0BED78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BC03825-AC88-65C7-1F68-EB44080AFEEE}"/>
              </a:ext>
            </a:extLst>
          </p:cNvPr>
          <p:cNvSpPr>
            <a:spLocks noGrp="1"/>
          </p:cNvSpPr>
          <p:nvPr>
            <p:ph type="ctrTitle"/>
          </p:nvPr>
        </p:nvSpPr>
        <p:spPr>
          <a:xfrm>
            <a:off x="1969804" y="3428998"/>
            <a:ext cx="4533194" cy="2268559"/>
          </a:xfrm>
        </p:spPr>
        <p:txBody>
          <a:bodyPr>
            <a:normAutofit/>
          </a:bodyPr>
          <a:lstStyle/>
          <a:p>
            <a:r>
              <a:rPr lang="it-IT" dirty="0"/>
              <a:t>L’impresa agricola</a:t>
            </a:r>
            <a:br>
              <a:rPr lang="it-IT" dirty="0"/>
            </a:br>
            <a:r>
              <a:rPr lang="it-IT" sz="1300" dirty="0"/>
              <a:t>a cura del Prof. Fabrizio Cesareo</a:t>
            </a:r>
          </a:p>
        </p:txBody>
      </p:sp>
      <p:sp>
        <p:nvSpPr>
          <p:cNvPr id="3" name="Sottotitolo 2">
            <a:extLst>
              <a:ext uri="{FF2B5EF4-FFF2-40B4-BE49-F238E27FC236}">
                <a16:creationId xmlns:a16="http://schemas.microsoft.com/office/drawing/2014/main" id="{BD9BE8FF-E225-557D-86D6-18E7877DDB60}"/>
              </a:ext>
            </a:extLst>
          </p:cNvPr>
          <p:cNvSpPr>
            <a:spLocks noGrp="1"/>
          </p:cNvSpPr>
          <p:nvPr>
            <p:ph type="subTitle" idx="1"/>
          </p:nvPr>
        </p:nvSpPr>
        <p:spPr>
          <a:xfrm>
            <a:off x="2124907" y="2268786"/>
            <a:ext cx="4378091" cy="1160213"/>
          </a:xfrm>
        </p:spPr>
        <p:txBody>
          <a:bodyPr>
            <a:noAutofit/>
          </a:bodyPr>
          <a:lstStyle/>
          <a:p>
            <a:r>
              <a:rPr lang="it-IT" sz="1000" dirty="0"/>
              <a:t>Insegnamenti di Diritto Agrario ed Agroalimentare e Diritto e Regolazione del Mercato Agroalimentare</a:t>
            </a:r>
          </a:p>
          <a:p>
            <a:r>
              <a:rPr lang="it-IT" sz="1000" dirty="0"/>
              <a:t>Corso di studi in Giurisprudenza e Diritto, Economia e Strategia d’Impresa</a:t>
            </a:r>
          </a:p>
          <a:p>
            <a:r>
              <a:rPr lang="it-IT" sz="1000" dirty="0"/>
              <a:t>A.A. 2023-2024 </a:t>
            </a:r>
          </a:p>
        </p:txBody>
      </p:sp>
      <p:pic>
        <p:nvPicPr>
          <p:cNvPr id="7" name="Immagine 6">
            <a:extLst>
              <a:ext uri="{FF2B5EF4-FFF2-40B4-BE49-F238E27FC236}">
                <a16:creationId xmlns:a16="http://schemas.microsoft.com/office/drawing/2014/main" id="{5651B67B-9ACC-4F71-CC6E-9A0A230F0A20}"/>
              </a:ext>
            </a:extLst>
          </p:cNvPr>
          <p:cNvPicPr>
            <a:picLocks noChangeAspect="1"/>
          </p:cNvPicPr>
          <p:nvPr/>
        </p:nvPicPr>
        <p:blipFill>
          <a:blip r:embed="rId5"/>
          <a:stretch>
            <a:fillRect/>
          </a:stretch>
        </p:blipFill>
        <p:spPr>
          <a:xfrm>
            <a:off x="7311249" y="2600605"/>
            <a:ext cx="3435136" cy="1657453"/>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24" name="Rectangle 23">
            <a:extLst>
              <a:ext uri="{FF2B5EF4-FFF2-40B4-BE49-F238E27FC236}">
                <a16:creationId xmlns:a16="http://schemas.microsoft.com/office/drawing/2014/main" id="{05610B29-A0F6-4F83-BF46-0A928A0AA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821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5BA5CE-9839-4CD7-E4F1-268BF5008672}"/>
              </a:ext>
            </a:extLst>
          </p:cNvPr>
          <p:cNvSpPr>
            <a:spLocks noGrp="1"/>
          </p:cNvSpPr>
          <p:nvPr>
            <p:ph type="title"/>
          </p:nvPr>
        </p:nvSpPr>
        <p:spPr/>
        <p:txBody>
          <a:bodyPr/>
          <a:lstStyle/>
          <a:p>
            <a:r>
              <a:rPr lang="it-IT" dirty="0"/>
              <a:t>Impresa agricola e d.lgs. 228/2001</a:t>
            </a:r>
          </a:p>
        </p:txBody>
      </p:sp>
      <p:sp>
        <p:nvSpPr>
          <p:cNvPr id="3" name="Segnaposto contenuto 2">
            <a:extLst>
              <a:ext uri="{FF2B5EF4-FFF2-40B4-BE49-F238E27FC236}">
                <a16:creationId xmlns:a16="http://schemas.microsoft.com/office/drawing/2014/main" id="{922820B1-4E7A-33EF-1E64-3C69CD090E1C}"/>
              </a:ext>
            </a:extLst>
          </p:cNvPr>
          <p:cNvSpPr>
            <a:spLocks noGrp="1"/>
          </p:cNvSpPr>
          <p:nvPr>
            <p:ph idx="1"/>
          </p:nvPr>
        </p:nvSpPr>
        <p:spPr/>
        <p:txBody>
          <a:bodyPr/>
          <a:lstStyle/>
          <a:p>
            <a:pPr marL="0" indent="0" algn="just">
              <a:buNone/>
            </a:pPr>
            <a:r>
              <a:rPr lang="it-IT" dirty="0"/>
              <a:t>L’impresa agricola è un’impresa in senso tecnico e l’imprenditore agricolo come definito dall’art. 2135 non è un semplice produttore.</a:t>
            </a:r>
          </a:p>
          <a:p>
            <a:pPr marL="0" indent="0" algn="just">
              <a:buNone/>
            </a:pPr>
            <a:r>
              <a:rPr lang="it-IT" dirty="0"/>
              <a:t>La nuova formula, nel contesto dei decreti legislativi sull’orientamento e modernizzazione del settore agricolo e di quelli forestale e dell’acquacoltura e pesca del 2001, in modo indiscutibile ci consegnano un soggetto che svolge una particolare attività economica di produzione di utilità per il mercato, ovvero per una massa indefinita di consumatori.</a:t>
            </a:r>
          </a:p>
        </p:txBody>
      </p:sp>
    </p:spTree>
    <p:extLst>
      <p:ext uri="{BB962C8B-B14F-4D97-AF65-F5344CB8AC3E}">
        <p14:creationId xmlns:p14="http://schemas.microsoft.com/office/powerpoint/2010/main" val="3964572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EC8F0E-8121-2129-854E-19D3C513858C}"/>
              </a:ext>
            </a:extLst>
          </p:cNvPr>
          <p:cNvSpPr>
            <a:spLocks noGrp="1"/>
          </p:cNvSpPr>
          <p:nvPr>
            <p:ph type="title"/>
          </p:nvPr>
        </p:nvSpPr>
        <p:spPr/>
        <p:txBody>
          <a:bodyPr/>
          <a:lstStyle/>
          <a:p>
            <a:r>
              <a:rPr lang="it-IT" dirty="0"/>
              <a:t>Segue. L’analisi concettuale </a:t>
            </a:r>
          </a:p>
        </p:txBody>
      </p:sp>
      <p:sp>
        <p:nvSpPr>
          <p:cNvPr id="3" name="Segnaposto contenuto 2">
            <a:extLst>
              <a:ext uri="{FF2B5EF4-FFF2-40B4-BE49-F238E27FC236}">
                <a16:creationId xmlns:a16="http://schemas.microsoft.com/office/drawing/2014/main" id="{5ED4F24E-ED9C-E20F-70B9-151D0A4822C3}"/>
              </a:ext>
            </a:extLst>
          </p:cNvPr>
          <p:cNvSpPr>
            <a:spLocks noGrp="1"/>
          </p:cNvSpPr>
          <p:nvPr>
            <p:ph idx="1"/>
          </p:nvPr>
        </p:nvSpPr>
        <p:spPr/>
        <p:txBody>
          <a:bodyPr>
            <a:normAutofit fontScale="55000" lnSpcReduction="20000"/>
          </a:bodyPr>
          <a:lstStyle/>
          <a:p>
            <a:pPr marL="0" indent="0" algn="just">
              <a:buNone/>
            </a:pPr>
            <a:r>
              <a:rPr lang="it-IT" dirty="0"/>
              <a:t>Innanzitutto, a dare conferma dell’assunto secondo cui l’agricoltore che vende i suoi prodotti anche allo stato naturale, ovverosia senza previa trasformazione, non svolge un’eventuale attività connessa, perché, anzi, non fa che porre in essere quella attività che è propria di ogni imprenditore per la cui figurazione è necessario che allochi i suoi prodotti sul mercato, è sufficiente porre attenzione al d.lgs. 228/2001 (modificato dalla l. 145/2018), e più precisamente ai primi quattro commi dell’art. 4 che per essere contrapposti al comma 5 relativo alla vendita di prodotti derivati – cioè a quelli ottenuti a seguito di attività di manipolazione o trasformazione dei prodotti agricoli e zootecnici finalizzate al completo sfruttamento del ciclo produttivo dell’impresa – necessariamente si riferiscono alle vendite dei prodotti agricoli allo stato naturale.</a:t>
            </a:r>
          </a:p>
          <a:p>
            <a:pPr marL="0" indent="0" algn="just">
              <a:buNone/>
            </a:pPr>
            <a:r>
              <a:rPr lang="it-IT" dirty="0"/>
              <a:t>Orbene, tale articolo consente gli imprenditori agricoli, singoli o associati, di vendere direttamente al dettaglio i propri prodotti su aree pubbliche o in locali aperti al pubblico dopo averne dato comunicazione al sindaco, senza per questo cadere sotto la disciplina del commercio (comma 4).</a:t>
            </a:r>
          </a:p>
          <a:p>
            <a:pPr marL="0" indent="0" algn="just">
              <a:buNone/>
            </a:pPr>
            <a:r>
              <a:rPr lang="it-IT" dirty="0"/>
              <a:t>Una comunicazione è richiesta se la vendita diretta è in forma itinerante (comma 2, primo periodo), mentre non è necessaria qualora l’agricoltore venda al dettaglio su superfici all’aperto o destinate alla produzione primaria nell’ambito dell’azienda (comma 2, secondo periodo).</a:t>
            </a:r>
          </a:p>
          <a:p>
            <a:pPr marL="0" indent="0" algn="just">
              <a:buNone/>
            </a:pPr>
            <a:r>
              <a:rPr lang="it-IT" dirty="0"/>
              <a:t>SI tratta delle vendite al minuto (non all’ingrosso), di quelle modalità di alienazione, semplici o sofisticate a seconda delle opportunità, che il produttore è interessato porre in essere per far proprio il plusvalore determinato dal portare il prodotto naturale direttamente al consumatore.</a:t>
            </a:r>
          </a:p>
        </p:txBody>
      </p:sp>
    </p:spTree>
    <p:extLst>
      <p:ext uri="{BB962C8B-B14F-4D97-AF65-F5344CB8AC3E}">
        <p14:creationId xmlns:p14="http://schemas.microsoft.com/office/powerpoint/2010/main" val="1256400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806DFD-E192-42CC-B190-3C4C95B8FF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33" y="-1"/>
            <a:ext cx="12189867"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0214283E-D7B4-49E9-932E-D7F2A2847F1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2" name="Rectangle 11">
            <a:extLst>
              <a:ext uri="{FF2B5EF4-FFF2-40B4-BE49-F238E27FC236}">
                <a16:creationId xmlns:a16="http://schemas.microsoft.com/office/drawing/2014/main" id="{BB17FFD2-DBC7-4ABB-B2A0-7E18EC1B80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25DA2D5B-EC4E-4C78-8139-F36D2F2D1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5262" y="-2"/>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a:extLst>
              <a:ext uri="{FF2B5EF4-FFF2-40B4-BE49-F238E27FC236}">
                <a16:creationId xmlns:a16="http://schemas.microsoft.com/office/drawing/2014/main" id="{D4AAACE2-9C9E-468F-8297-EF7B5E55FF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7567" y="421698"/>
            <a:ext cx="967148" cy="967148"/>
          </a:xfrm>
          <a:prstGeom prst="ellipse">
            <a:avLst/>
          </a:prstGeom>
          <a:gradFill>
            <a:gsLst>
              <a:gs pos="0">
                <a:schemeClr val="bg2">
                  <a:alpha val="0"/>
                </a:schemeClr>
              </a:gs>
              <a:gs pos="100000">
                <a:schemeClr val="accent1">
                  <a:alpha val="21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484E9AE-5BA8-F47F-78F6-845A3EE42979}"/>
              </a:ext>
            </a:extLst>
          </p:cNvPr>
          <p:cNvSpPr>
            <a:spLocks noGrp="1"/>
          </p:cNvSpPr>
          <p:nvPr>
            <p:ph type="title"/>
          </p:nvPr>
        </p:nvSpPr>
        <p:spPr>
          <a:xfrm>
            <a:off x="1518412" y="1201723"/>
            <a:ext cx="3133750" cy="4454554"/>
          </a:xfrm>
        </p:spPr>
        <p:txBody>
          <a:bodyPr anchor="ctr">
            <a:normAutofit/>
          </a:bodyPr>
          <a:lstStyle/>
          <a:p>
            <a:r>
              <a:rPr lang="it-IT" sz="3600"/>
              <a:t>Le attività agricole principali</a:t>
            </a:r>
          </a:p>
        </p:txBody>
      </p:sp>
      <p:sp>
        <p:nvSpPr>
          <p:cNvPr id="3" name="Segnaposto contenuto 2">
            <a:extLst>
              <a:ext uri="{FF2B5EF4-FFF2-40B4-BE49-F238E27FC236}">
                <a16:creationId xmlns:a16="http://schemas.microsoft.com/office/drawing/2014/main" id="{060969A4-2D7B-FFAA-B643-C826D67BE85E}"/>
              </a:ext>
            </a:extLst>
          </p:cNvPr>
          <p:cNvSpPr>
            <a:spLocks noGrp="1"/>
          </p:cNvSpPr>
          <p:nvPr>
            <p:ph idx="1"/>
          </p:nvPr>
        </p:nvSpPr>
        <p:spPr>
          <a:xfrm>
            <a:off x="5454363" y="1201723"/>
            <a:ext cx="5329250" cy="4454554"/>
          </a:xfrm>
        </p:spPr>
        <p:txBody>
          <a:bodyPr anchor="ctr">
            <a:normAutofit/>
          </a:bodyPr>
          <a:lstStyle/>
          <a:p>
            <a:pPr marL="0" indent="0" algn="just">
              <a:buNone/>
            </a:pPr>
            <a:r>
              <a:rPr lang="it-IT" sz="1800" dirty="0"/>
              <a:t>Nel leggere in modo congiunto l’art. 2135 c.c. e l’art. 2082 c.c., si rileva che è imprenditore agricolo colui che esercita professionalmente e mediante un’organizzazione una delle seguenti attività:</a:t>
            </a:r>
          </a:p>
          <a:p>
            <a:pPr algn="just"/>
            <a:r>
              <a:rPr lang="it-IT" sz="1800" dirty="0"/>
              <a:t>coltivazione del fondo,</a:t>
            </a:r>
          </a:p>
          <a:p>
            <a:pPr algn="just"/>
            <a:r>
              <a:rPr lang="it-IT" sz="1800" dirty="0"/>
              <a:t>silvicoltura,</a:t>
            </a:r>
          </a:p>
          <a:p>
            <a:pPr algn="just"/>
            <a:r>
              <a:rPr lang="it-IT" sz="1800" dirty="0"/>
              <a:t>allevamento di animali.</a:t>
            </a:r>
          </a:p>
          <a:p>
            <a:pPr algn="just"/>
            <a:r>
              <a:rPr lang="it-IT" sz="1800" dirty="0"/>
              <a:t>attività connesse.</a:t>
            </a:r>
          </a:p>
        </p:txBody>
      </p:sp>
    </p:spTree>
    <p:extLst>
      <p:ext uri="{BB962C8B-B14F-4D97-AF65-F5344CB8AC3E}">
        <p14:creationId xmlns:p14="http://schemas.microsoft.com/office/powerpoint/2010/main" val="3574879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9CD02F-F38A-8A9A-5FEC-56294F50E972}"/>
              </a:ext>
            </a:extLst>
          </p:cNvPr>
          <p:cNvSpPr>
            <a:spLocks noGrp="1"/>
          </p:cNvSpPr>
          <p:nvPr>
            <p:ph type="title"/>
          </p:nvPr>
        </p:nvSpPr>
        <p:spPr/>
        <p:txBody>
          <a:bodyPr/>
          <a:lstStyle/>
          <a:p>
            <a:r>
              <a:rPr lang="it-IT" dirty="0"/>
              <a:t>Il Titolo II del Libro V c.c.</a:t>
            </a:r>
          </a:p>
        </p:txBody>
      </p:sp>
      <p:sp>
        <p:nvSpPr>
          <p:cNvPr id="3" name="Segnaposto contenuto 2">
            <a:extLst>
              <a:ext uri="{FF2B5EF4-FFF2-40B4-BE49-F238E27FC236}">
                <a16:creationId xmlns:a16="http://schemas.microsoft.com/office/drawing/2014/main" id="{275E6163-0012-2B11-E355-DE1E994C22BC}"/>
              </a:ext>
            </a:extLst>
          </p:cNvPr>
          <p:cNvSpPr>
            <a:spLocks noGrp="1"/>
          </p:cNvSpPr>
          <p:nvPr>
            <p:ph idx="1"/>
          </p:nvPr>
        </p:nvSpPr>
        <p:spPr/>
        <p:txBody>
          <a:bodyPr>
            <a:normAutofit fontScale="92500" lnSpcReduction="20000"/>
          </a:bodyPr>
          <a:lstStyle/>
          <a:p>
            <a:pPr marL="0" indent="0" algn="just">
              <a:buNone/>
            </a:pPr>
            <a:r>
              <a:rPr lang="it-IT" dirty="0"/>
              <a:t>Innanzitutto prendiamo atto della costruzione che il Libro V del codice civile del 1942, intitolato «Del lavoro», fa in ordine al concetto di impresa.</a:t>
            </a:r>
          </a:p>
          <a:p>
            <a:pPr marL="0" indent="0" algn="just">
              <a:buNone/>
            </a:pPr>
            <a:r>
              <a:rPr lang="it-IT" dirty="0"/>
              <a:t>Il Titolo II, sotto il titolo «del lavoro nell’impresa», è organizzato in tre distinti capi:</a:t>
            </a:r>
          </a:p>
          <a:p>
            <a:pPr algn="just"/>
            <a:r>
              <a:rPr lang="it-IT" dirty="0"/>
              <a:t>il primo sotto la rubrica «dell’impresa in generale» (artt. 2082-2134);</a:t>
            </a:r>
          </a:p>
          <a:p>
            <a:pPr algn="just"/>
            <a:r>
              <a:rPr lang="it-IT" dirty="0"/>
              <a:t>il secondo sotto quella «dell’impresa agricola» (artt. 2135-2187);</a:t>
            </a:r>
          </a:p>
          <a:p>
            <a:pPr algn="just"/>
            <a:r>
              <a:rPr lang="it-IT" dirty="0"/>
              <a:t>il terzo sotto quella «delle imprese commerciali e delle altre imprese soggette a registrazione» (artt. 2188-2221).</a:t>
            </a:r>
          </a:p>
        </p:txBody>
      </p:sp>
    </p:spTree>
    <p:extLst>
      <p:ext uri="{BB962C8B-B14F-4D97-AF65-F5344CB8AC3E}">
        <p14:creationId xmlns:p14="http://schemas.microsoft.com/office/powerpoint/2010/main" val="2431618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0A20C2-DD26-0439-D7AE-400203B4C749}"/>
              </a:ext>
            </a:extLst>
          </p:cNvPr>
          <p:cNvSpPr>
            <a:spLocks noGrp="1"/>
          </p:cNvSpPr>
          <p:nvPr>
            <p:ph type="title"/>
          </p:nvPr>
        </p:nvSpPr>
        <p:spPr/>
        <p:txBody>
          <a:bodyPr/>
          <a:lstStyle/>
          <a:p>
            <a:r>
              <a:rPr lang="it-IT" dirty="0"/>
              <a:t>Il cd. «triangolo normativo»</a:t>
            </a:r>
          </a:p>
        </p:txBody>
      </p:sp>
      <p:sp>
        <p:nvSpPr>
          <p:cNvPr id="3" name="Segnaposto contenuto 2">
            <a:extLst>
              <a:ext uri="{FF2B5EF4-FFF2-40B4-BE49-F238E27FC236}">
                <a16:creationId xmlns:a16="http://schemas.microsoft.com/office/drawing/2014/main" id="{20628616-B3EF-D675-F4BB-0823C51EE430}"/>
              </a:ext>
            </a:extLst>
          </p:cNvPr>
          <p:cNvSpPr>
            <a:spLocks noGrp="1"/>
          </p:cNvSpPr>
          <p:nvPr>
            <p:ph idx="1"/>
          </p:nvPr>
        </p:nvSpPr>
        <p:spPr/>
        <p:txBody>
          <a:bodyPr>
            <a:normAutofit fontScale="92500" lnSpcReduction="10000"/>
          </a:bodyPr>
          <a:lstStyle/>
          <a:p>
            <a:pPr marL="0" indent="0" algn="just">
              <a:buNone/>
            </a:pPr>
            <a:r>
              <a:rPr lang="it-IT" dirty="0"/>
              <a:t>Il vertice è rappresentato dall’art. 2082, in cui si da la definizione di imprenditore, mentre nei due angoli di base sono definiti l’imprenditore agricolo (art. 2135) e l’imprenditore soggetto all’obbligo dell’iscrizione nel registro delle imprese, o imprenditore commerciale (art. 2195).</a:t>
            </a:r>
          </a:p>
          <a:p>
            <a:pPr marL="0" indent="0" algn="just">
              <a:buNone/>
            </a:pPr>
            <a:r>
              <a:rPr lang="it-IT" dirty="0"/>
              <a:t>L’art. 2082 c.c. contiene davvero una definizione in merito: «è imprenditore chi esercita professionalmente un’attività economica organizzata al fine della produzione o dello scambio di beni o di servizi».</a:t>
            </a:r>
          </a:p>
          <a:p>
            <a:pPr marL="0" indent="0" algn="just">
              <a:buNone/>
            </a:pPr>
            <a:r>
              <a:rPr lang="it-IT" dirty="0"/>
              <a:t>Gli artt. 2135 e 2195 c.c. elencano le attività che, rispettivamente, danno corpo all’impresa agricola e a quella commerciale, senza indicare come debbano essere esercitate queste specifiche attività.</a:t>
            </a:r>
          </a:p>
        </p:txBody>
      </p:sp>
    </p:spTree>
    <p:extLst>
      <p:ext uri="{BB962C8B-B14F-4D97-AF65-F5344CB8AC3E}">
        <p14:creationId xmlns:p14="http://schemas.microsoft.com/office/powerpoint/2010/main" val="3343088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55772F-C72F-0092-7BDB-792AC2D05D42}"/>
              </a:ext>
            </a:extLst>
          </p:cNvPr>
          <p:cNvSpPr>
            <a:spLocks noGrp="1"/>
          </p:cNvSpPr>
          <p:nvPr>
            <p:ph type="title"/>
          </p:nvPr>
        </p:nvSpPr>
        <p:spPr/>
        <p:txBody>
          <a:bodyPr/>
          <a:lstStyle/>
          <a:p>
            <a:r>
              <a:rPr lang="it-IT" dirty="0"/>
              <a:t>Segue. La specificazione</a:t>
            </a:r>
          </a:p>
        </p:txBody>
      </p:sp>
      <p:sp>
        <p:nvSpPr>
          <p:cNvPr id="3" name="Segnaposto contenuto 2">
            <a:extLst>
              <a:ext uri="{FF2B5EF4-FFF2-40B4-BE49-F238E27FC236}">
                <a16:creationId xmlns:a16="http://schemas.microsoft.com/office/drawing/2014/main" id="{10A2BF0E-C285-0818-3C13-844F2B261268}"/>
              </a:ext>
            </a:extLst>
          </p:cNvPr>
          <p:cNvSpPr>
            <a:spLocks noGrp="1"/>
          </p:cNvSpPr>
          <p:nvPr>
            <p:ph idx="1"/>
          </p:nvPr>
        </p:nvSpPr>
        <p:spPr/>
        <p:txBody>
          <a:bodyPr/>
          <a:lstStyle/>
          <a:p>
            <a:pPr marL="0" indent="0" algn="just">
              <a:buNone/>
            </a:pPr>
            <a:r>
              <a:rPr lang="it-IT" dirty="0"/>
              <a:t>L’art. 2135 elenca, senza espressa numerazione, quattro attività: la coltivazione del fondo, la silvicoltura, l’allevamento degli animali, le attività connesse,, chiarendo in che cosa esse consistano ma senza specificare come debbano svolgersi.</a:t>
            </a:r>
          </a:p>
          <a:p>
            <a:pPr marL="0" indent="0" algn="just">
              <a:buNone/>
            </a:pPr>
            <a:r>
              <a:rPr lang="it-IT" dirty="0"/>
              <a:t>L’art. 2195 ne elenca, sotto una numerazione che va da 1 a 5, altre sei: l’attività industriale, l’attività del negoziante, l’attività di trasporto, l’attività bancaria, l’attività assicurativa, le attività ausiliarie delle precedenti, senza precisazione alcuna né in che cosa consistano, né in come si svolgano.</a:t>
            </a:r>
          </a:p>
        </p:txBody>
      </p:sp>
    </p:spTree>
    <p:extLst>
      <p:ext uri="{BB962C8B-B14F-4D97-AF65-F5344CB8AC3E}">
        <p14:creationId xmlns:p14="http://schemas.microsoft.com/office/powerpoint/2010/main" val="3315490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A62654-F955-2BA7-B7AC-111C112F3D84}"/>
              </a:ext>
            </a:extLst>
          </p:cNvPr>
          <p:cNvSpPr>
            <a:spLocks noGrp="1"/>
          </p:cNvSpPr>
          <p:nvPr>
            <p:ph type="title"/>
          </p:nvPr>
        </p:nvSpPr>
        <p:spPr/>
        <p:txBody>
          <a:bodyPr/>
          <a:lstStyle/>
          <a:p>
            <a:r>
              <a:rPr lang="it-IT" dirty="0"/>
              <a:t>Impresa come attività</a:t>
            </a:r>
          </a:p>
        </p:txBody>
      </p:sp>
      <p:sp>
        <p:nvSpPr>
          <p:cNvPr id="3" name="Segnaposto contenuto 2">
            <a:extLst>
              <a:ext uri="{FF2B5EF4-FFF2-40B4-BE49-F238E27FC236}">
                <a16:creationId xmlns:a16="http://schemas.microsoft.com/office/drawing/2014/main" id="{EACB8D32-5CD5-E39E-9646-9944A657E391}"/>
              </a:ext>
            </a:extLst>
          </p:cNvPr>
          <p:cNvSpPr>
            <a:spLocks noGrp="1"/>
          </p:cNvSpPr>
          <p:nvPr>
            <p:ph idx="1"/>
          </p:nvPr>
        </p:nvSpPr>
        <p:spPr/>
        <p:txBody>
          <a:bodyPr/>
          <a:lstStyle/>
          <a:p>
            <a:pPr marL="0" indent="0" algn="just">
              <a:buNone/>
            </a:pPr>
            <a:r>
              <a:rPr lang="it-IT" dirty="0"/>
              <a:t>La lettura della formula espressa nell’art. 2082 c.c. permette di enucleare tre proposizioni.</a:t>
            </a:r>
          </a:p>
          <a:p>
            <a:pPr marL="0" indent="0" algn="just">
              <a:buNone/>
            </a:pPr>
            <a:r>
              <a:rPr lang="it-IT" dirty="0"/>
              <a:t>Il soggetto è imprenditore:</a:t>
            </a:r>
          </a:p>
          <a:p>
            <a:pPr marL="457200" indent="-457200" algn="just">
              <a:buFont typeface="+mj-lt"/>
              <a:buAutoNum type="alphaLcParenR"/>
            </a:pPr>
            <a:r>
              <a:rPr lang="it-IT" dirty="0"/>
              <a:t>quando esercita un’attività economica organizzata;</a:t>
            </a:r>
          </a:p>
          <a:p>
            <a:pPr marL="457200" indent="-457200" algn="just">
              <a:buFont typeface="+mj-lt"/>
              <a:buAutoNum type="alphaLcParenR"/>
            </a:pPr>
            <a:r>
              <a:rPr lang="it-IT" dirty="0"/>
              <a:t>quando la esercita professionalmente;</a:t>
            </a:r>
          </a:p>
          <a:p>
            <a:pPr marL="457200" indent="-457200" algn="just">
              <a:buFont typeface="+mj-lt"/>
              <a:buAutoNum type="alphaLcParenR"/>
            </a:pPr>
            <a:r>
              <a:rPr lang="it-IT" dirty="0"/>
              <a:t>quando la esercita al fine della produzione o dello scambio di beni o di servizi.</a:t>
            </a:r>
          </a:p>
        </p:txBody>
      </p:sp>
    </p:spTree>
    <p:extLst>
      <p:ext uri="{BB962C8B-B14F-4D97-AF65-F5344CB8AC3E}">
        <p14:creationId xmlns:p14="http://schemas.microsoft.com/office/powerpoint/2010/main" val="2404578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58FBEB-A3BD-55A3-D623-8EE73DE94E5C}"/>
              </a:ext>
            </a:extLst>
          </p:cNvPr>
          <p:cNvSpPr>
            <a:spLocks noGrp="1"/>
          </p:cNvSpPr>
          <p:nvPr>
            <p:ph type="title"/>
          </p:nvPr>
        </p:nvSpPr>
        <p:spPr/>
        <p:txBody>
          <a:bodyPr/>
          <a:lstStyle/>
          <a:p>
            <a:r>
              <a:rPr lang="it-IT" dirty="0"/>
              <a:t>L’organizzazione</a:t>
            </a:r>
          </a:p>
        </p:txBody>
      </p:sp>
      <p:sp>
        <p:nvSpPr>
          <p:cNvPr id="3" name="Segnaposto contenuto 2">
            <a:extLst>
              <a:ext uri="{FF2B5EF4-FFF2-40B4-BE49-F238E27FC236}">
                <a16:creationId xmlns:a16="http://schemas.microsoft.com/office/drawing/2014/main" id="{CF3914C2-FBED-8D4A-B3EF-5D5066B97295}"/>
              </a:ext>
            </a:extLst>
          </p:cNvPr>
          <p:cNvSpPr>
            <a:spLocks noGrp="1"/>
          </p:cNvSpPr>
          <p:nvPr>
            <p:ph idx="1"/>
          </p:nvPr>
        </p:nvSpPr>
        <p:spPr/>
        <p:txBody>
          <a:bodyPr>
            <a:normAutofit fontScale="85000" lnSpcReduction="10000"/>
          </a:bodyPr>
          <a:lstStyle/>
          <a:p>
            <a:pPr marL="0" indent="0" algn="just">
              <a:buNone/>
            </a:pPr>
            <a:r>
              <a:rPr lang="it-IT" dirty="0"/>
              <a:t>L’organizzazione altro non è che la combinazione dei fattori produttivi del capitale (immobiliare e/o mobiliare) e del lavoro.</a:t>
            </a:r>
          </a:p>
          <a:p>
            <a:pPr marL="0" indent="0" algn="just">
              <a:buNone/>
            </a:pPr>
            <a:r>
              <a:rPr lang="it-IT" dirty="0"/>
              <a:t>Ne consegue che solo le attività produttive organizzate sono imprenditoriali, e che un unico atto economico, per il fatto che non è espressione di una organizzazione, non può assurgere ad attività imprenditoriale.</a:t>
            </a:r>
          </a:p>
          <a:p>
            <a:pPr marL="0" indent="0" algn="just">
              <a:buNone/>
            </a:pPr>
            <a:r>
              <a:rPr lang="it-IT" dirty="0"/>
              <a:t>Anche l’organizzazione del proprio lavoro, tanto se elementare (es. ciabattino) quanto se altamente sofisticato (es. mediatore di affari, o broker), è bastevole; così come non è necessario che il «capitale» sia rappresentato da impianti industriali, da stabilimenti o da complessi più o meno imponenti, essendo sufficiente quel minimo di beni (il deschetto e gli attrezzi per il ciabattino; lo studio e il telefono per il mediatore) che sono indispensabili per l’esercizio dell’attività economica considerata.</a:t>
            </a:r>
          </a:p>
        </p:txBody>
      </p:sp>
    </p:spTree>
    <p:extLst>
      <p:ext uri="{BB962C8B-B14F-4D97-AF65-F5344CB8AC3E}">
        <p14:creationId xmlns:p14="http://schemas.microsoft.com/office/powerpoint/2010/main" val="1146876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7B5B9A-F6A9-8383-ADE7-56AFE9DC2028}"/>
              </a:ext>
            </a:extLst>
          </p:cNvPr>
          <p:cNvSpPr>
            <a:spLocks noGrp="1"/>
          </p:cNvSpPr>
          <p:nvPr>
            <p:ph type="title"/>
          </p:nvPr>
        </p:nvSpPr>
        <p:spPr/>
        <p:txBody>
          <a:bodyPr/>
          <a:lstStyle/>
          <a:p>
            <a:r>
              <a:rPr lang="it-IT" dirty="0"/>
              <a:t>La professionalità</a:t>
            </a:r>
          </a:p>
        </p:txBody>
      </p:sp>
      <p:sp>
        <p:nvSpPr>
          <p:cNvPr id="3" name="Segnaposto contenuto 2">
            <a:extLst>
              <a:ext uri="{FF2B5EF4-FFF2-40B4-BE49-F238E27FC236}">
                <a16:creationId xmlns:a16="http://schemas.microsoft.com/office/drawing/2014/main" id="{955CDFEB-B061-0D88-EBB4-45609C261B70}"/>
              </a:ext>
            </a:extLst>
          </p:cNvPr>
          <p:cNvSpPr>
            <a:spLocks noGrp="1"/>
          </p:cNvSpPr>
          <p:nvPr>
            <p:ph idx="1"/>
          </p:nvPr>
        </p:nvSpPr>
        <p:spPr/>
        <p:txBody>
          <a:bodyPr>
            <a:normAutofit fontScale="85000" lnSpcReduction="20000"/>
          </a:bodyPr>
          <a:lstStyle/>
          <a:p>
            <a:pPr marL="0" indent="0" algn="just">
              <a:buNone/>
            </a:pPr>
            <a:r>
              <a:rPr lang="it-IT" dirty="0"/>
              <a:t>Per essere imprenditore non occorre né un titolo di studio, né l’iscrizione ad albi o a registri, anche se essi sono richiesti sempre più frequentemente per l’esercizio dell’attività imprenditoriale o, quanto meno, per l’attribuzione di finanziamenti pubblici o per essere ammessi a certe agevolazioni, ad esempio alle agevolazioni fiscali sul carburante agricolo, e all’ammissione alla vendita diretta dei propri prodotti agricoli su tutto il territorio nazionale.</a:t>
            </a:r>
          </a:p>
          <a:p>
            <a:pPr marL="0" indent="0" algn="just">
              <a:buNone/>
            </a:pPr>
            <a:r>
              <a:rPr lang="it-IT" dirty="0"/>
              <a:t>Professionalità attiene, invece, ad attività: l’attività è svolta in modo professionale quando non è occasionale, né saltuaria; cioè quando è esercitata con continuità.</a:t>
            </a:r>
          </a:p>
          <a:p>
            <a:pPr marL="0" indent="0" algn="just">
              <a:buNone/>
            </a:pPr>
            <a:r>
              <a:rPr lang="it-IT" dirty="0"/>
              <a:t>Una continuità che è assolutamente intrinseca all’attività agricola che non può, per sua natura, consistere in un unico atto economicamente rilevante, dato che l’arare, il seminare, il diserbare e il raccogliere non possono essere considerati isolatamente.</a:t>
            </a:r>
          </a:p>
        </p:txBody>
      </p:sp>
    </p:spTree>
    <p:extLst>
      <p:ext uri="{BB962C8B-B14F-4D97-AF65-F5344CB8AC3E}">
        <p14:creationId xmlns:p14="http://schemas.microsoft.com/office/powerpoint/2010/main" val="2364215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BE5F22-F904-AF06-A25A-5EFA7C927B46}"/>
              </a:ext>
            </a:extLst>
          </p:cNvPr>
          <p:cNvSpPr>
            <a:spLocks noGrp="1"/>
          </p:cNvSpPr>
          <p:nvPr>
            <p:ph type="title"/>
          </p:nvPr>
        </p:nvSpPr>
        <p:spPr/>
        <p:txBody>
          <a:bodyPr/>
          <a:lstStyle/>
          <a:p>
            <a:r>
              <a:rPr lang="it-IT" dirty="0"/>
              <a:t>Segue. La natura polifunzionale</a:t>
            </a:r>
          </a:p>
        </p:txBody>
      </p:sp>
      <p:sp>
        <p:nvSpPr>
          <p:cNvPr id="3" name="Segnaposto contenuto 2">
            <a:extLst>
              <a:ext uri="{FF2B5EF4-FFF2-40B4-BE49-F238E27FC236}">
                <a16:creationId xmlns:a16="http://schemas.microsoft.com/office/drawing/2014/main" id="{7331ABE6-DF43-DC82-70A9-6CDED410D883}"/>
              </a:ext>
            </a:extLst>
          </p:cNvPr>
          <p:cNvSpPr>
            <a:spLocks noGrp="1"/>
          </p:cNvSpPr>
          <p:nvPr>
            <p:ph idx="1"/>
          </p:nvPr>
        </p:nvSpPr>
        <p:spPr/>
        <p:txBody>
          <a:bodyPr>
            <a:normAutofit/>
          </a:bodyPr>
          <a:lstStyle/>
          <a:p>
            <a:pPr marL="0" indent="0" algn="just">
              <a:buNone/>
            </a:pPr>
            <a:r>
              <a:rPr lang="it-IT" dirty="0"/>
              <a:t>Ma professionalità, se implica continuità, non pretende esclusività.</a:t>
            </a:r>
          </a:p>
          <a:p>
            <a:pPr marL="0" indent="0" algn="just">
              <a:buNone/>
            </a:pPr>
            <a:r>
              <a:rPr lang="it-IT" dirty="0"/>
              <a:t>Ciò è evidente per quanto concerne l’agricoltura, dato che è sempre esistita una figura di imprenditore agricolo che, destinando all’agricoltura soltanto una parte del suo lavoro, si qualifica come agricoltore part-time.</a:t>
            </a:r>
          </a:p>
          <a:p>
            <a:pPr marL="0" indent="0" algn="just">
              <a:buNone/>
            </a:pPr>
            <a:r>
              <a:rPr lang="it-IT" dirty="0"/>
              <a:t>Inoltre, professionalità non richiede sempre la prevalenza dell’attività considerata: l’agricoltore può ben essere un soggetto </a:t>
            </a:r>
            <a:r>
              <a:rPr lang="it-IT" dirty="0" err="1"/>
              <a:t>pluriattivo</a:t>
            </a:r>
            <a:r>
              <a:rPr lang="it-IT" dirty="0"/>
              <a:t>, con esercizio di altre attività in rapporto alle quali l’agricoltura non è in condizioni di dare il più alto reddito.</a:t>
            </a:r>
          </a:p>
        </p:txBody>
      </p:sp>
    </p:spTree>
    <p:extLst>
      <p:ext uri="{BB962C8B-B14F-4D97-AF65-F5344CB8AC3E}">
        <p14:creationId xmlns:p14="http://schemas.microsoft.com/office/powerpoint/2010/main" val="2730430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7854FA-FCEB-D62D-4848-9169A041C017}"/>
              </a:ext>
            </a:extLst>
          </p:cNvPr>
          <p:cNvSpPr>
            <a:spLocks noGrp="1"/>
          </p:cNvSpPr>
          <p:nvPr>
            <p:ph type="title"/>
          </p:nvPr>
        </p:nvSpPr>
        <p:spPr/>
        <p:txBody>
          <a:bodyPr/>
          <a:lstStyle/>
          <a:p>
            <a:r>
              <a:rPr lang="it-IT" dirty="0"/>
              <a:t>La produzione o scambio</a:t>
            </a:r>
          </a:p>
        </p:txBody>
      </p:sp>
      <p:sp>
        <p:nvSpPr>
          <p:cNvPr id="3" name="Segnaposto contenuto 2">
            <a:extLst>
              <a:ext uri="{FF2B5EF4-FFF2-40B4-BE49-F238E27FC236}">
                <a16:creationId xmlns:a16="http://schemas.microsoft.com/office/drawing/2014/main" id="{54BAA709-9CE4-5104-1444-D7C5D47D8EDE}"/>
              </a:ext>
            </a:extLst>
          </p:cNvPr>
          <p:cNvSpPr>
            <a:spLocks noGrp="1"/>
          </p:cNvSpPr>
          <p:nvPr>
            <p:ph idx="1"/>
          </p:nvPr>
        </p:nvSpPr>
        <p:spPr/>
        <p:txBody>
          <a:bodyPr>
            <a:normAutofit fontScale="70000" lnSpcReduction="20000"/>
          </a:bodyPr>
          <a:lstStyle/>
          <a:p>
            <a:pPr marL="0" indent="0" algn="just">
              <a:buNone/>
            </a:pPr>
            <a:r>
              <a:rPr lang="it-IT" dirty="0"/>
              <a:t>Il problema che sorge attiene al fatto che la formula dell’art. 2082 contiene una o disgiuntiva, nel senso di aut, separando la produzione dallo scambio, coerentemente, peraltro, con l’art. 2195 c.c. che, al n. 2, indica un’attività intermediaria nella circolazione dei beni, ovverosia un’impresa con sola attività di scambio.</a:t>
            </a:r>
          </a:p>
          <a:p>
            <a:pPr marL="0" indent="0" algn="just">
              <a:buNone/>
            </a:pPr>
            <a:r>
              <a:rPr lang="it-IT" dirty="0"/>
              <a:t>Tuttavia, nei concetti stessi di organizzazione e di professionalità è già implicito, essendo assurdo e folle che colui il quale organizza professionalmente un’attività di produzione di beni faccia ciò per il solo gusto di vedere e conservare i propri prodotti.</a:t>
            </a:r>
          </a:p>
          <a:p>
            <a:pPr marL="0" indent="0" algn="just">
              <a:buNone/>
            </a:pPr>
            <a:r>
              <a:rPr lang="it-IT" dirty="0"/>
              <a:t>Dunque, non vi è attività di impresa che non si concluda con l’immissione, nel mercato, dei ben e dei servizi prodotti.</a:t>
            </a:r>
          </a:p>
          <a:p>
            <a:pPr marL="0" indent="0" algn="just">
              <a:buNone/>
            </a:pPr>
            <a:r>
              <a:rPr lang="it-IT" dirty="0"/>
              <a:t>Dunque, non vi è attività imprenditoriale che non sbocchi in una serie indefinita di negozi giuridici con i consumatori e utenti per uno scopo di lucro e di profitto.</a:t>
            </a:r>
          </a:p>
          <a:p>
            <a:pPr marL="0" indent="0" algn="just">
              <a:buNone/>
            </a:pPr>
            <a:r>
              <a:rPr lang="it-IT" dirty="0"/>
              <a:t>Conseguentemente, non è impresa l’attività, che pur economica, sia un’attività di autoconsumo.</a:t>
            </a:r>
          </a:p>
        </p:txBody>
      </p:sp>
    </p:spTree>
    <p:extLst>
      <p:ext uri="{BB962C8B-B14F-4D97-AF65-F5344CB8AC3E}">
        <p14:creationId xmlns:p14="http://schemas.microsoft.com/office/powerpoint/2010/main" val="23865595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{B6255B9D-BC7C-9746-ABC3-187F32845964}tf16401378</Template>
  <TotalTime>23257</TotalTime>
  <Words>1427</Words>
  <Application>Microsoft Macintosh PowerPoint</Application>
  <PresentationFormat>Widescreen</PresentationFormat>
  <Paragraphs>55</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MS Shell Dlg 2</vt:lpstr>
      <vt:lpstr>Wingdings</vt:lpstr>
      <vt:lpstr>Wingdings 3</vt:lpstr>
      <vt:lpstr>Madison</vt:lpstr>
      <vt:lpstr>L’impresa agricola a cura del Prof. Fabrizio Cesareo</vt:lpstr>
      <vt:lpstr>Il Titolo II del Libro V c.c.</vt:lpstr>
      <vt:lpstr>Il cd. «triangolo normativo»</vt:lpstr>
      <vt:lpstr>Segue. La specificazione</vt:lpstr>
      <vt:lpstr>Impresa come attività</vt:lpstr>
      <vt:lpstr>L’organizzazione</vt:lpstr>
      <vt:lpstr>La professionalità</vt:lpstr>
      <vt:lpstr>Segue. La natura polifunzionale</vt:lpstr>
      <vt:lpstr>La produzione o scambio</vt:lpstr>
      <vt:lpstr>Impresa agricola e d.lgs. 228/2001</vt:lpstr>
      <vt:lpstr>Segue. L’analisi concettuale </vt:lpstr>
      <vt:lpstr>Le attività agricole principali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fonti del diritto</dc:title>
  <dc:creator>Fabrizio Cesareo</dc:creator>
  <cp:lastModifiedBy>Fabrizio Cesareo</cp:lastModifiedBy>
  <cp:revision>10</cp:revision>
  <dcterms:created xsi:type="dcterms:W3CDTF">2023-02-26T17:53:09Z</dcterms:created>
  <dcterms:modified xsi:type="dcterms:W3CDTF">2023-10-26T09:26:07Z</dcterms:modified>
</cp:coreProperties>
</file>