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313" r:id="rId3"/>
    <p:sldId id="314" r:id="rId4"/>
    <p:sldId id="315" r:id="rId5"/>
    <p:sldId id="318" r:id="rId6"/>
    <p:sldId id="316" r:id="rId7"/>
    <p:sldId id="323" r:id="rId8"/>
    <p:sldId id="317" r:id="rId9"/>
    <p:sldId id="319" r:id="rId10"/>
    <p:sldId id="324" r:id="rId11"/>
    <p:sldId id="325" r:id="rId12"/>
    <p:sldId id="320" r:id="rId13"/>
    <p:sldId id="321" r:id="rId14"/>
    <p:sldId id="32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16"/>
    <p:restoredTop sz="94585"/>
  </p:normalViewPr>
  <p:slideViewPr>
    <p:cSldViewPr snapToGrid="0">
      <p:cViewPr varScale="1">
        <p:scale>
          <a:sx n="82" d="100"/>
          <a:sy n="82" d="100"/>
        </p:scale>
        <p:origin x="184" y="3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26/10/23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rIns="45720"/>
          <a:lstStyle/>
          <a:p>
            <a:fld id="{0DCADC9D-823E-F544-8517-C3D47A3B8671}" type="slidenum">
              <a:rPr lang="it-IT" smtClean="0"/>
              <a:t>‹N›</a:t>
            </a:fld>
            <a:endParaRPr lang="it-IT"/>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402152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26/10/23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1539792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26/10/23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307045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26/10/23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449166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6DFDA86-8954-9449-A776-B20C4308AF7F}" type="datetimeFigureOut">
              <a:rPr lang="it-IT" smtClean="0"/>
              <a:t>26/10/23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288039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6DFDA86-8954-9449-A776-B20C4308AF7F}" type="datetimeFigureOut">
              <a:rPr lang="it-IT" smtClean="0"/>
              <a:t>26/10/23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88612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609285" y="2851331"/>
            <a:ext cx="3893623"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666635" y="2851331"/>
            <a:ext cx="3899798"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6DFDA86-8954-9449-A776-B20C4308AF7F}" type="datetimeFigureOut">
              <a:rPr lang="it-IT" smtClean="0"/>
              <a:t>26/10/23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658080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06DFDA86-8954-9449-A776-B20C4308AF7F}" type="datetimeFigureOut">
              <a:rPr lang="it-IT" smtClean="0"/>
              <a:t>26/10/23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0DCADC9D-823E-F544-8517-C3D47A3B8671}" type="slidenum">
              <a:rPr lang="it-IT" smtClean="0"/>
              <a:t>‹N›</a:t>
            </a:fld>
            <a:endParaRPr lang="it-IT"/>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373356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6DFDA86-8954-9449-A776-B20C4308AF7F}" type="datetimeFigureOut">
              <a:rPr lang="it-IT" smtClean="0"/>
              <a:t>26/10/23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3052590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6DFDA86-8954-9449-A776-B20C4308AF7F}" type="datetimeFigureOut">
              <a:rPr lang="it-IT" smtClean="0"/>
              <a:t>26/10/23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524139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6DFDA86-8954-9449-A776-B20C4308AF7F}" type="datetimeFigureOut">
              <a:rPr lang="it-IT" smtClean="0"/>
              <a:t>26/10/23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1763303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06DFDA86-8954-9449-A776-B20C4308AF7F}" type="datetimeFigureOut">
              <a:rPr lang="it-IT" smtClean="0"/>
              <a:t>26/10/23</a:t>
            </a:fld>
            <a:endParaRPr lang="it-IT"/>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0DCADC9D-823E-F544-8517-C3D47A3B8671}" type="slidenum">
              <a:rPr lang="it-IT" smtClean="0"/>
              <a:t>‹N›</a:t>
            </a:fld>
            <a:endParaRPr lang="it-IT"/>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805688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6C4D283-22EA-4931-9DEC-0304C94143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A7A9E6DD-CC7C-4150-8911-883397CCA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6" name="Picture 15">
            <a:extLst>
              <a:ext uri="{FF2B5EF4-FFF2-40B4-BE49-F238E27FC236}">
                <a16:creationId xmlns:a16="http://schemas.microsoft.com/office/drawing/2014/main" id="{DDA1B7FE-FED9-4723-8992-4E2804D951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8" name="Rectangle 17">
            <a:extLst>
              <a:ext uri="{FF2B5EF4-FFF2-40B4-BE49-F238E27FC236}">
                <a16:creationId xmlns:a16="http://schemas.microsoft.com/office/drawing/2014/main" id="{9A1F42EF-9A4D-4E5A-B1EE-7E6EDAE71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0B59514-0D9B-415E-B4CB-4CB50B0FE6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37B4B19-EFE0-4CF3-97D5-BADE0BED78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2BC03825-AC88-65C7-1F68-EB44080AFEEE}"/>
              </a:ext>
            </a:extLst>
          </p:cNvPr>
          <p:cNvSpPr>
            <a:spLocks noGrp="1"/>
          </p:cNvSpPr>
          <p:nvPr>
            <p:ph type="ctrTitle"/>
          </p:nvPr>
        </p:nvSpPr>
        <p:spPr>
          <a:xfrm>
            <a:off x="1969804" y="3428998"/>
            <a:ext cx="4533194" cy="2268559"/>
          </a:xfrm>
        </p:spPr>
        <p:txBody>
          <a:bodyPr>
            <a:normAutofit fontScale="90000"/>
          </a:bodyPr>
          <a:lstStyle/>
          <a:p>
            <a:r>
              <a:rPr lang="it-IT" sz="5300" dirty="0"/>
              <a:t>Gli statuti delle imprese agricole</a:t>
            </a:r>
            <a:br>
              <a:rPr lang="it-IT" dirty="0"/>
            </a:br>
            <a:r>
              <a:rPr lang="it-IT" sz="1300" dirty="0"/>
              <a:t>a cura del Prof. Fabrizio Cesareo</a:t>
            </a:r>
          </a:p>
        </p:txBody>
      </p:sp>
      <p:sp>
        <p:nvSpPr>
          <p:cNvPr id="3" name="Sottotitolo 2">
            <a:extLst>
              <a:ext uri="{FF2B5EF4-FFF2-40B4-BE49-F238E27FC236}">
                <a16:creationId xmlns:a16="http://schemas.microsoft.com/office/drawing/2014/main" id="{BD9BE8FF-E225-557D-86D6-18E7877DDB60}"/>
              </a:ext>
            </a:extLst>
          </p:cNvPr>
          <p:cNvSpPr>
            <a:spLocks noGrp="1"/>
          </p:cNvSpPr>
          <p:nvPr>
            <p:ph type="subTitle" idx="1"/>
          </p:nvPr>
        </p:nvSpPr>
        <p:spPr>
          <a:xfrm>
            <a:off x="2124907" y="2268786"/>
            <a:ext cx="4378091" cy="1160213"/>
          </a:xfrm>
        </p:spPr>
        <p:txBody>
          <a:bodyPr>
            <a:noAutofit/>
          </a:bodyPr>
          <a:lstStyle/>
          <a:p>
            <a:r>
              <a:rPr lang="it-IT" sz="1000" dirty="0"/>
              <a:t>Insegnamenti di Diritto Agrario ed Agroalimentare e Diritto e Regolazione del Mercato Agroalimentare</a:t>
            </a:r>
          </a:p>
          <a:p>
            <a:r>
              <a:rPr lang="it-IT" sz="1000" dirty="0"/>
              <a:t>Corso di studi in Giurisprudenza e Diritto, Economia e Strategia d’Impresa</a:t>
            </a:r>
          </a:p>
          <a:p>
            <a:r>
              <a:rPr lang="it-IT" sz="1000" dirty="0"/>
              <a:t>A.A. 2023-2024</a:t>
            </a:r>
          </a:p>
        </p:txBody>
      </p:sp>
      <p:pic>
        <p:nvPicPr>
          <p:cNvPr id="7" name="Immagine 6">
            <a:extLst>
              <a:ext uri="{FF2B5EF4-FFF2-40B4-BE49-F238E27FC236}">
                <a16:creationId xmlns:a16="http://schemas.microsoft.com/office/drawing/2014/main" id="{5651B67B-9ACC-4F71-CC6E-9A0A230F0A20}"/>
              </a:ext>
            </a:extLst>
          </p:cNvPr>
          <p:cNvPicPr>
            <a:picLocks noChangeAspect="1"/>
          </p:cNvPicPr>
          <p:nvPr/>
        </p:nvPicPr>
        <p:blipFill>
          <a:blip r:embed="rId5"/>
          <a:stretch>
            <a:fillRect/>
          </a:stretch>
        </p:blipFill>
        <p:spPr>
          <a:xfrm>
            <a:off x="7311249" y="2600605"/>
            <a:ext cx="3435136" cy="1657453"/>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24" name="Rectangle 23">
            <a:extLst>
              <a:ext uri="{FF2B5EF4-FFF2-40B4-BE49-F238E27FC236}">
                <a16:creationId xmlns:a16="http://schemas.microsoft.com/office/drawing/2014/main" id="{05610B29-A0F6-4F83-BF46-0A928A0AA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821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F12F69-CD59-B260-0BE8-87F0738BD027}"/>
              </a:ext>
            </a:extLst>
          </p:cNvPr>
          <p:cNvSpPr>
            <a:spLocks noGrp="1"/>
          </p:cNvSpPr>
          <p:nvPr>
            <p:ph type="title"/>
          </p:nvPr>
        </p:nvSpPr>
        <p:spPr/>
        <p:txBody>
          <a:bodyPr>
            <a:noAutofit/>
          </a:bodyPr>
          <a:lstStyle/>
          <a:p>
            <a:r>
              <a:rPr lang="it-IT" sz="3200" dirty="0"/>
              <a:t>L</a:t>
            </a:r>
            <a:r>
              <a:rPr lang="it-IT" sz="3200" dirty="0">
                <a:effectLst/>
              </a:rPr>
              <a:t>e differenze rispetto all’imprenditore commerciale</a:t>
            </a:r>
            <a:endParaRPr lang="it-IT" sz="3200" dirty="0"/>
          </a:p>
        </p:txBody>
      </p:sp>
      <p:sp>
        <p:nvSpPr>
          <p:cNvPr id="3" name="Segnaposto contenuto 2">
            <a:extLst>
              <a:ext uri="{FF2B5EF4-FFF2-40B4-BE49-F238E27FC236}">
                <a16:creationId xmlns:a16="http://schemas.microsoft.com/office/drawing/2014/main" id="{CC6510D8-D16F-E58D-99DB-A46AE0C4C43D}"/>
              </a:ext>
            </a:extLst>
          </p:cNvPr>
          <p:cNvSpPr>
            <a:spLocks noGrp="1"/>
          </p:cNvSpPr>
          <p:nvPr>
            <p:ph idx="1"/>
          </p:nvPr>
        </p:nvSpPr>
        <p:spPr/>
        <p:txBody>
          <a:bodyPr/>
          <a:lstStyle/>
          <a:p>
            <a:pPr marL="457200" indent="-457200">
              <a:buFont typeface="+mj-lt"/>
              <a:buAutoNum type="alphaLcParenR"/>
            </a:pPr>
            <a:r>
              <a:rPr lang="it-IT" dirty="0"/>
              <a:t>La possibilità per il minore di continuare l’attività agricola</a:t>
            </a:r>
            <a:br>
              <a:rPr lang="it-IT" dirty="0"/>
            </a:br>
            <a:r>
              <a:rPr lang="it-IT" dirty="0"/>
              <a:t>ereditata senza autorizzazione da parte del Tribunale.</a:t>
            </a:r>
          </a:p>
          <a:p>
            <a:pPr marL="457200" indent="-457200">
              <a:buFont typeface="+mj-lt"/>
              <a:buAutoNum type="alphaLcParenR"/>
            </a:pPr>
            <a:r>
              <a:rPr lang="it-IT" dirty="0"/>
              <a:t>La possibilità per il dipendente pubblico di esercitare l’attività</a:t>
            </a:r>
            <a:br>
              <a:rPr lang="it-IT" dirty="0"/>
            </a:br>
            <a:r>
              <a:rPr lang="it-IT" dirty="0"/>
              <a:t>agricola.</a:t>
            </a:r>
          </a:p>
        </p:txBody>
      </p:sp>
    </p:spTree>
    <p:extLst>
      <p:ext uri="{BB962C8B-B14F-4D97-AF65-F5344CB8AC3E}">
        <p14:creationId xmlns:p14="http://schemas.microsoft.com/office/powerpoint/2010/main" val="2919402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CBA134-E448-7CFD-9532-283622804789}"/>
              </a:ext>
            </a:extLst>
          </p:cNvPr>
          <p:cNvSpPr>
            <a:spLocks noGrp="1"/>
          </p:cNvSpPr>
          <p:nvPr>
            <p:ph type="title"/>
          </p:nvPr>
        </p:nvSpPr>
        <p:spPr/>
        <p:txBody>
          <a:bodyPr/>
          <a:lstStyle/>
          <a:p>
            <a:r>
              <a:rPr lang="it-IT" dirty="0"/>
              <a:t>Le agevolazioni</a:t>
            </a:r>
          </a:p>
        </p:txBody>
      </p:sp>
      <p:sp>
        <p:nvSpPr>
          <p:cNvPr id="3" name="Segnaposto contenuto 2">
            <a:extLst>
              <a:ext uri="{FF2B5EF4-FFF2-40B4-BE49-F238E27FC236}">
                <a16:creationId xmlns:a16="http://schemas.microsoft.com/office/drawing/2014/main" id="{176B9032-1A39-8E1E-49E4-03B0C7A07A60}"/>
              </a:ext>
            </a:extLst>
          </p:cNvPr>
          <p:cNvSpPr>
            <a:spLocks noGrp="1"/>
          </p:cNvSpPr>
          <p:nvPr>
            <p:ph idx="1"/>
          </p:nvPr>
        </p:nvSpPr>
        <p:spPr/>
        <p:txBody>
          <a:bodyPr/>
          <a:lstStyle/>
          <a:p>
            <a:pPr algn="just"/>
            <a:r>
              <a:rPr lang="it-IT" dirty="0"/>
              <a:t>In materia fiscale: il reddito agrario viene calcato sulla base</a:t>
            </a:r>
            <a:br>
              <a:rPr lang="it-IT" dirty="0"/>
            </a:br>
            <a:r>
              <a:rPr lang="it-IT" dirty="0"/>
              <a:t>del catasto, a sua volta agganciato a valori fissi. Di estrema rilevanza è lo speciale trattamento fiscale riservato dall’ordinamento alle imprese agricole individuali e per quelle esercitate con una società semplice.</a:t>
            </a:r>
          </a:p>
          <a:p>
            <a:pPr algn="just"/>
            <a:r>
              <a:rPr lang="it-IT" dirty="0"/>
              <a:t>In materia previdenziale: l’imprenditore agricolo è</a:t>
            </a:r>
            <a:br>
              <a:rPr lang="it-IT" dirty="0"/>
            </a:br>
            <a:r>
              <a:rPr lang="it-IT" dirty="0"/>
              <a:t>equiparato al lavoratore dipendente con ciò che ne consegue ai</a:t>
            </a:r>
            <a:br>
              <a:rPr lang="it-IT" dirty="0"/>
            </a:br>
            <a:r>
              <a:rPr lang="it-IT" dirty="0"/>
              <a:t>fini dei contributi e delle tutele.</a:t>
            </a:r>
          </a:p>
        </p:txBody>
      </p:sp>
    </p:spTree>
    <p:extLst>
      <p:ext uri="{BB962C8B-B14F-4D97-AF65-F5344CB8AC3E}">
        <p14:creationId xmlns:p14="http://schemas.microsoft.com/office/powerpoint/2010/main" val="1881475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123B83-9F9B-7DD1-0BB7-3817AC8730BA}"/>
              </a:ext>
            </a:extLst>
          </p:cNvPr>
          <p:cNvSpPr>
            <a:spLocks noGrp="1"/>
          </p:cNvSpPr>
          <p:nvPr>
            <p:ph type="title"/>
          </p:nvPr>
        </p:nvSpPr>
        <p:spPr/>
        <p:txBody>
          <a:bodyPr>
            <a:normAutofit fontScale="90000"/>
          </a:bodyPr>
          <a:lstStyle/>
          <a:p>
            <a:r>
              <a:rPr lang="it-IT" dirty="0"/>
              <a:t>Segue. Le agevolazioni in materia creditizia e la disciplina della concorrenza</a:t>
            </a:r>
          </a:p>
        </p:txBody>
      </p:sp>
      <p:sp>
        <p:nvSpPr>
          <p:cNvPr id="3" name="Segnaposto contenuto 2">
            <a:extLst>
              <a:ext uri="{FF2B5EF4-FFF2-40B4-BE49-F238E27FC236}">
                <a16:creationId xmlns:a16="http://schemas.microsoft.com/office/drawing/2014/main" id="{78FE15F9-FBBF-442F-D8A6-4645580F7504}"/>
              </a:ext>
            </a:extLst>
          </p:cNvPr>
          <p:cNvSpPr>
            <a:spLocks noGrp="1"/>
          </p:cNvSpPr>
          <p:nvPr>
            <p:ph idx="1"/>
          </p:nvPr>
        </p:nvSpPr>
        <p:spPr/>
        <p:txBody>
          <a:bodyPr>
            <a:normAutofit/>
          </a:bodyPr>
          <a:lstStyle/>
          <a:p>
            <a:pPr algn="just"/>
            <a:r>
              <a:rPr lang="it-IT" dirty="0"/>
              <a:t>Pegno senza spossessamento (l. 401/1985 e l. 122/2001);</a:t>
            </a:r>
          </a:p>
          <a:p>
            <a:pPr algn="just"/>
            <a:r>
              <a:rPr lang="it-IT" dirty="0"/>
              <a:t>Cambiale agraria (art. 43 TUB);</a:t>
            </a:r>
          </a:p>
          <a:p>
            <a:pPr algn="just"/>
            <a:r>
              <a:rPr lang="it-IT" dirty="0"/>
              <a:t>Privilegio agrario (art. 44 TUB).</a:t>
            </a:r>
          </a:p>
          <a:p>
            <a:pPr algn="just"/>
            <a:r>
              <a:rPr lang="it-IT" dirty="0"/>
              <a:t>Anche la non applicazione, a livello di diritto dell’UE, delle regole sulla concorrenza previste per le altre imprese costituisce un’eccezione alla regola generale (si v. l’art. 42, gli art. 101-109 TFUE, gli artt. 36 e 39 reg. 1305/2013 e l’art. 209 reg. 1308/2013).</a:t>
            </a:r>
          </a:p>
        </p:txBody>
      </p:sp>
    </p:spTree>
    <p:extLst>
      <p:ext uri="{BB962C8B-B14F-4D97-AF65-F5344CB8AC3E}">
        <p14:creationId xmlns:p14="http://schemas.microsoft.com/office/powerpoint/2010/main" val="2165329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BD248D-7E06-B3BB-93B6-72A365ECC61E}"/>
              </a:ext>
            </a:extLst>
          </p:cNvPr>
          <p:cNvSpPr>
            <a:spLocks noGrp="1"/>
          </p:cNvSpPr>
          <p:nvPr>
            <p:ph type="title"/>
          </p:nvPr>
        </p:nvSpPr>
        <p:spPr/>
        <p:txBody>
          <a:bodyPr/>
          <a:lstStyle/>
          <a:p>
            <a:r>
              <a:rPr lang="it-IT" dirty="0"/>
              <a:t>Statuto del coltivatore diretto</a:t>
            </a:r>
          </a:p>
        </p:txBody>
      </p:sp>
      <p:sp>
        <p:nvSpPr>
          <p:cNvPr id="3" name="Segnaposto contenuto 2">
            <a:extLst>
              <a:ext uri="{FF2B5EF4-FFF2-40B4-BE49-F238E27FC236}">
                <a16:creationId xmlns:a16="http://schemas.microsoft.com/office/drawing/2014/main" id="{0081C378-A382-2935-D7BB-EBDB0BA4DE4E}"/>
              </a:ext>
            </a:extLst>
          </p:cNvPr>
          <p:cNvSpPr>
            <a:spLocks noGrp="1"/>
          </p:cNvSpPr>
          <p:nvPr>
            <p:ph idx="1"/>
          </p:nvPr>
        </p:nvSpPr>
        <p:spPr/>
        <p:txBody>
          <a:bodyPr>
            <a:normAutofit fontScale="70000" lnSpcReduction="20000"/>
          </a:bodyPr>
          <a:lstStyle/>
          <a:p>
            <a:pPr marL="0" indent="0" algn="just">
              <a:buNone/>
            </a:pPr>
            <a:r>
              <a:rPr lang="it-IT" dirty="0"/>
              <a:t>Lo statuto del coltivatore diretto, soggetto individuato con definizioni diverse, contenute nel c.c. e nella legislazione speciale, è andato aumentando d’interesse e di contenuti con l’evolversi di quest’ultima, che prevede molteplici agevolazioni fra le quali si possono ricordare le principali, e cioè:</a:t>
            </a:r>
          </a:p>
          <a:p>
            <a:pPr algn="just"/>
            <a:r>
              <a:rPr lang="it-IT" dirty="0"/>
              <a:t>un trattamento previdenziale a costi ridotti;</a:t>
            </a:r>
          </a:p>
          <a:p>
            <a:pPr algn="just"/>
            <a:r>
              <a:rPr lang="it-IT" dirty="0"/>
              <a:t>la possibilità di accedere a finanziamenti per l’acquisto della proprietà terriera;</a:t>
            </a:r>
          </a:p>
          <a:p>
            <a:pPr algn="just"/>
            <a:r>
              <a:rPr lang="it-IT" dirty="0"/>
              <a:t>un trattamento fiscale agevolato in caso di acquisto di terreni;</a:t>
            </a:r>
          </a:p>
          <a:p>
            <a:pPr algn="just"/>
            <a:r>
              <a:rPr lang="it-IT" dirty="0"/>
              <a:t>il diritto di prelazione nell’acquisto di terreni agricoli;</a:t>
            </a:r>
          </a:p>
          <a:p>
            <a:pPr algn="just"/>
            <a:r>
              <a:rPr lang="it-IT" dirty="0"/>
              <a:t>contratti agrari con regole più favorevoli di quelle previsti per i non coltivatori diretti;</a:t>
            </a:r>
          </a:p>
          <a:p>
            <a:pPr algn="just"/>
            <a:r>
              <a:rPr lang="it-IT" dirty="0"/>
              <a:t>la possibilità di scambio di mano d’opera o di servizi secondo gli usi (art. 2139 c.c.).</a:t>
            </a:r>
          </a:p>
        </p:txBody>
      </p:sp>
    </p:spTree>
    <p:extLst>
      <p:ext uri="{BB962C8B-B14F-4D97-AF65-F5344CB8AC3E}">
        <p14:creationId xmlns:p14="http://schemas.microsoft.com/office/powerpoint/2010/main" val="2432627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5D0C8C-7631-BBF4-BE08-61D435EFD32F}"/>
              </a:ext>
            </a:extLst>
          </p:cNvPr>
          <p:cNvSpPr>
            <a:spLocks noGrp="1"/>
          </p:cNvSpPr>
          <p:nvPr>
            <p:ph type="title"/>
          </p:nvPr>
        </p:nvSpPr>
        <p:spPr/>
        <p:txBody>
          <a:bodyPr/>
          <a:lstStyle/>
          <a:p>
            <a:r>
              <a:rPr lang="it-IT" dirty="0"/>
              <a:t>Statuto dell’IAP</a:t>
            </a:r>
          </a:p>
        </p:txBody>
      </p:sp>
      <p:sp>
        <p:nvSpPr>
          <p:cNvPr id="3" name="Segnaposto contenuto 2">
            <a:extLst>
              <a:ext uri="{FF2B5EF4-FFF2-40B4-BE49-F238E27FC236}">
                <a16:creationId xmlns:a16="http://schemas.microsoft.com/office/drawing/2014/main" id="{8EE8E38A-ABE2-0D0D-4DF6-B4930F1907E6}"/>
              </a:ext>
            </a:extLst>
          </p:cNvPr>
          <p:cNvSpPr>
            <a:spLocks noGrp="1"/>
          </p:cNvSpPr>
          <p:nvPr>
            <p:ph idx="1"/>
          </p:nvPr>
        </p:nvSpPr>
        <p:spPr/>
        <p:txBody>
          <a:bodyPr/>
          <a:lstStyle/>
          <a:p>
            <a:pPr marL="0" indent="0" algn="just">
              <a:buNone/>
            </a:pPr>
            <a:r>
              <a:rPr lang="it-IT" dirty="0"/>
              <a:t>Lo statuto dell’Imprenditore Agricolo Professionale (IAP) ha perso la posizione di privilegio che gli era stata assegnata dal diritto comunitario, il quale oggi non l’utilizza più per individuare i soggetti meritevoli di godere di incentivi finanziari; tuttavia la definizione resta ai fini del diritto interno, nazionale e regionale.</a:t>
            </a:r>
          </a:p>
          <a:p>
            <a:pPr marL="0" indent="0" algn="just">
              <a:buNone/>
            </a:pPr>
            <a:r>
              <a:rPr lang="it-IT" dirty="0"/>
              <a:t>Collegati all’acquisizione della qualifica di IAP vi sono, infatti, numerosi trattamenti di miglior favore rispetto a quelli previsti per chi sia un imprenditore agricolo senza ulteriori qualificazioni.</a:t>
            </a:r>
          </a:p>
        </p:txBody>
      </p:sp>
    </p:spTree>
    <p:extLst>
      <p:ext uri="{BB962C8B-B14F-4D97-AF65-F5344CB8AC3E}">
        <p14:creationId xmlns:p14="http://schemas.microsoft.com/office/powerpoint/2010/main" val="1915384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FFF2BA-D8C6-3AF1-0FB7-333A46E27A00}"/>
              </a:ext>
            </a:extLst>
          </p:cNvPr>
          <p:cNvSpPr>
            <a:spLocks noGrp="1"/>
          </p:cNvSpPr>
          <p:nvPr>
            <p:ph type="title"/>
          </p:nvPr>
        </p:nvSpPr>
        <p:spPr/>
        <p:txBody>
          <a:bodyPr/>
          <a:lstStyle/>
          <a:p>
            <a:r>
              <a:rPr lang="it-IT" dirty="0"/>
              <a:t>Fallibile l’imprenditore agricolo </a:t>
            </a:r>
            <a:r>
              <a:rPr lang="it-IT" dirty="0">
                <a:solidFill>
                  <a:srgbClr val="FFFF00"/>
                </a:solidFill>
              </a:rPr>
              <a:t>sopra soglia</a:t>
            </a:r>
          </a:p>
        </p:txBody>
      </p:sp>
      <p:sp>
        <p:nvSpPr>
          <p:cNvPr id="3" name="Segnaposto contenuto 2">
            <a:extLst>
              <a:ext uri="{FF2B5EF4-FFF2-40B4-BE49-F238E27FC236}">
                <a16:creationId xmlns:a16="http://schemas.microsoft.com/office/drawing/2014/main" id="{E2A8FE91-765F-52CB-5322-9E1FDEB95451}"/>
              </a:ext>
            </a:extLst>
          </p:cNvPr>
          <p:cNvSpPr>
            <a:spLocks noGrp="1"/>
          </p:cNvSpPr>
          <p:nvPr>
            <p:ph idx="1"/>
          </p:nvPr>
        </p:nvSpPr>
        <p:spPr/>
        <p:txBody>
          <a:bodyPr>
            <a:normAutofit fontScale="92500" lnSpcReduction="10000"/>
          </a:bodyPr>
          <a:lstStyle/>
          <a:p>
            <a:pPr marL="0" indent="0" algn="just">
              <a:buNone/>
            </a:pPr>
            <a:r>
              <a:rPr lang="it-IT" dirty="0"/>
              <a:t>Il </a:t>
            </a:r>
            <a:r>
              <a:rPr lang="it-IT" dirty="0" err="1"/>
              <a:t>d.l.</a:t>
            </a:r>
            <a:r>
              <a:rPr lang="it-IT" dirty="0"/>
              <a:t> 118/2021 ha introdotto la composizione negoziata della crisi d’impresa che prevede l’assimilazione dell’imprenditore agricolo agli altri imprenditori divenendo così anch’esso fallibile quando supera i limiti dimensionali di cui all’art. 1 della legge fallimentare, rimanendo non fallibile solo sotto soglia ove mantiene l’applicabilità della procedura di sovraindebitamento (</a:t>
            </a:r>
            <a:r>
              <a:rPr lang="it-IT" dirty="0">
                <a:solidFill>
                  <a:srgbClr val="FFFF00"/>
                </a:solidFill>
              </a:rPr>
              <a:t>l. 3/2012</a:t>
            </a:r>
            <a:r>
              <a:rPr lang="it-IT" dirty="0"/>
              <a:t>).</a:t>
            </a:r>
          </a:p>
          <a:p>
            <a:pPr marL="0" indent="0" algn="just">
              <a:buNone/>
            </a:pPr>
            <a:r>
              <a:rPr lang="it-IT" dirty="0"/>
              <a:t>E’ la conclusione cui si perviene dalla lettura combinata degli artt. 2, 11, e 17 </a:t>
            </a:r>
            <a:r>
              <a:rPr lang="it-IT" dirty="0" err="1"/>
              <a:t>d.l.</a:t>
            </a:r>
            <a:r>
              <a:rPr lang="it-IT" dirty="0"/>
              <a:t> 118/2021: in pratica per l’imprenditore agricolo ci sarebbe la piena equiparazione a quello commerciale, divenendo soggetto alle procedure concorsuali dalle quali è sempre stato escluso soggettivamente.</a:t>
            </a:r>
          </a:p>
        </p:txBody>
      </p:sp>
    </p:spTree>
    <p:extLst>
      <p:ext uri="{BB962C8B-B14F-4D97-AF65-F5344CB8AC3E}">
        <p14:creationId xmlns:p14="http://schemas.microsoft.com/office/powerpoint/2010/main" val="3357104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03295D-4038-A040-2B24-66AC8BD49F30}"/>
              </a:ext>
            </a:extLst>
          </p:cNvPr>
          <p:cNvSpPr>
            <a:spLocks noGrp="1"/>
          </p:cNvSpPr>
          <p:nvPr>
            <p:ph type="title"/>
          </p:nvPr>
        </p:nvSpPr>
        <p:spPr/>
        <p:txBody>
          <a:bodyPr/>
          <a:lstStyle/>
          <a:p>
            <a:r>
              <a:rPr lang="it-IT" dirty="0"/>
              <a:t>Segue. Gli artt. 2 e 11, co. 3, lett. c), </a:t>
            </a:r>
            <a:r>
              <a:rPr lang="it-IT" dirty="0" err="1"/>
              <a:t>d.l.</a:t>
            </a:r>
            <a:r>
              <a:rPr lang="it-IT" dirty="0"/>
              <a:t> 118/2021</a:t>
            </a:r>
          </a:p>
        </p:txBody>
      </p:sp>
      <p:sp>
        <p:nvSpPr>
          <p:cNvPr id="3" name="Segnaposto contenuto 2">
            <a:extLst>
              <a:ext uri="{FF2B5EF4-FFF2-40B4-BE49-F238E27FC236}">
                <a16:creationId xmlns:a16="http://schemas.microsoft.com/office/drawing/2014/main" id="{D938653D-E176-6464-90F8-C5EEFE423EFA}"/>
              </a:ext>
            </a:extLst>
          </p:cNvPr>
          <p:cNvSpPr>
            <a:spLocks noGrp="1"/>
          </p:cNvSpPr>
          <p:nvPr>
            <p:ph idx="1"/>
          </p:nvPr>
        </p:nvSpPr>
        <p:spPr/>
        <p:txBody>
          <a:bodyPr>
            <a:normAutofit/>
          </a:bodyPr>
          <a:lstStyle/>
          <a:p>
            <a:pPr marL="0" indent="0" algn="just">
              <a:buNone/>
            </a:pPr>
            <a:r>
              <a:rPr lang="it-IT" dirty="0"/>
              <a:t>Ai sensi dell’art. 2 </a:t>
            </a:r>
            <a:r>
              <a:rPr lang="it-IT" dirty="0" err="1"/>
              <a:t>d.l.</a:t>
            </a:r>
            <a:r>
              <a:rPr lang="it-IT" dirty="0"/>
              <a:t> 118/2021, l’imprenditore agricolo in condizioni di squilibrio patrimoniale o economico-finanziario che ne rendono probabile la crisi o l’insolvenza può chiedere alla Camera di commercio competente la nomina di un esperto indipendente che individui soluzioni per il superamento della crisi, anche mediante il trasferimento dell’azienda o di rami di essa.</a:t>
            </a:r>
          </a:p>
          <a:p>
            <a:pPr marL="0" indent="0" algn="just">
              <a:buNone/>
            </a:pPr>
            <a:r>
              <a:rPr lang="it-IT" dirty="0"/>
              <a:t>Secondo l’art. 11, co. 3, lett. c), </a:t>
            </a:r>
            <a:r>
              <a:rPr lang="it-IT" dirty="0" err="1"/>
              <a:t>d.l.</a:t>
            </a:r>
            <a:r>
              <a:rPr lang="it-IT" dirty="0"/>
              <a:t> 118/2021, all’imprenditore agricolo, che superi i limiti dimensionali della legge fallimentare e si trovi in situazioni di crisi di cui all’art. 2, è precluso l’accesso alle procedure del sovraindebitamento </a:t>
            </a:r>
          </a:p>
        </p:txBody>
      </p:sp>
    </p:spTree>
    <p:extLst>
      <p:ext uri="{BB962C8B-B14F-4D97-AF65-F5344CB8AC3E}">
        <p14:creationId xmlns:p14="http://schemas.microsoft.com/office/powerpoint/2010/main" val="1307522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DB0AD6-437E-C9F3-F4EB-0FCD669CA94D}"/>
              </a:ext>
            </a:extLst>
          </p:cNvPr>
          <p:cNvSpPr>
            <a:spLocks noGrp="1"/>
          </p:cNvSpPr>
          <p:nvPr>
            <p:ph type="title"/>
          </p:nvPr>
        </p:nvSpPr>
        <p:spPr/>
        <p:txBody>
          <a:bodyPr/>
          <a:lstStyle/>
          <a:p>
            <a:r>
              <a:rPr lang="it-IT" dirty="0"/>
              <a:t>Segue. L’art. 17, commi 1, 4 e 6, </a:t>
            </a:r>
            <a:r>
              <a:rPr lang="it-IT" dirty="0" err="1"/>
              <a:t>d.l.</a:t>
            </a:r>
            <a:r>
              <a:rPr lang="it-IT" dirty="0"/>
              <a:t> 118/2021 </a:t>
            </a:r>
          </a:p>
        </p:txBody>
      </p:sp>
      <p:sp>
        <p:nvSpPr>
          <p:cNvPr id="3" name="Segnaposto contenuto 2">
            <a:extLst>
              <a:ext uri="{FF2B5EF4-FFF2-40B4-BE49-F238E27FC236}">
                <a16:creationId xmlns:a16="http://schemas.microsoft.com/office/drawing/2014/main" id="{C91F7BEB-BCBA-90BE-F0C3-12C152E0B006}"/>
              </a:ext>
            </a:extLst>
          </p:cNvPr>
          <p:cNvSpPr>
            <a:spLocks noGrp="1"/>
          </p:cNvSpPr>
          <p:nvPr>
            <p:ph idx="1"/>
          </p:nvPr>
        </p:nvSpPr>
        <p:spPr/>
        <p:txBody>
          <a:bodyPr>
            <a:normAutofit fontScale="85000" lnSpcReduction="10000"/>
          </a:bodyPr>
          <a:lstStyle/>
          <a:p>
            <a:pPr marL="0" indent="0" algn="just">
              <a:buNone/>
            </a:pPr>
            <a:r>
              <a:rPr lang="it-IT" dirty="0"/>
              <a:t>L’art. 17, co. 1, disciplina il caso dell’imprenditore che, rispettando i limiti della legge fallimentare, può chiedere la nomina dell’esperto; mentre, ai commi 4 e 6, si prevede l’alternativa, per il solo imprenditore agricolo sotto soglia, dell’accesso alle procedure di sovraindebitamento.</a:t>
            </a:r>
          </a:p>
          <a:p>
            <a:pPr marL="0" indent="0" algn="just">
              <a:buNone/>
            </a:pPr>
            <a:r>
              <a:rPr lang="it-IT" dirty="0"/>
              <a:t>L’accesso alla procedura de quo sarà, quindi, possibile solo per aziende agricole di modesta dimensione, con limiti che devono tutti venire rispettati per un triennio:</a:t>
            </a:r>
          </a:p>
          <a:p>
            <a:pPr algn="just"/>
            <a:r>
              <a:rPr lang="it-IT" dirty="0"/>
              <a:t>attivo patrimoniale annuo non oltre 200mila euro;</a:t>
            </a:r>
          </a:p>
          <a:p>
            <a:pPr algn="just"/>
            <a:r>
              <a:rPr lang="it-IT" dirty="0"/>
              <a:t>ricavi lordi annui non oltre 200mila euro;</a:t>
            </a:r>
          </a:p>
          <a:p>
            <a:pPr algn="just"/>
            <a:r>
              <a:rPr lang="it-IT" dirty="0"/>
              <a:t>debiti totali per 500mila euro.</a:t>
            </a:r>
          </a:p>
        </p:txBody>
      </p:sp>
    </p:spTree>
    <p:extLst>
      <p:ext uri="{BB962C8B-B14F-4D97-AF65-F5344CB8AC3E}">
        <p14:creationId xmlns:p14="http://schemas.microsoft.com/office/powerpoint/2010/main" val="354540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2CD348-EE29-4370-F3B4-CA8AF5997908}"/>
              </a:ext>
            </a:extLst>
          </p:cNvPr>
          <p:cNvSpPr>
            <a:spLocks noGrp="1"/>
          </p:cNvSpPr>
          <p:nvPr>
            <p:ph type="title"/>
          </p:nvPr>
        </p:nvSpPr>
        <p:spPr/>
        <p:txBody>
          <a:bodyPr/>
          <a:lstStyle/>
          <a:p>
            <a:r>
              <a:rPr lang="it-IT" dirty="0"/>
              <a:t>Il Codice della Crisi di Impresa. Un’altra esenzione venuta meno?</a:t>
            </a:r>
          </a:p>
        </p:txBody>
      </p:sp>
      <p:sp>
        <p:nvSpPr>
          <p:cNvPr id="3" name="Segnaposto contenuto 2">
            <a:extLst>
              <a:ext uri="{FF2B5EF4-FFF2-40B4-BE49-F238E27FC236}">
                <a16:creationId xmlns:a16="http://schemas.microsoft.com/office/drawing/2014/main" id="{B63877AB-8994-B036-E96C-7BE4F6D37EDE}"/>
              </a:ext>
            </a:extLst>
          </p:cNvPr>
          <p:cNvSpPr>
            <a:spLocks noGrp="1"/>
          </p:cNvSpPr>
          <p:nvPr>
            <p:ph idx="1"/>
          </p:nvPr>
        </p:nvSpPr>
        <p:spPr/>
        <p:txBody>
          <a:bodyPr>
            <a:normAutofit fontScale="85000" lnSpcReduction="10000"/>
          </a:bodyPr>
          <a:lstStyle/>
          <a:p>
            <a:pPr marL="0" indent="0" algn="just">
              <a:buNone/>
            </a:pPr>
            <a:r>
              <a:rPr lang="it-IT" dirty="0"/>
              <a:t>In questa prospettiva si è mossa la l. 155/2017 e il d.lgs. 14/2019, il cui art. 1, assoggetta al procedimento di accertamento dello stato di crisi o di insolvenza ogni categoria di debitore, sia esso persona fisica o giuridica, ente collettivo, consumatore, professionista o imprenditore esercente un’attività commerciale, agricola o artigianale, disciplinando distintamente i diversi esiti possibili, con riguardo all’apertura di procedure di regolazione concordata o coattiva, conservatoria o liquidatoria, tenendo conto delle peculiarità oggettive e soggettive.</a:t>
            </a:r>
          </a:p>
          <a:p>
            <a:pPr marL="0" indent="0" algn="just">
              <a:buNone/>
            </a:pPr>
            <a:r>
              <a:rPr lang="it-IT" dirty="0"/>
              <a:t>Nella disciplina della crisi dell’impresa, il legislatore ha inteso privilegiare l’imprenditore agricolo, rispetto a quello commerciale, sottraendolo al regime del concorso, ovvero allo spossessamento dei beni ed alla procedura di liquidazione dell’attività, sottraendo l’imprenditore agricolo in difficoltà alle procedure esecutive individuali promosse dai singoli creditori.</a:t>
            </a:r>
          </a:p>
        </p:txBody>
      </p:sp>
    </p:spTree>
    <p:extLst>
      <p:ext uri="{BB962C8B-B14F-4D97-AF65-F5344CB8AC3E}">
        <p14:creationId xmlns:p14="http://schemas.microsoft.com/office/powerpoint/2010/main" val="1583237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EA359B-B012-72C6-B319-362FE7C6A9A6}"/>
              </a:ext>
            </a:extLst>
          </p:cNvPr>
          <p:cNvSpPr>
            <a:spLocks noGrp="1"/>
          </p:cNvSpPr>
          <p:nvPr>
            <p:ph type="title"/>
          </p:nvPr>
        </p:nvSpPr>
        <p:spPr/>
        <p:txBody>
          <a:bodyPr>
            <a:noAutofit/>
          </a:bodyPr>
          <a:lstStyle/>
          <a:p>
            <a:r>
              <a:rPr lang="it-IT" sz="2800" dirty="0"/>
              <a:t>Lo statuto dell’imprenditore agricolo. L’esenzione dall’obbligo della tenuta delle scritture contabili</a:t>
            </a:r>
          </a:p>
        </p:txBody>
      </p:sp>
      <p:sp>
        <p:nvSpPr>
          <p:cNvPr id="3" name="Segnaposto contenuto 2">
            <a:extLst>
              <a:ext uri="{FF2B5EF4-FFF2-40B4-BE49-F238E27FC236}">
                <a16:creationId xmlns:a16="http://schemas.microsoft.com/office/drawing/2014/main" id="{525BB551-8704-A3C0-237F-D402463C76B9}"/>
              </a:ext>
            </a:extLst>
          </p:cNvPr>
          <p:cNvSpPr>
            <a:spLocks noGrp="1"/>
          </p:cNvSpPr>
          <p:nvPr>
            <p:ph idx="1"/>
          </p:nvPr>
        </p:nvSpPr>
        <p:spPr/>
        <p:txBody>
          <a:bodyPr>
            <a:normAutofit fontScale="92500" lnSpcReduction="20000"/>
          </a:bodyPr>
          <a:lstStyle/>
          <a:p>
            <a:pPr marL="0" indent="0" algn="just">
              <a:buNone/>
            </a:pPr>
            <a:r>
              <a:rPr lang="it-IT" dirty="0"/>
              <a:t>Il cd. statuto negativo dell’imprenditore agricolo si sostanzia in assai limitati esoneri.</a:t>
            </a:r>
          </a:p>
          <a:p>
            <a:pPr marL="0" indent="0" algn="just">
              <a:buNone/>
            </a:pPr>
            <a:r>
              <a:rPr lang="it-IT" dirty="0"/>
              <a:t>L’esenzione dall’obbligo della tenuta delle scritture contabili viene meno quando l’attività dell’imprenditore agricolo è svolta da società, prevalendo in questo caso la regola societaria, dettata anche al fine di permettere ai soci, nelle forme consentite, di conoscere la situazione contabile della società.</a:t>
            </a:r>
          </a:p>
          <a:p>
            <a:pPr marL="0" indent="0" algn="just">
              <a:buNone/>
            </a:pPr>
            <a:r>
              <a:rPr lang="it-IT" dirty="0"/>
              <a:t>Questa esenzione concerne esclusivamente i libri contabili previsti dal c.c., e non anche quelli previsti ed imposti dalla normativa fiscale, del lavoro, previdenziale, così che attualmente numerose sono le scritture che anche gli imprenditori agricoli non societari devono regolarmente tenere.</a:t>
            </a:r>
          </a:p>
        </p:txBody>
      </p:sp>
    </p:spTree>
    <p:extLst>
      <p:ext uri="{BB962C8B-B14F-4D97-AF65-F5344CB8AC3E}">
        <p14:creationId xmlns:p14="http://schemas.microsoft.com/office/powerpoint/2010/main" val="1812726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4C75E1-BDAB-D545-8780-A7C165B0C79B}"/>
              </a:ext>
            </a:extLst>
          </p:cNvPr>
          <p:cNvSpPr>
            <a:spLocks noGrp="1"/>
          </p:cNvSpPr>
          <p:nvPr>
            <p:ph type="title"/>
          </p:nvPr>
        </p:nvSpPr>
        <p:spPr/>
        <p:txBody>
          <a:bodyPr/>
          <a:lstStyle/>
          <a:p>
            <a:r>
              <a:rPr lang="it-IT" dirty="0"/>
              <a:t>Segue. Art. 2214 c.c. (Libri obbligatori e altre scritture contabili)</a:t>
            </a:r>
          </a:p>
        </p:txBody>
      </p:sp>
      <p:sp>
        <p:nvSpPr>
          <p:cNvPr id="3" name="Segnaposto contenuto 2">
            <a:extLst>
              <a:ext uri="{FF2B5EF4-FFF2-40B4-BE49-F238E27FC236}">
                <a16:creationId xmlns:a16="http://schemas.microsoft.com/office/drawing/2014/main" id="{B2AD2ADC-C233-853E-CF8F-A130E344BE6C}"/>
              </a:ext>
            </a:extLst>
          </p:cNvPr>
          <p:cNvSpPr>
            <a:spLocks noGrp="1"/>
          </p:cNvSpPr>
          <p:nvPr>
            <p:ph idx="1"/>
          </p:nvPr>
        </p:nvSpPr>
        <p:spPr/>
        <p:txBody>
          <a:bodyPr/>
          <a:lstStyle/>
          <a:p>
            <a:pPr marL="0" indent="0" algn="just">
              <a:buNone/>
            </a:pPr>
            <a:r>
              <a:rPr lang="it-IT" dirty="0"/>
              <a:t>L'imprenditore che esercita </a:t>
            </a:r>
            <a:r>
              <a:rPr lang="it-IT" dirty="0" err="1"/>
              <a:t>un'attivita'</a:t>
            </a:r>
            <a:r>
              <a:rPr lang="it-IT" dirty="0"/>
              <a:t> commerciale deve tenere il libro giornale e il libro degli inventari.</a:t>
            </a:r>
          </a:p>
          <a:p>
            <a:pPr marL="0" indent="0" algn="just">
              <a:buNone/>
            </a:pPr>
            <a:r>
              <a:rPr lang="it-IT" dirty="0"/>
              <a:t>Deve </a:t>
            </a:r>
            <a:r>
              <a:rPr lang="it-IT" dirty="0" err="1"/>
              <a:t>altresi'</a:t>
            </a:r>
            <a:r>
              <a:rPr lang="it-IT" dirty="0"/>
              <a:t> tenere le altre scritture contabili che siano richieste dalla natura e dalle dimensioni dell'impresa e conservare ordinatamente per ciascun affare gli originali delle lettere, dei telegrammi e delle fatture ricevute, </a:t>
            </a:r>
            <a:r>
              <a:rPr lang="it-IT" dirty="0" err="1"/>
              <a:t>nonche</a:t>
            </a:r>
            <a:r>
              <a:rPr lang="it-IT" dirty="0"/>
              <a:t>' le copie delle lettere, dei telegrammi e delle fatture spedite.</a:t>
            </a:r>
          </a:p>
          <a:p>
            <a:pPr marL="0" indent="0" algn="just">
              <a:buNone/>
            </a:pPr>
            <a:r>
              <a:rPr lang="it-IT" dirty="0"/>
              <a:t>Le disposizioni di questo paragrafo non si applicano ai piccoli imprenditori.</a:t>
            </a:r>
          </a:p>
        </p:txBody>
      </p:sp>
    </p:spTree>
    <p:extLst>
      <p:ext uri="{BB962C8B-B14F-4D97-AF65-F5344CB8AC3E}">
        <p14:creationId xmlns:p14="http://schemas.microsoft.com/office/powerpoint/2010/main" val="1313628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ED856B-C8EE-0337-D188-8998C3D4ECA2}"/>
              </a:ext>
            </a:extLst>
          </p:cNvPr>
          <p:cNvSpPr>
            <a:spLocks noGrp="1"/>
          </p:cNvSpPr>
          <p:nvPr>
            <p:ph type="title"/>
          </p:nvPr>
        </p:nvSpPr>
        <p:spPr/>
        <p:txBody>
          <a:bodyPr/>
          <a:lstStyle/>
          <a:p>
            <a:r>
              <a:rPr lang="it-IT" dirty="0"/>
              <a:t>Registrazione nel registro delle imprese</a:t>
            </a:r>
          </a:p>
        </p:txBody>
      </p:sp>
      <p:sp>
        <p:nvSpPr>
          <p:cNvPr id="3" name="Segnaposto contenuto 2">
            <a:extLst>
              <a:ext uri="{FF2B5EF4-FFF2-40B4-BE49-F238E27FC236}">
                <a16:creationId xmlns:a16="http://schemas.microsoft.com/office/drawing/2014/main" id="{4D268199-9A73-C001-61CA-5A15EAC9F2D4}"/>
              </a:ext>
            </a:extLst>
          </p:cNvPr>
          <p:cNvSpPr>
            <a:spLocks noGrp="1"/>
          </p:cNvSpPr>
          <p:nvPr>
            <p:ph idx="1"/>
          </p:nvPr>
        </p:nvSpPr>
        <p:spPr/>
        <p:txBody>
          <a:bodyPr/>
          <a:lstStyle/>
          <a:p>
            <a:pPr marL="0" indent="0" algn="just">
              <a:buNone/>
            </a:pPr>
            <a:r>
              <a:rPr lang="it-IT" dirty="0"/>
              <a:t>Un’altra esenzione si riferiva alla registrazione nel registro delle imprese (art 2136 c.c.), ma con l’art. 2 d.lgs. 228/2001 la registrazione al registro delle imprese per le imprese agricole individuali e per le società semplici è stata disposta anche ai fini degli effetti pubblicitari previsti (art. 2193 c.c., cd. pubblicità dichiarativa), sicché l’estensione può dirsi scomparsa (si v. anche l. 580/1993).</a:t>
            </a:r>
          </a:p>
        </p:txBody>
      </p:sp>
    </p:spTree>
    <p:extLst>
      <p:ext uri="{BB962C8B-B14F-4D97-AF65-F5344CB8AC3E}">
        <p14:creationId xmlns:p14="http://schemas.microsoft.com/office/powerpoint/2010/main" val="2837999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23B06B-3B56-0D21-51DD-CAC8FE008265}"/>
              </a:ext>
            </a:extLst>
          </p:cNvPr>
          <p:cNvSpPr>
            <a:spLocks noGrp="1"/>
          </p:cNvSpPr>
          <p:nvPr>
            <p:ph type="title"/>
          </p:nvPr>
        </p:nvSpPr>
        <p:spPr/>
        <p:txBody>
          <a:bodyPr/>
          <a:lstStyle/>
          <a:p>
            <a:r>
              <a:rPr lang="it-IT" dirty="0"/>
              <a:t>Contenuti positivi allo statuto</a:t>
            </a:r>
          </a:p>
        </p:txBody>
      </p:sp>
      <p:sp>
        <p:nvSpPr>
          <p:cNvPr id="3" name="Segnaposto contenuto 2">
            <a:extLst>
              <a:ext uri="{FF2B5EF4-FFF2-40B4-BE49-F238E27FC236}">
                <a16:creationId xmlns:a16="http://schemas.microsoft.com/office/drawing/2014/main" id="{6012F705-F04C-7C8C-790D-F750482574AC}"/>
              </a:ext>
            </a:extLst>
          </p:cNvPr>
          <p:cNvSpPr>
            <a:spLocks noGrp="1"/>
          </p:cNvSpPr>
          <p:nvPr>
            <p:ph idx="1"/>
          </p:nvPr>
        </p:nvSpPr>
        <p:spPr/>
        <p:txBody>
          <a:bodyPr>
            <a:normAutofit lnSpcReduction="10000"/>
          </a:bodyPr>
          <a:lstStyle/>
          <a:p>
            <a:pPr marL="0" indent="0" algn="just">
              <a:buNone/>
            </a:pPr>
            <a:r>
              <a:rPr lang="it-IT" dirty="0"/>
              <a:t>Esistono, tuttavia, ancora nel codice civile, contenuti positivi allo statuto dell’imprenditore agricolo; si possono, infatti, ricordare, quelli codicistici relativi:</a:t>
            </a:r>
          </a:p>
          <a:p>
            <a:pPr algn="just"/>
            <a:r>
              <a:rPr lang="it-IT" dirty="0"/>
              <a:t>alla capacità d’agire o all’insolvenza dell’affittuario anche di fondi rustici (art. 2198 c.c.);</a:t>
            </a:r>
          </a:p>
          <a:p>
            <a:pPr algn="just"/>
            <a:r>
              <a:rPr lang="it-IT" dirty="0"/>
              <a:t>in materia di ditta (art. 2564 c.c.);</a:t>
            </a:r>
          </a:p>
          <a:p>
            <a:pPr algn="just"/>
            <a:r>
              <a:rPr lang="it-IT" dirty="0"/>
              <a:t>di concorrenza nella cessione dell’azienda agricola (art. 2557, ultimo comma, c.c.);</a:t>
            </a:r>
          </a:p>
          <a:p>
            <a:pPr algn="just"/>
            <a:r>
              <a:rPr lang="it-IT" dirty="0"/>
              <a:t>ai poteri del dirigente o del fattore di campagna (art. 2138 c.c.).</a:t>
            </a:r>
          </a:p>
        </p:txBody>
      </p:sp>
    </p:spTree>
    <p:extLst>
      <p:ext uri="{BB962C8B-B14F-4D97-AF65-F5344CB8AC3E}">
        <p14:creationId xmlns:p14="http://schemas.microsoft.com/office/powerpoint/2010/main" val="20200126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{B6255B9D-BC7C-9746-ABC3-187F32845964}tf16401378</Template>
  <TotalTime>24738</TotalTime>
  <Words>1387</Words>
  <Application>Microsoft Macintosh PowerPoint</Application>
  <PresentationFormat>Widescreen</PresentationFormat>
  <Paragraphs>57</Paragraphs>
  <Slides>14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14</vt:i4>
      </vt:variant>
    </vt:vector>
  </HeadingPairs>
  <TitlesOfParts>
    <vt:vector size="19" baseType="lpstr">
      <vt:lpstr>Arial</vt:lpstr>
      <vt:lpstr>MS Shell Dlg 2</vt:lpstr>
      <vt:lpstr>Wingdings</vt:lpstr>
      <vt:lpstr>Wingdings 3</vt:lpstr>
      <vt:lpstr>Madison</vt:lpstr>
      <vt:lpstr>Gli statuti delle imprese agricole a cura del Prof. Fabrizio Cesareo</vt:lpstr>
      <vt:lpstr>Fallibile l’imprenditore agricolo sopra soglia</vt:lpstr>
      <vt:lpstr>Segue. Gli artt. 2 e 11, co. 3, lett. c), d.l. 118/2021</vt:lpstr>
      <vt:lpstr>Segue. L’art. 17, commi 1, 4 e 6, d.l. 118/2021 </vt:lpstr>
      <vt:lpstr>Il Codice della Crisi di Impresa. Un’altra esenzione venuta meno?</vt:lpstr>
      <vt:lpstr>Lo statuto dell’imprenditore agricolo. L’esenzione dall’obbligo della tenuta delle scritture contabili</vt:lpstr>
      <vt:lpstr>Segue. Art. 2214 c.c. (Libri obbligatori e altre scritture contabili)</vt:lpstr>
      <vt:lpstr>Registrazione nel registro delle imprese</vt:lpstr>
      <vt:lpstr>Contenuti positivi allo statuto</vt:lpstr>
      <vt:lpstr>Le differenze rispetto all’imprenditore commerciale</vt:lpstr>
      <vt:lpstr>Le agevolazioni</vt:lpstr>
      <vt:lpstr>Segue. Le agevolazioni in materia creditizia e la disciplina della concorrenza</vt:lpstr>
      <vt:lpstr>Statuto del coltivatore diretto</vt:lpstr>
      <vt:lpstr>Statuto dell’IAP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fonti del diritto</dc:title>
  <dc:creator>Fabrizio Cesareo</dc:creator>
  <cp:lastModifiedBy>Fabrizio Cesareo</cp:lastModifiedBy>
  <cp:revision>10</cp:revision>
  <dcterms:created xsi:type="dcterms:W3CDTF">2023-02-26T17:53:09Z</dcterms:created>
  <dcterms:modified xsi:type="dcterms:W3CDTF">2023-10-26T09:29:44Z</dcterms:modified>
</cp:coreProperties>
</file>