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368" r:id="rId3"/>
    <p:sldId id="342" r:id="rId4"/>
    <p:sldId id="363" r:id="rId5"/>
    <p:sldId id="364" r:id="rId6"/>
    <p:sldId id="327" r:id="rId7"/>
    <p:sldId id="328" r:id="rId8"/>
    <p:sldId id="365" r:id="rId9"/>
    <p:sldId id="374" r:id="rId10"/>
    <p:sldId id="366" r:id="rId11"/>
    <p:sldId id="347" r:id="rId12"/>
    <p:sldId id="351" r:id="rId13"/>
    <p:sldId id="330" r:id="rId14"/>
    <p:sldId id="331" r:id="rId15"/>
    <p:sldId id="332" r:id="rId16"/>
    <p:sldId id="333" r:id="rId17"/>
    <p:sldId id="375" r:id="rId18"/>
    <p:sldId id="334" r:id="rId19"/>
    <p:sldId id="341" r:id="rId20"/>
    <p:sldId id="348" r:id="rId21"/>
    <p:sldId id="370" r:id="rId22"/>
    <p:sldId id="373" r:id="rId23"/>
    <p:sldId id="350" r:id="rId24"/>
    <p:sldId id="371" r:id="rId25"/>
    <p:sldId id="335" r:id="rId26"/>
    <p:sldId id="336" r:id="rId27"/>
    <p:sldId id="337" r:id="rId28"/>
    <p:sldId id="338" r:id="rId29"/>
    <p:sldId id="339" r:id="rId30"/>
    <p:sldId id="369" r:id="rId31"/>
    <p:sldId id="343" r:id="rId32"/>
    <p:sldId id="344" r:id="rId33"/>
    <p:sldId id="376" r:id="rId34"/>
    <p:sldId id="377" r:id="rId35"/>
    <p:sldId id="378" r:id="rId36"/>
    <p:sldId id="379" r:id="rId37"/>
    <p:sldId id="380" r:id="rId38"/>
    <p:sldId id="381" r:id="rId39"/>
    <p:sldId id="349" r:id="rId40"/>
    <p:sldId id="382" r:id="rId41"/>
    <p:sldId id="383" r:id="rId42"/>
    <p:sldId id="384" r:id="rId43"/>
    <p:sldId id="385" r:id="rId44"/>
    <p:sldId id="393" r:id="rId45"/>
    <p:sldId id="387" r:id="rId46"/>
    <p:sldId id="358" r:id="rId47"/>
    <p:sldId id="392" r:id="rId48"/>
    <p:sldId id="389" r:id="rId49"/>
    <p:sldId id="388" r:id="rId50"/>
    <p:sldId id="390" r:id="rId51"/>
    <p:sldId id="386" r:id="rId52"/>
    <p:sldId id="362" r:id="rId5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608"/>
    <p:restoredTop sz="95179"/>
  </p:normalViewPr>
  <p:slideViewPr>
    <p:cSldViewPr snapToGrid="0">
      <p:cViewPr varScale="1">
        <p:scale>
          <a:sx n="94" d="100"/>
          <a:sy n="94" d="100"/>
        </p:scale>
        <p:origin x="224" y="5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6DFDA86-8954-9449-A776-B20C4308AF7F}" type="datetimeFigureOut">
              <a:rPr lang="it-IT" smtClean="0"/>
              <a:t>12/12/23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rIns="45720"/>
          <a:lstStyle/>
          <a:p>
            <a:fld id="{0DCADC9D-823E-F544-8517-C3D47A3B8671}" type="slidenum">
              <a:rPr lang="it-IT" smtClean="0"/>
              <a:t>‹N›</a:t>
            </a:fld>
            <a:endParaRPr lang="it-IT"/>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1217272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6DFDA86-8954-9449-A776-B20C4308AF7F}" type="datetimeFigureOut">
              <a:rPr lang="it-IT" smtClean="0"/>
              <a:t>12/12/23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1379740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6DFDA86-8954-9449-A776-B20C4308AF7F}" type="datetimeFigureOut">
              <a:rPr lang="it-IT" smtClean="0"/>
              <a:t>12/12/23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202821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6DFDA86-8954-9449-A776-B20C4308AF7F}" type="datetimeFigureOut">
              <a:rPr lang="it-IT" smtClean="0"/>
              <a:t>12/12/23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CADC9D-823E-F544-8517-C3D47A3B8671}" type="slidenum">
              <a:rPr lang="it-IT" smtClean="0"/>
              <a:t>‹N›</a:t>
            </a:fld>
            <a:endParaRPr lang="it-IT"/>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1321723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06DFDA86-8954-9449-A776-B20C4308AF7F}" type="datetimeFigureOut">
              <a:rPr lang="it-IT" smtClean="0"/>
              <a:t>12/12/23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2879330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06DFDA86-8954-9449-A776-B20C4308AF7F}" type="datetimeFigureOut">
              <a:rPr lang="it-IT" smtClean="0"/>
              <a:t>12/12/23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DCADC9D-823E-F544-8517-C3D47A3B8671}" type="slidenum">
              <a:rPr lang="it-IT" smtClean="0"/>
              <a:t>‹N›</a:t>
            </a:fld>
            <a:endParaRPr lang="it-IT"/>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101588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609285" y="2851331"/>
            <a:ext cx="3893623" cy="307143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666635" y="2851331"/>
            <a:ext cx="3899798" cy="307143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06DFDA86-8954-9449-A776-B20C4308AF7F}" type="datetimeFigureOut">
              <a:rPr lang="it-IT" smtClean="0"/>
              <a:t>12/12/23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3290379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06DFDA86-8954-9449-A776-B20C4308AF7F}" type="datetimeFigureOut">
              <a:rPr lang="it-IT" smtClean="0"/>
              <a:t>12/12/23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0DCADC9D-823E-F544-8517-C3D47A3B8671}" type="slidenum">
              <a:rPr lang="it-IT" smtClean="0"/>
              <a:t>‹N›</a:t>
            </a:fld>
            <a:endParaRPr lang="it-IT"/>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4005040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06DFDA86-8954-9449-A776-B20C4308AF7F}" type="datetimeFigureOut">
              <a:rPr lang="it-IT" smtClean="0"/>
              <a:t>12/12/23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586035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6DFDA86-8954-9449-A776-B20C4308AF7F}" type="datetimeFigureOut">
              <a:rPr lang="it-IT" smtClean="0"/>
              <a:t>12/12/23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155515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6DFDA86-8954-9449-A776-B20C4308AF7F}" type="datetimeFigureOut">
              <a:rPr lang="it-IT" smtClean="0"/>
              <a:t>12/12/23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2617669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06DFDA86-8954-9449-A776-B20C4308AF7F}" type="datetimeFigureOut">
              <a:rPr lang="it-IT" smtClean="0"/>
              <a:t>12/12/23</a:t>
            </a:fld>
            <a:endParaRPr lang="it-IT"/>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0DCADC9D-823E-F544-8517-C3D47A3B8671}" type="slidenum">
              <a:rPr lang="it-IT" smtClean="0"/>
              <a:t>‹N›</a:t>
            </a:fld>
            <a:endParaRPr lang="it-IT"/>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7677114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agenziaentrate.gov.it/portale/documents/20143/306956/Risoluzione+n.+20+del+27+01+2006_risoluzione_20.pdf/77534182-c34d-ad63-3d71-6e0bfc2bdb0a"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comune.massa.ms.it/sites/default/files/apicoltura91-2009.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osservatorioagromafie.it/wp-content/uploads/sites/40/2022/07/cass-civ-20961-2022.pdf?_waf=1"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hyperlink" Target="https://www.gazzettaufficiale.it/eli/id/2015/03/16/15A02038/sg"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www.agenziaentrate.gov.it/portale/documents/20143/306408/Risoluzione+n+158+del+5+luglio+2007_158.pdf/d7b25cef-2a80-bd1f-e376-b96d1d04b6a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www.agenziaentrate.gov.it/portale/documents/20143/300575/Circolare+32+del+06+07+2009_circ+n+32E+del+6+luglio+2009.pdf/128026ca-f427-25b0-49bc-6716dc0b24de"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www.agenziaentrate.gov.it/portale/documents/20143/240725/Circolare+50e_Cir50e_011010.pdf/9ddd72b5-7874-179e-eff4-07bac9fc666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6C4D283-22EA-4931-9DEC-0304C94143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9867" cy="68552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pic>
        <p:nvPicPr>
          <p:cNvPr id="14" name="Picture 13">
            <a:extLst>
              <a:ext uri="{FF2B5EF4-FFF2-40B4-BE49-F238E27FC236}">
                <a16:creationId xmlns:a16="http://schemas.microsoft.com/office/drawing/2014/main" id="{A7A9E6DD-CC7C-4150-8911-883397CCA1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6" name="Picture 15">
            <a:extLst>
              <a:ext uri="{FF2B5EF4-FFF2-40B4-BE49-F238E27FC236}">
                <a16:creationId xmlns:a16="http://schemas.microsoft.com/office/drawing/2014/main" id="{DDA1B7FE-FED9-4723-8992-4E2804D9519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alphaModFix/>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8" name="Rectangle 17">
            <a:extLst>
              <a:ext uri="{FF2B5EF4-FFF2-40B4-BE49-F238E27FC236}">
                <a16:creationId xmlns:a16="http://schemas.microsoft.com/office/drawing/2014/main" id="{9A1F42EF-9A4D-4E5A-B1EE-7E6EDAE71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20" name="Rectangle 19">
            <a:extLst>
              <a:ext uri="{FF2B5EF4-FFF2-40B4-BE49-F238E27FC236}">
                <a16:creationId xmlns:a16="http://schemas.microsoft.com/office/drawing/2014/main" id="{70B59514-0D9B-415E-B4CB-4CB50B0FE6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22" name="Rectangle 21">
            <a:extLst>
              <a:ext uri="{FF2B5EF4-FFF2-40B4-BE49-F238E27FC236}">
                <a16:creationId xmlns:a16="http://schemas.microsoft.com/office/drawing/2014/main" id="{937B4B19-EFE0-4CF3-97D5-BADE0BED78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0"/>
            <a:ext cx="10378001"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2" name="Titolo 1">
            <a:extLst>
              <a:ext uri="{FF2B5EF4-FFF2-40B4-BE49-F238E27FC236}">
                <a16:creationId xmlns:a16="http://schemas.microsoft.com/office/drawing/2014/main" id="{2BC03825-AC88-65C7-1F68-EB44080AFEEE}"/>
              </a:ext>
            </a:extLst>
          </p:cNvPr>
          <p:cNvSpPr>
            <a:spLocks noGrp="1"/>
          </p:cNvSpPr>
          <p:nvPr>
            <p:ph type="ctrTitle"/>
          </p:nvPr>
        </p:nvSpPr>
        <p:spPr>
          <a:xfrm>
            <a:off x="1969804" y="3428998"/>
            <a:ext cx="4533194" cy="2268559"/>
          </a:xfrm>
        </p:spPr>
        <p:txBody>
          <a:bodyPr>
            <a:normAutofit/>
          </a:bodyPr>
          <a:lstStyle/>
          <a:p>
            <a:r>
              <a:rPr lang="it-IT" sz="5300" dirty="0"/>
              <a:t>L’art. 2135 c.c.</a:t>
            </a:r>
            <a:br>
              <a:rPr lang="it-IT" dirty="0"/>
            </a:br>
            <a:r>
              <a:rPr lang="it-IT" sz="1300" dirty="0"/>
              <a:t>a cura del Prof. Fabrizio Cesareo</a:t>
            </a:r>
          </a:p>
        </p:txBody>
      </p:sp>
      <p:sp>
        <p:nvSpPr>
          <p:cNvPr id="3" name="Sottotitolo 2">
            <a:extLst>
              <a:ext uri="{FF2B5EF4-FFF2-40B4-BE49-F238E27FC236}">
                <a16:creationId xmlns:a16="http://schemas.microsoft.com/office/drawing/2014/main" id="{BD9BE8FF-E225-557D-86D6-18E7877DDB60}"/>
              </a:ext>
            </a:extLst>
          </p:cNvPr>
          <p:cNvSpPr>
            <a:spLocks noGrp="1"/>
          </p:cNvSpPr>
          <p:nvPr>
            <p:ph type="subTitle" idx="1"/>
          </p:nvPr>
        </p:nvSpPr>
        <p:spPr>
          <a:xfrm>
            <a:off x="2124907" y="2268786"/>
            <a:ext cx="4378091" cy="1160213"/>
          </a:xfrm>
        </p:spPr>
        <p:txBody>
          <a:bodyPr>
            <a:noAutofit/>
          </a:bodyPr>
          <a:lstStyle/>
          <a:p>
            <a:r>
              <a:rPr lang="it-IT" sz="1000" dirty="0"/>
              <a:t>Insegnamenti di Diritto Agrario ed Agroalimentare e Diritto e Regolazione del Mercato Agroalimentare</a:t>
            </a:r>
          </a:p>
          <a:p>
            <a:r>
              <a:rPr lang="it-IT" sz="1000" dirty="0"/>
              <a:t>Corso di studi in Giurisprudenza e Diritto, Economia e Strategia d’Impresa</a:t>
            </a:r>
          </a:p>
          <a:p>
            <a:r>
              <a:rPr lang="it-IT" sz="1000" dirty="0"/>
              <a:t>A.A. 2023-2024</a:t>
            </a:r>
          </a:p>
        </p:txBody>
      </p:sp>
      <p:pic>
        <p:nvPicPr>
          <p:cNvPr id="7" name="Immagine 6">
            <a:extLst>
              <a:ext uri="{FF2B5EF4-FFF2-40B4-BE49-F238E27FC236}">
                <a16:creationId xmlns:a16="http://schemas.microsoft.com/office/drawing/2014/main" id="{5651B67B-9ACC-4F71-CC6E-9A0A230F0A20}"/>
              </a:ext>
            </a:extLst>
          </p:cNvPr>
          <p:cNvPicPr>
            <a:picLocks noChangeAspect="1"/>
          </p:cNvPicPr>
          <p:nvPr/>
        </p:nvPicPr>
        <p:blipFill>
          <a:blip r:embed="rId5"/>
          <a:stretch>
            <a:fillRect/>
          </a:stretch>
        </p:blipFill>
        <p:spPr>
          <a:xfrm>
            <a:off x="7311249" y="2600605"/>
            <a:ext cx="3435136" cy="1657453"/>
          </a:xfrm>
          <a:prstGeom prst="rect">
            <a:avLst/>
          </a:prstGeom>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p:spPr>
      </p:pic>
      <p:sp>
        <p:nvSpPr>
          <p:cNvPr id="24" name="Rectangle 23">
            <a:extLst>
              <a:ext uri="{FF2B5EF4-FFF2-40B4-BE49-F238E27FC236}">
                <a16:creationId xmlns:a16="http://schemas.microsoft.com/office/drawing/2014/main" id="{05610B29-A0F6-4F83-BF46-0A928A0AA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7666" y="-2718"/>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Tree>
    <p:extLst>
      <p:ext uri="{BB962C8B-B14F-4D97-AF65-F5344CB8AC3E}">
        <p14:creationId xmlns:p14="http://schemas.microsoft.com/office/powerpoint/2010/main" val="4158219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9A3D10-0F3E-CF00-4610-A80C92D55AD8}"/>
              </a:ext>
            </a:extLst>
          </p:cNvPr>
          <p:cNvSpPr>
            <a:spLocks noGrp="1"/>
          </p:cNvSpPr>
          <p:nvPr>
            <p:ph type="title"/>
          </p:nvPr>
        </p:nvSpPr>
        <p:spPr/>
        <p:txBody>
          <a:bodyPr>
            <a:normAutofit fontScale="90000"/>
          </a:bodyPr>
          <a:lstStyle/>
          <a:p>
            <a:r>
              <a:rPr lang="it-IT" dirty="0"/>
              <a:t>Segue. Art. 11 (Prodotti forestali spontanei non legnosi)</a:t>
            </a:r>
            <a:br>
              <a:rPr lang="it-IT" dirty="0"/>
            </a:br>
            <a:endParaRPr lang="it-IT" dirty="0"/>
          </a:p>
        </p:txBody>
      </p:sp>
      <p:sp>
        <p:nvSpPr>
          <p:cNvPr id="3" name="Segnaposto contenuto 2">
            <a:extLst>
              <a:ext uri="{FF2B5EF4-FFF2-40B4-BE49-F238E27FC236}">
                <a16:creationId xmlns:a16="http://schemas.microsoft.com/office/drawing/2014/main" id="{EFC8EB62-3CA7-6FB5-9437-FD66BBF22B90}"/>
              </a:ext>
            </a:extLst>
          </p:cNvPr>
          <p:cNvSpPr>
            <a:spLocks noGrp="1"/>
          </p:cNvSpPr>
          <p:nvPr>
            <p:ph idx="1"/>
          </p:nvPr>
        </p:nvSpPr>
        <p:spPr/>
        <p:txBody>
          <a:bodyPr>
            <a:normAutofit/>
          </a:bodyPr>
          <a:lstStyle/>
          <a:p>
            <a:pPr marL="0" indent="0" algn="just">
              <a:buNone/>
            </a:pPr>
            <a:r>
              <a:rPr lang="it-IT" dirty="0"/>
              <a:t>Le regioni promuovono la valorizzazione economica dei prodotti forestali spontanei non legnosi ad uso alimentare e non alimentare, definiscono adeguate </a:t>
            </a:r>
            <a:r>
              <a:rPr lang="it-IT" dirty="0" err="1"/>
              <a:t>modalita'</a:t>
            </a:r>
            <a:r>
              <a:rPr lang="it-IT" dirty="0"/>
              <a:t> di gestione, garantiscono la tutela della </a:t>
            </a:r>
            <a:r>
              <a:rPr lang="it-IT" dirty="0" err="1"/>
              <a:t>capacita'</a:t>
            </a:r>
            <a:r>
              <a:rPr lang="it-IT" dirty="0"/>
              <a:t> produttiva del bosco e ne regolamentano la raccolta nel rispetto dei diritti riconosciuti ai soggetti titolari di uso civico, differenziando tra raccoglitore per auto-consumo e raccoglitore commerciale, in coerenza con la normativa specifica di settore.</a:t>
            </a:r>
          </a:p>
          <a:p>
            <a:pPr marL="0" indent="0" algn="just">
              <a:buNone/>
            </a:pPr>
            <a:r>
              <a:rPr lang="it-IT" dirty="0"/>
              <a:t>2. I diritti di uso civico di raccolta dei prodotti forestali spontanei non legnosi sono equiparati alla raccolta occasionale non commerciale, qualora non diversamente previsto dal singolo uso civico.</a:t>
            </a:r>
          </a:p>
        </p:txBody>
      </p:sp>
    </p:spTree>
    <p:extLst>
      <p:ext uri="{BB962C8B-B14F-4D97-AF65-F5344CB8AC3E}">
        <p14:creationId xmlns:p14="http://schemas.microsoft.com/office/powerpoint/2010/main" val="3901737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F5EEAF-7032-3FE2-AE05-A87F9AC9333E}"/>
              </a:ext>
            </a:extLst>
          </p:cNvPr>
          <p:cNvSpPr>
            <a:spLocks noGrp="1"/>
          </p:cNvSpPr>
          <p:nvPr>
            <p:ph type="title"/>
          </p:nvPr>
        </p:nvSpPr>
        <p:spPr/>
        <p:txBody>
          <a:bodyPr>
            <a:noAutofit/>
          </a:bodyPr>
          <a:lstStyle/>
          <a:p>
            <a:r>
              <a:rPr lang="it-IT" sz="2000" dirty="0"/>
              <a:t>Segue. Legge regionale 4 gennaio 2014, n. 3: </a:t>
            </a:r>
            <a:r>
              <a:rPr lang="it-IT" sz="2000" dirty="0">
                <a:effectLst/>
              </a:rPr>
              <a:t>Legge organica in materia di tutela e valorizzazione delle foreste, dei pascoli e del patrimonio arboreo della regione Abruzzo</a:t>
            </a:r>
            <a:endParaRPr lang="it-IT" sz="2000" dirty="0"/>
          </a:p>
        </p:txBody>
      </p:sp>
      <p:sp>
        <p:nvSpPr>
          <p:cNvPr id="3" name="Segnaposto contenuto 2">
            <a:extLst>
              <a:ext uri="{FF2B5EF4-FFF2-40B4-BE49-F238E27FC236}">
                <a16:creationId xmlns:a16="http://schemas.microsoft.com/office/drawing/2014/main" id="{7605324E-8099-592D-E821-43E0E8C7CA5F}"/>
              </a:ext>
            </a:extLst>
          </p:cNvPr>
          <p:cNvSpPr>
            <a:spLocks noGrp="1"/>
          </p:cNvSpPr>
          <p:nvPr>
            <p:ph idx="1"/>
          </p:nvPr>
        </p:nvSpPr>
        <p:spPr/>
        <p:txBody>
          <a:bodyPr/>
          <a:lstStyle/>
          <a:p>
            <a:pPr marL="0" indent="0" algn="just">
              <a:buNone/>
            </a:pPr>
            <a:r>
              <a:rPr lang="it-IT" dirty="0"/>
              <a:t>Nello specifico, si v.:</a:t>
            </a:r>
          </a:p>
          <a:p>
            <a:pPr algn="just"/>
            <a:r>
              <a:rPr lang="it-IT" dirty="0"/>
              <a:t>Titolo I DISPOSIZIONI GENERALI (artt. 1-5);</a:t>
            </a:r>
          </a:p>
          <a:p>
            <a:pPr algn="just"/>
            <a:r>
              <a:rPr lang="it-IT" dirty="0"/>
              <a:t>Titolo VII ATTIVITA' SELVICOLTURALI E TUTELA DEI BOSCHI E DEI PASCOLI (artt. 30-83).</a:t>
            </a:r>
          </a:p>
        </p:txBody>
      </p:sp>
    </p:spTree>
    <p:extLst>
      <p:ext uri="{BB962C8B-B14F-4D97-AF65-F5344CB8AC3E}">
        <p14:creationId xmlns:p14="http://schemas.microsoft.com/office/powerpoint/2010/main" val="3290085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CD497E-F0BF-1F31-4E7E-2FAFE630AEE5}"/>
              </a:ext>
            </a:extLst>
          </p:cNvPr>
          <p:cNvSpPr>
            <a:spLocks noGrp="1"/>
          </p:cNvSpPr>
          <p:nvPr>
            <p:ph type="title"/>
          </p:nvPr>
        </p:nvSpPr>
        <p:spPr/>
        <p:txBody>
          <a:bodyPr/>
          <a:lstStyle/>
          <a:p>
            <a:r>
              <a:rPr lang="it-IT" dirty="0">
                <a:effectLst/>
                <a:latin typeface="Arial" panose="020B0604020202020204" pitchFamily="34" charset="0"/>
              </a:rPr>
              <a:t>Segue. Risoluzione del 27/01/2006 n. 20 dell’Agenzia delle Entrate</a:t>
            </a:r>
            <a:endParaRPr lang="it-IT" dirty="0"/>
          </a:p>
        </p:txBody>
      </p:sp>
      <p:sp>
        <p:nvSpPr>
          <p:cNvPr id="3" name="Segnaposto contenuto 2">
            <a:extLst>
              <a:ext uri="{FF2B5EF4-FFF2-40B4-BE49-F238E27FC236}">
                <a16:creationId xmlns:a16="http://schemas.microsoft.com/office/drawing/2014/main" id="{0BFE5A18-99B8-7E49-D050-D60A24D367FD}"/>
              </a:ext>
            </a:extLst>
          </p:cNvPr>
          <p:cNvSpPr>
            <a:spLocks noGrp="1"/>
          </p:cNvSpPr>
          <p:nvPr>
            <p:ph idx="1"/>
          </p:nvPr>
        </p:nvSpPr>
        <p:spPr/>
        <p:txBody>
          <a:bodyPr/>
          <a:lstStyle/>
          <a:p>
            <a:pPr marL="0" indent="0" algn="just">
              <a:buNone/>
            </a:pPr>
            <a:r>
              <a:rPr lang="it-IT" dirty="0">
                <a:effectLst/>
                <a:latin typeface="Courier New" panose="02070309020205020404" pitchFamily="49" charset="0"/>
                <a:hlinkClick r:id="rId2"/>
              </a:rPr>
              <a:t>Oggetto:</a:t>
            </a:r>
            <a:endParaRPr lang="it-IT" dirty="0">
              <a:latin typeface="Courier New" panose="02070309020205020404" pitchFamily="49" charset="0"/>
              <a:hlinkClick r:id="rId2"/>
            </a:endParaRPr>
          </a:p>
          <a:p>
            <a:pPr marL="0" indent="0" algn="just">
              <a:buNone/>
            </a:pPr>
            <a:r>
              <a:rPr lang="it-IT" dirty="0">
                <a:effectLst/>
                <a:latin typeface="Courier New" panose="02070309020205020404" pitchFamily="49" charset="0"/>
                <a:hlinkClick r:id="rId2"/>
              </a:rPr>
              <a:t>Art. 32, comma 2 del D.P.R. 22 Dicembre 1986, n.917. Associazione XX. Natura</a:t>
            </a:r>
            <a:br>
              <a:rPr lang="it-IT" dirty="0">
                <a:hlinkClick r:id="rId2"/>
              </a:rPr>
            </a:br>
            <a:r>
              <a:rPr lang="it-IT" dirty="0">
                <a:effectLst/>
                <a:latin typeface="Courier New" panose="02070309020205020404" pitchFamily="49" charset="0"/>
                <a:hlinkClick r:id="rId2"/>
              </a:rPr>
              <a:t>agricola </a:t>
            </a:r>
            <a:r>
              <a:rPr lang="it-IT" dirty="0" err="1">
                <a:effectLst/>
                <a:latin typeface="Courier New" panose="02070309020205020404" pitchFamily="49" charset="0"/>
                <a:hlinkClick r:id="rId2"/>
              </a:rPr>
              <a:t>dell'attivita'</a:t>
            </a:r>
            <a:r>
              <a:rPr lang="it-IT" dirty="0">
                <a:effectLst/>
                <a:latin typeface="Courier New" panose="02070309020205020404" pitchFamily="49" charset="0"/>
                <a:hlinkClick r:id="rId2"/>
              </a:rPr>
              <a:t> di produzione del micelio di fungo</a:t>
            </a:r>
            <a:endParaRPr lang="it-IT" dirty="0"/>
          </a:p>
        </p:txBody>
      </p:sp>
    </p:spTree>
    <p:extLst>
      <p:ext uri="{BB962C8B-B14F-4D97-AF65-F5344CB8AC3E}">
        <p14:creationId xmlns:p14="http://schemas.microsoft.com/office/powerpoint/2010/main" val="16373327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ECE256-BDD0-0A62-3E37-6D11C0532BE4}"/>
              </a:ext>
            </a:extLst>
          </p:cNvPr>
          <p:cNvSpPr>
            <a:spLocks noGrp="1"/>
          </p:cNvSpPr>
          <p:nvPr>
            <p:ph type="title"/>
          </p:nvPr>
        </p:nvSpPr>
        <p:spPr/>
        <p:txBody>
          <a:bodyPr/>
          <a:lstStyle/>
          <a:p>
            <a:r>
              <a:rPr lang="it-IT" dirty="0"/>
              <a:t>La coltivazione del fondo</a:t>
            </a:r>
          </a:p>
        </p:txBody>
      </p:sp>
      <p:sp>
        <p:nvSpPr>
          <p:cNvPr id="3" name="Segnaposto contenuto 2">
            <a:extLst>
              <a:ext uri="{FF2B5EF4-FFF2-40B4-BE49-F238E27FC236}">
                <a16:creationId xmlns:a16="http://schemas.microsoft.com/office/drawing/2014/main" id="{FC5BF83B-FDDB-0DD6-53D8-F9D1F86ADF29}"/>
              </a:ext>
            </a:extLst>
          </p:cNvPr>
          <p:cNvSpPr>
            <a:spLocks noGrp="1"/>
          </p:cNvSpPr>
          <p:nvPr>
            <p:ph idx="1"/>
          </p:nvPr>
        </p:nvSpPr>
        <p:spPr/>
        <p:txBody>
          <a:bodyPr/>
          <a:lstStyle/>
          <a:p>
            <a:pPr algn="just"/>
            <a:r>
              <a:rPr lang="it-IT" dirty="0"/>
              <a:t>Per quanto riguarda invece la coltivazione del fondo, non manca qualche incertezza in ordine alla stessa nozione, che avrebbe compreso, secondo i più, anche le serre, i terreni protetti dai rischi di gravi eventi atmosferici quali i frutteti coperti da reti antigrandine, le superfici allagate, ecc.</a:t>
            </a:r>
          </a:p>
          <a:p>
            <a:pPr algn="just"/>
            <a:r>
              <a:rPr lang="it-IT" dirty="0"/>
              <a:t>Non si può non rammentare che autorevole dottrina ha sostenuto che l’attività agricola sarebbe contraddistinta dal cd. doppio rischio, mancano il quale non ci sarebbe impresa agricola ma commerciale.</a:t>
            </a:r>
          </a:p>
        </p:txBody>
      </p:sp>
    </p:spTree>
    <p:extLst>
      <p:ext uri="{BB962C8B-B14F-4D97-AF65-F5344CB8AC3E}">
        <p14:creationId xmlns:p14="http://schemas.microsoft.com/office/powerpoint/2010/main" val="7692782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F617E5-FD1C-1C75-C871-29D5AFD76EBB}"/>
              </a:ext>
            </a:extLst>
          </p:cNvPr>
          <p:cNvSpPr>
            <a:spLocks noGrp="1"/>
          </p:cNvSpPr>
          <p:nvPr>
            <p:ph type="title"/>
          </p:nvPr>
        </p:nvSpPr>
        <p:spPr/>
        <p:txBody>
          <a:bodyPr/>
          <a:lstStyle/>
          <a:p>
            <a:r>
              <a:rPr lang="it-IT" dirty="0"/>
              <a:t>L’allevamento di bestiame. La nozione di allevamento</a:t>
            </a:r>
          </a:p>
        </p:txBody>
      </p:sp>
      <p:sp>
        <p:nvSpPr>
          <p:cNvPr id="3" name="Segnaposto contenuto 2">
            <a:extLst>
              <a:ext uri="{FF2B5EF4-FFF2-40B4-BE49-F238E27FC236}">
                <a16:creationId xmlns:a16="http://schemas.microsoft.com/office/drawing/2014/main" id="{732ED587-E37B-C31D-4F64-17DFAC35C18C}"/>
              </a:ext>
            </a:extLst>
          </p:cNvPr>
          <p:cNvSpPr>
            <a:spLocks noGrp="1"/>
          </p:cNvSpPr>
          <p:nvPr>
            <p:ph idx="1"/>
          </p:nvPr>
        </p:nvSpPr>
        <p:spPr/>
        <p:txBody>
          <a:bodyPr>
            <a:normAutofit fontScale="85000" lnSpcReduction="10000"/>
          </a:bodyPr>
          <a:lstStyle/>
          <a:p>
            <a:pPr algn="just"/>
            <a:r>
              <a:rPr lang="it-IT" dirty="0"/>
              <a:t>Notevoli erano le discussioni e le divergenze quanto alla nozione di allevamento di bestiame, sia per il significato della parola </a:t>
            </a:r>
            <a:r>
              <a:rPr lang="it-IT" dirty="0">
                <a:solidFill>
                  <a:srgbClr val="FFFF00"/>
                </a:solidFill>
              </a:rPr>
              <a:t>allevamento</a:t>
            </a:r>
            <a:r>
              <a:rPr lang="it-IT" dirty="0"/>
              <a:t> sia per quello della parola </a:t>
            </a:r>
            <a:r>
              <a:rPr lang="it-IT" dirty="0">
                <a:solidFill>
                  <a:srgbClr val="FFFF00"/>
                </a:solidFill>
              </a:rPr>
              <a:t>bestiame</a:t>
            </a:r>
            <a:r>
              <a:rPr lang="it-IT" dirty="0"/>
              <a:t>.</a:t>
            </a:r>
          </a:p>
          <a:p>
            <a:pPr algn="just"/>
            <a:r>
              <a:rPr lang="it-IT" dirty="0"/>
              <a:t>Relativamente all’allevamento, nella sua nozione non rientra necessariamente il compimento dell’intero ciclo produttivo, dalla nascita dell’animale alla conclusione del suo sfruttamento, essendo invece da accogliere il discrimine dato dallo scopo della detenzione del bestiame: se esso viene accudito in vista della sua produzione di carne o di altre utilità (latte, lana) si ha allevamento; se invece viene custodito per la vendita, anche se tale custodia si protrae anche a lungo, ma sempre con il solo scopo di attendere per qualsivoglia ragione una favorevole condizione del mercato, si ha attività imprenditoriale non agricola ma di commercio di bestiame.</a:t>
            </a:r>
          </a:p>
        </p:txBody>
      </p:sp>
    </p:spTree>
    <p:extLst>
      <p:ext uri="{BB962C8B-B14F-4D97-AF65-F5344CB8AC3E}">
        <p14:creationId xmlns:p14="http://schemas.microsoft.com/office/powerpoint/2010/main" val="2227181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D48CC6-E08E-7861-E14E-24A98F761B9A}"/>
              </a:ext>
            </a:extLst>
          </p:cNvPr>
          <p:cNvSpPr>
            <a:spLocks noGrp="1"/>
          </p:cNvSpPr>
          <p:nvPr>
            <p:ph type="title"/>
          </p:nvPr>
        </p:nvSpPr>
        <p:spPr/>
        <p:txBody>
          <a:bodyPr/>
          <a:lstStyle/>
          <a:p>
            <a:r>
              <a:rPr lang="it-IT" dirty="0"/>
              <a:t>Segue. La nozione di bestiame</a:t>
            </a:r>
          </a:p>
        </p:txBody>
      </p:sp>
      <p:sp>
        <p:nvSpPr>
          <p:cNvPr id="3" name="Segnaposto contenuto 2">
            <a:extLst>
              <a:ext uri="{FF2B5EF4-FFF2-40B4-BE49-F238E27FC236}">
                <a16:creationId xmlns:a16="http://schemas.microsoft.com/office/drawing/2014/main" id="{0E90A4F0-7709-C982-D372-0EC687216C37}"/>
              </a:ext>
            </a:extLst>
          </p:cNvPr>
          <p:cNvSpPr>
            <a:spLocks noGrp="1"/>
          </p:cNvSpPr>
          <p:nvPr>
            <p:ph idx="1"/>
          </p:nvPr>
        </p:nvSpPr>
        <p:spPr/>
        <p:txBody>
          <a:bodyPr>
            <a:normAutofit fontScale="77500" lnSpcReduction="20000"/>
          </a:bodyPr>
          <a:lstStyle/>
          <a:p>
            <a:pPr marL="0" indent="0" algn="just">
              <a:buNone/>
            </a:pPr>
            <a:r>
              <a:rPr lang="it-IT" dirty="0"/>
              <a:t>Relativamente alla nozione di bestiame, era opinione sostanzialmente accolta da quasi tutta la dottrina che essa non avrebbe dovuto essere limitata a quella affermatasi in giurisprudenza da tempo (grossi quadrupedi da latte, carne e lana) ma dovesse estendersi a ulteriori animali. Il fatto che la Cassazione fosse stabilmente orientata ad una sua lettura restrittiva e tradizionale deve essere compreso tenendo conto del collegamento che essa faceva al legame tra l’imprenditore agricolo e il suo statuto; in questo caso essa interpretava l’art. 2135 c.c., </a:t>
            </a:r>
            <a:r>
              <a:rPr lang="it-IT" dirty="0">
                <a:solidFill>
                  <a:srgbClr val="FFFF00"/>
                </a:solidFill>
              </a:rPr>
              <a:t>vecchia versione</a:t>
            </a:r>
            <a:r>
              <a:rPr lang="it-IT" dirty="0"/>
              <a:t>, tendendo ad impedire l’estensione del suo campo di applicazione per fare corrispondere il regime particolare previsto per l’imprenditore agricolo a soggetti fortemente legati alla terra. Infatti il Supremo collegio ha mantenuto una posizione assai restrittiva quanto agli allevamenti senza terra: essa riteneva che l’allevamento di bestiame dovesse essere collegato necessariamente al fondo, escludendo pertanto la sussistenza di un’impresa agricola in tutte quelle fattispecie in cui il bestiame veniva allevato in batteria, quasi a voler evidenziare l’opportunità di valutare come eccezionale lo statuto dell’imprenditore agricolo e meritevole d’essere applicato solo a chi fosse strettamente legato al terreno.</a:t>
            </a:r>
          </a:p>
        </p:txBody>
      </p:sp>
    </p:spTree>
    <p:extLst>
      <p:ext uri="{BB962C8B-B14F-4D97-AF65-F5344CB8AC3E}">
        <p14:creationId xmlns:p14="http://schemas.microsoft.com/office/powerpoint/2010/main" val="744978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EF2CBA-23C4-D1FF-E838-7388A5711D6B}"/>
              </a:ext>
            </a:extLst>
          </p:cNvPr>
          <p:cNvSpPr>
            <a:spLocks noGrp="1"/>
          </p:cNvSpPr>
          <p:nvPr>
            <p:ph type="title"/>
          </p:nvPr>
        </p:nvSpPr>
        <p:spPr/>
        <p:txBody>
          <a:bodyPr/>
          <a:lstStyle/>
          <a:p>
            <a:r>
              <a:rPr lang="it-IT" dirty="0"/>
              <a:t>Segue. La nuova formulazione dettata dall’art. 1, comma 1, d.lgs. 228/2001</a:t>
            </a:r>
          </a:p>
        </p:txBody>
      </p:sp>
      <p:sp>
        <p:nvSpPr>
          <p:cNvPr id="3" name="Segnaposto contenuto 2">
            <a:extLst>
              <a:ext uri="{FF2B5EF4-FFF2-40B4-BE49-F238E27FC236}">
                <a16:creationId xmlns:a16="http://schemas.microsoft.com/office/drawing/2014/main" id="{ACFA7561-9810-8DC0-46EF-D0858E502F28}"/>
              </a:ext>
            </a:extLst>
          </p:cNvPr>
          <p:cNvSpPr>
            <a:spLocks noGrp="1"/>
          </p:cNvSpPr>
          <p:nvPr>
            <p:ph idx="1"/>
          </p:nvPr>
        </p:nvSpPr>
        <p:spPr/>
        <p:txBody>
          <a:bodyPr/>
          <a:lstStyle/>
          <a:p>
            <a:pPr marL="0" indent="0" algn="just">
              <a:buNone/>
            </a:pPr>
            <a:r>
              <a:rPr lang="it-IT" dirty="0"/>
              <a:t>La nuova formulazione dell’art. 2135 c.c. supera i problemi ora evidenziati, sostituendo la parola bestiame con quella più generica di animali, proprio con l’intento di eliminare dubbi sul fatto che l’imprenditore agricolo è tale anche se alleva in via principale non solo bovini o ovini, ma anche polli, suini, ecc.; inoltre esso elimina il legame che la Cassazione richiedeva, in via interpretativa, fra fondo ed allevamento.</a:t>
            </a:r>
          </a:p>
        </p:txBody>
      </p:sp>
    </p:spTree>
    <p:extLst>
      <p:ext uri="{BB962C8B-B14F-4D97-AF65-F5344CB8AC3E}">
        <p14:creationId xmlns:p14="http://schemas.microsoft.com/office/powerpoint/2010/main" val="35816429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64C2FE-5B78-E676-6C3F-F1AD0C368012}"/>
              </a:ext>
            </a:extLst>
          </p:cNvPr>
          <p:cNvSpPr>
            <a:spLocks noGrp="1"/>
          </p:cNvSpPr>
          <p:nvPr>
            <p:ph type="title"/>
          </p:nvPr>
        </p:nvSpPr>
        <p:spPr/>
        <p:txBody>
          <a:bodyPr>
            <a:noAutofit/>
          </a:bodyPr>
          <a:lstStyle/>
          <a:p>
            <a:r>
              <a:rPr lang="it-IT" sz="2400" b="0" dirty="0">
                <a:effectLst/>
              </a:rPr>
              <a:t>D.lgs. 9 gennaio 2012, n. 4: Misure per il riassetto della normativa in materia di pesca e acquacoltura</a:t>
            </a:r>
            <a:br>
              <a:rPr lang="it-IT" sz="2400" dirty="0"/>
            </a:br>
            <a:r>
              <a:rPr lang="it-IT" sz="2400" dirty="0"/>
              <a:t>Art. 4 (Imprenditore ittico)</a:t>
            </a:r>
          </a:p>
        </p:txBody>
      </p:sp>
      <p:sp>
        <p:nvSpPr>
          <p:cNvPr id="3" name="Segnaposto contenuto 2">
            <a:extLst>
              <a:ext uri="{FF2B5EF4-FFF2-40B4-BE49-F238E27FC236}">
                <a16:creationId xmlns:a16="http://schemas.microsoft.com/office/drawing/2014/main" id="{5DD64013-317E-759F-02FB-C1F7DB632E3D}"/>
              </a:ext>
            </a:extLst>
          </p:cNvPr>
          <p:cNvSpPr>
            <a:spLocks noGrp="1"/>
          </p:cNvSpPr>
          <p:nvPr>
            <p:ph idx="1"/>
          </p:nvPr>
        </p:nvSpPr>
        <p:spPr/>
        <p:txBody>
          <a:bodyPr>
            <a:normAutofit fontScale="62500" lnSpcReduction="20000"/>
          </a:bodyPr>
          <a:lstStyle/>
          <a:p>
            <a:pPr marL="0" indent="0" algn="just">
              <a:buNone/>
            </a:pPr>
            <a:r>
              <a:rPr lang="it-IT" dirty="0"/>
              <a:t>1. E' imprenditore ittico il titolare di licenza di pesca, di cui all'articolo 4 del decreto legislativo 26 maggio 2004, n. 153, che esercita, professionalmente ed in forma singola, associata o societaria, </a:t>
            </a:r>
            <a:r>
              <a:rPr lang="it-IT" dirty="0" err="1"/>
              <a:t>l'attivita'</a:t>
            </a:r>
            <a:r>
              <a:rPr lang="it-IT" dirty="0"/>
              <a:t> di pesca professionale di cui all'articolo 2 e le relative </a:t>
            </a:r>
            <a:r>
              <a:rPr lang="it-IT" dirty="0" err="1"/>
              <a:t>attivita'</a:t>
            </a:r>
            <a:r>
              <a:rPr lang="it-IT" dirty="0"/>
              <a:t> connesse. 2. Si considerano, </a:t>
            </a:r>
            <a:r>
              <a:rPr lang="it-IT" dirty="0" err="1"/>
              <a:t>altresi'</a:t>
            </a:r>
            <a:r>
              <a:rPr lang="it-IT" dirty="0"/>
              <a:t>, imprenditori ittici le cooperative di imprenditori ittici ed i loro consorzi quando utilizzano prevalentemente prodotti dei soci ovvero forniscono prevalentemente ai medesimi beni e servizi diretti allo svolgimento delle </a:t>
            </a:r>
            <a:r>
              <a:rPr lang="it-IT" dirty="0" err="1"/>
              <a:t>attivita'</a:t>
            </a:r>
            <a:r>
              <a:rPr lang="it-IT" dirty="0"/>
              <a:t> di cui al comma 1. 3. Ai fini del presente decreto, si considera </a:t>
            </a:r>
            <a:r>
              <a:rPr lang="it-IT" dirty="0" err="1"/>
              <a:t>altresi'</a:t>
            </a:r>
            <a:r>
              <a:rPr lang="it-IT" dirty="0"/>
              <a:t> imprenditore ittico l'acquacoltore che esercita in forma singola o associata </a:t>
            </a:r>
            <a:r>
              <a:rPr lang="it-IT" dirty="0" err="1"/>
              <a:t>l'attivita'</a:t>
            </a:r>
            <a:r>
              <a:rPr lang="it-IT" dirty="0"/>
              <a:t> di cui all'articolo 3. 4. Fatte salve le </a:t>
            </a:r>
            <a:r>
              <a:rPr lang="it-IT" dirty="0" err="1"/>
              <a:t>piu'</a:t>
            </a:r>
            <a:r>
              <a:rPr lang="it-IT" dirty="0"/>
              <a:t> favorevoli disposizioni di legge di settore, all'imprenditore ittico si applicano le disposizioni previste per l'imprenditore agricolo. 5. Ai fini dell'effettivo esercizio delle </a:t>
            </a:r>
            <a:r>
              <a:rPr lang="it-IT" dirty="0" err="1"/>
              <a:t>attivita'</a:t>
            </a:r>
            <a:r>
              <a:rPr lang="it-IT" dirty="0"/>
              <a:t> di cui al comma 1, si applicano le disposizioni della vigente normativa in materia di iscrizioni, abilitazioni ed autorizzazioni. 6. L'autocertificazione di cui all'articolo 6, comma 4, del decreto legislativo 27 luglio 1999, n. 271, sostituisce a tutti gli effetti ogni adempimento tecnico e formale ivi previsto. 7. Ai fini dell'applicazione delle agevolazioni fiscali e previdenziali e della concessione di contributi nazionali e regionali, l'imprenditore ittico </a:t>
            </a:r>
            <a:r>
              <a:rPr lang="it-IT" dirty="0" err="1"/>
              <a:t>e'</a:t>
            </a:r>
            <a:r>
              <a:rPr lang="it-IT" dirty="0"/>
              <a:t> tenuto ad applicare i pertinenti contratti collettivi nazionali di lavoro stipulati dalle organizzazioni sindacali e di categoria comparativamente </a:t>
            </a:r>
            <a:r>
              <a:rPr lang="it-IT" dirty="0" err="1"/>
              <a:t>piu'</a:t>
            </a:r>
            <a:r>
              <a:rPr lang="it-IT" dirty="0"/>
              <a:t> rappresentative, ferme restando le previsioni di cui all'articolo 3, legge 3 aprile 2001, n. 142, e le leggi sociali e di sicurezza sul lavoro. 8. Le concessioni di aree demaniali marittime e loro pertinenze, di zone di mare territoriale, destinate all'esercizio delle </a:t>
            </a:r>
            <a:r>
              <a:rPr lang="it-IT" dirty="0" err="1"/>
              <a:t>attivita'</a:t>
            </a:r>
            <a:r>
              <a:rPr lang="it-IT" dirty="0"/>
              <a:t> di acquacoltura, sono rilasciate per un periodo iniziale di durata non inferiore a quella del piano di ammortamento dell'iniziativa cui pertiene la concessione.</a:t>
            </a:r>
          </a:p>
        </p:txBody>
      </p:sp>
    </p:spTree>
    <p:extLst>
      <p:ext uri="{BB962C8B-B14F-4D97-AF65-F5344CB8AC3E}">
        <p14:creationId xmlns:p14="http://schemas.microsoft.com/office/powerpoint/2010/main" val="28052561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F7BB15-F2F2-898F-57C2-1D733F369763}"/>
              </a:ext>
            </a:extLst>
          </p:cNvPr>
          <p:cNvSpPr>
            <a:spLocks noGrp="1"/>
          </p:cNvSpPr>
          <p:nvPr>
            <p:ph type="title"/>
          </p:nvPr>
        </p:nvSpPr>
        <p:spPr/>
        <p:txBody>
          <a:bodyPr/>
          <a:lstStyle/>
          <a:p>
            <a:r>
              <a:rPr lang="it-IT" dirty="0"/>
              <a:t>L’apicoltura</a:t>
            </a:r>
          </a:p>
        </p:txBody>
      </p:sp>
      <p:sp>
        <p:nvSpPr>
          <p:cNvPr id="3" name="Segnaposto contenuto 2">
            <a:extLst>
              <a:ext uri="{FF2B5EF4-FFF2-40B4-BE49-F238E27FC236}">
                <a16:creationId xmlns:a16="http://schemas.microsoft.com/office/drawing/2014/main" id="{DCB69B83-41BB-5DF6-FA45-CC37C73536C4}"/>
              </a:ext>
            </a:extLst>
          </p:cNvPr>
          <p:cNvSpPr>
            <a:spLocks noGrp="1"/>
          </p:cNvSpPr>
          <p:nvPr>
            <p:ph idx="1"/>
          </p:nvPr>
        </p:nvSpPr>
        <p:spPr/>
        <p:txBody>
          <a:bodyPr>
            <a:normAutofit fontScale="77500" lnSpcReduction="20000"/>
          </a:bodyPr>
          <a:lstStyle/>
          <a:p>
            <a:pPr marL="0" indent="0" algn="just">
              <a:buNone/>
            </a:pPr>
            <a:r>
              <a:rPr lang="it-IT" dirty="0"/>
              <a:t>Il legislatore italiano sembra essersi dimenticato della novella che ha interessato l’art. 2135 c.c., dal momento che, con </a:t>
            </a:r>
            <a:r>
              <a:rPr lang="it-IT" dirty="0">
                <a:solidFill>
                  <a:srgbClr val="FFFF00"/>
                </a:solidFill>
              </a:rPr>
              <a:t>l. 24 dicembre 2004, n. 313 </a:t>
            </a:r>
            <a:r>
              <a:rPr lang="it-IT" b="0" dirty="0">
                <a:solidFill>
                  <a:srgbClr val="FFFF00"/>
                </a:solidFill>
                <a:effectLst/>
              </a:rPr>
              <a:t>Disciplina dell'apicoltura</a:t>
            </a:r>
            <a:r>
              <a:rPr lang="it-IT" dirty="0"/>
              <a:t>, ha disciplinato l’attività dell’apicoltore, statuendo che la conduzione zootecnica delle api, denominata apicoltura, è considerata a tutti gli effetti attività agricola ai sensi dell’art. 2135 c.c., anche se non correlata necessariamente alla gestione del terreno (art. 2): è agevole rilevare che la conduzione zootecnica delle api poteva già considerarsi rientrante nell’ambito dell’allevamento di animali così che la legge in esame sembra rappresentare più un provvedimento confermativo che realmente innovativo. A ciò si aggiunge che l’art. 3 contiene una serie di definizioni concernenti la figura dell’</a:t>
            </a:r>
            <a:r>
              <a:rPr lang="it-IT" dirty="0">
                <a:solidFill>
                  <a:srgbClr val="FFFF00"/>
                </a:solidFill>
              </a:rPr>
              <a:t>apicoltore</a:t>
            </a:r>
            <a:r>
              <a:rPr lang="it-IT" dirty="0"/>
              <a:t>, definito come colui che detiene e conduce alveari; dell’</a:t>
            </a:r>
            <a:r>
              <a:rPr lang="it-IT" dirty="0">
                <a:solidFill>
                  <a:srgbClr val="FFFF00"/>
                </a:solidFill>
              </a:rPr>
              <a:t>imprenditore apistico</a:t>
            </a:r>
            <a:r>
              <a:rPr lang="it-IT" dirty="0"/>
              <a:t>, definito come colui che detiene conduce alveari ai sensi dell’art. 2135 c.c. e </a:t>
            </a:r>
            <a:r>
              <a:rPr lang="it-IT" dirty="0">
                <a:solidFill>
                  <a:srgbClr val="FFFF00"/>
                </a:solidFill>
              </a:rPr>
              <a:t>dell’apicoltore professionista</a:t>
            </a:r>
            <a:r>
              <a:rPr lang="it-IT" dirty="0"/>
              <a:t>, individuato in chiunque esercita l’attività di detenzione e conduzione di alveari a titolo principale.</a:t>
            </a:r>
          </a:p>
          <a:p>
            <a:pPr marL="0" indent="0" algn="just">
              <a:buNone/>
            </a:pPr>
            <a:r>
              <a:rPr lang="it-IT" dirty="0"/>
              <a:t>SI v. altresì l’</a:t>
            </a:r>
            <a:r>
              <a:rPr lang="it-IT" dirty="0">
                <a:hlinkClick r:id="rId2"/>
              </a:rPr>
              <a:t>ordinanza n. 91 del 29 settembre 2009 del Comune di Massa</a:t>
            </a:r>
            <a:r>
              <a:rPr lang="it-IT" dirty="0"/>
              <a:t>.</a:t>
            </a:r>
          </a:p>
        </p:txBody>
      </p:sp>
    </p:spTree>
    <p:extLst>
      <p:ext uri="{BB962C8B-B14F-4D97-AF65-F5344CB8AC3E}">
        <p14:creationId xmlns:p14="http://schemas.microsoft.com/office/powerpoint/2010/main" val="1877244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522ED7-796B-CB60-BC3F-C6FA66C8348A}"/>
              </a:ext>
            </a:extLst>
          </p:cNvPr>
          <p:cNvSpPr>
            <a:spLocks noGrp="1"/>
          </p:cNvSpPr>
          <p:nvPr>
            <p:ph type="title"/>
          </p:nvPr>
        </p:nvSpPr>
        <p:spPr/>
        <p:txBody>
          <a:bodyPr/>
          <a:lstStyle/>
          <a:p>
            <a:r>
              <a:rPr lang="it-IT" dirty="0"/>
              <a:t>Segue. Art. 8 Distanze minime per gli apiari</a:t>
            </a:r>
          </a:p>
        </p:txBody>
      </p:sp>
      <p:sp>
        <p:nvSpPr>
          <p:cNvPr id="3" name="Segnaposto contenuto 2">
            <a:extLst>
              <a:ext uri="{FF2B5EF4-FFF2-40B4-BE49-F238E27FC236}">
                <a16:creationId xmlns:a16="http://schemas.microsoft.com/office/drawing/2014/main" id="{E0509B78-C426-F41C-BF39-198A294BA412}"/>
              </a:ext>
            </a:extLst>
          </p:cNvPr>
          <p:cNvSpPr>
            <a:spLocks noGrp="1"/>
          </p:cNvSpPr>
          <p:nvPr>
            <p:ph idx="1"/>
          </p:nvPr>
        </p:nvSpPr>
        <p:spPr/>
        <p:txBody>
          <a:bodyPr>
            <a:normAutofit fontScale="92500" lnSpcReduction="10000"/>
          </a:bodyPr>
          <a:lstStyle/>
          <a:p>
            <a:pPr marL="0" indent="0" algn="just">
              <a:buNone/>
            </a:pPr>
            <a:r>
              <a:rPr lang="it-IT" dirty="0"/>
              <a:t>1. Dopo l'articolo 896 del codice civile, </a:t>
            </a:r>
            <a:r>
              <a:rPr lang="it-IT" dirty="0" err="1"/>
              <a:t>e'</a:t>
            </a:r>
            <a:r>
              <a:rPr lang="it-IT" dirty="0"/>
              <a:t> inserito il seguente: "ART. 896-bis. - (Distanze minime per gli apiari). - Gli apiari devono essere collocati a non meno di dieci metri da strade di pubblico transito e a non meno di cinque metri dai confini di </a:t>
            </a:r>
            <a:r>
              <a:rPr lang="it-IT" dirty="0" err="1"/>
              <a:t>proprieta'</a:t>
            </a:r>
            <a:r>
              <a:rPr lang="it-IT" dirty="0"/>
              <a:t> pubbliche o private. Il rispetto delle distanze di cui al primo comma non </a:t>
            </a:r>
            <a:r>
              <a:rPr lang="it-IT" dirty="0" err="1"/>
              <a:t>e'</a:t>
            </a:r>
            <a:r>
              <a:rPr lang="it-IT" dirty="0"/>
              <a:t> obbligatorio se tra l'apiario e i luoghi ivi indicati esistono dislivelli di almeno due metri o se sono interposti, senza soluzioni di </a:t>
            </a:r>
            <a:r>
              <a:rPr lang="it-IT" dirty="0" err="1"/>
              <a:t>continuita'</a:t>
            </a:r>
            <a:r>
              <a:rPr lang="it-IT" dirty="0"/>
              <a:t>, muri, siepi o altri ripari idonei a non consentire il passaggio delle api. Tali ripari devono avere una altezza di almeno due metri. Sono comunque fatti salvi gli accordi tra le parti interessate. Nel caso di accertata presenza di impianti industriali saccariferi, gli apiari devono rispettare una distanza minima di un chilometro dai suddetti luoghi di produzione".</a:t>
            </a:r>
          </a:p>
        </p:txBody>
      </p:sp>
    </p:spTree>
    <p:extLst>
      <p:ext uri="{BB962C8B-B14F-4D97-AF65-F5344CB8AC3E}">
        <p14:creationId xmlns:p14="http://schemas.microsoft.com/office/powerpoint/2010/main" val="3359153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D0BE3D13-5BE5-4B05-AFCF-2A2E059D2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1AC85C80-0175-4214-A13D-03C224658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124" y="487443"/>
            <a:ext cx="5841548" cy="5841548"/>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40000"/>
                  <a:lumOff val="60000"/>
                </a:schemeClr>
              </a:solidFill>
            </a:endParaRPr>
          </a:p>
        </p:txBody>
      </p:sp>
      <p:pic>
        <p:nvPicPr>
          <p:cNvPr id="33" name="Picture 32">
            <a:extLst>
              <a:ext uri="{FF2B5EF4-FFF2-40B4-BE49-F238E27FC236}">
                <a16:creationId xmlns:a16="http://schemas.microsoft.com/office/drawing/2014/main" id="{15ADB788-8569-409E-862D-665AD53C990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133" y="0"/>
            <a:ext cx="12189867" cy="6858000"/>
          </a:xfrm>
          <a:prstGeom prst="rect">
            <a:avLst/>
          </a:prstGeom>
        </p:spPr>
      </p:pic>
      <p:sp>
        <p:nvSpPr>
          <p:cNvPr id="2" name="Titolo 1">
            <a:extLst>
              <a:ext uri="{FF2B5EF4-FFF2-40B4-BE49-F238E27FC236}">
                <a16:creationId xmlns:a16="http://schemas.microsoft.com/office/drawing/2014/main" id="{2BC03825-AC88-65C7-1F68-EB44080AFEEE}"/>
              </a:ext>
            </a:extLst>
          </p:cNvPr>
          <p:cNvSpPr>
            <a:spLocks noGrp="1"/>
          </p:cNvSpPr>
          <p:nvPr>
            <p:ph type="ctrTitle"/>
          </p:nvPr>
        </p:nvSpPr>
        <p:spPr>
          <a:xfrm>
            <a:off x="3039048" y="2568817"/>
            <a:ext cx="7155598" cy="3133968"/>
          </a:xfrm>
        </p:spPr>
        <p:txBody>
          <a:bodyPr>
            <a:normAutofit/>
          </a:bodyPr>
          <a:lstStyle/>
          <a:p>
            <a:pPr algn="l"/>
            <a:r>
              <a:rPr lang="it-IT" sz="6600" dirty="0">
                <a:solidFill>
                  <a:srgbClr val="1F2D29"/>
                </a:solidFill>
              </a:rPr>
              <a:t>LE ATTIVITA’ AGRICOLE PRINCIPALI</a:t>
            </a:r>
          </a:p>
        </p:txBody>
      </p:sp>
      <p:sp>
        <p:nvSpPr>
          <p:cNvPr id="35" name="Rectangle 34">
            <a:extLst>
              <a:ext uri="{FF2B5EF4-FFF2-40B4-BE49-F238E27FC236}">
                <a16:creationId xmlns:a16="http://schemas.microsoft.com/office/drawing/2014/main" id="{76562092-3AA7-4EF0-9007-C44F879A13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it-IT"/>
          </a:p>
        </p:txBody>
      </p:sp>
      <p:sp>
        <p:nvSpPr>
          <p:cNvPr id="37" name="Right Triangle 36">
            <a:extLst>
              <a:ext uri="{FF2B5EF4-FFF2-40B4-BE49-F238E27FC236}">
                <a16:creationId xmlns:a16="http://schemas.microsoft.com/office/drawing/2014/main" id="{2663C086-1480-4E81-BD6F-3E43A4C38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585313" y="2747897"/>
            <a:ext cx="353147" cy="353147"/>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40098769"/>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EDB352-39E0-9846-8A80-920D3AE68E1A}"/>
              </a:ext>
            </a:extLst>
          </p:cNvPr>
          <p:cNvSpPr>
            <a:spLocks noGrp="1"/>
          </p:cNvSpPr>
          <p:nvPr>
            <p:ph type="title"/>
          </p:nvPr>
        </p:nvSpPr>
        <p:spPr/>
        <p:txBody>
          <a:bodyPr/>
          <a:lstStyle/>
          <a:p>
            <a:r>
              <a:rPr lang="it-IT" dirty="0"/>
              <a:t>Art. 4 (Esercizio dell’attività di vendita)</a:t>
            </a:r>
            <a:br>
              <a:rPr lang="it-IT" dirty="0"/>
            </a:br>
            <a:r>
              <a:rPr lang="it-IT" dirty="0"/>
              <a:t>d.lgs. 228/2001</a:t>
            </a:r>
          </a:p>
        </p:txBody>
      </p:sp>
      <p:sp>
        <p:nvSpPr>
          <p:cNvPr id="3" name="Segnaposto contenuto 2">
            <a:extLst>
              <a:ext uri="{FF2B5EF4-FFF2-40B4-BE49-F238E27FC236}">
                <a16:creationId xmlns:a16="http://schemas.microsoft.com/office/drawing/2014/main" id="{FC50F7CF-F886-8485-D6DE-23A7FF62CB23}"/>
              </a:ext>
            </a:extLst>
          </p:cNvPr>
          <p:cNvSpPr>
            <a:spLocks noGrp="1"/>
          </p:cNvSpPr>
          <p:nvPr>
            <p:ph idx="1"/>
          </p:nvPr>
        </p:nvSpPr>
        <p:spPr/>
        <p:txBody>
          <a:bodyPr>
            <a:normAutofit fontScale="40000" lnSpcReduction="20000"/>
          </a:bodyPr>
          <a:lstStyle/>
          <a:p>
            <a:pPr marL="0" indent="0" algn="just">
              <a:buNone/>
            </a:pPr>
            <a:r>
              <a:rPr lang="it-IT" dirty="0"/>
              <a:t>Gli imprenditori agricoli, singoli o associati, iscritti nel registro delle imprese di cui all'art. 8 della legge 29 dicembre 1993, n. 580, possono vendere direttamente al dettaglio, in tutto il territorio della Repubblica, i prodotti provenienti in misura prevalente dalle rispettive aziende, osservate le disposizioni vigenti in materia di igiene e </a:t>
            </a:r>
            <a:r>
              <a:rPr lang="it-IT" dirty="0" err="1"/>
              <a:t>sanita’</a:t>
            </a:r>
            <a:r>
              <a:rPr lang="it-IT" dirty="0"/>
              <a:t>.</a:t>
            </a:r>
          </a:p>
          <a:p>
            <a:pPr marL="0" indent="0" algn="just">
              <a:buNone/>
            </a:pPr>
            <a:r>
              <a:rPr lang="it-IT" dirty="0"/>
              <a:t>1-bis. Fermo restando quanto previsto al comma 1, anche per l'osservanza delle disposizioni vigenti in materia di igiene e </a:t>
            </a:r>
            <a:r>
              <a:rPr lang="it-IT" dirty="0" err="1"/>
              <a:t>sanita'</a:t>
            </a:r>
            <a:r>
              <a:rPr lang="it-IT" dirty="0"/>
              <a:t>, i medesimi soggetti di cui al comma 1 possono </a:t>
            </a:r>
            <a:r>
              <a:rPr lang="it-IT" dirty="0" err="1"/>
              <a:t>altresi'</a:t>
            </a:r>
            <a:r>
              <a:rPr lang="it-IT" dirty="0"/>
              <a:t> vendere direttamente al dettaglio in tutto il territorio della Repubblica i prodotti agricoli e alimentari, appartenenti ad uno o </a:t>
            </a:r>
            <a:r>
              <a:rPr lang="it-IT" dirty="0" err="1"/>
              <a:t>piu'</a:t>
            </a:r>
            <a:r>
              <a:rPr lang="it-IT" dirty="0"/>
              <a:t> comparti agronomici diversi da quelli dei prodotti della propria azienda, </a:t>
            </a:r>
            <a:r>
              <a:rPr lang="it-IT" dirty="0" err="1"/>
              <a:t>purche</a:t>
            </a:r>
            <a:r>
              <a:rPr lang="it-IT" dirty="0"/>
              <a:t>' direttamente acquistati da altri imprenditori agricoli. Il fatturato derivante dalla vendita dei prodotti provenienti dalle rispettive aziende deve essere prevalente rispetto al fatturato proveniente dal totale dei prodotti acquistati da altri imprenditori agricoli.</a:t>
            </a:r>
          </a:p>
          <a:p>
            <a:pPr marL="0" indent="0" algn="just">
              <a:buNone/>
            </a:pPr>
            <a:r>
              <a:rPr lang="it-IT" dirty="0"/>
              <a:t>2. La vendita diretta dei prodotti agricoli in forma itinerante </a:t>
            </a:r>
            <a:r>
              <a:rPr lang="it-IT" dirty="0" err="1"/>
              <a:t>e'</a:t>
            </a:r>
            <a:r>
              <a:rPr lang="it-IT" dirty="0"/>
              <a:t> soggetta a comunicazione al comune del luogo ove ha sede l'azienda di produzione e </a:t>
            </a:r>
            <a:r>
              <a:rPr lang="it-IT" dirty="0" err="1"/>
              <a:t>puo'</a:t>
            </a:r>
            <a:r>
              <a:rPr lang="it-IT" dirty="0"/>
              <a:t> essere effettuata a decorrere dalla data di invio della medesima comunicazione. Per la vendita al dettaglio esercitata su superfici all'aperto </a:t>
            </a:r>
            <a:r>
              <a:rPr lang="it-IT" b="1" i="1" dirty="0"/>
              <a:t>((o destinate alla produzione primaria))</a:t>
            </a:r>
            <a:r>
              <a:rPr lang="it-IT" dirty="0"/>
              <a:t> nell'ambito dell'azienda agricola, </a:t>
            </a:r>
            <a:r>
              <a:rPr lang="it-IT" dirty="0" err="1"/>
              <a:t>nonche</a:t>
            </a:r>
            <a:r>
              <a:rPr lang="it-IT" dirty="0"/>
              <a:t>' per la vendita esercitata in occasione di sagre, fiere, manifestazioni a carattere religioso, benefico o politico o di promozione dei prodotti tipici o locali, non </a:t>
            </a:r>
            <a:r>
              <a:rPr lang="it-IT" dirty="0" err="1"/>
              <a:t>e'</a:t>
            </a:r>
            <a:r>
              <a:rPr lang="it-IT" dirty="0"/>
              <a:t> richiesta la comunicazione di inizio </a:t>
            </a:r>
            <a:r>
              <a:rPr lang="it-IT" dirty="0" err="1"/>
              <a:t>attivita’</a:t>
            </a:r>
            <a:r>
              <a:rPr lang="it-IT" dirty="0"/>
              <a:t>.</a:t>
            </a:r>
          </a:p>
          <a:p>
            <a:pPr marL="0" indent="0" algn="just">
              <a:buNone/>
            </a:pPr>
            <a:r>
              <a:rPr lang="it-IT" dirty="0"/>
              <a:t>3. La comunicazione di cui al comma 2, oltre alle indicazioni delle </a:t>
            </a:r>
            <a:r>
              <a:rPr lang="it-IT" dirty="0" err="1"/>
              <a:t>generalita'</a:t>
            </a:r>
            <a:r>
              <a:rPr lang="it-IT" dirty="0"/>
              <a:t> del richiedente, dell'iscrizione nel registro delle imprese e degli estremi di ubicazione dell'azienda, deve contenere la specificazione dei prodotti di cui s'intende praticare la vendita e delle </a:t>
            </a:r>
            <a:r>
              <a:rPr lang="it-IT" dirty="0" err="1"/>
              <a:t>modalita'</a:t>
            </a:r>
            <a:r>
              <a:rPr lang="it-IT" dirty="0"/>
              <a:t> con cui si intende effettuarla, ivi compreso il commercio elettronico.</a:t>
            </a:r>
          </a:p>
          <a:p>
            <a:pPr marL="0" indent="0" algn="just">
              <a:buNone/>
            </a:pPr>
            <a:r>
              <a:rPr lang="it-IT" dirty="0"/>
              <a:t>4. Qualora si intenda esercitare la vendita al dettaglio non in forma itinerante su aree pubbliche o in locali aperti al pubblico, la comunicazione </a:t>
            </a:r>
            <a:r>
              <a:rPr lang="it-IT" dirty="0" err="1"/>
              <a:t>e'</a:t>
            </a:r>
            <a:r>
              <a:rPr lang="it-IT" dirty="0"/>
              <a:t> indirizzata al sindaco del comune in cui si intende esercitare la vendita. Per la vendita al dettaglio su aree pubbliche mediante l'utilizzo di un posteggio la comunicazione deve contenere la richiesta di assegnazione del posteggio medesimo, ai sensi dell'art. 28 del decreto legislativo 31 marzo 1998, n. 114.</a:t>
            </a:r>
          </a:p>
          <a:p>
            <a:pPr marL="0" indent="0" algn="just">
              <a:buNone/>
            </a:pPr>
            <a:r>
              <a:rPr lang="it-IT" dirty="0"/>
              <a:t>4-bis. La vendita diretta mediante il commercio elettronico </a:t>
            </a:r>
            <a:r>
              <a:rPr lang="it-IT" dirty="0" err="1"/>
              <a:t>puo'</a:t>
            </a:r>
            <a:r>
              <a:rPr lang="it-IT" dirty="0"/>
              <a:t> essere iniziata contestualmente all'invio della comunicazione al comune del luogo ove ha sede l'azienda di produzione.</a:t>
            </a:r>
          </a:p>
        </p:txBody>
      </p:sp>
    </p:spTree>
    <p:extLst>
      <p:ext uri="{BB962C8B-B14F-4D97-AF65-F5344CB8AC3E}">
        <p14:creationId xmlns:p14="http://schemas.microsoft.com/office/powerpoint/2010/main" val="29364274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AEA933-D255-AFA4-95B3-B7CBE8E70D60}"/>
              </a:ext>
            </a:extLst>
          </p:cNvPr>
          <p:cNvSpPr>
            <a:spLocks noGrp="1"/>
          </p:cNvSpPr>
          <p:nvPr>
            <p:ph type="title"/>
          </p:nvPr>
        </p:nvSpPr>
        <p:spPr/>
        <p:txBody>
          <a:bodyPr/>
          <a:lstStyle/>
          <a:p>
            <a:r>
              <a:rPr lang="it-IT" dirty="0"/>
              <a:t>Segue</a:t>
            </a:r>
          </a:p>
        </p:txBody>
      </p:sp>
      <p:sp>
        <p:nvSpPr>
          <p:cNvPr id="3" name="Segnaposto contenuto 2">
            <a:extLst>
              <a:ext uri="{FF2B5EF4-FFF2-40B4-BE49-F238E27FC236}">
                <a16:creationId xmlns:a16="http://schemas.microsoft.com/office/drawing/2014/main" id="{311EA93F-B584-53F9-2824-C59EE9582DEE}"/>
              </a:ext>
            </a:extLst>
          </p:cNvPr>
          <p:cNvSpPr>
            <a:spLocks noGrp="1"/>
          </p:cNvSpPr>
          <p:nvPr>
            <p:ph idx="1"/>
          </p:nvPr>
        </p:nvSpPr>
        <p:spPr/>
        <p:txBody>
          <a:bodyPr>
            <a:normAutofit fontScale="40000" lnSpcReduction="20000"/>
          </a:bodyPr>
          <a:lstStyle/>
          <a:p>
            <a:pPr marL="0" indent="0" algn="just">
              <a:buNone/>
            </a:pPr>
            <a:r>
              <a:rPr lang="it-IT" dirty="0"/>
              <a:t>5. La presente disciplina si applica anche nel caso di vendita di prodotti derivati, ottenuti a seguito di </a:t>
            </a:r>
            <a:r>
              <a:rPr lang="it-IT" dirty="0" err="1"/>
              <a:t>attivita'</a:t>
            </a:r>
            <a:r>
              <a:rPr lang="it-IT" dirty="0"/>
              <a:t> di manipolazione o trasformazione dei prodotti agricoli e zootecnici, finalizzate al completo sfruttamento del ciclo produttivo dell'impresa.</a:t>
            </a:r>
          </a:p>
          <a:p>
            <a:pPr marL="0" indent="0" algn="just">
              <a:buNone/>
            </a:pPr>
            <a:r>
              <a:rPr lang="it-IT" dirty="0"/>
              <a:t>6. Non possono esercitare </a:t>
            </a:r>
            <a:r>
              <a:rPr lang="it-IT" dirty="0" err="1"/>
              <a:t>l'attivita'</a:t>
            </a:r>
            <a:r>
              <a:rPr lang="it-IT" dirty="0"/>
              <a:t> di vendita diretta gli imprenditori agricoli, singoli o soci di </a:t>
            </a:r>
            <a:r>
              <a:rPr lang="it-IT" dirty="0" err="1"/>
              <a:t>societa'</a:t>
            </a:r>
            <a:r>
              <a:rPr lang="it-IT" dirty="0"/>
              <a:t> di persone e le persone giuridiche i cui amministratori abbiano riportato, nell'espletamento delle funzioni connesse alla carica ricoperta nella </a:t>
            </a:r>
            <a:r>
              <a:rPr lang="it-IT" dirty="0" err="1"/>
              <a:t>societa'</a:t>
            </a:r>
            <a:r>
              <a:rPr lang="it-IT" dirty="0"/>
              <a:t>, condanne con sentenza passata in giudicato, per delitti in materia di igiene e </a:t>
            </a:r>
            <a:r>
              <a:rPr lang="it-IT" dirty="0" err="1"/>
              <a:t>sanita'</a:t>
            </a:r>
            <a:r>
              <a:rPr lang="it-IT" dirty="0"/>
              <a:t> o di frode nella preparazione degli alimenti nel quinquennio precedente all'inizio dell'esercizio </a:t>
            </a:r>
            <a:r>
              <a:rPr lang="it-IT" dirty="0" err="1"/>
              <a:t>dell'attivita'</a:t>
            </a:r>
            <a:r>
              <a:rPr lang="it-IT" dirty="0"/>
              <a:t>. Il divieto ha efficacia per un periodo di cinque anni dal passaggio in giudicato della sentenza di condanna.</a:t>
            </a:r>
          </a:p>
          <a:p>
            <a:pPr marL="0" indent="0" algn="just">
              <a:buNone/>
            </a:pPr>
            <a:r>
              <a:rPr lang="it-IT" dirty="0"/>
              <a:t>7. Alla vendita diretta disciplinata dal presente decreto legislativo continuano a non applicarsi le disposizioni di cui al decreto legislativo 31 marzo 1998, n. 114, in </a:t>
            </a:r>
            <a:r>
              <a:rPr lang="it-IT" dirty="0" err="1"/>
              <a:t>conformita'</a:t>
            </a:r>
            <a:r>
              <a:rPr lang="it-IT" dirty="0"/>
              <a:t> a quanto stabilito dall'articolo 4, comma 2, lettera d), del medesimo decreto legislativo n. 114 del 1998.</a:t>
            </a:r>
          </a:p>
          <a:p>
            <a:pPr marL="0" indent="0" algn="just">
              <a:buNone/>
            </a:pPr>
            <a:r>
              <a:rPr lang="it-IT" dirty="0"/>
              <a:t>8. Qualora l'ammontare dei ricavi derivanti dalla vendita dei prodotti non provenienti dalle rispettive aziende nell'anno solare precedente sia superiore a 160.000 euro per gli imprenditori individuali ovvero a 4 milioni di euro per le </a:t>
            </a:r>
            <a:r>
              <a:rPr lang="it-IT" dirty="0" err="1"/>
              <a:t>societa'</a:t>
            </a:r>
            <a:r>
              <a:rPr lang="it-IT" dirty="0"/>
              <a:t>, si applicano le disposizioni del citato decreto legislativo n. 114 del 1998.</a:t>
            </a:r>
          </a:p>
          <a:p>
            <a:pPr marL="0" indent="0" algn="just">
              <a:buNone/>
            </a:pPr>
            <a:r>
              <a:rPr lang="it-IT" dirty="0"/>
              <a:t>8-bis. In </a:t>
            </a:r>
            <a:r>
              <a:rPr lang="it-IT" dirty="0" err="1"/>
              <a:t>conformita'</a:t>
            </a:r>
            <a:r>
              <a:rPr lang="it-IT" dirty="0"/>
              <a:t> a quanto previsto dall'articolo 34 del decreto-legge 6 dicembre 2011, n. 201, convertito, con modificazioni, dalla legge 22 dicembre 2011, n. 214, nell'ambito dell'esercizio della vendita diretta </a:t>
            </a:r>
            <a:r>
              <a:rPr lang="it-IT" dirty="0" err="1"/>
              <a:t>e'</a:t>
            </a:r>
            <a:r>
              <a:rPr lang="it-IT" dirty="0"/>
              <a:t> consentito vendere prodotti agricoli, anche manipolati o trasformati, </a:t>
            </a:r>
            <a:r>
              <a:rPr lang="it-IT" dirty="0" err="1"/>
              <a:t>gia'</a:t>
            </a:r>
            <a:r>
              <a:rPr lang="it-IT" dirty="0"/>
              <a:t> pronti per il consumo, mediante l'utilizzo di strutture mobili nella </a:t>
            </a:r>
            <a:r>
              <a:rPr lang="it-IT" dirty="0" err="1"/>
              <a:t>disponibilita'</a:t>
            </a:r>
            <a:r>
              <a:rPr lang="it-IT" dirty="0"/>
              <a:t> dell'impresa agricola, anche in </a:t>
            </a:r>
            <a:r>
              <a:rPr lang="it-IT" dirty="0" err="1"/>
              <a:t>modalita'</a:t>
            </a:r>
            <a:r>
              <a:rPr lang="it-IT" dirty="0"/>
              <a:t> itinerante su aree pubbliche o private, </a:t>
            </a:r>
            <a:r>
              <a:rPr lang="it-IT" dirty="0" err="1"/>
              <a:t>nonche</a:t>
            </a:r>
            <a:r>
              <a:rPr lang="it-IT" dirty="0"/>
              <a:t>' il consumo immediato dei prodotti oggetto di vendita, utilizzando i locali e gli arredi nella </a:t>
            </a:r>
            <a:r>
              <a:rPr lang="it-IT" dirty="0" err="1"/>
              <a:t>disponibilita'</a:t>
            </a:r>
            <a:r>
              <a:rPr lang="it-IT" dirty="0"/>
              <a:t> dell'imprenditore agricolo, con l'esclusione del servizio assistito di somministrazione e con l'osservanza delle prescrizioni generali di carattere igienico-sanitario.</a:t>
            </a:r>
          </a:p>
          <a:p>
            <a:pPr marL="0" indent="0" algn="just">
              <a:buNone/>
            </a:pPr>
            <a:r>
              <a:rPr lang="it-IT" dirty="0"/>
              <a:t>8-ter. </a:t>
            </a:r>
            <a:r>
              <a:rPr lang="it-IT" dirty="0" err="1"/>
              <a:t>L'attivita'</a:t>
            </a:r>
            <a:r>
              <a:rPr lang="it-IT" dirty="0"/>
              <a:t> di vendita diretta dei prodotti agricoli ai sensi del presente articolo non comporta cambio di destinazione d'uso dei locali ove si svolge la vendita e </a:t>
            </a:r>
            <a:r>
              <a:rPr lang="it-IT" dirty="0" err="1"/>
              <a:t>puo'</a:t>
            </a:r>
            <a:r>
              <a:rPr lang="it-IT" dirty="0"/>
              <a:t> esercitarsi su tutto il territorio comunale a prescindere dalla destinazione urbanistica della zona in cui sono ubicati i locali a </a:t>
            </a:r>
            <a:r>
              <a:rPr lang="it-IT" dirty="0" err="1"/>
              <a:t>cio'</a:t>
            </a:r>
            <a:r>
              <a:rPr lang="it-IT" dirty="0"/>
              <a:t> destinati.</a:t>
            </a:r>
          </a:p>
        </p:txBody>
      </p:sp>
    </p:spTree>
    <p:extLst>
      <p:ext uri="{BB962C8B-B14F-4D97-AF65-F5344CB8AC3E}">
        <p14:creationId xmlns:p14="http://schemas.microsoft.com/office/powerpoint/2010/main" val="1909673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7222B5-6312-F109-4E69-A65574CB1828}"/>
              </a:ext>
            </a:extLst>
          </p:cNvPr>
          <p:cNvSpPr>
            <a:spLocks noGrp="1"/>
          </p:cNvSpPr>
          <p:nvPr>
            <p:ph type="title"/>
          </p:nvPr>
        </p:nvSpPr>
        <p:spPr/>
        <p:txBody>
          <a:bodyPr/>
          <a:lstStyle/>
          <a:p>
            <a:r>
              <a:rPr lang="it-IT" dirty="0"/>
              <a:t>Art. 2195 c.c. Imprenditori soggetti a registrazione</a:t>
            </a:r>
          </a:p>
        </p:txBody>
      </p:sp>
      <p:sp>
        <p:nvSpPr>
          <p:cNvPr id="3" name="Segnaposto contenuto 2">
            <a:extLst>
              <a:ext uri="{FF2B5EF4-FFF2-40B4-BE49-F238E27FC236}">
                <a16:creationId xmlns:a16="http://schemas.microsoft.com/office/drawing/2014/main" id="{78EF8CE7-7F77-62A2-E9C6-A1BB3FA47E9F}"/>
              </a:ext>
            </a:extLst>
          </p:cNvPr>
          <p:cNvSpPr>
            <a:spLocks noGrp="1"/>
          </p:cNvSpPr>
          <p:nvPr>
            <p:ph idx="1"/>
          </p:nvPr>
        </p:nvSpPr>
        <p:spPr/>
        <p:txBody>
          <a:bodyPr>
            <a:normAutofit fontScale="85000" lnSpcReduction="20000"/>
          </a:bodyPr>
          <a:lstStyle/>
          <a:p>
            <a:pPr marL="0" indent="0" algn="just">
              <a:buNone/>
            </a:pPr>
            <a:r>
              <a:rPr lang="it-IT" dirty="0"/>
              <a:t>Sono soggetti all'obbligo dell'iscrizione nel registro delle imprese gli imprenditori che esercitano:</a:t>
            </a:r>
          </a:p>
          <a:p>
            <a:pPr marL="457200" indent="-457200" algn="just">
              <a:buAutoNum type="arabicParenR"/>
            </a:pPr>
            <a:r>
              <a:rPr lang="it-IT" dirty="0" err="1"/>
              <a:t>un'attivita'</a:t>
            </a:r>
            <a:r>
              <a:rPr lang="it-IT" dirty="0"/>
              <a:t> industriale diretta alla produzione di beni o di servizi;</a:t>
            </a:r>
          </a:p>
          <a:p>
            <a:pPr marL="457200" indent="-457200" algn="just">
              <a:buAutoNum type="arabicParenR"/>
            </a:pPr>
            <a:r>
              <a:rPr lang="it-IT" dirty="0" err="1"/>
              <a:t>un'attivita'</a:t>
            </a:r>
            <a:r>
              <a:rPr lang="it-IT" dirty="0"/>
              <a:t> intermediaria nella circolazione dei beni;</a:t>
            </a:r>
          </a:p>
          <a:p>
            <a:pPr marL="457200" indent="-457200" algn="just">
              <a:buAutoNum type="arabicParenR"/>
            </a:pPr>
            <a:r>
              <a:rPr lang="it-IT" dirty="0" err="1"/>
              <a:t>un'attivita'</a:t>
            </a:r>
            <a:r>
              <a:rPr lang="it-IT" dirty="0"/>
              <a:t> di trasporto per terra, per acqua o per aria;</a:t>
            </a:r>
          </a:p>
          <a:p>
            <a:pPr marL="457200" indent="-457200" algn="just">
              <a:buAutoNum type="arabicParenR"/>
            </a:pPr>
            <a:r>
              <a:rPr lang="it-IT" dirty="0" err="1"/>
              <a:t>un'attivita'</a:t>
            </a:r>
            <a:r>
              <a:rPr lang="it-IT" dirty="0"/>
              <a:t> bancaria o assicurativa;</a:t>
            </a:r>
          </a:p>
          <a:p>
            <a:pPr marL="457200" indent="-457200" algn="just">
              <a:buAutoNum type="arabicParenR"/>
            </a:pPr>
            <a:r>
              <a:rPr lang="it-IT" dirty="0"/>
              <a:t>altre </a:t>
            </a:r>
            <a:r>
              <a:rPr lang="it-IT" dirty="0" err="1"/>
              <a:t>attivita'</a:t>
            </a:r>
            <a:r>
              <a:rPr lang="it-IT" dirty="0"/>
              <a:t> ausiliarie delle precedenti.</a:t>
            </a:r>
          </a:p>
          <a:p>
            <a:pPr marL="0" indent="0" algn="just">
              <a:buNone/>
            </a:pPr>
            <a:r>
              <a:rPr lang="it-IT" dirty="0"/>
              <a:t>Le disposizioni della legge che fanno riferimento alle </a:t>
            </a:r>
            <a:r>
              <a:rPr lang="it-IT" dirty="0" err="1"/>
              <a:t>attivita'</a:t>
            </a:r>
            <a:r>
              <a:rPr lang="it-IT" dirty="0"/>
              <a:t> e alle imprese commerciali si applicano, se non risulta diversamente, a tutte le </a:t>
            </a:r>
            <a:r>
              <a:rPr lang="it-IT" dirty="0" err="1"/>
              <a:t>attivita'</a:t>
            </a:r>
            <a:r>
              <a:rPr lang="it-IT" dirty="0"/>
              <a:t> indicate in questo articolo e alle imprese che le esercitano.</a:t>
            </a:r>
          </a:p>
        </p:txBody>
      </p:sp>
    </p:spTree>
    <p:extLst>
      <p:ext uri="{BB962C8B-B14F-4D97-AF65-F5344CB8AC3E}">
        <p14:creationId xmlns:p14="http://schemas.microsoft.com/office/powerpoint/2010/main" val="11831477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F268C1-83CA-8F2D-573F-CFDF27055288}"/>
              </a:ext>
            </a:extLst>
          </p:cNvPr>
          <p:cNvSpPr>
            <a:spLocks noGrp="1"/>
          </p:cNvSpPr>
          <p:nvPr>
            <p:ph type="title"/>
          </p:nvPr>
        </p:nvSpPr>
        <p:spPr/>
        <p:txBody>
          <a:bodyPr>
            <a:noAutofit/>
          </a:bodyPr>
          <a:lstStyle/>
          <a:p>
            <a:r>
              <a:rPr lang="it-IT" sz="1400" dirty="0"/>
              <a:t>Art. 7 (Conservazione </a:t>
            </a:r>
            <a:r>
              <a:rPr lang="it-IT" sz="1400" dirty="0" err="1"/>
              <a:t>dell'integrita'</a:t>
            </a:r>
            <a:r>
              <a:rPr lang="it-IT" sz="1400" dirty="0"/>
              <a:t> fondiaria)</a:t>
            </a:r>
            <a:br>
              <a:rPr lang="it-IT" sz="1400" dirty="0"/>
            </a:br>
            <a:r>
              <a:rPr lang="it-IT" sz="1400" dirty="0"/>
              <a:t>d.lgs.</a:t>
            </a:r>
            <a:r>
              <a:rPr lang="it-IT" sz="1400" b="0" dirty="0">
                <a:effectLst/>
              </a:rPr>
              <a:t> 29 marzo 2004, n. 99</a:t>
            </a:r>
            <a:br>
              <a:rPr lang="it-IT" sz="1400" b="0" dirty="0">
                <a:effectLst/>
              </a:rPr>
            </a:br>
            <a:r>
              <a:rPr lang="it-IT" sz="1400" b="0" dirty="0">
                <a:effectLst/>
              </a:rPr>
              <a:t>[</a:t>
            </a:r>
            <a:r>
              <a:rPr lang="it-IT" sz="1400" dirty="0"/>
              <a:t>Art. 5-bis (Conservazione </a:t>
            </a:r>
            <a:r>
              <a:rPr lang="it-IT" sz="1400" dirty="0" err="1"/>
              <a:t>dell'integrita'</a:t>
            </a:r>
            <a:r>
              <a:rPr lang="it-IT" sz="1400" dirty="0"/>
              <a:t> aziendale)</a:t>
            </a:r>
            <a:br>
              <a:rPr lang="it-IT" sz="1400" dirty="0"/>
            </a:br>
            <a:r>
              <a:rPr lang="it-IT" sz="1400" dirty="0"/>
              <a:t>d.lgs. 228/2001)]</a:t>
            </a:r>
            <a:br>
              <a:rPr lang="it-IT" sz="1400" dirty="0"/>
            </a:br>
            <a:r>
              <a:rPr lang="it-IT" sz="1400" dirty="0"/>
              <a:t>Si v. altresì </a:t>
            </a:r>
            <a:r>
              <a:rPr lang="it-IT" sz="1400" dirty="0">
                <a:effectLst/>
                <a:latin typeface="Arial" panose="020B0604020202020204" pitchFamily="34" charset="0"/>
                <a:hlinkClick r:id="rId2"/>
              </a:rPr>
              <a:t>Cass., Sez. </a:t>
            </a:r>
            <a:r>
              <a:rPr lang="it-IT" sz="1400" dirty="0" err="1">
                <a:effectLst/>
                <a:latin typeface="Arial" panose="020B0604020202020204" pitchFamily="34" charset="0"/>
                <a:hlinkClick r:id="rId2"/>
              </a:rPr>
              <a:t>Trib</a:t>
            </a:r>
            <a:r>
              <a:rPr lang="it-IT" sz="1400" dirty="0">
                <a:effectLst/>
                <a:latin typeface="Arial" panose="020B0604020202020204" pitchFamily="34" charset="0"/>
                <a:hlinkClick r:id="rId2"/>
              </a:rPr>
              <a:t>., 1° luglio 2022, n. 20961</a:t>
            </a:r>
            <a:endParaRPr lang="it-IT" sz="1400" dirty="0"/>
          </a:p>
        </p:txBody>
      </p:sp>
      <p:sp>
        <p:nvSpPr>
          <p:cNvPr id="3" name="Segnaposto contenuto 2">
            <a:extLst>
              <a:ext uri="{FF2B5EF4-FFF2-40B4-BE49-F238E27FC236}">
                <a16:creationId xmlns:a16="http://schemas.microsoft.com/office/drawing/2014/main" id="{0C792747-D14E-5DE5-BB63-6DBEC52F56B6}"/>
              </a:ext>
            </a:extLst>
          </p:cNvPr>
          <p:cNvSpPr>
            <a:spLocks noGrp="1"/>
          </p:cNvSpPr>
          <p:nvPr>
            <p:ph idx="1"/>
          </p:nvPr>
        </p:nvSpPr>
        <p:spPr/>
        <p:txBody>
          <a:bodyPr>
            <a:normAutofit fontScale="55000" lnSpcReduction="20000"/>
          </a:bodyPr>
          <a:lstStyle/>
          <a:p>
            <a:pPr marL="0" indent="0" algn="just">
              <a:buNone/>
            </a:pPr>
            <a:r>
              <a:rPr lang="it-IT" dirty="0"/>
              <a:t>1. Dopo l'articolo 5 del decreto legislativo 18 maggio 2001, n. 228, </a:t>
            </a:r>
            <a:r>
              <a:rPr lang="it-IT" dirty="0" err="1"/>
              <a:t>e'</a:t>
            </a:r>
            <a:r>
              <a:rPr lang="it-IT" dirty="0"/>
              <a:t> inserito il seguente: "Art. 5-bis (Conservazione </a:t>
            </a:r>
            <a:r>
              <a:rPr lang="it-IT" dirty="0" err="1"/>
              <a:t>dell'integrita'</a:t>
            </a:r>
            <a:r>
              <a:rPr lang="it-IT" dirty="0"/>
              <a:t> aziendale). 1. Ove non diversamente disposto dalle leggi regionali, per compendio unico si intende l'estensione di terreno necessaria al raggiungimento del livello minimo di </a:t>
            </a:r>
            <a:r>
              <a:rPr lang="it-IT" dirty="0" err="1"/>
              <a:t>redditivita'</a:t>
            </a:r>
            <a:r>
              <a:rPr lang="it-IT" dirty="0"/>
              <a:t> determinato dai piani regionali di sviluppo rurale per l'erogazione del sostegno agli investimenti previsti dai Regolamenti (CE) nn. 1257 e 1260/1999, e successive modificazioni. 2. Al trasferimento a qualsiasi titolo di terreni agricoli a coloro che si impegnino a costituire un compendio unico e a coltivarlo o a condurlo in </a:t>
            </a:r>
            <a:r>
              <a:rPr lang="it-IT" dirty="0" err="1"/>
              <a:t>qualita'</a:t>
            </a:r>
            <a:r>
              <a:rPr lang="it-IT" dirty="0"/>
              <a:t> di coltivatore diretto o di imprenditore agricolo professionale per un periodo di almeno dieci anni dal trasferimento si applicano le disposizioni di cui all'articolo 5-bis, commi 1 e 2, della legge 31 gennaio 1994, n. 97. Gli onorari notarili per gli atti suddetti sono ridotti ad un sesto. 3. Le agevolazioni fiscali e la riduzione degli onorari notarili ad un sesto in favore della costituzione del compendio unico di cui al comma 2 spettano comunque ai trasferimenti di immobili agricoli e relative pertinenze, compresi i fabbricati, costituiti in maso chiuso di cui alla legge della provincia autonoma di Bolzano 28 novembre 2001, n. 17, effettuati tra vivi o </a:t>
            </a:r>
            <a:r>
              <a:rPr lang="it-IT" dirty="0" err="1"/>
              <a:t>mortis</a:t>
            </a:r>
            <a:r>
              <a:rPr lang="it-IT" dirty="0"/>
              <a:t> causa ad acquirenti che nell'atto o con dichiarazione separata si impegnino a condurre direttamente il maso per dieci anni. 4. I terreni e le relative pertinenze, compresi i fabbricati, costituenti il compendio unico, sono considerati </a:t>
            </a:r>
            <a:r>
              <a:rPr lang="it-IT" dirty="0" err="1"/>
              <a:t>unita'</a:t>
            </a:r>
            <a:r>
              <a:rPr lang="it-IT" dirty="0"/>
              <a:t> indivisibili per dieci anni dal momento della costituzione e durante tale periodo non possono essere frazionati per effetto di trasferimenti a causa di morte o per atti tra vivi. Il predetto vincolo di </a:t>
            </a:r>
            <a:r>
              <a:rPr lang="it-IT" dirty="0" err="1"/>
              <a:t>indivisibilita'</a:t>
            </a:r>
            <a:r>
              <a:rPr lang="it-IT" dirty="0"/>
              <a:t> deve essere espressamente menzionato, a cura dei notai roganti, negli atti di costituzione del compendio e trascritto nei pubblici registri immobiliari dai direttori degli uffici competenti. Sono nulli gli atti tra vivi e le disposizioni testamentarie che hanno per effetto il frazionamento del compendio unico. 5. Possono essere costituiti in compendio unico terreni agricoli anche non confinanti fra loro </a:t>
            </a:r>
            <a:r>
              <a:rPr lang="it-IT" dirty="0" err="1"/>
              <a:t>purche</a:t>
            </a:r>
            <a:r>
              <a:rPr lang="it-IT" dirty="0"/>
              <a:t>' funzionali all'esercizio dell'impresa agricola.</a:t>
            </a:r>
          </a:p>
        </p:txBody>
      </p:sp>
    </p:spTree>
    <p:extLst>
      <p:ext uri="{BB962C8B-B14F-4D97-AF65-F5344CB8AC3E}">
        <p14:creationId xmlns:p14="http://schemas.microsoft.com/office/powerpoint/2010/main" val="3028399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A284B3-E89F-F6F5-C235-3DC7973D5687}"/>
              </a:ext>
            </a:extLst>
          </p:cNvPr>
          <p:cNvSpPr>
            <a:spLocks noGrp="1"/>
          </p:cNvSpPr>
          <p:nvPr>
            <p:ph type="title"/>
          </p:nvPr>
        </p:nvSpPr>
        <p:spPr/>
        <p:txBody>
          <a:bodyPr/>
          <a:lstStyle/>
          <a:p>
            <a:r>
              <a:rPr lang="it-IT" dirty="0"/>
              <a:t>Segue</a:t>
            </a:r>
          </a:p>
        </p:txBody>
      </p:sp>
      <p:sp>
        <p:nvSpPr>
          <p:cNvPr id="3" name="Segnaposto contenuto 2">
            <a:extLst>
              <a:ext uri="{FF2B5EF4-FFF2-40B4-BE49-F238E27FC236}">
                <a16:creationId xmlns:a16="http://schemas.microsoft.com/office/drawing/2014/main" id="{EA2FEF89-C6BE-88CA-324A-CDE0F0AA5DE9}"/>
              </a:ext>
            </a:extLst>
          </p:cNvPr>
          <p:cNvSpPr>
            <a:spLocks noGrp="1"/>
          </p:cNvSpPr>
          <p:nvPr>
            <p:ph idx="1"/>
          </p:nvPr>
        </p:nvSpPr>
        <p:spPr/>
        <p:txBody>
          <a:bodyPr>
            <a:normAutofit fontScale="47500" lnSpcReduction="20000"/>
          </a:bodyPr>
          <a:lstStyle/>
          <a:p>
            <a:pPr marL="0" indent="0" algn="just">
              <a:buNone/>
            </a:pPr>
            <a:r>
              <a:rPr lang="it-IT" dirty="0"/>
              <a:t>6. Qualora nel periodo di cui al comma 4, i beni disponibili nell'asse ereditario non consentano la soddisfazione di tutti gli eredi secondo quanto disposto dalla legge in materia di successioni o dal dante causa, si provvede all'assegnazione del compendio di cui al presente articolo all'erede che la richieda, con addebito dell'eccedenza. A favore degli eredi, per la parte non soddisfatta, sorge un credito di valuta garantito da ipoteca, iscritta a tassa fissa sui terreni caduti in successione, da pagarsi entro due anni dall'apertura della stessa con un tasso d'interesse inferiore di un punto a quello legale. 7. In caso di controversie sul valore da assegnare al compendio unico o relativamente ai diritti agli aiuti comunitari e nazionali presenti sul compendio stesso, le parti possono richiedere un arbitrato alla camera arbitrale ed allo sportello di conciliazione di cui al decreto del Ministro delle politiche agricole e forestali 1° luglio 2002, n. 743. 8. Se nessuno degli eredi richiede l'attribuzione preferenziale, sono revocati i diritti agli aiuti comunitari e nazionali, ivi comprese l'attribuzione di quote produttive, assegnati all'imprenditore defunto per i terreni oggetto della successione. Con decreto del Ministro delle politiche agricole e forestali, d'intesa con la Conferenza permanente per i rapporti tra lo Stato, le regioni, e le province autonome di Trento e di Bolzano, sono determinate le </a:t>
            </a:r>
            <a:r>
              <a:rPr lang="it-IT" dirty="0" err="1"/>
              <a:t>modalita'</a:t>
            </a:r>
            <a:r>
              <a:rPr lang="it-IT" dirty="0"/>
              <a:t> per la revoca e la riattribuzione dei diritti e delle quote. 9. La disciplina di cui al presente articolo si applica anche ai piani di ricomposizione fondiaria e di riordino fondiario promossi dalle regioni, province, comuni e </a:t>
            </a:r>
            <a:r>
              <a:rPr lang="it-IT" dirty="0" err="1"/>
              <a:t>comunita'</a:t>
            </a:r>
            <a:r>
              <a:rPr lang="it-IT" dirty="0"/>
              <a:t> montane. 10. Gli articoli 846, 847 e 848 del codice civile sono abrogati. 11. All'applicazione del presente articolo si provvede nell'ambito degli stanziamenti finalizzati all'attuazione dell'articolo 1, comma 2. </a:t>
            </a:r>
            <a:r>
              <a:rPr lang="it-IT" b="1" i="1" dirty="0"/>
              <a:t>((11-bis. La costituzione di compendio unico avviene con dichiarazione resa dalla parte acquirente o cessionaria nell'atto di acquisto o di trasferimento; in tale ipotesi sono dovuti esclusivamente gli onorari notarili per l'atto di acquisto o trasferimento ridotti ad un sesto ai sensi del presente articolo, senza alcuna maggiorazione. 11-ter. I terreni e le relative pertinenze possedute a titolo di </a:t>
            </a:r>
            <a:r>
              <a:rPr lang="it-IT" b="1" i="1" dirty="0" err="1"/>
              <a:t>proprieta'</a:t>
            </a:r>
            <a:r>
              <a:rPr lang="it-IT" b="1" i="1" dirty="0"/>
              <a:t>, possono concorrere al raggiungimento del livello minimo di </a:t>
            </a:r>
            <a:r>
              <a:rPr lang="it-IT" b="1" i="1" dirty="0" err="1"/>
              <a:t>redditivita'</a:t>
            </a:r>
            <a:r>
              <a:rPr lang="it-IT" b="1" i="1" dirty="0"/>
              <a:t> di cui al comma 1. 11-quater. La costituzione di compendio unico </a:t>
            </a:r>
            <a:r>
              <a:rPr lang="it-IT" b="1" i="1" dirty="0" err="1"/>
              <a:t>puo'</a:t>
            </a:r>
            <a:r>
              <a:rPr lang="it-IT" b="1" i="1" dirty="0"/>
              <a:t> avvenire anche in riferimento a terreni agricoli e relative pertinenze </a:t>
            </a:r>
            <a:r>
              <a:rPr lang="it-IT" b="1" i="1" dirty="0" err="1"/>
              <a:t>gia'</a:t>
            </a:r>
            <a:r>
              <a:rPr lang="it-IT" b="1" i="1" dirty="0"/>
              <a:t> di </a:t>
            </a:r>
            <a:r>
              <a:rPr lang="it-IT" b="1" i="1" dirty="0" err="1"/>
              <a:t>proprieta'</a:t>
            </a:r>
            <a:r>
              <a:rPr lang="it-IT" b="1" i="1" dirty="0"/>
              <a:t> della parte, mediante dichiarazione unilaterale del proprietario resa innanzi a notaio nelle forme dell'atto pubblico. Gli onorari notarili in tale ipotesi sono determinati in misura fissa, con applicazione della voce di tariffa di cui all'articolo 6, comma 2, della tariffa degli onorari spettanti ai notai, approvata con decreto del Ministro della giustizia in data 27 novembre 2001, pubblicato nella Gazzetta Ufficiale n. 292 del 17 dicembre 2001))</a:t>
            </a:r>
            <a:r>
              <a:rPr lang="it-IT" dirty="0"/>
              <a:t>".</a:t>
            </a:r>
          </a:p>
        </p:txBody>
      </p:sp>
    </p:spTree>
    <p:extLst>
      <p:ext uri="{BB962C8B-B14F-4D97-AF65-F5344CB8AC3E}">
        <p14:creationId xmlns:p14="http://schemas.microsoft.com/office/powerpoint/2010/main" val="39500659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E837F2-D676-19DE-2A2E-CD54875F3059}"/>
              </a:ext>
            </a:extLst>
          </p:cNvPr>
          <p:cNvSpPr>
            <a:spLocks noGrp="1"/>
          </p:cNvSpPr>
          <p:nvPr>
            <p:ph type="title"/>
          </p:nvPr>
        </p:nvSpPr>
        <p:spPr/>
        <p:txBody>
          <a:bodyPr/>
          <a:lstStyle/>
          <a:p>
            <a:r>
              <a:rPr lang="it-IT" dirty="0"/>
              <a:t>L’art. 2135, comma 2, c.c.</a:t>
            </a:r>
          </a:p>
        </p:txBody>
      </p:sp>
      <p:sp>
        <p:nvSpPr>
          <p:cNvPr id="3" name="Segnaposto contenuto 2">
            <a:extLst>
              <a:ext uri="{FF2B5EF4-FFF2-40B4-BE49-F238E27FC236}">
                <a16:creationId xmlns:a16="http://schemas.microsoft.com/office/drawing/2014/main" id="{CE288D7B-3B04-4EB2-1CF1-502BBB597769}"/>
              </a:ext>
            </a:extLst>
          </p:cNvPr>
          <p:cNvSpPr>
            <a:spLocks noGrp="1"/>
          </p:cNvSpPr>
          <p:nvPr>
            <p:ph idx="1"/>
          </p:nvPr>
        </p:nvSpPr>
        <p:spPr/>
        <p:txBody>
          <a:bodyPr>
            <a:normAutofit fontScale="77500" lnSpcReduction="20000"/>
          </a:bodyPr>
          <a:lstStyle/>
          <a:p>
            <a:pPr marL="0" indent="0" algn="just">
              <a:buNone/>
            </a:pPr>
            <a:r>
              <a:rPr lang="it-IT" dirty="0"/>
              <a:t>Per coltivazione del fondo, per selvicoltura e per allevamento di animali si intendono le attività dirette alla cura ed allo sviluppo di un </a:t>
            </a:r>
            <a:r>
              <a:rPr lang="it-IT" dirty="0">
                <a:solidFill>
                  <a:srgbClr val="FFFF00"/>
                </a:solidFill>
              </a:rPr>
              <a:t>ciclo biologico</a:t>
            </a:r>
            <a:r>
              <a:rPr lang="it-IT" dirty="0"/>
              <a:t> o di una fase necessaria del ciclo stesso, di carattere vegetale o animale, che utilizzano o possono utilizzare il fondo, il bosco o le acque dolci, salmastre o marine.</a:t>
            </a:r>
          </a:p>
          <a:p>
            <a:pPr marL="0" indent="0" algn="just">
              <a:buNone/>
            </a:pPr>
            <a:r>
              <a:rPr lang="it-IT" dirty="0"/>
              <a:t>Si può notare che il comma 2 dell’art. 2135 c.c. serve a completare il primo, anche al fine di eliminare le incertezze interpretative; esso:</a:t>
            </a:r>
          </a:p>
          <a:p>
            <a:pPr algn="just"/>
            <a:r>
              <a:rPr lang="it-IT" dirty="0"/>
              <a:t>utilizza il criterio agrobiologico, la formulazione «cura e sviluppo di un ciclo biologico» sta ad indicare che si ha attività imprenditoriale agricola solo quando si opera intervenendo nel ciclo biologico di piante ed animali al fine di favorire lo sviluppo di tali esseri, ovvero di stimolare la produzione da parte di essi di certi prodotti. Ovviamente in certi casi si opera solo in una direzione, in altri in entrambe, ma occorre sempre che l’intervento dell’imprenditore sia necessario al raggiungimento di detti risultati, anche se svolto in modo non particolarmente intenso.</a:t>
            </a:r>
          </a:p>
        </p:txBody>
      </p:sp>
    </p:spTree>
    <p:extLst>
      <p:ext uri="{BB962C8B-B14F-4D97-AF65-F5344CB8AC3E}">
        <p14:creationId xmlns:p14="http://schemas.microsoft.com/office/powerpoint/2010/main" val="15489834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171066-859C-79BA-E3F7-04EF4B16E7BA}"/>
              </a:ext>
            </a:extLst>
          </p:cNvPr>
          <p:cNvSpPr>
            <a:spLocks noGrp="1"/>
          </p:cNvSpPr>
          <p:nvPr>
            <p:ph type="title"/>
          </p:nvPr>
        </p:nvSpPr>
        <p:spPr/>
        <p:txBody>
          <a:bodyPr/>
          <a:lstStyle/>
          <a:p>
            <a:r>
              <a:rPr lang="it-IT" dirty="0"/>
              <a:t>Segue. La nuova formulazione</a:t>
            </a:r>
          </a:p>
        </p:txBody>
      </p:sp>
      <p:sp>
        <p:nvSpPr>
          <p:cNvPr id="3" name="Segnaposto contenuto 2">
            <a:extLst>
              <a:ext uri="{FF2B5EF4-FFF2-40B4-BE49-F238E27FC236}">
                <a16:creationId xmlns:a16="http://schemas.microsoft.com/office/drawing/2014/main" id="{07E0926D-A059-A15B-DD47-0B5809A97A8A}"/>
              </a:ext>
            </a:extLst>
          </p:cNvPr>
          <p:cNvSpPr>
            <a:spLocks noGrp="1"/>
          </p:cNvSpPr>
          <p:nvPr>
            <p:ph idx="1"/>
          </p:nvPr>
        </p:nvSpPr>
        <p:spPr/>
        <p:txBody>
          <a:bodyPr>
            <a:normAutofit fontScale="85000" lnSpcReduction="20000"/>
          </a:bodyPr>
          <a:lstStyle/>
          <a:p>
            <a:pPr algn="just"/>
            <a:r>
              <a:rPr lang="it-IT" dirty="0"/>
              <a:t>Non richiede che il ciclo biologico si svolta integralmente, essendo sufficiente lo svolgimento di »una fase necessaria del ciclo stesso, di carattere vegetale o animale».</a:t>
            </a:r>
          </a:p>
          <a:p>
            <a:pPr algn="just"/>
            <a:r>
              <a:rPr lang="it-IT" dirty="0"/>
              <a:t>Fa riferimento ai beni grazie ai quali si producono piante e animali affermando che queste attività «utilizzano o possono utilizzare il fondo, il bosco o le acque» d’ogni tipo.</a:t>
            </a:r>
          </a:p>
          <a:p>
            <a:pPr marL="0" indent="0" algn="just">
              <a:buNone/>
            </a:pPr>
            <a:r>
              <a:rPr lang="it-IT" dirty="0"/>
              <a:t>La nozione di imprenditore agricolo che si ricava dai primi due commi dell’art. 2135 c.c. è assai più ampia di quella che si poteva ottenere o che si è ottenuta sul piano giurisprudenziale attraverso l’interpretazione della vecchia versione della norma; è compreso ogni allevamento di piante e di animali che potrebbero essere allevati sul fondo rustico o in acqua, la condizione è che esista l’intervento dell’imprenditore per curare l’esito di quanto la forza del ciclo biologico consente di ottenere.</a:t>
            </a:r>
          </a:p>
        </p:txBody>
      </p:sp>
    </p:spTree>
    <p:extLst>
      <p:ext uri="{BB962C8B-B14F-4D97-AF65-F5344CB8AC3E}">
        <p14:creationId xmlns:p14="http://schemas.microsoft.com/office/powerpoint/2010/main" val="31331894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8A8CE8-ACBC-A41B-3EE9-DCB0DF386781}"/>
              </a:ext>
            </a:extLst>
          </p:cNvPr>
          <p:cNvSpPr>
            <a:spLocks noGrp="1"/>
          </p:cNvSpPr>
          <p:nvPr>
            <p:ph type="title"/>
          </p:nvPr>
        </p:nvSpPr>
        <p:spPr/>
        <p:txBody>
          <a:bodyPr/>
          <a:lstStyle/>
          <a:p>
            <a:r>
              <a:rPr lang="it-IT" dirty="0"/>
              <a:t>Imprenditori agricoli riconosciuti</a:t>
            </a:r>
          </a:p>
        </p:txBody>
      </p:sp>
      <p:sp>
        <p:nvSpPr>
          <p:cNvPr id="3" name="Segnaposto contenuto 2">
            <a:extLst>
              <a:ext uri="{FF2B5EF4-FFF2-40B4-BE49-F238E27FC236}">
                <a16:creationId xmlns:a16="http://schemas.microsoft.com/office/drawing/2014/main" id="{25D9D7FC-246C-BE8D-1B98-D4DB91ADB354}"/>
              </a:ext>
            </a:extLst>
          </p:cNvPr>
          <p:cNvSpPr>
            <a:spLocks noGrp="1"/>
          </p:cNvSpPr>
          <p:nvPr>
            <p:ph idx="1"/>
          </p:nvPr>
        </p:nvSpPr>
        <p:spPr/>
        <p:txBody>
          <a:bodyPr/>
          <a:lstStyle/>
          <a:p>
            <a:pPr marL="0" indent="0">
              <a:buNone/>
            </a:pPr>
            <a:r>
              <a:rPr lang="it-IT" dirty="0"/>
              <a:t>Sono riconosciuti come imprenditori agricoli:</a:t>
            </a:r>
          </a:p>
          <a:p>
            <a:r>
              <a:rPr lang="it-IT" dirty="0"/>
              <a:t>gli allevatori avicoli (art. 2, comma 2, l. 419/1971);</a:t>
            </a:r>
          </a:p>
          <a:p>
            <a:r>
              <a:rPr lang="it-IT" dirty="0"/>
              <a:t>i coltivatori di funghi (art. 1 l. 126/1985);</a:t>
            </a:r>
          </a:p>
          <a:p>
            <a:r>
              <a:rPr lang="it-IT" dirty="0"/>
              <a:t>gli </a:t>
            </a:r>
            <a:r>
              <a:rPr lang="it-IT" dirty="0" err="1"/>
              <a:t>acquicoltori</a:t>
            </a:r>
            <a:r>
              <a:rPr lang="it-IT" dirty="0"/>
              <a:t> (art. 2 l. 102/1992 e art. 3 d.lgs. 4/2012);</a:t>
            </a:r>
          </a:p>
          <a:p>
            <a:r>
              <a:rPr lang="it-IT" dirty="0"/>
              <a:t>gli allevatori di cani (art. 2 l. 349/1993);</a:t>
            </a:r>
          </a:p>
          <a:p>
            <a:r>
              <a:rPr lang="it-IT" dirty="0"/>
              <a:t>gli allevatori di cavalli ( art. 9 d.lgs. 173/1998).</a:t>
            </a:r>
          </a:p>
        </p:txBody>
      </p:sp>
    </p:spTree>
    <p:extLst>
      <p:ext uri="{BB962C8B-B14F-4D97-AF65-F5344CB8AC3E}">
        <p14:creationId xmlns:p14="http://schemas.microsoft.com/office/powerpoint/2010/main" val="14460848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3075D2-481A-C453-43E8-2D2FAF615E0D}"/>
              </a:ext>
            </a:extLst>
          </p:cNvPr>
          <p:cNvSpPr>
            <a:spLocks noGrp="1"/>
          </p:cNvSpPr>
          <p:nvPr>
            <p:ph type="title"/>
          </p:nvPr>
        </p:nvSpPr>
        <p:spPr/>
        <p:txBody>
          <a:bodyPr/>
          <a:lstStyle/>
          <a:p>
            <a:r>
              <a:rPr lang="it-IT" dirty="0"/>
              <a:t>L’imprenditore agricolo polifunzionale</a:t>
            </a:r>
          </a:p>
        </p:txBody>
      </p:sp>
      <p:sp>
        <p:nvSpPr>
          <p:cNvPr id="3" name="Segnaposto contenuto 2">
            <a:extLst>
              <a:ext uri="{FF2B5EF4-FFF2-40B4-BE49-F238E27FC236}">
                <a16:creationId xmlns:a16="http://schemas.microsoft.com/office/drawing/2014/main" id="{FB537248-BD2A-5592-705B-722939AD6B63}"/>
              </a:ext>
            </a:extLst>
          </p:cNvPr>
          <p:cNvSpPr>
            <a:spLocks noGrp="1"/>
          </p:cNvSpPr>
          <p:nvPr>
            <p:ph idx="1"/>
          </p:nvPr>
        </p:nvSpPr>
        <p:spPr/>
        <p:txBody>
          <a:bodyPr>
            <a:normAutofit lnSpcReduction="10000"/>
          </a:bodyPr>
          <a:lstStyle/>
          <a:p>
            <a:pPr marL="0" indent="0" algn="just">
              <a:buNone/>
            </a:pPr>
            <a:r>
              <a:rPr lang="it-IT" dirty="0"/>
              <a:t>Il diritto dell’UE prende sempre più coscienza della necessità di utilizzare l’agricoltore sia per la conservazione del territorio che per mantenere una ragionevole presenza umana in zone marginali e a rischio di abbandono; in questi casi gli incentivi sono collegati alla presenza e, anche, alla coltivazione e all’allevamento, visti questi ultimi, però, quasi come strumenti per raggiungere la prima finalità. Per questo scopo stanno prendendo piede contratti di diritto privato fra p.a. e imprenditori agricoli al fine di affidare a questi ultimi funzioni anche extra agricole, comunque svolte in modo imprenditoriale, di custodia, di conservazione e di ricostruzione del territorio.</a:t>
            </a:r>
          </a:p>
        </p:txBody>
      </p:sp>
    </p:spTree>
    <p:extLst>
      <p:ext uri="{BB962C8B-B14F-4D97-AF65-F5344CB8AC3E}">
        <p14:creationId xmlns:p14="http://schemas.microsoft.com/office/powerpoint/2010/main" val="24377719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11AA03-E343-FF72-CE6F-E36B83618726}"/>
              </a:ext>
            </a:extLst>
          </p:cNvPr>
          <p:cNvSpPr>
            <a:spLocks noGrp="1"/>
          </p:cNvSpPr>
          <p:nvPr>
            <p:ph type="title"/>
          </p:nvPr>
        </p:nvSpPr>
        <p:spPr/>
        <p:txBody>
          <a:bodyPr/>
          <a:lstStyle/>
          <a:p>
            <a:r>
              <a:rPr lang="it-IT" dirty="0"/>
              <a:t>Segue. Esempi</a:t>
            </a:r>
          </a:p>
        </p:txBody>
      </p:sp>
      <p:sp>
        <p:nvSpPr>
          <p:cNvPr id="3" name="Segnaposto contenuto 2">
            <a:extLst>
              <a:ext uri="{FF2B5EF4-FFF2-40B4-BE49-F238E27FC236}">
                <a16:creationId xmlns:a16="http://schemas.microsoft.com/office/drawing/2014/main" id="{93C65FCF-7552-F14F-C8EA-8C19F07F0B25}"/>
              </a:ext>
            </a:extLst>
          </p:cNvPr>
          <p:cNvSpPr>
            <a:spLocks noGrp="1"/>
          </p:cNvSpPr>
          <p:nvPr>
            <p:ph idx="1"/>
          </p:nvPr>
        </p:nvSpPr>
        <p:spPr/>
        <p:txBody>
          <a:bodyPr>
            <a:normAutofit lnSpcReduction="10000"/>
          </a:bodyPr>
          <a:lstStyle/>
          <a:p>
            <a:pPr marL="0" indent="0" algn="just">
              <a:buNone/>
            </a:pPr>
            <a:r>
              <a:rPr lang="it-IT" dirty="0"/>
              <a:t>Si v.:</a:t>
            </a:r>
          </a:p>
          <a:p>
            <a:pPr algn="just"/>
            <a:r>
              <a:rPr lang="it-IT" dirty="0"/>
              <a:t>l’art. 9 l. 97/1995, modificato dall’art. 15 l. 338/2000, relativo alla salvaguardia e alla valorizzazione delle zone montane;</a:t>
            </a:r>
          </a:p>
          <a:p>
            <a:pPr algn="just"/>
            <a:r>
              <a:rPr lang="it-IT" dirty="0"/>
              <a:t>gli artt. 14 e 15 d.lgs. 228/2001, in merito alla possibilità per la p.a. di stipulare contratti di collaborazione con imprenditori agricoli per le finalità precisate negli articoli in questione;</a:t>
            </a:r>
          </a:p>
          <a:p>
            <a:pPr algn="just"/>
            <a:r>
              <a:rPr lang="it-IT" dirty="0"/>
              <a:t>l’art. 2, comma 2-bis, d.lgs. 4/2012, in materia di attività connesse all’attività di pesca professionale;</a:t>
            </a:r>
          </a:p>
          <a:p>
            <a:pPr algn="just"/>
            <a:r>
              <a:rPr lang="it-IT" dirty="0"/>
              <a:t>l’art. 8 d.lgs. 227/2001, in ambito forestale.</a:t>
            </a:r>
          </a:p>
        </p:txBody>
      </p:sp>
    </p:spTree>
    <p:extLst>
      <p:ext uri="{BB962C8B-B14F-4D97-AF65-F5344CB8AC3E}">
        <p14:creationId xmlns:p14="http://schemas.microsoft.com/office/powerpoint/2010/main" val="2264287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F34A57-0EFE-15B7-3897-E7D9D0A18128}"/>
              </a:ext>
            </a:extLst>
          </p:cNvPr>
          <p:cNvSpPr>
            <a:spLocks noGrp="1"/>
          </p:cNvSpPr>
          <p:nvPr>
            <p:ph type="title"/>
          </p:nvPr>
        </p:nvSpPr>
        <p:spPr/>
        <p:txBody>
          <a:bodyPr/>
          <a:lstStyle/>
          <a:p>
            <a:r>
              <a:rPr lang="it-IT" dirty="0"/>
              <a:t>Art. 32 TUIR (Reddito agrario)</a:t>
            </a:r>
          </a:p>
        </p:txBody>
      </p:sp>
      <p:sp>
        <p:nvSpPr>
          <p:cNvPr id="3" name="Segnaposto contenuto 2">
            <a:extLst>
              <a:ext uri="{FF2B5EF4-FFF2-40B4-BE49-F238E27FC236}">
                <a16:creationId xmlns:a16="http://schemas.microsoft.com/office/drawing/2014/main" id="{5FDD10B9-BC1F-FA6D-E986-7D9137EBECCB}"/>
              </a:ext>
            </a:extLst>
          </p:cNvPr>
          <p:cNvSpPr>
            <a:spLocks noGrp="1"/>
          </p:cNvSpPr>
          <p:nvPr>
            <p:ph idx="1"/>
          </p:nvPr>
        </p:nvSpPr>
        <p:spPr/>
        <p:txBody>
          <a:bodyPr>
            <a:normAutofit fontScale="55000" lnSpcReduction="20000"/>
          </a:bodyPr>
          <a:lstStyle/>
          <a:p>
            <a:pPr marL="0" indent="0" algn="just">
              <a:buNone/>
            </a:pPr>
            <a:r>
              <a:rPr lang="it-IT" dirty="0"/>
              <a:t>1. Il reddito agrario è costituito dalla parte del reddito medio ordinario dei terreni imputabile al capitale d'esercizio e al lavoro di organizzazione impiegati, nei limiti della potenzialità del terreno, nell'esercizio di attività agricole su di esso.</a:t>
            </a:r>
          </a:p>
          <a:p>
            <a:pPr marL="0" indent="0" algn="just">
              <a:buNone/>
            </a:pPr>
            <a:r>
              <a:rPr lang="it-IT" dirty="0"/>
              <a:t>2. Sono considerate attività agricole:</a:t>
            </a:r>
          </a:p>
          <a:p>
            <a:pPr marL="0" indent="0" algn="just">
              <a:buNone/>
            </a:pPr>
            <a:r>
              <a:rPr lang="it-IT" dirty="0"/>
              <a:t>a) le attività dirette alla coltivazione del terreno e alla silvicoltura;</a:t>
            </a:r>
          </a:p>
          <a:p>
            <a:pPr marL="0" indent="0" algn="just">
              <a:buNone/>
            </a:pPr>
            <a:r>
              <a:rPr lang="it-IT" dirty="0"/>
              <a:t>b) l'allevamento di animali con mangimi ottenibili per almeno un quarto dal terreno e le attività dirette alla produzione di vegetali tramite l'utilizzo di strutture fisse o mobili, anche provvisorie, se la superficie adibita alla produzione non eccede il doppio di quella del terreno su cui la produzione stessa insiste;</a:t>
            </a:r>
          </a:p>
          <a:p>
            <a:pPr marL="0" indent="0" algn="just">
              <a:buNone/>
            </a:pPr>
            <a:r>
              <a:rPr lang="it-IT" dirty="0"/>
              <a:t>c) le attività di cui al terzo comma dell'articolo 2135 del codice civile, dirette alla manipolazione, conservazione, trasformazione, commercializzazione e valorizzazione, ancorché non svolte sul terreno, di prodotti ottenuti prevalentemente dalla coltivazione del fondo o del bosco o dall'allevamento di animali, con riferimento ai beni individuati, ogni due anni e tenuto conto dei criteri di cui al comma 1, con decreto del Ministro dell'economia e delle finanze su proposta del Ministro delle politiche agricole e forestali.</a:t>
            </a:r>
          </a:p>
          <a:p>
            <a:pPr marL="0" indent="0" algn="just">
              <a:buNone/>
            </a:pPr>
            <a:r>
              <a:rPr lang="it-IT" dirty="0"/>
              <a:t>3. Con decreto del Ministro delle finanze, di concerto con il Ministro dell'agricoltura e delle foreste, è stabilito per ciascuna specie animale il numero dei capi che rientra nei limiti di cui alla lettera b) del comma 2, tenuto conto della potenzialità produttiva dei terreni e delle unità foraggere occorrenti a seconda della specie allevata.</a:t>
            </a:r>
          </a:p>
          <a:p>
            <a:pPr marL="0" indent="0" algn="just">
              <a:buNone/>
            </a:pPr>
            <a:r>
              <a:rPr lang="it-IT" dirty="0"/>
              <a:t>4. Non si considerano produttivi di reddito agrario i terreni indicati nel comma 2 dell'articolo 24.</a:t>
            </a:r>
          </a:p>
        </p:txBody>
      </p:sp>
    </p:spTree>
    <p:extLst>
      <p:ext uri="{BB962C8B-B14F-4D97-AF65-F5344CB8AC3E}">
        <p14:creationId xmlns:p14="http://schemas.microsoft.com/office/powerpoint/2010/main" val="38399233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D0BE3D13-5BE5-4B05-AFCF-2A2E059D2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1AC85C80-0175-4214-A13D-03C224658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124" y="487443"/>
            <a:ext cx="5841548" cy="5841548"/>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40000"/>
                  <a:lumOff val="60000"/>
                </a:schemeClr>
              </a:solidFill>
            </a:endParaRPr>
          </a:p>
        </p:txBody>
      </p:sp>
      <p:pic>
        <p:nvPicPr>
          <p:cNvPr id="33" name="Picture 32">
            <a:extLst>
              <a:ext uri="{FF2B5EF4-FFF2-40B4-BE49-F238E27FC236}">
                <a16:creationId xmlns:a16="http://schemas.microsoft.com/office/drawing/2014/main" id="{15ADB788-8569-409E-862D-665AD53C990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133" y="0"/>
            <a:ext cx="12189867" cy="6858000"/>
          </a:xfrm>
          <a:prstGeom prst="rect">
            <a:avLst/>
          </a:prstGeom>
        </p:spPr>
      </p:pic>
      <p:sp>
        <p:nvSpPr>
          <p:cNvPr id="2" name="Titolo 1">
            <a:extLst>
              <a:ext uri="{FF2B5EF4-FFF2-40B4-BE49-F238E27FC236}">
                <a16:creationId xmlns:a16="http://schemas.microsoft.com/office/drawing/2014/main" id="{2BC03825-AC88-65C7-1F68-EB44080AFEEE}"/>
              </a:ext>
            </a:extLst>
          </p:cNvPr>
          <p:cNvSpPr>
            <a:spLocks noGrp="1"/>
          </p:cNvSpPr>
          <p:nvPr>
            <p:ph type="ctrTitle"/>
          </p:nvPr>
        </p:nvSpPr>
        <p:spPr>
          <a:xfrm>
            <a:off x="3039048" y="2568817"/>
            <a:ext cx="7155598" cy="3133968"/>
          </a:xfrm>
        </p:spPr>
        <p:txBody>
          <a:bodyPr>
            <a:normAutofit/>
          </a:bodyPr>
          <a:lstStyle/>
          <a:p>
            <a:pPr algn="l"/>
            <a:r>
              <a:rPr lang="it-IT" sz="6600" dirty="0">
                <a:solidFill>
                  <a:srgbClr val="1F2D29"/>
                </a:solidFill>
              </a:rPr>
              <a:t>LE ATTIVITA’ AGRICOLE CONNESSE</a:t>
            </a:r>
          </a:p>
        </p:txBody>
      </p:sp>
      <p:sp>
        <p:nvSpPr>
          <p:cNvPr id="35" name="Rectangle 34">
            <a:extLst>
              <a:ext uri="{FF2B5EF4-FFF2-40B4-BE49-F238E27FC236}">
                <a16:creationId xmlns:a16="http://schemas.microsoft.com/office/drawing/2014/main" id="{76562092-3AA7-4EF0-9007-C44F879A13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it-IT"/>
          </a:p>
        </p:txBody>
      </p:sp>
      <p:sp>
        <p:nvSpPr>
          <p:cNvPr id="37" name="Right Triangle 36">
            <a:extLst>
              <a:ext uri="{FF2B5EF4-FFF2-40B4-BE49-F238E27FC236}">
                <a16:creationId xmlns:a16="http://schemas.microsoft.com/office/drawing/2014/main" id="{2663C086-1480-4E81-BD6F-3E43A4C38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585313" y="2747897"/>
            <a:ext cx="353147" cy="353147"/>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01445661"/>
      </p:ext>
    </p:extLst>
  </p:cSld>
  <p:clrMapOvr>
    <a:overrideClrMapping bg1="lt1" tx1="dk1" bg2="lt2" tx2="dk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CCF029-12CB-A370-13CF-4DF5B77138BE}"/>
              </a:ext>
            </a:extLst>
          </p:cNvPr>
          <p:cNvSpPr>
            <a:spLocks noGrp="1"/>
          </p:cNvSpPr>
          <p:nvPr>
            <p:ph type="title"/>
          </p:nvPr>
        </p:nvSpPr>
        <p:spPr/>
        <p:txBody>
          <a:bodyPr>
            <a:normAutofit/>
          </a:bodyPr>
          <a:lstStyle/>
          <a:p>
            <a:r>
              <a:rPr lang="it-IT" i="0" dirty="0">
                <a:effectLst/>
              </a:rPr>
              <a:t>Decreto 13 febbraio 2015 d</a:t>
            </a:r>
            <a:r>
              <a:rPr lang="it-IT" dirty="0"/>
              <a:t>el Ministero dell'economia e delle Finanze</a:t>
            </a:r>
          </a:p>
        </p:txBody>
      </p:sp>
      <p:sp>
        <p:nvSpPr>
          <p:cNvPr id="3" name="Segnaposto contenuto 2">
            <a:extLst>
              <a:ext uri="{FF2B5EF4-FFF2-40B4-BE49-F238E27FC236}">
                <a16:creationId xmlns:a16="http://schemas.microsoft.com/office/drawing/2014/main" id="{91B72ED7-B8AE-C48D-663B-02FA77FBC6D2}"/>
              </a:ext>
            </a:extLst>
          </p:cNvPr>
          <p:cNvSpPr>
            <a:spLocks noGrp="1"/>
          </p:cNvSpPr>
          <p:nvPr>
            <p:ph idx="1"/>
          </p:nvPr>
        </p:nvSpPr>
        <p:spPr/>
        <p:txBody>
          <a:bodyPr/>
          <a:lstStyle/>
          <a:p>
            <a:pPr marL="0" indent="0" algn="just">
              <a:buNone/>
            </a:pPr>
            <a:r>
              <a:rPr lang="it-IT" b="0" i="0" dirty="0">
                <a:effectLst/>
                <a:latin typeface="Arial" panose="020B0604020202020204" pitchFamily="34" charset="0"/>
                <a:hlinkClick r:id="rId2"/>
              </a:rPr>
              <a:t>Individuazione dei beni che possono essere oggetto delle </a:t>
            </a:r>
            <a:r>
              <a:rPr lang="it-IT" b="0" i="0" dirty="0" err="1">
                <a:effectLst/>
                <a:latin typeface="Arial" panose="020B0604020202020204" pitchFamily="34" charset="0"/>
                <a:hlinkClick r:id="rId2"/>
              </a:rPr>
              <a:t>attivita'</a:t>
            </a:r>
            <a:r>
              <a:rPr lang="it-IT" b="0" i="0" dirty="0">
                <a:effectLst/>
                <a:latin typeface="Arial" panose="020B0604020202020204" pitchFamily="34" charset="0"/>
                <a:hlinkClick r:id="rId2"/>
              </a:rPr>
              <a:t> agricole connesse, di cui all'articolo 32, comma 2, lettera c), del testo unico delle imposte sui redditi.</a:t>
            </a:r>
            <a:endParaRPr lang="it-IT" b="0" i="0" dirty="0">
              <a:effectLst/>
              <a:latin typeface="Arial" panose="020B0604020202020204" pitchFamily="34" charset="0"/>
            </a:endParaRPr>
          </a:p>
        </p:txBody>
      </p:sp>
    </p:spTree>
    <p:extLst>
      <p:ext uri="{BB962C8B-B14F-4D97-AF65-F5344CB8AC3E}">
        <p14:creationId xmlns:p14="http://schemas.microsoft.com/office/powerpoint/2010/main" val="9102013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198BAB-423D-1AA6-C622-385956E6285F}"/>
              </a:ext>
            </a:extLst>
          </p:cNvPr>
          <p:cNvSpPr>
            <a:spLocks noGrp="1"/>
          </p:cNvSpPr>
          <p:nvPr>
            <p:ph type="title"/>
          </p:nvPr>
        </p:nvSpPr>
        <p:spPr/>
        <p:txBody>
          <a:bodyPr/>
          <a:lstStyle/>
          <a:p>
            <a:r>
              <a:rPr lang="it-IT" dirty="0"/>
              <a:t>Il collegamento </a:t>
            </a:r>
          </a:p>
        </p:txBody>
      </p:sp>
      <p:sp>
        <p:nvSpPr>
          <p:cNvPr id="3" name="Segnaposto contenuto 2">
            <a:extLst>
              <a:ext uri="{FF2B5EF4-FFF2-40B4-BE49-F238E27FC236}">
                <a16:creationId xmlns:a16="http://schemas.microsoft.com/office/drawing/2014/main" id="{EA4B6F89-4637-DF8F-267F-D9B17474CE76}"/>
              </a:ext>
            </a:extLst>
          </p:cNvPr>
          <p:cNvSpPr>
            <a:spLocks noGrp="1"/>
          </p:cNvSpPr>
          <p:nvPr>
            <p:ph idx="1"/>
          </p:nvPr>
        </p:nvSpPr>
        <p:spPr/>
        <p:txBody>
          <a:bodyPr>
            <a:normAutofit fontScale="62500" lnSpcReduction="20000"/>
          </a:bodyPr>
          <a:lstStyle/>
          <a:p>
            <a:pPr algn="just"/>
            <a:r>
              <a:rPr lang="it-IT" dirty="0"/>
              <a:t>Il 2135 c.c. elenca accanto alle tre suindicate attività di coltivazione del fondo, della selvicoltura e dell’allevamento degli animali, altre attività denominate «connesse» e l’interprete chiama le prime tre con il termine di </a:t>
            </a:r>
            <a:r>
              <a:rPr lang="it-IT" dirty="0">
                <a:solidFill>
                  <a:srgbClr val="FFFF00"/>
                </a:solidFill>
              </a:rPr>
              <a:t>attività essenzialmente agricole</a:t>
            </a:r>
            <a:r>
              <a:rPr lang="it-IT" dirty="0"/>
              <a:t>, e individua le altre assoggettate alla stessa disciplina giuridica dell’impresa agricola a causa della connessione, con il termine «</a:t>
            </a:r>
            <a:r>
              <a:rPr lang="it-IT" dirty="0">
                <a:solidFill>
                  <a:srgbClr val="FFFF00"/>
                </a:solidFill>
              </a:rPr>
              <a:t>attività agricole per connessione</a:t>
            </a:r>
            <a:r>
              <a:rPr lang="it-IT" dirty="0"/>
              <a:t>».</a:t>
            </a:r>
          </a:p>
          <a:p>
            <a:pPr algn="just"/>
            <a:r>
              <a:rPr lang="it-IT" dirty="0"/>
              <a:t>Per connessione si intende un legame di relazione e interdipendenza, e che connesso significa strettamente congiunto o collegato sul piano ideale; intimamente unito, interdipendente, interdipendente.</a:t>
            </a:r>
          </a:p>
          <a:p>
            <a:pPr algn="just"/>
            <a:r>
              <a:rPr lang="it-IT" dirty="0"/>
              <a:t>Poiché la formula dell’art. 2135 c.c. indica che lo stretto collegamento non è fra due attività poste sullo stesso piano, ma fra attività che si distinguono per essere, una, la principale e, l’altra, la secondaria, ovverosia accessoria e collaterale, occorre concludere che nel caso che ci interessa il legame fra le attività avviene perché l’attività collaterale interferisce nel processo tecnico-economico dell’attività principale con la quale in certo qual modo si salda.</a:t>
            </a:r>
          </a:p>
          <a:p>
            <a:pPr algn="just"/>
            <a:r>
              <a:rPr lang="it-IT" dirty="0"/>
              <a:t>L’attività connessa deve servire allo sviluppo dell’attività agricola principale, consentendo il raggiungimento del profitto cui tende l’agricoltore con l’esercizio della coltivazione del fondo, della silvicoltura, dell’allevamento.</a:t>
            </a:r>
          </a:p>
        </p:txBody>
      </p:sp>
    </p:spTree>
    <p:extLst>
      <p:ext uri="{BB962C8B-B14F-4D97-AF65-F5344CB8AC3E}">
        <p14:creationId xmlns:p14="http://schemas.microsoft.com/office/powerpoint/2010/main" val="19679778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E14B8F-BE39-8611-ACC5-87EFB6A300C8}"/>
              </a:ext>
            </a:extLst>
          </p:cNvPr>
          <p:cNvSpPr>
            <a:spLocks noGrp="1"/>
          </p:cNvSpPr>
          <p:nvPr>
            <p:ph type="title"/>
          </p:nvPr>
        </p:nvSpPr>
        <p:spPr/>
        <p:txBody>
          <a:bodyPr/>
          <a:lstStyle/>
          <a:p>
            <a:r>
              <a:rPr lang="it-IT" dirty="0"/>
              <a:t>L’art. 2135, comma 3, c.c.</a:t>
            </a:r>
            <a:br>
              <a:rPr lang="it-IT" dirty="0"/>
            </a:br>
            <a:endParaRPr lang="it-IT" dirty="0"/>
          </a:p>
        </p:txBody>
      </p:sp>
      <p:sp>
        <p:nvSpPr>
          <p:cNvPr id="3" name="Segnaposto contenuto 2">
            <a:extLst>
              <a:ext uri="{FF2B5EF4-FFF2-40B4-BE49-F238E27FC236}">
                <a16:creationId xmlns:a16="http://schemas.microsoft.com/office/drawing/2014/main" id="{8934F66B-5D43-06ED-EE7D-6FDEEB936C2E}"/>
              </a:ext>
            </a:extLst>
          </p:cNvPr>
          <p:cNvSpPr>
            <a:spLocks noGrp="1"/>
          </p:cNvSpPr>
          <p:nvPr>
            <p:ph idx="1"/>
          </p:nvPr>
        </p:nvSpPr>
        <p:spPr/>
        <p:txBody>
          <a:bodyPr>
            <a:normAutofit fontScale="92500" lnSpcReduction="10000"/>
          </a:bodyPr>
          <a:lstStyle/>
          <a:p>
            <a:pPr marL="0" indent="0" algn="just">
              <a:buNone/>
            </a:pPr>
            <a:r>
              <a:rPr lang="it-IT" dirty="0"/>
              <a:t>Connesse si intendono </a:t>
            </a:r>
            <a:r>
              <a:rPr lang="it-IT" dirty="0">
                <a:solidFill>
                  <a:srgbClr val="FFFF00"/>
                </a:solidFill>
              </a:rPr>
              <a:t>comunque</a:t>
            </a:r>
            <a:r>
              <a:rPr lang="it-IT" dirty="0"/>
              <a:t> le attività, esercitate dal </a:t>
            </a:r>
            <a:r>
              <a:rPr lang="it-IT" dirty="0">
                <a:solidFill>
                  <a:srgbClr val="FFFF00"/>
                </a:solidFill>
              </a:rPr>
              <a:t>medesimo imprenditore</a:t>
            </a:r>
            <a:r>
              <a:rPr lang="it-IT" dirty="0"/>
              <a:t>, dirette a determinati e specifici fini; le attività devono essere dirette alla manipolazione, conservazione, trasformazione, commercializzazione e valorizzazione dei prodotti; quindi che i relativi prodotti devono essere ottenuti </a:t>
            </a:r>
            <a:r>
              <a:rPr lang="it-IT" dirty="0">
                <a:solidFill>
                  <a:srgbClr val="FFFF00"/>
                </a:solidFill>
              </a:rPr>
              <a:t>prevalentemente</a:t>
            </a:r>
            <a:r>
              <a:rPr lang="it-IT" dirty="0"/>
              <a:t> dalla coltivazione del fondo o del bosco dall’allevamento di animali; ancora, connesse sono anche le attività dirette alla </a:t>
            </a:r>
            <a:r>
              <a:rPr lang="it-IT" dirty="0">
                <a:solidFill>
                  <a:srgbClr val="FFFF00"/>
                </a:solidFill>
              </a:rPr>
              <a:t>fornitura di beni o di servizi</a:t>
            </a:r>
            <a:r>
              <a:rPr lang="it-IT" dirty="0"/>
              <a:t> mediante l’</a:t>
            </a:r>
            <a:r>
              <a:rPr lang="it-IT" dirty="0">
                <a:solidFill>
                  <a:srgbClr val="FFFF00"/>
                </a:solidFill>
              </a:rPr>
              <a:t>utilizzazione prevalente</a:t>
            </a:r>
            <a:r>
              <a:rPr lang="it-IT" dirty="0"/>
              <a:t> di attrezzature o risorse dell’azienda normalmente impiegate nell’attività agricola esercitata; infine, fra tali attività di fornitura sono comprese le attività di </a:t>
            </a:r>
            <a:r>
              <a:rPr lang="it-IT" dirty="0">
                <a:solidFill>
                  <a:srgbClr val="FFFF00"/>
                </a:solidFill>
              </a:rPr>
              <a:t>valorizzazione del territorio e del patrimonio</a:t>
            </a:r>
            <a:r>
              <a:rPr lang="it-IT" dirty="0"/>
              <a:t> rurale e forestale, ovvero di </a:t>
            </a:r>
            <a:r>
              <a:rPr lang="it-IT" dirty="0">
                <a:solidFill>
                  <a:srgbClr val="FFFF00"/>
                </a:solidFill>
              </a:rPr>
              <a:t>ricezione ed ospitalità</a:t>
            </a:r>
            <a:r>
              <a:rPr lang="it-IT" dirty="0"/>
              <a:t> come definite dalla legge.</a:t>
            </a:r>
          </a:p>
        </p:txBody>
      </p:sp>
    </p:spTree>
    <p:extLst>
      <p:ext uri="{BB962C8B-B14F-4D97-AF65-F5344CB8AC3E}">
        <p14:creationId xmlns:p14="http://schemas.microsoft.com/office/powerpoint/2010/main" val="31435163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787809-AAE7-F2BA-CBB6-EDEDD28F91F1}"/>
              </a:ext>
            </a:extLst>
          </p:cNvPr>
          <p:cNvSpPr>
            <a:spLocks noGrp="1"/>
          </p:cNvSpPr>
          <p:nvPr>
            <p:ph type="title"/>
          </p:nvPr>
        </p:nvSpPr>
        <p:spPr/>
        <p:txBody>
          <a:bodyPr/>
          <a:lstStyle/>
          <a:p>
            <a:r>
              <a:rPr lang="it-IT" dirty="0"/>
              <a:t>Il criterio della </a:t>
            </a:r>
            <a:r>
              <a:rPr lang="it-IT" dirty="0" err="1"/>
              <a:t>unisoggettività</a:t>
            </a:r>
            <a:r>
              <a:rPr lang="it-IT" dirty="0"/>
              <a:t> e della </a:t>
            </a:r>
            <a:r>
              <a:rPr lang="it-IT" dirty="0" err="1"/>
              <a:t>uniaziendalità</a:t>
            </a:r>
            <a:endParaRPr lang="it-IT" dirty="0"/>
          </a:p>
        </p:txBody>
      </p:sp>
      <p:sp>
        <p:nvSpPr>
          <p:cNvPr id="3" name="Segnaposto contenuto 2">
            <a:extLst>
              <a:ext uri="{FF2B5EF4-FFF2-40B4-BE49-F238E27FC236}">
                <a16:creationId xmlns:a16="http://schemas.microsoft.com/office/drawing/2014/main" id="{2BEF4C28-65C0-F60D-4E35-99BCC74BD1D4}"/>
              </a:ext>
            </a:extLst>
          </p:cNvPr>
          <p:cNvSpPr>
            <a:spLocks noGrp="1"/>
          </p:cNvSpPr>
          <p:nvPr>
            <p:ph idx="1"/>
          </p:nvPr>
        </p:nvSpPr>
        <p:spPr/>
        <p:txBody>
          <a:bodyPr/>
          <a:lstStyle/>
          <a:p>
            <a:pPr algn="just"/>
            <a:r>
              <a:rPr lang="it-IT" dirty="0"/>
              <a:t>E’ lo stesso soggetto che deve svolgere l’attività principale e l’attività connessa, per potersi parlare, giuridicamente, di connessione.</a:t>
            </a:r>
          </a:p>
          <a:p>
            <a:pPr algn="just"/>
            <a:r>
              <a:rPr lang="it-IT" dirty="0"/>
              <a:t>L’attività principale e l’attività connessa devono essere inserite all’interno della medesima organizzazione aziendale di beni.</a:t>
            </a:r>
          </a:p>
        </p:txBody>
      </p:sp>
    </p:spTree>
    <p:extLst>
      <p:ext uri="{BB962C8B-B14F-4D97-AF65-F5344CB8AC3E}">
        <p14:creationId xmlns:p14="http://schemas.microsoft.com/office/powerpoint/2010/main" val="19989938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43C22D-86C8-C47E-7210-87A6454552B9}"/>
              </a:ext>
            </a:extLst>
          </p:cNvPr>
          <p:cNvSpPr>
            <a:spLocks noGrp="1"/>
          </p:cNvSpPr>
          <p:nvPr>
            <p:ph type="title"/>
          </p:nvPr>
        </p:nvSpPr>
        <p:spPr/>
        <p:txBody>
          <a:bodyPr/>
          <a:lstStyle/>
          <a:p>
            <a:r>
              <a:rPr lang="it-IT" dirty="0"/>
              <a:t>L’avverbio «comunque»</a:t>
            </a:r>
          </a:p>
        </p:txBody>
      </p:sp>
      <p:sp>
        <p:nvSpPr>
          <p:cNvPr id="3" name="Segnaposto contenuto 2">
            <a:extLst>
              <a:ext uri="{FF2B5EF4-FFF2-40B4-BE49-F238E27FC236}">
                <a16:creationId xmlns:a16="http://schemas.microsoft.com/office/drawing/2014/main" id="{2B195B7E-0484-BE6D-FFE5-D9D277E5478B}"/>
              </a:ext>
            </a:extLst>
          </p:cNvPr>
          <p:cNvSpPr>
            <a:spLocks noGrp="1"/>
          </p:cNvSpPr>
          <p:nvPr>
            <p:ph idx="1"/>
          </p:nvPr>
        </p:nvSpPr>
        <p:spPr/>
        <p:txBody>
          <a:bodyPr>
            <a:normAutofit fontScale="92500" lnSpcReduction="10000"/>
          </a:bodyPr>
          <a:lstStyle/>
          <a:p>
            <a:pPr algn="just"/>
            <a:r>
              <a:rPr lang="it-IT" dirty="0"/>
              <a:t>L’avverbio comunque segnala innanzitutto che l’elenco che segue è solo semplificativo, sicché altre specie di attività, diverse da quelle elencate, potrebbero venire collegate alle attività essenzialmente agricole in un rapporto, giuridicamente rilevante, di connessione: con l’ulteriore conseguenza di poter immaginare e costruire una categoria di attività connesse </a:t>
            </a:r>
            <a:r>
              <a:rPr lang="it-IT" dirty="0">
                <a:solidFill>
                  <a:srgbClr val="FFFF00"/>
                </a:solidFill>
              </a:rPr>
              <a:t>atipiche</a:t>
            </a:r>
            <a:r>
              <a:rPr lang="it-IT" dirty="0"/>
              <a:t> dove il termine indica che esse non fanno parte dell’elenco delle attività connesse nominate.</a:t>
            </a:r>
          </a:p>
          <a:p>
            <a:pPr algn="just"/>
            <a:r>
              <a:rPr lang="it-IT" dirty="0"/>
              <a:t>Le attività di cui all’elenco si intendono comunque connesse e quindi si ritengono accessorie, collaterali, dipendenti, serventi delle attività principali di coltivazione del fondo, della silvicoltura e dell’allevamento di animali.</a:t>
            </a:r>
          </a:p>
        </p:txBody>
      </p:sp>
    </p:spTree>
    <p:extLst>
      <p:ext uri="{BB962C8B-B14F-4D97-AF65-F5344CB8AC3E}">
        <p14:creationId xmlns:p14="http://schemas.microsoft.com/office/powerpoint/2010/main" val="39358534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4DE6A0-4670-620B-4146-5D3E9BD48F49}"/>
              </a:ext>
            </a:extLst>
          </p:cNvPr>
          <p:cNvSpPr>
            <a:spLocks noGrp="1"/>
          </p:cNvSpPr>
          <p:nvPr>
            <p:ph type="title"/>
          </p:nvPr>
        </p:nvSpPr>
        <p:spPr/>
        <p:txBody>
          <a:bodyPr/>
          <a:lstStyle/>
          <a:p>
            <a:r>
              <a:rPr lang="it-IT" dirty="0"/>
              <a:t>Manipolazione, conservazione e trasformazione</a:t>
            </a:r>
          </a:p>
        </p:txBody>
      </p:sp>
      <p:sp>
        <p:nvSpPr>
          <p:cNvPr id="3" name="Segnaposto contenuto 2">
            <a:extLst>
              <a:ext uri="{FF2B5EF4-FFF2-40B4-BE49-F238E27FC236}">
                <a16:creationId xmlns:a16="http://schemas.microsoft.com/office/drawing/2014/main" id="{25374DC4-638A-2FF1-2FDC-AB75D28FAF97}"/>
              </a:ext>
            </a:extLst>
          </p:cNvPr>
          <p:cNvSpPr>
            <a:spLocks noGrp="1"/>
          </p:cNvSpPr>
          <p:nvPr>
            <p:ph idx="1"/>
          </p:nvPr>
        </p:nvSpPr>
        <p:spPr/>
        <p:txBody>
          <a:bodyPr>
            <a:normAutofit fontScale="85000" lnSpcReduction="10000"/>
          </a:bodyPr>
          <a:lstStyle/>
          <a:p>
            <a:pPr algn="just"/>
            <a:r>
              <a:rPr lang="it-IT" dirty="0"/>
              <a:t>Le formule di manipolazione e conservazione avranno un senso se e nella misura la manipolazione abbia come risultato l’offerta di un prodotto più gustoso e quindi oggetto di valorizzazione (come ad esempio i prodotti conservati sott’olio, sotto aceto o sotto spirito, o i prodotti congelati, refrigerati, essiccati, saccati, affumicati, poi destinati al mercato.</a:t>
            </a:r>
          </a:p>
          <a:p>
            <a:pPr algn="just"/>
            <a:r>
              <a:rPr lang="it-IT" dirty="0"/>
              <a:t>Per quanto concerne la trasformazione, si tenga conto che si ha trasformazione quando, a seguito della modifica della forma o della consistenza del frutto naturale, si ottiene un altro bene che assume la qualifica di bene finale, rispetto al quale il frutto allo stato naturale può essere ben definito bene strumentale (come ad esempio l’olio rispetto alle olive, o il formaggio o il burro rispetto al latte, in cui si ha un’attività intrinsecamente industriale).</a:t>
            </a:r>
          </a:p>
        </p:txBody>
      </p:sp>
    </p:spTree>
    <p:extLst>
      <p:ext uri="{BB962C8B-B14F-4D97-AF65-F5344CB8AC3E}">
        <p14:creationId xmlns:p14="http://schemas.microsoft.com/office/powerpoint/2010/main" val="41510621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ABCFC6-BC69-D5C6-DEE6-B94D9A835686}"/>
              </a:ext>
            </a:extLst>
          </p:cNvPr>
          <p:cNvSpPr>
            <a:spLocks noGrp="1"/>
          </p:cNvSpPr>
          <p:nvPr>
            <p:ph type="title"/>
          </p:nvPr>
        </p:nvSpPr>
        <p:spPr/>
        <p:txBody>
          <a:bodyPr/>
          <a:lstStyle/>
          <a:p>
            <a:r>
              <a:rPr lang="it-IT" dirty="0"/>
              <a:t>Valorizzazione e commercializzazione</a:t>
            </a:r>
          </a:p>
        </p:txBody>
      </p:sp>
      <p:sp>
        <p:nvSpPr>
          <p:cNvPr id="3" name="Segnaposto contenuto 2">
            <a:extLst>
              <a:ext uri="{FF2B5EF4-FFF2-40B4-BE49-F238E27FC236}">
                <a16:creationId xmlns:a16="http://schemas.microsoft.com/office/drawing/2014/main" id="{6BED8AE2-417A-70C4-3FAA-715A84720E16}"/>
              </a:ext>
            </a:extLst>
          </p:cNvPr>
          <p:cNvSpPr>
            <a:spLocks noGrp="1"/>
          </p:cNvSpPr>
          <p:nvPr>
            <p:ph idx="1"/>
          </p:nvPr>
        </p:nvSpPr>
        <p:spPr/>
        <p:txBody>
          <a:bodyPr>
            <a:normAutofit fontScale="85000" lnSpcReduction="20000"/>
          </a:bodyPr>
          <a:lstStyle/>
          <a:p>
            <a:pPr algn="just"/>
            <a:r>
              <a:rPr lang="it-IT" dirty="0"/>
              <a:t>Il termine valorizzazione non può riferirsi che all’attività con cui si è provveduto a dare al prodotto, destinato al mercato, un valore in più, a causa, non solo delle speciali offerte di marketing dei prodotti, ma anche dell’inserimento, ad esempio, di vitamine o di altre specifiche sostanze nutritive nel corso delle operazioni trasformatrici del prodotto di base.</a:t>
            </a:r>
          </a:p>
          <a:p>
            <a:pPr algn="just"/>
            <a:r>
              <a:rPr lang="it-IT" dirty="0"/>
              <a:t>La commercializzazione deve essere riferita all’acquisto e rivendita di qualcosa che serve all’agricoltore per valorizzare meglio i propri prodotti, ma soprattutto all'acquisto dei prodotti agricoli altrui che l’imprenditore può fare assieme ai propri senza perdere la propria qualificazione agricola allorché i propri prodotti siano prevalenti sugli altri.</a:t>
            </a:r>
          </a:p>
          <a:p>
            <a:pPr algn="just"/>
            <a:r>
              <a:rPr lang="it-IT" dirty="0"/>
              <a:t>L’acquisto dei prodotti agricoli e la loro successiva vendita sono atti commerciali, dato che chiaramente l’imprenditore agricolo qui svolge una vera e propria attività di intermediazione nella circolazione dei beni.</a:t>
            </a:r>
          </a:p>
        </p:txBody>
      </p:sp>
    </p:spTree>
    <p:extLst>
      <p:ext uri="{BB962C8B-B14F-4D97-AF65-F5344CB8AC3E}">
        <p14:creationId xmlns:p14="http://schemas.microsoft.com/office/powerpoint/2010/main" val="18158030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B95C4C-3B4B-284B-FAC2-C6B098AD9735}"/>
              </a:ext>
            </a:extLst>
          </p:cNvPr>
          <p:cNvSpPr>
            <a:spLocks noGrp="1"/>
          </p:cNvSpPr>
          <p:nvPr>
            <p:ph type="title"/>
          </p:nvPr>
        </p:nvSpPr>
        <p:spPr/>
        <p:txBody>
          <a:bodyPr/>
          <a:lstStyle/>
          <a:p>
            <a:r>
              <a:rPr lang="it-IT" dirty="0"/>
              <a:t>La prevalenza</a:t>
            </a:r>
          </a:p>
        </p:txBody>
      </p:sp>
      <p:sp>
        <p:nvSpPr>
          <p:cNvPr id="3" name="Segnaposto contenuto 2">
            <a:extLst>
              <a:ext uri="{FF2B5EF4-FFF2-40B4-BE49-F238E27FC236}">
                <a16:creationId xmlns:a16="http://schemas.microsoft.com/office/drawing/2014/main" id="{8DBCFA97-412C-D03C-1588-91B365DC18D8}"/>
              </a:ext>
            </a:extLst>
          </p:cNvPr>
          <p:cNvSpPr>
            <a:spLocks noGrp="1"/>
          </p:cNvSpPr>
          <p:nvPr>
            <p:ph idx="1"/>
          </p:nvPr>
        </p:nvSpPr>
        <p:spPr/>
        <p:txBody>
          <a:bodyPr>
            <a:normAutofit fontScale="77500" lnSpcReduction="20000"/>
          </a:bodyPr>
          <a:lstStyle/>
          <a:p>
            <a:pPr marL="0" indent="0" algn="just">
              <a:buNone/>
            </a:pPr>
            <a:r>
              <a:rPr lang="it-IT" dirty="0"/>
              <a:t>Il comma 3 dell’art. 2135 c.c., nell’elencare le attività connesse, si serve per ben due volte di un termine che ha come timo quello di prevalenza:</a:t>
            </a:r>
          </a:p>
          <a:p>
            <a:pPr algn="just"/>
            <a:r>
              <a:rPr lang="it-IT" dirty="0"/>
              <a:t>una prima volta, là dove utilizza l’avverbio prevalentemente quando stabilisce che le attività connesse della manipolazione, conservazione, trasformazione, commercializzazione e valorizzazione esercitate dall’imprenditore agricolo devono avere per oggetto prodotti ottenuti prevalentemente dalla sua coltivazione del fondo o del bosco o dal suo allevamento di animali;</a:t>
            </a:r>
          </a:p>
          <a:p>
            <a:pPr algn="just"/>
            <a:r>
              <a:rPr lang="it-IT" dirty="0"/>
              <a:t>una seconda volta, là dove utilizza l’aggettivo prevalente quando stabilisce, con riferimento alle attività connesse di fornitura di beni o di servizi, che queste devono svolgersi mediante l’utilizzazione prevalente delle attrezzature o delle risorse dell’azienda.</a:t>
            </a:r>
          </a:p>
          <a:p>
            <a:pPr marL="0" indent="0" algn="just">
              <a:buNone/>
            </a:pPr>
            <a:r>
              <a:rPr lang="it-IT" dirty="0"/>
              <a:t>La Prof.ssa Ambrosini sostiene che la prevalenza implica il portare alla massima espressione l’attività produttiva.</a:t>
            </a:r>
          </a:p>
          <a:p>
            <a:pPr marL="0" indent="0" algn="just">
              <a:buNone/>
            </a:pPr>
            <a:endParaRPr lang="it-IT" dirty="0"/>
          </a:p>
        </p:txBody>
      </p:sp>
    </p:spTree>
    <p:extLst>
      <p:ext uri="{BB962C8B-B14F-4D97-AF65-F5344CB8AC3E}">
        <p14:creationId xmlns:p14="http://schemas.microsoft.com/office/powerpoint/2010/main" val="22028230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07039C-23B9-029C-4E6B-A22C346B71EB}"/>
              </a:ext>
            </a:extLst>
          </p:cNvPr>
          <p:cNvSpPr>
            <a:spLocks noGrp="1"/>
          </p:cNvSpPr>
          <p:nvPr>
            <p:ph type="title"/>
          </p:nvPr>
        </p:nvSpPr>
        <p:spPr/>
        <p:txBody>
          <a:bodyPr/>
          <a:lstStyle/>
          <a:p>
            <a:r>
              <a:rPr lang="it-IT" dirty="0"/>
              <a:t>Risoluzione del 05/07/2007 n. 158 dell’Agenzia delle Entrate</a:t>
            </a:r>
          </a:p>
        </p:txBody>
      </p:sp>
      <p:sp>
        <p:nvSpPr>
          <p:cNvPr id="3" name="Segnaposto contenuto 2">
            <a:extLst>
              <a:ext uri="{FF2B5EF4-FFF2-40B4-BE49-F238E27FC236}">
                <a16:creationId xmlns:a16="http://schemas.microsoft.com/office/drawing/2014/main" id="{049F6C64-FBAB-6932-E81F-0CD50C84DE51}"/>
              </a:ext>
            </a:extLst>
          </p:cNvPr>
          <p:cNvSpPr>
            <a:spLocks noGrp="1"/>
          </p:cNvSpPr>
          <p:nvPr>
            <p:ph idx="1"/>
          </p:nvPr>
        </p:nvSpPr>
        <p:spPr/>
        <p:txBody>
          <a:bodyPr/>
          <a:lstStyle/>
          <a:p>
            <a:pPr marL="0" indent="0" algn="just">
              <a:buNone/>
            </a:pPr>
            <a:r>
              <a:rPr lang="it-IT" dirty="0">
                <a:hlinkClick r:id="rId2"/>
              </a:rPr>
              <a:t>Oggetto:</a:t>
            </a:r>
          </a:p>
          <a:p>
            <a:pPr marL="0" indent="0" algn="just">
              <a:buNone/>
            </a:pPr>
            <a:r>
              <a:rPr lang="it-IT" dirty="0">
                <a:hlinkClick r:id="rId2"/>
              </a:rPr>
              <a:t>Istanza di interpello - Qualificazione come reddito agrario del reddito derivante dalla trasformazione e commercializzazione di prodotti agricoli ottenuti prevalentemente dalla coltivazione del fondo - Art. 32 del DPR 22 dicembre 1986, n. 917</a:t>
            </a:r>
            <a:endParaRPr lang="it-IT" dirty="0"/>
          </a:p>
        </p:txBody>
      </p:sp>
    </p:spTree>
    <p:extLst>
      <p:ext uri="{BB962C8B-B14F-4D97-AF65-F5344CB8AC3E}">
        <p14:creationId xmlns:p14="http://schemas.microsoft.com/office/powerpoint/2010/main" val="729387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E74592-9A18-539B-AD83-356FB22674A7}"/>
              </a:ext>
            </a:extLst>
          </p:cNvPr>
          <p:cNvSpPr>
            <a:spLocks noGrp="1"/>
          </p:cNvSpPr>
          <p:nvPr>
            <p:ph type="title"/>
          </p:nvPr>
        </p:nvSpPr>
        <p:spPr/>
        <p:txBody>
          <a:bodyPr/>
          <a:lstStyle/>
          <a:p>
            <a:r>
              <a:rPr lang="it-IT" dirty="0"/>
              <a:t>Segue. Giurisprudenza sul punto</a:t>
            </a:r>
          </a:p>
        </p:txBody>
      </p:sp>
      <p:sp>
        <p:nvSpPr>
          <p:cNvPr id="3" name="Segnaposto contenuto 2">
            <a:extLst>
              <a:ext uri="{FF2B5EF4-FFF2-40B4-BE49-F238E27FC236}">
                <a16:creationId xmlns:a16="http://schemas.microsoft.com/office/drawing/2014/main" id="{3CE9DE4C-A4E8-34D1-44DA-1A6AA0C1D925}"/>
              </a:ext>
            </a:extLst>
          </p:cNvPr>
          <p:cNvSpPr>
            <a:spLocks noGrp="1"/>
          </p:cNvSpPr>
          <p:nvPr>
            <p:ph idx="1"/>
          </p:nvPr>
        </p:nvSpPr>
        <p:spPr/>
        <p:txBody>
          <a:bodyPr>
            <a:normAutofit fontScale="77500" lnSpcReduction="20000"/>
          </a:bodyPr>
          <a:lstStyle/>
          <a:p>
            <a:pPr marL="0" indent="0" algn="just">
              <a:buNone/>
            </a:pPr>
            <a:r>
              <a:rPr lang="it-IT" b="1" dirty="0"/>
              <a:t>Cass. civ. n. 18071/2017</a:t>
            </a:r>
            <a:endParaRPr lang="it-IT" dirty="0"/>
          </a:p>
          <a:p>
            <a:pPr marL="0" indent="0" algn="just">
              <a:buNone/>
            </a:pPr>
            <a:r>
              <a:rPr lang="it-IT" dirty="0"/>
              <a:t>In tema di reddito agrario, l'applicabilità dell'art. 29, comma 2, del D.P.R. n. 917 del 1986, che definisce quali attività agricole quelle dirette alla manipolazione, trasformazione ed alienazione dei prodotti agricoli, è condizionata dalla ricorrenza di due requisiti, ovvero che detti prodotti abbiano avuto origine dal terreno, rispetto al quale viene determinato il reddito (presupposto qualitativo), e che costituiscano almeno la metà di quelli lavorati (presupposto quantitativo); pertanto, il valore economico dei prodotti non rileva sotto il profilo qualitativo, definito con esclusivo riguardo alla provenienza e non anche alla qualità, né sotto il profilo quantitativo, atteso che il riferimento alla "metà" non consente un'interpretazione diversa da quella riferibile al calcolo quantitativo, in assenza di criteri normativi ulteriori e differenti come il valore. (In applicazione di detto principio, la S.C. ha riformato la pronuncia impugnata che aveva annullato l'accertamento ritenendo che il riferimento alla metà delle uve acquistate andasse inteso in senso economico e non quantitativo).</a:t>
            </a:r>
          </a:p>
        </p:txBody>
      </p:sp>
    </p:spTree>
    <p:extLst>
      <p:ext uri="{BB962C8B-B14F-4D97-AF65-F5344CB8AC3E}">
        <p14:creationId xmlns:p14="http://schemas.microsoft.com/office/powerpoint/2010/main" val="33814250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575933-5D94-9477-2368-CD2DBA3C8AF7}"/>
              </a:ext>
            </a:extLst>
          </p:cNvPr>
          <p:cNvSpPr>
            <a:spLocks noGrp="1"/>
          </p:cNvSpPr>
          <p:nvPr>
            <p:ph type="title"/>
          </p:nvPr>
        </p:nvSpPr>
        <p:spPr/>
        <p:txBody>
          <a:bodyPr>
            <a:noAutofit/>
          </a:bodyPr>
          <a:lstStyle/>
          <a:p>
            <a:r>
              <a:rPr lang="it-IT" sz="2000" i="0" dirty="0">
                <a:effectLst/>
              </a:rPr>
              <a:t>Legge Regionale 31 Luglio 2012, n. 38: </a:t>
            </a:r>
            <a:r>
              <a:rPr lang="it-IT" sz="2000" b="0" i="0" dirty="0">
                <a:effectLst/>
                <a:latin typeface="Arial" panose="020B0604020202020204" pitchFamily="34" charset="0"/>
              </a:rPr>
              <a:t>Disciplina delle </a:t>
            </a:r>
            <a:r>
              <a:rPr lang="it-IT" sz="2000" b="0" i="0" dirty="0" err="1">
                <a:effectLst/>
                <a:latin typeface="Arial" panose="020B0604020202020204" pitchFamily="34" charset="0"/>
              </a:rPr>
              <a:t>attivita'</a:t>
            </a:r>
            <a:r>
              <a:rPr lang="it-IT" sz="2000" b="0" i="0" dirty="0">
                <a:effectLst/>
                <a:latin typeface="Arial" panose="020B0604020202020204" pitchFamily="34" charset="0"/>
              </a:rPr>
              <a:t> agrituristiche in Abruzzo</a:t>
            </a:r>
            <a:r>
              <a:rPr lang="it-IT" sz="2000" i="0" dirty="0">
                <a:effectLst/>
              </a:rPr>
              <a:t> </a:t>
            </a:r>
            <a:br>
              <a:rPr lang="it-IT" sz="2000" i="0" dirty="0">
                <a:effectLst/>
              </a:rPr>
            </a:br>
            <a:r>
              <a:rPr lang="it-IT" sz="2000" dirty="0"/>
              <a:t>Art. 4 (Elenco regionale degli imprenditori ed operatori agrituristici)</a:t>
            </a:r>
          </a:p>
        </p:txBody>
      </p:sp>
      <p:sp>
        <p:nvSpPr>
          <p:cNvPr id="3" name="Segnaposto contenuto 2">
            <a:extLst>
              <a:ext uri="{FF2B5EF4-FFF2-40B4-BE49-F238E27FC236}">
                <a16:creationId xmlns:a16="http://schemas.microsoft.com/office/drawing/2014/main" id="{CB4C2CFF-86C8-F160-A6AD-62134C2B442A}"/>
              </a:ext>
            </a:extLst>
          </p:cNvPr>
          <p:cNvSpPr>
            <a:spLocks noGrp="1"/>
          </p:cNvSpPr>
          <p:nvPr>
            <p:ph idx="1"/>
          </p:nvPr>
        </p:nvSpPr>
        <p:spPr/>
        <p:txBody>
          <a:bodyPr>
            <a:normAutofit fontScale="62500" lnSpcReduction="20000"/>
          </a:bodyPr>
          <a:lstStyle/>
          <a:p>
            <a:pPr marL="0" indent="0" algn="just">
              <a:buNone/>
            </a:pPr>
            <a:r>
              <a:rPr lang="it-IT" dirty="0"/>
              <a:t>E' istituito presso la Direzione politiche agricole e di sviluppo rurale, forestale, caccia e pesca, emigrazione della Giunta regionale, (di seguito Direzione agricoltura) l'elenco regionale degli imprenditori agricoli che sono provvisti di certificato di abilitazione all'esercizio </a:t>
            </a:r>
            <a:r>
              <a:rPr lang="it-IT" dirty="0" err="1"/>
              <a:t>dell'attivita'</a:t>
            </a:r>
            <a:r>
              <a:rPr lang="it-IT" dirty="0"/>
              <a:t> agrituristica di seguito definiti «Imprenditori agrituristici».</a:t>
            </a:r>
          </a:p>
          <a:p>
            <a:pPr marL="0" indent="0" algn="just">
              <a:buNone/>
            </a:pPr>
            <a:r>
              <a:rPr lang="it-IT" dirty="0"/>
              <a:t>2. E' istituito presso la Direzione agricoltura l'elenco regionale degli imprenditori agrituristici che hanno presentato segnalazione certificata di inizio </a:t>
            </a:r>
            <a:r>
              <a:rPr lang="it-IT" dirty="0" err="1"/>
              <a:t>attivita'</a:t>
            </a:r>
            <a:r>
              <a:rPr lang="it-IT" dirty="0"/>
              <a:t> (SCIA) di seguito definiti «Operatori agrituristici».</a:t>
            </a:r>
          </a:p>
          <a:p>
            <a:pPr marL="0" indent="0" algn="just">
              <a:buNone/>
            </a:pPr>
            <a:r>
              <a:rPr lang="it-IT" dirty="0"/>
              <a:t>3. La tenuta dell'elenco regionale degli imprenditori e degli operatori agrituristici ha come </a:t>
            </a:r>
            <a:r>
              <a:rPr lang="it-IT" dirty="0" err="1"/>
              <a:t>finalita'</a:t>
            </a:r>
            <a:r>
              <a:rPr lang="it-IT" dirty="0"/>
              <a:t> il monitoraggio, il controllo e gli adempimenti previsti dall'articolo 13 della legge n. 96/2006.</a:t>
            </a:r>
          </a:p>
          <a:p>
            <a:pPr marL="0" indent="0" algn="just">
              <a:buNone/>
            </a:pPr>
            <a:r>
              <a:rPr lang="it-IT" dirty="0"/>
              <a:t>4. Coloro che sono </a:t>
            </a:r>
            <a:r>
              <a:rPr lang="it-IT" dirty="0" err="1"/>
              <a:t>gia'</a:t>
            </a:r>
            <a:r>
              <a:rPr lang="it-IT" dirty="0"/>
              <a:t> iscritti nell'albo regionale dei soggetti abilitati all'esercizio dell'agriturismo vengono iscritti nell'elenco regionale degli «Imprenditori agrituristici» se non provvisti del titolo autorizzatorio per l'esercizio </a:t>
            </a:r>
            <a:r>
              <a:rPr lang="it-IT" dirty="0" err="1"/>
              <a:t>dell'attivita'</a:t>
            </a:r>
            <a:r>
              <a:rPr lang="it-IT" dirty="0"/>
              <a:t> agrituristica. Se provvisti, sono iscritti anche nell'elenco regionale degli «Operatori agrituristici».</a:t>
            </a:r>
          </a:p>
          <a:p>
            <a:pPr marL="0" indent="0" algn="just">
              <a:buNone/>
            </a:pPr>
            <a:r>
              <a:rPr lang="it-IT" dirty="0"/>
              <a:t>5. La tenuta dell'elenco regionale degli imprenditori ed operatori agrituristici </a:t>
            </a:r>
            <a:r>
              <a:rPr lang="it-IT" dirty="0" err="1"/>
              <a:t>e'</a:t>
            </a:r>
            <a:r>
              <a:rPr lang="it-IT" dirty="0"/>
              <a:t> assegnato alla Direzione regionale competente.</a:t>
            </a:r>
          </a:p>
        </p:txBody>
      </p:sp>
    </p:spTree>
    <p:extLst>
      <p:ext uri="{BB962C8B-B14F-4D97-AF65-F5344CB8AC3E}">
        <p14:creationId xmlns:p14="http://schemas.microsoft.com/office/powerpoint/2010/main" val="18387960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6967C9-0696-9E57-4933-DECBE71F2104}"/>
              </a:ext>
            </a:extLst>
          </p:cNvPr>
          <p:cNvSpPr>
            <a:spLocks noGrp="1"/>
          </p:cNvSpPr>
          <p:nvPr>
            <p:ph type="title"/>
          </p:nvPr>
        </p:nvSpPr>
        <p:spPr/>
        <p:txBody>
          <a:bodyPr/>
          <a:lstStyle/>
          <a:p>
            <a:r>
              <a:rPr lang="it-IT" dirty="0"/>
              <a:t>Segue. Art. 6 (Disciplina amministrativa)</a:t>
            </a:r>
          </a:p>
        </p:txBody>
      </p:sp>
      <p:sp>
        <p:nvSpPr>
          <p:cNvPr id="3" name="Segnaposto contenuto 2">
            <a:extLst>
              <a:ext uri="{FF2B5EF4-FFF2-40B4-BE49-F238E27FC236}">
                <a16:creationId xmlns:a16="http://schemas.microsoft.com/office/drawing/2014/main" id="{4A12C8AC-3181-990C-2985-D9013C104839}"/>
              </a:ext>
            </a:extLst>
          </p:cNvPr>
          <p:cNvSpPr>
            <a:spLocks noGrp="1"/>
          </p:cNvSpPr>
          <p:nvPr>
            <p:ph idx="1"/>
          </p:nvPr>
        </p:nvSpPr>
        <p:spPr/>
        <p:txBody>
          <a:bodyPr>
            <a:noAutofit/>
          </a:bodyPr>
          <a:lstStyle/>
          <a:p>
            <a:pPr marL="0" indent="0" algn="just">
              <a:buNone/>
            </a:pPr>
            <a:r>
              <a:rPr lang="it-IT" sz="900" dirty="0"/>
              <a:t>Coloro che sono in possesso del certificato di abilitazione all'esercizio </a:t>
            </a:r>
            <a:r>
              <a:rPr lang="it-IT" sz="900" dirty="0" err="1"/>
              <a:t>dell'attivita'</a:t>
            </a:r>
            <a:r>
              <a:rPr lang="it-IT" sz="900" dirty="0"/>
              <a:t> agri-turistica di cui all'articolo 5, e intendono esercitare </a:t>
            </a:r>
            <a:r>
              <a:rPr lang="it-IT" sz="900" dirty="0" err="1"/>
              <a:t>l'attivita'</a:t>
            </a:r>
            <a:r>
              <a:rPr lang="it-IT" sz="900" dirty="0"/>
              <a:t> di agriturismo, presentano allo Sportello Unico per le </a:t>
            </a:r>
            <a:r>
              <a:rPr lang="it-IT" sz="900" dirty="0" err="1"/>
              <a:t>attivita'</a:t>
            </a:r>
            <a:r>
              <a:rPr lang="it-IT" sz="900" dirty="0"/>
              <a:t> produttive (SUAP) del Comune territorialmente competente, la segnalazione certificata di inizio </a:t>
            </a:r>
            <a:r>
              <a:rPr lang="it-IT" sz="900" dirty="0" err="1"/>
              <a:t>attivita'</a:t>
            </a:r>
            <a:r>
              <a:rPr lang="it-IT" sz="900" dirty="0"/>
              <a:t> (SCIA) di cui all'articolo 19 della legge 7 agosto 1990, n. 241 (Nuove norme in materia di procedimento amministrativo e di diritto di accesso ai documenti amministrativi), su apposita modulistica predisposta dalla Struttura regionale competente e resa pubblicamente disponibile anche in via telematica.</a:t>
            </a:r>
          </a:p>
          <a:p>
            <a:pPr marL="0" indent="0" algn="just">
              <a:buNone/>
            </a:pPr>
            <a:r>
              <a:rPr lang="it-IT" sz="900" dirty="0"/>
              <a:t>2. La segnalazione certificata di inizio </a:t>
            </a:r>
            <a:r>
              <a:rPr lang="it-IT" sz="900" dirty="0" err="1"/>
              <a:t>attivita'</a:t>
            </a:r>
            <a:r>
              <a:rPr lang="it-IT" sz="900" dirty="0"/>
              <a:t> (SCIA) consente l'avvio dell'esercizio </a:t>
            </a:r>
            <a:r>
              <a:rPr lang="it-IT" sz="900" dirty="0" err="1"/>
              <a:t>dell'attivita'</a:t>
            </a:r>
            <a:r>
              <a:rPr lang="it-IT" sz="900" dirty="0"/>
              <a:t> agrituristica dalla data di presentazione della stessa all'amministrazione competente.</a:t>
            </a:r>
          </a:p>
          <a:p>
            <a:pPr marL="0" indent="0" algn="just">
              <a:buNone/>
            </a:pPr>
            <a:r>
              <a:rPr lang="it-IT" sz="900" dirty="0"/>
              <a:t>3. In caso di accertata carenza dei requisiti dichiarati trovano applicazione le disposizioni di cui al comma 3 dell'articolo 19 della legge n. 241/1990.</a:t>
            </a:r>
          </a:p>
          <a:p>
            <a:pPr marL="0" indent="0" algn="just">
              <a:buNone/>
            </a:pPr>
            <a:r>
              <a:rPr lang="it-IT" sz="900" dirty="0"/>
              <a:t>4. Ai sensi dell'articolo 6, comma 1, della legge n. 96/2006, l'esercizio </a:t>
            </a:r>
            <a:r>
              <a:rPr lang="it-IT" sz="900" dirty="0" err="1"/>
              <a:t>dell'attivita'</a:t>
            </a:r>
            <a:r>
              <a:rPr lang="it-IT" sz="900" dirty="0"/>
              <a:t> agrituristica non </a:t>
            </a:r>
            <a:r>
              <a:rPr lang="it-IT" sz="900" dirty="0" err="1"/>
              <a:t>e'</a:t>
            </a:r>
            <a:r>
              <a:rPr lang="it-IT" sz="900" dirty="0"/>
              <a:t> consentito, salvo che abbiano ottenuto la riabilitazione, a: a) coloro che hanno riportato nell'ultimo triennio, con sentenza passata in giudicato, condanna per uno dei delitti previsti dagli articoli 442, 444, 513, 515 e 517 del Codice penale, o per uno dei delitti in materia di igiene e di </a:t>
            </a:r>
            <a:r>
              <a:rPr lang="it-IT" sz="900" dirty="0" err="1"/>
              <a:t>sanita'</a:t>
            </a:r>
            <a:r>
              <a:rPr lang="it-IT" sz="900" dirty="0"/>
              <a:t> o di frode nella preparazione degli alimenti previsti da leggi speciali; b) coloro che sono sottoposti a misure di prevenzione ai sensi della legge n. 1423/1956, e successive modificazioni, o sono stati dichiarati delinquenti abituali.</a:t>
            </a:r>
          </a:p>
          <a:p>
            <a:pPr marL="0" indent="0" algn="just">
              <a:buNone/>
            </a:pPr>
            <a:r>
              <a:rPr lang="it-IT" sz="900" dirty="0"/>
              <a:t>5. Il Comune fornisce alla competente Struttura regionale, nei sessanta giorni successivi alla segnalazione certificata di inizio </a:t>
            </a:r>
            <a:r>
              <a:rPr lang="it-IT" sz="900" dirty="0" err="1"/>
              <a:t>attivita'</a:t>
            </a:r>
            <a:r>
              <a:rPr lang="it-IT" sz="900" dirty="0"/>
              <a:t> (SCIA), i dati necessari per l'iscrizione nell'elenco regionale degli operatori agrituristici di cui all'articolo 4, comma 2.</a:t>
            </a:r>
          </a:p>
          <a:p>
            <a:pPr marL="0" indent="0" algn="just">
              <a:buNone/>
            </a:pPr>
            <a:r>
              <a:rPr lang="it-IT" sz="900" dirty="0"/>
              <a:t>6. Qualora l'azienda agrituristica subisca modificazioni oggettive o soggettive, o qualora intervengano modifiche nei servizi offerti dalla stessa, </a:t>
            </a:r>
            <a:r>
              <a:rPr lang="it-IT" sz="900" dirty="0" err="1"/>
              <a:t>e'</a:t>
            </a:r>
            <a:r>
              <a:rPr lang="it-IT" sz="900" dirty="0"/>
              <a:t> necessario l'adeguamento del certificato di abilitazione all'esercizio </a:t>
            </a:r>
            <a:r>
              <a:rPr lang="it-IT" sz="900" dirty="0" err="1"/>
              <a:t>dell'attivita'</a:t>
            </a:r>
            <a:r>
              <a:rPr lang="it-IT" sz="900" dirty="0"/>
              <a:t> agrituristica e la presentazione di una nuova segnalazione certificata di inizio </a:t>
            </a:r>
            <a:r>
              <a:rPr lang="it-IT" sz="900" dirty="0" err="1"/>
              <a:t>attivita'</a:t>
            </a:r>
            <a:r>
              <a:rPr lang="it-IT" sz="900" dirty="0"/>
              <a:t> (SCIA).</a:t>
            </a:r>
            <a:endParaRPr lang="it-IT" sz="900" b="0" i="0" dirty="0">
              <a:solidFill>
                <a:srgbClr val="444444"/>
              </a:solidFill>
              <a:effectLst/>
              <a:latin typeface="Times" pitchFamily="2" charset="0"/>
            </a:endParaRPr>
          </a:p>
        </p:txBody>
      </p:sp>
    </p:spTree>
    <p:extLst>
      <p:ext uri="{BB962C8B-B14F-4D97-AF65-F5344CB8AC3E}">
        <p14:creationId xmlns:p14="http://schemas.microsoft.com/office/powerpoint/2010/main" val="2927135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C3DA67-FF09-BA88-64BF-2F70DC9D6B9A}"/>
              </a:ext>
            </a:extLst>
          </p:cNvPr>
          <p:cNvSpPr>
            <a:spLocks noGrp="1"/>
          </p:cNvSpPr>
          <p:nvPr>
            <p:ph type="title"/>
          </p:nvPr>
        </p:nvSpPr>
        <p:spPr/>
        <p:txBody>
          <a:bodyPr/>
          <a:lstStyle/>
          <a:p>
            <a:r>
              <a:rPr lang="it-IT" dirty="0"/>
              <a:t>Segue. Art. 7 (Immobili destinati all'agriturismo) </a:t>
            </a:r>
          </a:p>
        </p:txBody>
      </p:sp>
      <p:sp>
        <p:nvSpPr>
          <p:cNvPr id="3" name="Segnaposto contenuto 2">
            <a:extLst>
              <a:ext uri="{FF2B5EF4-FFF2-40B4-BE49-F238E27FC236}">
                <a16:creationId xmlns:a16="http://schemas.microsoft.com/office/drawing/2014/main" id="{2FD95244-5BB1-C2C9-E8CA-3B3C150E5373}"/>
              </a:ext>
            </a:extLst>
          </p:cNvPr>
          <p:cNvSpPr>
            <a:spLocks noGrp="1"/>
          </p:cNvSpPr>
          <p:nvPr>
            <p:ph idx="1"/>
          </p:nvPr>
        </p:nvSpPr>
        <p:spPr/>
        <p:txBody>
          <a:bodyPr>
            <a:normAutofit fontScale="32500" lnSpcReduction="20000"/>
          </a:bodyPr>
          <a:lstStyle/>
          <a:p>
            <a:pPr marL="0" indent="0" algn="just">
              <a:buNone/>
            </a:pPr>
            <a:r>
              <a:rPr lang="it-IT" dirty="0"/>
              <a:t>Possono essere utilizzati per le </a:t>
            </a:r>
            <a:r>
              <a:rPr lang="it-IT" dirty="0" err="1"/>
              <a:t>attivita'</a:t>
            </a:r>
            <a:r>
              <a:rPr lang="it-IT" dirty="0"/>
              <a:t> agri-turistiche gli edifici o parti di essi esistenti sul fondo, </a:t>
            </a:r>
            <a:r>
              <a:rPr lang="it-IT" dirty="0" err="1"/>
              <a:t>nonche</a:t>
            </a:r>
            <a:r>
              <a:rPr lang="it-IT" dirty="0"/>
              <a:t>' i locali o gli edifici esistenti nei borghi rurali ed utilizzati direttamente dall'imprenditore agricolo in rapporto di connessione con </a:t>
            </a:r>
            <a:r>
              <a:rPr lang="it-IT" dirty="0" err="1"/>
              <a:t>l'attivita'</a:t>
            </a:r>
            <a:r>
              <a:rPr lang="it-IT" dirty="0"/>
              <a:t> agricola e non </a:t>
            </a:r>
            <a:r>
              <a:rPr lang="it-IT" dirty="0" err="1"/>
              <a:t>piu'</a:t>
            </a:r>
            <a:r>
              <a:rPr lang="it-IT" dirty="0"/>
              <a:t> necessari alla conduzione del fondo.</a:t>
            </a:r>
          </a:p>
          <a:p>
            <a:pPr marL="0" indent="0" algn="just">
              <a:buNone/>
            </a:pPr>
            <a:r>
              <a:rPr lang="it-IT" dirty="0"/>
              <a:t>2. L'utilizzazione agrituristica non comporta il cambio di destinazione d'uso degli edifici e dei fondi interessati.</a:t>
            </a:r>
          </a:p>
          <a:p>
            <a:pPr marL="0" indent="0" algn="just">
              <a:buNone/>
            </a:pPr>
            <a:r>
              <a:rPr lang="it-IT" dirty="0"/>
              <a:t>3. La sistemazione degli immobili </a:t>
            </a:r>
            <a:r>
              <a:rPr lang="it-IT" dirty="0" err="1"/>
              <a:t>puo'</a:t>
            </a:r>
            <a:r>
              <a:rPr lang="it-IT" dirty="0"/>
              <a:t> avvenire attraverso interventi di ristrutturazione, restauro conservativo, ordinaria e straordinaria manutenzione, risanamento igienico ed edilizio.</a:t>
            </a:r>
          </a:p>
          <a:p>
            <a:pPr marL="0" indent="0" algn="just">
              <a:buNone/>
            </a:pPr>
            <a:r>
              <a:rPr lang="it-IT" dirty="0"/>
              <a:t>4. Gli interventi di cui al comma 3 non possono modificare le caratteristiche di </a:t>
            </a:r>
            <a:r>
              <a:rPr lang="it-IT" dirty="0" err="1"/>
              <a:t>ruralita'</a:t>
            </a:r>
            <a:r>
              <a:rPr lang="it-IT" dirty="0"/>
              <a:t> degli edifici, ne' la loro tipologia architettonica, e sono realizzati nel rispetto delle normative urbanistiche e paesaggistiche. Possono essere utilizzati esclusivamente materiali idonei a mantenere i requisiti della </a:t>
            </a:r>
            <a:r>
              <a:rPr lang="it-IT" dirty="0" err="1"/>
              <a:t>ruralita’</a:t>
            </a:r>
            <a:r>
              <a:rPr lang="it-IT" dirty="0"/>
              <a:t>.</a:t>
            </a:r>
          </a:p>
          <a:p>
            <a:pPr marL="0" indent="0" algn="just">
              <a:buNone/>
            </a:pPr>
            <a:r>
              <a:rPr lang="it-IT" dirty="0"/>
              <a:t>5. I locali utilizzati per le </a:t>
            </a:r>
            <a:r>
              <a:rPr lang="it-IT" dirty="0" err="1"/>
              <a:t>attivita'</a:t>
            </a:r>
            <a:r>
              <a:rPr lang="it-IT" dirty="0"/>
              <a:t> agrituristiche previste dalla presente legge sono assimilabili ad ogni effetto ai fabbricati rurali.</a:t>
            </a:r>
          </a:p>
          <a:p>
            <a:pPr marL="0" indent="0" algn="just">
              <a:buNone/>
            </a:pPr>
            <a:r>
              <a:rPr lang="it-IT" dirty="0"/>
              <a:t>6. La Regione Abruzzo promuove il recupero dei fabbricati rurali con l'utilizzazione delle tecniche di risparmio energetico e delle energie alternative.</a:t>
            </a:r>
          </a:p>
          <a:p>
            <a:pPr marL="0" indent="0" algn="just">
              <a:buNone/>
            </a:pPr>
            <a:r>
              <a:rPr lang="it-IT" dirty="0"/>
              <a:t>7. E' vietata la costruzione di nuovi edifici.</a:t>
            </a:r>
          </a:p>
          <a:p>
            <a:pPr marL="0" indent="0" algn="just">
              <a:buNone/>
            </a:pPr>
            <a:r>
              <a:rPr lang="it-IT" dirty="0"/>
              <a:t>8. Gli ampliamenti sono ammessi solo per l'adeguamento igienico-sanitario e per i casi previsti dal Regolamento di attuazione di cui all'articolo 17, e sono realizzati evitando di stravolgere l'assetto architettonico dell'edificio.</a:t>
            </a:r>
          </a:p>
          <a:p>
            <a:pPr marL="0" indent="0" algn="just">
              <a:buNone/>
            </a:pPr>
            <a:r>
              <a:rPr lang="it-IT" dirty="0"/>
              <a:t>9. Per gli edifici e i manufatti destinati all'esercizio </a:t>
            </a:r>
            <a:r>
              <a:rPr lang="it-IT" dirty="0" err="1"/>
              <a:t>dell'attivita'</a:t>
            </a:r>
            <a:r>
              <a:rPr lang="it-IT" dirty="0"/>
              <a:t> agrituristica la </a:t>
            </a:r>
            <a:r>
              <a:rPr lang="it-IT" dirty="0" err="1"/>
              <a:t>conformita'</a:t>
            </a:r>
            <a:r>
              <a:rPr lang="it-IT" dirty="0"/>
              <a:t> alle norme vigenti in materia di </a:t>
            </a:r>
            <a:r>
              <a:rPr lang="it-IT" dirty="0" err="1"/>
              <a:t>accessibilita'</a:t>
            </a:r>
            <a:r>
              <a:rPr lang="it-IT" dirty="0"/>
              <a:t> e di superamento delle barriere architettoniche </a:t>
            </a:r>
            <a:r>
              <a:rPr lang="it-IT" dirty="0" err="1"/>
              <a:t>puo'</a:t>
            </a:r>
            <a:r>
              <a:rPr lang="it-IT" dirty="0"/>
              <a:t> essere assicurata anche con opere provvisionali.</a:t>
            </a:r>
          </a:p>
          <a:p>
            <a:pPr marL="0" indent="0" algn="just">
              <a:buNone/>
            </a:pPr>
            <a:r>
              <a:rPr lang="it-IT" dirty="0"/>
              <a:t>10. Qualora </a:t>
            </a:r>
            <a:r>
              <a:rPr lang="it-IT" dirty="0" err="1"/>
              <a:t>l'attivita'</a:t>
            </a:r>
            <a:r>
              <a:rPr lang="it-IT" dirty="0"/>
              <a:t> agricola sia esercitata su un fondo privo di edifici, l'esercizio delle </a:t>
            </a:r>
            <a:r>
              <a:rPr lang="it-IT" dirty="0" err="1"/>
              <a:t>attivita'</a:t>
            </a:r>
            <a:r>
              <a:rPr lang="it-IT" dirty="0"/>
              <a:t> di agriturismo </a:t>
            </a:r>
            <a:r>
              <a:rPr lang="it-IT" dirty="0" err="1"/>
              <a:t>e'</a:t>
            </a:r>
            <a:r>
              <a:rPr lang="it-IT" dirty="0"/>
              <a:t> consentito anche in edifici esistenti su altri fondi che rientrano nella </a:t>
            </a:r>
            <a:r>
              <a:rPr lang="it-IT" dirty="0" err="1"/>
              <a:t>disponibilita'</a:t>
            </a:r>
            <a:r>
              <a:rPr lang="it-IT" dirty="0"/>
              <a:t> dell'impresa agricola.</a:t>
            </a:r>
          </a:p>
          <a:p>
            <a:pPr marL="0" indent="0" algn="just">
              <a:buNone/>
            </a:pPr>
            <a:r>
              <a:rPr lang="it-IT" dirty="0"/>
              <a:t>11. Il Regolamento di attuazione della presente legge stabilisce le condizioni per l'esercizio di </a:t>
            </a:r>
            <a:r>
              <a:rPr lang="it-IT" dirty="0" err="1"/>
              <a:t>attivita'</a:t>
            </a:r>
            <a:r>
              <a:rPr lang="it-IT" dirty="0"/>
              <a:t> agrituristica in locali non ubicati sui fondi disponibili dell'azienda.</a:t>
            </a:r>
            <a:endParaRPr lang="it-IT" b="0" i="0" dirty="0">
              <a:solidFill>
                <a:srgbClr val="444444"/>
              </a:solidFill>
              <a:effectLst/>
              <a:latin typeface="Times" pitchFamily="2" charset="0"/>
            </a:endParaRPr>
          </a:p>
        </p:txBody>
      </p:sp>
    </p:spTree>
    <p:extLst>
      <p:ext uri="{BB962C8B-B14F-4D97-AF65-F5344CB8AC3E}">
        <p14:creationId xmlns:p14="http://schemas.microsoft.com/office/powerpoint/2010/main" val="36454020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D61E3D-2811-331B-C746-65D5E1A7176C}"/>
              </a:ext>
            </a:extLst>
          </p:cNvPr>
          <p:cNvSpPr>
            <a:spLocks noGrp="1"/>
          </p:cNvSpPr>
          <p:nvPr>
            <p:ph type="title"/>
          </p:nvPr>
        </p:nvSpPr>
        <p:spPr/>
        <p:txBody>
          <a:bodyPr/>
          <a:lstStyle/>
          <a:p>
            <a:r>
              <a:rPr lang="it-IT" dirty="0"/>
              <a:t>Segue. Art. 17 (Regolamento di attuazione) </a:t>
            </a:r>
          </a:p>
        </p:txBody>
      </p:sp>
      <p:sp>
        <p:nvSpPr>
          <p:cNvPr id="3" name="Segnaposto contenuto 2">
            <a:extLst>
              <a:ext uri="{FF2B5EF4-FFF2-40B4-BE49-F238E27FC236}">
                <a16:creationId xmlns:a16="http://schemas.microsoft.com/office/drawing/2014/main" id="{EA7BF9F4-49B2-B8B9-C052-6EE489D326D3}"/>
              </a:ext>
            </a:extLst>
          </p:cNvPr>
          <p:cNvSpPr>
            <a:spLocks noGrp="1"/>
          </p:cNvSpPr>
          <p:nvPr>
            <p:ph idx="1"/>
          </p:nvPr>
        </p:nvSpPr>
        <p:spPr/>
        <p:txBody>
          <a:bodyPr>
            <a:normAutofit fontScale="70000" lnSpcReduction="20000"/>
          </a:bodyPr>
          <a:lstStyle/>
          <a:p>
            <a:pPr marL="0" indent="0" algn="just">
              <a:buNone/>
            </a:pPr>
            <a:r>
              <a:rPr lang="it-IT" dirty="0"/>
              <a:t>1. Con il Regolamento di attuazione, adottato entro centoventi giorni dalla pubblicazione della presente legge sul Bollettino Ufficiale della Regione, sono definiti: a) le tabelle per il calcolo delle ore lavorative relative alle </a:t>
            </a:r>
            <a:r>
              <a:rPr lang="it-IT" dirty="0" err="1"/>
              <a:t>attivita'</a:t>
            </a:r>
            <a:r>
              <a:rPr lang="it-IT" dirty="0"/>
              <a:t> agricole ed agrituristiche, i criteri di conteggio ed i criteri e le </a:t>
            </a:r>
            <a:r>
              <a:rPr lang="it-IT" dirty="0" err="1"/>
              <a:t>modalita'</a:t>
            </a:r>
            <a:r>
              <a:rPr lang="it-IT" dirty="0"/>
              <a:t> per la verifica del rapporto di connessione e </a:t>
            </a:r>
            <a:r>
              <a:rPr lang="it-IT" dirty="0" err="1"/>
              <a:t>complementarita'</a:t>
            </a:r>
            <a:r>
              <a:rPr lang="it-IT" dirty="0"/>
              <a:t>, ai sensi dell'articolo 3; b) le </a:t>
            </a:r>
            <a:r>
              <a:rPr lang="it-IT" dirty="0" err="1"/>
              <a:t>modalita'</a:t>
            </a:r>
            <a:r>
              <a:rPr lang="it-IT" dirty="0"/>
              <a:t>, le procedure e la documentazione da presentare per l'iscrizione nell'elenco regionale degli imprenditori ed operatori agrituristici ai sensi dell'articolo 4, commi 1 e 2; c) l'individuazione delle fattispecie per le quali sono ammessi gli ampliamenti di immobili destinati all'agriturismo ai sensi dell'articolo 7; d) le norme di carattere igienico-sanitario di cui all'articolo 8; e) i criteri per specifici piani di programmazione </a:t>
            </a:r>
            <a:r>
              <a:rPr lang="it-IT" dirty="0" err="1"/>
              <a:t>dell'attivita'</a:t>
            </a:r>
            <a:r>
              <a:rPr lang="it-IT" dirty="0"/>
              <a:t> ed interventi per lo sviluppo del territorio rurale contenuti nel Programma per lo sviluppo dell'agriturismo ai sensi dell'articolo 11; </a:t>
            </a:r>
            <a:r>
              <a:rPr lang="it-IT" dirty="0" err="1"/>
              <a:t>f</a:t>
            </a:r>
            <a:r>
              <a:rPr lang="it-IT" dirty="0"/>
              <a:t>) i criteri, le </a:t>
            </a:r>
            <a:r>
              <a:rPr lang="it-IT" dirty="0" err="1"/>
              <a:t>modalita'</a:t>
            </a:r>
            <a:r>
              <a:rPr lang="it-IT" dirty="0"/>
              <a:t> per la classificazione delle aziende agrituristiche, le attribuzioni di base e generali, </a:t>
            </a:r>
            <a:r>
              <a:rPr lang="it-IT" dirty="0" err="1"/>
              <a:t>nonche</a:t>
            </a:r>
            <a:r>
              <a:rPr lang="it-IT" dirty="0"/>
              <a:t>' i disciplinari delle singole tipologie agrituristiche ai sensi dell'articolo 12; g) i soggetti deputati allo svolgimento delle </a:t>
            </a:r>
            <a:r>
              <a:rPr lang="it-IT" dirty="0" err="1"/>
              <a:t>attivita'</a:t>
            </a:r>
            <a:r>
              <a:rPr lang="it-IT" dirty="0"/>
              <a:t> di vigilanza e controllo, </a:t>
            </a:r>
            <a:r>
              <a:rPr lang="it-IT" dirty="0" err="1"/>
              <a:t>nonche</a:t>
            </a:r>
            <a:r>
              <a:rPr lang="it-IT" dirty="0"/>
              <a:t>' le </a:t>
            </a:r>
            <a:r>
              <a:rPr lang="it-IT" dirty="0" err="1"/>
              <a:t>modalita'</a:t>
            </a:r>
            <a:r>
              <a:rPr lang="it-IT" dirty="0"/>
              <a:t> di verifica e di revoca e le procedure da seguire di cui agli articoli 14 e 15; h) ogni altra disposizione necessaria a dare esecuzione alla presente legge.</a:t>
            </a:r>
            <a:endParaRPr lang="it-IT" b="0" i="0" dirty="0">
              <a:solidFill>
                <a:srgbClr val="444444"/>
              </a:solidFill>
              <a:effectLst/>
              <a:latin typeface="Times" pitchFamily="2" charset="0"/>
            </a:endParaRPr>
          </a:p>
        </p:txBody>
      </p:sp>
    </p:spTree>
    <p:extLst>
      <p:ext uri="{BB962C8B-B14F-4D97-AF65-F5344CB8AC3E}">
        <p14:creationId xmlns:p14="http://schemas.microsoft.com/office/powerpoint/2010/main" val="23899971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3F78DC-0459-DB34-213B-4998D02B669C}"/>
              </a:ext>
            </a:extLst>
          </p:cNvPr>
          <p:cNvSpPr>
            <a:spLocks noGrp="1"/>
          </p:cNvSpPr>
          <p:nvPr>
            <p:ph type="title"/>
          </p:nvPr>
        </p:nvSpPr>
        <p:spPr/>
        <p:txBody>
          <a:bodyPr/>
          <a:lstStyle/>
          <a:p>
            <a:r>
              <a:rPr lang="it-IT" sz="3600" dirty="0"/>
              <a:t>L’opera di contoterzista</a:t>
            </a:r>
            <a:endParaRPr lang="it-IT" dirty="0"/>
          </a:p>
        </p:txBody>
      </p:sp>
      <p:sp>
        <p:nvSpPr>
          <p:cNvPr id="3" name="Segnaposto contenuto 2">
            <a:extLst>
              <a:ext uri="{FF2B5EF4-FFF2-40B4-BE49-F238E27FC236}">
                <a16:creationId xmlns:a16="http://schemas.microsoft.com/office/drawing/2014/main" id="{E29A5602-A258-F33F-9FAB-41C659ADF28E}"/>
              </a:ext>
            </a:extLst>
          </p:cNvPr>
          <p:cNvSpPr>
            <a:spLocks noGrp="1"/>
          </p:cNvSpPr>
          <p:nvPr>
            <p:ph idx="1"/>
          </p:nvPr>
        </p:nvSpPr>
        <p:spPr/>
        <p:txBody>
          <a:bodyPr/>
          <a:lstStyle/>
          <a:p>
            <a:pPr marL="0" indent="0" algn="just">
              <a:buNone/>
            </a:pPr>
            <a:r>
              <a:rPr lang="it-IT" dirty="0"/>
              <a:t>Si tratta di un’attività relativa all’aspetto meccanico dell’impresa agricola: di regola, i macchinari di cui dispone un imprenditore agricolo vengono utilizzati dallo stesso nello svolgimento della sua attività principale. Tuttavia, nella prassi si nota che alcuni imprenditori agricoli utilizzano i loro macchinari anche per conto di terzi: tale attività non è soggetta allo statuto dell’impresa commerciale se rispetta i requisiti propri della connessione e l’imprenditore che la svolge resta comunque un imprenditore agricolo.</a:t>
            </a:r>
          </a:p>
        </p:txBody>
      </p:sp>
    </p:spTree>
    <p:extLst>
      <p:ext uri="{BB962C8B-B14F-4D97-AF65-F5344CB8AC3E}">
        <p14:creationId xmlns:p14="http://schemas.microsoft.com/office/powerpoint/2010/main" val="29171746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7F68A5-FDCD-D251-CB5A-0B29E14F18B0}"/>
              </a:ext>
            </a:extLst>
          </p:cNvPr>
          <p:cNvSpPr>
            <a:spLocks noGrp="1"/>
          </p:cNvSpPr>
          <p:nvPr>
            <p:ph type="title"/>
          </p:nvPr>
        </p:nvSpPr>
        <p:spPr/>
        <p:txBody>
          <a:bodyPr>
            <a:noAutofit/>
          </a:bodyPr>
          <a:lstStyle/>
          <a:p>
            <a:r>
              <a:rPr lang="it-IT" sz="1800" dirty="0"/>
              <a:t>D.lgs. 29 marzo 2004, n. 99: </a:t>
            </a:r>
            <a:r>
              <a:rPr lang="it-IT" sz="1800" dirty="0">
                <a:effectLst/>
              </a:rPr>
              <a:t>Disposizioni in materia di soggetti e </a:t>
            </a:r>
            <a:r>
              <a:rPr lang="it-IT" sz="1800" dirty="0" err="1">
                <a:effectLst/>
              </a:rPr>
              <a:t>attivita'</a:t>
            </a:r>
            <a:r>
              <a:rPr lang="it-IT" sz="1800" dirty="0">
                <a:effectLst/>
              </a:rPr>
              <a:t>, </a:t>
            </a:r>
            <a:r>
              <a:rPr lang="it-IT" sz="1800" dirty="0" err="1">
                <a:effectLst/>
              </a:rPr>
              <a:t>integrita'</a:t>
            </a:r>
            <a:r>
              <a:rPr lang="it-IT" sz="1800" dirty="0">
                <a:effectLst/>
              </a:rPr>
              <a:t> aziendale e semplificazione amministrativa in agricoltura</a:t>
            </a:r>
            <a:br>
              <a:rPr lang="it-IT" sz="1800" dirty="0">
                <a:effectLst/>
              </a:rPr>
            </a:br>
            <a:r>
              <a:rPr lang="it-IT" sz="1800" dirty="0"/>
              <a:t>Art. 5. (</a:t>
            </a:r>
            <a:r>
              <a:rPr lang="it-IT" sz="1800" dirty="0" err="1"/>
              <a:t>Attivita'</a:t>
            </a:r>
            <a:r>
              <a:rPr lang="it-IT" sz="1800" dirty="0"/>
              <a:t> </a:t>
            </a:r>
            <a:r>
              <a:rPr lang="it-IT" sz="1800" dirty="0" err="1"/>
              <a:t>agromeccanica</a:t>
            </a:r>
            <a:r>
              <a:rPr lang="it-IT" sz="1800" dirty="0"/>
              <a:t>)</a:t>
            </a:r>
          </a:p>
        </p:txBody>
      </p:sp>
      <p:sp>
        <p:nvSpPr>
          <p:cNvPr id="3" name="Segnaposto contenuto 2">
            <a:extLst>
              <a:ext uri="{FF2B5EF4-FFF2-40B4-BE49-F238E27FC236}">
                <a16:creationId xmlns:a16="http://schemas.microsoft.com/office/drawing/2014/main" id="{D39685B0-C401-6072-64A5-BFBB582DEAAB}"/>
              </a:ext>
            </a:extLst>
          </p:cNvPr>
          <p:cNvSpPr>
            <a:spLocks noGrp="1"/>
          </p:cNvSpPr>
          <p:nvPr>
            <p:ph idx="1"/>
          </p:nvPr>
        </p:nvSpPr>
        <p:spPr/>
        <p:txBody>
          <a:bodyPr>
            <a:normAutofit lnSpcReduction="10000"/>
          </a:bodyPr>
          <a:lstStyle/>
          <a:p>
            <a:pPr marL="0" indent="0" algn="just">
              <a:buNone/>
            </a:pPr>
            <a:r>
              <a:rPr lang="it-IT" dirty="0"/>
              <a:t>1. E' definita </a:t>
            </a:r>
            <a:r>
              <a:rPr lang="it-IT" dirty="0" err="1"/>
              <a:t>attivita'</a:t>
            </a:r>
            <a:r>
              <a:rPr lang="it-IT" dirty="0"/>
              <a:t> </a:t>
            </a:r>
            <a:r>
              <a:rPr lang="it-IT" dirty="0" err="1"/>
              <a:t>agromeccanica</a:t>
            </a:r>
            <a:r>
              <a:rPr lang="it-IT" dirty="0"/>
              <a:t> quella fornita a favore di terzi con mezzi meccanici per effettuare le operazioni colturali dirette alla cura ed allo sviluppo di un ciclo biologico o di una fase necessaria del ciclo stesso, la sistemazione e la manutenzione dei fondi agro-forestali, la manutenzione del verde, </a:t>
            </a:r>
            <a:r>
              <a:rPr lang="it-IT" dirty="0" err="1"/>
              <a:t>nonche</a:t>
            </a:r>
            <a:r>
              <a:rPr lang="it-IT" dirty="0"/>
              <a:t>' tutte le operazioni successive alla raccolta dei prodotti per garantirne la messa in sicurezza. Sono </a:t>
            </a:r>
            <a:r>
              <a:rPr lang="it-IT" dirty="0" err="1"/>
              <a:t>altresi'</a:t>
            </a:r>
            <a:r>
              <a:rPr lang="it-IT" dirty="0"/>
              <a:t> ricomprese </a:t>
            </a:r>
            <a:r>
              <a:rPr lang="it-IT" dirty="0" err="1"/>
              <a:t>nell'attivita'</a:t>
            </a:r>
            <a:r>
              <a:rPr lang="it-IT" dirty="0"/>
              <a:t> </a:t>
            </a:r>
            <a:r>
              <a:rPr lang="it-IT" dirty="0" err="1"/>
              <a:t>agromeccanica</a:t>
            </a:r>
            <a:r>
              <a:rPr lang="it-IT" dirty="0"/>
              <a:t> le operazioni relative al conferimento dei prodotti agricoli ai centri di stoccaggio e all'industria di trasformazione quando eseguite dallo stesso soggetto che ne ha effettuato la raccolta.</a:t>
            </a:r>
          </a:p>
        </p:txBody>
      </p:sp>
    </p:spTree>
    <p:extLst>
      <p:ext uri="{BB962C8B-B14F-4D97-AF65-F5344CB8AC3E}">
        <p14:creationId xmlns:p14="http://schemas.microsoft.com/office/powerpoint/2010/main" val="12229900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38314F-2633-05FD-C8AE-36310A844EEF}"/>
              </a:ext>
            </a:extLst>
          </p:cNvPr>
          <p:cNvSpPr>
            <a:spLocks noGrp="1"/>
          </p:cNvSpPr>
          <p:nvPr>
            <p:ph type="title"/>
          </p:nvPr>
        </p:nvSpPr>
        <p:spPr/>
        <p:txBody>
          <a:bodyPr/>
          <a:lstStyle/>
          <a:p>
            <a:r>
              <a:rPr lang="it-IT" dirty="0"/>
              <a:t>L’agriturismo</a:t>
            </a:r>
          </a:p>
        </p:txBody>
      </p:sp>
      <p:sp>
        <p:nvSpPr>
          <p:cNvPr id="3" name="Segnaposto contenuto 2">
            <a:extLst>
              <a:ext uri="{FF2B5EF4-FFF2-40B4-BE49-F238E27FC236}">
                <a16:creationId xmlns:a16="http://schemas.microsoft.com/office/drawing/2014/main" id="{492A14AA-178A-C8B5-4E3F-AE5A290DE18B}"/>
              </a:ext>
            </a:extLst>
          </p:cNvPr>
          <p:cNvSpPr>
            <a:spLocks noGrp="1"/>
          </p:cNvSpPr>
          <p:nvPr>
            <p:ph idx="1"/>
          </p:nvPr>
        </p:nvSpPr>
        <p:spPr/>
        <p:txBody>
          <a:bodyPr>
            <a:normAutofit fontScale="70000" lnSpcReduction="20000"/>
          </a:bodyPr>
          <a:lstStyle/>
          <a:p>
            <a:pPr marL="0" indent="0" algn="just">
              <a:buNone/>
            </a:pPr>
            <a:r>
              <a:rPr lang="it-IT" dirty="0"/>
              <a:t>L’art. 2135 c.c. enumera tra le attività connesse la fornitura di beni o servizi. Il fatto che si parli di fornitura di beni implica che nella cessione dei prodotti agricoli sia presente un elemento che la rende fornitura. Allora, la circostanza che assieme alla fornitura di beni si parli di fornitura di servizi induce a pensare che la norma altro non voglia dire, quando si riferisce ai beni, a una loro cessione qualificata da un servizio, ovvero a una prestazione complessa di cui il prodotto agricolo e il servizio siano, entrambi, l’oggetto.</a:t>
            </a:r>
          </a:p>
          <a:p>
            <a:pPr marL="0" indent="0" algn="just">
              <a:buNone/>
            </a:pPr>
            <a:r>
              <a:rPr lang="it-IT" dirty="0"/>
              <a:t>Questo ricorda l’offerta di alimenti e bevande ricavati da materie prime dell’azienda agricola, di cui alla </a:t>
            </a:r>
            <a:r>
              <a:rPr lang="it-IT" dirty="0">
                <a:solidFill>
                  <a:srgbClr val="FFFF00"/>
                </a:solidFill>
              </a:rPr>
              <a:t>legge 20 febbraio 2006 n. 96</a:t>
            </a:r>
            <a:r>
              <a:rPr lang="it-IT" dirty="0"/>
              <a:t> sull’agriturismo, che tratta delle attività di ricezione, ospitalità e somministrazione di pasti e bevande agli ospiti delle strutture aziendali.</a:t>
            </a:r>
          </a:p>
          <a:p>
            <a:pPr marL="0" indent="0" algn="just">
              <a:buNone/>
            </a:pPr>
            <a:r>
              <a:rPr lang="it-IT" dirty="0"/>
              <a:t>Ma i servizi che l’imprenditore agricolo può offrire nell’esercizio delle sue attività connesse di ospitalità sono anche quelli che l’art. 3 del d.lgs. 228/2001 rubricato «attività agrituristiche», elenca e cioè le attività ricreative e culturali che la prima legge sull’agriturismo già richiamava come attività da svolgersi nell’ambito dell’azienda, nonché altre attività ricreative, culturali, didattiche, escursionistiche, di pratica sportiva e di </a:t>
            </a:r>
            <a:r>
              <a:rPr lang="it-IT" dirty="0" err="1"/>
              <a:t>ippoturismo</a:t>
            </a:r>
            <a:r>
              <a:rPr lang="it-IT" dirty="0"/>
              <a:t>. Questi ultimi sono altri servizi che possono essere forniti fuori dei confini dell’azienda.</a:t>
            </a:r>
          </a:p>
        </p:txBody>
      </p:sp>
    </p:spTree>
    <p:extLst>
      <p:ext uri="{BB962C8B-B14F-4D97-AF65-F5344CB8AC3E}">
        <p14:creationId xmlns:p14="http://schemas.microsoft.com/office/powerpoint/2010/main" val="17438004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9D7949-AF54-788C-24AF-7667DF1CEB0A}"/>
              </a:ext>
            </a:extLst>
          </p:cNvPr>
          <p:cNvSpPr>
            <a:spLocks noGrp="1"/>
          </p:cNvSpPr>
          <p:nvPr>
            <p:ph type="title"/>
          </p:nvPr>
        </p:nvSpPr>
        <p:spPr/>
        <p:txBody>
          <a:bodyPr/>
          <a:lstStyle/>
          <a:p>
            <a:r>
              <a:rPr lang="it-IT" dirty="0"/>
              <a:t>Segue.</a:t>
            </a:r>
          </a:p>
        </p:txBody>
      </p:sp>
      <p:sp>
        <p:nvSpPr>
          <p:cNvPr id="3" name="Segnaposto contenuto 2">
            <a:extLst>
              <a:ext uri="{FF2B5EF4-FFF2-40B4-BE49-F238E27FC236}">
                <a16:creationId xmlns:a16="http://schemas.microsoft.com/office/drawing/2014/main" id="{6823E83C-30C0-1685-F197-8B847921DEA6}"/>
              </a:ext>
            </a:extLst>
          </p:cNvPr>
          <p:cNvSpPr>
            <a:spLocks noGrp="1"/>
          </p:cNvSpPr>
          <p:nvPr>
            <p:ph idx="1"/>
          </p:nvPr>
        </p:nvSpPr>
        <p:spPr/>
        <p:txBody>
          <a:bodyPr/>
          <a:lstStyle/>
          <a:p>
            <a:pPr marL="0" indent="0" algn="just">
              <a:buNone/>
            </a:pPr>
            <a:r>
              <a:rPr lang="it-IT" dirty="0"/>
              <a:t>La disciplina prevede che il reddito proveniente dalle attività agrituristiche è reddito agrario a tutti gli effetti di legge; i locali utilizzati ad uso agrituristico sono assimilabili ad ogni effetto alle abitazioni rurali; nonché, la vendita al dettaglio dei propri prodotti naturali o trasformati in un contesto di agriturismo è soggetta alla disciplina di cui all’art. 4 d.lgs. 228/2001 rubricato «esercizio dell’attività di vendita».</a:t>
            </a:r>
          </a:p>
          <a:p>
            <a:pPr marL="0" indent="0" algn="just">
              <a:buNone/>
            </a:pPr>
            <a:r>
              <a:rPr lang="it-IT" dirty="0"/>
              <a:t>La legge in esame è stata ridisegnata dalla Corte Costituzionale che con </a:t>
            </a:r>
            <a:r>
              <a:rPr lang="it-IT" dirty="0">
                <a:solidFill>
                  <a:srgbClr val="FFFF00"/>
                </a:solidFill>
              </a:rPr>
              <a:t>sentenza n. 339/2007</a:t>
            </a:r>
            <a:r>
              <a:rPr lang="it-IT" dirty="0"/>
              <a:t> ne ha dichiarato l’illegittimità in molte parti per violazione delle competenze regionali.</a:t>
            </a:r>
          </a:p>
        </p:txBody>
      </p:sp>
    </p:spTree>
    <p:extLst>
      <p:ext uri="{BB962C8B-B14F-4D97-AF65-F5344CB8AC3E}">
        <p14:creationId xmlns:p14="http://schemas.microsoft.com/office/powerpoint/2010/main" val="8632366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2422DD-D557-5944-1057-7085FD1906F5}"/>
              </a:ext>
            </a:extLst>
          </p:cNvPr>
          <p:cNvSpPr>
            <a:spLocks noGrp="1"/>
          </p:cNvSpPr>
          <p:nvPr>
            <p:ph type="title"/>
          </p:nvPr>
        </p:nvSpPr>
        <p:spPr/>
        <p:txBody>
          <a:bodyPr>
            <a:noAutofit/>
          </a:bodyPr>
          <a:lstStyle/>
          <a:p>
            <a:r>
              <a:rPr lang="it-IT" sz="2400" b="0" dirty="0">
                <a:effectLst/>
              </a:rPr>
              <a:t>L. 20 febbraio 2006, n. 96: Disciplina dell'agriturismo</a:t>
            </a:r>
            <a:br>
              <a:rPr lang="it-IT" sz="2400" dirty="0"/>
            </a:br>
            <a:r>
              <a:rPr lang="it-IT" sz="2400" dirty="0"/>
              <a:t>Art. 2. (Definizione di </a:t>
            </a:r>
            <a:r>
              <a:rPr lang="it-IT" sz="2400" dirty="0" err="1"/>
              <a:t>attivita'</a:t>
            </a:r>
            <a:r>
              <a:rPr lang="it-IT" sz="2400" dirty="0"/>
              <a:t> agrituristiche)</a:t>
            </a:r>
          </a:p>
        </p:txBody>
      </p:sp>
      <p:sp>
        <p:nvSpPr>
          <p:cNvPr id="3" name="Segnaposto contenuto 2">
            <a:extLst>
              <a:ext uri="{FF2B5EF4-FFF2-40B4-BE49-F238E27FC236}">
                <a16:creationId xmlns:a16="http://schemas.microsoft.com/office/drawing/2014/main" id="{C03EA6A6-300B-CA25-618E-EEECA940F94D}"/>
              </a:ext>
            </a:extLst>
          </p:cNvPr>
          <p:cNvSpPr>
            <a:spLocks noGrp="1"/>
          </p:cNvSpPr>
          <p:nvPr>
            <p:ph idx="1"/>
          </p:nvPr>
        </p:nvSpPr>
        <p:spPr/>
        <p:txBody>
          <a:bodyPr>
            <a:normAutofit fontScale="47500" lnSpcReduction="20000"/>
          </a:bodyPr>
          <a:lstStyle/>
          <a:p>
            <a:pPr marL="0" indent="0" algn="just">
              <a:buNone/>
            </a:pPr>
            <a:r>
              <a:rPr lang="it-IT" dirty="0"/>
              <a:t>1. Per </a:t>
            </a:r>
            <a:r>
              <a:rPr lang="it-IT" dirty="0" err="1"/>
              <a:t>attivita'</a:t>
            </a:r>
            <a:r>
              <a:rPr lang="it-IT" dirty="0"/>
              <a:t> agrituristiche si intendono le </a:t>
            </a:r>
            <a:r>
              <a:rPr lang="it-IT" dirty="0" err="1"/>
              <a:t>attivita'</a:t>
            </a:r>
            <a:r>
              <a:rPr lang="it-IT" dirty="0"/>
              <a:t> di ricezione e </a:t>
            </a:r>
            <a:r>
              <a:rPr lang="it-IT" dirty="0" err="1"/>
              <a:t>ospitalita'</a:t>
            </a:r>
            <a:r>
              <a:rPr lang="it-IT" dirty="0"/>
              <a:t> esercitate dagli imprenditori agricoli di cui all'articolo 2135 del codice civile, anche nella forma di </a:t>
            </a:r>
            <a:r>
              <a:rPr lang="it-IT" dirty="0" err="1"/>
              <a:t>societa'</a:t>
            </a:r>
            <a:r>
              <a:rPr lang="it-IT" dirty="0"/>
              <a:t> di capitali o di persone, oppure associati fra loro, attraverso l'utilizzazione della propria azienda in rapporto di connessione con le </a:t>
            </a:r>
            <a:r>
              <a:rPr lang="it-IT" dirty="0" err="1"/>
              <a:t>attivita'</a:t>
            </a:r>
            <a:r>
              <a:rPr lang="it-IT" dirty="0"/>
              <a:t> di coltivazione del fondo, di silvicoltura e di allevamento di animali.</a:t>
            </a:r>
          </a:p>
          <a:p>
            <a:pPr marL="0" indent="0" algn="just">
              <a:buNone/>
            </a:pPr>
            <a:r>
              <a:rPr lang="it-IT" dirty="0"/>
              <a:t>2. Possono essere addetti allo svolgimento </a:t>
            </a:r>
            <a:r>
              <a:rPr lang="it-IT" dirty="0" err="1"/>
              <a:t>dell'attivita'</a:t>
            </a:r>
            <a:r>
              <a:rPr lang="it-IT" dirty="0"/>
              <a:t> agrituristica l'imprenditore agricolo e i suoi familiari ai sensi dell'articolo 230-bis del codice civile, </a:t>
            </a:r>
            <a:r>
              <a:rPr lang="it-IT" dirty="0" err="1"/>
              <a:t>nonche</a:t>
            </a:r>
            <a:r>
              <a:rPr lang="it-IT" dirty="0"/>
              <a:t>' i lavoratori dipendenti a tempo determinato, indeterminato e parziale. Gli addetti di cui al periodo precedente sono considerati lavoratori agricoli ai fini della vigente disciplina previdenziale, assicurativa e fiscale. Il ricorso a soggetti esterni </a:t>
            </a:r>
            <a:r>
              <a:rPr lang="it-IT" dirty="0" err="1"/>
              <a:t>e'</a:t>
            </a:r>
            <a:r>
              <a:rPr lang="it-IT" dirty="0"/>
              <a:t> consentito esclusivamente per lo svolgimento di </a:t>
            </a:r>
            <a:r>
              <a:rPr lang="it-IT" dirty="0" err="1"/>
              <a:t>attivita'</a:t>
            </a:r>
            <a:r>
              <a:rPr lang="it-IT" dirty="0"/>
              <a:t> e servizi complementari.</a:t>
            </a:r>
          </a:p>
          <a:p>
            <a:pPr marL="0" indent="0" algn="just">
              <a:buNone/>
            </a:pPr>
            <a:r>
              <a:rPr lang="it-IT" dirty="0"/>
              <a:t>3. Rientrano fra le </a:t>
            </a:r>
            <a:r>
              <a:rPr lang="it-IT" dirty="0" err="1"/>
              <a:t>attivita'</a:t>
            </a:r>
            <a:r>
              <a:rPr lang="it-IT" dirty="0"/>
              <a:t> agrituristiche: a) dare </a:t>
            </a:r>
            <a:r>
              <a:rPr lang="it-IT" dirty="0" err="1"/>
              <a:t>ospitalita'</a:t>
            </a:r>
            <a:r>
              <a:rPr lang="it-IT" dirty="0"/>
              <a:t> in alloggi o in spazi aperti destinati alla sosta di campeggiatori; b) somministrare pasti e bevande costituiti prevalentemente da prodotti propri e da prodotti di aziende agricole della zona, ivi compresi i prodotti a carattere alcoolico e superalcoolico, con preferenza per i prodotti tipici e caratterizzati dai marchi DOP, IGP, IGT, DOC e DOCG o compresi nell'elenco nazionale dei prodotti agroalimentari tradizionali, secondo le </a:t>
            </a:r>
            <a:r>
              <a:rPr lang="it-IT" dirty="0" err="1"/>
              <a:t>modalita'</a:t>
            </a:r>
            <a:r>
              <a:rPr lang="it-IT" dirty="0"/>
              <a:t> indicate nell'articolo 4, comma 4; c) organizzare degustazioni di prodotti aziendali, ivi inclusa la mescita di vini, alla quale si applica la legge 27 luglio 1999, n. 268; d) organizzare, anche all'esterno dei beni fondiari nella </a:t>
            </a:r>
            <a:r>
              <a:rPr lang="it-IT" dirty="0" err="1"/>
              <a:t>disponibilita'</a:t>
            </a:r>
            <a:r>
              <a:rPr lang="it-IT" dirty="0"/>
              <a:t> dell'impresa, </a:t>
            </a:r>
            <a:r>
              <a:rPr lang="it-IT" dirty="0" err="1"/>
              <a:t>attivita'</a:t>
            </a:r>
            <a:r>
              <a:rPr lang="it-IT" dirty="0"/>
              <a:t> ricreative, culturali, didattiche, di pratica sportiva, </a:t>
            </a:r>
            <a:r>
              <a:rPr lang="it-IT" dirty="0" err="1"/>
              <a:t>nonche</a:t>
            </a:r>
            <a:r>
              <a:rPr lang="it-IT" dirty="0"/>
              <a:t>' escursionistiche e di </a:t>
            </a:r>
            <a:r>
              <a:rPr lang="it-IT" dirty="0" err="1"/>
              <a:t>ippoturismo</a:t>
            </a:r>
            <a:r>
              <a:rPr lang="it-IT" dirty="0"/>
              <a:t>, anche per mezzo di convenzioni con gli enti locali, finalizzate alla valorizzazione del territorio e del patrimonio rurale.</a:t>
            </a:r>
          </a:p>
          <a:p>
            <a:pPr marL="0" indent="0" algn="just">
              <a:buNone/>
            </a:pPr>
            <a:r>
              <a:rPr lang="it-IT" dirty="0"/>
              <a:t>4. Sono considerati di propria produzione i cibi e le bevande prodotti, lavorati e trasformati nell'azienda agricola </a:t>
            </a:r>
            <a:r>
              <a:rPr lang="it-IT" dirty="0" err="1"/>
              <a:t>nonche</a:t>
            </a:r>
            <a:r>
              <a:rPr lang="it-IT" dirty="0"/>
              <a:t>' quelli ricavati da materie prime dell'azienda agricola e ottenuti attraverso lavorazioni esterne.</a:t>
            </a:r>
          </a:p>
          <a:p>
            <a:pPr marL="0" indent="0" algn="just">
              <a:buNone/>
            </a:pPr>
            <a:r>
              <a:rPr lang="it-IT" dirty="0"/>
              <a:t>5. Ai fini del riconoscimento delle diverse qualifiche di imprenditore agricolo, </a:t>
            </a:r>
            <a:r>
              <a:rPr lang="it-IT" dirty="0" err="1"/>
              <a:t>nonche</a:t>
            </a:r>
            <a:r>
              <a:rPr lang="it-IT" dirty="0"/>
              <a:t>' della </a:t>
            </a:r>
            <a:r>
              <a:rPr lang="it-IT" dirty="0" err="1"/>
              <a:t>priorita'</a:t>
            </a:r>
            <a:r>
              <a:rPr lang="it-IT" dirty="0"/>
              <a:t> nell'erogazione dei contributi e, comunque, ad ogni altro fine che non sia di carattere fiscale, il reddito proveniente </a:t>
            </a:r>
            <a:r>
              <a:rPr lang="it-IT" dirty="0" err="1"/>
              <a:t>dall'attivita'</a:t>
            </a:r>
            <a:r>
              <a:rPr lang="it-IT" dirty="0"/>
              <a:t> agrituristica </a:t>
            </a:r>
            <a:r>
              <a:rPr lang="it-IT" dirty="0" err="1"/>
              <a:t>e'</a:t>
            </a:r>
            <a:r>
              <a:rPr lang="it-IT" dirty="0"/>
              <a:t> considerato reddito agricolo.</a:t>
            </a:r>
          </a:p>
        </p:txBody>
      </p:sp>
    </p:spTree>
    <p:extLst>
      <p:ext uri="{BB962C8B-B14F-4D97-AF65-F5344CB8AC3E}">
        <p14:creationId xmlns:p14="http://schemas.microsoft.com/office/powerpoint/2010/main" val="8243849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6FF6DF-F9D0-526E-03C3-E42CD0FDD01B}"/>
              </a:ext>
            </a:extLst>
          </p:cNvPr>
          <p:cNvSpPr>
            <a:spLocks noGrp="1"/>
          </p:cNvSpPr>
          <p:nvPr>
            <p:ph type="title"/>
          </p:nvPr>
        </p:nvSpPr>
        <p:spPr/>
        <p:txBody>
          <a:bodyPr>
            <a:noAutofit/>
          </a:bodyPr>
          <a:lstStyle/>
          <a:p>
            <a:r>
              <a:rPr lang="it-IT" sz="3200" dirty="0"/>
              <a:t>Segue. Art. 4 (Criteri e limiti </a:t>
            </a:r>
            <a:r>
              <a:rPr lang="it-IT" sz="3200" dirty="0" err="1"/>
              <a:t>dell'attivita'</a:t>
            </a:r>
            <a:r>
              <a:rPr lang="it-IT" sz="3200" dirty="0"/>
              <a:t> agrituristica)</a:t>
            </a:r>
          </a:p>
        </p:txBody>
      </p:sp>
      <p:sp>
        <p:nvSpPr>
          <p:cNvPr id="3" name="Segnaposto contenuto 2">
            <a:extLst>
              <a:ext uri="{FF2B5EF4-FFF2-40B4-BE49-F238E27FC236}">
                <a16:creationId xmlns:a16="http://schemas.microsoft.com/office/drawing/2014/main" id="{DE24AB65-504A-8A9C-63D9-A2F44BAF1072}"/>
              </a:ext>
            </a:extLst>
          </p:cNvPr>
          <p:cNvSpPr>
            <a:spLocks noGrp="1"/>
          </p:cNvSpPr>
          <p:nvPr>
            <p:ph idx="1"/>
          </p:nvPr>
        </p:nvSpPr>
        <p:spPr/>
        <p:txBody>
          <a:bodyPr>
            <a:normAutofit fontScale="40000" lnSpcReduction="20000"/>
          </a:bodyPr>
          <a:lstStyle/>
          <a:p>
            <a:pPr marL="0" indent="0" algn="just">
              <a:buNone/>
            </a:pPr>
            <a:r>
              <a:rPr lang="it-IT" dirty="0"/>
              <a:t>Le regioni, tenuto conto delle caratteristiche del territorio regionale o di parti di esso, dettano criteri, limiti e obblighi amministrativi per lo svolgimento </a:t>
            </a:r>
            <a:r>
              <a:rPr lang="it-IT" dirty="0" err="1"/>
              <a:t>dell'attivita'</a:t>
            </a:r>
            <a:r>
              <a:rPr lang="it-IT" dirty="0"/>
              <a:t> agrituristica.</a:t>
            </a:r>
          </a:p>
          <a:p>
            <a:pPr marL="0" indent="0" algn="just">
              <a:buNone/>
            </a:pPr>
            <a:r>
              <a:rPr lang="it-IT" dirty="0"/>
              <a:t>2. </a:t>
            </a:r>
            <a:r>
              <a:rPr lang="it-IT" dirty="0" err="1"/>
              <a:t>Affinche</a:t>
            </a:r>
            <a:r>
              <a:rPr lang="it-IT" dirty="0"/>
              <a:t>' l'organizzazione </a:t>
            </a:r>
            <a:r>
              <a:rPr lang="it-IT" dirty="0" err="1"/>
              <a:t>dell'attivita'</a:t>
            </a:r>
            <a:r>
              <a:rPr lang="it-IT" dirty="0"/>
              <a:t> agrituristica non abbia dimensioni tali da perdere i requisiti di connessione rispetto </a:t>
            </a:r>
            <a:r>
              <a:rPr lang="it-IT" dirty="0" err="1"/>
              <a:t>all'attivita'</a:t>
            </a:r>
            <a:r>
              <a:rPr lang="it-IT" dirty="0"/>
              <a:t> agricola, le regioni e le province autonome definiscono criteri per la valutazione del rapporto di connessione delle </a:t>
            </a:r>
            <a:r>
              <a:rPr lang="it-IT" dirty="0" err="1"/>
              <a:t>attivita'</a:t>
            </a:r>
            <a:r>
              <a:rPr lang="it-IT" dirty="0"/>
              <a:t> agrituristiche rispetto alle </a:t>
            </a:r>
            <a:r>
              <a:rPr lang="it-IT" dirty="0" err="1"/>
              <a:t>attivita'</a:t>
            </a:r>
            <a:r>
              <a:rPr lang="it-IT" dirty="0"/>
              <a:t> agricole che devono rimanere prevalenti </a:t>
            </a:r>
            <a:r>
              <a:rPr lang="it-IT" b="1" i="1" dirty="0"/>
              <a:t>((...))</a:t>
            </a:r>
            <a:r>
              <a:rPr lang="it-IT" dirty="0"/>
              <a:t>.</a:t>
            </a:r>
          </a:p>
          <a:p>
            <a:pPr marL="0" indent="0" algn="just">
              <a:buNone/>
            </a:pPr>
            <a:r>
              <a:rPr lang="it-IT" dirty="0"/>
              <a:t>3. </a:t>
            </a:r>
            <a:r>
              <a:rPr lang="it-IT" dirty="0" err="1"/>
              <a:t>L'attivita'</a:t>
            </a:r>
            <a:r>
              <a:rPr lang="it-IT" dirty="0"/>
              <a:t> agricola si considera comunque prevalente quando le </a:t>
            </a:r>
            <a:r>
              <a:rPr lang="it-IT" dirty="0" err="1"/>
              <a:t>attivita'</a:t>
            </a:r>
            <a:r>
              <a:rPr lang="it-IT" dirty="0"/>
              <a:t> di ricezione e di somministrazione di pasti e bevande interessano un numero non superiore a dieci ospiti.</a:t>
            </a:r>
          </a:p>
          <a:p>
            <a:pPr marL="0" indent="0" algn="just">
              <a:buNone/>
            </a:pPr>
            <a:r>
              <a:rPr lang="it-IT" dirty="0"/>
              <a:t>4. Al fine di contribuire alla realizzazione e alla qualificazione delle </a:t>
            </a:r>
            <a:r>
              <a:rPr lang="it-IT" dirty="0" err="1"/>
              <a:t>attivita'</a:t>
            </a:r>
            <a:r>
              <a:rPr lang="it-IT" dirty="0"/>
              <a:t> agrituristiche e alla promozione dei prodotti </a:t>
            </a:r>
            <a:r>
              <a:rPr lang="it-IT" dirty="0" err="1"/>
              <a:t>agroalimentali</a:t>
            </a:r>
            <a:r>
              <a:rPr lang="it-IT" dirty="0"/>
              <a:t> regionali, </a:t>
            </a:r>
            <a:r>
              <a:rPr lang="it-IT" dirty="0" err="1"/>
              <a:t>nonche</a:t>
            </a:r>
            <a:r>
              <a:rPr lang="it-IT" dirty="0"/>
              <a:t>' alla caratterizzazione regionale dell'offerta enogastronomica, le regioni disciplinano la somministrazione di pasti e di bevande di cui all'articolo 2, comma 3, lettera b), tenendo conto dei seguenti criteri: a) l'azienda che somministra pasti e bevande deve apportare comunque una quota significativa di prodotto proprio. Particolari deroghe possono essere previste nel caso di somministrazione di pasti e bevande solo alle persone alloggiate; b) per aziende agricole della zona si intendono quelle collocate in ambito regionale o in zone omogenee contigue di regioni limitrofe, e per esse deve essere stabilita una ulteriore quota di apporto di prodotti; c) le quote di cui alle lettere a) e b) devono rappresentare la prevalenza dei prodotti impiegati nella somministrazione dei pasti e delle bevande; d) la parte rimanente dei prodotti impiegati nella somministrazione deve preferibilmente provenire da artigiani alimentari della zona e comunque riferirsi a produzioni agricole regionali o di zone omogenee contigue di regioni limitrofe; e) in caso di obiettiva </a:t>
            </a:r>
            <a:r>
              <a:rPr lang="it-IT" dirty="0" err="1"/>
              <a:t>indisponibilita'</a:t>
            </a:r>
            <a:r>
              <a:rPr lang="it-IT" dirty="0"/>
              <a:t> di alcuni prodotti in ambito regionale o in zona limitrofa omogenea e di loro effettiva </a:t>
            </a:r>
            <a:r>
              <a:rPr lang="it-IT" dirty="0" err="1"/>
              <a:t>necessita'</a:t>
            </a:r>
            <a:r>
              <a:rPr lang="it-IT" dirty="0"/>
              <a:t> ai fini del completamento dell'offerta enogastronomica, </a:t>
            </a:r>
            <a:r>
              <a:rPr lang="it-IT" dirty="0" err="1"/>
              <a:t>e'</a:t>
            </a:r>
            <a:r>
              <a:rPr lang="it-IT" dirty="0"/>
              <a:t> definita una quota limitata di prodotti di altra provenienza, in grado di soddisfare le caratteristiche di </a:t>
            </a:r>
            <a:r>
              <a:rPr lang="it-IT" dirty="0" err="1"/>
              <a:t>qualita'</a:t>
            </a:r>
            <a:r>
              <a:rPr lang="it-IT" dirty="0"/>
              <a:t> e </a:t>
            </a:r>
            <a:r>
              <a:rPr lang="it-IT" dirty="0" err="1"/>
              <a:t>tipicita'</a:t>
            </a:r>
            <a:r>
              <a:rPr lang="it-IT" dirty="0"/>
              <a:t>; </a:t>
            </a:r>
            <a:r>
              <a:rPr lang="it-IT" dirty="0" err="1"/>
              <a:t>f</a:t>
            </a:r>
            <a:r>
              <a:rPr lang="it-IT" dirty="0"/>
              <a:t>) qualora per cause di forza maggiore, dovute in particolare a </a:t>
            </a:r>
            <a:r>
              <a:rPr lang="it-IT" dirty="0" err="1"/>
              <a:t>calamita'</a:t>
            </a:r>
            <a:r>
              <a:rPr lang="it-IT" dirty="0"/>
              <a:t> atmosferiche, fitopatie o epizoozie, accertate dalla regione, non sia possibile rispettare i limiti di cui alla lettera c), deve essere data comunicazione al comune in cui ha sede l'impresa il quale, verificato il fatto, autorizza temporaneamente l'esercizio </a:t>
            </a:r>
            <a:r>
              <a:rPr lang="it-IT" dirty="0" err="1"/>
              <a:t>dell'attivita'</a:t>
            </a:r>
            <a:r>
              <a:rPr lang="it-IT" dirty="0"/>
              <a:t>.</a:t>
            </a:r>
          </a:p>
          <a:p>
            <a:pPr marL="0" indent="0" algn="just">
              <a:buNone/>
            </a:pPr>
            <a:r>
              <a:rPr lang="it-IT" dirty="0"/>
              <a:t>5. Le </a:t>
            </a:r>
            <a:r>
              <a:rPr lang="it-IT" dirty="0" err="1"/>
              <a:t>attivita'</a:t>
            </a:r>
            <a:r>
              <a:rPr lang="it-IT" dirty="0"/>
              <a:t> ricreative o culturali di cui all'articolo 2, comma 3, lettera d), possono svolgersi autonomamente rispetto </a:t>
            </a:r>
            <a:r>
              <a:rPr lang="it-IT" dirty="0" err="1"/>
              <a:t>all'ospitalita'</a:t>
            </a:r>
            <a:r>
              <a:rPr lang="it-IT" dirty="0"/>
              <a:t> e alla somministrazione di pasti e bevande di cui alle lettere a) e b) del medesimo comma, solo in quanto realizzino obiettivamente la connessione con </a:t>
            </a:r>
            <a:r>
              <a:rPr lang="it-IT" dirty="0" err="1"/>
              <a:t>l'attivita'</a:t>
            </a:r>
            <a:r>
              <a:rPr lang="it-IT" dirty="0"/>
              <a:t> e con le risorse agricole aziendali, </a:t>
            </a:r>
            <a:r>
              <a:rPr lang="it-IT" dirty="0" err="1"/>
              <a:t>nonche</a:t>
            </a:r>
            <a:r>
              <a:rPr lang="it-IT" dirty="0"/>
              <a:t>' con le altre </a:t>
            </a:r>
            <a:r>
              <a:rPr lang="it-IT" dirty="0" err="1"/>
              <a:t>attivita'</a:t>
            </a:r>
            <a:r>
              <a:rPr lang="it-IT" dirty="0"/>
              <a:t> volte alla conoscenza del patrimonio storico-ambientale e culturale. Le </a:t>
            </a:r>
            <a:r>
              <a:rPr lang="it-IT" dirty="0" err="1"/>
              <a:t>attivita'</a:t>
            </a:r>
            <a:r>
              <a:rPr lang="it-IT" dirty="0"/>
              <a:t> ricreative e culturali per le quali tale connessione non si realizza possono svolgersi esclusivamente come servizi integrativi e accessori riservati agli ospiti che soggiornano nell'azienda agricola e la partecipazione, anche facoltativa, a tali </a:t>
            </a:r>
            <a:r>
              <a:rPr lang="it-IT" dirty="0" err="1"/>
              <a:t>attivita'</a:t>
            </a:r>
            <a:r>
              <a:rPr lang="it-IT" dirty="0"/>
              <a:t> non </a:t>
            </a:r>
            <a:r>
              <a:rPr lang="it-IT" dirty="0" err="1"/>
              <a:t>puo'</a:t>
            </a:r>
            <a:r>
              <a:rPr lang="it-IT" dirty="0"/>
              <a:t> pertanto dare luogo ad autonomo corrispettivo.</a:t>
            </a:r>
          </a:p>
        </p:txBody>
      </p:sp>
    </p:spTree>
    <p:extLst>
      <p:ext uri="{BB962C8B-B14F-4D97-AF65-F5344CB8AC3E}">
        <p14:creationId xmlns:p14="http://schemas.microsoft.com/office/powerpoint/2010/main" val="3404679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68A4F4-4AC8-A16B-1C72-E37547BC83B0}"/>
              </a:ext>
            </a:extLst>
          </p:cNvPr>
          <p:cNvSpPr>
            <a:spLocks noGrp="1"/>
          </p:cNvSpPr>
          <p:nvPr>
            <p:ph type="title"/>
          </p:nvPr>
        </p:nvSpPr>
        <p:spPr/>
        <p:txBody>
          <a:bodyPr/>
          <a:lstStyle/>
          <a:p>
            <a:r>
              <a:rPr lang="it-IT" dirty="0"/>
              <a:t>Art. 33 TUIR (Imputazione del reddito agrario)</a:t>
            </a:r>
          </a:p>
        </p:txBody>
      </p:sp>
      <p:sp>
        <p:nvSpPr>
          <p:cNvPr id="3" name="Segnaposto contenuto 2">
            <a:extLst>
              <a:ext uri="{FF2B5EF4-FFF2-40B4-BE49-F238E27FC236}">
                <a16:creationId xmlns:a16="http://schemas.microsoft.com/office/drawing/2014/main" id="{A3C5DEB5-58CE-0218-768E-AF6C1F459ED8}"/>
              </a:ext>
            </a:extLst>
          </p:cNvPr>
          <p:cNvSpPr>
            <a:spLocks noGrp="1"/>
          </p:cNvSpPr>
          <p:nvPr>
            <p:ph idx="1"/>
          </p:nvPr>
        </p:nvSpPr>
        <p:spPr/>
        <p:txBody>
          <a:bodyPr>
            <a:normAutofit fontScale="85000" lnSpcReduction="20000"/>
          </a:bodyPr>
          <a:lstStyle/>
          <a:p>
            <a:pPr marL="0" indent="0" algn="just">
              <a:buNone/>
            </a:pPr>
            <a:r>
              <a:rPr lang="it-IT" dirty="0"/>
              <a:t>1. Se il terreno è dato in affitto per uso agricolo, il reddito agrario concorre a formare il reddito complessivo dell'affittuario, anziché quello del possessore, a partire dalla data in cui ha effetto il contratto.</a:t>
            </a:r>
          </a:p>
          <a:p>
            <a:pPr marL="0" indent="0" algn="just">
              <a:buNone/>
            </a:pPr>
            <a:r>
              <a:rPr lang="it-IT" dirty="0"/>
              <a:t>2. Nei casi di conduzione associata, salvo il disposto dell'articolo 5, il reddito agrario concorre a formare il reddito complessivo di ciascun associato per la quota di sua spettanza. Il possessore del terreno o l'affittuario deve allegare alla dichiarazione dei redditi un atto sottoscritto da tutti gli associati dal quale risultino la quota del reddito agrario spettante a ciascuno e la decorrenza del contratto. Mancando la sottoscrizione anche di un solo associato o l'indicazione della ripartizione del reddito si presume che questo sia ripartito in parti uguali.</a:t>
            </a:r>
          </a:p>
          <a:p>
            <a:pPr marL="0" indent="0" algn="just">
              <a:buNone/>
            </a:pPr>
            <a:r>
              <a:rPr lang="it-IT" dirty="0"/>
              <a:t>2-bis. Sono considerate produttive di reddito agrario anche le attività di coltivazione di prodotti vegetali per conto terzi svolte nei limiti di cui all'articolo 32, comma 2, lettera b.</a:t>
            </a:r>
          </a:p>
        </p:txBody>
      </p:sp>
    </p:spTree>
    <p:extLst>
      <p:ext uri="{BB962C8B-B14F-4D97-AF65-F5344CB8AC3E}">
        <p14:creationId xmlns:p14="http://schemas.microsoft.com/office/powerpoint/2010/main" val="27684600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FFD0C3-C37C-B49A-62BA-8B8D63DCC181}"/>
              </a:ext>
            </a:extLst>
          </p:cNvPr>
          <p:cNvSpPr>
            <a:spLocks noGrp="1"/>
          </p:cNvSpPr>
          <p:nvPr>
            <p:ph type="title"/>
          </p:nvPr>
        </p:nvSpPr>
        <p:spPr/>
        <p:txBody>
          <a:bodyPr>
            <a:noAutofit/>
          </a:bodyPr>
          <a:lstStyle/>
          <a:p>
            <a:r>
              <a:rPr lang="it-IT" sz="2000" dirty="0" err="1"/>
              <a:t>L.r</a:t>
            </a:r>
            <a:r>
              <a:rPr lang="it-IT" sz="2000" dirty="0"/>
              <a:t>. 31 luglio 2012, n. 38: </a:t>
            </a:r>
            <a:r>
              <a:rPr lang="it-IT" sz="2000" dirty="0">
                <a:effectLst/>
              </a:rPr>
              <a:t>Disciplina delle </a:t>
            </a:r>
            <a:r>
              <a:rPr lang="it-IT" sz="2000" dirty="0" err="1">
                <a:effectLst/>
              </a:rPr>
              <a:t>attivita'</a:t>
            </a:r>
            <a:r>
              <a:rPr lang="it-IT" sz="2000" dirty="0">
                <a:effectLst/>
              </a:rPr>
              <a:t> agrituristiche in Abruzzo</a:t>
            </a:r>
            <a:br>
              <a:rPr lang="it-IT" sz="2000" dirty="0">
                <a:effectLst/>
              </a:rPr>
            </a:br>
            <a:r>
              <a:rPr lang="it-IT" sz="2000" dirty="0"/>
              <a:t>Art. 3 (Esercizio dell'agriturismo, connessione e prevalenza)</a:t>
            </a:r>
          </a:p>
        </p:txBody>
      </p:sp>
      <p:sp>
        <p:nvSpPr>
          <p:cNvPr id="3" name="Segnaposto contenuto 2">
            <a:extLst>
              <a:ext uri="{FF2B5EF4-FFF2-40B4-BE49-F238E27FC236}">
                <a16:creationId xmlns:a16="http://schemas.microsoft.com/office/drawing/2014/main" id="{37245818-829F-4E3D-258C-9EC7FD7E9A21}"/>
              </a:ext>
            </a:extLst>
          </p:cNvPr>
          <p:cNvSpPr>
            <a:spLocks noGrp="1"/>
          </p:cNvSpPr>
          <p:nvPr>
            <p:ph idx="1"/>
          </p:nvPr>
        </p:nvSpPr>
        <p:spPr/>
        <p:txBody>
          <a:bodyPr>
            <a:normAutofit fontScale="40000" lnSpcReduction="20000"/>
          </a:bodyPr>
          <a:lstStyle/>
          <a:p>
            <a:pPr marL="0" indent="0" algn="just">
              <a:buNone/>
            </a:pPr>
            <a:r>
              <a:rPr lang="it-IT" dirty="0"/>
              <a:t>L'esercizio dell'agriturismo </a:t>
            </a:r>
            <a:r>
              <a:rPr lang="it-IT" dirty="0" err="1"/>
              <a:t>e'</a:t>
            </a:r>
            <a:r>
              <a:rPr lang="it-IT" dirty="0"/>
              <a:t> riservato all'imprenditore agricolo singolo e associato di cui all'art. 2135 del Codice civile, che conduce un'azienda sia in </a:t>
            </a:r>
            <a:r>
              <a:rPr lang="it-IT" dirty="0" err="1"/>
              <a:t>proprieta'</a:t>
            </a:r>
            <a:r>
              <a:rPr lang="it-IT" dirty="0"/>
              <a:t> che ad altro titolo. L'imprenditore, per la gestione </a:t>
            </a:r>
            <a:r>
              <a:rPr lang="it-IT" dirty="0" err="1"/>
              <a:t>dell'attivita'</a:t>
            </a:r>
            <a:r>
              <a:rPr lang="it-IT" dirty="0"/>
              <a:t> agrituristica, </a:t>
            </a:r>
            <a:r>
              <a:rPr lang="it-IT" dirty="0" err="1"/>
              <a:t>puo'</a:t>
            </a:r>
            <a:r>
              <a:rPr lang="it-IT" dirty="0"/>
              <a:t> avvalersi dei suoi familiari ai sensi dell'articolo 230-bis del Codice civile, </a:t>
            </a:r>
            <a:r>
              <a:rPr lang="it-IT" dirty="0" err="1"/>
              <a:t>nonche</a:t>
            </a:r>
            <a:r>
              <a:rPr lang="it-IT" dirty="0"/>
              <a:t>' di lavoratori dipendenti a tempo determinato, indeterminato e parziale. Gli addetti di cui al precedente periodo sono considerati lavoratori agricoli ai sensi della vigente disciplina previdenziale, assicurativa e fiscale.</a:t>
            </a:r>
          </a:p>
          <a:p>
            <a:pPr marL="0" indent="0" algn="just">
              <a:buNone/>
            </a:pPr>
            <a:r>
              <a:rPr lang="it-IT" dirty="0"/>
              <a:t>2. Lo svolgimento </a:t>
            </a:r>
            <a:r>
              <a:rPr lang="it-IT" dirty="0" err="1"/>
              <a:t>dell'attivita'</a:t>
            </a:r>
            <a:r>
              <a:rPr lang="it-IT" dirty="0"/>
              <a:t> agrituristica comporta la conseguente applicazione delle disposizioni fiscali di cui all'articolo 5 della legge 30 dicembre 1991, n. 413 (Disposizioni per ampliare le basi imponibili, per razionalizzare, facilitare e potenziare </a:t>
            </a:r>
            <a:r>
              <a:rPr lang="it-IT" dirty="0" err="1"/>
              <a:t>l'attivita'</a:t>
            </a:r>
            <a:r>
              <a:rPr lang="it-IT" dirty="0"/>
              <a:t> di accertamento; disposizioni per la rivalutazione obbligatoria dei beni immobili delle imprese, </a:t>
            </a:r>
            <a:r>
              <a:rPr lang="it-IT" dirty="0" err="1"/>
              <a:t>nonche</a:t>
            </a:r>
            <a:r>
              <a:rPr lang="it-IT" dirty="0"/>
              <a:t>' per riformare il contenzioso e per la definizione agevolata dei rapporti tributari pendenti; delega al Presidente della Repubblica per la concessione di amnistia per reati tributari; istituzione dei centri di assistenza fiscale e del conto fiscale), </a:t>
            </a:r>
            <a:r>
              <a:rPr lang="it-IT" dirty="0" err="1"/>
              <a:t>nonche</a:t>
            </a:r>
            <a:r>
              <a:rPr lang="it-IT" dirty="0"/>
              <a:t>' di ogni altra normativa previdenziale o comunque settoriale riconducibile </a:t>
            </a:r>
            <a:r>
              <a:rPr lang="it-IT" dirty="0" err="1"/>
              <a:t>all'attivita'</a:t>
            </a:r>
            <a:r>
              <a:rPr lang="it-IT" dirty="0"/>
              <a:t> agricola. In difetto di specifiche disposizioni, si applicano le norme previste per il settore agricolo, in particolare per </a:t>
            </a:r>
            <a:r>
              <a:rPr lang="it-IT" dirty="0" err="1"/>
              <a:t>cio'</a:t>
            </a:r>
            <a:r>
              <a:rPr lang="it-IT" dirty="0"/>
              <a:t> che concerne l'applicazione dei tributi e tariffe comunali. Ai fini del riconoscimento delle diverse qualifiche di imprenditore agricolo, </a:t>
            </a:r>
            <a:r>
              <a:rPr lang="it-IT" dirty="0" err="1"/>
              <a:t>nonche</a:t>
            </a:r>
            <a:r>
              <a:rPr lang="it-IT" dirty="0"/>
              <a:t>' della </a:t>
            </a:r>
            <a:r>
              <a:rPr lang="it-IT" dirty="0" err="1"/>
              <a:t>priorita'</a:t>
            </a:r>
            <a:r>
              <a:rPr lang="it-IT" dirty="0"/>
              <a:t> nell'erogazione dei contributi e, comunque, ad ogni altro fine che non sia di carattere fiscale, il reddito proveniente </a:t>
            </a:r>
            <a:r>
              <a:rPr lang="it-IT" dirty="0" err="1"/>
              <a:t>dall'attivita'</a:t>
            </a:r>
            <a:r>
              <a:rPr lang="it-IT" dirty="0"/>
              <a:t> agrituristica </a:t>
            </a:r>
            <a:r>
              <a:rPr lang="it-IT" dirty="0" err="1"/>
              <a:t>e'</a:t>
            </a:r>
            <a:r>
              <a:rPr lang="it-IT" dirty="0"/>
              <a:t> considerato reddito agricolo.</a:t>
            </a:r>
          </a:p>
          <a:p>
            <a:pPr marL="0" indent="0" algn="just">
              <a:buNone/>
            </a:pPr>
            <a:r>
              <a:rPr lang="it-IT" dirty="0"/>
              <a:t>3. Le </a:t>
            </a:r>
            <a:r>
              <a:rPr lang="it-IT" dirty="0" err="1"/>
              <a:t>attivita'</a:t>
            </a:r>
            <a:r>
              <a:rPr lang="it-IT" dirty="0"/>
              <a:t> agrituristiche devono svolgersi in rapporto di connessione rispetto alle normali </a:t>
            </a:r>
            <a:r>
              <a:rPr lang="it-IT" dirty="0" err="1"/>
              <a:t>attivita'</a:t>
            </a:r>
            <a:r>
              <a:rPr lang="it-IT" dirty="0"/>
              <a:t> agricole e, in quanto tali, sono considerate a tutti gli effetti </a:t>
            </a:r>
            <a:r>
              <a:rPr lang="it-IT" dirty="0" err="1"/>
              <a:t>attivita'</a:t>
            </a:r>
            <a:r>
              <a:rPr lang="it-IT" dirty="0"/>
              <a:t> agricole.</a:t>
            </a:r>
          </a:p>
          <a:p>
            <a:pPr marL="0" indent="0" algn="just">
              <a:buNone/>
            </a:pPr>
            <a:r>
              <a:rPr lang="it-IT" dirty="0"/>
              <a:t>4. Il principio della connessione tra </a:t>
            </a:r>
            <a:r>
              <a:rPr lang="it-IT" dirty="0" err="1"/>
              <a:t>l'attivita'</a:t>
            </a:r>
            <a:r>
              <a:rPr lang="it-IT" dirty="0"/>
              <a:t> agrituristica e quella agricola </a:t>
            </a:r>
            <a:r>
              <a:rPr lang="it-IT" dirty="0" err="1"/>
              <a:t>e'</a:t>
            </a:r>
            <a:r>
              <a:rPr lang="it-IT" dirty="0"/>
              <a:t> stabilito con il criterio del tempo di lavoro.</a:t>
            </a:r>
          </a:p>
          <a:p>
            <a:pPr marL="0" indent="0" algn="just">
              <a:buNone/>
            </a:pPr>
            <a:r>
              <a:rPr lang="it-IT" dirty="0"/>
              <a:t>5. </a:t>
            </a:r>
            <a:r>
              <a:rPr lang="it-IT" dirty="0" err="1"/>
              <a:t>L'attivita'</a:t>
            </a:r>
            <a:r>
              <a:rPr lang="it-IT" dirty="0"/>
              <a:t> agricola deve comunque rimanere prevalente rispetto a quella agrituristica.</a:t>
            </a:r>
          </a:p>
          <a:p>
            <a:pPr marL="0" indent="0" algn="just">
              <a:buNone/>
            </a:pPr>
            <a:r>
              <a:rPr lang="it-IT" dirty="0"/>
              <a:t>6. Il tempo di lavoro dedicato </a:t>
            </a:r>
            <a:r>
              <a:rPr lang="it-IT" dirty="0" err="1"/>
              <a:t>all'attivita'</a:t>
            </a:r>
            <a:r>
              <a:rPr lang="it-IT" dirty="0"/>
              <a:t> agricola deve essere superiore rispetto a quello dedicato alle </a:t>
            </a:r>
            <a:r>
              <a:rPr lang="it-IT" dirty="0" err="1"/>
              <a:t>attivita'</a:t>
            </a:r>
            <a:r>
              <a:rPr lang="it-IT" dirty="0"/>
              <a:t> agrituristiche.</a:t>
            </a:r>
          </a:p>
          <a:p>
            <a:pPr marL="0" indent="0" algn="just">
              <a:buNone/>
            </a:pPr>
            <a:r>
              <a:rPr lang="it-IT" dirty="0"/>
              <a:t>7. </a:t>
            </a:r>
            <a:r>
              <a:rPr lang="it-IT" dirty="0" err="1"/>
              <a:t>L'attivita'</a:t>
            </a:r>
            <a:r>
              <a:rPr lang="it-IT" dirty="0"/>
              <a:t> agricola si considera comunque prevalente quando le </a:t>
            </a:r>
            <a:r>
              <a:rPr lang="it-IT" dirty="0" err="1"/>
              <a:t>attivita'</a:t>
            </a:r>
            <a:r>
              <a:rPr lang="it-IT" dirty="0"/>
              <a:t> di ricezione e di somministrazione di pasti e bevande vengono svolte da aziende di tipo familiare e interessano un numero non superiore a dieci ospiti. 8. Con il Regolamento di attuazione di cui all'articolo 17 sono definite: a) le tabelle per il calcolo delle ore lavorative relative alle </a:t>
            </a:r>
            <a:r>
              <a:rPr lang="it-IT" dirty="0" err="1"/>
              <a:t>attivita'</a:t>
            </a:r>
            <a:r>
              <a:rPr lang="it-IT" dirty="0"/>
              <a:t> agricole, agrituristiche ed alle </a:t>
            </a:r>
            <a:r>
              <a:rPr lang="it-IT" dirty="0" err="1"/>
              <a:t>attivita'</a:t>
            </a:r>
            <a:r>
              <a:rPr lang="it-IT" dirty="0"/>
              <a:t> connesse diverse dall'agriturismo; b) i criteri di conteggio ed i criteri e le </a:t>
            </a:r>
            <a:r>
              <a:rPr lang="it-IT" dirty="0" err="1"/>
              <a:t>modalita'</a:t>
            </a:r>
            <a:r>
              <a:rPr lang="it-IT" dirty="0"/>
              <a:t> per la verifica del rapporto di connessione.</a:t>
            </a:r>
          </a:p>
        </p:txBody>
      </p:sp>
    </p:spTree>
    <p:extLst>
      <p:ext uri="{BB962C8B-B14F-4D97-AF65-F5344CB8AC3E}">
        <p14:creationId xmlns:p14="http://schemas.microsoft.com/office/powerpoint/2010/main" val="144786082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44C92D-C3AD-807F-99EE-601DE920D6B8}"/>
              </a:ext>
            </a:extLst>
          </p:cNvPr>
          <p:cNvSpPr>
            <a:spLocks noGrp="1"/>
          </p:cNvSpPr>
          <p:nvPr>
            <p:ph type="title"/>
          </p:nvPr>
        </p:nvSpPr>
        <p:spPr/>
        <p:txBody>
          <a:bodyPr/>
          <a:lstStyle/>
          <a:p>
            <a:r>
              <a:rPr lang="it-IT" dirty="0"/>
              <a:t>Circolare n . 32/E dell’Agenzia delle Entrate del 6 luglio 2009</a:t>
            </a:r>
          </a:p>
        </p:txBody>
      </p:sp>
      <p:sp>
        <p:nvSpPr>
          <p:cNvPr id="3" name="Segnaposto contenuto 2">
            <a:extLst>
              <a:ext uri="{FF2B5EF4-FFF2-40B4-BE49-F238E27FC236}">
                <a16:creationId xmlns:a16="http://schemas.microsoft.com/office/drawing/2014/main" id="{1940AE03-172B-FB02-5A19-733A9F3A3481}"/>
              </a:ext>
            </a:extLst>
          </p:cNvPr>
          <p:cNvSpPr>
            <a:spLocks noGrp="1"/>
          </p:cNvSpPr>
          <p:nvPr>
            <p:ph idx="1"/>
          </p:nvPr>
        </p:nvSpPr>
        <p:spPr/>
        <p:txBody>
          <a:bodyPr/>
          <a:lstStyle/>
          <a:p>
            <a:pPr marL="0" indent="0" algn="just">
              <a:buNone/>
            </a:pPr>
            <a:r>
              <a:rPr lang="it-IT" dirty="0">
                <a:hlinkClick r:id="rId2"/>
              </a:rPr>
              <a:t>OGGETTO:</a:t>
            </a:r>
          </a:p>
          <a:p>
            <a:pPr marL="0" indent="0" algn="just">
              <a:buNone/>
            </a:pPr>
            <a:r>
              <a:rPr lang="it-IT" dirty="0">
                <a:hlinkClick r:id="rId2"/>
              </a:rPr>
              <a:t>Imprenditori agricoli - produzione e cessione di energia elettrica e calorica da fonti rinnovabili agroforestali e fotovoltaiche nonché di carburanti e di prodotti chimici derivanti prevalentemente da prodotti del fondo: aspetti fiscali. Articolo</a:t>
            </a:r>
            <a:endParaRPr lang="it-IT" dirty="0"/>
          </a:p>
        </p:txBody>
      </p:sp>
    </p:spTree>
    <p:extLst>
      <p:ext uri="{BB962C8B-B14F-4D97-AF65-F5344CB8AC3E}">
        <p14:creationId xmlns:p14="http://schemas.microsoft.com/office/powerpoint/2010/main" val="211114166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B2B94D-A34B-DF61-D0CF-FED0E7E3EDE0}"/>
              </a:ext>
            </a:extLst>
          </p:cNvPr>
          <p:cNvSpPr>
            <a:spLocks noGrp="1"/>
          </p:cNvSpPr>
          <p:nvPr>
            <p:ph type="title"/>
          </p:nvPr>
        </p:nvSpPr>
        <p:spPr/>
        <p:txBody>
          <a:bodyPr/>
          <a:lstStyle/>
          <a:p>
            <a:r>
              <a:rPr lang="it-IT" dirty="0"/>
              <a:t>Circolare n. 50/E dell’Agenzia delle Entrate dell’1 ottobre 2010 </a:t>
            </a:r>
          </a:p>
        </p:txBody>
      </p:sp>
      <p:sp>
        <p:nvSpPr>
          <p:cNvPr id="3" name="Segnaposto contenuto 2">
            <a:extLst>
              <a:ext uri="{FF2B5EF4-FFF2-40B4-BE49-F238E27FC236}">
                <a16:creationId xmlns:a16="http://schemas.microsoft.com/office/drawing/2014/main" id="{95D48EFF-760F-94CA-9909-F167B880B2D4}"/>
              </a:ext>
            </a:extLst>
          </p:cNvPr>
          <p:cNvSpPr>
            <a:spLocks noGrp="1"/>
          </p:cNvSpPr>
          <p:nvPr>
            <p:ph idx="1"/>
          </p:nvPr>
        </p:nvSpPr>
        <p:spPr/>
        <p:txBody>
          <a:bodyPr/>
          <a:lstStyle/>
          <a:p>
            <a:pPr marL="0" indent="0" algn="just">
              <a:buNone/>
            </a:pPr>
            <a:r>
              <a:rPr lang="it-IT" dirty="0">
                <a:hlinkClick r:id="rId2"/>
              </a:rPr>
              <a:t>OGGETTO:</a:t>
            </a:r>
          </a:p>
          <a:p>
            <a:pPr marL="0" indent="0" algn="just">
              <a:buNone/>
            </a:pPr>
            <a:r>
              <a:rPr lang="it-IT" dirty="0">
                <a:hlinkClick r:id="rId2"/>
              </a:rPr>
              <a:t>Società agricole – Opzione per determinazione del reddito su base catastale - Articolo 1, comma 1093, della legge 27 dicembre 2006, n. 296</a:t>
            </a:r>
            <a:endParaRPr lang="it-IT" dirty="0"/>
          </a:p>
        </p:txBody>
      </p:sp>
    </p:spTree>
    <p:extLst>
      <p:ext uri="{BB962C8B-B14F-4D97-AF65-F5344CB8AC3E}">
        <p14:creationId xmlns:p14="http://schemas.microsoft.com/office/powerpoint/2010/main" val="3913140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969CB8-68BF-0043-FFD5-17470579E389}"/>
              </a:ext>
            </a:extLst>
          </p:cNvPr>
          <p:cNvSpPr>
            <a:spLocks noGrp="1"/>
          </p:cNvSpPr>
          <p:nvPr>
            <p:ph type="title"/>
          </p:nvPr>
        </p:nvSpPr>
        <p:spPr/>
        <p:txBody>
          <a:bodyPr/>
          <a:lstStyle/>
          <a:p>
            <a:r>
              <a:rPr lang="it-IT" dirty="0"/>
              <a:t>L’art. 2135, comma 1, c.c.</a:t>
            </a:r>
          </a:p>
        </p:txBody>
      </p:sp>
      <p:sp>
        <p:nvSpPr>
          <p:cNvPr id="3" name="Segnaposto contenuto 2">
            <a:extLst>
              <a:ext uri="{FF2B5EF4-FFF2-40B4-BE49-F238E27FC236}">
                <a16:creationId xmlns:a16="http://schemas.microsoft.com/office/drawing/2014/main" id="{C8E94D9E-46CE-3E74-BB9D-D34963B107DE}"/>
              </a:ext>
            </a:extLst>
          </p:cNvPr>
          <p:cNvSpPr>
            <a:spLocks noGrp="1"/>
          </p:cNvSpPr>
          <p:nvPr>
            <p:ph idx="1"/>
          </p:nvPr>
        </p:nvSpPr>
        <p:spPr/>
        <p:txBody>
          <a:bodyPr/>
          <a:lstStyle/>
          <a:p>
            <a:pPr marL="0" indent="0" algn="just">
              <a:buNone/>
            </a:pPr>
            <a:r>
              <a:rPr lang="it-IT" dirty="0"/>
              <a:t>E’ imprenditore agricolo chi esercita una delle seguenti attività:</a:t>
            </a:r>
          </a:p>
          <a:p>
            <a:pPr algn="just"/>
            <a:r>
              <a:rPr lang="it-IT" dirty="0"/>
              <a:t>coltivazione del fondo,</a:t>
            </a:r>
          </a:p>
          <a:p>
            <a:pPr algn="just"/>
            <a:r>
              <a:rPr lang="it-IT" dirty="0"/>
              <a:t>selvicoltura,</a:t>
            </a:r>
          </a:p>
          <a:p>
            <a:pPr algn="just"/>
            <a:r>
              <a:rPr lang="it-IT" dirty="0"/>
              <a:t>allevamento di animali</a:t>
            </a:r>
          </a:p>
          <a:p>
            <a:pPr algn="just"/>
            <a:r>
              <a:rPr lang="it-IT" dirty="0"/>
              <a:t>e attività connesse.</a:t>
            </a:r>
          </a:p>
        </p:txBody>
      </p:sp>
    </p:spTree>
    <p:extLst>
      <p:ext uri="{BB962C8B-B14F-4D97-AF65-F5344CB8AC3E}">
        <p14:creationId xmlns:p14="http://schemas.microsoft.com/office/powerpoint/2010/main" val="3636898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D11848D-AE06-076C-F8A1-424DDC3DE2FD}"/>
              </a:ext>
            </a:extLst>
          </p:cNvPr>
          <p:cNvSpPr>
            <a:spLocks noGrp="1"/>
          </p:cNvSpPr>
          <p:nvPr>
            <p:ph type="title"/>
          </p:nvPr>
        </p:nvSpPr>
        <p:spPr/>
        <p:txBody>
          <a:bodyPr/>
          <a:lstStyle/>
          <a:p>
            <a:r>
              <a:rPr lang="it-IT" dirty="0"/>
              <a:t>La silvicoltura</a:t>
            </a:r>
          </a:p>
        </p:txBody>
      </p:sp>
      <p:sp>
        <p:nvSpPr>
          <p:cNvPr id="3" name="Segnaposto contenuto 2">
            <a:extLst>
              <a:ext uri="{FF2B5EF4-FFF2-40B4-BE49-F238E27FC236}">
                <a16:creationId xmlns:a16="http://schemas.microsoft.com/office/drawing/2014/main" id="{D1226FAE-A5FB-0A90-88E0-E2CEC185EA5E}"/>
              </a:ext>
            </a:extLst>
          </p:cNvPr>
          <p:cNvSpPr>
            <a:spLocks noGrp="1"/>
          </p:cNvSpPr>
          <p:nvPr>
            <p:ph idx="1"/>
          </p:nvPr>
        </p:nvSpPr>
        <p:spPr/>
        <p:txBody>
          <a:bodyPr>
            <a:normAutofit fontScale="85000" lnSpcReduction="10000"/>
          </a:bodyPr>
          <a:lstStyle/>
          <a:p>
            <a:pPr marL="0" indent="0" algn="just">
              <a:buNone/>
            </a:pPr>
            <a:r>
              <a:rPr lang="it-IT" dirty="0"/>
              <a:t>Non sembrano sussistere in dottrina, grandi divergenze in ordine alla silvicoltura, che viene unanimemente riconosciuta come una attività di coltivazione del fondo caratterizzata dallo specifico prodotto ottenuto (il legno, principalmente) e da ritmi produttivi più lenti di quelli che caratterizzano la produzione di altri vegetali; si ricordi, al proposito, che le durate massime degli affitti di terreni destinati al rimboscamento sono stabilite, con regola eccezionale, in 99 anni dall’art. 1629 c.c. Date le possibili funzioni stabilizzatrici del territorio che i boschi possono avere, essi possono essere soggetti a vincoli idrogeologici di conservazione o di ricostruzione (artt. 866, comma 3 e 867 c.c.). In ogni caso l’attività silvicola è caratterizzata da fine produttivo, anche se la legge 8 agosto 1985, n. 431, ha considerato i boschi e le foreste beni assoggettati al vincolo paesaggistico (si v. art. 142 Codice dei beni culturali e del paesaggio).</a:t>
            </a:r>
          </a:p>
        </p:txBody>
      </p:sp>
    </p:spTree>
    <p:extLst>
      <p:ext uri="{BB962C8B-B14F-4D97-AF65-F5344CB8AC3E}">
        <p14:creationId xmlns:p14="http://schemas.microsoft.com/office/powerpoint/2010/main" val="574426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ADEA5F-976C-D915-98CA-2CA2E00B4B8B}"/>
              </a:ext>
            </a:extLst>
          </p:cNvPr>
          <p:cNvSpPr>
            <a:spLocks noGrp="1"/>
          </p:cNvSpPr>
          <p:nvPr>
            <p:ph type="title"/>
          </p:nvPr>
        </p:nvSpPr>
        <p:spPr/>
        <p:txBody>
          <a:bodyPr>
            <a:noAutofit/>
          </a:bodyPr>
          <a:lstStyle/>
          <a:p>
            <a:r>
              <a:rPr lang="it-IT" sz="2400" dirty="0"/>
              <a:t>Segue. D.lgs. 3 aprile 2018, n. 34: Testo unico in materia di foreste e filiere forestali</a:t>
            </a:r>
            <a:br>
              <a:rPr lang="it-IT" sz="2400" dirty="0"/>
            </a:br>
            <a:r>
              <a:rPr lang="it-IT" sz="2400" dirty="0"/>
              <a:t>Art. 2 (</a:t>
            </a:r>
            <a:r>
              <a:rPr lang="it-IT" sz="2400" dirty="0" err="1"/>
              <a:t>Finalita’</a:t>
            </a:r>
            <a:r>
              <a:rPr lang="it-IT" sz="2400" dirty="0"/>
              <a:t>) [si v. altresì l’art. 3 (Definizioni)]</a:t>
            </a:r>
          </a:p>
        </p:txBody>
      </p:sp>
      <p:sp>
        <p:nvSpPr>
          <p:cNvPr id="3" name="Segnaposto contenuto 2">
            <a:extLst>
              <a:ext uri="{FF2B5EF4-FFF2-40B4-BE49-F238E27FC236}">
                <a16:creationId xmlns:a16="http://schemas.microsoft.com/office/drawing/2014/main" id="{D5EE2ECF-A3A9-6CA1-DC8F-8B373B31CB4A}"/>
              </a:ext>
            </a:extLst>
          </p:cNvPr>
          <p:cNvSpPr>
            <a:spLocks noGrp="1"/>
          </p:cNvSpPr>
          <p:nvPr>
            <p:ph idx="1"/>
          </p:nvPr>
        </p:nvSpPr>
        <p:spPr/>
        <p:txBody>
          <a:bodyPr>
            <a:noAutofit/>
          </a:bodyPr>
          <a:lstStyle/>
          <a:p>
            <a:pPr marL="0" indent="0" algn="just">
              <a:buNone/>
            </a:pPr>
            <a:r>
              <a:rPr lang="it-IT" sz="800" dirty="0"/>
              <a:t>Le disposizioni del presente decreto sono finalizzate a: a) garantire la salvaguardia delle foreste nella loro estensione, distribuzione, ripartizione geografica, </a:t>
            </a:r>
            <a:r>
              <a:rPr lang="it-IT" sz="800" dirty="0" err="1"/>
              <a:t>diversita'</a:t>
            </a:r>
            <a:r>
              <a:rPr lang="it-IT" sz="800" dirty="0"/>
              <a:t> ecologica e </a:t>
            </a:r>
            <a:r>
              <a:rPr lang="it-IT" sz="800" dirty="0" err="1"/>
              <a:t>bio</a:t>
            </a:r>
            <a:r>
              <a:rPr lang="it-IT" sz="800" dirty="0"/>
              <a:t>-culturale; b) promuovere la gestione attiva e razionale del patrimonio forestale nazionale al fine di garantire le funzioni ambientali, economiche e socio-culturali; c) promuovere e tutelare l'economia forestale, l'economia montana e le rispettive filiere produttive </a:t>
            </a:r>
            <a:r>
              <a:rPr lang="it-IT" sz="800" dirty="0" err="1"/>
              <a:t>nonche</a:t>
            </a:r>
            <a:r>
              <a:rPr lang="it-IT" sz="800" dirty="0"/>
              <a:t>' lo sviluppo delle </a:t>
            </a:r>
            <a:r>
              <a:rPr lang="it-IT" sz="800" dirty="0" err="1"/>
              <a:t>attivita'</a:t>
            </a:r>
            <a:r>
              <a:rPr lang="it-IT" sz="800" dirty="0"/>
              <a:t> agro-</a:t>
            </a:r>
            <a:r>
              <a:rPr lang="it-IT" sz="800" dirty="0" err="1"/>
              <a:t>silvo</a:t>
            </a:r>
            <a:r>
              <a:rPr lang="it-IT" sz="800" dirty="0"/>
              <a:t>-pastorali attraverso la protezione e il razionale utilizzo del suolo e il recupero produttivo delle </a:t>
            </a:r>
            <a:r>
              <a:rPr lang="it-IT" sz="800" dirty="0" err="1"/>
              <a:t>proprieta'</a:t>
            </a:r>
            <a:r>
              <a:rPr lang="it-IT" sz="800" dirty="0"/>
              <a:t> fondiarie frammentate e dei terreni abbandonati, sostenendo lo sviluppo di forme di gestione associata delle </a:t>
            </a:r>
            <a:r>
              <a:rPr lang="it-IT" sz="800" dirty="0" err="1"/>
              <a:t>proprieta'</a:t>
            </a:r>
            <a:r>
              <a:rPr lang="it-IT" sz="800" dirty="0"/>
              <a:t> forestali pubbliche e private; d) proteggere la foresta promuovendo azioni di prevenzione da rischi naturali e antropici, di difesa idrogeologica, di difesa dagli incendi e dalle </a:t>
            </a:r>
            <a:r>
              <a:rPr lang="it-IT" sz="800" dirty="0" err="1"/>
              <a:t>avversita'</a:t>
            </a:r>
            <a:r>
              <a:rPr lang="it-IT" sz="800" dirty="0"/>
              <a:t> biotiche ed abiotiche, di adattamento al cambiamento climatico, di recupero delle aree degradate o danneggiate, di sequestro del carbonio e di erogazione di altri servizi ecosistemici generati dalla gestione forestale sostenibile; e) promuovere la programmazione e la pianificazione degli interventi di gestione forestale nel rispetto del ruolo delle regioni e delle autonomie locali; </a:t>
            </a:r>
            <a:r>
              <a:rPr lang="it-IT" sz="800" dirty="0" err="1"/>
              <a:t>f</a:t>
            </a:r>
            <a:r>
              <a:rPr lang="it-IT" sz="800" dirty="0"/>
              <a:t>) favorire l'elaborazione di principi generali, di linee guida e di indirizzo nazionali per la tutela e la valorizzazione del patrimonio forestale e del paesaggio rurale, con riferimento anche agli strumenti di intervento previsti dalla politica agricola comune; g) favorire la partecipazione attiva del settore forestale italiano alla definizione, implementazione e sviluppo della strategia forestale europea e delle politiche ad essa collegate; h) garantire e promuovere la conoscenza e il monitoraggio del patrimonio forestale nazionale e dei suoi ecosistemi, anche al fine di supportare l'esercizio delle funzioni di indirizzo politico nel settore forestale e ambientale; i) promuovere e coordinare, nel settore, la formazione e l'aggiornamento degli operatori e la qualificazione delle imprese; l) promuovere </a:t>
            </a:r>
            <a:r>
              <a:rPr lang="it-IT" sz="800" dirty="0" err="1"/>
              <a:t>l'attivita'</a:t>
            </a:r>
            <a:r>
              <a:rPr lang="it-IT" sz="800" dirty="0"/>
              <a:t> di ricerca, sperimentazione e divulgazione tecnica nel settore forestale; m) promuovere la cultura forestale e l'educazione ambientale.</a:t>
            </a:r>
          </a:p>
          <a:p>
            <a:pPr marL="0" indent="0" algn="just">
              <a:buNone/>
            </a:pPr>
            <a:r>
              <a:rPr lang="it-IT" sz="800" dirty="0"/>
              <a:t>2. Il Ministero delle politiche agricole alimentari e forestali, d'intesa con la Conferenza unificata ed in coordinamento, per quanto di rispettiva competenza, con il Ministero dell'ambiente e della tutela del territorio e del mare e con il Ministero dei beni e delle </a:t>
            </a:r>
            <a:r>
              <a:rPr lang="it-IT" sz="800" dirty="0" err="1"/>
              <a:t>attivita'</a:t>
            </a:r>
            <a:r>
              <a:rPr lang="it-IT" sz="800" dirty="0"/>
              <a:t> culturali e del turismo, adotta gli atti di indirizzo e assicura il coordinamento delle </a:t>
            </a:r>
            <a:r>
              <a:rPr lang="it-IT" sz="800" dirty="0" err="1"/>
              <a:t>attivita'</a:t>
            </a:r>
            <a:r>
              <a:rPr lang="it-IT" sz="800" dirty="0"/>
              <a:t> necessarie a garantire il perseguimento unitario e su tutto il territorio nazionale delle </a:t>
            </a:r>
            <a:r>
              <a:rPr lang="it-IT" sz="800" dirty="0" err="1"/>
              <a:t>finalita'</a:t>
            </a:r>
            <a:r>
              <a:rPr lang="it-IT" sz="800" dirty="0"/>
              <a:t> di cui al comma 1.</a:t>
            </a:r>
          </a:p>
          <a:p>
            <a:pPr marL="0" indent="0" algn="just">
              <a:buNone/>
            </a:pPr>
            <a:r>
              <a:rPr lang="it-IT" sz="800" dirty="0"/>
              <a:t>3. Per l'ordinato perseguimento delle </a:t>
            </a:r>
            <a:r>
              <a:rPr lang="it-IT" sz="800" dirty="0" err="1"/>
              <a:t>finalita'</a:t>
            </a:r>
            <a:r>
              <a:rPr lang="it-IT" sz="800" dirty="0"/>
              <a:t> di cui ai comma 1, lo Stato e le regioni promuovono accordi, intese istituzionali e progetti di valenza interregionale e internazionale. 4. All'attuazione delle </a:t>
            </a:r>
            <a:r>
              <a:rPr lang="it-IT" sz="800" dirty="0" err="1"/>
              <a:t>finalita'</a:t>
            </a:r>
            <a:r>
              <a:rPr lang="it-IT" sz="800" dirty="0"/>
              <a:t> di cui al presente articolo si fa fronte nell'ambito delle risorse umane, finanziarie e strumentali disponibili a legislazione vigente e senza nuovi o maggiori oneri per la finanza pubblica.</a:t>
            </a:r>
          </a:p>
        </p:txBody>
      </p:sp>
    </p:spTree>
    <p:extLst>
      <p:ext uri="{BB962C8B-B14F-4D97-AF65-F5344CB8AC3E}">
        <p14:creationId xmlns:p14="http://schemas.microsoft.com/office/powerpoint/2010/main" val="4260605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9F98F5-1D87-E572-6B15-E0A4170A96A0}"/>
              </a:ext>
            </a:extLst>
          </p:cNvPr>
          <p:cNvSpPr>
            <a:spLocks noGrp="1"/>
          </p:cNvSpPr>
          <p:nvPr>
            <p:ph type="title"/>
          </p:nvPr>
        </p:nvSpPr>
        <p:spPr/>
        <p:txBody>
          <a:bodyPr/>
          <a:lstStyle/>
          <a:p>
            <a:r>
              <a:rPr lang="it-IT" dirty="0"/>
              <a:t>Segue. Art. 10 (Promozione ed esercizio delle </a:t>
            </a:r>
            <a:r>
              <a:rPr lang="it-IT" dirty="0" err="1"/>
              <a:t>attivita'</a:t>
            </a:r>
            <a:r>
              <a:rPr lang="it-IT" dirty="0"/>
              <a:t> selvicolturali di gestione)</a:t>
            </a:r>
          </a:p>
        </p:txBody>
      </p:sp>
      <p:sp>
        <p:nvSpPr>
          <p:cNvPr id="3" name="Segnaposto contenuto 2">
            <a:extLst>
              <a:ext uri="{FF2B5EF4-FFF2-40B4-BE49-F238E27FC236}">
                <a16:creationId xmlns:a16="http://schemas.microsoft.com/office/drawing/2014/main" id="{94F8F9B3-97DE-12C2-BCAA-AECA3391CF28}"/>
              </a:ext>
            </a:extLst>
          </p:cNvPr>
          <p:cNvSpPr>
            <a:spLocks noGrp="1"/>
          </p:cNvSpPr>
          <p:nvPr>
            <p:ph idx="1"/>
          </p:nvPr>
        </p:nvSpPr>
        <p:spPr/>
        <p:txBody>
          <a:bodyPr/>
          <a:lstStyle/>
          <a:p>
            <a:pPr marL="0" indent="0" algn="just">
              <a:buNone/>
            </a:pPr>
            <a:r>
              <a:rPr lang="it-IT" dirty="0"/>
              <a:t>6. Le cooperative forestali e i loro consorzi che forniscono in via prevalente, anche nell'interesse di terzi, servizi in ambito forestale e lavori nel settore della selvicoltura, ivi comprese le sistemazioni idraulico-forestali, sono equiparati agli imprenditori agricoli. Con decreto del Ministro delle politiche agricole alimentari e forestali, da emanarsi entro 60 giorni dalla data di entrata in vigore del presente decreto, sono disciplinate le condizioni di equiparazione di cui al presente comma.</a:t>
            </a:r>
          </a:p>
        </p:txBody>
      </p:sp>
    </p:spTree>
    <p:extLst>
      <p:ext uri="{BB962C8B-B14F-4D97-AF65-F5344CB8AC3E}">
        <p14:creationId xmlns:p14="http://schemas.microsoft.com/office/powerpoint/2010/main" val="33889470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otalTime>20864</TotalTime>
  <Words>10063</Words>
  <Application>Microsoft Macintosh PowerPoint</Application>
  <PresentationFormat>Widescreen</PresentationFormat>
  <Paragraphs>205</Paragraphs>
  <Slides>52</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52</vt:i4>
      </vt:variant>
    </vt:vector>
  </HeadingPairs>
  <TitlesOfParts>
    <vt:vector size="59" baseType="lpstr">
      <vt:lpstr>Arial</vt:lpstr>
      <vt:lpstr>Courier New</vt:lpstr>
      <vt:lpstr>MS Shell Dlg 2</vt:lpstr>
      <vt:lpstr>Times</vt:lpstr>
      <vt:lpstr>Wingdings</vt:lpstr>
      <vt:lpstr>Wingdings 3</vt:lpstr>
      <vt:lpstr>Madison</vt:lpstr>
      <vt:lpstr>L’art. 2135 c.c. a cura del Prof. Fabrizio Cesareo</vt:lpstr>
      <vt:lpstr>LE ATTIVITA’ AGRICOLE PRINCIPALI</vt:lpstr>
      <vt:lpstr>Art. 32 TUIR (Reddito agrario)</vt:lpstr>
      <vt:lpstr>Segue. Giurisprudenza sul punto</vt:lpstr>
      <vt:lpstr>Art. 33 TUIR (Imputazione del reddito agrario)</vt:lpstr>
      <vt:lpstr>L’art. 2135, comma 1, c.c.</vt:lpstr>
      <vt:lpstr>La silvicoltura</vt:lpstr>
      <vt:lpstr>Segue. D.lgs. 3 aprile 2018, n. 34: Testo unico in materia di foreste e filiere forestali Art. 2 (Finalita’) [si v. altresì l’art. 3 (Definizioni)]</vt:lpstr>
      <vt:lpstr>Segue. Art. 10 (Promozione ed esercizio delle attivita' selvicolturali di gestione)</vt:lpstr>
      <vt:lpstr>Segue. Art. 11 (Prodotti forestali spontanei non legnosi) </vt:lpstr>
      <vt:lpstr>Segue. Legge regionale 4 gennaio 2014, n. 3: Legge organica in materia di tutela e valorizzazione delle foreste, dei pascoli e del patrimonio arboreo della regione Abruzzo</vt:lpstr>
      <vt:lpstr>Segue. Risoluzione del 27/01/2006 n. 20 dell’Agenzia delle Entrate</vt:lpstr>
      <vt:lpstr>La coltivazione del fondo</vt:lpstr>
      <vt:lpstr>L’allevamento di bestiame. La nozione di allevamento</vt:lpstr>
      <vt:lpstr>Segue. La nozione di bestiame</vt:lpstr>
      <vt:lpstr>Segue. La nuova formulazione dettata dall’art. 1, comma 1, d.lgs. 228/2001</vt:lpstr>
      <vt:lpstr>D.lgs. 9 gennaio 2012, n. 4: Misure per il riassetto della normativa in materia di pesca e acquacoltura Art. 4 (Imprenditore ittico)</vt:lpstr>
      <vt:lpstr>L’apicoltura</vt:lpstr>
      <vt:lpstr>Segue. Art. 8 Distanze minime per gli apiari</vt:lpstr>
      <vt:lpstr>Art. 4 (Esercizio dell’attività di vendita) d.lgs. 228/2001</vt:lpstr>
      <vt:lpstr>Segue</vt:lpstr>
      <vt:lpstr>Art. 2195 c.c. Imprenditori soggetti a registrazione</vt:lpstr>
      <vt:lpstr>Art. 7 (Conservazione dell'integrita' fondiaria) d.lgs. 29 marzo 2004, n. 99 [Art. 5-bis (Conservazione dell'integrita' aziendale) d.lgs. 228/2001)] Si v. altresì Cass., Sez. Trib., 1° luglio 2022, n. 20961</vt:lpstr>
      <vt:lpstr>Segue</vt:lpstr>
      <vt:lpstr>L’art. 2135, comma 2, c.c.</vt:lpstr>
      <vt:lpstr>Segue. La nuova formulazione</vt:lpstr>
      <vt:lpstr>Imprenditori agricoli riconosciuti</vt:lpstr>
      <vt:lpstr>L’imprenditore agricolo polifunzionale</vt:lpstr>
      <vt:lpstr>Segue. Esempi</vt:lpstr>
      <vt:lpstr>LE ATTIVITA’ AGRICOLE CONNESSE</vt:lpstr>
      <vt:lpstr>Decreto 13 febbraio 2015 del Ministero dell'economia e delle Finanze</vt:lpstr>
      <vt:lpstr>Il collegamento </vt:lpstr>
      <vt:lpstr>L’art. 2135, comma 3, c.c. </vt:lpstr>
      <vt:lpstr>Il criterio della unisoggettività e della uniaziendalità</vt:lpstr>
      <vt:lpstr>L’avverbio «comunque»</vt:lpstr>
      <vt:lpstr>Manipolazione, conservazione e trasformazione</vt:lpstr>
      <vt:lpstr>Valorizzazione e commercializzazione</vt:lpstr>
      <vt:lpstr>La prevalenza</vt:lpstr>
      <vt:lpstr>Risoluzione del 05/07/2007 n. 158 dell’Agenzia delle Entrate</vt:lpstr>
      <vt:lpstr>Legge Regionale 31 Luglio 2012, n. 38: Disciplina delle attivita' agrituristiche in Abruzzo  Art. 4 (Elenco regionale degli imprenditori ed operatori agrituristici)</vt:lpstr>
      <vt:lpstr>Segue. Art. 6 (Disciplina amministrativa)</vt:lpstr>
      <vt:lpstr>Segue. Art. 7 (Immobili destinati all'agriturismo) </vt:lpstr>
      <vt:lpstr>Segue. Art. 17 (Regolamento di attuazione) </vt:lpstr>
      <vt:lpstr>L’opera di contoterzista</vt:lpstr>
      <vt:lpstr>D.lgs. 29 marzo 2004, n. 99: Disposizioni in materia di soggetti e attivita', integrita' aziendale e semplificazione amministrativa in agricoltura Art. 5. (Attivita' agromeccanica)</vt:lpstr>
      <vt:lpstr>L’agriturismo</vt:lpstr>
      <vt:lpstr>Segue.</vt:lpstr>
      <vt:lpstr>L. 20 febbraio 2006, n. 96: Disciplina dell'agriturismo Art. 2. (Definizione di attivita' agrituristiche)</vt:lpstr>
      <vt:lpstr>Segue. Art. 4 (Criteri e limiti dell'attivita' agrituristica)</vt:lpstr>
      <vt:lpstr>L.r. 31 luglio 2012, n. 38: Disciplina delle attivita' agrituristiche in Abruzzo Art. 3 (Esercizio dell'agriturismo, connessione e prevalenza)</vt:lpstr>
      <vt:lpstr>Circolare n . 32/E dell’Agenzia delle Entrate del 6 luglio 2009</vt:lpstr>
      <vt:lpstr>Circolare n. 50/E dell’Agenzia delle Entrate dell’1 ottobre 2010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L’art. 2135 c.c. a cura del dott. Fabrizio Cesareo</dc:title>
  <dc:creator>Fabrizio Cesareo</dc:creator>
  <cp:lastModifiedBy>Fabrizio Cesareo</cp:lastModifiedBy>
  <cp:revision>4</cp:revision>
  <dcterms:created xsi:type="dcterms:W3CDTF">2023-03-27T08:41:21Z</dcterms:created>
  <dcterms:modified xsi:type="dcterms:W3CDTF">2023-12-12T09:44:33Z</dcterms:modified>
</cp:coreProperties>
</file>