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91" r:id="rId2"/>
    <p:sldId id="352" r:id="rId3"/>
    <p:sldId id="353" r:id="rId4"/>
    <p:sldId id="354" r:id="rId5"/>
    <p:sldId id="361" r:id="rId6"/>
    <p:sldId id="394" r:id="rId7"/>
    <p:sldId id="395" r:id="rId8"/>
    <p:sldId id="396" r:id="rId9"/>
    <p:sldId id="359" r:id="rId10"/>
    <p:sldId id="397" r:id="rId11"/>
    <p:sldId id="398" r:id="rId12"/>
    <p:sldId id="399" r:id="rId13"/>
    <p:sldId id="400"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5707"/>
  </p:normalViewPr>
  <p:slideViewPr>
    <p:cSldViewPr snapToGrid="0">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rIns="45720"/>
          <a:lstStyle/>
          <a:p>
            <a:fld id="{0DCADC9D-823E-F544-8517-C3D47A3B8671}" type="slidenum">
              <a:rPr lang="it-IT" smtClean="0"/>
              <a:t>‹N›</a:t>
            </a:fld>
            <a:endParaRPr lang="it-IT"/>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2826113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22504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13882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238839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06DFDA86-8954-9449-A776-B20C4308AF7F}" type="datetimeFigureOut">
              <a:rPr lang="it-IT" smtClean="0"/>
              <a:t>12/12/23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99732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67142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609285" y="2851331"/>
            <a:ext cx="3893623"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666635" y="2851331"/>
            <a:ext cx="3899798" cy="307143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6DFDA86-8954-9449-A776-B20C4308AF7F}" type="datetimeFigureOut">
              <a:rPr lang="it-IT" smtClean="0"/>
              <a:t>12/12/23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339198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06DFDA86-8954-9449-A776-B20C4308AF7F}" type="datetimeFigureOut">
              <a:rPr lang="it-IT" smtClean="0"/>
              <a:t>12/12/23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DCADC9D-823E-F544-8517-C3D47A3B8671}" type="slidenum">
              <a:rPr lang="it-IT" smtClean="0"/>
              <a:t>‹N›</a:t>
            </a:fld>
            <a:endParaRPr lang="it-IT"/>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561069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6DFDA86-8954-9449-A776-B20C4308AF7F}" type="datetimeFigureOut">
              <a:rPr lang="it-IT" smtClean="0"/>
              <a:t>12/12/23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297389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4013711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6DFDA86-8954-9449-A776-B20C4308AF7F}" type="datetimeFigureOut">
              <a:rPr lang="it-IT" smtClean="0"/>
              <a:t>12/12/23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DCADC9D-823E-F544-8517-C3D47A3B8671}" type="slidenum">
              <a:rPr lang="it-IT" smtClean="0"/>
              <a:t>‹N›</a:t>
            </a:fld>
            <a:endParaRPr lang="it-IT"/>
          </a:p>
        </p:txBody>
      </p:sp>
    </p:spTree>
    <p:extLst>
      <p:ext uri="{BB962C8B-B14F-4D97-AF65-F5344CB8AC3E}">
        <p14:creationId xmlns:p14="http://schemas.microsoft.com/office/powerpoint/2010/main" val="78756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06DFDA86-8954-9449-A776-B20C4308AF7F}" type="datetimeFigureOut">
              <a:rPr lang="it-IT" smtClean="0"/>
              <a:t>12/12/23</a:t>
            </a:fld>
            <a:endParaRPr lang="it-IT"/>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0DCADC9D-823E-F544-8517-C3D47A3B8671}" type="slidenum">
              <a:rPr lang="it-IT" smtClean="0"/>
              <a:t>‹N›</a:t>
            </a:fld>
            <a:endParaRPr lang="it-IT"/>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97420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genziaentrate.gov.it/portale/web/guest/schede/agevolazioni/opzione-per-determinazione-del-reddito-su-base-catastale/requisiti-delle-societa-agricol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gazzettaufficiale.it/eli/id/2017/06/20/17G00110/s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blip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6C4D283-22EA-4931-9DEC-0304C94143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9867" cy="68552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4" name="Picture 13">
            <a:extLst>
              <a:ext uri="{FF2B5EF4-FFF2-40B4-BE49-F238E27FC236}">
                <a16:creationId xmlns:a16="http://schemas.microsoft.com/office/drawing/2014/main" id="{A7A9E6DD-CC7C-4150-8911-883397CCA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6" name="Picture 15">
            <a:extLst>
              <a:ext uri="{FF2B5EF4-FFF2-40B4-BE49-F238E27FC236}">
                <a16:creationId xmlns:a16="http://schemas.microsoft.com/office/drawing/2014/main" id="{DDA1B7FE-FED9-4723-8992-4E2804D9519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18" name="Rectangle 17">
            <a:extLst>
              <a:ext uri="{FF2B5EF4-FFF2-40B4-BE49-F238E27FC236}">
                <a16:creationId xmlns:a16="http://schemas.microsoft.com/office/drawing/2014/main" id="{9A1F42EF-9A4D-4E5A-B1EE-7E6EDAE71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0" name="Rectangle 19">
            <a:extLst>
              <a:ext uri="{FF2B5EF4-FFF2-40B4-BE49-F238E27FC236}">
                <a16:creationId xmlns:a16="http://schemas.microsoft.com/office/drawing/2014/main" id="{70B59514-0D9B-415E-B4CB-4CB50B0FE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2" name="Rectangle 21">
            <a:extLst>
              <a:ext uri="{FF2B5EF4-FFF2-40B4-BE49-F238E27FC236}">
                <a16:creationId xmlns:a16="http://schemas.microsoft.com/office/drawing/2014/main" id="{937B4B19-EFE0-4CF3-97D5-BADE0BED78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7533" y="0"/>
            <a:ext cx="1037800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 name="Titolo 1">
            <a:extLst>
              <a:ext uri="{FF2B5EF4-FFF2-40B4-BE49-F238E27FC236}">
                <a16:creationId xmlns:a16="http://schemas.microsoft.com/office/drawing/2014/main" id="{2BC03825-AC88-65C7-1F68-EB44080AFEEE}"/>
              </a:ext>
            </a:extLst>
          </p:cNvPr>
          <p:cNvSpPr>
            <a:spLocks noGrp="1"/>
          </p:cNvSpPr>
          <p:nvPr>
            <p:ph type="ctrTitle"/>
          </p:nvPr>
        </p:nvSpPr>
        <p:spPr>
          <a:xfrm>
            <a:off x="1969804" y="3428998"/>
            <a:ext cx="4533194" cy="2268559"/>
          </a:xfrm>
        </p:spPr>
        <p:txBody>
          <a:bodyPr>
            <a:normAutofit/>
          </a:bodyPr>
          <a:lstStyle/>
          <a:p>
            <a:r>
              <a:rPr lang="it-IT" sz="5300" dirty="0"/>
              <a:t>I soggetti</a:t>
            </a:r>
            <a:br>
              <a:rPr lang="it-IT" sz="5300" dirty="0"/>
            </a:br>
            <a:r>
              <a:rPr lang="it-IT" sz="1300" dirty="0"/>
              <a:t>a cura del Prof. Fabrizio Cesareo</a:t>
            </a:r>
          </a:p>
        </p:txBody>
      </p:sp>
      <p:sp>
        <p:nvSpPr>
          <p:cNvPr id="3" name="Sottotitolo 2">
            <a:extLst>
              <a:ext uri="{FF2B5EF4-FFF2-40B4-BE49-F238E27FC236}">
                <a16:creationId xmlns:a16="http://schemas.microsoft.com/office/drawing/2014/main" id="{BD9BE8FF-E225-557D-86D6-18E7877DDB60}"/>
              </a:ext>
            </a:extLst>
          </p:cNvPr>
          <p:cNvSpPr>
            <a:spLocks noGrp="1"/>
          </p:cNvSpPr>
          <p:nvPr>
            <p:ph type="subTitle" idx="1"/>
          </p:nvPr>
        </p:nvSpPr>
        <p:spPr>
          <a:xfrm>
            <a:off x="2124907" y="2268786"/>
            <a:ext cx="4378091" cy="1160213"/>
          </a:xfrm>
        </p:spPr>
        <p:txBody>
          <a:bodyPr>
            <a:noAutofit/>
          </a:bodyPr>
          <a:lstStyle/>
          <a:p>
            <a:r>
              <a:rPr lang="it-IT" sz="1000" dirty="0"/>
              <a:t>Insegnamenti di Diritto Agrario ed Agroalimentare e Diritto e Regolazione del Mercato Agroalimentare</a:t>
            </a:r>
          </a:p>
          <a:p>
            <a:r>
              <a:rPr lang="it-IT" sz="1000" dirty="0"/>
              <a:t>Corso di studi in Giurisprudenza e Diritto, Economia e Strategia d’Impresa</a:t>
            </a:r>
          </a:p>
          <a:p>
            <a:r>
              <a:rPr lang="it-IT" sz="1000" dirty="0"/>
              <a:t>A.A. 2023-2024</a:t>
            </a:r>
          </a:p>
        </p:txBody>
      </p:sp>
      <p:pic>
        <p:nvPicPr>
          <p:cNvPr id="7" name="Immagine 6">
            <a:extLst>
              <a:ext uri="{FF2B5EF4-FFF2-40B4-BE49-F238E27FC236}">
                <a16:creationId xmlns:a16="http://schemas.microsoft.com/office/drawing/2014/main" id="{5651B67B-9ACC-4F71-CC6E-9A0A230F0A20}"/>
              </a:ext>
            </a:extLst>
          </p:cNvPr>
          <p:cNvPicPr>
            <a:picLocks noChangeAspect="1"/>
          </p:cNvPicPr>
          <p:nvPr/>
        </p:nvPicPr>
        <p:blipFill>
          <a:blip r:embed="rId5"/>
          <a:stretch>
            <a:fillRect/>
          </a:stretch>
        </p:blipFill>
        <p:spPr>
          <a:xfrm>
            <a:off x="7311249" y="2600605"/>
            <a:ext cx="3435136" cy="1657453"/>
          </a:xfrm>
          <a:prstGeom prst="rect">
            <a:avLst/>
          </a:prstGeom>
          <a:ln>
            <a:gradFill flip="none" rotWithShape="1">
              <a:gsLst>
                <a:gs pos="86000">
                  <a:schemeClr val="accent6">
                    <a:lumMod val="67000"/>
                  </a:schemeClr>
                </a:gs>
                <a:gs pos="20000">
                  <a:schemeClr val="accent6">
                    <a:lumMod val="97000"/>
                    <a:lumOff val="3000"/>
                  </a:schemeClr>
                </a:gs>
                <a:gs pos="100000">
                  <a:schemeClr val="accent6">
                    <a:lumMod val="60000"/>
                    <a:lumOff val="40000"/>
                  </a:schemeClr>
                </a:gs>
              </a:gsLst>
              <a:lin ang="16200000" scaled="1"/>
              <a:tileRect/>
            </a:gradFill>
          </a:ln>
          <a:effectLst>
            <a:innerShdw blurRad="127000">
              <a:prstClr val="black">
                <a:alpha val="90000"/>
              </a:prstClr>
            </a:innerShdw>
          </a:effectLst>
        </p:spPr>
      </p:pic>
      <p:sp>
        <p:nvSpPr>
          <p:cNvPr id="24" name="Rectangle 23">
            <a:extLst>
              <a:ext uri="{FF2B5EF4-FFF2-40B4-BE49-F238E27FC236}">
                <a16:creationId xmlns:a16="http://schemas.microsoft.com/office/drawing/2014/main" id="{05610B29-A0F6-4F83-BF46-0A928A0AA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7666" y="-2718"/>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3489889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642268-7535-2222-F04D-72FC946F52F5}"/>
              </a:ext>
            </a:extLst>
          </p:cNvPr>
          <p:cNvSpPr>
            <a:spLocks noGrp="1"/>
          </p:cNvSpPr>
          <p:nvPr>
            <p:ph type="title"/>
          </p:nvPr>
        </p:nvSpPr>
        <p:spPr/>
        <p:txBody>
          <a:bodyPr/>
          <a:lstStyle/>
          <a:p>
            <a:r>
              <a:rPr lang="it-IT" dirty="0"/>
              <a:t>L’impresa familiare coltivatrice</a:t>
            </a:r>
          </a:p>
        </p:txBody>
      </p:sp>
      <p:sp>
        <p:nvSpPr>
          <p:cNvPr id="3" name="Segnaposto contenuto 2">
            <a:extLst>
              <a:ext uri="{FF2B5EF4-FFF2-40B4-BE49-F238E27FC236}">
                <a16:creationId xmlns:a16="http://schemas.microsoft.com/office/drawing/2014/main" id="{3ADE6675-6756-182E-C1C1-26D2A473321A}"/>
              </a:ext>
            </a:extLst>
          </p:cNvPr>
          <p:cNvSpPr>
            <a:spLocks noGrp="1"/>
          </p:cNvSpPr>
          <p:nvPr>
            <p:ph idx="1"/>
          </p:nvPr>
        </p:nvSpPr>
        <p:spPr/>
        <p:txBody>
          <a:bodyPr>
            <a:normAutofit fontScale="92500" lnSpcReduction="20000"/>
          </a:bodyPr>
          <a:lstStyle/>
          <a:p>
            <a:pPr marL="0" indent="0" algn="just">
              <a:buNone/>
            </a:pPr>
            <a:r>
              <a:rPr lang="it-IT" dirty="0"/>
              <a:t>L’impresa familiare coltivatrice è disciplinata dall’</a:t>
            </a:r>
            <a:r>
              <a:rPr lang="it-IT" dirty="0">
                <a:solidFill>
                  <a:srgbClr val="FFFF00"/>
                </a:solidFill>
              </a:rPr>
              <a:t>art. 230 bis c.c.</a:t>
            </a:r>
            <a:r>
              <a:rPr lang="it-IT" dirty="0"/>
              <a:t> e dall’</a:t>
            </a:r>
            <a:r>
              <a:rPr lang="it-IT" dirty="0">
                <a:solidFill>
                  <a:srgbClr val="FFFF00"/>
                </a:solidFill>
              </a:rPr>
              <a:t>art. 48 l. 203/1982</a:t>
            </a:r>
            <a:r>
              <a:rPr lang="it-IT" dirty="0"/>
              <a:t>, oltre che dagli usi.</a:t>
            </a:r>
          </a:p>
          <a:p>
            <a:pPr marL="0" indent="0" algn="just">
              <a:buNone/>
            </a:pPr>
            <a:r>
              <a:rPr lang="it-IT" dirty="0"/>
              <a:t>L’impresa familiare non nasce da contratto ma dal fatto dell’esercizio in comune di un’attività economica; che essa si basa, a differenza della vecchia comunione tacita, su una famiglia ristretta perché limitata ai coniugi, ai parenti entro il terzo grado e agli affini entro il secondo; che il diritto al mantenimento spetta ai soli partecipi al lavoro nella famiglia o nell’impresa; che il diritto agli utili è in proporzione al lavoro svolto; che la gestione dell’impresa è perfettamente democratica, per la partecipazione di tutti i familiari alle decisioni più importanti che vanno assunte secondo il principio maggioritario; che la comunione di tetto e di mensa non pare più richiesta.</a:t>
            </a:r>
          </a:p>
        </p:txBody>
      </p:sp>
    </p:spTree>
    <p:extLst>
      <p:ext uri="{BB962C8B-B14F-4D97-AF65-F5344CB8AC3E}">
        <p14:creationId xmlns:p14="http://schemas.microsoft.com/office/powerpoint/2010/main" val="2619716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887ACB-1E35-2816-9517-4ACE452E2AC3}"/>
              </a:ext>
            </a:extLst>
          </p:cNvPr>
          <p:cNvSpPr>
            <a:spLocks noGrp="1"/>
          </p:cNvSpPr>
          <p:nvPr>
            <p:ph type="title"/>
          </p:nvPr>
        </p:nvSpPr>
        <p:spPr/>
        <p:txBody>
          <a:bodyPr/>
          <a:lstStyle/>
          <a:p>
            <a:r>
              <a:rPr lang="it-IT" dirty="0">
                <a:hlinkClick r:id="rId2"/>
              </a:rPr>
              <a:t>Le società agricole</a:t>
            </a:r>
            <a:endParaRPr lang="it-IT" dirty="0"/>
          </a:p>
        </p:txBody>
      </p:sp>
      <p:sp>
        <p:nvSpPr>
          <p:cNvPr id="3" name="Segnaposto contenuto 2">
            <a:extLst>
              <a:ext uri="{FF2B5EF4-FFF2-40B4-BE49-F238E27FC236}">
                <a16:creationId xmlns:a16="http://schemas.microsoft.com/office/drawing/2014/main" id="{54BF233B-96D0-8998-F869-D975E0332F11}"/>
              </a:ext>
            </a:extLst>
          </p:cNvPr>
          <p:cNvSpPr>
            <a:spLocks noGrp="1"/>
          </p:cNvSpPr>
          <p:nvPr>
            <p:ph idx="1"/>
          </p:nvPr>
        </p:nvSpPr>
        <p:spPr/>
        <p:txBody>
          <a:bodyPr>
            <a:normAutofit fontScale="77500" lnSpcReduction="20000"/>
          </a:bodyPr>
          <a:lstStyle/>
          <a:p>
            <a:pPr marL="0" indent="0" algn="just">
              <a:buNone/>
            </a:pPr>
            <a:r>
              <a:rPr lang="it-IT" dirty="0"/>
              <a:t>Le forme societarie utilizzabili per l’esercizio dell’attività agricola sono, fisiologicamente, le </a:t>
            </a:r>
            <a:r>
              <a:rPr lang="it-IT" dirty="0">
                <a:solidFill>
                  <a:srgbClr val="FFFF00"/>
                </a:solidFill>
              </a:rPr>
              <a:t>società di persone</a:t>
            </a:r>
            <a:r>
              <a:rPr lang="it-IT" dirty="0"/>
              <a:t> (nelle sue tre articolazioni della società semplice, della società in nome collettivo e della società in accomandita semplice), ma, sempre più di frequente, anche i modelli propri delle </a:t>
            </a:r>
            <a:r>
              <a:rPr lang="it-IT" dirty="0">
                <a:solidFill>
                  <a:srgbClr val="FFFF00"/>
                </a:solidFill>
              </a:rPr>
              <a:t>società di capitali</a:t>
            </a:r>
            <a:r>
              <a:rPr lang="it-IT" dirty="0"/>
              <a:t> (quali la società per azioni, la società a responsabilità limitata, la società in accomandita per azioni) nonché il modello della società cooperativa.</a:t>
            </a:r>
          </a:p>
          <a:p>
            <a:pPr marL="0" indent="0" algn="just">
              <a:buNone/>
            </a:pPr>
            <a:r>
              <a:rPr lang="it-IT" dirty="0"/>
              <a:t>Una società può pretendere di essere qualificata come agricola se il suo oggetto sociale prevede come esercizio esclusivo una delle attività di cui all’art. 2135 c.c. </a:t>
            </a:r>
          </a:p>
          <a:p>
            <a:pPr marL="0" indent="0" algn="just">
              <a:buNone/>
            </a:pPr>
            <a:r>
              <a:rPr lang="it-IT" dirty="0"/>
              <a:t>Le società agricole possono acquisire la qualifica di IAP e così ricevere direttamente i finanziamenti e le agevolazioni fiscali, purché: nelle società di persone, almeno un socio sia IAP; nelle società di capitali, almeno un amministratore; nelle cooperative, almeno un amministratore che sia anche socio.</a:t>
            </a:r>
          </a:p>
        </p:txBody>
      </p:sp>
    </p:spTree>
    <p:extLst>
      <p:ext uri="{BB962C8B-B14F-4D97-AF65-F5344CB8AC3E}">
        <p14:creationId xmlns:p14="http://schemas.microsoft.com/office/powerpoint/2010/main" val="2959425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7D68CA-6DE6-C64E-93ED-46B082BFD722}"/>
              </a:ext>
            </a:extLst>
          </p:cNvPr>
          <p:cNvSpPr>
            <a:spLocks noGrp="1"/>
          </p:cNvSpPr>
          <p:nvPr>
            <p:ph type="title"/>
          </p:nvPr>
        </p:nvSpPr>
        <p:spPr/>
        <p:txBody>
          <a:bodyPr/>
          <a:lstStyle/>
          <a:p>
            <a:r>
              <a:rPr lang="it-IT" dirty="0"/>
              <a:t>Le cooperative</a:t>
            </a:r>
          </a:p>
        </p:txBody>
      </p:sp>
      <p:sp>
        <p:nvSpPr>
          <p:cNvPr id="3" name="Segnaposto contenuto 2">
            <a:extLst>
              <a:ext uri="{FF2B5EF4-FFF2-40B4-BE49-F238E27FC236}">
                <a16:creationId xmlns:a16="http://schemas.microsoft.com/office/drawing/2014/main" id="{FC4EE0A2-243C-2B91-80DA-110B62E537A6}"/>
              </a:ext>
            </a:extLst>
          </p:cNvPr>
          <p:cNvSpPr>
            <a:spLocks noGrp="1"/>
          </p:cNvSpPr>
          <p:nvPr>
            <p:ph idx="1"/>
          </p:nvPr>
        </p:nvSpPr>
        <p:spPr/>
        <p:txBody>
          <a:bodyPr>
            <a:normAutofit fontScale="92500"/>
          </a:bodyPr>
          <a:lstStyle/>
          <a:p>
            <a:pPr marL="0" indent="0" algn="just">
              <a:buNone/>
            </a:pPr>
            <a:r>
              <a:rPr lang="it-IT" dirty="0"/>
              <a:t>La disciplina normativa si rinviene negli artt. 2511 e ss. c.c. così come modificati ad opera del d.lgs. 6/2003: esse vengono definite come </a:t>
            </a:r>
            <a:r>
              <a:rPr lang="it-IT" dirty="0">
                <a:solidFill>
                  <a:srgbClr val="FFFF00"/>
                </a:solidFill>
              </a:rPr>
              <a:t>società a capitale variabile con scopo mutualistico</a:t>
            </a:r>
            <a:r>
              <a:rPr lang="it-IT" dirty="0"/>
              <a:t>.</a:t>
            </a:r>
          </a:p>
          <a:p>
            <a:pPr marL="0" indent="0" algn="just">
              <a:buNone/>
            </a:pPr>
            <a:r>
              <a:rPr lang="it-IT" dirty="0"/>
              <a:t>La peculiarità della cooperativa consiste nella diversa logica che presiede la spartizione dei vantaggi tra i soci: mentre nelle altre società vi è la remunerazione del capitale conferito; nella cooperativa vi è la valorizzazione del lavoro del socio, poiché questi ricava vantaggi proporzionali all’attività svolta e non al capitale conferito. </a:t>
            </a:r>
          </a:p>
          <a:p>
            <a:pPr marL="0" indent="0" algn="just">
              <a:buNone/>
            </a:pPr>
            <a:r>
              <a:rPr lang="it-IT" dirty="0"/>
              <a:t>Le cooperative si articolano in </a:t>
            </a:r>
            <a:r>
              <a:rPr lang="it-IT" dirty="0">
                <a:solidFill>
                  <a:srgbClr val="FFFF00"/>
                </a:solidFill>
              </a:rPr>
              <a:t>cooperative di lavoro, cooperative di consumo e cooperative di servizi</a:t>
            </a:r>
            <a:r>
              <a:rPr lang="it-IT" dirty="0"/>
              <a:t>.</a:t>
            </a:r>
          </a:p>
        </p:txBody>
      </p:sp>
    </p:spTree>
    <p:extLst>
      <p:ext uri="{BB962C8B-B14F-4D97-AF65-F5344CB8AC3E}">
        <p14:creationId xmlns:p14="http://schemas.microsoft.com/office/powerpoint/2010/main" val="2352682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97CF5B-D458-45C0-F2F7-71BB0D99F0E1}"/>
              </a:ext>
            </a:extLst>
          </p:cNvPr>
          <p:cNvSpPr>
            <a:spLocks noGrp="1"/>
          </p:cNvSpPr>
          <p:nvPr>
            <p:ph type="title"/>
          </p:nvPr>
        </p:nvSpPr>
        <p:spPr/>
        <p:txBody>
          <a:bodyPr/>
          <a:lstStyle/>
          <a:p>
            <a:r>
              <a:rPr lang="it-IT" dirty="0"/>
              <a:t>Segue. Specificazioni</a:t>
            </a:r>
          </a:p>
        </p:txBody>
      </p:sp>
      <p:sp>
        <p:nvSpPr>
          <p:cNvPr id="3" name="Segnaposto contenuto 2">
            <a:extLst>
              <a:ext uri="{FF2B5EF4-FFF2-40B4-BE49-F238E27FC236}">
                <a16:creationId xmlns:a16="http://schemas.microsoft.com/office/drawing/2014/main" id="{CD323A24-F81C-3175-480D-3A44AB15604E}"/>
              </a:ext>
            </a:extLst>
          </p:cNvPr>
          <p:cNvSpPr>
            <a:spLocks noGrp="1"/>
          </p:cNvSpPr>
          <p:nvPr>
            <p:ph idx="1"/>
          </p:nvPr>
        </p:nvSpPr>
        <p:spPr/>
        <p:txBody>
          <a:bodyPr>
            <a:normAutofit fontScale="77500" lnSpcReduction="20000"/>
          </a:bodyPr>
          <a:lstStyle/>
          <a:p>
            <a:pPr marL="0" indent="0" algn="just">
              <a:buNone/>
            </a:pPr>
            <a:r>
              <a:rPr lang="it-IT" dirty="0"/>
              <a:t>Le cooperative agricole devono rispondere alle caratteristiche proprie delle cooperative nonché a quelle proprie delle imprese agricole. </a:t>
            </a:r>
          </a:p>
          <a:p>
            <a:pPr marL="0" indent="0" algn="just">
              <a:buNone/>
            </a:pPr>
            <a:r>
              <a:rPr lang="it-IT" dirty="0"/>
              <a:t>Non si pongono problemi di sorta per le </a:t>
            </a:r>
            <a:r>
              <a:rPr lang="it-IT" dirty="0">
                <a:solidFill>
                  <a:srgbClr val="FFFF00"/>
                </a:solidFill>
              </a:rPr>
              <a:t>cooperative di lavoro</a:t>
            </a:r>
            <a:r>
              <a:rPr lang="it-IT" dirty="0"/>
              <a:t> (es. le cooperative di conduzione dei terreni, le cooperative di allevamento), le quali sono di per sé imprenditori agricoli così come lo sono coloro che apportano il lavoro; se poi almeno un amministratore della cooperativa, che sia anche socio, ha la qualifica di IAP, anche la cooperativa acquista tale qualifica.</a:t>
            </a:r>
          </a:p>
          <a:p>
            <a:pPr marL="0" indent="0" algn="just">
              <a:buNone/>
            </a:pPr>
            <a:r>
              <a:rPr lang="it-IT" dirty="0"/>
              <a:t>Problemi si pongono con riferimento alle </a:t>
            </a:r>
            <a:r>
              <a:rPr lang="it-IT" dirty="0">
                <a:solidFill>
                  <a:srgbClr val="FFFF00"/>
                </a:solidFill>
              </a:rPr>
              <a:t>cooperative di trasformazione e vendita di prodotti agricoli</a:t>
            </a:r>
            <a:r>
              <a:rPr lang="it-IT" dirty="0"/>
              <a:t> (es. le cantine sociali); in questo caso sembra venir meno il criterio della </a:t>
            </a:r>
            <a:r>
              <a:rPr lang="it-IT" dirty="0" err="1"/>
              <a:t>unisoggettività</a:t>
            </a:r>
            <a:r>
              <a:rPr lang="it-IT" dirty="0"/>
              <a:t>, poiché i soci apportano un qualcosa che poi viene trasformato e venduto da un altro soggetto munito di autonoma soggettività (la cooperativa appunto).</a:t>
            </a:r>
          </a:p>
          <a:p>
            <a:pPr marL="0" indent="0" algn="just">
              <a:buNone/>
            </a:pPr>
            <a:r>
              <a:rPr lang="it-IT" dirty="0"/>
              <a:t>Discorso a parte è da farsi per i </a:t>
            </a:r>
            <a:r>
              <a:rPr lang="it-IT" dirty="0">
                <a:solidFill>
                  <a:srgbClr val="FFFF00"/>
                </a:solidFill>
              </a:rPr>
              <a:t>consorzi</a:t>
            </a:r>
            <a:r>
              <a:rPr lang="it-IT" dirty="0"/>
              <a:t>.</a:t>
            </a:r>
          </a:p>
        </p:txBody>
      </p:sp>
    </p:spTree>
    <p:extLst>
      <p:ext uri="{BB962C8B-B14F-4D97-AF65-F5344CB8AC3E}">
        <p14:creationId xmlns:p14="http://schemas.microsoft.com/office/powerpoint/2010/main" val="259646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8DC1F6-D8A3-A393-F223-90A2A1BBDFE8}"/>
              </a:ext>
            </a:extLst>
          </p:cNvPr>
          <p:cNvSpPr>
            <a:spLocks noGrp="1"/>
          </p:cNvSpPr>
          <p:nvPr>
            <p:ph type="title"/>
          </p:nvPr>
        </p:nvSpPr>
        <p:spPr/>
        <p:txBody>
          <a:bodyPr/>
          <a:lstStyle/>
          <a:p>
            <a:r>
              <a:rPr lang="it-IT" dirty="0"/>
              <a:t>I soggetti</a:t>
            </a:r>
          </a:p>
        </p:txBody>
      </p:sp>
      <p:sp>
        <p:nvSpPr>
          <p:cNvPr id="3" name="Segnaposto contenuto 2">
            <a:extLst>
              <a:ext uri="{FF2B5EF4-FFF2-40B4-BE49-F238E27FC236}">
                <a16:creationId xmlns:a16="http://schemas.microsoft.com/office/drawing/2014/main" id="{B85204A5-3087-D2D6-9358-4F446CD97851}"/>
              </a:ext>
            </a:extLst>
          </p:cNvPr>
          <p:cNvSpPr>
            <a:spLocks noGrp="1"/>
          </p:cNvSpPr>
          <p:nvPr>
            <p:ph idx="1"/>
          </p:nvPr>
        </p:nvSpPr>
        <p:spPr/>
        <p:txBody>
          <a:bodyPr/>
          <a:lstStyle/>
          <a:p>
            <a:pPr marL="0" indent="0" algn="just">
              <a:buNone/>
            </a:pPr>
            <a:r>
              <a:rPr lang="it-IT" dirty="0"/>
              <a:t>Dopo aver considerato l’impresa dall’angolo visuale dell’attività, il discorso deve proseguire con riguardo al soggetto che la svolge: l’imprenditore. E subito va detto che imprenditore può essere una persona fisica come una persona giuridica, un individuo come una collettività, un soggetto privato come un ente pubblico, un modesto operatore economico come un operatore di cospicue sostanze e con un’imponente organizzazione.</a:t>
            </a:r>
          </a:p>
        </p:txBody>
      </p:sp>
    </p:spTree>
    <p:extLst>
      <p:ext uri="{BB962C8B-B14F-4D97-AF65-F5344CB8AC3E}">
        <p14:creationId xmlns:p14="http://schemas.microsoft.com/office/powerpoint/2010/main" val="25662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C12C87-6ED8-6B58-61C2-DD7E38803666}"/>
              </a:ext>
            </a:extLst>
          </p:cNvPr>
          <p:cNvSpPr>
            <a:spLocks noGrp="1"/>
          </p:cNvSpPr>
          <p:nvPr>
            <p:ph type="title"/>
          </p:nvPr>
        </p:nvSpPr>
        <p:spPr/>
        <p:txBody>
          <a:bodyPr/>
          <a:lstStyle/>
          <a:p>
            <a:r>
              <a:rPr lang="it-IT" dirty="0"/>
              <a:t>Lo IAP</a:t>
            </a:r>
          </a:p>
        </p:txBody>
      </p:sp>
      <p:sp>
        <p:nvSpPr>
          <p:cNvPr id="3" name="Segnaposto contenuto 2">
            <a:extLst>
              <a:ext uri="{FF2B5EF4-FFF2-40B4-BE49-F238E27FC236}">
                <a16:creationId xmlns:a16="http://schemas.microsoft.com/office/drawing/2014/main" id="{E8C8AADC-653E-B99E-B0FE-F5E18A9F6227}"/>
              </a:ext>
            </a:extLst>
          </p:cNvPr>
          <p:cNvSpPr>
            <a:spLocks noGrp="1"/>
          </p:cNvSpPr>
          <p:nvPr>
            <p:ph idx="1"/>
          </p:nvPr>
        </p:nvSpPr>
        <p:spPr/>
        <p:txBody>
          <a:bodyPr>
            <a:normAutofit fontScale="85000" lnSpcReduction="20000"/>
          </a:bodyPr>
          <a:lstStyle/>
          <a:p>
            <a:pPr marL="0" indent="0" algn="just">
              <a:buNone/>
            </a:pPr>
            <a:r>
              <a:rPr lang="it-IT" dirty="0"/>
              <a:t>La direttiva 72/159 del 17 aprile 1972 introdusse la figura dell’imprenditore agricolo a titolo principale (IATP). Questo soggetto, destinatario delle sovvenzioni comunitarie, si caratterizzava per il fatto che, possedendo una sufficiente capacità professionale, elaborando un piano di sviluppo e impegnandosi a tenere la contabilità, esercitava l’attività agricola per almeno il 50% del suo tempo di lavoro traendo da essa almeno il 50% del suo reddito. L’Unione europea ha abbandonato ogni riferimento ad essa, stabilendo che delle sovvenzioni beneficiano coloro che, avendo una competenza professionale adeguata, sono titolari di un’azienda che dimostri redditività, cioè di un’azienda vitale e capace di produrre reddito, quindi una dedizione all’azienda agricola tale da renderla capace di produrre utili, nonostante i costi occorrenti per rispettare i requisiti minimi di ambiente, igiene e benessere degli animali. L’efficienza è misurata sulla capacità di stare sul mercato (la redditività).</a:t>
            </a:r>
          </a:p>
        </p:txBody>
      </p:sp>
    </p:spTree>
    <p:extLst>
      <p:ext uri="{BB962C8B-B14F-4D97-AF65-F5344CB8AC3E}">
        <p14:creationId xmlns:p14="http://schemas.microsoft.com/office/powerpoint/2010/main" val="147513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8CF080-777F-9D4D-4B1A-0FA86A033DDC}"/>
              </a:ext>
            </a:extLst>
          </p:cNvPr>
          <p:cNvSpPr>
            <a:spLocks noGrp="1"/>
          </p:cNvSpPr>
          <p:nvPr>
            <p:ph type="title"/>
          </p:nvPr>
        </p:nvSpPr>
        <p:spPr/>
        <p:txBody>
          <a:bodyPr/>
          <a:lstStyle/>
          <a:p>
            <a:r>
              <a:rPr lang="it-IT" dirty="0"/>
              <a:t>Segue. La disciplina italiana e il cd. doppio parametro</a:t>
            </a:r>
          </a:p>
        </p:txBody>
      </p:sp>
      <p:sp>
        <p:nvSpPr>
          <p:cNvPr id="3" name="Segnaposto contenuto 2">
            <a:extLst>
              <a:ext uri="{FF2B5EF4-FFF2-40B4-BE49-F238E27FC236}">
                <a16:creationId xmlns:a16="http://schemas.microsoft.com/office/drawing/2014/main" id="{D8E078EF-50F5-3626-0FE6-67AA67ADD16D}"/>
              </a:ext>
            </a:extLst>
          </p:cNvPr>
          <p:cNvSpPr>
            <a:spLocks noGrp="1"/>
          </p:cNvSpPr>
          <p:nvPr>
            <p:ph idx="1"/>
          </p:nvPr>
        </p:nvSpPr>
        <p:spPr/>
        <p:txBody>
          <a:bodyPr>
            <a:normAutofit fontScale="77500" lnSpcReduction="20000"/>
          </a:bodyPr>
          <a:lstStyle/>
          <a:p>
            <a:pPr marL="0" indent="0" algn="just">
              <a:buNone/>
            </a:pPr>
            <a:r>
              <a:rPr lang="it-IT" dirty="0"/>
              <a:t>Di rilievo, a tal proposito, sono i </a:t>
            </a:r>
            <a:r>
              <a:rPr lang="it-IT" dirty="0">
                <a:solidFill>
                  <a:srgbClr val="FFFF00"/>
                </a:solidFill>
              </a:rPr>
              <a:t>d.lgs. 29 marzo 2004 n. 99 e 27 maggio 2005 n. 101</a:t>
            </a:r>
            <a:r>
              <a:rPr lang="it-IT" dirty="0"/>
              <a:t> con cui l'Italia ha provveduto ad avvicinare il diritto nazionale dell’agricoltura a quello dell’Unione europea. Oggi infatti nell’ordinamento si parla di </a:t>
            </a:r>
            <a:r>
              <a:rPr lang="it-IT" dirty="0">
                <a:solidFill>
                  <a:srgbClr val="FFFF00"/>
                </a:solidFill>
              </a:rPr>
              <a:t>imprenditore agricolo professionale</a:t>
            </a:r>
            <a:r>
              <a:rPr lang="it-IT" dirty="0"/>
              <a:t> (</a:t>
            </a:r>
            <a:r>
              <a:rPr lang="it-IT" dirty="0">
                <a:solidFill>
                  <a:srgbClr val="FFFF00"/>
                </a:solidFill>
              </a:rPr>
              <a:t>IAP</a:t>
            </a:r>
            <a:r>
              <a:rPr lang="it-IT" dirty="0"/>
              <a:t>), quale soggetto in possesso di conoscenze competenze professionali specifiche (concetto valido anche per le società di capitali). Il legislatore italiano non ha abbandonato il riferimento al doppio parametro del lavoro e del reddito, perché pretende che l’agricoltore, per essere IAP, dedichi alle attività agricole almeno il 50% del suo tempo di lavoro complessivo e ricavi da esse almeno il 50% del proprio reddito globale di lavoro, oppure un reddito pari al 25% qualora operi nelle zone svantaggiate (art. 1 d.lgs. 99/2004).</a:t>
            </a:r>
          </a:p>
          <a:p>
            <a:pPr marL="0" indent="0" algn="just">
              <a:buNone/>
            </a:pPr>
            <a:r>
              <a:rPr lang="it-IT" dirty="0"/>
              <a:t>Il d.lgs. n. 101/2005 provvede a riconoscere la qualifica di IAP ai soci delle società di persone e delle cooperative in presenza dei predetti requisiti di conoscenze e competenze professionali, di tempo-lavoro e di reddito; ed egualmente in presenza degli stessi requisiti, riconosce la stessa qualifica agli amministratori delle società di capitali.</a:t>
            </a:r>
          </a:p>
        </p:txBody>
      </p:sp>
    </p:spTree>
    <p:extLst>
      <p:ext uri="{BB962C8B-B14F-4D97-AF65-F5344CB8AC3E}">
        <p14:creationId xmlns:p14="http://schemas.microsoft.com/office/powerpoint/2010/main" val="3970446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4C5CE0-8321-30E0-46E2-700CA1107EED}"/>
              </a:ext>
            </a:extLst>
          </p:cNvPr>
          <p:cNvSpPr>
            <a:spLocks noGrp="1"/>
          </p:cNvSpPr>
          <p:nvPr>
            <p:ph type="title"/>
          </p:nvPr>
        </p:nvSpPr>
        <p:spPr/>
        <p:txBody>
          <a:bodyPr>
            <a:noAutofit/>
          </a:bodyPr>
          <a:lstStyle/>
          <a:p>
            <a:r>
              <a:rPr lang="it-IT" sz="1900" dirty="0"/>
              <a:t>Segue. D.</a:t>
            </a:r>
            <a:r>
              <a:rPr lang="it-IT" sz="1900" i="0" dirty="0">
                <a:effectLst/>
              </a:rPr>
              <a:t>lgs. 29 marzo 2004, n. 99: Disposizioni in materia di soggetti e </a:t>
            </a:r>
            <a:r>
              <a:rPr lang="it-IT" sz="1900" i="0" dirty="0" err="1">
                <a:effectLst/>
              </a:rPr>
              <a:t>attivita'</a:t>
            </a:r>
            <a:r>
              <a:rPr lang="it-IT" sz="1900" i="0" dirty="0">
                <a:effectLst/>
              </a:rPr>
              <a:t>, </a:t>
            </a:r>
            <a:r>
              <a:rPr lang="it-IT" sz="1900" i="0" dirty="0" err="1">
                <a:effectLst/>
              </a:rPr>
              <a:t>integrita'</a:t>
            </a:r>
            <a:r>
              <a:rPr lang="it-IT" sz="1900" i="0" dirty="0">
                <a:effectLst/>
              </a:rPr>
              <a:t> aziendale e semplificazione amministrativa in agricoltura</a:t>
            </a:r>
            <a:br>
              <a:rPr lang="it-IT" sz="1900" dirty="0"/>
            </a:br>
            <a:r>
              <a:rPr lang="it-IT" sz="1900" dirty="0"/>
              <a:t>Art. 1. Imprenditore agricolo professionale</a:t>
            </a:r>
          </a:p>
        </p:txBody>
      </p:sp>
      <p:sp>
        <p:nvSpPr>
          <p:cNvPr id="3" name="Segnaposto contenuto 2">
            <a:extLst>
              <a:ext uri="{FF2B5EF4-FFF2-40B4-BE49-F238E27FC236}">
                <a16:creationId xmlns:a16="http://schemas.microsoft.com/office/drawing/2014/main" id="{6D956C7B-8A58-2598-DFE8-BBACF9933305}"/>
              </a:ext>
            </a:extLst>
          </p:cNvPr>
          <p:cNvSpPr>
            <a:spLocks noGrp="1"/>
          </p:cNvSpPr>
          <p:nvPr>
            <p:ph idx="1"/>
          </p:nvPr>
        </p:nvSpPr>
        <p:spPr/>
        <p:txBody>
          <a:bodyPr>
            <a:noAutofit/>
          </a:bodyPr>
          <a:lstStyle/>
          <a:p>
            <a:pPr marL="0" indent="0" algn="just">
              <a:buNone/>
            </a:pPr>
            <a:r>
              <a:rPr lang="it-IT" sz="800" dirty="0"/>
              <a:t>Ai fini dell'applicazione della normativa statale, </a:t>
            </a:r>
            <a:r>
              <a:rPr lang="it-IT" sz="800" dirty="0" err="1"/>
              <a:t>e'</a:t>
            </a:r>
            <a:r>
              <a:rPr lang="it-IT" sz="800" dirty="0"/>
              <a:t> imprenditore agricolo professionale (IAP) colui il quale, in possesso di conoscenze e competenze professionali ai sensi dell'articolo 5 del regolamento (CE) n. 1257/1999 del Consiglio, del 17 maggio 1999, dedichi alle </a:t>
            </a:r>
            <a:r>
              <a:rPr lang="it-IT" sz="800" dirty="0" err="1"/>
              <a:t>attivita'</a:t>
            </a:r>
            <a:r>
              <a:rPr lang="it-IT" sz="800" dirty="0"/>
              <a:t> agricole di cui all'articolo 2135 del codice civile, direttamente o in </a:t>
            </a:r>
            <a:r>
              <a:rPr lang="it-IT" sz="800" dirty="0" err="1"/>
              <a:t>qualita'</a:t>
            </a:r>
            <a:r>
              <a:rPr lang="it-IT" sz="800" dirty="0"/>
              <a:t> di socio di </a:t>
            </a:r>
            <a:r>
              <a:rPr lang="it-IT" sz="800" dirty="0" err="1"/>
              <a:t>societa'</a:t>
            </a:r>
            <a:r>
              <a:rPr lang="it-IT" sz="800" dirty="0"/>
              <a:t>, almeno il cinquanta per cento del proprio tempo di lavoro complessivo e che ricavi dalle </a:t>
            </a:r>
            <a:r>
              <a:rPr lang="it-IT" sz="800" dirty="0" err="1"/>
              <a:t>attivita'</a:t>
            </a:r>
            <a:r>
              <a:rPr lang="it-IT" sz="800" dirty="0"/>
              <a:t> medesime almeno il cinquanta per cento del proprio reddito globale da lavoro. Le pensioni di ogni genere, gli assegni ad esse equiparati, le </a:t>
            </a:r>
            <a:r>
              <a:rPr lang="it-IT" sz="800" dirty="0" err="1"/>
              <a:t>indennita'</a:t>
            </a:r>
            <a:r>
              <a:rPr lang="it-IT" sz="800" dirty="0"/>
              <a:t> e le somme percepite per l'espletamento di cariche pubbliche, ovvero in </a:t>
            </a:r>
            <a:r>
              <a:rPr lang="it-IT" sz="800" dirty="0" err="1"/>
              <a:t>societa'</a:t>
            </a:r>
            <a:r>
              <a:rPr lang="it-IT" sz="800" dirty="0"/>
              <a:t>, associazioni ed altri enti operanti nel settore agricolo, sono escluse dal computo del reddito globale da lavoro. Per l'imprenditore che operi nelle zone svantaggiate di cui all'articolo 17 del citato regolamento (CE) n. 1257/1999, i requisiti di cui al presente comma sono ridotti al venticinque per cento.</a:t>
            </a:r>
          </a:p>
          <a:p>
            <a:pPr marL="0" indent="0" algn="just">
              <a:buNone/>
            </a:pPr>
            <a:r>
              <a:rPr lang="it-IT" sz="800" dirty="0"/>
              <a:t>2. Le regioni accertano ad ogni effetto il possesso dei requisiti di cui al comma 1. E' fatta salva la </a:t>
            </a:r>
            <a:r>
              <a:rPr lang="it-IT" sz="800" dirty="0" err="1"/>
              <a:t>facolta'</a:t>
            </a:r>
            <a:r>
              <a:rPr lang="it-IT" sz="800" dirty="0"/>
              <a:t> dell'Istituto nazionale di previdenza sociale (INPS) di svolgere, ai fini previdenziali, le verifiche ritenute necessarie ai sensi del decreto del Presidente della Repubblica 7 dicembre 2001, n. 476.</a:t>
            </a:r>
          </a:p>
          <a:p>
            <a:pPr marL="0" indent="0" algn="just">
              <a:buNone/>
            </a:pPr>
            <a:r>
              <a:rPr lang="it-IT" sz="800" dirty="0"/>
              <a:t>3. Le </a:t>
            </a:r>
            <a:r>
              <a:rPr lang="it-IT" sz="800" dirty="0" err="1"/>
              <a:t>societa'</a:t>
            </a:r>
            <a:r>
              <a:rPr lang="it-IT" sz="800" dirty="0"/>
              <a:t> di persone, cooperative e di capitali, anche a scopo consortile, sono considerate imprenditori agricoli professionali qualora lo statuto preveda quale oggetto sociale l'esercizio esclusivo delle </a:t>
            </a:r>
            <a:r>
              <a:rPr lang="it-IT" sz="800" dirty="0" err="1"/>
              <a:t>attivita'</a:t>
            </a:r>
            <a:r>
              <a:rPr lang="it-IT" sz="800" dirty="0"/>
              <a:t> agricole di cui all'articolo 2135 del codice civile e siano in possesso dei seguenti requisiti: a) nel caso di </a:t>
            </a:r>
            <a:r>
              <a:rPr lang="it-IT" sz="800" dirty="0" err="1"/>
              <a:t>societa'</a:t>
            </a:r>
            <a:r>
              <a:rPr lang="it-IT" sz="800" dirty="0"/>
              <a:t> di persone qualora almeno un socio sia in possesso della qualifica di imprenditore agricolo professionale. Per le </a:t>
            </a:r>
            <a:r>
              <a:rPr lang="it-IT" sz="800" dirty="0" err="1"/>
              <a:t>societa'</a:t>
            </a:r>
            <a:r>
              <a:rPr lang="it-IT" sz="800" dirty="0"/>
              <a:t> in accomandita la qualifica si riferisce ai soci accomandatari; b) nel caso di </a:t>
            </a:r>
            <a:r>
              <a:rPr lang="it-IT" sz="800" dirty="0" err="1"/>
              <a:t>societa'</a:t>
            </a:r>
            <a:r>
              <a:rPr lang="it-IT" sz="800" dirty="0"/>
              <a:t> cooperative, ivi comprese quelle di conduzione di aziende agricole, qualora almeno un quinto dei soci sia in possesso della qualifica di imprenditore agricolo professionale; c) nel caso di </a:t>
            </a:r>
            <a:r>
              <a:rPr lang="it-IT" sz="800" dirty="0" err="1"/>
              <a:t>societa'</a:t>
            </a:r>
            <a:r>
              <a:rPr lang="it-IT" sz="800" dirty="0"/>
              <a:t> di capitali, quando almeno un amministratore sia in possesso della qualifica di imprenditore agricolo professionale.</a:t>
            </a:r>
          </a:p>
          <a:p>
            <a:pPr marL="0" indent="0" algn="just">
              <a:buNone/>
            </a:pPr>
            <a:r>
              <a:rPr lang="it-IT" sz="800" dirty="0"/>
              <a:t>4. Qualunque riferimento della legislazione vigente all'imprenditore agricolo a titolo principale si intende riferito alla definizione di cui al presente articolo. All'imprenditore agricolo professionale, se iscritto nella gestione previdenziale ed assistenziale, sono </a:t>
            </a:r>
            <a:r>
              <a:rPr lang="it-IT" sz="800" dirty="0" err="1"/>
              <a:t>altresi'</a:t>
            </a:r>
            <a:r>
              <a:rPr lang="it-IT" sz="800" dirty="0"/>
              <a:t> riconosciute le agevolazioni tributarie in materia di imposizione indiretta e creditizie stabilite dalla normativa vigente a favore delle persone fisiche in possesso della qualifica di coltivatore diretto.</a:t>
            </a:r>
          </a:p>
          <a:p>
            <a:pPr marL="0" indent="0" algn="just">
              <a:buNone/>
            </a:pPr>
            <a:r>
              <a:rPr lang="it-IT" sz="800" dirty="0"/>
              <a:t>5. L'articolo 12 della legge 9 maggio 1975, n. 153, e successive modificazioni, </a:t>
            </a:r>
            <a:r>
              <a:rPr lang="it-IT" sz="800" dirty="0" err="1"/>
              <a:t>e'</a:t>
            </a:r>
            <a:r>
              <a:rPr lang="it-IT" sz="800" dirty="0"/>
              <a:t> abrogato.</a:t>
            </a:r>
          </a:p>
        </p:txBody>
      </p:sp>
    </p:spTree>
    <p:extLst>
      <p:ext uri="{BB962C8B-B14F-4D97-AF65-F5344CB8AC3E}">
        <p14:creationId xmlns:p14="http://schemas.microsoft.com/office/powerpoint/2010/main" val="2527803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FED8A8-0458-E8ED-0564-8AD17816012C}"/>
              </a:ext>
            </a:extLst>
          </p:cNvPr>
          <p:cNvSpPr>
            <a:spLocks noGrp="1"/>
          </p:cNvSpPr>
          <p:nvPr>
            <p:ph type="title"/>
          </p:nvPr>
        </p:nvSpPr>
        <p:spPr/>
        <p:txBody>
          <a:bodyPr/>
          <a:lstStyle/>
          <a:p>
            <a:r>
              <a:rPr lang="it-IT" dirty="0"/>
              <a:t>Il coltivatore diretto</a:t>
            </a:r>
          </a:p>
        </p:txBody>
      </p:sp>
      <p:sp>
        <p:nvSpPr>
          <p:cNvPr id="3" name="Segnaposto contenuto 2">
            <a:extLst>
              <a:ext uri="{FF2B5EF4-FFF2-40B4-BE49-F238E27FC236}">
                <a16:creationId xmlns:a16="http://schemas.microsoft.com/office/drawing/2014/main" id="{56CB19FB-0D05-583D-8E8D-737725427F9C}"/>
              </a:ext>
            </a:extLst>
          </p:cNvPr>
          <p:cNvSpPr>
            <a:spLocks noGrp="1"/>
          </p:cNvSpPr>
          <p:nvPr>
            <p:ph idx="1"/>
          </p:nvPr>
        </p:nvSpPr>
        <p:spPr/>
        <p:txBody>
          <a:bodyPr>
            <a:normAutofit fontScale="55000" lnSpcReduction="20000"/>
          </a:bodyPr>
          <a:lstStyle/>
          <a:p>
            <a:pPr marL="0" indent="0" algn="just">
              <a:buNone/>
            </a:pPr>
            <a:r>
              <a:rPr lang="it-IT" dirty="0"/>
              <a:t>La figura del coltivatore diretto è tipica figura del diritto italiano e risale alla legge 15 luglio 1906 n. 383 sull’agricoltura meridionale, che riconobbe il beneficio dell’anticipazione delle sementi agli affittuari che fossero contadini e lavorassero direttamente e personalmente un fondo con superficie proporzionata a quella che poteva essere lavorata da una famiglia, sia pure con l’aiuto di salariati.</a:t>
            </a:r>
          </a:p>
          <a:p>
            <a:pPr marL="0" indent="0" algn="just">
              <a:buNone/>
            </a:pPr>
            <a:r>
              <a:rPr lang="it-IT" dirty="0"/>
              <a:t>Il codice civile, dopo la definizione generale di imprenditore (art. 2082 c.c.), nel dettare quella di piccolo imprenditore (art. 2083) vi include i coltivatori diretti del fondo, gli artigiani, i piccoli commercianti e coloro che esercitano un’attività professionale organizzata prevalentemente con il lavoro proprio e dei componenti della famiglia, e ciò al fine di escludere i piccoli operatori economici dalle complessità proprie dell’imprenditore tout court.</a:t>
            </a:r>
          </a:p>
          <a:p>
            <a:pPr marL="0" indent="0" algn="just">
              <a:buNone/>
            </a:pPr>
            <a:r>
              <a:rPr lang="it-IT" dirty="0"/>
              <a:t>Oggi sono coltivatori diretti tutti coloro che coltivano il fondo con il </a:t>
            </a:r>
            <a:r>
              <a:rPr lang="it-IT" dirty="0">
                <a:solidFill>
                  <a:srgbClr val="FFFF00"/>
                </a:solidFill>
              </a:rPr>
              <a:t>lavoro proprio</a:t>
            </a:r>
            <a:r>
              <a:rPr lang="it-IT" dirty="0"/>
              <a:t> e della propria famiglia, sempre che tale forza lavorativa costituisca almeno </a:t>
            </a:r>
            <a:r>
              <a:rPr lang="it-IT" dirty="0">
                <a:solidFill>
                  <a:srgbClr val="FFFF00"/>
                </a:solidFill>
              </a:rPr>
              <a:t>un terzo</a:t>
            </a:r>
            <a:r>
              <a:rPr lang="it-IT" dirty="0"/>
              <a:t> di quella occorrente per le normali necessità di coltivazione del fondo tenuto conto anche delle macchine e dell’uguaglianza del lavoro della donna rispetto a quello dell’uomo (</a:t>
            </a:r>
            <a:r>
              <a:rPr lang="it-IT" dirty="0">
                <a:solidFill>
                  <a:srgbClr val="FFFF00"/>
                </a:solidFill>
              </a:rPr>
              <a:t>art. 6, l. 203/1982</a:t>
            </a:r>
            <a:r>
              <a:rPr lang="it-IT" dirty="0"/>
              <a:t>).</a:t>
            </a:r>
          </a:p>
          <a:p>
            <a:pPr marL="0" indent="0" algn="just">
              <a:buNone/>
            </a:pPr>
            <a:r>
              <a:rPr lang="it-IT" dirty="0"/>
              <a:t>Coltivatore diretto dovrebbe intendersi anche il piccolo allevatore, come emerge dall’art. 7 l. 203/1982 che equipara al coltivatore diretto il laureato in veterinaria con riferimento a una azienda a prevalente indirizzo zootecnico.</a:t>
            </a:r>
          </a:p>
          <a:p>
            <a:pPr marL="0" indent="0" algn="just">
              <a:buNone/>
            </a:pPr>
            <a:r>
              <a:rPr lang="it-IT" dirty="0"/>
              <a:t>Il lavoro personale del coltivatore diretto è solo un lavoro esecutivo che si aggiunge al normale lavoro direttivo che è proprio di ogni imprenditore e che non può rientrare nel computo del terzo.</a:t>
            </a:r>
          </a:p>
        </p:txBody>
      </p:sp>
    </p:spTree>
    <p:extLst>
      <p:ext uri="{BB962C8B-B14F-4D97-AF65-F5344CB8AC3E}">
        <p14:creationId xmlns:p14="http://schemas.microsoft.com/office/powerpoint/2010/main" val="1582296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E5109F-9B9A-A510-C24F-B55EB5093ECC}"/>
              </a:ext>
            </a:extLst>
          </p:cNvPr>
          <p:cNvSpPr>
            <a:spLocks noGrp="1"/>
          </p:cNvSpPr>
          <p:nvPr>
            <p:ph type="title"/>
          </p:nvPr>
        </p:nvSpPr>
        <p:spPr/>
        <p:txBody>
          <a:bodyPr/>
          <a:lstStyle/>
          <a:p>
            <a:r>
              <a:rPr lang="it-IT" dirty="0"/>
              <a:t>L’equiparato al coltivatore diretto</a:t>
            </a:r>
          </a:p>
        </p:txBody>
      </p:sp>
      <p:sp>
        <p:nvSpPr>
          <p:cNvPr id="3" name="Segnaposto contenuto 2">
            <a:extLst>
              <a:ext uri="{FF2B5EF4-FFF2-40B4-BE49-F238E27FC236}">
                <a16:creationId xmlns:a16="http://schemas.microsoft.com/office/drawing/2014/main" id="{74158F0F-52B9-B1E7-EB0A-06E11DB9BBBB}"/>
              </a:ext>
            </a:extLst>
          </p:cNvPr>
          <p:cNvSpPr>
            <a:spLocks noGrp="1"/>
          </p:cNvSpPr>
          <p:nvPr>
            <p:ph idx="1"/>
          </p:nvPr>
        </p:nvSpPr>
        <p:spPr/>
        <p:txBody>
          <a:bodyPr>
            <a:normAutofit fontScale="92500" lnSpcReduction="20000"/>
          </a:bodyPr>
          <a:lstStyle/>
          <a:p>
            <a:pPr marL="0" indent="0" algn="just">
              <a:buNone/>
            </a:pPr>
            <a:r>
              <a:rPr lang="it-IT" dirty="0"/>
              <a:t>Il </a:t>
            </a:r>
            <a:r>
              <a:rPr lang="it-IT" dirty="0">
                <a:solidFill>
                  <a:srgbClr val="FFFF00"/>
                </a:solidFill>
              </a:rPr>
              <a:t>comma 515</a:t>
            </a:r>
            <a:r>
              <a:rPr lang="it-IT" dirty="0"/>
              <a:t> dell’</a:t>
            </a:r>
            <a:r>
              <a:rPr lang="it-IT" dirty="0">
                <a:solidFill>
                  <a:srgbClr val="FFFF00"/>
                </a:solidFill>
              </a:rPr>
              <a:t>art. 1</a:t>
            </a:r>
            <a:r>
              <a:rPr lang="it-IT" dirty="0"/>
              <a:t> della </a:t>
            </a:r>
            <a:r>
              <a:rPr lang="it-IT" dirty="0">
                <a:solidFill>
                  <a:srgbClr val="FFFF00"/>
                </a:solidFill>
              </a:rPr>
              <a:t>legge finanziaria 27 dicembre 2017 n. 205</a:t>
            </a:r>
            <a:r>
              <a:rPr lang="it-IT" dirty="0"/>
              <a:t> ha aggiunto all’</a:t>
            </a:r>
            <a:r>
              <a:rPr lang="it-IT" dirty="0">
                <a:solidFill>
                  <a:srgbClr val="FFFF00"/>
                </a:solidFill>
              </a:rPr>
              <a:t>art. 7 l. 203/1082</a:t>
            </a:r>
            <a:r>
              <a:rPr lang="it-IT" dirty="0"/>
              <a:t> un comma secondo il quale sono altresì equiparati ai coltivatori diretti gli imprenditori agricoli professionali iscritti nella previdenza agricola: quindi, non più e non solo le cooperative costituite da lavoratori agricoli e i gruppi di coltivatori diretti riuniti in forma associata, ma anche gli IAP, che non siano di per sé coltivatori diretti, sono equiparati a costoro.</a:t>
            </a:r>
          </a:p>
          <a:p>
            <a:pPr marL="0" indent="0" algn="just">
              <a:buNone/>
            </a:pPr>
            <a:r>
              <a:rPr lang="it-IT" dirty="0"/>
              <a:t>Il predetto art. 7 l. 203/1982 fa riferimento a due </a:t>
            </a:r>
            <a:r>
              <a:rPr lang="it-IT" dirty="0" err="1"/>
              <a:t>sottofigure</a:t>
            </a:r>
            <a:r>
              <a:rPr lang="it-IT" dirty="0"/>
              <a:t>;</a:t>
            </a:r>
          </a:p>
          <a:p>
            <a:pPr marL="457200" indent="-457200" algn="just">
              <a:buFont typeface="+mj-lt"/>
              <a:buAutoNum type="alphaLcParenR"/>
            </a:pPr>
            <a:r>
              <a:rPr lang="it-IT" dirty="0"/>
              <a:t>il laureato e il diplomato in materie agraristiche (problema del cd. </a:t>
            </a:r>
            <a:r>
              <a:rPr lang="it-IT" dirty="0">
                <a:solidFill>
                  <a:srgbClr val="FFFF00"/>
                </a:solidFill>
              </a:rPr>
              <a:t>lavoro o esercizio in proprio</a:t>
            </a:r>
            <a:r>
              <a:rPr lang="it-IT" dirty="0"/>
              <a:t>);</a:t>
            </a:r>
          </a:p>
          <a:p>
            <a:pPr marL="457200" indent="-457200" algn="just">
              <a:buFont typeface="+mj-lt"/>
              <a:buAutoNum type="alphaLcParenR"/>
            </a:pPr>
            <a:r>
              <a:rPr lang="it-IT" dirty="0"/>
              <a:t>la cooperativa e i gruppi di coltivatori diretti.</a:t>
            </a:r>
          </a:p>
        </p:txBody>
      </p:sp>
    </p:spTree>
    <p:extLst>
      <p:ext uri="{BB962C8B-B14F-4D97-AF65-F5344CB8AC3E}">
        <p14:creationId xmlns:p14="http://schemas.microsoft.com/office/powerpoint/2010/main" val="1378893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7B474A-6744-2F5A-85E3-6D5BD42945BC}"/>
              </a:ext>
            </a:extLst>
          </p:cNvPr>
          <p:cNvSpPr>
            <a:spLocks noGrp="1"/>
          </p:cNvSpPr>
          <p:nvPr>
            <p:ph type="title"/>
          </p:nvPr>
        </p:nvSpPr>
        <p:spPr/>
        <p:txBody>
          <a:bodyPr/>
          <a:lstStyle/>
          <a:p>
            <a:r>
              <a:rPr lang="it-IT" dirty="0"/>
              <a:t>Gli agricoltori giovani</a:t>
            </a:r>
          </a:p>
        </p:txBody>
      </p:sp>
      <p:sp>
        <p:nvSpPr>
          <p:cNvPr id="3" name="Segnaposto contenuto 2">
            <a:extLst>
              <a:ext uri="{FF2B5EF4-FFF2-40B4-BE49-F238E27FC236}">
                <a16:creationId xmlns:a16="http://schemas.microsoft.com/office/drawing/2014/main" id="{D321F609-7E65-AF69-B03E-BC789F41F937}"/>
              </a:ext>
            </a:extLst>
          </p:cNvPr>
          <p:cNvSpPr>
            <a:spLocks noGrp="1"/>
          </p:cNvSpPr>
          <p:nvPr>
            <p:ph idx="1"/>
          </p:nvPr>
        </p:nvSpPr>
        <p:spPr/>
        <p:txBody>
          <a:bodyPr>
            <a:normAutofit fontScale="70000" lnSpcReduction="20000"/>
          </a:bodyPr>
          <a:lstStyle/>
          <a:p>
            <a:pPr marL="0" indent="0" algn="just">
              <a:buNone/>
            </a:pPr>
            <a:r>
              <a:rPr lang="it-IT" dirty="0"/>
              <a:t>In applicazione e completamento dei regolamenti </a:t>
            </a:r>
            <a:r>
              <a:rPr lang="it-IT" dirty="0" err="1"/>
              <a:t>nn</a:t>
            </a:r>
            <a:r>
              <a:rPr lang="it-IT" dirty="0"/>
              <a:t>. 950/97 e 1307/2013 l’Italia ha dettato norme di aiuto e benefici a favore dei giovani agricoltori, cioè dei soggetti che non hanno ancora compiuto i quaranta anni e che, avendo competenza ed esperienza professionale, si dedicano all’agricoltura.</a:t>
            </a:r>
          </a:p>
          <a:p>
            <a:pPr marL="0" indent="0" algn="just">
              <a:buNone/>
            </a:pPr>
            <a:r>
              <a:rPr lang="it-IT" dirty="0"/>
              <a:t>Al fine di favorire la creazione di nuova imprenditorialità in agricoltura, possono essere ammessi ai benefici i giovani imprenditori agricoli, anche organizzati in forma societaria, che, subentrati nella conduzione di un’azienda agricola, presentino progetti per lo sviluppo o il consolidamento di iniziative nei settori della produzione, commercializzazione e trasformazione dei prodotti agricoli.</a:t>
            </a:r>
          </a:p>
          <a:p>
            <a:pPr marL="0" indent="0" algn="just">
              <a:buNone/>
            </a:pPr>
            <a:r>
              <a:rPr lang="it-IT" dirty="0"/>
              <a:t>In particolare, gli aiuti previsti dal diritto comunitario sono accordati dalle regioni prioritariamente ai giovani agricoltori che si insediano nelle zone di montagna o svantaggiate, nonché ai giovani agricoltori che succedono al titolare dell’azienda.</a:t>
            </a:r>
          </a:p>
          <a:p>
            <a:pPr marL="0" indent="0" algn="just">
              <a:buNone/>
            </a:pPr>
            <a:r>
              <a:rPr lang="it-IT" dirty="0"/>
              <a:t>Particolare menzione merita il cd. nuovo </a:t>
            </a:r>
            <a:r>
              <a:rPr lang="it-IT" dirty="0">
                <a:solidFill>
                  <a:srgbClr val="FFFF00"/>
                </a:solidFill>
              </a:rPr>
              <a:t>contratto di affiancamento</a:t>
            </a:r>
            <a:r>
              <a:rPr lang="it-IT" dirty="0"/>
              <a:t> e l’</a:t>
            </a:r>
            <a:r>
              <a:rPr lang="it-IT" dirty="0">
                <a:solidFill>
                  <a:srgbClr val="FFFF00"/>
                </a:solidFill>
                <a:hlinkClick r:id="rId2"/>
              </a:rPr>
              <a:t>art. 1</a:t>
            </a:r>
            <a:r>
              <a:rPr lang="it-IT" dirty="0">
                <a:hlinkClick r:id="rId2"/>
              </a:rPr>
              <a:t> del </a:t>
            </a:r>
            <a:r>
              <a:rPr lang="it-IT" dirty="0" err="1">
                <a:solidFill>
                  <a:srgbClr val="FFFF00"/>
                </a:solidFill>
                <a:hlinkClick r:id="rId2"/>
              </a:rPr>
              <a:t>d.l.</a:t>
            </a:r>
            <a:r>
              <a:rPr lang="it-IT" dirty="0">
                <a:solidFill>
                  <a:srgbClr val="FFFF00"/>
                </a:solidFill>
                <a:hlinkClick r:id="rId2"/>
              </a:rPr>
              <a:t> 20 giugno 2017, n. 91</a:t>
            </a:r>
            <a:r>
              <a:rPr lang="it-IT" dirty="0">
                <a:hlinkClick r:id="rId2"/>
              </a:rPr>
              <a:t> (cd. «</a:t>
            </a:r>
            <a:r>
              <a:rPr lang="it-IT" dirty="0">
                <a:solidFill>
                  <a:srgbClr val="FFFF00"/>
                </a:solidFill>
                <a:hlinkClick r:id="rId2"/>
              </a:rPr>
              <a:t>resto al sud</a:t>
            </a:r>
            <a:r>
              <a:rPr lang="it-IT" dirty="0">
                <a:hlinkClick r:id="rId2"/>
              </a:rPr>
              <a:t>»)</a:t>
            </a:r>
            <a:r>
              <a:rPr lang="it-IT" dirty="0"/>
              <a:t>.</a:t>
            </a:r>
          </a:p>
        </p:txBody>
      </p:sp>
    </p:spTree>
    <p:extLst>
      <p:ext uri="{BB962C8B-B14F-4D97-AF65-F5344CB8AC3E}">
        <p14:creationId xmlns:p14="http://schemas.microsoft.com/office/powerpoint/2010/main" val="294404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BAE7D8-4F6C-22D6-095B-15DBB1DE8814}"/>
              </a:ext>
            </a:extLst>
          </p:cNvPr>
          <p:cNvSpPr>
            <a:spLocks noGrp="1"/>
          </p:cNvSpPr>
          <p:nvPr>
            <p:ph type="title"/>
          </p:nvPr>
        </p:nvSpPr>
        <p:spPr/>
        <p:txBody>
          <a:bodyPr>
            <a:noAutofit/>
          </a:bodyPr>
          <a:lstStyle/>
          <a:p>
            <a:r>
              <a:rPr lang="it-IT" sz="1600" b="0" i="0" dirty="0">
                <a:effectLst/>
                <a:latin typeface="Titillium Web" pitchFamily="2" charset="77"/>
              </a:rPr>
              <a:t>Segue. L. 28 luglio 2016, n. 154: Deleghe al Governo e ulteriori disposizioni in materia di semplificazione, razionalizzazione e </a:t>
            </a:r>
            <a:r>
              <a:rPr lang="it-IT" sz="1600" b="0" i="0" dirty="0" err="1">
                <a:effectLst/>
                <a:latin typeface="Titillium Web" pitchFamily="2" charset="77"/>
              </a:rPr>
              <a:t>competitivita'</a:t>
            </a:r>
            <a:r>
              <a:rPr lang="it-IT" sz="1600" b="0" i="0" dirty="0">
                <a:effectLst/>
                <a:latin typeface="Titillium Web" pitchFamily="2" charset="77"/>
              </a:rPr>
              <a:t> dei settori agricolo e agroalimentare, </a:t>
            </a:r>
            <a:r>
              <a:rPr lang="it-IT" sz="1600" b="0" i="0" dirty="0" err="1">
                <a:effectLst/>
                <a:latin typeface="Titillium Web" pitchFamily="2" charset="77"/>
              </a:rPr>
              <a:t>nonche</a:t>
            </a:r>
            <a:r>
              <a:rPr lang="it-IT" sz="1600" b="0" i="0" dirty="0">
                <a:effectLst/>
                <a:latin typeface="Titillium Web" pitchFamily="2" charset="77"/>
              </a:rPr>
              <a:t>' sanzioni in materia di pesca illegale</a:t>
            </a:r>
            <a:br>
              <a:rPr lang="it-IT" sz="1600" b="0" i="0" dirty="0">
                <a:effectLst/>
                <a:latin typeface="Titillium Web" pitchFamily="2" charset="77"/>
              </a:rPr>
            </a:br>
            <a:r>
              <a:rPr lang="it-IT" sz="1600" dirty="0"/>
              <a:t>Art. 6 (Delega al Governo in materia di </a:t>
            </a:r>
            <a:r>
              <a:rPr lang="it-IT" sz="1600" dirty="0" err="1"/>
              <a:t>societa'</a:t>
            </a:r>
            <a:r>
              <a:rPr lang="it-IT" sz="1600" dirty="0"/>
              <a:t> di affiancamento per le terre agricole)</a:t>
            </a:r>
          </a:p>
        </p:txBody>
      </p:sp>
      <p:sp>
        <p:nvSpPr>
          <p:cNvPr id="3" name="Segnaposto contenuto 2">
            <a:extLst>
              <a:ext uri="{FF2B5EF4-FFF2-40B4-BE49-F238E27FC236}">
                <a16:creationId xmlns:a16="http://schemas.microsoft.com/office/drawing/2014/main" id="{43AAD9F4-3A80-81A1-F908-0F45C5BC2691}"/>
              </a:ext>
            </a:extLst>
          </p:cNvPr>
          <p:cNvSpPr>
            <a:spLocks noGrp="1"/>
          </p:cNvSpPr>
          <p:nvPr>
            <p:ph idx="1"/>
          </p:nvPr>
        </p:nvSpPr>
        <p:spPr/>
        <p:txBody>
          <a:bodyPr>
            <a:noAutofit/>
          </a:bodyPr>
          <a:lstStyle/>
          <a:p>
            <a:pPr marL="0" indent="0" algn="just">
              <a:buNone/>
            </a:pPr>
            <a:r>
              <a:rPr lang="it-IT" sz="700" dirty="0"/>
              <a:t>Al fine di favorire processi di affiancamento economico e gestionale </a:t>
            </a:r>
            <a:r>
              <a:rPr lang="it-IT" sz="700" dirty="0" err="1"/>
              <a:t>nell'attivita'</a:t>
            </a:r>
            <a:r>
              <a:rPr lang="it-IT" sz="700" dirty="0"/>
              <a:t> d'impresa agricola </a:t>
            </a:r>
            <a:r>
              <a:rPr lang="it-IT" sz="700" dirty="0" err="1"/>
              <a:t>nonche</a:t>
            </a:r>
            <a:r>
              <a:rPr lang="it-IT" sz="700" dirty="0"/>
              <a:t>' lo sviluppo dell'imprenditoria giovanile in agricoltura, il Governo </a:t>
            </a:r>
            <a:r>
              <a:rPr lang="it-IT" sz="700" dirty="0" err="1"/>
              <a:t>e'</a:t>
            </a:r>
            <a:r>
              <a:rPr lang="it-IT" sz="700" dirty="0"/>
              <a:t> delegato ad adottare, entro dodici mesi dalla data di entrata in vigore della presente legge, nel rispetto della normativa europea in materia di aiuti di Stato, un decreto legislativo per la disciplina delle forme di affiancamento tra agricoltori ultra-sessantacinquenni o pensionati e giovani, non proprietari di terreni agricoli, di </a:t>
            </a:r>
            <a:r>
              <a:rPr lang="it-IT" sz="700" dirty="0" err="1"/>
              <a:t>eta'</a:t>
            </a:r>
            <a:r>
              <a:rPr lang="it-IT" sz="700" dirty="0"/>
              <a:t> compresa tra i diciotto e i quaranta anni, anche organizzati in forma associata, allo scopo del graduale passaggio della gestione </a:t>
            </a:r>
            <a:r>
              <a:rPr lang="it-IT" sz="700" dirty="0" err="1"/>
              <a:t>dell'attivita'</a:t>
            </a:r>
            <a:r>
              <a:rPr lang="it-IT" sz="700" dirty="0"/>
              <a:t> d'impresa agricola ai giovani, in base ai seguenti principi e criteri direttivi: a) stabilire la durata del processo di affiancamento, per un periodo massimo di tre anni; b) prevedere criteri di assegnazione prioritaria delle agevolazioni e degli sgravi fiscali </a:t>
            </a:r>
            <a:r>
              <a:rPr lang="it-IT" sz="700" dirty="0" err="1"/>
              <a:t>gia'</a:t>
            </a:r>
            <a:r>
              <a:rPr lang="it-IT" sz="700" dirty="0"/>
              <a:t> previsti a legislazione vigente, a favore dell'agricoltore ultra-sessantacinquenne o pensionato e del giovane imprenditore agricolo; c) definire le </a:t>
            </a:r>
            <a:r>
              <a:rPr lang="it-IT" sz="700" dirty="0" err="1"/>
              <a:t>modalita'</a:t>
            </a:r>
            <a:r>
              <a:rPr lang="it-IT" sz="700" dirty="0"/>
              <a:t> di conclusione </a:t>
            </a:r>
            <a:r>
              <a:rPr lang="it-IT" sz="700" dirty="0" err="1"/>
              <a:t>dell'attivita'</a:t>
            </a:r>
            <a:r>
              <a:rPr lang="it-IT" sz="700" dirty="0"/>
              <a:t> di affiancamento, prevedendo le seguenti alternative: 1) la trasformazione del rapporto tra l'agricoltore ultra-sessantacinquenne o pensionato e il giovane imprenditore agricolo in forme di subentro; 2) la trasformazione del rapporto in un contratto di conduzione da parte del giovane imprenditore agricolo; 3) le forme di compensazione a favore del giovane imprenditore agricolo nei casi diversi da quelli contemplati ai numeri 1) e 2); d) definire le </a:t>
            </a:r>
            <a:r>
              <a:rPr lang="it-IT" sz="700" dirty="0" err="1"/>
              <a:t>modalita'</a:t>
            </a:r>
            <a:r>
              <a:rPr lang="it-IT" sz="700" dirty="0"/>
              <a:t> di presentazione da parte del giovane imprenditore agricolo di un progetto imprenditoriale posto a base del rapporto di affiancamento, che deve essere sottoscritto da parte dell'agricoltore ultra-sessantacinquenne o pensionato, definendone i reciproci obblighi; e) stabilire le forme di compartecipazione agli utili dell'impresa agricola; </a:t>
            </a:r>
            <a:r>
              <a:rPr lang="it-IT" sz="700" dirty="0" err="1"/>
              <a:t>f</a:t>
            </a:r>
            <a:r>
              <a:rPr lang="it-IT" sz="700" dirty="0"/>
              <a:t>) definire il regime dei miglioramenti fondiari, anche in deroga alla legislazione vigente qualora apportati sulla base del progetto imprenditoriale presentato; g) prevedere forme di garanzia per l'agricoltore ultra-sessantacinquenne o pensionato e il giovane imprenditore agricolo, anche attraverso le necessarie coperture infortunistiche; h) stabilire il riconoscimento del diritto di prelazione in caso di vendita dei terreni oggetto del rapporto di affiancamento; i) prevedere forme di compensazione a favore del giovane imprenditore agricolo nei casi di recesso anticipato dal rapporto di affiancamento; l) definire le forme di agevolazione a favore del giovane imprenditore agricolo per la gestione e l'utilizzo dei mezzi agricoli.</a:t>
            </a:r>
          </a:p>
          <a:p>
            <a:pPr marL="0" indent="0" algn="just">
              <a:buNone/>
            </a:pPr>
            <a:r>
              <a:rPr lang="it-IT" sz="700" dirty="0"/>
              <a:t>2. Ai giovani imprenditori agricoli di cui al presente articolo </a:t>
            </a:r>
            <a:r>
              <a:rPr lang="it-IT" sz="700" dirty="0" err="1"/>
              <a:t>e'</a:t>
            </a:r>
            <a:r>
              <a:rPr lang="it-IT" sz="700" dirty="0"/>
              <a:t> comunque fatto obbligo, entro il termine stabilito con il medesimo decreto legislativo di cui al comma 1, di dimostrare di aver apportato innovazioni ed aver investito in azienda eventuali provvidenze ad essi destinate.</a:t>
            </a:r>
          </a:p>
          <a:p>
            <a:pPr marL="0" indent="0" algn="just">
              <a:buNone/>
            </a:pPr>
            <a:r>
              <a:rPr lang="it-IT" sz="700" dirty="0"/>
              <a:t>3. Al fine di agevolare il pieno trasferimento delle competenze dal soggetto ultra-sessantacinquenne o pensionato al giovane imprenditore agricolo, sono favorite tutte le azioni volte alla formazione e alla consulenza specializzata.</a:t>
            </a:r>
          </a:p>
          <a:p>
            <a:pPr marL="0" indent="0" algn="just">
              <a:buNone/>
            </a:pPr>
            <a:r>
              <a:rPr lang="it-IT" sz="700" dirty="0"/>
              <a:t>4. Il decreto legislativo di cui al comma 1 </a:t>
            </a:r>
            <a:r>
              <a:rPr lang="it-IT" sz="700" dirty="0" err="1"/>
              <a:t>e'</a:t>
            </a:r>
            <a:r>
              <a:rPr lang="it-IT" sz="700" dirty="0"/>
              <a:t> adottato su proposta del Ministro delle politiche agricole alimentari e forestali, di concerto con il Ministro dell'economia e delle finanze, previa acquisizione del parere della Conferenza unificata di cui all'</a:t>
            </a:r>
            <a:r>
              <a:rPr lang="it-IT" sz="700" dirty="0">
                <a:effectLst/>
              </a:rPr>
              <a:t>articolo 8 del decreto legislativo 28 agosto 1997, n. 281</a:t>
            </a:r>
            <a:r>
              <a:rPr lang="it-IT" sz="700" dirty="0"/>
              <a:t>, che </a:t>
            </a:r>
            <a:r>
              <a:rPr lang="it-IT" sz="700" dirty="0" err="1"/>
              <a:t>e'</a:t>
            </a:r>
            <a:r>
              <a:rPr lang="it-IT" sz="700" dirty="0"/>
              <a:t> reso nel termine di quarantacinque giorni dalla data di trasmissione dello schema di decreto legislativo, decorso il quale il Governo </a:t>
            </a:r>
            <a:r>
              <a:rPr lang="it-IT" sz="700" dirty="0" err="1"/>
              <a:t>puo'</a:t>
            </a:r>
            <a:r>
              <a:rPr lang="it-IT" sz="700" dirty="0"/>
              <a:t> comunque procedere. Lo schema di decreto legislativo </a:t>
            </a:r>
            <a:r>
              <a:rPr lang="it-IT" sz="700" dirty="0" err="1"/>
              <a:t>e'</a:t>
            </a:r>
            <a:r>
              <a:rPr lang="it-IT" sz="700" dirty="0"/>
              <a:t> successivamente trasmesso alle Camere per l'espressione dei pareri delle Commissioni parlamentari competenti per materia e per i profili finanziari, che si pronunciano nel termine di trenta giorni dalla data di trasmissione, decorso il quale il decreto legislativo </a:t>
            </a:r>
            <a:r>
              <a:rPr lang="it-IT" sz="700" dirty="0" err="1"/>
              <a:t>puo'</a:t>
            </a:r>
            <a:r>
              <a:rPr lang="it-IT" sz="700" dirty="0"/>
              <a:t> essere comunque adottato. Se il termine previsto per il parere cade nei trenta giorni che precedono la scadenza del termine previsto al comma 1 o successivamente, la scadenza medesima </a:t>
            </a:r>
            <a:r>
              <a:rPr lang="it-IT" sz="700" dirty="0" err="1"/>
              <a:t>e'</a:t>
            </a:r>
            <a:r>
              <a:rPr lang="it-IT" sz="700" dirty="0"/>
              <a:t> prorogata di novanta giorni.</a:t>
            </a:r>
          </a:p>
        </p:txBody>
      </p:sp>
    </p:spTree>
    <p:extLst>
      <p:ext uri="{BB962C8B-B14F-4D97-AF65-F5344CB8AC3E}">
        <p14:creationId xmlns:p14="http://schemas.microsoft.com/office/powerpoint/2010/main" val="787710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otalTime>5</TotalTime>
  <Words>2915</Words>
  <Application>Microsoft Macintosh PowerPoint</Application>
  <PresentationFormat>Widescreen</PresentationFormat>
  <Paragraphs>54</Paragraphs>
  <Slides>13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MS Shell Dlg 2</vt:lpstr>
      <vt:lpstr>Titillium Web</vt:lpstr>
      <vt:lpstr>Wingdings</vt:lpstr>
      <vt:lpstr>Wingdings 3</vt:lpstr>
      <vt:lpstr>Madison</vt:lpstr>
      <vt:lpstr>I soggetti a cura del Prof. Fabrizio Cesareo</vt:lpstr>
      <vt:lpstr>I soggetti</vt:lpstr>
      <vt:lpstr>Lo IAP</vt:lpstr>
      <vt:lpstr>Segue. La disciplina italiana e il cd. doppio parametro</vt:lpstr>
      <vt:lpstr>Segue. D.lgs. 29 marzo 2004, n. 99: Disposizioni in materia di soggetti e attivita', integrita' aziendale e semplificazione amministrativa in agricoltura Art. 1. Imprenditore agricolo professionale</vt:lpstr>
      <vt:lpstr>Il coltivatore diretto</vt:lpstr>
      <vt:lpstr>L’equiparato al coltivatore diretto</vt:lpstr>
      <vt:lpstr>Gli agricoltori giovani</vt:lpstr>
      <vt:lpstr>Segue. L. 28 luglio 2016, n. 154: Deleghe al Governo e ulteriori disposizioni in materia di semplificazione, razionalizzazione e competitivita' dei settori agricolo e agroalimentare, nonche' sanzioni in materia di pesca illegale Art. 6 (Delega al Governo in materia di societa' di affiancamento per le terre agricole)</vt:lpstr>
      <vt:lpstr>L’impresa familiare coltivatrice</vt:lpstr>
      <vt:lpstr>Le società agricole</vt:lpstr>
      <vt:lpstr>Le cooperative</vt:lpstr>
      <vt:lpstr>Segue. Specificazioni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soggetti a cura del dott. Fabrizio Cesareo</dc:title>
  <dc:creator>Fabrizio Cesareo</dc:creator>
  <cp:lastModifiedBy>Fabrizio Cesareo</cp:lastModifiedBy>
  <cp:revision>4</cp:revision>
  <dcterms:created xsi:type="dcterms:W3CDTF">2023-04-13T19:06:57Z</dcterms:created>
  <dcterms:modified xsi:type="dcterms:W3CDTF">2023-12-12T09:49:42Z</dcterms:modified>
</cp:coreProperties>
</file>