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70" r:id="rId10"/>
    <p:sldId id="265" r:id="rId11"/>
    <p:sldId id="266" r:id="rId12"/>
    <p:sldId id="267" r:id="rId13"/>
    <p:sldId id="268" r:id="rId14"/>
    <p:sldId id="269"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2"/>
    <p:restoredTop sz="95187"/>
  </p:normalViewPr>
  <p:slideViewPr>
    <p:cSldViewPr snapToGrid="0">
      <p:cViewPr varScale="1">
        <p:scale>
          <a:sx n="95" d="100"/>
          <a:sy n="95" d="100"/>
        </p:scale>
        <p:origin x="56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rIns="45720"/>
          <a:lstStyle/>
          <a:p>
            <a:fld id="{0DCADC9D-823E-F544-8517-C3D47A3B8671}" type="slidenum">
              <a:rPr lang="it-IT" smtClean="0"/>
              <a:t>‹N›</a:t>
            </a:fld>
            <a:endParaRPr lang="it-IT"/>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893910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187102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484782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114828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3873787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6DFDA86-8954-9449-A776-B20C4308AF7F}" type="datetimeFigureOut">
              <a:rPr lang="it-IT" smtClean="0"/>
              <a:t>12/12/23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634288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609285" y="2851331"/>
            <a:ext cx="3893623"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66635" y="2851331"/>
            <a:ext cx="3899798"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6DFDA86-8954-9449-A776-B20C4308AF7F}" type="datetimeFigureOut">
              <a:rPr lang="it-IT" smtClean="0"/>
              <a:t>12/12/23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348217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6DFDA86-8954-9449-A776-B20C4308AF7F}" type="datetimeFigureOut">
              <a:rPr lang="it-IT" smtClean="0"/>
              <a:t>12/12/23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DCADC9D-823E-F544-8517-C3D47A3B8671}" type="slidenum">
              <a:rPr lang="it-IT" smtClean="0"/>
              <a:t>‹N›</a:t>
            </a:fld>
            <a:endParaRPr lang="it-IT"/>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339138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6DFDA86-8954-9449-A776-B20C4308AF7F}" type="datetimeFigureOut">
              <a:rPr lang="it-IT" smtClean="0"/>
              <a:t>12/12/23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838280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12/12/23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330004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12/12/23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4003451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06DFDA86-8954-9449-A776-B20C4308AF7F}" type="datetimeFigureOut">
              <a:rPr lang="it-IT" smtClean="0"/>
              <a:t>12/12/23</a:t>
            </a:fld>
            <a:endParaRPr lang="it-IT"/>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0DCADC9D-823E-F544-8517-C3D47A3B8671}" type="slidenum">
              <a:rPr lang="it-IT" smtClean="0"/>
              <a:t>‹N›</a:t>
            </a:fld>
            <a:endParaRPr lang="it-IT"/>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525479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valori.it/wp-content/uploads/2022/01/greenwashing-Alcantara-vs-Miko-ordinanza-del-25-novembre-2021-del-Tribunale-di-Gorizia-R.G.-2021-712.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6C4D283-22EA-4931-9DEC-0304C94143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pic>
        <p:nvPicPr>
          <p:cNvPr id="14" name="Picture 13">
            <a:extLst>
              <a:ext uri="{FF2B5EF4-FFF2-40B4-BE49-F238E27FC236}">
                <a16:creationId xmlns:a16="http://schemas.microsoft.com/office/drawing/2014/main" id="{A7A9E6DD-CC7C-4150-8911-883397CCA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6" name="Picture 15">
            <a:extLst>
              <a:ext uri="{FF2B5EF4-FFF2-40B4-BE49-F238E27FC236}">
                <a16:creationId xmlns:a16="http://schemas.microsoft.com/office/drawing/2014/main" id="{DDA1B7FE-FED9-4723-8992-4E2804D951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8" name="Rectangle 17">
            <a:extLst>
              <a:ext uri="{FF2B5EF4-FFF2-40B4-BE49-F238E27FC236}">
                <a16:creationId xmlns:a16="http://schemas.microsoft.com/office/drawing/2014/main" id="{9A1F42EF-9A4D-4E5A-B1EE-7E6EDAE71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0" name="Rectangle 19">
            <a:extLst>
              <a:ext uri="{FF2B5EF4-FFF2-40B4-BE49-F238E27FC236}">
                <a16:creationId xmlns:a16="http://schemas.microsoft.com/office/drawing/2014/main" id="{70B59514-0D9B-415E-B4CB-4CB50B0FE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2" name="Rectangle 21">
            <a:extLst>
              <a:ext uri="{FF2B5EF4-FFF2-40B4-BE49-F238E27FC236}">
                <a16:creationId xmlns:a16="http://schemas.microsoft.com/office/drawing/2014/main" id="{937B4B19-EFE0-4CF3-97D5-BADE0BED78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 name="Titolo 1">
            <a:extLst>
              <a:ext uri="{FF2B5EF4-FFF2-40B4-BE49-F238E27FC236}">
                <a16:creationId xmlns:a16="http://schemas.microsoft.com/office/drawing/2014/main" id="{2BC03825-AC88-65C7-1F68-EB44080AFEEE}"/>
              </a:ext>
            </a:extLst>
          </p:cNvPr>
          <p:cNvSpPr>
            <a:spLocks noGrp="1"/>
          </p:cNvSpPr>
          <p:nvPr>
            <p:ph type="ctrTitle"/>
          </p:nvPr>
        </p:nvSpPr>
        <p:spPr>
          <a:xfrm>
            <a:off x="1969804" y="3428998"/>
            <a:ext cx="4533194" cy="2268559"/>
          </a:xfrm>
        </p:spPr>
        <p:txBody>
          <a:bodyPr>
            <a:normAutofit/>
          </a:bodyPr>
          <a:lstStyle/>
          <a:p>
            <a:r>
              <a:rPr lang="it-IT" sz="5300" dirty="0"/>
              <a:t>La food </a:t>
            </a:r>
            <a:r>
              <a:rPr lang="it-IT" sz="5300" dirty="0" err="1"/>
              <a:t>labelling</a:t>
            </a:r>
            <a:br>
              <a:rPr lang="it-IT" dirty="0"/>
            </a:br>
            <a:r>
              <a:rPr lang="it-IT" sz="1300" dirty="0"/>
              <a:t>a cura del Prof. Fabrizio Cesareo</a:t>
            </a:r>
          </a:p>
        </p:txBody>
      </p:sp>
      <p:sp>
        <p:nvSpPr>
          <p:cNvPr id="3" name="Sottotitolo 2">
            <a:extLst>
              <a:ext uri="{FF2B5EF4-FFF2-40B4-BE49-F238E27FC236}">
                <a16:creationId xmlns:a16="http://schemas.microsoft.com/office/drawing/2014/main" id="{BD9BE8FF-E225-557D-86D6-18E7877DDB60}"/>
              </a:ext>
            </a:extLst>
          </p:cNvPr>
          <p:cNvSpPr>
            <a:spLocks noGrp="1"/>
          </p:cNvSpPr>
          <p:nvPr>
            <p:ph type="subTitle" idx="1"/>
          </p:nvPr>
        </p:nvSpPr>
        <p:spPr>
          <a:xfrm>
            <a:off x="2124907" y="2268786"/>
            <a:ext cx="4378091" cy="1160213"/>
          </a:xfrm>
        </p:spPr>
        <p:txBody>
          <a:bodyPr>
            <a:noAutofit/>
          </a:bodyPr>
          <a:lstStyle/>
          <a:p>
            <a:r>
              <a:rPr lang="it-IT" sz="1000" dirty="0"/>
              <a:t>Insegnamenti di Diritto Agrario ed Agroalimentare e Diritto e Regolazione del Mercato Agroalimentare</a:t>
            </a:r>
          </a:p>
          <a:p>
            <a:r>
              <a:rPr lang="it-IT" sz="1000" dirty="0"/>
              <a:t>Corso di studi in Giurisprudenza e Diritto, Economia e Strategia d’Impresa</a:t>
            </a:r>
          </a:p>
          <a:p>
            <a:r>
              <a:rPr lang="it-IT" sz="1000" dirty="0"/>
              <a:t>A.A. 2023-2024</a:t>
            </a:r>
          </a:p>
        </p:txBody>
      </p:sp>
      <p:pic>
        <p:nvPicPr>
          <p:cNvPr id="7" name="Immagine 6">
            <a:extLst>
              <a:ext uri="{FF2B5EF4-FFF2-40B4-BE49-F238E27FC236}">
                <a16:creationId xmlns:a16="http://schemas.microsoft.com/office/drawing/2014/main" id="{5651B67B-9ACC-4F71-CC6E-9A0A230F0A20}"/>
              </a:ext>
            </a:extLst>
          </p:cNvPr>
          <p:cNvPicPr>
            <a:picLocks noChangeAspect="1"/>
          </p:cNvPicPr>
          <p:nvPr/>
        </p:nvPicPr>
        <p:blipFill>
          <a:blip r:embed="rId5"/>
          <a:stretch>
            <a:fillRect/>
          </a:stretch>
        </p:blipFill>
        <p:spPr>
          <a:xfrm>
            <a:off x="7311249" y="2600605"/>
            <a:ext cx="3435136" cy="1657453"/>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24" name="Rectangle 23">
            <a:extLst>
              <a:ext uri="{FF2B5EF4-FFF2-40B4-BE49-F238E27FC236}">
                <a16:creationId xmlns:a16="http://schemas.microsoft.com/office/drawing/2014/main" id="{05610B29-A0F6-4F83-BF46-0A928A0AA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415821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5181AA-561B-370F-626F-D96A94065BAB}"/>
              </a:ext>
            </a:extLst>
          </p:cNvPr>
          <p:cNvSpPr>
            <a:spLocks noGrp="1"/>
          </p:cNvSpPr>
          <p:nvPr>
            <p:ph type="title"/>
          </p:nvPr>
        </p:nvSpPr>
        <p:spPr/>
        <p:txBody>
          <a:bodyPr>
            <a:noAutofit/>
          </a:bodyPr>
          <a:lstStyle/>
          <a:p>
            <a:r>
              <a:rPr lang="it-IT" sz="2800" dirty="0"/>
              <a:t>La questione identitaria e l’omissione delle indicazioni sull’utilizzazione sicura dell’alimento</a:t>
            </a:r>
          </a:p>
        </p:txBody>
      </p:sp>
      <p:sp>
        <p:nvSpPr>
          <p:cNvPr id="3" name="Segnaposto contenuto 2">
            <a:extLst>
              <a:ext uri="{FF2B5EF4-FFF2-40B4-BE49-F238E27FC236}">
                <a16:creationId xmlns:a16="http://schemas.microsoft.com/office/drawing/2014/main" id="{4A4CA608-8C8F-4EB7-0EC8-F99D0DEE3199}"/>
              </a:ext>
            </a:extLst>
          </p:cNvPr>
          <p:cNvSpPr>
            <a:spLocks noGrp="1"/>
          </p:cNvSpPr>
          <p:nvPr>
            <p:ph idx="1"/>
          </p:nvPr>
        </p:nvSpPr>
        <p:spPr/>
        <p:txBody>
          <a:bodyPr>
            <a:normAutofit fontScale="85000" lnSpcReduction="10000"/>
          </a:bodyPr>
          <a:lstStyle/>
          <a:p>
            <a:pPr marL="0" indent="0" algn="just">
              <a:buNone/>
            </a:pPr>
            <a:r>
              <a:rPr lang="it-IT" dirty="0"/>
              <a:t>L’identità del prodotto è data dalla sua denominazione merceologica. L’art. 2, d.lgs. 25 febbraio 2000 n. 68 stabilisce che la denominazione di vendita in Italia di un prodotto alimentare è la denominazione prevista per tale prodotto dalle disposizioni della Comunità europea ad esso applicabili, aggiungendo che in difetto di una disposizione europea vale la denominazione prevista dalle disposizioni legislative, regolamentari o amministrative dell’ordinamento.</a:t>
            </a:r>
          </a:p>
          <a:p>
            <a:pPr marL="0" indent="0" algn="just">
              <a:buNone/>
            </a:pPr>
            <a:r>
              <a:rPr lang="it-IT" dirty="0"/>
              <a:t>Quanto alle indicazioni sull’utilizzazione sicura dell’alimento va detto che l’omissione rileva anche sotto il profilo della responsabilità oggettiva per danni da prodotto difettoso. Dunque, tra le circostanze di cui occorre tenere conto per valutare la sicurezza che il pubblico attende da un prodotto sono comprese le modalità di presentazione e le istruzioni e le avvertenze fornite.</a:t>
            </a:r>
          </a:p>
        </p:txBody>
      </p:sp>
    </p:spTree>
    <p:extLst>
      <p:ext uri="{BB962C8B-B14F-4D97-AF65-F5344CB8AC3E}">
        <p14:creationId xmlns:p14="http://schemas.microsoft.com/office/powerpoint/2010/main" val="1540122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FAE073-8928-08E3-F785-B7126038680B}"/>
              </a:ext>
            </a:extLst>
          </p:cNvPr>
          <p:cNvSpPr>
            <a:spLocks noGrp="1"/>
          </p:cNvSpPr>
          <p:nvPr>
            <p:ph type="title"/>
          </p:nvPr>
        </p:nvSpPr>
        <p:spPr/>
        <p:txBody>
          <a:bodyPr/>
          <a:lstStyle/>
          <a:p>
            <a:r>
              <a:rPr lang="it-IT" dirty="0"/>
              <a:t>Le informazioni vietate</a:t>
            </a:r>
          </a:p>
        </p:txBody>
      </p:sp>
      <p:sp>
        <p:nvSpPr>
          <p:cNvPr id="3" name="Segnaposto contenuto 2">
            <a:extLst>
              <a:ext uri="{FF2B5EF4-FFF2-40B4-BE49-F238E27FC236}">
                <a16:creationId xmlns:a16="http://schemas.microsoft.com/office/drawing/2014/main" id="{64598084-1A64-91CE-B3B5-14E2731670AA}"/>
              </a:ext>
            </a:extLst>
          </p:cNvPr>
          <p:cNvSpPr>
            <a:spLocks noGrp="1"/>
          </p:cNvSpPr>
          <p:nvPr>
            <p:ph idx="1"/>
          </p:nvPr>
        </p:nvSpPr>
        <p:spPr/>
        <p:txBody>
          <a:bodyPr>
            <a:normAutofit lnSpcReduction="10000"/>
          </a:bodyPr>
          <a:lstStyle/>
          <a:p>
            <a:pPr marL="0" indent="0" algn="just">
              <a:buNone/>
            </a:pPr>
            <a:r>
              <a:rPr lang="it-IT" dirty="0"/>
              <a:t>In etichetta è vietato riportare indicazioni che possano indurre in errore il consumatore sulle caratteristiche dell’alimento. L’etichettatura non deve attribuire al prodotto effetti o proprietà che non possiede; non deve suggerire che il prodotto abbia proprietà particolari quando tutti i prodotti analoghi le possiedono; e non deve attribuire al prodotto la proprietà di prevenire, trattare o guarire malattie.</a:t>
            </a:r>
          </a:p>
          <a:p>
            <a:pPr marL="0" indent="0" algn="just">
              <a:buNone/>
            </a:pPr>
            <a:r>
              <a:rPr lang="it-IT" dirty="0"/>
              <a:t>Si pensi al cd. </a:t>
            </a:r>
            <a:r>
              <a:rPr lang="it-IT" i="1" dirty="0" err="1">
                <a:solidFill>
                  <a:srgbClr val="FFFF00"/>
                </a:solidFill>
              </a:rPr>
              <a:t>greenwashing</a:t>
            </a:r>
            <a:r>
              <a:rPr lang="it-IT" dirty="0"/>
              <a:t> tra concorrenza sleale (ai sensi dell’art. 2598 c.c.) e diritto del consumatore all’acquisto consapevole (si v. l’</a:t>
            </a:r>
            <a:r>
              <a:rPr lang="it-IT" dirty="0">
                <a:hlinkClick r:id="rId2"/>
              </a:rPr>
              <a:t>ordinanza cautelare del 26 novembre 2021 del tribunale di Gorizia</a:t>
            </a:r>
            <a:r>
              <a:rPr lang="it-IT" dirty="0"/>
              <a:t>).</a:t>
            </a:r>
          </a:p>
        </p:txBody>
      </p:sp>
    </p:spTree>
    <p:extLst>
      <p:ext uri="{BB962C8B-B14F-4D97-AF65-F5344CB8AC3E}">
        <p14:creationId xmlns:p14="http://schemas.microsoft.com/office/powerpoint/2010/main" val="2957552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E288D2-C946-E9AF-009C-2490B2A0CC7B}"/>
              </a:ext>
            </a:extLst>
          </p:cNvPr>
          <p:cNvSpPr>
            <a:spLocks noGrp="1"/>
          </p:cNvSpPr>
          <p:nvPr>
            <p:ph type="title"/>
          </p:nvPr>
        </p:nvSpPr>
        <p:spPr/>
        <p:txBody>
          <a:bodyPr>
            <a:noAutofit/>
          </a:bodyPr>
          <a:lstStyle/>
          <a:p>
            <a:r>
              <a:rPr lang="it-IT" sz="2400" dirty="0"/>
              <a:t>Art. 36 (Requisiti applicabili)</a:t>
            </a:r>
            <a:br>
              <a:rPr lang="it-IT" sz="2400" dirty="0"/>
            </a:br>
            <a:r>
              <a:rPr lang="it-IT" sz="2400" dirty="0"/>
              <a:t>Reg. n. 1169/2011</a:t>
            </a:r>
            <a:br>
              <a:rPr lang="it-IT" sz="2400" dirty="0"/>
            </a:br>
            <a:r>
              <a:rPr lang="it-IT" sz="2400" dirty="0"/>
              <a:t>Le informazioni volontarie</a:t>
            </a:r>
          </a:p>
        </p:txBody>
      </p:sp>
      <p:sp>
        <p:nvSpPr>
          <p:cNvPr id="3" name="Segnaposto contenuto 2">
            <a:extLst>
              <a:ext uri="{FF2B5EF4-FFF2-40B4-BE49-F238E27FC236}">
                <a16:creationId xmlns:a16="http://schemas.microsoft.com/office/drawing/2014/main" id="{BFB8B5BC-4998-C746-4648-36AFC84ABA58}"/>
              </a:ext>
            </a:extLst>
          </p:cNvPr>
          <p:cNvSpPr>
            <a:spLocks noGrp="1"/>
          </p:cNvSpPr>
          <p:nvPr>
            <p:ph idx="1"/>
          </p:nvPr>
        </p:nvSpPr>
        <p:spPr/>
        <p:txBody>
          <a:bodyPr>
            <a:normAutofit fontScale="70000" lnSpcReduction="20000"/>
          </a:bodyPr>
          <a:lstStyle/>
          <a:p>
            <a:pPr algn="just"/>
            <a:r>
              <a:rPr lang="it-IT" dirty="0"/>
              <a:t>Il produttore dell’alimento può arricchire l’etichetta di tutta una serie di menzioni, di messaggi, di diciture aggiuntive che gli consentono di captare la benevolenza del consumatore al fine di vincere la gara sul mercato: sono le informazioni volontarie.</a:t>
            </a:r>
          </a:p>
          <a:p>
            <a:pPr algn="just"/>
            <a:r>
              <a:rPr lang="it-IT" dirty="0"/>
              <a:t>Le indicazioni di qualità fanno parte di quelle indicazioni volontarie che ogni produttore ha piena libertà di comunicare al consumatore purché siano veridiche e non siano decettive. Esse sono le dop e le </a:t>
            </a:r>
            <a:r>
              <a:rPr lang="it-IT" dirty="0" err="1"/>
              <a:t>igp</a:t>
            </a:r>
            <a:r>
              <a:rPr lang="it-IT" dirty="0"/>
              <a:t>, le attestazioni di </a:t>
            </a:r>
            <a:r>
              <a:rPr lang="it-IT" dirty="0" err="1"/>
              <a:t>biologicità</a:t>
            </a:r>
            <a:r>
              <a:rPr lang="it-IT" dirty="0"/>
              <a:t> e di specificità, le indicazioni geografiche semplici.</a:t>
            </a:r>
          </a:p>
          <a:p>
            <a:pPr algn="just"/>
            <a:r>
              <a:rPr lang="it-IT" dirty="0"/>
              <a:t>Possono essere riportati in etichetta messaggi di ordine etico, salutistico o ambientale, alcuni regolamentati (ad esempio i </a:t>
            </a:r>
            <a:r>
              <a:rPr lang="it-IT" i="1" dirty="0" err="1">
                <a:solidFill>
                  <a:srgbClr val="FFFF00"/>
                </a:solidFill>
              </a:rPr>
              <a:t>claims</a:t>
            </a:r>
            <a:r>
              <a:rPr lang="it-IT" i="1" dirty="0">
                <a:solidFill>
                  <a:srgbClr val="FFFF00"/>
                </a:solidFill>
              </a:rPr>
              <a:t> gluten free</a:t>
            </a:r>
            <a:r>
              <a:rPr lang="it-IT" dirty="0"/>
              <a:t> di cui al Reg. 828/2014) e altri assoggettati alle sole pratiche leali di informazione (si v. la slide precedente). Egualmente possono essere riportate in etichetta informazioni che rispondono ad esigenze religiose di determinate categorie di consumatori (ad esempio la specie di carne e le modalità di macellazione degli animali utilizzati al fine di «conquistare» i clienti di religione musulmana).</a:t>
            </a:r>
          </a:p>
        </p:txBody>
      </p:sp>
    </p:spTree>
    <p:extLst>
      <p:ext uri="{BB962C8B-B14F-4D97-AF65-F5344CB8AC3E}">
        <p14:creationId xmlns:p14="http://schemas.microsoft.com/office/powerpoint/2010/main" val="3786917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964BE1-9A39-DAC0-B4D6-16646FC5B105}"/>
              </a:ext>
            </a:extLst>
          </p:cNvPr>
          <p:cNvSpPr>
            <a:spLocks noGrp="1"/>
          </p:cNvSpPr>
          <p:nvPr>
            <p:ph type="title"/>
          </p:nvPr>
        </p:nvSpPr>
        <p:spPr/>
        <p:txBody>
          <a:bodyPr/>
          <a:lstStyle/>
          <a:p>
            <a:r>
              <a:rPr lang="it-IT" dirty="0"/>
              <a:t>Clausole contrattuali ed economia del contratto</a:t>
            </a:r>
          </a:p>
        </p:txBody>
      </p:sp>
      <p:sp>
        <p:nvSpPr>
          <p:cNvPr id="3" name="Segnaposto contenuto 2">
            <a:extLst>
              <a:ext uri="{FF2B5EF4-FFF2-40B4-BE49-F238E27FC236}">
                <a16:creationId xmlns:a16="http://schemas.microsoft.com/office/drawing/2014/main" id="{DCA1BF14-788C-BCD9-D9B8-5AD508A9AB75}"/>
              </a:ext>
            </a:extLst>
          </p:cNvPr>
          <p:cNvSpPr>
            <a:spLocks noGrp="1"/>
          </p:cNvSpPr>
          <p:nvPr>
            <p:ph idx="1"/>
          </p:nvPr>
        </p:nvSpPr>
        <p:spPr/>
        <p:txBody>
          <a:bodyPr/>
          <a:lstStyle/>
          <a:p>
            <a:pPr marL="0" indent="0" algn="just">
              <a:buNone/>
            </a:pPr>
            <a:r>
              <a:rPr lang="it-IT" dirty="0"/>
              <a:t>Le informazioni in etichetta rappresentano il più immediato contenuto della proposta negoziale che, proprio con riguardo ai dati indicati nell’etichetta, viene accettata dal consumatore. Se, invece, si guarda il momento in cui siffatte informazioni sono state esposte nella pubblicità e nella presentazione e, quindi, si guarda all’etichetta nell’economia di mercato, esse rappresentano il contenuto di quell’offerta al pubblico in cui vengono esplicitati, ai sensi dell’art. 1336 c.c., gli estremi essenziali del contratto alla cui conclusione l’offerta è diretta.</a:t>
            </a:r>
          </a:p>
        </p:txBody>
      </p:sp>
    </p:spTree>
    <p:extLst>
      <p:ext uri="{BB962C8B-B14F-4D97-AF65-F5344CB8AC3E}">
        <p14:creationId xmlns:p14="http://schemas.microsoft.com/office/powerpoint/2010/main" val="2277054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BCDE1E-760C-1CBC-DF2A-C2CA4C6590FD}"/>
              </a:ext>
            </a:extLst>
          </p:cNvPr>
          <p:cNvSpPr>
            <a:spLocks noGrp="1"/>
          </p:cNvSpPr>
          <p:nvPr>
            <p:ph type="title"/>
          </p:nvPr>
        </p:nvSpPr>
        <p:spPr/>
        <p:txBody>
          <a:bodyPr/>
          <a:lstStyle/>
          <a:p>
            <a:r>
              <a:rPr lang="it-IT" dirty="0"/>
              <a:t>Informazioni omesse o mendaci: strumenti civilistici</a:t>
            </a:r>
          </a:p>
        </p:txBody>
      </p:sp>
      <p:sp>
        <p:nvSpPr>
          <p:cNvPr id="3" name="Segnaposto contenuto 2">
            <a:extLst>
              <a:ext uri="{FF2B5EF4-FFF2-40B4-BE49-F238E27FC236}">
                <a16:creationId xmlns:a16="http://schemas.microsoft.com/office/drawing/2014/main" id="{C289FD0C-7484-8337-8781-8453F139BFF1}"/>
              </a:ext>
            </a:extLst>
          </p:cNvPr>
          <p:cNvSpPr>
            <a:spLocks noGrp="1"/>
          </p:cNvSpPr>
          <p:nvPr>
            <p:ph idx="1"/>
          </p:nvPr>
        </p:nvSpPr>
        <p:spPr/>
        <p:txBody>
          <a:bodyPr>
            <a:normAutofit fontScale="85000" lnSpcReduction="20000"/>
          </a:bodyPr>
          <a:lstStyle/>
          <a:p>
            <a:pPr algn="just"/>
            <a:r>
              <a:rPr lang="it-IT" dirty="0"/>
              <a:t>Tenuto conto del fatto che vi sono specifiche disposizioni comunitarie che impongono l’incommerciabilità dei prodotti alimentari non conformi alle nuove regole di etichettatura, si potrebbe anche sostenere che l’incommerciabilità degli alimenti senza le prescritte informazioni determini la nullità del negozio per oggetto impossibile o, del tutto, illecito.</a:t>
            </a:r>
          </a:p>
          <a:p>
            <a:pPr algn="just"/>
            <a:r>
              <a:rPr lang="it-IT" dirty="0"/>
              <a:t>I rimedi generali previsto dall’ordinamento sono l’invalidità del contratto e il risarcimento del danno. Quando le informazioni fanno riferimento ai dati </a:t>
            </a:r>
            <a:r>
              <a:rPr lang="it-IT" dirty="0">
                <a:solidFill>
                  <a:srgbClr val="FFFF00"/>
                </a:solidFill>
              </a:rPr>
              <a:t>descrittivi</a:t>
            </a:r>
            <a:r>
              <a:rPr lang="it-IT" dirty="0"/>
              <a:t> dell’oggetto, esse possono non costituire mere informazioni, bensì essere proprio quelle su cui le parti manifestano il loro consenso. In tal caso, tali informazioni rilevanti riguardano elementi essenziali del contratto (ai sensi dell’art. 1418, comma 2, c.c.). Invece, quando le informazioni rilevanti riguardano elementi che non sono essenziali del contratto la violazione può dar luogo ad annullabilità del contratto nel caso in cui il consenso sia viziato dall’informazione omessa o inesatta o falsa.</a:t>
            </a:r>
          </a:p>
        </p:txBody>
      </p:sp>
    </p:spTree>
    <p:extLst>
      <p:ext uri="{BB962C8B-B14F-4D97-AF65-F5344CB8AC3E}">
        <p14:creationId xmlns:p14="http://schemas.microsoft.com/office/powerpoint/2010/main" val="2672577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39B792-9CB8-C7E1-ADBB-4BB8BF2C3D63}"/>
              </a:ext>
            </a:extLst>
          </p:cNvPr>
          <p:cNvSpPr>
            <a:spLocks noGrp="1"/>
          </p:cNvSpPr>
          <p:nvPr>
            <p:ph type="title"/>
          </p:nvPr>
        </p:nvSpPr>
        <p:spPr/>
        <p:txBody>
          <a:bodyPr/>
          <a:lstStyle/>
          <a:p>
            <a:r>
              <a:rPr lang="it-IT" dirty="0"/>
              <a:t>Tecniche di marketing ed evoluzione storica</a:t>
            </a:r>
          </a:p>
        </p:txBody>
      </p:sp>
      <p:sp>
        <p:nvSpPr>
          <p:cNvPr id="3" name="Segnaposto contenuto 2">
            <a:extLst>
              <a:ext uri="{FF2B5EF4-FFF2-40B4-BE49-F238E27FC236}">
                <a16:creationId xmlns:a16="http://schemas.microsoft.com/office/drawing/2014/main" id="{A7FEC3E3-079A-8C02-11A6-8E5647A9C242}"/>
              </a:ext>
            </a:extLst>
          </p:cNvPr>
          <p:cNvSpPr>
            <a:spLocks noGrp="1"/>
          </p:cNvSpPr>
          <p:nvPr>
            <p:ph idx="1"/>
          </p:nvPr>
        </p:nvSpPr>
        <p:spPr/>
        <p:txBody>
          <a:bodyPr>
            <a:normAutofit fontScale="77500" lnSpcReduction="20000"/>
          </a:bodyPr>
          <a:lstStyle/>
          <a:p>
            <a:pPr algn="just"/>
            <a:r>
              <a:rPr lang="it-IT" dirty="0"/>
              <a:t>Dopo la direttiva 84/450 del 10 settembre 1984 sulla pubblicità ingannevole più volte modificata e ora codificata nella direttiva 2006/114 del 12 dicembre 2006, l’Unione europea ha dettato anche la direttiva sulla pubblicità comparativa 97/55 del 6 ottobre 1997, confermata, nei punti fondamentali, dal Reg. n. 1924/2006 del 20 dicembre 2006 di disciplina delle cd. indicazioni nutrizionali comparative. La caratteristica di tale normativa, che consente di poter comparare, nei messaggi, il proprio prodotto con l’altrui identificato in modo esplicito o implicito, è di indicare in modo positivo le condizioni alle quali la comparazione pubblicitaria è lecita.</a:t>
            </a:r>
          </a:p>
          <a:p>
            <a:pPr algn="just"/>
            <a:r>
              <a:rPr lang="it-IT" dirty="0"/>
              <a:t>La pubblicità, che comunque deve essere trasparente e non ingannevole, </a:t>
            </a:r>
            <a:r>
              <a:rPr lang="it-IT" dirty="0" err="1"/>
              <a:t>confusoria</a:t>
            </a:r>
            <a:r>
              <a:rPr lang="it-IT" dirty="0"/>
              <a:t> o decettiva, non può dunque operare comparazioni che tra alimenti del medesimo comparto agronomico e dello stesso genere merceologico, perché solo così è data al consumatore una reale possibilità di scelta, individuando l’un prodotto come preferibile all'altro, in base alle proprie esigenze.</a:t>
            </a:r>
          </a:p>
        </p:txBody>
      </p:sp>
    </p:spTree>
    <p:extLst>
      <p:ext uri="{BB962C8B-B14F-4D97-AF65-F5344CB8AC3E}">
        <p14:creationId xmlns:p14="http://schemas.microsoft.com/office/powerpoint/2010/main" val="4254782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0CDF2A-ABB7-DBD4-2B03-5F09913B9F36}"/>
              </a:ext>
            </a:extLst>
          </p:cNvPr>
          <p:cNvSpPr>
            <a:spLocks noGrp="1"/>
          </p:cNvSpPr>
          <p:nvPr>
            <p:ph type="title"/>
          </p:nvPr>
        </p:nvSpPr>
        <p:spPr/>
        <p:txBody>
          <a:bodyPr/>
          <a:lstStyle/>
          <a:p>
            <a:r>
              <a:rPr lang="it-IT" dirty="0"/>
              <a:t>Segue. La pubblicità</a:t>
            </a:r>
          </a:p>
        </p:txBody>
      </p:sp>
      <p:sp>
        <p:nvSpPr>
          <p:cNvPr id="3" name="Segnaposto contenuto 2">
            <a:extLst>
              <a:ext uri="{FF2B5EF4-FFF2-40B4-BE49-F238E27FC236}">
                <a16:creationId xmlns:a16="http://schemas.microsoft.com/office/drawing/2014/main" id="{0AEF7BC0-84F2-873A-4061-EE826F79943E}"/>
              </a:ext>
            </a:extLst>
          </p:cNvPr>
          <p:cNvSpPr>
            <a:spLocks noGrp="1"/>
          </p:cNvSpPr>
          <p:nvPr>
            <p:ph idx="1"/>
          </p:nvPr>
        </p:nvSpPr>
        <p:spPr/>
        <p:txBody>
          <a:bodyPr>
            <a:normAutofit fontScale="77500" lnSpcReduction="20000"/>
          </a:bodyPr>
          <a:lstStyle/>
          <a:p>
            <a:pPr algn="just"/>
            <a:r>
              <a:rPr lang="it-IT" dirty="0"/>
              <a:t>Il sistema relativo agli alimenti era stato descritto dalla direttiva 2000/13 del 20 marzo 2000, rivolta in modo specifico alla disciplina dell’etichettatura, della presentazione e della pubblicità dei prodotti alimentari. Il Reg. 1169/2011 del 25 ottobre 2011, con l’aumento dei dati a disposizione dei consumatori e con il trasferimento di informazioni dal campo della volontarietà a quello dell’obbligo, ha abrogato la direttiva 2000/13 e ha migliorato l’informazione alimentare, mentre ha prescritto che tanto l’etichettatura, quanto la presentazione e la pubblicità non siano ingannevoli.</a:t>
            </a:r>
          </a:p>
          <a:p>
            <a:pPr algn="just"/>
            <a:r>
              <a:rPr lang="it-IT" dirty="0"/>
              <a:t>L’alimento si presta a soddisfare bisogni differenti, da quelli nutritivi a quelli relativi al gusto, al posizionamento sociale, culturale, religioso, ecc., di modo che diverse possono essere le strade che può percorrere l’inganno. Ed è per queste possibilità che la libertà di informazione riconosciuta ai produttori è limitata dall’art. 16 del Reg. n. 178/2002 sulla sicurezza alimentare che indica, tra i requisiti principali di tale legislazione, quello della correttezza delle comunicazioni commerciali sui prodotti che sono cibo per gli uomini.</a:t>
            </a:r>
          </a:p>
        </p:txBody>
      </p:sp>
    </p:spTree>
    <p:extLst>
      <p:ext uri="{BB962C8B-B14F-4D97-AF65-F5344CB8AC3E}">
        <p14:creationId xmlns:p14="http://schemas.microsoft.com/office/powerpoint/2010/main" val="3462490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24F9-E705-0BBC-3334-EEC02D340B2D}"/>
              </a:ext>
            </a:extLst>
          </p:cNvPr>
          <p:cNvSpPr>
            <a:spLocks noGrp="1"/>
          </p:cNvSpPr>
          <p:nvPr>
            <p:ph type="title"/>
          </p:nvPr>
        </p:nvSpPr>
        <p:spPr/>
        <p:txBody>
          <a:bodyPr/>
          <a:lstStyle/>
          <a:p>
            <a:r>
              <a:rPr lang="it-IT" dirty="0"/>
              <a:t>Segue. Le informazioni sugli alimenti</a:t>
            </a:r>
          </a:p>
        </p:txBody>
      </p:sp>
      <p:sp>
        <p:nvSpPr>
          <p:cNvPr id="3" name="Segnaposto contenuto 2">
            <a:extLst>
              <a:ext uri="{FF2B5EF4-FFF2-40B4-BE49-F238E27FC236}">
                <a16:creationId xmlns:a16="http://schemas.microsoft.com/office/drawing/2014/main" id="{B210739D-CADD-37C2-CD2E-2D6E35B566A8}"/>
              </a:ext>
            </a:extLst>
          </p:cNvPr>
          <p:cNvSpPr>
            <a:spLocks noGrp="1"/>
          </p:cNvSpPr>
          <p:nvPr>
            <p:ph idx="1"/>
          </p:nvPr>
        </p:nvSpPr>
        <p:spPr/>
        <p:txBody>
          <a:bodyPr>
            <a:normAutofit fontScale="70000" lnSpcReduction="20000"/>
          </a:bodyPr>
          <a:lstStyle/>
          <a:p>
            <a:pPr marL="0" indent="0" algn="just">
              <a:buNone/>
            </a:pPr>
            <a:r>
              <a:rPr lang="it-IT" dirty="0"/>
              <a:t>L’art. 7, par. 1, del detto Reg. n. 1169/2011 stabilisce che le informazioni sugli alimenti:</a:t>
            </a:r>
          </a:p>
          <a:p>
            <a:pPr algn="just"/>
            <a:r>
              <a:rPr lang="it-IT" dirty="0"/>
              <a:t>non devono indurre in errore specialmente per quanto riguarda le caratteristiche dell’alimento e la natura, l’identità, le proprietà e la composizione di esso;</a:t>
            </a:r>
          </a:p>
          <a:p>
            <a:pPr algn="just"/>
            <a:r>
              <a:rPr lang="it-IT" dirty="0"/>
              <a:t>non devono attribuire al prodotto alimentare effetti o proprietà che non possiede;</a:t>
            </a:r>
          </a:p>
          <a:p>
            <a:pPr algn="just"/>
            <a:r>
              <a:rPr lang="it-IT" dirty="0"/>
              <a:t>non devono suggerire che l’alimento ha caratteristiche specifiche, quando in realtà tutti gli alimenti analoghi possiedono le stesse caratteristiche, in particolare mediante l’evidenziazione esplicita della presenza o dell’assenza di determinati ingredienti e/o di sostanze nutritive;</a:t>
            </a:r>
          </a:p>
          <a:p>
            <a:pPr algn="just"/>
            <a:r>
              <a:rPr lang="it-IT" dirty="0"/>
              <a:t>non devono suggerire, tramite l’aspetto, la descrizione o le illustrazioni, la presenza di un particolare alimento o di un ingrediente, mentre di fatto un componente naturalmente presente o un ingrediente normalmente utilizzato in tale alimento è stato sostituito con un diverso componente o un diverso ingrediente.</a:t>
            </a:r>
          </a:p>
          <a:p>
            <a:endParaRPr lang="it-IT" dirty="0"/>
          </a:p>
        </p:txBody>
      </p:sp>
    </p:spTree>
    <p:extLst>
      <p:ext uri="{BB962C8B-B14F-4D97-AF65-F5344CB8AC3E}">
        <p14:creationId xmlns:p14="http://schemas.microsoft.com/office/powerpoint/2010/main" val="3925712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A212A8-8DD2-AFA7-655B-9EAEC4F62A34}"/>
              </a:ext>
            </a:extLst>
          </p:cNvPr>
          <p:cNvSpPr>
            <a:spLocks noGrp="1"/>
          </p:cNvSpPr>
          <p:nvPr>
            <p:ph type="title"/>
          </p:nvPr>
        </p:nvSpPr>
        <p:spPr/>
        <p:txBody>
          <a:bodyPr/>
          <a:lstStyle/>
          <a:p>
            <a:r>
              <a:rPr lang="it-IT" dirty="0"/>
              <a:t>L’etichettatura</a:t>
            </a:r>
          </a:p>
        </p:txBody>
      </p:sp>
      <p:sp>
        <p:nvSpPr>
          <p:cNvPr id="3" name="Segnaposto contenuto 2">
            <a:extLst>
              <a:ext uri="{FF2B5EF4-FFF2-40B4-BE49-F238E27FC236}">
                <a16:creationId xmlns:a16="http://schemas.microsoft.com/office/drawing/2014/main" id="{1CDB4B77-9C1D-E0C0-3526-80C86B9A2B18}"/>
              </a:ext>
            </a:extLst>
          </p:cNvPr>
          <p:cNvSpPr>
            <a:spLocks noGrp="1"/>
          </p:cNvSpPr>
          <p:nvPr>
            <p:ph idx="1"/>
          </p:nvPr>
        </p:nvSpPr>
        <p:spPr/>
        <p:txBody>
          <a:bodyPr>
            <a:normAutofit fontScale="70000" lnSpcReduction="20000"/>
          </a:bodyPr>
          <a:lstStyle/>
          <a:p>
            <a:pPr algn="just"/>
            <a:r>
              <a:rPr lang="it-IT" dirty="0"/>
              <a:t>L’etichetta fornisce notizie puntuali in ordine ai dati che permettono al consumatore una scelta razionale e che gli consentono di comparare gli oggetti anche in ordine alla loro qualità e al prezzo. Ma con riguardo ai prodotti alimentari, l’etichetta assolve all’ulteriore finalità di dare trasparenza ad un mercato speciale fornendolo di sicurezza, soprattutto quando i vocaboli adoperati sono stati definiti dal legislatore.</a:t>
            </a:r>
          </a:p>
          <a:p>
            <a:pPr algn="just"/>
            <a:r>
              <a:rPr lang="it-IT" dirty="0"/>
              <a:t>Ogni legislatore nazionale potrebbe decidere quali siano le informazioni che vuole che vengano riportate sull’etichetta, con lo scopo precipuo di dare alla propria popolazione notizie sui dati importanti al fine della sicurezza del alimenti da ingerire e, quindi, della sua salute.</a:t>
            </a:r>
          </a:p>
          <a:p>
            <a:pPr algn="just"/>
            <a:r>
              <a:rPr lang="it-IT" dirty="0"/>
              <a:t>L’etichetta si incorpora con il prodotto e circola con il bene e diventa essa stessa bene, con la conseguenza che la circolazione di prodotti etichettati finisce con l’incidere sulle regole di mercato, la cui uniformazione nell’ordinamento comunitario, che è scopo fondamentale dei Trattati europei, si ottiene attraverso il ravvicinamento delle legislazioni nazionali perseguito in via esclusiva dall’Unione europea.</a:t>
            </a:r>
          </a:p>
        </p:txBody>
      </p:sp>
    </p:spTree>
    <p:extLst>
      <p:ext uri="{BB962C8B-B14F-4D97-AF65-F5344CB8AC3E}">
        <p14:creationId xmlns:p14="http://schemas.microsoft.com/office/powerpoint/2010/main" val="237956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7645AC-A2B5-D879-4169-FC47358EBF3E}"/>
              </a:ext>
            </a:extLst>
          </p:cNvPr>
          <p:cNvSpPr>
            <a:spLocks noGrp="1"/>
          </p:cNvSpPr>
          <p:nvPr>
            <p:ph type="title"/>
          </p:nvPr>
        </p:nvSpPr>
        <p:spPr/>
        <p:txBody>
          <a:bodyPr/>
          <a:lstStyle/>
          <a:p>
            <a:r>
              <a:rPr lang="it-IT" dirty="0"/>
              <a:t>Segue. Lo </a:t>
            </a:r>
            <a:r>
              <a:rPr lang="it-IT" i="1" dirty="0">
                <a:solidFill>
                  <a:srgbClr val="FFFF00"/>
                </a:solidFill>
              </a:rPr>
              <a:t>stand </a:t>
            </a:r>
            <a:r>
              <a:rPr lang="it-IT" i="1" dirty="0" err="1">
                <a:solidFill>
                  <a:srgbClr val="FFFF00"/>
                </a:solidFill>
              </a:rPr>
              <a:t>still</a:t>
            </a:r>
            <a:endParaRPr lang="it-IT" i="1" dirty="0">
              <a:solidFill>
                <a:srgbClr val="FFFF00"/>
              </a:solidFill>
            </a:endParaRPr>
          </a:p>
        </p:txBody>
      </p:sp>
      <p:sp>
        <p:nvSpPr>
          <p:cNvPr id="3" name="Segnaposto contenuto 2">
            <a:extLst>
              <a:ext uri="{FF2B5EF4-FFF2-40B4-BE49-F238E27FC236}">
                <a16:creationId xmlns:a16="http://schemas.microsoft.com/office/drawing/2014/main" id="{57547E76-5282-1540-2A83-80E5EEA883FE}"/>
              </a:ext>
            </a:extLst>
          </p:cNvPr>
          <p:cNvSpPr>
            <a:spLocks noGrp="1"/>
          </p:cNvSpPr>
          <p:nvPr>
            <p:ph idx="1"/>
          </p:nvPr>
        </p:nvSpPr>
        <p:spPr/>
        <p:txBody>
          <a:bodyPr/>
          <a:lstStyle/>
          <a:p>
            <a:pPr algn="just"/>
            <a:r>
              <a:rPr lang="it-IT" dirty="0"/>
              <a:t>L’etichetta finisce con l’acquisire la qualificazione di regola tecnica che potrebbe incidere sulla concorrenza e che potrebbe costituire una barriera non tariffaria alla circolazione dei prodotti nel mercato intracomunitario. Lo Stato che intende indicare in etichetta modalità obbligatorie di progettazione, produzione, installazione, manutenzione, erogazione del bene o del servizio, ovvero le modalità obbligatorie di produzione e di commercializzazione degli alimenti, è tenuto a darne comunicazione alla Commissione ed attendere un tempo di attesa di 3/12 mesi detto </a:t>
            </a:r>
            <a:r>
              <a:rPr lang="it-IT" i="1" dirty="0">
                <a:solidFill>
                  <a:srgbClr val="FFFF00"/>
                </a:solidFill>
              </a:rPr>
              <a:t>stand </a:t>
            </a:r>
            <a:r>
              <a:rPr lang="it-IT" i="1" dirty="0" err="1">
                <a:solidFill>
                  <a:srgbClr val="FFFF00"/>
                </a:solidFill>
              </a:rPr>
              <a:t>still</a:t>
            </a:r>
            <a:r>
              <a:rPr lang="it-IT" dirty="0"/>
              <a:t>.</a:t>
            </a:r>
          </a:p>
        </p:txBody>
      </p:sp>
    </p:spTree>
    <p:extLst>
      <p:ext uri="{BB962C8B-B14F-4D97-AF65-F5344CB8AC3E}">
        <p14:creationId xmlns:p14="http://schemas.microsoft.com/office/powerpoint/2010/main" val="3549824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802CFA-6D95-04D0-424C-8084D19E313D}"/>
              </a:ext>
            </a:extLst>
          </p:cNvPr>
          <p:cNvSpPr>
            <a:spLocks noGrp="1"/>
          </p:cNvSpPr>
          <p:nvPr>
            <p:ph type="title"/>
          </p:nvPr>
        </p:nvSpPr>
        <p:spPr/>
        <p:txBody>
          <a:bodyPr/>
          <a:lstStyle/>
          <a:p>
            <a:r>
              <a:rPr lang="it-IT" dirty="0"/>
              <a:t>Segue. Il ruolo dei Regolamenti</a:t>
            </a:r>
          </a:p>
        </p:txBody>
      </p:sp>
      <p:sp>
        <p:nvSpPr>
          <p:cNvPr id="3" name="Segnaposto contenuto 2">
            <a:extLst>
              <a:ext uri="{FF2B5EF4-FFF2-40B4-BE49-F238E27FC236}">
                <a16:creationId xmlns:a16="http://schemas.microsoft.com/office/drawing/2014/main" id="{EB2086DC-F12F-7818-7F20-B49246D62E6A}"/>
              </a:ext>
            </a:extLst>
          </p:cNvPr>
          <p:cNvSpPr>
            <a:spLocks noGrp="1"/>
          </p:cNvSpPr>
          <p:nvPr>
            <p:ph idx="1"/>
          </p:nvPr>
        </p:nvSpPr>
        <p:spPr/>
        <p:txBody>
          <a:bodyPr>
            <a:normAutofit fontScale="92500"/>
          </a:bodyPr>
          <a:lstStyle/>
          <a:p>
            <a:pPr marL="0" indent="0" algn="just">
              <a:buNone/>
            </a:pPr>
            <a:r>
              <a:rPr lang="it-IT" sz="1900" dirty="0"/>
              <a:t>Il Reg. n. 1169/2011, relativo alla fornitura di informazioni sugli alimenti ai consumatori:</a:t>
            </a:r>
          </a:p>
          <a:p>
            <a:pPr marL="457200" indent="-457200" algn="just">
              <a:buFont typeface="+mj-lt"/>
              <a:buAutoNum type="alphaLcParenR"/>
            </a:pPr>
            <a:r>
              <a:rPr lang="it-IT" sz="1900" dirty="0"/>
              <a:t>obbliga di usare, nell’etichetta, la lingua della regione in cui i prodotti vengono immessi sul mercato, e</a:t>
            </a:r>
          </a:p>
          <a:p>
            <a:pPr marL="457200" indent="-457200" algn="just">
              <a:buFont typeface="+mj-lt"/>
              <a:buAutoNum type="alphaLcParenR"/>
            </a:pPr>
            <a:r>
              <a:rPr lang="it-IT" sz="1900" dirty="0"/>
              <a:t>detta disposizioni in materia di etichettatura, presentazione e pubblicità dei prodotti alimentari destinati al consumatore finale.</a:t>
            </a:r>
          </a:p>
          <a:p>
            <a:pPr marL="0" indent="0" algn="just">
              <a:buNone/>
            </a:pPr>
            <a:r>
              <a:rPr lang="it-IT" sz="1900" dirty="0"/>
              <a:t>Il Reg. n. 178/2002 del 28 gennaio 2002 sulla sicurezza alimentare impone che nell’etichetta vengano esposte le informazioni sulla forma, aspetto, confezionamento e modalità di disposizione degli alimenti, e che le stesse siano esposte in modo che i consumatori non siano tratti in inganno.</a:t>
            </a:r>
          </a:p>
        </p:txBody>
      </p:sp>
    </p:spTree>
    <p:extLst>
      <p:ext uri="{BB962C8B-B14F-4D97-AF65-F5344CB8AC3E}">
        <p14:creationId xmlns:p14="http://schemas.microsoft.com/office/powerpoint/2010/main" val="2100541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6C8229-F2AF-A0B6-6529-C3D8E4842D54}"/>
              </a:ext>
            </a:extLst>
          </p:cNvPr>
          <p:cNvSpPr>
            <a:spLocks noGrp="1"/>
          </p:cNvSpPr>
          <p:nvPr>
            <p:ph type="title"/>
          </p:nvPr>
        </p:nvSpPr>
        <p:spPr/>
        <p:txBody>
          <a:bodyPr>
            <a:normAutofit fontScale="90000"/>
          </a:bodyPr>
          <a:lstStyle/>
          <a:p>
            <a:r>
              <a:rPr lang="it-IT" dirty="0"/>
              <a:t>Art. 9 (Elenco delle indicazioni obbligatorie)</a:t>
            </a:r>
            <a:br>
              <a:rPr lang="it-IT" dirty="0"/>
            </a:br>
            <a:r>
              <a:rPr lang="it-IT" sz="3200" dirty="0"/>
              <a:t>Reg. n. 1169/2011</a:t>
            </a:r>
            <a:endParaRPr lang="it-IT" dirty="0"/>
          </a:p>
        </p:txBody>
      </p:sp>
      <p:sp>
        <p:nvSpPr>
          <p:cNvPr id="3" name="Segnaposto contenuto 2">
            <a:extLst>
              <a:ext uri="{FF2B5EF4-FFF2-40B4-BE49-F238E27FC236}">
                <a16:creationId xmlns:a16="http://schemas.microsoft.com/office/drawing/2014/main" id="{7AFBF04E-8D3B-DD1F-1820-9E8238992347}"/>
              </a:ext>
            </a:extLst>
          </p:cNvPr>
          <p:cNvSpPr>
            <a:spLocks noGrp="1"/>
          </p:cNvSpPr>
          <p:nvPr>
            <p:ph idx="1"/>
          </p:nvPr>
        </p:nvSpPr>
        <p:spPr/>
        <p:txBody>
          <a:bodyPr>
            <a:normAutofit fontScale="92500" lnSpcReduction="20000"/>
          </a:bodyPr>
          <a:lstStyle/>
          <a:p>
            <a:pPr marL="0" indent="0" algn="just">
              <a:buNone/>
            </a:pPr>
            <a:r>
              <a:rPr lang="it-IT" dirty="0"/>
              <a:t>In etichetta è obbligatorio riportare gli </a:t>
            </a:r>
            <a:r>
              <a:rPr lang="it-IT" dirty="0">
                <a:solidFill>
                  <a:srgbClr val="FFFF00"/>
                </a:solidFill>
              </a:rPr>
              <a:t>elementi che danno luogo all’identità del prodotto alimentare</a:t>
            </a:r>
            <a:r>
              <a:rPr lang="it-IT" dirty="0"/>
              <a:t>, cioè quelli che lo compongono (ingredienti, additivi, enzimi, aromi, coloranti, edulcoranti), nonché il </a:t>
            </a:r>
            <a:r>
              <a:rPr lang="it-IT" dirty="0">
                <a:solidFill>
                  <a:srgbClr val="FFFF00"/>
                </a:solidFill>
              </a:rPr>
              <a:t>quantitativo netto</a:t>
            </a:r>
            <a:r>
              <a:rPr lang="it-IT" dirty="0"/>
              <a:t>, il </a:t>
            </a:r>
            <a:r>
              <a:rPr lang="it-IT" dirty="0">
                <a:solidFill>
                  <a:srgbClr val="FFFF00"/>
                </a:solidFill>
              </a:rPr>
              <a:t>titolo alcolometrico volumico effettivo per le bevande alcoliche</a:t>
            </a:r>
            <a:r>
              <a:rPr lang="it-IT" dirty="0"/>
              <a:t>, le </a:t>
            </a:r>
            <a:r>
              <a:rPr lang="it-IT" dirty="0">
                <a:solidFill>
                  <a:srgbClr val="FFFF00"/>
                </a:solidFill>
              </a:rPr>
              <a:t>istruzioni per l’uso</a:t>
            </a:r>
            <a:r>
              <a:rPr lang="it-IT" dirty="0"/>
              <a:t>, le </a:t>
            </a:r>
            <a:r>
              <a:rPr lang="it-IT" dirty="0">
                <a:solidFill>
                  <a:srgbClr val="FFFF00"/>
                </a:solidFill>
              </a:rPr>
              <a:t>condizioni particolari di conservazione e di utilizzazione</a:t>
            </a:r>
            <a:r>
              <a:rPr lang="it-IT" dirty="0"/>
              <a:t>, il </a:t>
            </a:r>
            <a:r>
              <a:rPr lang="it-IT" dirty="0">
                <a:solidFill>
                  <a:srgbClr val="FFFF00"/>
                </a:solidFill>
              </a:rPr>
              <a:t>nome del produttore</a:t>
            </a:r>
            <a:r>
              <a:rPr lang="it-IT" dirty="0"/>
              <a:t> e il </a:t>
            </a:r>
            <a:r>
              <a:rPr lang="it-IT" dirty="0">
                <a:solidFill>
                  <a:srgbClr val="FFFF00"/>
                </a:solidFill>
              </a:rPr>
              <a:t>luogo di provenienza</a:t>
            </a:r>
            <a:r>
              <a:rPr lang="it-IT" dirty="0"/>
              <a:t> se la sua omissione è causa possibile di errore. E’ ancora necessario riportare l’</a:t>
            </a:r>
            <a:r>
              <a:rPr lang="it-IT" dirty="0">
                <a:solidFill>
                  <a:srgbClr val="FFFF00"/>
                </a:solidFill>
              </a:rPr>
              <a:t>eventuale presenza di integratori alimentari, di organismi geneticamente modificati, di sostanze allergeniche, di interventi ionizzanti</a:t>
            </a:r>
            <a:r>
              <a:rPr lang="it-IT" dirty="0"/>
              <a:t>. E’ richiesta l’</a:t>
            </a:r>
            <a:r>
              <a:rPr lang="it-IT" dirty="0">
                <a:solidFill>
                  <a:srgbClr val="FFFF00"/>
                </a:solidFill>
              </a:rPr>
              <a:t>indicazione dei valori nutrizionali</a:t>
            </a:r>
            <a:r>
              <a:rPr lang="it-IT" dirty="0"/>
              <a:t>. Infine, è necessario indicare la </a:t>
            </a:r>
            <a:r>
              <a:rPr lang="it-IT" dirty="0">
                <a:solidFill>
                  <a:srgbClr val="FFFF00"/>
                </a:solidFill>
              </a:rPr>
              <a:t>data di scadenza del prodotto</a:t>
            </a:r>
            <a:r>
              <a:rPr lang="it-IT" dirty="0"/>
              <a:t>, nonché, </a:t>
            </a:r>
            <a:r>
              <a:rPr lang="it-IT" dirty="0">
                <a:solidFill>
                  <a:srgbClr val="FFFF00"/>
                </a:solidFill>
              </a:rPr>
              <a:t>per alcuni alimenti, le indicazioni che consentono la loro tracciabilità</a:t>
            </a:r>
            <a:r>
              <a:rPr lang="it-IT" dirty="0"/>
              <a:t> e, ovviamente, il </a:t>
            </a:r>
            <a:r>
              <a:rPr lang="it-IT" dirty="0">
                <a:solidFill>
                  <a:srgbClr val="FFFF00"/>
                </a:solidFill>
              </a:rPr>
              <a:t>prezzo</a:t>
            </a:r>
            <a:r>
              <a:rPr lang="it-IT" dirty="0"/>
              <a:t>.</a:t>
            </a:r>
          </a:p>
        </p:txBody>
      </p:sp>
    </p:spTree>
    <p:extLst>
      <p:ext uri="{BB962C8B-B14F-4D97-AF65-F5344CB8AC3E}">
        <p14:creationId xmlns:p14="http://schemas.microsoft.com/office/powerpoint/2010/main" val="2813476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E91BCC-06D8-A657-8A79-7753CA963388}"/>
              </a:ext>
            </a:extLst>
          </p:cNvPr>
          <p:cNvSpPr>
            <a:spLocks noGrp="1"/>
          </p:cNvSpPr>
          <p:nvPr>
            <p:ph type="title"/>
          </p:nvPr>
        </p:nvSpPr>
        <p:spPr/>
        <p:txBody>
          <a:bodyPr/>
          <a:lstStyle/>
          <a:p>
            <a:r>
              <a:rPr lang="it-IT" dirty="0"/>
              <a:t>Segue. Art. 17 (Denominazione dell’alimento)</a:t>
            </a:r>
          </a:p>
        </p:txBody>
      </p:sp>
      <p:sp>
        <p:nvSpPr>
          <p:cNvPr id="3" name="Segnaposto contenuto 2">
            <a:extLst>
              <a:ext uri="{FF2B5EF4-FFF2-40B4-BE49-F238E27FC236}">
                <a16:creationId xmlns:a16="http://schemas.microsoft.com/office/drawing/2014/main" id="{0D4C4127-B57B-4C9C-2E71-CC9F3C16FC70}"/>
              </a:ext>
            </a:extLst>
          </p:cNvPr>
          <p:cNvSpPr>
            <a:spLocks noGrp="1"/>
          </p:cNvSpPr>
          <p:nvPr>
            <p:ph idx="1"/>
          </p:nvPr>
        </p:nvSpPr>
        <p:spPr/>
        <p:txBody>
          <a:bodyPr>
            <a:normAutofit fontScale="55000" lnSpcReduction="20000"/>
          </a:bodyPr>
          <a:lstStyle/>
          <a:p>
            <a:pPr marL="0" indent="0" algn="just">
              <a:buNone/>
            </a:pPr>
            <a:r>
              <a:rPr lang="it-IT" dirty="0"/>
              <a:t>1.   La denominazione dell’alimento è la sua denominazione legale. In mancanza di questa, la denominazione dell’alimento è la sua denominazione usuale; ove non esista o non sia utilizzata una denominazione usuale, è fornita una denominazione descrittiva.</a:t>
            </a:r>
          </a:p>
          <a:p>
            <a:pPr marL="0" indent="0" algn="just">
              <a:buNone/>
            </a:pPr>
            <a:r>
              <a:rPr lang="it-IT" dirty="0"/>
              <a:t>2.   È ammesso l’uso nello Stato membro di commercializzazione della denominazione dell’alimento sotto la quale il prodotto è legalmente fabbricato e commercializzato nello Stato di produzione. Tuttavia, quando l’applicazione delle altre disposizioni del presente regolamento, in particolare quelle di cui all’articolo 9, non consentirebbe ai consumatori dello Stato membro di commercializzazione di conoscere la natura reale dell’alimento e di distinguerlo dai prodotti con i quali potrebbero confonderlo, la denominazione del prodotto in questione è accompagnata da altre informazioni descrittive che appaiono in prossimità della denominazione dell’alimento.</a:t>
            </a:r>
          </a:p>
          <a:p>
            <a:pPr marL="0" indent="0" algn="just">
              <a:buNone/>
            </a:pPr>
            <a:r>
              <a:rPr lang="it-IT" dirty="0"/>
              <a:t>3.   In casi eccezionali, la denominazione dell’alimento nello Stato membro di produzione non è utilizzata nello Stato membro di commercializzazione quando il prodotto che essa designa nello Stato membro di produzione è talmente diverso, dal punto di vista della sua composizione o fabbricazione, dal prodotto conosciuto nello Stato membro di commercializzazione sotto tale denominazione che il paragrafo 2 non è sufficiente a garantire, nello Stato membro di commercializzazione, un’informazione corretta per i consumatori.</a:t>
            </a:r>
          </a:p>
          <a:p>
            <a:pPr marL="0" indent="0" algn="just">
              <a:buNone/>
            </a:pPr>
            <a:r>
              <a:rPr lang="it-IT" dirty="0"/>
              <a:t>4.   La denominazione dell’alimento non è sostituita con una denominazione protetta come proprietà intellettuale, marchio di fabbrica o denominazione di fantasia.</a:t>
            </a:r>
          </a:p>
          <a:p>
            <a:pPr marL="0" indent="0" algn="just">
              <a:buNone/>
            </a:pPr>
            <a:r>
              <a:rPr lang="it-IT" dirty="0"/>
              <a:t>5.   L’allegato VI stabilisce disposizioni specifiche sulla denominazione dell’alimento e sulle indicazioni che la accompagnano.</a:t>
            </a:r>
          </a:p>
        </p:txBody>
      </p:sp>
    </p:spTree>
    <p:extLst>
      <p:ext uri="{BB962C8B-B14F-4D97-AF65-F5344CB8AC3E}">
        <p14:creationId xmlns:p14="http://schemas.microsoft.com/office/powerpoint/2010/main" val="36675218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otalTime>3117</TotalTime>
  <Words>2078</Words>
  <Application>Microsoft Macintosh PowerPoint</Application>
  <PresentationFormat>Widescreen</PresentationFormat>
  <Paragraphs>50</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MS Shell Dlg 2</vt:lpstr>
      <vt:lpstr>Wingdings</vt:lpstr>
      <vt:lpstr>Wingdings 3</vt:lpstr>
      <vt:lpstr>Madison</vt:lpstr>
      <vt:lpstr>La food labelling a cura del Prof. Fabrizio Cesareo</vt:lpstr>
      <vt:lpstr>Tecniche di marketing ed evoluzione storica</vt:lpstr>
      <vt:lpstr>Segue. La pubblicità</vt:lpstr>
      <vt:lpstr>Segue. Le informazioni sugli alimenti</vt:lpstr>
      <vt:lpstr>L’etichettatura</vt:lpstr>
      <vt:lpstr>Segue. Lo stand still</vt:lpstr>
      <vt:lpstr>Segue. Il ruolo dei Regolamenti</vt:lpstr>
      <vt:lpstr>Art. 9 (Elenco delle indicazioni obbligatorie) Reg. n. 1169/2011</vt:lpstr>
      <vt:lpstr>Segue. Art. 17 (Denominazione dell’alimento)</vt:lpstr>
      <vt:lpstr>La questione identitaria e l’omissione delle indicazioni sull’utilizzazione sicura dell’alimento</vt:lpstr>
      <vt:lpstr>Le informazioni vietate</vt:lpstr>
      <vt:lpstr>Art. 36 (Requisiti applicabili) Reg. n. 1169/2011 Le informazioni volontarie</vt:lpstr>
      <vt:lpstr>Clausole contrattuali ed economia del contratto</vt:lpstr>
      <vt:lpstr>Informazioni omesse o mendaci: strumenti civilistici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food labelling a cura del dott. Fabrizio Cesareo</dc:title>
  <dc:creator>Fabrizio Cesareo</dc:creator>
  <cp:lastModifiedBy>Fabrizio Cesareo</cp:lastModifiedBy>
  <cp:revision>5</cp:revision>
  <dcterms:created xsi:type="dcterms:W3CDTF">2023-04-11T06:47:44Z</dcterms:created>
  <dcterms:modified xsi:type="dcterms:W3CDTF">2023-12-12T09:52:43Z</dcterms:modified>
</cp:coreProperties>
</file>