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4" r:id="rId3"/>
    <p:sldId id="333" r:id="rId4"/>
    <p:sldId id="278" r:id="rId5"/>
    <p:sldId id="279" r:id="rId6"/>
    <p:sldId id="280" r:id="rId7"/>
    <p:sldId id="258" r:id="rId8"/>
    <p:sldId id="284" r:id="rId9"/>
    <p:sldId id="281" r:id="rId10"/>
    <p:sldId id="340" r:id="rId11"/>
    <p:sldId id="341" r:id="rId12"/>
    <p:sldId id="342" r:id="rId13"/>
    <p:sldId id="352" r:id="rId14"/>
    <p:sldId id="343" r:id="rId15"/>
    <p:sldId id="354" r:id="rId16"/>
    <p:sldId id="344" r:id="rId17"/>
    <p:sldId id="345" r:id="rId18"/>
    <p:sldId id="285" r:id="rId19"/>
    <p:sldId id="286" r:id="rId20"/>
    <p:sldId id="287" r:id="rId21"/>
    <p:sldId id="356" r:id="rId22"/>
    <p:sldId id="355" r:id="rId23"/>
    <p:sldId id="357" r:id="rId24"/>
    <p:sldId id="288" r:id="rId25"/>
    <p:sldId id="346" r:id="rId26"/>
    <p:sldId id="347" r:id="rId27"/>
    <p:sldId id="358" r:id="rId28"/>
    <p:sldId id="348" r:id="rId29"/>
    <p:sldId id="349" r:id="rId30"/>
    <p:sldId id="35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69352-5115-4E74-A06E-BB1871973FC3}"/>
              </a:ext>
            </a:extLst>
          </p:cNvPr>
          <p:cNvSpPr>
            <a:spLocks noGrp="1"/>
          </p:cNvSpPr>
          <p:nvPr>
            <p:ph type="ctrTitle"/>
          </p:nvPr>
        </p:nvSpPr>
        <p:spPr/>
        <p:txBody>
          <a:bodyPr>
            <a:normAutofit/>
          </a:bodyPr>
          <a:lstStyle/>
          <a:p>
            <a:r>
              <a:rPr lang="it-IT" sz="4800" dirty="0"/>
              <a:t>Fra le due guerre. 1920-1939</a:t>
            </a:r>
          </a:p>
        </p:txBody>
      </p:sp>
      <p:sp>
        <p:nvSpPr>
          <p:cNvPr id="3" name="Sottotitolo 2">
            <a:extLst>
              <a:ext uri="{FF2B5EF4-FFF2-40B4-BE49-F238E27FC236}">
                <a16:creationId xmlns:a16="http://schemas.microsoft.com/office/drawing/2014/main" id="{B6CD745D-54E5-48B2-BE77-01753FD3F0A8}"/>
              </a:ext>
            </a:extLst>
          </p:cNvPr>
          <p:cNvSpPr>
            <a:spLocks noGrp="1"/>
          </p:cNvSpPr>
          <p:nvPr>
            <p:ph type="subTitle" idx="1"/>
          </p:nvPr>
        </p:nvSpPr>
        <p:spPr/>
        <p:txBody>
          <a:bodyPr>
            <a:normAutofit lnSpcReduction="10000"/>
          </a:bodyPr>
          <a:lstStyle/>
          <a:p>
            <a:r>
              <a:rPr lang="it-IT" dirty="0"/>
              <a:t>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232763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8911687" cy="476557"/>
          </a:xfrm>
        </p:spPr>
        <p:txBody>
          <a:bodyPr>
            <a:normAutofit fontScale="90000"/>
          </a:bodyPr>
          <a:lstStyle/>
          <a:p>
            <a:pPr algn="ctr"/>
            <a:r>
              <a:rPr lang="it-IT" dirty="0"/>
              <a:t>Il fallimento di Versailles</a:t>
            </a: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1354667"/>
            <a:ext cx="8915400" cy="4879223"/>
          </a:xfrm>
        </p:spPr>
        <p:txBody>
          <a:bodyPr>
            <a:normAutofit/>
          </a:bodyPr>
          <a:lstStyle/>
          <a:p>
            <a:r>
              <a:rPr lang="it-IT" dirty="0"/>
              <a:t>Di fronte alla tattica ostruzionistica della Germania nel pagamento delle riparazioni, Parigi occupa (1923) il bacino industriale della Ruhr. Il rischio che il delicato e precario equilibrio salti dopo sollo 5 anni dalla fine del conflitto è reale.</a:t>
            </a:r>
          </a:p>
          <a:p>
            <a:pPr marL="0" indent="0">
              <a:buNone/>
            </a:pPr>
            <a:endParaRPr lang="it-IT" dirty="0"/>
          </a:p>
          <a:p>
            <a:r>
              <a:rPr lang="it-IT" dirty="0"/>
              <a:t>Al contrario quella crisi isolò la Francia nel suo atteggiamento punitivo nei confronti della Germania, costringendo Parigi ad accettare la strategia di Berlino che si mostrava propensa ad accettare almeno parzialmente Versailles ma con l’obbiettivo di eliminare le parti più dure rivolte contro la stessa Germania.</a:t>
            </a:r>
          </a:p>
          <a:p>
            <a:pPr marL="0" indent="0">
              <a:buNone/>
            </a:pPr>
            <a:endParaRPr lang="it-IT" dirty="0"/>
          </a:p>
          <a:p>
            <a:r>
              <a:rPr lang="it-IT" dirty="0"/>
              <a:t>Fu la strada che aprì a quella apparente stabilizzazione europea attorno al Patto di Locarno (1925) e fino all’arrivo in Europa della crisi del 1929 </a:t>
            </a:r>
          </a:p>
          <a:p>
            <a:endParaRPr lang="it-IT" dirty="0"/>
          </a:p>
          <a:p>
            <a:endParaRPr lang="it-IT" dirty="0"/>
          </a:p>
        </p:txBody>
      </p:sp>
    </p:spTree>
    <p:extLst>
      <p:ext uri="{BB962C8B-B14F-4D97-AF65-F5344CB8AC3E}">
        <p14:creationId xmlns:p14="http://schemas.microsoft.com/office/powerpoint/2010/main" val="389259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9065675" cy="476557"/>
          </a:xfrm>
        </p:spPr>
        <p:txBody>
          <a:bodyPr>
            <a:noAutofit/>
          </a:bodyPr>
          <a:lstStyle/>
          <a:p>
            <a:pPr algn="ctr"/>
            <a:r>
              <a:rPr lang="it-IT" sz="2800" dirty="0">
                <a:solidFill>
                  <a:schemeClr val="tx1"/>
                </a:solidFill>
                <a:latin typeface="+mn-lt"/>
              </a:rPr>
              <a:t>L’equilibrio degli anni Venti: una pericolosa illusione</a:t>
            </a:r>
            <a:endParaRPr lang="it-IT" sz="4000" dirty="0">
              <a:solidFill>
                <a:schemeClr val="tx1"/>
              </a:solidFill>
              <a:latin typeface="+mn-lt"/>
            </a:endParaRP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1786468"/>
            <a:ext cx="8915400" cy="4275666"/>
          </a:xfrm>
        </p:spPr>
        <p:txBody>
          <a:bodyPr>
            <a:normAutofit fontScale="92500"/>
          </a:bodyPr>
          <a:lstStyle/>
          <a:p>
            <a:pPr algn="just">
              <a:lnSpc>
                <a:spcPct val="120000"/>
              </a:lnSpc>
            </a:pPr>
            <a:r>
              <a:rPr lang="it-IT" dirty="0"/>
              <a:t>Il Patto di Locarno (definito nell’ottobre 1925) entrò in vigore nel 1926, quando la Germania fu accolta in seno alla Società delle Nazioni</a:t>
            </a:r>
          </a:p>
          <a:p>
            <a:pPr marL="0" indent="0" algn="just">
              <a:lnSpc>
                <a:spcPct val="120000"/>
              </a:lnSpc>
              <a:buNone/>
            </a:pPr>
            <a:endParaRPr lang="it-IT" dirty="0"/>
          </a:p>
          <a:p>
            <a:pPr algn="just">
              <a:lnSpc>
                <a:spcPct val="120000"/>
              </a:lnSpc>
            </a:pPr>
            <a:r>
              <a:rPr lang="it-IT" dirty="0"/>
              <a:t>Fu l’inizio di un breve, ma intenso periodo di distensione e di collaborazione.</a:t>
            </a:r>
          </a:p>
          <a:p>
            <a:pPr marL="0" indent="0" algn="just">
              <a:lnSpc>
                <a:spcPct val="120000"/>
              </a:lnSpc>
              <a:buNone/>
            </a:pPr>
            <a:endParaRPr lang="it-IT" dirty="0"/>
          </a:p>
          <a:p>
            <a:pPr algn="just">
              <a:lnSpc>
                <a:spcPct val="120000"/>
              </a:lnSpc>
            </a:pPr>
            <a:r>
              <a:rPr lang="it-IT" dirty="0"/>
              <a:t>Si trattò in realtà di diversi accordi il più importante dei quali fu il Patto Renano, tra Germania, Francia, Belgio, Gran Bretagna e Italia</a:t>
            </a:r>
          </a:p>
          <a:p>
            <a:pPr algn="just">
              <a:lnSpc>
                <a:spcPct val="120000"/>
              </a:lnSpc>
            </a:pPr>
            <a:endParaRPr lang="it-IT" dirty="0"/>
          </a:p>
          <a:p>
            <a:pPr algn="just">
              <a:lnSpc>
                <a:spcPct val="120000"/>
              </a:lnSpc>
            </a:pPr>
            <a:r>
              <a:rPr lang="it-IT" dirty="0"/>
              <a:t>Gli accordi furono denunciati da Hitler il 7 marzo 1936 con l’occupazione militare della Renania, in un clima internazionale totalmente mutato e degradato.</a:t>
            </a:r>
          </a:p>
          <a:p>
            <a:pPr algn="just">
              <a:lnSpc>
                <a:spcPct val="80000"/>
              </a:lnSpc>
            </a:pPr>
            <a:endParaRPr lang="it-IT" dirty="0"/>
          </a:p>
          <a:p>
            <a:endParaRPr lang="it-IT" dirty="0"/>
          </a:p>
          <a:p>
            <a:endParaRPr lang="it-IT" dirty="0"/>
          </a:p>
        </p:txBody>
      </p:sp>
    </p:spTree>
    <p:extLst>
      <p:ext uri="{BB962C8B-B14F-4D97-AF65-F5344CB8AC3E}">
        <p14:creationId xmlns:p14="http://schemas.microsoft.com/office/powerpoint/2010/main" val="199198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9065675" cy="476557"/>
          </a:xfrm>
        </p:spPr>
        <p:txBody>
          <a:bodyPr>
            <a:noAutofit/>
          </a:bodyPr>
          <a:lstStyle/>
          <a:p>
            <a:pPr algn="ctr"/>
            <a:r>
              <a:rPr lang="it-IT" sz="2800" dirty="0">
                <a:solidFill>
                  <a:schemeClr val="tx1"/>
                </a:solidFill>
                <a:latin typeface="+mn-lt"/>
              </a:rPr>
              <a:t>L’equilibrio degli anni Venti: una pericolosa illusione</a:t>
            </a:r>
            <a:endParaRPr lang="it-IT" sz="4000" dirty="0">
              <a:solidFill>
                <a:schemeClr val="tx1"/>
              </a:solidFill>
              <a:latin typeface="+mn-lt"/>
            </a:endParaRP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1354667"/>
            <a:ext cx="8915400" cy="4436533"/>
          </a:xfrm>
        </p:spPr>
        <p:txBody>
          <a:bodyPr>
            <a:normAutofit/>
          </a:bodyPr>
          <a:lstStyle/>
          <a:p>
            <a:pPr algn="just">
              <a:lnSpc>
                <a:spcPct val="120000"/>
              </a:lnSpc>
            </a:pPr>
            <a:r>
              <a:rPr lang="it-IT" dirty="0"/>
              <a:t>Nel patto renano era prevista una garanzia collettiva delle frontiere francesi e belghe con la Germania, la smilitarizzazione di una zona sulla sponda sinistra del Reno, il divieto di ogni aggressione e l’obbligo di ricorrere all’arbitrato pacifico in caso di controversie. </a:t>
            </a:r>
          </a:p>
          <a:p>
            <a:pPr algn="just">
              <a:lnSpc>
                <a:spcPct val="120000"/>
              </a:lnSpc>
            </a:pPr>
            <a:endParaRPr lang="it-IT" dirty="0"/>
          </a:p>
          <a:p>
            <a:pPr algn="just">
              <a:lnSpc>
                <a:spcPct val="120000"/>
              </a:lnSpc>
            </a:pPr>
            <a:r>
              <a:rPr lang="it-IT" dirty="0"/>
              <a:t>La Gran Bretagna e l’Italia, in qualità di potenze garanti, si impegnavano ad intervenire in aiuto dello Stato che fosse stato vittima di un’aggressione. </a:t>
            </a:r>
          </a:p>
          <a:p>
            <a:pPr algn="just">
              <a:lnSpc>
                <a:spcPct val="120000"/>
              </a:lnSpc>
            </a:pPr>
            <a:endParaRPr lang="it-IT" dirty="0"/>
          </a:p>
          <a:p>
            <a:pPr algn="just">
              <a:lnSpc>
                <a:spcPct val="120000"/>
              </a:lnSpc>
            </a:pPr>
            <a:r>
              <a:rPr lang="it-IT" dirty="0"/>
              <a:t>La Germania accettò i confini occidentali scaturiti dalla guerra (in particolare la cessione dell’’Alsazia-Lorena) ma concluse solo trattati d’arbitrato con la Polonia e con la Cecoslovacchia</a:t>
            </a:r>
          </a:p>
          <a:p>
            <a:pPr algn="just">
              <a:lnSpc>
                <a:spcPct val="80000"/>
              </a:lnSpc>
            </a:pPr>
            <a:endParaRPr lang="it-IT" dirty="0"/>
          </a:p>
          <a:p>
            <a:pPr algn="just">
              <a:lnSpc>
                <a:spcPct val="80000"/>
              </a:lnSpc>
            </a:pPr>
            <a:endParaRPr lang="it-IT" dirty="0"/>
          </a:p>
          <a:p>
            <a:endParaRPr lang="it-IT" dirty="0"/>
          </a:p>
          <a:p>
            <a:endParaRPr lang="it-IT" dirty="0"/>
          </a:p>
        </p:txBody>
      </p:sp>
    </p:spTree>
    <p:extLst>
      <p:ext uri="{BB962C8B-B14F-4D97-AF65-F5344CB8AC3E}">
        <p14:creationId xmlns:p14="http://schemas.microsoft.com/office/powerpoint/2010/main" val="382040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d/d7/German_territorial_losses_1919_and_1945.svg/1280px-German_territorial_losses_1919_and_1945.svg.png">
            <a:extLst>
              <a:ext uri="{FF2B5EF4-FFF2-40B4-BE49-F238E27FC236}">
                <a16:creationId xmlns:a16="http://schemas.microsoft.com/office/drawing/2014/main" id="{C2D6A00E-BC22-4DAA-A0BF-1C10AC2E8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242" y="211666"/>
            <a:ext cx="7675425" cy="643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2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9065675" cy="476557"/>
          </a:xfrm>
        </p:spPr>
        <p:txBody>
          <a:bodyPr>
            <a:noAutofit/>
          </a:bodyPr>
          <a:lstStyle/>
          <a:p>
            <a:pPr algn="ctr"/>
            <a:r>
              <a:rPr lang="it-IT" sz="2800" dirty="0">
                <a:solidFill>
                  <a:schemeClr val="tx1"/>
                </a:solidFill>
                <a:latin typeface="+mn-lt"/>
              </a:rPr>
              <a:t>L’equilibrio degli anni Venti: una pericolosa illusione</a:t>
            </a:r>
            <a:endParaRPr lang="it-IT" sz="4000" dirty="0">
              <a:solidFill>
                <a:schemeClr val="tx1"/>
              </a:solidFill>
              <a:latin typeface="+mn-lt"/>
            </a:endParaRP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005263" y="1370709"/>
            <a:ext cx="9390647" cy="4863181"/>
          </a:xfrm>
        </p:spPr>
        <p:txBody>
          <a:bodyPr>
            <a:normAutofit fontScale="92500" lnSpcReduction="20000"/>
          </a:bodyPr>
          <a:lstStyle/>
          <a:p>
            <a:pPr algn="just">
              <a:lnSpc>
                <a:spcPct val="120000"/>
              </a:lnSpc>
            </a:pPr>
            <a:r>
              <a:rPr lang="it-IT" sz="1900" dirty="0"/>
              <a:t>Normalizzazione degli assetti europei, ma senza produrre una stabilizzazione duratura, specie perché rimase imprecisata la questione del confine tedesco/polacco, mentre Stalin e il </a:t>
            </a:r>
            <a:r>
              <a:rPr lang="it-IT" sz="1900" dirty="0" err="1"/>
              <a:t>Comintern</a:t>
            </a:r>
            <a:r>
              <a:rPr lang="it-IT" sz="1900" dirty="0"/>
              <a:t> (Urss è esclusa da Locarno) interpretarono il contesto come un contenimento ed una legittimazione delle tendenze  tedesche verso est.</a:t>
            </a:r>
          </a:p>
          <a:p>
            <a:pPr algn="just">
              <a:lnSpc>
                <a:spcPct val="120000"/>
              </a:lnSpc>
            </a:pPr>
            <a:r>
              <a:rPr lang="it-IT" sz="1900" dirty="0"/>
              <a:t>Una soluzione che sembrò funzionale alla pressione tedesca, assicurata dalle altre potenze europee anche in funzione di limitare il pericolo sovietico. </a:t>
            </a:r>
          </a:p>
          <a:p>
            <a:pPr algn="just">
              <a:lnSpc>
                <a:spcPct val="120000"/>
              </a:lnSpc>
            </a:pPr>
            <a:r>
              <a:rPr lang="it-IT" sz="1900" dirty="0"/>
              <a:t>Quella che si può definire una crisi di stabilizzazione democratica e nazionale dei paesi europei, peraltro, nasce sia dalle difficoltà con l’URSS, sia dall’involuzione autoritaria di molti regimi (Italia, Ungheria, Spagna, Romania, Bulgaria, Polonia, Jugoslavia)</a:t>
            </a:r>
          </a:p>
          <a:p>
            <a:pPr algn="just">
              <a:lnSpc>
                <a:spcPct val="120000"/>
              </a:lnSpc>
            </a:pPr>
            <a:r>
              <a:rPr lang="it-IT" sz="1900" dirty="0"/>
              <a:t>Mussolini ancora nel 1924 negò che il fascismo fosse esportabile ma le oscillazioni della sua politica estera nei Balcani, posero in crisi il sistema di Versailles</a:t>
            </a:r>
          </a:p>
          <a:p>
            <a:pPr algn="just">
              <a:lnSpc>
                <a:spcPct val="120000"/>
              </a:lnSpc>
            </a:pPr>
            <a:r>
              <a:rPr lang="it-IT" sz="1900" dirty="0"/>
              <a:t>La fragilità divenne evidente con la crisi del 1929</a:t>
            </a:r>
          </a:p>
          <a:p>
            <a:endParaRPr lang="it-IT" dirty="0"/>
          </a:p>
        </p:txBody>
      </p:sp>
    </p:spTree>
    <p:extLst>
      <p:ext uri="{BB962C8B-B14F-4D97-AF65-F5344CB8AC3E}">
        <p14:creationId xmlns:p14="http://schemas.microsoft.com/office/powerpoint/2010/main" val="145838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L'età dei totalitarismi - ppt scaricare">
            <a:extLst>
              <a:ext uri="{FF2B5EF4-FFF2-40B4-BE49-F238E27FC236}">
                <a16:creationId xmlns:a16="http://schemas.microsoft.com/office/drawing/2014/main" id="{3B4CF851-366C-4996-8F91-D60084CBC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584200"/>
            <a:ext cx="7766754" cy="582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9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5E086-19A7-4D13-A598-79DE5498CD4F}"/>
              </a:ext>
            </a:extLst>
          </p:cNvPr>
          <p:cNvSpPr>
            <a:spLocks noGrp="1"/>
          </p:cNvSpPr>
          <p:nvPr>
            <p:ph type="title"/>
          </p:nvPr>
        </p:nvSpPr>
        <p:spPr>
          <a:xfrm>
            <a:off x="2592925" y="624110"/>
            <a:ext cx="8911687" cy="1028227"/>
          </a:xfrm>
        </p:spPr>
        <p:txBody>
          <a:bodyPr>
            <a:normAutofit fontScale="90000"/>
          </a:bodyPr>
          <a:lstStyle/>
          <a:p>
            <a:pPr algn="ctr"/>
            <a:r>
              <a:rPr lang="it-IT" sz="3200" dirty="0"/>
              <a:t>Valutazioni storiche e geopolitiche </a:t>
            </a:r>
            <a:br>
              <a:rPr lang="it-IT" sz="3200" dirty="0"/>
            </a:br>
            <a:r>
              <a:rPr lang="it-IT" sz="3200" dirty="0"/>
              <a:t>sul Patto di Locarno</a:t>
            </a:r>
          </a:p>
        </p:txBody>
      </p:sp>
      <p:sp>
        <p:nvSpPr>
          <p:cNvPr id="3" name="Segnaposto contenuto 2">
            <a:extLst>
              <a:ext uri="{FF2B5EF4-FFF2-40B4-BE49-F238E27FC236}">
                <a16:creationId xmlns:a16="http://schemas.microsoft.com/office/drawing/2014/main" id="{4BA88EF4-050A-4237-9812-092F4C5ED0E6}"/>
              </a:ext>
            </a:extLst>
          </p:cNvPr>
          <p:cNvSpPr>
            <a:spLocks noGrp="1"/>
          </p:cNvSpPr>
          <p:nvPr>
            <p:ph idx="1"/>
          </p:nvPr>
        </p:nvSpPr>
        <p:spPr>
          <a:xfrm>
            <a:off x="2294021" y="1652337"/>
            <a:ext cx="9210591" cy="4581553"/>
          </a:xfrm>
        </p:spPr>
        <p:txBody>
          <a:bodyPr>
            <a:noAutofit/>
          </a:bodyPr>
          <a:lstStyle/>
          <a:p>
            <a:pPr algn="just"/>
            <a:r>
              <a:rPr lang="it-IT" dirty="0"/>
              <a:t>Alcune analisi scorgono un collegamento diretto con gli eventi che portarono alla 2GM, per lo spazio offerto alla Germania.</a:t>
            </a:r>
          </a:p>
          <a:p>
            <a:pPr algn="just"/>
            <a:r>
              <a:rPr lang="it-IT" dirty="0"/>
              <a:t>Altre si concentrano sullo smantellamento del sistema antitedesco di Versailles.</a:t>
            </a:r>
          </a:p>
          <a:p>
            <a:pPr algn="just"/>
            <a:r>
              <a:rPr lang="it-IT" dirty="0"/>
              <a:t>Altre si soffermano sul fatto che sancirono due gradi di frontiere dove solo le prime erano garantite dalle potenze europee. Con ciò si era invitata la Germania ad attivare una politica espansionista ad est. </a:t>
            </a:r>
          </a:p>
          <a:p>
            <a:pPr algn="just"/>
            <a:r>
              <a:rPr lang="it-IT" dirty="0"/>
              <a:t>Altre ancora li vedono come un’ammissione di debolezza da parte della Società delle Nazioni, costretta a propugnare soluzioni regionali non riuscendo a proporre una soluzione globale. </a:t>
            </a:r>
          </a:p>
          <a:p>
            <a:pPr algn="just"/>
            <a:r>
              <a:rPr lang="it-IT" dirty="0"/>
              <a:t>La storiografia d’ispirazione sovietica e comunista lo ha poi ritenuto una manovra del capitalismo imperialista, soprattutto inglese, per rafforzare il blocco contro l’URSS</a:t>
            </a:r>
          </a:p>
        </p:txBody>
      </p:sp>
    </p:spTree>
    <p:extLst>
      <p:ext uri="{BB962C8B-B14F-4D97-AF65-F5344CB8AC3E}">
        <p14:creationId xmlns:p14="http://schemas.microsoft.com/office/powerpoint/2010/main" val="190326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5E086-19A7-4D13-A598-79DE5498CD4F}"/>
              </a:ext>
            </a:extLst>
          </p:cNvPr>
          <p:cNvSpPr>
            <a:spLocks noGrp="1"/>
          </p:cNvSpPr>
          <p:nvPr>
            <p:ph type="title"/>
          </p:nvPr>
        </p:nvSpPr>
        <p:spPr>
          <a:xfrm>
            <a:off x="2592925" y="624110"/>
            <a:ext cx="8911687" cy="1028227"/>
          </a:xfrm>
        </p:spPr>
        <p:txBody>
          <a:bodyPr>
            <a:normAutofit fontScale="90000"/>
          </a:bodyPr>
          <a:lstStyle/>
          <a:p>
            <a:pPr algn="ctr"/>
            <a:r>
              <a:rPr lang="it-IT" sz="3200" dirty="0"/>
              <a:t>Valutazioni storiche e geopolitiche </a:t>
            </a:r>
            <a:br>
              <a:rPr lang="it-IT" sz="3200" dirty="0"/>
            </a:br>
            <a:r>
              <a:rPr lang="it-IT" sz="3200" dirty="0"/>
              <a:t>sul Patto di Locarno</a:t>
            </a:r>
          </a:p>
        </p:txBody>
      </p:sp>
      <p:sp>
        <p:nvSpPr>
          <p:cNvPr id="3" name="Segnaposto contenuto 2">
            <a:extLst>
              <a:ext uri="{FF2B5EF4-FFF2-40B4-BE49-F238E27FC236}">
                <a16:creationId xmlns:a16="http://schemas.microsoft.com/office/drawing/2014/main" id="{4BA88EF4-050A-4237-9812-092F4C5ED0E6}"/>
              </a:ext>
            </a:extLst>
          </p:cNvPr>
          <p:cNvSpPr>
            <a:spLocks noGrp="1"/>
          </p:cNvSpPr>
          <p:nvPr>
            <p:ph idx="1"/>
          </p:nvPr>
        </p:nvSpPr>
        <p:spPr>
          <a:xfrm>
            <a:off x="2438400" y="1652337"/>
            <a:ext cx="9066212" cy="4154905"/>
          </a:xfrm>
        </p:spPr>
        <p:txBody>
          <a:bodyPr>
            <a:noAutofit/>
          </a:bodyPr>
          <a:lstStyle/>
          <a:p>
            <a:pPr algn="just">
              <a:lnSpc>
                <a:spcPct val="90000"/>
              </a:lnSpc>
            </a:pPr>
            <a:endParaRPr lang="it-IT" dirty="0"/>
          </a:p>
          <a:p>
            <a:pPr algn="just">
              <a:lnSpc>
                <a:spcPct val="90000"/>
              </a:lnSpc>
            </a:pPr>
            <a:r>
              <a:rPr lang="it-IT" dirty="0"/>
              <a:t>Per altri invece ha rappresentato la svolta fra gli anni di guerra e gli anni di pace. Ha messo un termine alle ostilità tra la Francia e la Germania ed è stato il “vero” trattato di pace. </a:t>
            </a:r>
          </a:p>
          <a:p>
            <a:pPr algn="just">
              <a:lnSpc>
                <a:spcPct val="90000"/>
              </a:lnSpc>
            </a:pPr>
            <a:r>
              <a:rPr lang="it-IT" dirty="0"/>
              <a:t>L’accordo, a differenza dei tradizionali sistemi d’alleanze, non era diretto contro altri Stati e aveva una durata illimitata. Indicava che la mediazione dei contrasti era da ricercare nel diritto internazionale. Inoltre era stato all’origine di un nuovo clima di fiducia tra gli Stati. </a:t>
            </a:r>
          </a:p>
          <a:p>
            <a:pPr algn="just">
              <a:lnSpc>
                <a:spcPct val="90000"/>
              </a:lnSpc>
            </a:pPr>
            <a:r>
              <a:rPr lang="it-IT" dirty="0"/>
              <a:t>La suddivisione in vinti e vincitori era stata superata per sviluppare un progetto d’intesa comune. </a:t>
            </a:r>
          </a:p>
          <a:p>
            <a:pPr algn="just">
              <a:lnSpc>
                <a:spcPct val="90000"/>
              </a:lnSpc>
            </a:pPr>
            <a:r>
              <a:rPr lang="it-IT" dirty="0"/>
              <a:t>Negli anni successivi, gli accordi di Locarno furono presi a modello quale possibile soluzione elastica e pragmatica per i conflitti regionali</a:t>
            </a:r>
          </a:p>
        </p:txBody>
      </p:sp>
    </p:spTree>
    <p:extLst>
      <p:ext uri="{BB962C8B-B14F-4D97-AF65-F5344CB8AC3E}">
        <p14:creationId xmlns:p14="http://schemas.microsoft.com/office/powerpoint/2010/main" val="351741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rmAutofit fontScale="90000"/>
          </a:bodyPr>
          <a:lstStyle/>
          <a:p>
            <a:pPr algn="ctr"/>
            <a:r>
              <a:rPr lang="it-IT" dirty="0"/>
              <a:t>Effetti della crisi del 1929</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Nel giro di due anni la crisi arriva in Europa con il dilagare di una disoccupazione di massa (in media fra il 20 e il 30% della popolazione con punte più alte in Germania) in sistemi nazionali che non avevano strumenti di protezione e ammortizzazione sociale. </a:t>
            </a:r>
          </a:p>
          <a:p>
            <a:r>
              <a:rPr lang="it-IT" dirty="0"/>
              <a:t>Lo stato nazionale e sovrano torna al centro con una tendenza diffusa ad assumere caratteristiche aggressive ed imperiali. Attenzione alle date: il fascismo sale al potere nel 1922 (i fasci nascono nel 1919 in un contesto tutto italiano) mentre il nazismo sale al potere nel 1933.</a:t>
            </a:r>
          </a:p>
          <a:p>
            <a:r>
              <a:rPr lang="it-IT" dirty="0"/>
              <a:t>Ci troviamo di fronte a due tipi di reazione: Nazionalistico aggressiva; Economica in direzione di chiusura all’interno di grandi aree economiche protette e fra loro ostili</a:t>
            </a:r>
          </a:p>
          <a:p>
            <a:r>
              <a:rPr lang="it-IT" dirty="0" err="1"/>
              <a:t>G.Formigoni</a:t>
            </a:r>
            <a:r>
              <a:rPr lang="it-IT" dirty="0"/>
              <a:t>: «gli anni fra il 1929 e il 1933 furono anni «cerniera» fra gli sforzi internazionalistici degli anni 20 e il successivo clima aspramente competitivo»</a:t>
            </a:r>
          </a:p>
          <a:p>
            <a:endParaRPr lang="it-IT" dirty="0"/>
          </a:p>
        </p:txBody>
      </p:sp>
    </p:spTree>
    <p:extLst>
      <p:ext uri="{BB962C8B-B14F-4D97-AF65-F5344CB8AC3E}">
        <p14:creationId xmlns:p14="http://schemas.microsoft.com/office/powerpoint/2010/main" val="221720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rmAutofit fontScale="90000"/>
          </a:bodyPr>
          <a:lstStyle/>
          <a:p>
            <a:pPr algn="ctr"/>
            <a:r>
              <a:rPr lang="it-IT" dirty="0"/>
              <a:t>Effetti geopolitici generali della crisi del 1929</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Stati più forti: esaltano una proiezione «esterna» semi-imperiale (perché il mondo è variamente diviso fra le potenze), puntando alla creazione di stati dipendenti semi-satelliti. </a:t>
            </a:r>
          </a:p>
          <a:p>
            <a:r>
              <a:rPr lang="it-IT" dirty="0"/>
              <a:t>Stati più deboli: o rientrano nelle orbite dei paesi forti o si avviano sulla strada di una pericolosa conflittualità</a:t>
            </a:r>
          </a:p>
          <a:p>
            <a:r>
              <a:rPr lang="it-IT" dirty="0"/>
              <a:t>La conseguenza fu la segmentazione del sistema economico internazionale con una divaricazione fondamentale:</a:t>
            </a:r>
          </a:p>
          <a:p>
            <a:pPr lvl="1"/>
            <a:r>
              <a:rPr lang="it-IT" dirty="0"/>
              <a:t>Le potenze vincitrici (tranne l’Italia) consolidarono ancor più la loro posizione sistemica</a:t>
            </a:r>
          </a:p>
          <a:p>
            <a:pPr lvl="1"/>
            <a:r>
              <a:rPr lang="it-IT" dirty="0"/>
              <a:t>Le potenze sconfitte (più l’Italia) avviarono una serrata critica degli equilibri di Versailles e delle conseguenze economiche di quegli accordi spingendo sempre più verso una fase di revisionismo aggressivo. </a:t>
            </a:r>
          </a:p>
        </p:txBody>
      </p:sp>
    </p:spTree>
    <p:extLst>
      <p:ext uri="{BB962C8B-B14F-4D97-AF65-F5344CB8AC3E}">
        <p14:creationId xmlns:p14="http://schemas.microsoft.com/office/powerpoint/2010/main" val="365662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92925" y="624110"/>
            <a:ext cx="8911687" cy="734790"/>
          </a:xfrm>
        </p:spPr>
        <p:txBody>
          <a:bodyPr>
            <a:normAutofit/>
          </a:bodyPr>
          <a:lstStyle/>
          <a:p>
            <a:pPr algn="ctr"/>
            <a:r>
              <a:rPr lang="it-IT" sz="3200" dirty="0"/>
              <a:t>L’eredità della guerra. I trattati di pace</a:t>
            </a:r>
          </a:p>
        </p:txBody>
      </p:sp>
      <p:sp>
        <p:nvSpPr>
          <p:cNvPr id="6147" name="Rectangle 3"/>
          <p:cNvSpPr>
            <a:spLocks noGrp="1" noChangeArrowheads="1"/>
          </p:cNvSpPr>
          <p:nvPr>
            <p:ph sz="quarter" idx="1"/>
          </p:nvPr>
        </p:nvSpPr>
        <p:spPr>
          <a:xfrm>
            <a:off x="2279652" y="1981201"/>
            <a:ext cx="4307416" cy="4111624"/>
          </a:xfrm>
        </p:spPr>
        <p:txBody>
          <a:bodyPr>
            <a:normAutofit/>
          </a:bodyPr>
          <a:lstStyle/>
          <a:p>
            <a:pPr>
              <a:lnSpc>
                <a:spcPct val="90000"/>
              </a:lnSpc>
            </a:pPr>
            <a:r>
              <a:rPr lang="it-IT" dirty="0"/>
              <a:t>Punti di criticità progressiva:</a:t>
            </a:r>
          </a:p>
          <a:p>
            <a:pPr lvl="1">
              <a:lnSpc>
                <a:spcPct val="90000"/>
              </a:lnSpc>
            </a:pPr>
            <a:r>
              <a:rPr lang="it-IT" sz="1800" dirty="0"/>
              <a:t>Versailles (Germania)</a:t>
            </a:r>
          </a:p>
          <a:p>
            <a:pPr lvl="1">
              <a:lnSpc>
                <a:spcPct val="90000"/>
              </a:lnSpc>
            </a:pPr>
            <a:r>
              <a:rPr lang="it-IT" sz="1800" dirty="0"/>
              <a:t>Saint </a:t>
            </a:r>
            <a:r>
              <a:rPr lang="it-IT" sz="1800" dirty="0" err="1"/>
              <a:t>Gerrmain</a:t>
            </a:r>
            <a:r>
              <a:rPr lang="it-IT" sz="1800" dirty="0"/>
              <a:t> en </a:t>
            </a:r>
            <a:r>
              <a:rPr lang="it-IT" sz="1800" dirty="0" err="1"/>
              <a:t>Laye</a:t>
            </a:r>
            <a:r>
              <a:rPr lang="it-IT" sz="1800" dirty="0"/>
              <a:t> (Austria)</a:t>
            </a:r>
          </a:p>
          <a:p>
            <a:pPr lvl="1">
              <a:lnSpc>
                <a:spcPct val="90000"/>
              </a:lnSpc>
            </a:pPr>
            <a:r>
              <a:rPr lang="it-IT" sz="1800" dirty="0" err="1"/>
              <a:t>Trianon</a:t>
            </a:r>
            <a:r>
              <a:rPr lang="it-IT" sz="1800" dirty="0"/>
              <a:t> (Ungheria)</a:t>
            </a:r>
          </a:p>
          <a:p>
            <a:pPr lvl="1">
              <a:lnSpc>
                <a:spcPct val="90000"/>
              </a:lnSpc>
            </a:pPr>
            <a:r>
              <a:rPr lang="it-IT" sz="1800" dirty="0" err="1"/>
              <a:t>Sevres</a:t>
            </a:r>
            <a:r>
              <a:rPr lang="it-IT" sz="1800" dirty="0"/>
              <a:t> (Turchia)</a:t>
            </a:r>
          </a:p>
          <a:p>
            <a:pPr lvl="1">
              <a:lnSpc>
                <a:spcPct val="90000"/>
              </a:lnSpc>
            </a:pPr>
            <a:r>
              <a:rPr lang="it-IT" sz="1800" dirty="0" err="1"/>
              <a:t>Neully</a:t>
            </a:r>
            <a:r>
              <a:rPr lang="it-IT" sz="1800" dirty="0"/>
              <a:t> (Bulgaria)</a:t>
            </a:r>
          </a:p>
          <a:p>
            <a:pPr marL="457200" lvl="1" indent="0">
              <a:lnSpc>
                <a:spcPct val="90000"/>
              </a:lnSpc>
              <a:buNone/>
            </a:pPr>
            <a:endParaRPr lang="it-IT" sz="1800" dirty="0"/>
          </a:p>
          <a:p>
            <a:pPr>
              <a:lnSpc>
                <a:spcPct val="90000"/>
              </a:lnSpc>
            </a:pPr>
            <a:r>
              <a:rPr lang="it-IT" dirty="0"/>
              <a:t>Con URSS rimane in sostanza quello di Brest-</a:t>
            </a:r>
            <a:r>
              <a:rPr lang="it-IT" dirty="0" err="1"/>
              <a:t>Litovsk</a:t>
            </a:r>
            <a:endParaRPr lang="it-IT" dirty="0"/>
          </a:p>
        </p:txBody>
      </p:sp>
      <p:pic>
        <p:nvPicPr>
          <p:cNvPr id="6150" name="Picture 6" descr="versailles"/>
          <p:cNvPicPr>
            <a:picLocks noChangeAspect="1" noChangeArrowheads="1"/>
          </p:cNvPicPr>
          <p:nvPr/>
        </p:nvPicPr>
        <p:blipFill>
          <a:blip r:embed="rId2"/>
          <a:srcRect/>
          <a:stretch>
            <a:fillRect/>
          </a:stretch>
        </p:blipFill>
        <p:spPr bwMode="auto">
          <a:xfrm>
            <a:off x="7078133" y="2082799"/>
            <a:ext cx="4045479" cy="3802253"/>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Autofit/>
          </a:bodyPr>
          <a:lstStyle/>
          <a:p>
            <a:pPr algn="ctr"/>
            <a:r>
              <a:rPr lang="it-IT" sz="2800" dirty="0"/>
              <a:t>Effetti geopolitici della crisi del 1929 sugli Stati</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In USA si rafforza lo slogan «America first» (nonostante il new deal)</a:t>
            </a:r>
          </a:p>
          <a:p>
            <a:endParaRPr lang="it-IT" dirty="0"/>
          </a:p>
          <a:p>
            <a:r>
              <a:rPr lang="it-IT" dirty="0"/>
              <a:t>In Gran Bretagna si rafforza il nazionalismo imperiale, (Commonwealth sostituisce il vecchio sistema, producendo una enorme area economica),</a:t>
            </a:r>
          </a:p>
          <a:p>
            <a:endParaRPr lang="it-IT" dirty="0"/>
          </a:p>
          <a:p>
            <a:r>
              <a:rPr lang="it-IT" dirty="0"/>
              <a:t>la Francia allargò il suo sistema di controllo del continente basandosi sulla moneta nazionale e ipotizzando un’area economica legata al franco nelle zone danubiano-balcaniche (ipotesi che fallì e fu sostituita da accordi bilaterali).</a:t>
            </a:r>
          </a:p>
          <a:p>
            <a:endParaRPr lang="it-IT" dirty="0"/>
          </a:p>
          <a:p>
            <a:r>
              <a:rPr lang="it-IT" dirty="0"/>
              <a:t>L’Italia avvio la sua politica di penetrazione nei Balcani adriatici, in quella che era ritenuta una propria area di interesse. Prima in modo relativamente pacifico poi, dal 1929, in forme tendenzialmente destabilizzanti</a:t>
            </a:r>
          </a:p>
        </p:txBody>
      </p:sp>
    </p:spTree>
    <p:extLst>
      <p:ext uri="{BB962C8B-B14F-4D97-AF65-F5344CB8AC3E}">
        <p14:creationId xmlns:p14="http://schemas.microsoft.com/office/powerpoint/2010/main" val="379280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2299F66-BC84-45B0-9C77-8169923F6EB9}"/>
              </a:ext>
            </a:extLst>
          </p:cNvPr>
          <p:cNvPicPr>
            <a:picLocks noChangeAspect="1"/>
          </p:cNvPicPr>
          <p:nvPr/>
        </p:nvPicPr>
        <p:blipFill>
          <a:blip r:embed="rId2"/>
          <a:stretch>
            <a:fillRect/>
          </a:stretch>
        </p:blipFill>
        <p:spPr>
          <a:xfrm>
            <a:off x="3951816" y="163102"/>
            <a:ext cx="5319183" cy="6578481"/>
          </a:xfrm>
          <a:prstGeom prst="rect">
            <a:avLst/>
          </a:prstGeom>
        </p:spPr>
      </p:pic>
      <p:sp>
        <p:nvSpPr>
          <p:cNvPr id="4" name="CasellaDiTesto 3">
            <a:extLst>
              <a:ext uri="{FF2B5EF4-FFF2-40B4-BE49-F238E27FC236}">
                <a16:creationId xmlns:a16="http://schemas.microsoft.com/office/drawing/2014/main" id="{E06AEAE8-E54D-4855-B9AC-2F7DFC6C56C2}"/>
              </a:ext>
            </a:extLst>
          </p:cNvPr>
          <p:cNvSpPr txBox="1"/>
          <p:nvPr/>
        </p:nvSpPr>
        <p:spPr>
          <a:xfrm>
            <a:off x="1727200" y="5113867"/>
            <a:ext cx="1397000" cy="830997"/>
          </a:xfrm>
          <a:prstGeom prst="rect">
            <a:avLst/>
          </a:prstGeom>
          <a:noFill/>
        </p:spPr>
        <p:txBody>
          <a:bodyPr wrap="square" rtlCol="0">
            <a:spAutoFit/>
          </a:bodyPr>
          <a:lstStyle/>
          <a:p>
            <a:r>
              <a:rPr lang="it-IT" sz="1200" dirty="0"/>
              <a:t>Limes I Classici 2/11 "Dream over l’America torna a casa" </a:t>
            </a:r>
          </a:p>
        </p:txBody>
      </p:sp>
    </p:spTree>
    <p:extLst>
      <p:ext uri="{BB962C8B-B14F-4D97-AF65-F5344CB8AC3E}">
        <p14:creationId xmlns:p14="http://schemas.microsoft.com/office/powerpoint/2010/main" val="192563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ritish Empire.png">
            <a:extLst>
              <a:ext uri="{FF2B5EF4-FFF2-40B4-BE49-F238E27FC236}">
                <a16:creationId xmlns:a16="http://schemas.microsoft.com/office/drawing/2014/main" id="{CFC0F297-8531-450E-9999-AA2F978B1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386" y="1253066"/>
            <a:ext cx="10343213"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5C4D357-E8A6-445D-BA31-F0E80085BC49}"/>
              </a:ext>
            </a:extLst>
          </p:cNvPr>
          <p:cNvSpPr txBox="1"/>
          <p:nvPr/>
        </p:nvSpPr>
        <p:spPr>
          <a:xfrm>
            <a:off x="4411133" y="524933"/>
            <a:ext cx="4326467" cy="369332"/>
          </a:xfrm>
          <a:prstGeom prst="rect">
            <a:avLst/>
          </a:prstGeom>
          <a:noFill/>
        </p:spPr>
        <p:txBody>
          <a:bodyPr wrap="square" rtlCol="0">
            <a:spAutoFit/>
          </a:bodyPr>
          <a:lstStyle/>
          <a:p>
            <a:pPr algn="ctr"/>
            <a:r>
              <a:rPr lang="it-IT" dirty="0"/>
              <a:t>Il </a:t>
            </a:r>
            <a:r>
              <a:rPr lang="it-IT" dirty="0" err="1"/>
              <a:t>Commonwelth</a:t>
            </a:r>
            <a:r>
              <a:rPr lang="it-IT" dirty="0"/>
              <a:t> britannico</a:t>
            </a:r>
          </a:p>
        </p:txBody>
      </p:sp>
    </p:spTree>
    <p:extLst>
      <p:ext uri="{BB962C8B-B14F-4D97-AF65-F5344CB8AC3E}">
        <p14:creationId xmlns:p14="http://schemas.microsoft.com/office/powerpoint/2010/main" val="316555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cola Intesa - Wikipedia">
            <a:extLst>
              <a:ext uri="{FF2B5EF4-FFF2-40B4-BE49-F238E27FC236}">
                <a16:creationId xmlns:a16="http://schemas.microsoft.com/office/drawing/2014/main" id="{2C10502F-0CFC-40DC-8A40-0CB7C173C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415" y="1413932"/>
            <a:ext cx="5530698" cy="506306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3B647A5-52AA-4604-9DB9-096A5899B899}"/>
              </a:ext>
            </a:extLst>
          </p:cNvPr>
          <p:cNvSpPr txBox="1"/>
          <p:nvPr/>
        </p:nvSpPr>
        <p:spPr>
          <a:xfrm>
            <a:off x="3953933" y="541867"/>
            <a:ext cx="4834467" cy="369332"/>
          </a:xfrm>
          <a:prstGeom prst="rect">
            <a:avLst/>
          </a:prstGeom>
          <a:noFill/>
        </p:spPr>
        <p:txBody>
          <a:bodyPr wrap="square" rtlCol="0">
            <a:spAutoFit/>
          </a:bodyPr>
          <a:lstStyle/>
          <a:p>
            <a:pPr algn="ctr"/>
            <a:r>
              <a:rPr lang="it-IT" dirty="0"/>
              <a:t>La Piccola Intesa. 1921-1936 (decadenza) </a:t>
            </a:r>
          </a:p>
        </p:txBody>
      </p:sp>
      <p:sp>
        <p:nvSpPr>
          <p:cNvPr id="3" name="CasellaDiTesto 2">
            <a:extLst>
              <a:ext uri="{FF2B5EF4-FFF2-40B4-BE49-F238E27FC236}">
                <a16:creationId xmlns:a16="http://schemas.microsoft.com/office/drawing/2014/main" id="{E3C374CE-2CCF-4858-937D-63E33094C608}"/>
              </a:ext>
            </a:extLst>
          </p:cNvPr>
          <p:cNvSpPr txBox="1"/>
          <p:nvPr/>
        </p:nvSpPr>
        <p:spPr>
          <a:xfrm>
            <a:off x="9457267" y="2040467"/>
            <a:ext cx="2235200" cy="2062103"/>
          </a:xfrm>
          <a:prstGeom prst="rect">
            <a:avLst/>
          </a:prstGeom>
          <a:solidFill>
            <a:schemeClr val="accent2"/>
          </a:solidFill>
        </p:spPr>
        <p:txBody>
          <a:bodyPr wrap="square" rtlCol="0">
            <a:spAutoFit/>
          </a:bodyPr>
          <a:lstStyle/>
          <a:p>
            <a:r>
              <a:rPr lang="it-IT" sz="1600" dirty="0"/>
              <a:t>Area di interesse francese vs Germania (controllo) e Italia (predominio balcanico)</a:t>
            </a:r>
          </a:p>
          <a:p>
            <a:r>
              <a:rPr lang="it-IT" sz="1600" dirty="0"/>
              <a:t>In giallo l’Ungheria revanscista</a:t>
            </a:r>
          </a:p>
        </p:txBody>
      </p:sp>
    </p:spTree>
    <p:extLst>
      <p:ext uri="{BB962C8B-B14F-4D97-AF65-F5344CB8AC3E}">
        <p14:creationId xmlns:p14="http://schemas.microsoft.com/office/powerpoint/2010/main" val="4026538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3CD20-2406-4E7A-AC62-E2EBF4A1E0A5}"/>
              </a:ext>
            </a:extLst>
          </p:cNvPr>
          <p:cNvSpPr>
            <a:spLocks noGrp="1"/>
          </p:cNvSpPr>
          <p:nvPr>
            <p:ph type="title"/>
          </p:nvPr>
        </p:nvSpPr>
        <p:spPr>
          <a:xfrm>
            <a:off x="2592925" y="624110"/>
            <a:ext cx="8911687" cy="493490"/>
          </a:xfrm>
        </p:spPr>
        <p:txBody>
          <a:bodyPr>
            <a:noAutofit/>
          </a:bodyPr>
          <a:lstStyle/>
          <a:p>
            <a:pPr algn="ctr"/>
            <a:r>
              <a:rPr lang="it-IT" sz="2800" dirty="0"/>
              <a:t>Effetti geopolitici della crisi del 1929 sugli Stati</a:t>
            </a:r>
          </a:p>
        </p:txBody>
      </p:sp>
      <p:sp>
        <p:nvSpPr>
          <p:cNvPr id="3" name="Segnaposto contenuto 2">
            <a:extLst>
              <a:ext uri="{FF2B5EF4-FFF2-40B4-BE49-F238E27FC236}">
                <a16:creationId xmlns:a16="http://schemas.microsoft.com/office/drawing/2014/main" id="{14AB5D05-1CA3-40DC-B80C-3330A2B0D72F}"/>
              </a:ext>
            </a:extLst>
          </p:cNvPr>
          <p:cNvSpPr>
            <a:spLocks noGrp="1"/>
          </p:cNvSpPr>
          <p:nvPr>
            <p:ph idx="1"/>
          </p:nvPr>
        </p:nvSpPr>
        <p:spPr>
          <a:xfrm>
            <a:off x="2589212" y="1608667"/>
            <a:ext cx="8915400" cy="4487333"/>
          </a:xfrm>
        </p:spPr>
        <p:txBody>
          <a:bodyPr>
            <a:normAutofit/>
          </a:bodyPr>
          <a:lstStyle/>
          <a:p>
            <a:r>
              <a:rPr lang="it-IT" dirty="0"/>
              <a:t>L’URSS: la situazione di crisi economica internazionale fece crescere il peso internazionale del modello sovietico, soprattutto con l ’avvio della fase staliniana e superate le crisi di assestamento post-rivoluzionario: successi elevati nell’industrializzazione ma estremamente forzati nei tempi</a:t>
            </a:r>
          </a:p>
          <a:p>
            <a:pPr marL="0" indent="0">
              <a:buNone/>
            </a:pPr>
            <a:endParaRPr lang="it-IT" dirty="0"/>
          </a:p>
          <a:p>
            <a:r>
              <a:rPr lang="it-IT" dirty="0"/>
              <a:t>Giappone ed Estremo Oriente: la crisi e il rischio di una ristrutturazione economica globale, spingono Tokyo verso l’idea di una zona di influenza fino all’ipotesi di un pieno controllo dell’Asia centro-orientale; punto di attrito con USA che sviluppava al contrario una forte azione di penetrazione in Cina.</a:t>
            </a:r>
          </a:p>
          <a:p>
            <a:pPr marL="0" indent="0">
              <a:buNone/>
            </a:pPr>
            <a:endParaRPr lang="it-IT" dirty="0"/>
          </a:p>
          <a:p>
            <a:r>
              <a:rPr lang="it-IT" dirty="0"/>
              <a:t>Germania: Nella seconda metà degli anni Venti entra in crisi definitiva la Repubblica di </a:t>
            </a:r>
            <a:r>
              <a:rPr lang="it-IT" dirty="0" err="1"/>
              <a:t>Waimar</a:t>
            </a:r>
            <a:r>
              <a:rPr lang="it-IT" dirty="0"/>
              <a:t> e si afferma il movimento nazionalsocialista</a:t>
            </a:r>
          </a:p>
        </p:txBody>
      </p:sp>
    </p:spTree>
    <p:extLst>
      <p:ext uri="{BB962C8B-B14F-4D97-AF65-F5344CB8AC3E}">
        <p14:creationId xmlns:p14="http://schemas.microsoft.com/office/powerpoint/2010/main" val="230406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6C3F75-E448-4308-B124-149722B30F2E}"/>
              </a:ext>
            </a:extLst>
          </p:cNvPr>
          <p:cNvSpPr>
            <a:spLocks noGrp="1"/>
          </p:cNvSpPr>
          <p:nvPr>
            <p:ph type="title"/>
          </p:nvPr>
        </p:nvSpPr>
        <p:spPr>
          <a:xfrm>
            <a:off x="2592925" y="624110"/>
            <a:ext cx="8911687" cy="996143"/>
          </a:xfrm>
        </p:spPr>
        <p:txBody>
          <a:bodyPr>
            <a:normAutofit/>
          </a:bodyPr>
          <a:lstStyle/>
          <a:p>
            <a:pPr algn="ctr"/>
            <a:r>
              <a:rPr lang="it-IT" sz="2800" dirty="0"/>
              <a:t>Il revisionismo di Versailles. </a:t>
            </a:r>
            <a:br>
              <a:rPr lang="it-IT" sz="2800" dirty="0"/>
            </a:br>
            <a:r>
              <a:rPr lang="it-IT" sz="2800" dirty="0"/>
              <a:t>La destabilizzazione balcanica</a:t>
            </a:r>
          </a:p>
        </p:txBody>
      </p:sp>
      <p:sp>
        <p:nvSpPr>
          <p:cNvPr id="3" name="Segnaposto contenuto 2">
            <a:extLst>
              <a:ext uri="{FF2B5EF4-FFF2-40B4-BE49-F238E27FC236}">
                <a16:creationId xmlns:a16="http://schemas.microsoft.com/office/drawing/2014/main" id="{836BCB26-7C2A-4B3C-8AE6-073ED4A68356}"/>
              </a:ext>
            </a:extLst>
          </p:cNvPr>
          <p:cNvSpPr>
            <a:spLocks noGrp="1"/>
          </p:cNvSpPr>
          <p:nvPr>
            <p:ph idx="1"/>
          </p:nvPr>
        </p:nvSpPr>
        <p:spPr>
          <a:xfrm>
            <a:off x="2585499" y="1892970"/>
            <a:ext cx="8915400" cy="3946358"/>
          </a:xfrm>
        </p:spPr>
        <p:txBody>
          <a:bodyPr/>
          <a:lstStyle/>
          <a:p>
            <a:pPr algn="just">
              <a:lnSpc>
                <a:spcPct val="90000"/>
              </a:lnSpc>
            </a:pPr>
            <a:r>
              <a:rPr lang="it-IT" dirty="0"/>
              <a:t>Il fascismo non poteva –geneticamente – accettare le soluzioni di Versailles</a:t>
            </a:r>
          </a:p>
          <a:p>
            <a:pPr algn="just">
              <a:lnSpc>
                <a:spcPct val="90000"/>
              </a:lnSpc>
            </a:pPr>
            <a:endParaRPr lang="it-IT" dirty="0"/>
          </a:p>
          <a:p>
            <a:pPr algn="just">
              <a:lnSpc>
                <a:spcPct val="90000"/>
              </a:lnSpc>
            </a:pPr>
            <a:r>
              <a:rPr lang="it-IT" dirty="0"/>
              <a:t>Il mito della vittoria mutilata, gli avvicinamenti  (in funzione antitedesca e contro le ipotesi di unione dell’Austria alla Germania) ed i contrasti (Balcani spazio italiano; insurrezionalismi nazionali; ruolo egemone e politica di potenza) con la Francia segnano – parallelamente al complesso rapporto con l’Inghilterra specie sugli spazi mediterranei - le tappe delle oscillazioni di Mussolini in politica estera, ma anche unno dei veri obbiettivi del regime</a:t>
            </a:r>
          </a:p>
          <a:p>
            <a:pPr algn="just">
              <a:lnSpc>
                <a:spcPct val="90000"/>
              </a:lnSpc>
            </a:pPr>
            <a:endParaRPr lang="it-IT" dirty="0"/>
          </a:p>
          <a:p>
            <a:pPr algn="just">
              <a:lnSpc>
                <a:spcPct val="90000"/>
              </a:lnSpc>
            </a:pPr>
            <a:r>
              <a:rPr lang="it-IT" dirty="0"/>
              <a:t>Il doppio versante etiope e balcanico, e la politica tedesca dal 1933 in avanti segnano la sconfitta della politica estera del regime e l’avvio della subordinazione di Roma a Berlino</a:t>
            </a:r>
          </a:p>
          <a:p>
            <a:endParaRPr lang="it-IT" dirty="0"/>
          </a:p>
        </p:txBody>
      </p:sp>
    </p:spTree>
    <p:extLst>
      <p:ext uri="{BB962C8B-B14F-4D97-AF65-F5344CB8AC3E}">
        <p14:creationId xmlns:p14="http://schemas.microsoft.com/office/powerpoint/2010/main" val="93431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6C3F75-E448-4308-B124-149722B30F2E}"/>
              </a:ext>
            </a:extLst>
          </p:cNvPr>
          <p:cNvSpPr>
            <a:spLocks noGrp="1"/>
          </p:cNvSpPr>
          <p:nvPr>
            <p:ph type="title"/>
          </p:nvPr>
        </p:nvSpPr>
        <p:spPr>
          <a:xfrm>
            <a:off x="2592925" y="624110"/>
            <a:ext cx="8911687" cy="996143"/>
          </a:xfrm>
        </p:spPr>
        <p:txBody>
          <a:bodyPr>
            <a:normAutofit/>
          </a:bodyPr>
          <a:lstStyle/>
          <a:p>
            <a:pPr algn="ctr"/>
            <a:r>
              <a:rPr lang="it-IT" sz="2800" dirty="0"/>
              <a:t>Il revisionismo di Versailles. </a:t>
            </a:r>
            <a:br>
              <a:rPr lang="it-IT" sz="2800" dirty="0"/>
            </a:br>
            <a:r>
              <a:rPr lang="it-IT" sz="2800" dirty="0"/>
              <a:t>La destabilizzazione balcanica</a:t>
            </a:r>
          </a:p>
        </p:txBody>
      </p:sp>
      <p:sp>
        <p:nvSpPr>
          <p:cNvPr id="3" name="Segnaposto contenuto 2">
            <a:extLst>
              <a:ext uri="{FF2B5EF4-FFF2-40B4-BE49-F238E27FC236}">
                <a16:creationId xmlns:a16="http://schemas.microsoft.com/office/drawing/2014/main" id="{836BCB26-7C2A-4B3C-8AE6-073ED4A68356}"/>
              </a:ext>
            </a:extLst>
          </p:cNvPr>
          <p:cNvSpPr>
            <a:spLocks noGrp="1"/>
          </p:cNvSpPr>
          <p:nvPr>
            <p:ph idx="1"/>
          </p:nvPr>
        </p:nvSpPr>
        <p:spPr>
          <a:xfrm>
            <a:off x="2069432" y="1620253"/>
            <a:ext cx="9431467" cy="4822880"/>
          </a:xfrm>
        </p:spPr>
        <p:txBody>
          <a:bodyPr>
            <a:normAutofit fontScale="70000" lnSpcReduction="20000"/>
          </a:bodyPr>
          <a:lstStyle/>
          <a:p>
            <a:pPr algn="just">
              <a:lnSpc>
                <a:spcPct val="120000"/>
              </a:lnSpc>
            </a:pPr>
            <a:r>
              <a:rPr lang="it-IT" sz="2400" dirty="0"/>
              <a:t>Molte (oltre il revanscismo ungherese, le popolazioni di lingua tedesca, la presenza francese e quello del Regno SHS) sono le tappe della politica balcanica del fascismo (e prima liberale)  negli anni 20 e 30: </a:t>
            </a:r>
          </a:p>
          <a:p>
            <a:pPr lvl="1" algn="just">
              <a:lnSpc>
                <a:spcPct val="120000"/>
              </a:lnSpc>
            </a:pPr>
            <a:r>
              <a:rPr lang="it-IT" sz="2000" dirty="0"/>
              <a:t>Triangolo (Austria, Irredentismi, Albania) di pressione sulla presenza francese e della Piccola Intesa (sistema di alleanze – garante la Francia - tra la Cecoslovacchia, Romania e Jugoslavia dal 1920 al 1938 che ebbe come scopo principale la difesa dall'irredentismo ungherese)</a:t>
            </a:r>
          </a:p>
          <a:p>
            <a:pPr lvl="1" algn="just">
              <a:lnSpc>
                <a:spcPct val="120000"/>
              </a:lnSpc>
            </a:pPr>
            <a:r>
              <a:rPr lang="it-IT" sz="2000" dirty="0"/>
              <a:t>Utilizzazione in funzione destabilizzante dei nazionali balcanici: </a:t>
            </a:r>
            <a:r>
              <a:rPr lang="it-IT" sz="2000" dirty="0" err="1"/>
              <a:t>Ustasa</a:t>
            </a:r>
            <a:r>
              <a:rPr lang="it-IT" sz="2000" dirty="0"/>
              <a:t>, </a:t>
            </a:r>
            <a:r>
              <a:rPr lang="it-IT" sz="2000" dirty="0" err="1"/>
              <a:t>Orim</a:t>
            </a:r>
            <a:r>
              <a:rPr lang="it-IT" sz="2000" dirty="0"/>
              <a:t>, </a:t>
            </a:r>
            <a:r>
              <a:rPr lang="it-IT" sz="2000" dirty="0" err="1"/>
              <a:t>Heimweren</a:t>
            </a:r>
            <a:r>
              <a:rPr lang="it-IT" sz="2000" dirty="0"/>
              <a:t> (Corpi paramilitari austriaci sorti per difendere la neonata Repubblica austriaca dal pericolo socialdemocratico e, in Carinzia, dalle rivendicazioni della minoranza slovena. Dopo l’Anschluss – 1938 - aderirono al nazionalsocialismo).</a:t>
            </a:r>
          </a:p>
          <a:p>
            <a:pPr lvl="1" algn="just">
              <a:lnSpc>
                <a:spcPct val="120000"/>
              </a:lnSpc>
            </a:pPr>
            <a:r>
              <a:rPr lang="it-IT" sz="2000" dirty="0"/>
              <a:t>Albania: Con il trattato di Tirana del 1920, Giolitti aveva rinunciato al protettorato in cambio dell'isolotto di </a:t>
            </a:r>
            <a:r>
              <a:rPr lang="it-IT" sz="2000" dirty="0" err="1"/>
              <a:t>Saseno</a:t>
            </a:r>
            <a:r>
              <a:rPr lang="it-IT" sz="2000" dirty="0"/>
              <a:t>. Il fascismo modificò la situazione: la proclamazione nel 1925 di </a:t>
            </a:r>
            <a:r>
              <a:rPr lang="it-IT" sz="2000" dirty="0" err="1"/>
              <a:t>Zog</a:t>
            </a:r>
            <a:r>
              <a:rPr lang="it-IT" sz="2000" dirty="0"/>
              <a:t> Capo dello stato pose le basi per il rafforzamento italiano che portò dapprima ad una serie di intese commerciali e (26 giugno 1926) all'accordo a favore dell’Azienda Italiana Petroli Albania (AIPA)  che assunse, in concessione esclusiva, la gestione delle risorse petrolifere della regione. Nel marzo 1939 Mussolini propose  a </a:t>
            </a:r>
            <a:r>
              <a:rPr lang="it-IT" sz="2000" dirty="0" err="1"/>
              <a:t>Zog</a:t>
            </a:r>
            <a:r>
              <a:rPr lang="it-IT" sz="2000" dirty="0"/>
              <a:t> un nuovo trattato che avrebbe portato alla cessione totale della sovranità nazionale albanese L'invasione dell'Albania inizia il 7 aprile del 1939. </a:t>
            </a:r>
          </a:p>
          <a:p>
            <a:endParaRPr lang="it-IT" dirty="0"/>
          </a:p>
        </p:txBody>
      </p:sp>
    </p:spTree>
    <p:extLst>
      <p:ext uri="{BB962C8B-B14F-4D97-AF65-F5344CB8AC3E}">
        <p14:creationId xmlns:p14="http://schemas.microsoft.com/office/powerpoint/2010/main" val="392706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e per il duce, tra arte e potere - Limes">
            <a:extLst>
              <a:ext uri="{FF2B5EF4-FFF2-40B4-BE49-F238E27FC236}">
                <a16:creationId xmlns:a16="http://schemas.microsoft.com/office/drawing/2014/main" id="{73C34360-BE99-45E2-BA22-5DBF3CF35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17" y="1251480"/>
            <a:ext cx="7810500" cy="52863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D9AE5D5-BB7D-43EB-8181-7275283607C9}"/>
              </a:ext>
            </a:extLst>
          </p:cNvPr>
          <p:cNvSpPr txBox="1"/>
          <p:nvPr/>
        </p:nvSpPr>
        <p:spPr>
          <a:xfrm>
            <a:off x="3962400" y="516467"/>
            <a:ext cx="2895600" cy="369332"/>
          </a:xfrm>
          <a:prstGeom prst="rect">
            <a:avLst/>
          </a:prstGeom>
          <a:noFill/>
        </p:spPr>
        <p:txBody>
          <a:bodyPr wrap="square" rtlCol="0">
            <a:spAutoFit/>
          </a:bodyPr>
          <a:lstStyle/>
          <a:p>
            <a:pPr algn="ctr"/>
            <a:r>
              <a:rPr lang="it-IT" dirty="0"/>
              <a:t>Carta italiana anni 30 </a:t>
            </a:r>
          </a:p>
        </p:txBody>
      </p:sp>
      <p:sp>
        <p:nvSpPr>
          <p:cNvPr id="3" name="CasellaDiTesto 2">
            <a:extLst>
              <a:ext uri="{FF2B5EF4-FFF2-40B4-BE49-F238E27FC236}">
                <a16:creationId xmlns:a16="http://schemas.microsoft.com/office/drawing/2014/main" id="{5C4A5181-BA71-40D7-B5B3-FF461C569EF5}"/>
              </a:ext>
            </a:extLst>
          </p:cNvPr>
          <p:cNvSpPr txBox="1"/>
          <p:nvPr/>
        </p:nvSpPr>
        <p:spPr>
          <a:xfrm>
            <a:off x="10007600" y="2040467"/>
            <a:ext cx="1786467" cy="3293209"/>
          </a:xfrm>
          <a:prstGeom prst="rect">
            <a:avLst/>
          </a:prstGeom>
          <a:solidFill>
            <a:schemeClr val="accent2"/>
          </a:solidFill>
        </p:spPr>
        <p:txBody>
          <a:bodyPr wrap="square" rtlCol="0">
            <a:spAutoFit/>
          </a:bodyPr>
          <a:lstStyle/>
          <a:p>
            <a:r>
              <a:rPr lang="it-IT" sz="1600" dirty="0"/>
              <a:t>La direttrice del fascismo verso i Balcani e la politica di destabilizzazione (prima del pressione a sud-est del nazismo): triangolo e revanscismi austriaci e ungheresi</a:t>
            </a:r>
          </a:p>
        </p:txBody>
      </p:sp>
    </p:spTree>
    <p:extLst>
      <p:ext uri="{BB962C8B-B14F-4D97-AF65-F5344CB8AC3E}">
        <p14:creationId xmlns:p14="http://schemas.microsoft.com/office/powerpoint/2010/main" val="40193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7600A-018B-4F17-8C55-EBA37C6575EF}"/>
              </a:ext>
            </a:extLst>
          </p:cNvPr>
          <p:cNvSpPr>
            <a:spLocks noGrp="1"/>
          </p:cNvSpPr>
          <p:nvPr>
            <p:ph type="title"/>
          </p:nvPr>
        </p:nvSpPr>
        <p:spPr>
          <a:xfrm>
            <a:off x="1862667" y="624110"/>
            <a:ext cx="9973733" cy="722090"/>
          </a:xfrm>
        </p:spPr>
        <p:txBody>
          <a:bodyPr>
            <a:normAutofit/>
          </a:bodyPr>
          <a:lstStyle/>
          <a:p>
            <a:pPr algn="ctr"/>
            <a:r>
              <a:rPr lang="it-IT" sz="2800" dirty="0"/>
              <a:t>La Germania nazista e il retaggio dell’idea imperiale</a:t>
            </a:r>
          </a:p>
        </p:txBody>
      </p:sp>
      <p:sp>
        <p:nvSpPr>
          <p:cNvPr id="3" name="Segnaposto contenuto 2">
            <a:extLst>
              <a:ext uri="{FF2B5EF4-FFF2-40B4-BE49-F238E27FC236}">
                <a16:creationId xmlns:a16="http://schemas.microsoft.com/office/drawing/2014/main" id="{8AEC0323-6E68-42DB-9660-C7EC838CD5FD}"/>
              </a:ext>
            </a:extLst>
          </p:cNvPr>
          <p:cNvSpPr>
            <a:spLocks noGrp="1"/>
          </p:cNvSpPr>
          <p:nvPr>
            <p:ph idx="1"/>
          </p:nvPr>
        </p:nvSpPr>
        <p:spPr>
          <a:xfrm>
            <a:off x="2589212" y="1540933"/>
            <a:ext cx="8915400" cy="4692957"/>
          </a:xfrm>
        </p:spPr>
        <p:txBody>
          <a:bodyPr>
            <a:normAutofit fontScale="92500" lnSpcReduction="20000"/>
          </a:bodyPr>
          <a:lstStyle/>
          <a:p>
            <a:pPr>
              <a:lnSpc>
                <a:spcPct val="110000"/>
              </a:lnSpc>
            </a:pPr>
            <a:r>
              <a:rPr lang="it-IT" dirty="0"/>
              <a:t>Furono gli effetti della grande crisi a sconvolgere il panorama di Weimar e della Germania, all’interno del quale un piccolo gruppo fino ad allora minoritario fra i tanti estremismi della destra tedesca, trovò nuovi e più ampi spazi politici e di propaganda</a:t>
            </a:r>
          </a:p>
          <a:p>
            <a:pPr>
              <a:lnSpc>
                <a:spcPct val="110000"/>
              </a:lnSpc>
            </a:pPr>
            <a:r>
              <a:rPr lang="it-IT" dirty="0"/>
              <a:t>Hitler riuscì ad accreditare, dopo il fallimento del 1923, le posizioni nazista come premesse del riscatto tedesco di fronte agli imperialismi. </a:t>
            </a:r>
          </a:p>
          <a:p>
            <a:pPr>
              <a:lnSpc>
                <a:spcPct val="110000"/>
              </a:lnSpc>
            </a:pPr>
            <a:r>
              <a:rPr lang="it-IT" dirty="0"/>
              <a:t>Forti i richiami alla tradizione del </a:t>
            </a:r>
            <a:r>
              <a:rPr lang="it-IT" dirty="0" err="1"/>
              <a:t>Volkish</a:t>
            </a:r>
            <a:r>
              <a:rPr lang="it-IT" dirty="0"/>
              <a:t> e della </a:t>
            </a:r>
            <a:r>
              <a:rPr lang="it-IT" dirty="0" err="1"/>
              <a:t>Volkgemeinschaft</a:t>
            </a:r>
            <a:r>
              <a:rPr lang="it-IT" dirty="0"/>
              <a:t> (comunità di popolo) che trovarono il capro espiatorio negli inquinamenti stranieri della nazione: antisemitismo elemento di rassicurazione per il popolo; stereotipo perfetto: l’ebreo</a:t>
            </a:r>
          </a:p>
          <a:p>
            <a:pPr>
              <a:lnSpc>
                <a:spcPct val="110000"/>
              </a:lnSpc>
            </a:pPr>
            <a:r>
              <a:rPr lang="it-IT" dirty="0"/>
              <a:t>La rinascita tedesca nel quadro nazista si tradusse in una politica estera già disegnata nel </a:t>
            </a:r>
            <a:r>
              <a:rPr lang="it-IT" dirty="0" err="1"/>
              <a:t>Mein</a:t>
            </a:r>
            <a:r>
              <a:rPr lang="it-IT" dirty="0"/>
              <a:t> </a:t>
            </a:r>
            <a:r>
              <a:rPr lang="it-IT" dirty="0" err="1"/>
              <a:t>Kampf</a:t>
            </a:r>
            <a:r>
              <a:rPr lang="it-IT" dirty="0"/>
              <a:t> (scritto nel 1923): </a:t>
            </a:r>
          </a:p>
          <a:p>
            <a:pPr lvl="1">
              <a:lnSpc>
                <a:spcPct val="110000"/>
              </a:lnSpc>
            </a:pPr>
            <a:r>
              <a:rPr lang="it-IT" dirty="0"/>
              <a:t>liberarsi dei vincoli di Versailles; </a:t>
            </a:r>
          </a:p>
          <a:p>
            <a:pPr lvl="1">
              <a:lnSpc>
                <a:spcPct val="110000"/>
              </a:lnSpc>
            </a:pPr>
            <a:r>
              <a:rPr lang="it-IT" dirty="0"/>
              <a:t>riunire tutti i popoli di lingua tedesca; fondazione del III Reich (retaggio e recupero dell’impero tedesco); </a:t>
            </a:r>
          </a:p>
          <a:p>
            <a:pPr lvl="1">
              <a:lnSpc>
                <a:spcPct val="110000"/>
              </a:lnSpc>
            </a:pPr>
            <a:r>
              <a:rPr lang="it-IT" dirty="0"/>
              <a:t>costruzione del </a:t>
            </a:r>
            <a:r>
              <a:rPr lang="it-IT" dirty="0" err="1"/>
              <a:t>Labensraum</a:t>
            </a:r>
            <a:r>
              <a:rPr lang="it-IT" dirty="0"/>
              <a:t> (spazio vitale) soprattutto in direzione orientale e slava considerate razze inferiori. </a:t>
            </a:r>
          </a:p>
        </p:txBody>
      </p:sp>
    </p:spTree>
    <p:extLst>
      <p:ext uri="{BB962C8B-B14F-4D97-AF65-F5344CB8AC3E}">
        <p14:creationId xmlns:p14="http://schemas.microsoft.com/office/powerpoint/2010/main" val="263088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04320-7EC7-430C-974C-D1A7A1C37A9A}"/>
              </a:ext>
            </a:extLst>
          </p:cNvPr>
          <p:cNvSpPr>
            <a:spLocks noGrp="1"/>
          </p:cNvSpPr>
          <p:nvPr>
            <p:ph type="title"/>
          </p:nvPr>
        </p:nvSpPr>
        <p:spPr>
          <a:xfrm>
            <a:off x="2592925" y="624110"/>
            <a:ext cx="8911687" cy="586623"/>
          </a:xfrm>
        </p:spPr>
        <p:txBody>
          <a:bodyPr>
            <a:normAutofit/>
          </a:bodyPr>
          <a:lstStyle/>
          <a:p>
            <a:pPr algn="ctr"/>
            <a:r>
              <a:rPr lang="it-IT" sz="3200" dirty="0"/>
              <a:t>Le crisi di Etiopia e di Spagna</a:t>
            </a:r>
          </a:p>
        </p:txBody>
      </p:sp>
      <p:sp>
        <p:nvSpPr>
          <p:cNvPr id="3" name="Segnaposto contenuto 2">
            <a:extLst>
              <a:ext uri="{FF2B5EF4-FFF2-40B4-BE49-F238E27FC236}">
                <a16:creationId xmlns:a16="http://schemas.microsoft.com/office/drawing/2014/main" id="{BD657D54-DF70-4B55-9206-65C584A58526}"/>
              </a:ext>
            </a:extLst>
          </p:cNvPr>
          <p:cNvSpPr>
            <a:spLocks noGrp="1"/>
          </p:cNvSpPr>
          <p:nvPr>
            <p:ph idx="1"/>
          </p:nvPr>
        </p:nvSpPr>
        <p:spPr>
          <a:xfrm>
            <a:off x="2589212" y="1405467"/>
            <a:ext cx="8915400" cy="4828423"/>
          </a:xfrm>
        </p:spPr>
        <p:txBody>
          <a:bodyPr>
            <a:normAutofit fontScale="85000" lnSpcReduction="10000"/>
          </a:bodyPr>
          <a:lstStyle/>
          <a:p>
            <a:pPr algn="just">
              <a:lnSpc>
                <a:spcPct val="120000"/>
              </a:lnSpc>
            </a:pPr>
            <a:r>
              <a:rPr lang="it-IT" sz="1900" dirty="0"/>
              <a:t>La complessità del quadro europeo ed economico internazionale indusse per un breve periodo ad un miglioramento dei rapporti fra Parigi e Londra con Roma, cercando con difficoltà di riportare Mosca nella cornice della sicurezza europea</a:t>
            </a:r>
          </a:p>
          <a:p>
            <a:pPr algn="just">
              <a:lnSpc>
                <a:spcPct val="120000"/>
              </a:lnSpc>
            </a:pPr>
            <a:r>
              <a:rPr lang="it-IT" sz="1900" dirty="0"/>
              <a:t>Mosca nel 1934 chiede di entrare nella </a:t>
            </a:r>
            <a:r>
              <a:rPr lang="it-IT" sz="1900" dirty="0" err="1"/>
              <a:t>SdN</a:t>
            </a:r>
            <a:r>
              <a:rPr lang="it-IT" sz="1900" dirty="0"/>
              <a:t> (secondo il concetto della sicurezza collettiva) e firmò (1935) un patto di assistenza e di non aggressione con Parigi.</a:t>
            </a:r>
          </a:p>
          <a:p>
            <a:pPr algn="just">
              <a:lnSpc>
                <a:spcPct val="120000"/>
              </a:lnSpc>
            </a:pPr>
            <a:r>
              <a:rPr lang="it-IT" sz="1900" dirty="0"/>
              <a:t>Questo patto rappresenta il recupero della tradizione di accerchiamento di Berlino ma con la differenza che sul fronte orientale non erano pochi i paesi anticomunisti legati alla Francia (in primis la Polonia)</a:t>
            </a:r>
          </a:p>
          <a:p>
            <a:pPr algn="just">
              <a:lnSpc>
                <a:spcPct val="120000"/>
              </a:lnSpc>
            </a:pPr>
            <a:r>
              <a:rPr lang="it-IT" sz="1900" dirty="0"/>
              <a:t>Mussolini, in base all’idea di condizionare gli altri paesi occidentali attraverso un’Italia soddisfatta e stabile in funzione del contenimento tedesco, riprese l’idea imperiale e del riscatto di Adua sperando nel consenso francese e inglese.</a:t>
            </a:r>
          </a:p>
          <a:p>
            <a:pPr algn="just">
              <a:lnSpc>
                <a:spcPct val="120000"/>
              </a:lnSpc>
            </a:pPr>
            <a:r>
              <a:rPr lang="it-IT" sz="1900" dirty="0"/>
              <a:t>Dopo una prima fase di accomodamento alla mossa italiana, Francia e Gran Bretagna furono costrette ad accogliere le proteste dell’Etiopia (membro della </a:t>
            </a:r>
            <a:r>
              <a:rPr lang="it-IT" sz="1900" dirty="0" err="1"/>
              <a:t>SdN</a:t>
            </a:r>
            <a:r>
              <a:rPr lang="it-IT" sz="1900" dirty="0"/>
              <a:t>) ed a favorire la condanna italiana come paese aggressore e l’applicazione delle sanzioni (simboliche – non coinvolsero il petrolio)</a:t>
            </a:r>
          </a:p>
          <a:p>
            <a:endParaRPr lang="it-IT" dirty="0"/>
          </a:p>
        </p:txBody>
      </p:sp>
    </p:spTree>
    <p:extLst>
      <p:ext uri="{BB962C8B-B14F-4D97-AF65-F5344CB8AC3E}">
        <p14:creationId xmlns:p14="http://schemas.microsoft.com/office/powerpoint/2010/main" val="204789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a:xfrm>
            <a:off x="2592925" y="624110"/>
            <a:ext cx="8911687" cy="552757"/>
          </a:xfrm>
        </p:spPr>
        <p:txBody>
          <a:bodyPr>
            <a:normAutofit fontScale="90000"/>
          </a:bodyPr>
          <a:lstStyle/>
          <a:p>
            <a:pPr algn="ctr"/>
            <a:r>
              <a:rPr lang="it-IT" dirty="0">
                <a:solidFill>
                  <a:schemeClr val="tx1"/>
                </a:solidFill>
              </a:rPr>
              <a:t>L’eredità della guerra. Le novità</a:t>
            </a:r>
          </a:p>
        </p:txBody>
      </p:sp>
      <p:sp>
        <p:nvSpPr>
          <p:cNvPr id="3083" name="Rectangle 11"/>
          <p:cNvSpPr>
            <a:spLocks noGrp="1" noChangeArrowheads="1"/>
          </p:cNvSpPr>
          <p:nvPr>
            <p:ph sz="quarter" idx="1"/>
          </p:nvPr>
        </p:nvSpPr>
        <p:spPr>
          <a:xfrm>
            <a:off x="2589212" y="1735667"/>
            <a:ext cx="8002588" cy="4699000"/>
          </a:xfrm>
        </p:spPr>
        <p:txBody>
          <a:bodyPr>
            <a:normAutofit fontScale="92500" lnSpcReduction="10000"/>
          </a:bodyPr>
          <a:lstStyle/>
          <a:p>
            <a:pPr>
              <a:lnSpc>
                <a:spcPct val="110000"/>
              </a:lnSpc>
            </a:pPr>
            <a:r>
              <a:rPr lang="it-IT" sz="2300" dirty="0"/>
              <a:t>Sistema internazionale: Società delle nazioni</a:t>
            </a:r>
          </a:p>
          <a:p>
            <a:pPr>
              <a:lnSpc>
                <a:spcPct val="110000"/>
              </a:lnSpc>
              <a:buFont typeface="Wingdings" pitchFamily="2" charset="2"/>
              <a:buNone/>
            </a:pPr>
            <a:r>
              <a:rPr lang="it-IT" sz="2300" dirty="0"/>
              <a:t>		</a:t>
            </a:r>
          </a:p>
          <a:p>
            <a:pPr>
              <a:lnSpc>
                <a:spcPct val="110000"/>
              </a:lnSpc>
            </a:pPr>
            <a:r>
              <a:rPr lang="it-IT" sz="2300" dirty="0"/>
              <a:t>Economia: crisi di riconversione, inflazione, stabilizzazione, speculazione</a:t>
            </a:r>
          </a:p>
          <a:p>
            <a:pPr>
              <a:lnSpc>
                <a:spcPct val="110000"/>
              </a:lnSpc>
              <a:buFont typeface="Wingdings" pitchFamily="2" charset="2"/>
              <a:buNone/>
            </a:pPr>
            <a:r>
              <a:rPr lang="it-IT" sz="2300" dirty="0"/>
              <a:t>				</a:t>
            </a:r>
          </a:p>
          <a:p>
            <a:pPr>
              <a:lnSpc>
                <a:spcPct val="110000"/>
              </a:lnSpc>
            </a:pPr>
            <a:r>
              <a:rPr lang="it-IT" sz="2300" dirty="0"/>
              <a:t>Rivoluzione e controrivoluzione: Italia (dal biennio rosso alla marcia su Roma), Germania (da Weimar a Hitler), URSS (La Terza Internazionale e la stabilizzazione)</a:t>
            </a:r>
          </a:p>
          <a:p>
            <a:pPr>
              <a:lnSpc>
                <a:spcPct val="110000"/>
              </a:lnSpc>
              <a:buFont typeface="Wingdings" pitchFamily="2" charset="2"/>
              <a:buNone/>
            </a:pPr>
            <a:endParaRPr lang="it-IT" sz="2300" dirty="0"/>
          </a:p>
          <a:p>
            <a:pPr>
              <a:lnSpc>
                <a:spcPct val="110000"/>
              </a:lnSpc>
            </a:pPr>
            <a:r>
              <a:rPr lang="it-IT" sz="2300" dirty="0"/>
              <a:t>Le nuove potenze: gli Stati Uniti, il Giappone, l’URSS. L’Europa perde il pineo controllo dell’asse geopolitico del mondo</a:t>
            </a:r>
          </a:p>
          <a:p>
            <a:pPr>
              <a:lnSpc>
                <a:spcPct val="80000"/>
              </a:lnSpc>
              <a:buFont typeface="Wingdings" pitchFamily="2" charset="2"/>
              <a:buNone/>
            </a:pPr>
            <a:endParaRPr lang="it-IT" sz="20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04320-7EC7-430C-974C-D1A7A1C37A9A}"/>
              </a:ext>
            </a:extLst>
          </p:cNvPr>
          <p:cNvSpPr>
            <a:spLocks noGrp="1"/>
          </p:cNvSpPr>
          <p:nvPr>
            <p:ph type="title"/>
          </p:nvPr>
        </p:nvSpPr>
        <p:spPr>
          <a:xfrm>
            <a:off x="2592925" y="624110"/>
            <a:ext cx="8911687" cy="586623"/>
          </a:xfrm>
        </p:spPr>
        <p:txBody>
          <a:bodyPr>
            <a:normAutofit/>
          </a:bodyPr>
          <a:lstStyle/>
          <a:p>
            <a:pPr algn="ctr"/>
            <a:r>
              <a:rPr lang="it-IT" sz="3200" dirty="0"/>
              <a:t>Le crisi di Etiopia e di Spagna</a:t>
            </a:r>
          </a:p>
        </p:txBody>
      </p:sp>
      <p:sp>
        <p:nvSpPr>
          <p:cNvPr id="3" name="Segnaposto contenuto 2">
            <a:extLst>
              <a:ext uri="{FF2B5EF4-FFF2-40B4-BE49-F238E27FC236}">
                <a16:creationId xmlns:a16="http://schemas.microsoft.com/office/drawing/2014/main" id="{BD657D54-DF70-4B55-9206-65C584A58526}"/>
              </a:ext>
            </a:extLst>
          </p:cNvPr>
          <p:cNvSpPr>
            <a:spLocks noGrp="1"/>
          </p:cNvSpPr>
          <p:nvPr>
            <p:ph idx="1"/>
          </p:nvPr>
        </p:nvSpPr>
        <p:spPr>
          <a:xfrm>
            <a:off x="2589212" y="1405467"/>
            <a:ext cx="8915400" cy="4828423"/>
          </a:xfrm>
        </p:spPr>
        <p:txBody>
          <a:bodyPr>
            <a:normAutofit/>
          </a:bodyPr>
          <a:lstStyle/>
          <a:p>
            <a:pPr algn="just"/>
            <a:r>
              <a:rPr lang="it-IT" dirty="0"/>
              <a:t>A quel punto Mussolini poté lanciare l’autarchia economica contro le potenze plutocratiche; uscire dalla </a:t>
            </a:r>
            <a:r>
              <a:rPr lang="it-IT" dirty="0" err="1"/>
              <a:t>SdN</a:t>
            </a:r>
            <a:r>
              <a:rPr lang="it-IT" dirty="0"/>
              <a:t>; proclamare l’Impero</a:t>
            </a:r>
          </a:p>
          <a:p>
            <a:pPr algn="just"/>
            <a:r>
              <a:rPr lang="it-IT" dirty="0"/>
              <a:t>Le relazioni europee entrarono definitivamente in crisi:</a:t>
            </a:r>
          </a:p>
          <a:p>
            <a:pPr lvl="1" algn="just"/>
            <a:r>
              <a:rPr lang="it-IT" dirty="0"/>
              <a:t>conseguenza immediata della rimilitarizzazione della Renania da parte tedesca, contro un’ipotetica aggressione francese</a:t>
            </a:r>
          </a:p>
          <a:p>
            <a:pPr lvl="1" algn="just"/>
            <a:r>
              <a:rPr lang="it-IT" dirty="0"/>
              <a:t>Avvicinamento (1936) Roma Berlino: Asse. </a:t>
            </a:r>
          </a:p>
          <a:p>
            <a:pPr algn="just"/>
            <a:r>
              <a:rPr lang="it-IT" dirty="0"/>
              <a:t>Il legame era destinato a diventare un vincolo senza ritorno ancor più quando venne siglato il patto </a:t>
            </a:r>
            <a:r>
              <a:rPr lang="it-IT" dirty="0" err="1"/>
              <a:t>Anticominter</a:t>
            </a:r>
            <a:r>
              <a:rPr lang="it-IT" dirty="0"/>
              <a:t> Germania e Giappone cui l’Italia aderì nel 1937. Si forma un «triangolo mondiale» i cui partecipanti avevano nemici diversi: Gran Bretagna, URSS, USA? </a:t>
            </a:r>
          </a:p>
          <a:p>
            <a:pPr algn="just"/>
            <a:r>
              <a:rPr lang="it-IT" dirty="0"/>
              <a:t>La guerra civile spagnola divenne così una sorta di prova generale del conflitto tra fascismi ed antifascismi (che con difficoltà stavano riconoscendo il nemico comune) e, con la sua durata (termina ne 1939) favorì Hitler nel suo disegno di logorare i potenziali avversari europei.</a:t>
            </a:r>
          </a:p>
        </p:txBody>
      </p:sp>
    </p:spTree>
    <p:extLst>
      <p:ext uri="{BB962C8B-B14F-4D97-AF65-F5344CB8AC3E}">
        <p14:creationId xmlns:p14="http://schemas.microsoft.com/office/powerpoint/2010/main" val="38756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magine correlata"/>
          <p:cNvPicPr>
            <a:picLocks noChangeAspect="1" noChangeArrowheads="1"/>
          </p:cNvPicPr>
          <p:nvPr/>
        </p:nvPicPr>
        <p:blipFill>
          <a:blip r:embed="rId2"/>
          <a:srcRect/>
          <a:stretch>
            <a:fillRect/>
          </a:stretch>
        </p:blipFill>
        <p:spPr bwMode="auto">
          <a:xfrm>
            <a:off x="2844800" y="677333"/>
            <a:ext cx="8579353" cy="5691669"/>
          </a:xfrm>
          <a:prstGeom prst="rect">
            <a:avLst/>
          </a:prstGeom>
          <a:noFill/>
        </p:spPr>
      </p:pic>
      <p:sp>
        <p:nvSpPr>
          <p:cNvPr id="3" name="CasellaDiTesto 2">
            <a:extLst>
              <a:ext uri="{FF2B5EF4-FFF2-40B4-BE49-F238E27FC236}">
                <a16:creationId xmlns:a16="http://schemas.microsoft.com/office/drawing/2014/main" id="{65C18C69-2D53-462A-B055-7C8C400B90EC}"/>
              </a:ext>
            </a:extLst>
          </p:cNvPr>
          <p:cNvSpPr txBox="1"/>
          <p:nvPr/>
        </p:nvSpPr>
        <p:spPr>
          <a:xfrm>
            <a:off x="1358900" y="5907337"/>
            <a:ext cx="1295400" cy="461665"/>
          </a:xfrm>
          <a:prstGeom prst="rect">
            <a:avLst/>
          </a:prstGeom>
          <a:noFill/>
        </p:spPr>
        <p:txBody>
          <a:bodyPr wrap="square" rtlCol="0">
            <a:spAutoFit/>
          </a:bodyPr>
          <a:lstStyle/>
          <a:p>
            <a:r>
              <a:rPr lang="it-IT" sz="1200" dirty="0"/>
              <a:t>Limes 5/2009, A est di Berlino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4" y="624110"/>
            <a:ext cx="8911687" cy="535823"/>
          </a:xfrm>
        </p:spPr>
        <p:txBody>
          <a:bodyPr>
            <a:normAutofit fontScale="90000"/>
          </a:bodyPr>
          <a:lstStyle/>
          <a:p>
            <a:pPr algn="ctr"/>
            <a:r>
              <a:rPr lang="it-IT" dirty="0"/>
              <a:t>Fra le due guerre </a:t>
            </a:r>
          </a:p>
        </p:txBody>
      </p:sp>
      <p:sp>
        <p:nvSpPr>
          <p:cNvPr id="3" name="Rettangolo 2"/>
          <p:cNvSpPr/>
          <p:nvPr/>
        </p:nvSpPr>
        <p:spPr>
          <a:xfrm>
            <a:off x="2592924" y="1741478"/>
            <a:ext cx="8143932" cy="3693319"/>
          </a:xfrm>
          <a:prstGeom prst="rect">
            <a:avLst/>
          </a:prstGeom>
        </p:spPr>
        <p:txBody>
          <a:bodyPr wrap="square">
            <a:spAutoFit/>
          </a:bodyPr>
          <a:lstStyle/>
          <a:p>
            <a:pPr marL="285750" indent="-285750" algn="just" fontAlgn="base">
              <a:buFont typeface="Arial" panose="020B0604020202020204" pitchFamily="34" charset="0"/>
              <a:buChar char="•"/>
            </a:pPr>
            <a:r>
              <a:rPr lang="it-IT" dirty="0"/>
              <a:t>La carta ci mostra i cambiamenti avvenuti in Europa nel periodo intercorso fra le due guerre mondiali, mettendo in evidenza:</a:t>
            </a:r>
          </a:p>
          <a:p>
            <a:pPr marL="285750" indent="-285750" algn="just" fontAlgn="base">
              <a:buFont typeface="Arial" panose="020B0604020202020204" pitchFamily="34" charset="0"/>
              <a:buChar char="•"/>
            </a:pPr>
            <a:r>
              <a:rPr lang="it-IT" dirty="0"/>
              <a:t>i nuovi stati (</a:t>
            </a:r>
            <a:r>
              <a:rPr lang="it-IT" dirty="0" err="1"/>
              <a:t>Cecloslovacchia</a:t>
            </a:r>
            <a:r>
              <a:rPr lang="it-IT" dirty="0"/>
              <a:t> ecc.)</a:t>
            </a:r>
          </a:p>
          <a:p>
            <a:pPr marL="285750" indent="-285750" algn="just" fontAlgn="base">
              <a:buFont typeface="Arial" panose="020B0604020202020204" pitchFamily="34" charset="0"/>
              <a:buChar char="•"/>
            </a:pPr>
            <a:r>
              <a:rPr lang="it-IT" dirty="0"/>
              <a:t>le aree sotto occupazione armata</a:t>
            </a:r>
          </a:p>
          <a:p>
            <a:pPr marL="285750" indent="-285750" algn="just" fontAlgn="base">
              <a:buFont typeface="Arial" panose="020B0604020202020204" pitchFamily="34" charset="0"/>
              <a:buChar char="•"/>
            </a:pPr>
            <a:r>
              <a:rPr lang="it-IT" dirty="0"/>
              <a:t>le aeree che si dichiararono temporaneamente autonome o indipendenti</a:t>
            </a:r>
          </a:p>
          <a:p>
            <a:pPr marL="285750" indent="-285750" algn="just" fontAlgn="base">
              <a:buFont typeface="Arial" panose="020B0604020202020204" pitchFamily="34" charset="0"/>
              <a:buChar char="•"/>
            </a:pPr>
            <a:r>
              <a:rPr lang="it-IT" dirty="0"/>
              <a:t>Le zone disputate e quelle poste sotto il controllo dell’Alto Commissariato della Società delle Nazioni</a:t>
            </a:r>
          </a:p>
          <a:p>
            <a:pPr marL="285750" indent="-285750" algn="just" fontAlgn="base">
              <a:buFont typeface="Arial" panose="020B0604020202020204" pitchFamily="34" charset="0"/>
              <a:buChar char="•"/>
            </a:pPr>
            <a:endParaRPr lang="it-IT" dirty="0"/>
          </a:p>
          <a:p>
            <a:pPr marL="285750" indent="-285750" algn="just" fontAlgn="base">
              <a:buFont typeface="Arial" panose="020B0604020202020204" pitchFamily="34" charset="0"/>
              <a:buChar char="•"/>
            </a:pPr>
            <a:r>
              <a:rPr lang="it-IT" dirty="0"/>
              <a:t>La carta delinea anche la situazione anteguerra dei tre imperi (russo, tedesco e austro-ungarico) e le nuove frontiere che derivarono dagli accordi di pace in modo da evidenziare le mutazioni a livello di organizzazione statuale che caratterizzarono questo periodo.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62201" y="624110"/>
            <a:ext cx="9142412" cy="578157"/>
          </a:xfrm>
        </p:spPr>
        <p:txBody>
          <a:bodyPr>
            <a:normAutofit fontScale="90000"/>
          </a:bodyPr>
          <a:lstStyle/>
          <a:p>
            <a:r>
              <a:rPr lang="it-IT" dirty="0"/>
              <a:t>Fra le due guerre: le criticità emergenti</a:t>
            </a:r>
          </a:p>
        </p:txBody>
      </p:sp>
      <p:sp>
        <p:nvSpPr>
          <p:cNvPr id="3" name="Segnaposto contenuto 2"/>
          <p:cNvSpPr>
            <a:spLocks noGrp="1"/>
          </p:cNvSpPr>
          <p:nvPr>
            <p:ph idx="1"/>
          </p:nvPr>
        </p:nvSpPr>
        <p:spPr>
          <a:xfrm>
            <a:off x="2589212" y="1710267"/>
            <a:ext cx="8915400" cy="4200955"/>
          </a:xfrm>
        </p:spPr>
        <p:txBody>
          <a:bodyPr>
            <a:noAutofit/>
          </a:bodyPr>
          <a:lstStyle/>
          <a:p>
            <a:pPr algn="just"/>
            <a:r>
              <a:rPr lang="it-IT" dirty="0"/>
              <a:t>L’attacco a Versailles: interessi nazionali, volontà di potenza. Versailles rappresentò lo scontro tra il vecchio e il nuovo mondo</a:t>
            </a:r>
          </a:p>
          <a:p>
            <a:pPr algn="just"/>
            <a:r>
              <a:rPr lang="it-IT" dirty="0"/>
              <a:t>La politica estera del fascismo come elemento destabilizzante l’Europa</a:t>
            </a:r>
          </a:p>
          <a:p>
            <a:pPr algn="just"/>
            <a:r>
              <a:rPr lang="it-IT" dirty="0"/>
              <a:t>Totalitarismi</a:t>
            </a:r>
            <a:endParaRPr lang="it-IT" sz="1800" dirty="0"/>
          </a:p>
          <a:p>
            <a:pPr lvl="1" algn="just"/>
            <a:r>
              <a:rPr lang="it-IT" sz="1800" dirty="0"/>
              <a:t>Il comunismo</a:t>
            </a:r>
          </a:p>
          <a:p>
            <a:pPr lvl="1" algn="just"/>
            <a:r>
              <a:rPr lang="it-IT" sz="1800" dirty="0"/>
              <a:t>Il fascismo</a:t>
            </a:r>
          </a:p>
          <a:p>
            <a:pPr lvl="1" algn="just"/>
            <a:r>
              <a:rPr lang="it-IT" sz="1800" dirty="0"/>
              <a:t>Il nazismo</a:t>
            </a:r>
          </a:p>
          <a:p>
            <a:pPr algn="just"/>
            <a:r>
              <a:rPr lang="it-IT" dirty="0"/>
              <a:t>La crisi economica del 1929</a:t>
            </a:r>
          </a:p>
          <a:p>
            <a:pPr algn="just"/>
            <a:r>
              <a:rPr lang="it-IT" dirty="0"/>
              <a:t>Un lungo armistizio in armi: gli anni trenta, una sorta di passaggio verso un nuovo conflitto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1594A26-6577-46AB-8891-BAD28C364036}"/>
              </a:ext>
            </a:extLst>
          </p:cNvPr>
          <p:cNvSpPr>
            <a:spLocks noGrp="1" noChangeArrowheads="1"/>
          </p:cNvSpPr>
          <p:nvPr>
            <p:ph type="title"/>
          </p:nvPr>
        </p:nvSpPr>
        <p:spPr>
          <a:xfrm>
            <a:off x="1989667" y="624110"/>
            <a:ext cx="9514945" cy="612023"/>
          </a:xfrm>
        </p:spPr>
        <p:txBody>
          <a:bodyPr>
            <a:normAutofit fontScale="90000"/>
          </a:bodyPr>
          <a:lstStyle/>
          <a:p>
            <a:pPr algn="ctr"/>
            <a:r>
              <a:rPr lang="it-IT" sz="2700" dirty="0">
                <a:solidFill>
                  <a:prstClr val="black">
                    <a:lumMod val="85000"/>
                    <a:lumOff val="15000"/>
                  </a:prstClr>
                </a:solidFill>
              </a:rPr>
              <a:t>Un conflitto sospeso o un nuovo equilibrio?</a:t>
            </a:r>
            <a:br>
              <a:rPr lang="it-IT" altLang="it-IT" b="1" dirty="0"/>
            </a:br>
            <a:endParaRPr lang="it-IT" altLang="it-IT" sz="5700" b="1" dirty="0"/>
          </a:p>
        </p:txBody>
      </p:sp>
      <p:sp>
        <p:nvSpPr>
          <p:cNvPr id="4099" name="Rectangle 3">
            <a:extLst>
              <a:ext uri="{FF2B5EF4-FFF2-40B4-BE49-F238E27FC236}">
                <a16:creationId xmlns:a16="http://schemas.microsoft.com/office/drawing/2014/main" id="{A0D54AE0-8A98-4714-AD3B-5AFF02F77C7C}"/>
              </a:ext>
            </a:extLst>
          </p:cNvPr>
          <p:cNvSpPr>
            <a:spLocks noGrp="1" noChangeArrowheads="1"/>
          </p:cNvSpPr>
          <p:nvPr>
            <p:ph type="body" idx="1"/>
          </p:nvPr>
        </p:nvSpPr>
        <p:spPr>
          <a:xfrm>
            <a:off x="2589212" y="1456267"/>
            <a:ext cx="8915400" cy="4454955"/>
          </a:xfrm>
        </p:spPr>
        <p:txBody>
          <a:bodyPr>
            <a:normAutofit/>
          </a:bodyPr>
          <a:lstStyle/>
          <a:p>
            <a:r>
              <a:rPr lang="it-IT" altLang="it-IT" dirty="0"/>
              <a:t>Versailles ben presto cominciò a mostrare la delicatezza del suo apparente equilibrio: revisionismo italiano, poi dei paesi sconfitti, infine della Germania. A questi si contrapposero in modo debole le potenze europee vincitrici</a:t>
            </a:r>
          </a:p>
          <a:p>
            <a:r>
              <a:rPr lang="it-IT" altLang="it-IT" dirty="0"/>
              <a:t>L’apparente equilibrio degli anni Venti in realtà era un precario equilibrio che non resse l’urto della crisi del 1929.</a:t>
            </a:r>
          </a:p>
          <a:p>
            <a:r>
              <a:rPr lang="it-IT" altLang="it-IT" dirty="0"/>
              <a:t>Esplosa in USA, si generalizzò per la mancanza di strumenti multilaterali di governo dei problemi economici. </a:t>
            </a:r>
          </a:p>
          <a:p>
            <a:r>
              <a:rPr lang="it-IT" altLang="it-IT" dirty="0"/>
              <a:t>Limiti della </a:t>
            </a:r>
            <a:r>
              <a:rPr lang="it-IT" altLang="it-IT" dirty="0" err="1"/>
              <a:t>SdN</a:t>
            </a:r>
            <a:r>
              <a:rPr lang="it-IT" altLang="it-IT" dirty="0"/>
              <a:t> e delle capacità diplomatiche</a:t>
            </a:r>
          </a:p>
          <a:p>
            <a:r>
              <a:rPr lang="it-IT" altLang="it-IT" dirty="0"/>
              <a:t>Quella crisi condusse al crollo della Repubblica di Weimar, ma ebbe ripercussioni nazionalistiche durissime in tutti i paesi che a loro volta fecero crollare la rete di accordi economici internazionali ricostruita da pochi anni, e innalzare barriere altrettanto forti attorno alle grandi potenze economiche che formarono sfere chiuse all’esterno.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1594A26-6577-46AB-8891-BAD28C364036}"/>
              </a:ext>
            </a:extLst>
          </p:cNvPr>
          <p:cNvSpPr>
            <a:spLocks noGrp="1" noChangeArrowheads="1"/>
          </p:cNvSpPr>
          <p:nvPr>
            <p:ph type="title"/>
          </p:nvPr>
        </p:nvSpPr>
        <p:spPr>
          <a:xfrm>
            <a:off x="1989667" y="624110"/>
            <a:ext cx="9514945" cy="612023"/>
          </a:xfrm>
        </p:spPr>
        <p:txBody>
          <a:bodyPr>
            <a:normAutofit fontScale="90000"/>
          </a:bodyPr>
          <a:lstStyle/>
          <a:p>
            <a:pPr algn="ctr"/>
            <a:r>
              <a:rPr lang="it-IT" sz="2700" dirty="0">
                <a:solidFill>
                  <a:prstClr val="black">
                    <a:lumMod val="85000"/>
                    <a:lumOff val="15000"/>
                  </a:prstClr>
                </a:solidFill>
              </a:rPr>
              <a:t>Un conflitto sospeso o un nuovo equilibrio?</a:t>
            </a:r>
            <a:br>
              <a:rPr lang="it-IT" altLang="it-IT" b="1" dirty="0"/>
            </a:br>
            <a:endParaRPr lang="it-IT" altLang="it-IT" sz="5700" b="1" dirty="0"/>
          </a:p>
        </p:txBody>
      </p:sp>
      <p:sp>
        <p:nvSpPr>
          <p:cNvPr id="4099" name="Rectangle 3">
            <a:extLst>
              <a:ext uri="{FF2B5EF4-FFF2-40B4-BE49-F238E27FC236}">
                <a16:creationId xmlns:a16="http://schemas.microsoft.com/office/drawing/2014/main" id="{A0D54AE0-8A98-4714-AD3B-5AFF02F77C7C}"/>
              </a:ext>
            </a:extLst>
          </p:cNvPr>
          <p:cNvSpPr>
            <a:spLocks noGrp="1" noChangeArrowheads="1"/>
          </p:cNvSpPr>
          <p:nvPr>
            <p:ph type="body" idx="1"/>
          </p:nvPr>
        </p:nvSpPr>
        <p:spPr>
          <a:xfrm>
            <a:off x="2589212" y="1456267"/>
            <a:ext cx="8915400" cy="4454955"/>
          </a:xfrm>
        </p:spPr>
        <p:txBody>
          <a:bodyPr>
            <a:normAutofit/>
          </a:bodyPr>
          <a:lstStyle/>
          <a:p>
            <a:pPr algn="just"/>
            <a:r>
              <a:rPr lang="it-IT" altLang="it-IT" dirty="0"/>
              <a:t>Alcuni paesi andarono verso la costruzione di un sistema imperiale: Giappone in estremo oriente; Italia in Africa. </a:t>
            </a:r>
          </a:p>
          <a:p>
            <a:pPr algn="just"/>
            <a:r>
              <a:rPr lang="it-IT" altLang="it-IT" dirty="0"/>
              <a:t>L’URSS si orientò verso una durissima industrializzazione forzata</a:t>
            </a:r>
          </a:p>
          <a:p>
            <a:pPr algn="just"/>
            <a:r>
              <a:rPr lang="it-IT" altLang="it-IT" dirty="0"/>
              <a:t>Nel 1935-36 (crisi etiopica e spagnola) il clima è già prebellico</a:t>
            </a:r>
          </a:p>
          <a:p>
            <a:pPr algn="just"/>
            <a:r>
              <a:rPr lang="it-IT" altLang="it-IT" dirty="0"/>
              <a:t>Nel 1938-39 la Germania ormai nazista porta l’attacco finale a Versailles: sfida i vincitori sulle questioni nodali dell’annessione dell’Austria, sui Sudeti, sulle popolazioni tedesche residenti nei confini polacchi. </a:t>
            </a:r>
          </a:p>
          <a:p>
            <a:pPr algn="just"/>
            <a:r>
              <a:rPr lang="it-IT" altLang="it-IT" dirty="0"/>
              <a:t>Patto di non aggressione </a:t>
            </a:r>
            <a:r>
              <a:rPr lang="it-IT" altLang="it-IT" dirty="0" err="1"/>
              <a:t>Ribbentrop</a:t>
            </a:r>
            <a:r>
              <a:rPr lang="it-IT" altLang="it-IT" dirty="0"/>
              <a:t>-Molotov (1939 - sistemi che sarebbero venuti a conflitto per l’egemonia sulla massa euro-asiatica, ma anche per le direttrici tradizionali di spinta: verso ovest e sud l’URSS verso est e sud-est la Germania. Il tutto nel quadro delle rispettive sfere imperiali e di spazi vicini)  e spartizione della Polonia. </a:t>
            </a:r>
          </a:p>
        </p:txBody>
      </p:sp>
    </p:spTree>
    <p:extLst>
      <p:ext uri="{BB962C8B-B14F-4D97-AF65-F5344CB8AC3E}">
        <p14:creationId xmlns:p14="http://schemas.microsoft.com/office/powerpoint/2010/main" val="28254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CF4A3-9BFD-4D6A-974C-1DE0C6C2DA0C}"/>
              </a:ext>
            </a:extLst>
          </p:cNvPr>
          <p:cNvSpPr>
            <a:spLocks noGrp="1"/>
          </p:cNvSpPr>
          <p:nvPr>
            <p:ph type="title"/>
          </p:nvPr>
        </p:nvSpPr>
        <p:spPr>
          <a:xfrm>
            <a:off x="2592925" y="624110"/>
            <a:ext cx="8911687" cy="476557"/>
          </a:xfrm>
        </p:spPr>
        <p:txBody>
          <a:bodyPr>
            <a:normAutofit fontScale="90000"/>
          </a:bodyPr>
          <a:lstStyle/>
          <a:p>
            <a:pPr algn="ctr"/>
            <a:r>
              <a:rPr lang="it-IT" dirty="0"/>
              <a:t>Limiti di Versailles</a:t>
            </a:r>
          </a:p>
        </p:txBody>
      </p:sp>
      <p:sp>
        <p:nvSpPr>
          <p:cNvPr id="3" name="Segnaposto contenuto 2">
            <a:extLst>
              <a:ext uri="{FF2B5EF4-FFF2-40B4-BE49-F238E27FC236}">
                <a16:creationId xmlns:a16="http://schemas.microsoft.com/office/drawing/2014/main" id="{5A67CEAD-9F9D-4570-9A03-4F6225EB4609}"/>
              </a:ext>
            </a:extLst>
          </p:cNvPr>
          <p:cNvSpPr>
            <a:spLocks noGrp="1"/>
          </p:cNvSpPr>
          <p:nvPr>
            <p:ph idx="1"/>
          </p:nvPr>
        </p:nvSpPr>
        <p:spPr>
          <a:xfrm>
            <a:off x="2589212" y="2133600"/>
            <a:ext cx="8915400" cy="4100290"/>
          </a:xfrm>
        </p:spPr>
        <p:txBody>
          <a:bodyPr>
            <a:normAutofit lnSpcReduction="10000"/>
          </a:bodyPr>
          <a:lstStyle/>
          <a:p>
            <a:r>
              <a:rPr lang="it-IT" dirty="0"/>
              <a:t>Fallimento dell’autodeterminazione dei popoli</a:t>
            </a:r>
          </a:p>
          <a:p>
            <a:r>
              <a:rPr lang="it-IT" dirty="0" err="1"/>
              <a:t>SdN</a:t>
            </a:r>
            <a:r>
              <a:rPr lang="it-IT" dirty="0"/>
              <a:t> zoppa: USA non partecipa, Germania e URSS per differenti motivi sono fuori, l’Italia è isolata</a:t>
            </a:r>
          </a:p>
          <a:p>
            <a:r>
              <a:rPr lang="it-IT" dirty="0"/>
              <a:t>Semplice sospensione della lotta per il controllo geopolitico e geoeconomico del continente europeo</a:t>
            </a:r>
          </a:p>
          <a:p>
            <a:r>
              <a:rPr lang="it-IT" dirty="0"/>
              <a:t>Linea di demarcazione ad est: liberalismo vs comunismo</a:t>
            </a:r>
          </a:p>
          <a:p>
            <a:r>
              <a:rPr lang="it-IT" dirty="0"/>
              <a:t>Isolamento della Gran Bretagna dal contesto europeo </a:t>
            </a:r>
          </a:p>
          <a:p>
            <a:r>
              <a:rPr lang="it-IT" dirty="0"/>
              <a:t>I vuoti «imperiali» vengono riempiti con un «ibrida» carta geografica</a:t>
            </a:r>
          </a:p>
          <a:p>
            <a:r>
              <a:rPr lang="it-IT" dirty="0"/>
              <a:t>La Francia tentò di assumere un ruolo determinante in Europa risolvendo definitivamente il problema tedesco</a:t>
            </a:r>
          </a:p>
          <a:p>
            <a:r>
              <a:rPr lang="it-IT" dirty="0"/>
              <a:t>La Gran Bretagna temeva la potenza francese sul continente ma volle preservare il suo impero dalle idee di Wilson</a:t>
            </a:r>
          </a:p>
        </p:txBody>
      </p:sp>
    </p:spTree>
    <p:extLst>
      <p:ext uri="{BB962C8B-B14F-4D97-AF65-F5344CB8AC3E}">
        <p14:creationId xmlns:p14="http://schemas.microsoft.com/office/powerpoint/2010/main" val="160807249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383</TotalTime>
  <Words>2981</Words>
  <Application>Microsoft Office PowerPoint</Application>
  <PresentationFormat>Widescreen</PresentationFormat>
  <Paragraphs>165</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Arial</vt:lpstr>
      <vt:lpstr>Century Gothic</vt:lpstr>
      <vt:lpstr>Wingdings</vt:lpstr>
      <vt:lpstr>Wingdings 3</vt:lpstr>
      <vt:lpstr>Filo</vt:lpstr>
      <vt:lpstr>Fra le due guerre. 1920-1939</vt:lpstr>
      <vt:lpstr>L’eredità della guerra. I trattati di pace</vt:lpstr>
      <vt:lpstr>L’eredità della guerra. Le novità</vt:lpstr>
      <vt:lpstr>Presentazione standard di PowerPoint</vt:lpstr>
      <vt:lpstr>Fra le due guerre </vt:lpstr>
      <vt:lpstr>Fra le due guerre: le criticità emergenti</vt:lpstr>
      <vt:lpstr>Un conflitto sospeso o un nuovo equilibrio? </vt:lpstr>
      <vt:lpstr>Un conflitto sospeso o un nuovo equilibrio? </vt:lpstr>
      <vt:lpstr>Limiti di Versailles</vt:lpstr>
      <vt:lpstr>Il fallimento di Versailles</vt:lpstr>
      <vt:lpstr>L’equilibrio degli anni Venti: una pericolosa illusione</vt:lpstr>
      <vt:lpstr>L’equilibrio degli anni Venti: una pericolosa illusione</vt:lpstr>
      <vt:lpstr>Presentazione standard di PowerPoint</vt:lpstr>
      <vt:lpstr>L’equilibrio degli anni Venti: una pericolosa illusione</vt:lpstr>
      <vt:lpstr>Presentazione standard di PowerPoint</vt:lpstr>
      <vt:lpstr>Valutazioni storiche e geopolitiche  sul Patto di Locarno</vt:lpstr>
      <vt:lpstr>Valutazioni storiche e geopolitiche  sul Patto di Locarno</vt:lpstr>
      <vt:lpstr>Effetti della crisi del 1929</vt:lpstr>
      <vt:lpstr>Effetti geopolitici generali della crisi del 1929</vt:lpstr>
      <vt:lpstr>Effetti geopolitici della crisi del 1929 sugli Stati</vt:lpstr>
      <vt:lpstr>Presentazione standard di PowerPoint</vt:lpstr>
      <vt:lpstr>Presentazione standard di PowerPoint</vt:lpstr>
      <vt:lpstr>Presentazione standard di PowerPoint</vt:lpstr>
      <vt:lpstr>Effetti geopolitici della crisi del 1929 sugli Stati</vt:lpstr>
      <vt:lpstr>Il revisionismo di Versailles.  La destabilizzazione balcanica</vt:lpstr>
      <vt:lpstr>Il revisionismo di Versailles.  La destabilizzazione balcanica</vt:lpstr>
      <vt:lpstr>Presentazione standard di PowerPoint</vt:lpstr>
      <vt:lpstr>La Germania nazista e il retaggio dell’idea imperiale</vt:lpstr>
      <vt:lpstr>Le crisi di Etiopia e di Spagna</vt:lpstr>
      <vt:lpstr>Le crisi di Etiopia e di Spagna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 le due guerre. 1920-1939</dc:title>
  <dc:creator>utente</dc:creator>
  <cp:lastModifiedBy>utente</cp:lastModifiedBy>
  <cp:revision>32</cp:revision>
  <dcterms:created xsi:type="dcterms:W3CDTF">2023-01-05T15:56:28Z</dcterms:created>
  <dcterms:modified xsi:type="dcterms:W3CDTF">2023-12-22T17:33:48Z</dcterms:modified>
</cp:coreProperties>
</file>