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12192000" cy="6858000"/>
  <p:notesSz cx="6858000" cy="9144000"/>
  <p:embeddedFontLst>
    <p:embeddedFont>
      <p:font typeface="Cambria Math" panose="02040503050406030204" pitchFamily="18" charset="0"/>
      <p:regular r:id="rId56"/>
    </p:embeddedFont>
    <p:embeddedFont>
      <p:font typeface="Century Gothic" panose="020B0502020202020204" pitchFamily="34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4" roundtripDataSignature="AMtx7mgBVNIg6EApSE3t85Bm07RM2b05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AB4462F-C6F0-407D-ADCE-BCAD2A96DFE0}">
  <a:tblStyle styleId="{0AB4462F-C6F0-407D-ADCE-BCAD2A96DFE0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2EFCC"/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F1F7E7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9"/>
  </p:normalViewPr>
  <p:slideViewPr>
    <p:cSldViewPr snapToGrid="0">
      <p:cViewPr varScale="1">
        <p:scale>
          <a:sx n="120" d="100"/>
          <a:sy n="12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3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3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2162e6b4599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g2162e6b45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4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4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4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4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4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5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5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5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54" descr="Celestia-R1---OverlayTitleH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54"/>
          <p:cNvSpPr txBox="1"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4"/>
          <p:cNvSpPr txBox="1"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l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54"/>
          <p:cNvSpPr txBox="1">
            <a:spLocks noGrp="1"/>
          </p:cNvSpPr>
          <p:nvPr>
            <p:ph type="dt" idx="10"/>
          </p:nvPr>
        </p:nvSpPr>
        <p:spPr>
          <a:xfrm>
            <a:off x="8932558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4"/>
          <p:cNvSpPr txBox="1">
            <a:spLocks noGrp="1"/>
          </p:cNvSpPr>
          <p:nvPr>
            <p:ph type="ftr" idx="11"/>
          </p:nvPr>
        </p:nvSpPr>
        <p:spPr>
          <a:xfrm>
            <a:off x="3962399" y="5870575"/>
            <a:ext cx="4893958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4"/>
          <p:cNvSpPr txBox="1">
            <a:spLocks noGrp="1"/>
          </p:cNvSpPr>
          <p:nvPr>
            <p:ph type="sldNum" idx="12"/>
          </p:nvPr>
        </p:nvSpPr>
        <p:spPr>
          <a:xfrm>
            <a:off x="10608958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panoramica con didascalia">
  <p:cSld name="Immagine panoramica con didascalia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63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63"/>
          <p:cNvSpPr txBox="1"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3"/>
          <p:cNvSpPr>
            <a:spLocks noGrp="1"/>
          </p:cNvSpPr>
          <p:nvPr>
            <p:ph type="pic" idx="2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noFill/>
          <a:ln w="50800" cap="sq" cmpd="dbl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sp>
      <p:sp>
        <p:nvSpPr>
          <p:cNvPr id="80" name="Google Shape;80;p63"/>
          <p:cNvSpPr txBox="1">
            <a:spLocks noGrp="1"/>
          </p:cNvSpPr>
          <p:nvPr>
            <p:ph type="body" idx="1"/>
          </p:nvPr>
        </p:nvSpPr>
        <p:spPr>
          <a:xfrm>
            <a:off x="685800" y="5299603"/>
            <a:ext cx="10131427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1" name="Google Shape;81;p63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3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3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sottotitolo">
  <p:cSld name="Titolo e sottotitolo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64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64"/>
          <p:cNvSpPr txBox="1"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64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64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64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zione con didascalia">
  <p:cSld name="Citazione con didascalia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65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65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US" sz="80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94" name="Google Shape;94;p65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US" sz="80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95" name="Google Shape;95;p65"/>
          <p:cNvSpPr txBox="1"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65"/>
          <p:cNvSpPr txBox="1">
            <a:spLocks noGrp="1"/>
          </p:cNvSpPr>
          <p:nvPr>
            <p:ph type="body" idx="1"/>
          </p:nvPr>
        </p:nvSpPr>
        <p:spPr>
          <a:xfrm>
            <a:off x="1097875" y="3352800"/>
            <a:ext cx="933918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alibri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65"/>
          <p:cNvSpPr txBox="1">
            <a:spLocks noGrp="1"/>
          </p:cNvSpPr>
          <p:nvPr>
            <p:ph type="body" idx="2"/>
          </p:nvPr>
        </p:nvSpPr>
        <p:spPr>
          <a:xfrm>
            <a:off x="687465" y="4343400"/>
            <a:ext cx="10152367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65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5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5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">
  <p:cSld name="Scheda nom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66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66"/>
          <p:cNvSpPr txBox="1"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6"/>
          <p:cNvSpPr txBox="1"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66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66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66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 citazione">
  <p:cSld name="Scheda nome citazion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7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67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US" sz="80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111" name="Google Shape;111;p67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US" sz="80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112" name="Google Shape;112;p67"/>
          <p:cNvSpPr txBox="1"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7"/>
          <p:cNvSpPr txBox="1">
            <a:spLocks noGrp="1"/>
          </p:cNvSpPr>
          <p:nvPr>
            <p:ph type="body" idx="1"/>
          </p:nvPr>
        </p:nvSpPr>
        <p:spPr>
          <a:xfrm>
            <a:off x="685800" y="3886200"/>
            <a:ext cx="10135436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67"/>
          <p:cNvSpPr txBox="1">
            <a:spLocks noGrp="1"/>
          </p:cNvSpPr>
          <p:nvPr>
            <p:ph type="body" idx="2"/>
          </p:nvPr>
        </p:nvSpPr>
        <p:spPr>
          <a:xfrm>
            <a:off x="685799" y="4775200"/>
            <a:ext cx="10135436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67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67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67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o o falso">
  <p:cSld name="Vero o falso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68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68"/>
          <p:cNvSpPr txBox="1"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68"/>
          <p:cNvSpPr txBox="1">
            <a:spLocks noGrp="1"/>
          </p:cNvSpPr>
          <p:nvPr>
            <p:ph type="body" idx="1"/>
          </p:nvPr>
        </p:nvSpPr>
        <p:spPr>
          <a:xfrm>
            <a:off x="685801" y="3505200"/>
            <a:ext cx="10131428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 b="0" cap="none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68"/>
          <p:cNvSpPr txBox="1">
            <a:spLocks noGrp="1"/>
          </p:cNvSpPr>
          <p:nvPr>
            <p:ph type="body" idx="2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68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68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68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69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69"/>
          <p:cNvSpPr txBox="1">
            <a:spLocks noGrp="1"/>
          </p:cNvSpPr>
          <p:nvPr>
            <p:ph type="body" idx="1"/>
          </p:nvPr>
        </p:nvSpPr>
        <p:spPr>
          <a:xfrm rot="5400000">
            <a:off x="3926947" y="-1099079"/>
            <a:ext cx="3649133" cy="1013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69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69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69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132" name="Google Shape;132;p69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70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70"/>
          <p:cNvSpPr txBox="1">
            <a:spLocks noGrp="1"/>
          </p:cNvSpPr>
          <p:nvPr>
            <p:ph type="title"/>
          </p:nvPr>
        </p:nvSpPr>
        <p:spPr>
          <a:xfrm rot="5400000">
            <a:off x="7147151" y="2121124"/>
            <a:ext cx="5181601" cy="215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70"/>
          <p:cNvSpPr txBox="1">
            <a:spLocks noGrp="1"/>
          </p:cNvSpPr>
          <p:nvPr>
            <p:ph type="body" idx="1"/>
          </p:nvPr>
        </p:nvSpPr>
        <p:spPr>
          <a:xfrm rot="5400000">
            <a:off x="2011058" y="-715658"/>
            <a:ext cx="5181600" cy="7832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70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70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70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5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55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5"/>
          <p:cNvSpPr txBox="1"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55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5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5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6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6"/>
          <p:cNvSpPr txBox="1"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6"/>
          <p:cNvSpPr txBox="1"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6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6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6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57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7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7"/>
          <p:cNvSpPr txBox="1">
            <a:spLocks noGrp="1"/>
          </p:cNvSpPr>
          <p:nvPr>
            <p:ph type="body" idx="1"/>
          </p:nvPr>
        </p:nvSpPr>
        <p:spPr>
          <a:xfrm>
            <a:off x="685802" y="2142067"/>
            <a:ext cx="4995334" cy="364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7"/>
          <p:cNvSpPr txBox="1">
            <a:spLocks noGrp="1"/>
          </p:cNvSpPr>
          <p:nvPr>
            <p:ph type="body" idx="2"/>
          </p:nvPr>
        </p:nvSpPr>
        <p:spPr>
          <a:xfrm>
            <a:off x="5821895" y="2142067"/>
            <a:ext cx="4995332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7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7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7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8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8"/>
          <p:cNvSpPr txBox="1"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58"/>
          <p:cNvSpPr txBox="1">
            <a:spLocks noGrp="1"/>
          </p:cNvSpPr>
          <p:nvPr>
            <p:ph type="body" idx="2"/>
          </p:nvPr>
        </p:nvSpPr>
        <p:spPr>
          <a:xfrm>
            <a:off x="685801" y="2870201"/>
            <a:ext cx="4996923" cy="292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8"/>
          <p:cNvSpPr txBox="1">
            <a:spLocks noGrp="1"/>
          </p:cNvSpPr>
          <p:nvPr>
            <p:ph type="body" idx="3"/>
          </p:nvPr>
        </p:nvSpPr>
        <p:spPr>
          <a:xfrm>
            <a:off x="6096003" y="2226734"/>
            <a:ext cx="47228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58"/>
          <p:cNvSpPr txBox="1">
            <a:spLocks noGrp="1"/>
          </p:cNvSpPr>
          <p:nvPr>
            <p:ph type="body" idx="4"/>
          </p:nvPr>
        </p:nvSpPr>
        <p:spPr>
          <a:xfrm>
            <a:off x="5823483" y="2870201"/>
            <a:ext cx="4995334" cy="292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58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8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8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59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59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9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9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9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60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60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0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0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61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61"/>
          <p:cNvSpPr txBox="1"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1"/>
          <p:cNvSpPr txBox="1">
            <a:spLocks noGrp="1"/>
          </p:cNvSpPr>
          <p:nvPr>
            <p:ph type="body" idx="1"/>
          </p:nvPr>
        </p:nvSpPr>
        <p:spPr>
          <a:xfrm>
            <a:off x="4648201" y="609601"/>
            <a:ext cx="6169026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61"/>
          <p:cNvSpPr txBox="1">
            <a:spLocks noGrp="1"/>
          </p:cNvSpPr>
          <p:nvPr>
            <p:ph type="body" idx="2"/>
          </p:nvPr>
        </p:nvSpPr>
        <p:spPr>
          <a:xfrm>
            <a:off x="685800" y="3445933"/>
            <a:ext cx="368088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61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1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1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62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62"/>
          <p:cNvSpPr txBox="1"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2"/>
          <p:cNvSpPr>
            <a:spLocks noGrp="1"/>
          </p:cNvSpPr>
          <p:nvPr>
            <p:ph type="pic" idx="2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noFill/>
          <a:ln w="50800" cap="sq" cmpd="dbl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sp>
      <p:sp>
        <p:nvSpPr>
          <p:cNvPr id="72" name="Google Shape;72;p62"/>
          <p:cNvSpPr txBox="1">
            <a:spLocks noGrp="1"/>
          </p:cNvSpPr>
          <p:nvPr>
            <p:ph type="body" idx="1"/>
          </p:nvPr>
        </p:nvSpPr>
        <p:spPr>
          <a:xfrm>
            <a:off x="685800" y="2971800"/>
            <a:ext cx="6164653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62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2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2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3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53"/>
          <p:cNvSpPr txBox="1"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3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3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3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"/>
          <p:cNvSpPr txBox="1">
            <a:spLocks noGrp="1"/>
          </p:cNvSpPr>
          <p:nvPr>
            <p:ph type="ctrTitle"/>
          </p:nvPr>
        </p:nvSpPr>
        <p:spPr>
          <a:xfrm>
            <a:off x="678964" y="579781"/>
            <a:ext cx="8825662" cy="3329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/>
              <a:t>ESPRESSIONE DEL DATO ANALITICO</a:t>
            </a:r>
            <a:endParaRPr/>
          </a:p>
        </p:txBody>
      </p:sp>
      <p:sp>
        <p:nvSpPr>
          <p:cNvPr id="145" name="Google Shape;145;p1"/>
          <p:cNvSpPr txBox="1">
            <a:spLocks noGrp="1"/>
          </p:cNvSpPr>
          <p:nvPr>
            <p:ph type="subTitle" idx="1"/>
          </p:nvPr>
        </p:nvSpPr>
        <p:spPr>
          <a:xfrm>
            <a:off x="428444" y="5416798"/>
            <a:ext cx="8825662" cy="861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UD. 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0"/>
          <p:cNvSpPr txBox="1"/>
          <p:nvPr/>
        </p:nvSpPr>
        <p:spPr>
          <a:xfrm>
            <a:off x="341026" y="108589"/>
            <a:ext cx="6892276" cy="43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Gli</a:t>
            </a:r>
            <a:r>
              <a:rPr lang="en-US" sz="2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errori</a:t>
            </a:r>
            <a:r>
              <a:rPr lang="en-US" sz="2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nelle</a:t>
            </a:r>
            <a:r>
              <a:rPr lang="en-US" sz="2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analisi</a:t>
            </a:r>
            <a:r>
              <a:rPr lang="en-US" sz="2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chimiche</a:t>
            </a:r>
            <a:r>
              <a:rPr lang="en-US" sz="2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MEDIA E MEDIANA</a:t>
            </a:r>
            <a:endParaRPr dirty="0"/>
          </a:p>
        </p:txBody>
      </p:sp>
      <p:sp>
        <p:nvSpPr>
          <p:cNvPr id="293" name="Google Shape;293;p10"/>
          <p:cNvSpPr txBox="1"/>
          <p:nvPr/>
        </p:nvSpPr>
        <p:spPr>
          <a:xfrm>
            <a:off x="446349" y="1292680"/>
            <a:ext cx="11012997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chimica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analitica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ricorre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misure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replicate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dello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stesso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campione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per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ottenere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serie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dati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replicati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attraverso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quali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è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possibile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valutare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l’incertezza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legata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alla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misura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calcolare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sz="2300" b="1" i="0" u="sng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2300" b="1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medio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genere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usa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300" b="1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media</a:t>
            </a:r>
            <a:endParaRPr u="sng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media (media </a:t>
            </a:r>
            <a:r>
              <a:rPr lang="en-US" sz="23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aritmetica</a:t>
            </a:r>
            <a:r>
              <a:rPr lang="en-US" sz="23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23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23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ottiene</a:t>
            </a:r>
            <a:r>
              <a:rPr lang="en-US" sz="23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dividendo</a:t>
            </a:r>
            <a:r>
              <a:rPr lang="en-US" sz="23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la somma </a:t>
            </a:r>
            <a:r>
              <a:rPr lang="en-US" sz="23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delle</a:t>
            </a:r>
            <a:r>
              <a:rPr lang="en-US" sz="23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misure</a:t>
            </a:r>
            <a:r>
              <a:rPr lang="en-US" sz="23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replicate per il </a:t>
            </a:r>
            <a:r>
              <a:rPr lang="en-US" sz="23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numero</a:t>
            </a:r>
            <a:r>
              <a:rPr lang="en-US" sz="23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delle</a:t>
            </a:r>
            <a:r>
              <a:rPr lang="en-US" sz="23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stesse</a:t>
            </a:r>
            <a:r>
              <a:rPr lang="en-US" sz="23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nell'insieme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"/>
          <p:cNvSpPr txBox="1"/>
          <p:nvPr/>
        </p:nvSpPr>
        <p:spPr>
          <a:xfrm>
            <a:off x="534234" y="438411"/>
            <a:ext cx="10305165" cy="590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Oppure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può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essere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utile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calcolare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mediana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mediana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è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il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risultato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centrale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quando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dati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replicati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sono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ordinati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 modo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crescente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decrescente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 un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numero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dispari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dati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mediana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può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essere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ricavata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disponendo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ordine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dati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ed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individuando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il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centrale,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mentre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nel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caso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un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numero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pari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viene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usata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la media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della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coppia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centrale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Es: 5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ripetute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dell’acidità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totale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un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campione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vino: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5.0 ;4.9; 5.2; 5.3; </a:t>
            </a:r>
            <a:r>
              <a:rPr lang="en-US" sz="2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.8 g/l  </a:t>
            </a:r>
            <a:r>
              <a:rPr lang="en-US" sz="2200" b="1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espresso come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acido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tartarico</a:t>
            </a:r>
            <a:endParaRPr dirty="0"/>
          </a:p>
        </p:txBody>
      </p:sp>
      <p:sp>
        <p:nvSpPr>
          <p:cNvPr id="299" name="Google Shape;299;p11"/>
          <p:cNvSpPr txBox="1"/>
          <p:nvPr/>
        </p:nvSpPr>
        <p:spPr>
          <a:xfrm>
            <a:off x="534235" y="4499355"/>
            <a:ext cx="765903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sng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Calcolare</a:t>
            </a:r>
            <a:r>
              <a:rPr lang="en-US" sz="2000" b="1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media e </a:t>
            </a:r>
            <a:r>
              <a:rPr lang="en-US" sz="2000" b="1" i="0" u="sng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mediana</a:t>
            </a:r>
            <a:r>
              <a:rPr lang="en-US" sz="2000" b="1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sng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della</a:t>
            </a:r>
            <a:r>
              <a:rPr lang="en-US" sz="2000" b="1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sng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serie</a:t>
            </a:r>
            <a:r>
              <a:rPr lang="en-US" sz="2000" b="1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000" b="1" i="0" u="sng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dati</a:t>
            </a:r>
            <a:r>
              <a:rPr lang="en-US" sz="2000" b="1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sotto </a:t>
            </a:r>
            <a:r>
              <a:rPr lang="en-US" sz="2000" b="1" i="0" u="sng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riportata</a:t>
            </a:r>
            <a:endParaRPr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2"/>
          <p:cNvSpPr txBox="1"/>
          <p:nvPr/>
        </p:nvSpPr>
        <p:spPr>
          <a:xfrm>
            <a:off x="191856" y="187890"/>
            <a:ext cx="11808287" cy="6606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PRECISIONE</a:t>
            </a: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descrive la ripetibilità delle misurazioni ovvero </a:t>
            </a:r>
            <a:r>
              <a:rPr lang="en-US" sz="2200" b="1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vicinanza di risultati ottenuti tutti nello stesso modo</a:t>
            </a: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precisione</a:t>
            </a: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può essere determinata con una semplice ripetizione della misurazione sui </a:t>
            </a:r>
            <a:r>
              <a:rPr lang="en-US" sz="2200" b="0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campioni replicati</a:t>
            </a: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precisione è una valutazione dell'accordo fra i risultati ottenuti nello stesso identico modo.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Tre termini sono ampiamente usati per descrivere la precisione di una serie di dati replicati: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•"/>
            </a:pPr>
            <a:r>
              <a:rPr lang="en-US"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deviazione standard,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•"/>
            </a:pPr>
            <a:r>
              <a:rPr lang="en-US"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varianza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•"/>
            </a:pPr>
            <a:r>
              <a:rPr lang="en-US"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il coefficiente di variazione. </a:t>
            </a:r>
            <a:endParaRPr/>
          </a:p>
        </p:txBody>
      </p:sp>
      <p:sp>
        <p:nvSpPr>
          <p:cNvPr id="305" name="Google Shape;305;p12"/>
          <p:cNvSpPr txBox="1"/>
          <p:nvPr/>
        </p:nvSpPr>
        <p:spPr>
          <a:xfrm>
            <a:off x="4608324" y="5262730"/>
            <a:ext cx="6002474" cy="1016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Questi tre termini sono una funzione di come il singolo risultato x</a:t>
            </a:r>
            <a:r>
              <a:rPr lang="en-US" sz="1800" b="0" i="0" u="none" strike="noStrike" cap="none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differisce dalla media, cioè della deviazione dei dati dalla media d</a:t>
            </a:r>
            <a:r>
              <a:rPr lang="en-US" sz="1800" b="0" i="0" u="none" strike="noStrike" cap="none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3"/>
          <p:cNvSpPr txBox="1"/>
          <p:nvPr/>
        </p:nvSpPr>
        <p:spPr>
          <a:xfrm>
            <a:off x="341024" y="108589"/>
            <a:ext cx="9770179" cy="43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 ed incertezza nelle analisi chimiche: PRECISIONE E ACCURATEZZA</a:t>
            </a:r>
            <a:endParaRPr/>
          </a:p>
        </p:txBody>
      </p:sp>
      <p:sp>
        <p:nvSpPr>
          <p:cNvPr id="311" name="Google Shape;311;p13"/>
          <p:cNvSpPr txBox="1"/>
          <p:nvPr/>
        </p:nvSpPr>
        <p:spPr>
          <a:xfrm>
            <a:off x="341024" y="686666"/>
            <a:ext cx="11500876" cy="4924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2200" b="1" i="0" u="sng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precisione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descrive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200" b="1" i="0" u="sng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ripetibilità</a:t>
            </a:r>
            <a:r>
              <a:rPr lang="en-US" sz="2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 la </a:t>
            </a:r>
            <a:r>
              <a:rPr lang="en-US" sz="2200" b="1" i="0" u="sng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riproducibilità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misura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Ovvero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vicinanza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ripetute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prendiamo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serie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dell’acidità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un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campione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vino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Es: 5 </a:t>
            </a:r>
            <a:r>
              <a:rPr lang="en-US" sz="22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misure</a:t>
            </a:r>
            <a:r>
              <a:rPr lang="en-US" sz="2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ripetute</a:t>
            </a:r>
            <a:r>
              <a:rPr lang="en-US" sz="2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dell’acidità</a:t>
            </a:r>
            <a:r>
              <a:rPr lang="en-US" sz="2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totale</a:t>
            </a:r>
            <a:r>
              <a:rPr lang="en-US" sz="2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un </a:t>
            </a:r>
            <a:r>
              <a:rPr lang="en-US" sz="22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campione</a:t>
            </a:r>
            <a:r>
              <a:rPr lang="en-US" sz="2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vino: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5.0 ;4.9; 5.2; 5.3; 4.8 g/l  espresso come </a:t>
            </a:r>
            <a:r>
              <a:rPr lang="en-US" sz="22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acido</a:t>
            </a:r>
            <a:r>
              <a:rPr lang="en-US" sz="2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tartarico</a:t>
            </a:r>
            <a:endParaRPr lang="en-US" sz="22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Possiamo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calcolare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precisione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chimica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analitica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usa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DEVIAZIONE STANDARD 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en-US" sz="2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DEVIAZIONE STANDARD RELATIVA (COEFFICIENTE DI VARIAZIONE) </a:t>
            </a:r>
            <a:endParaRPr dirty="0"/>
          </a:p>
        </p:txBody>
      </p:sp>
      <p:cxnSp>
        <p:nvCxnSpPr>
          <p:cNvPr id="312" name="Google Shape;312;p13"/>
          <p:cNvCxnSpPr/>
          <p:nvPr/>
        </p:nvCxnSpPr>
        <p:spPr>
          <a:xfrm>
            <a:off x="2957438" y="6039282"/>
            <a:ext cx="2817250" cy="2"/>
          </a:xfrm>
          <a:prstGeom prst="straightConnector1">
            <a:avLst/>
          </a:prstGeom>
          <a:noFill/>
          <a:ln w="349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13" name="Google Shape;313;p13"/>
          <p:cNvCxnSpPr/>
          <p:nvPr/>
        </p:nvCxnSpPr>
        <p:spPr>
          <a:xfrm>
            <a:off x="4366062" y="5778079"/>
            <a:ext cx="2" cy="522405"/>
          </a:xfrm>
          <a:prstGeom prst="straightConnector1">
            <a:avLst/>
          </a:prstGeom>
          <a:noFill/>
          <a:ln w="95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4" name="Google Shape;314;p13"/>
          <p:cNvSpPr txBox="1"/>
          <p:nvPr/>
        </p:nvSpPr>
        <p:spPr>
          <a:xfrm>
            <a:off x="3329327" y="6327250"/>
            <a:ext cx="1226600" cy="28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 MEDIO</a:t>
            </a:r>
            <a:endParaRPr/>
          </a:p>
        </p:txBody>
      </p:sp>
      <p:cxnSp>
        <p:nvCxnSpPr>
          <p:cNvPr id="315" name="Google Shape;315;p13"/>
          <p:cNvCxnSpPr/>
          <p:nvPr/>
        </p:nvCxnSpPr>
        <p:spPr>
          <a:xfrm flipH="1">
            <a:off x="4366063" y="5838980"/>
            <a:ext cx="965594" cy="2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Dot"/>
            <a:round/>
            <a:headEnd type="triangle" w="med" len="med"/>
            <a:tailEnd type="triangle" w="med" len="med"/>
          </a:ln>
        </p:spPr>
      </p:cxnSp>
      <p:cxnSp>
        <p:nvCxnSpPr>
          <p:cNvPr id="316" name="Google Shape;316;p13"/>
          <p:cNvCxnSpPr/>
          <p:nvPr/>
        </p:nvCxnSpPr>
        <p:spPr>
          <a:xfrm>
            <a:off x="5331655" y="5804846"/>
            <a:ext cx="2" cy="522405"/>
          </a:xfrm>
          <a:prstGeom prst="straightConnector1">
            <a:avLst/>
          </a:prstGeom>
          <a:noFill/>
          <a:ln w="3175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7" name="Google Shape;317;p13"/>
          <p:cNvSpPr txBox="1"/>
          <p:nvPr/>
        </p:nvSpPr>
        <p:spPr>
          <a:xfrm>
            <a:off x="5171049" y="6361384"/>
            <a:ext cx="1906075" cy="28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SINGOLA OSSERVAZIONE</a:t>
            </a:r>
            <a:endParaRPr/>
          </a:p>
        </p:txBody>
      </p:sp>
      <p:sp>
        <p:nvSpPr>
          <p:cNvPr id="318" name="Google Shape;318;p13"/>
          <p:cNvSpPr txBox="1"/>
          <p:nvPr/>
        </p:nvSpPr>
        <p:spPr>
          <a:xfrm>
            <a:off x="9133827" y="5903960"/>
            <a:ext cx="1057185" cy="51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2400" b="0" i="0" u="none" strike="noStrike" cap="none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= x</a:t>
            </a:r>
            <a:r>
              <a:rPr lang="en-US" sz="2400" b="0" i="0" u="none" strike="noStrike" cap="none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-x</a:t>
            </a:r>
            <a:endParaRPr/>
          </a:p>
        </p:txBody>
      </p:sp>
      <p:sp>
        <p:nvSpPr>
          <p:cNvPr id="319" name="Google Shape;319;p13"/>
          <p:cNvSpPr txBox="1"/>
          <p:nvPr/>
        </p:nvSpPr>
        <p:spPr>
          <a:xfrm>
            <a:off x="8164714" y="5446120"/>
            <a:ext cx="3654025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Deviazione dei dati dalla media</a:t>
            </a:r>
            <a:endParaRPr/>
          </a:p>
        </p:txBody>
      </p:sp>
      <p:sp>
        <p:nvSpPr>
          <p:cNvPr id="320" name="Google Shape;320;p13"/>
          <p:cNvSpPr/>
          <p:nvPr/>
        </p:nvSpPr>
        <p:spPr>
          <a:xfrm>
            <a:off x="8036466" y="5434122"/>
            <a:ext cx="3805440" cy="1204261"/>
          </a:xfrm>
          <a:prstGeom prst="roundRect">
            <a:avLst>
              <a:gd name="adj" fmla="val 16667"/>
            </a:avLst>
          </a:prstGeom>
          <a:solidFill>
            <a:schemeClr val="accent1">
              <a:alpha val="31764"/>
            </a:schemeClr>
          </a:solidFill>
          <a:ln w="698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1" name="Google Shape;321;p13"/>
          <p:cNvCxnSpPr/>
          <p:nvPr/>
        </p:nvCxnSpPr>
        <p:spPr>
          <a:xfrm>
            <a:off x="9088108" y="6035678"/>
            <a:ext cx="2" cy="291572"/>
          </a:xfrm>
          <a:prstGeom prst="straightConnector1">
            <a:avLst/>
          </a:prstGeom>
          <a:noFill/>
          <a:ln w="508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2" name="Google Shape;322;p13"/>
          <p:cNvCxnSpPr/>
          <p:nvPr/>
        </p:nvCxnSpPr>
        <p:spPr>
          <a:xfrm>
            <a:off x="10270010" y="6035678"/>
            <a:ext cx="2" cy="291572"/>
          </a:xfrm>
          <a:prstGeom prst="straightConnector1">
            <a:avLst/>
          </a:prstGeom>
          <a:noFill/>
          <a:ln w="508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3" name="Google Shape;323;p13"/>
          <p:cNvCxnSpPr/>
          <p:nvPr/>
        </p:nvCxnSpPr>
        <p:spPr>
          <a:xfrm flipH="1">
            <a:off x="9913618" y="6028318"/>
            <a:ext cx="291572" cy="2"/>
          </a:xfrm>
          <a:prstGeom prst="straightConnector1">
            <a:avLst/>
          </a:pr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"/>
          <p:cNvSpPr txBox="1"/>
          <p:nvPr/>
        </p:nvSpPr>
        <p:spPr>
          <a:xfrm>
            <a:off x="341024" y="703508"/>
            <a:ext cx="11012997" cy="407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L’accuratezza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indica la </a:t>
            </a:r>
            <a:r>
              <a:rPr lang="en-US" sz="21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vicinanza</a:t>
            </a: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della</a:t>
            </a: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misura</a:t>
            </a: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sz="21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vero</a:t>
            </a: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 al </a:t>
            </a:r>
            <a:r>
              <a:rPr lang="en-US" sz="21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accettato</a:t>
            </a: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1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indica con </a:t>
            </a:r>
            <a:r>
              <a:rPr lang="en-US" sz="21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</a:t>
            </a:r>
            <a:r>
              <a:rPr lang="en-US" sz="21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</a:t>
            </a: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L’accuratezza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misura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l’accordo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tra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il </a:t>
            </a:r>
            <a:r>
              <a:rPr lang="en-US" sz="21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trovato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 il </a:t>
            </a:r>
            <a:r>
              <a:rPr lang="en-US" sz="21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accettato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L’errore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può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essere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ASSOLUTO o RELATIVO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Es: 5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ripetute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dell’acidità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totale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un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campione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vino:</a:t>
            </a:r>
            <a:endParaRPr lang="en-US"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5.2 ;4.9; 5.2; 5.3; 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.8 g/l  </a:t>
            </a:r>
            <a:r>
              <a:rPr lang="en-US" sz="2000" b="1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espresso come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acido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tartarico</a:t>
            </a:r>
            <a:endParaRPr lang="en-US"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Media </a:t>
            </a:r>
            <a:r>
              <a:rPr lang="en-US" sz="21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osservato</a:t>
            </a: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5.1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 </a:t>
            </a:r>
            <a:r>
              <a:rPr lang="en-US" sz="21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accettato</a:t>
            </a: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come </a:t>
            </a:r>
            <a:r>
              <a:rPr lang="en-US" sz="21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vero</a:t>
            </a: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4.9</a:t>
            </a:r>
            <a:endParaRPr dirty="0"/>
          </a:p>
        </p:txBody>
      </p:sp>
      <p:sp>
        <p:nvSpPr>
          <p:cNvPr id="329" name="Google Shape;329;p14"/>
          <p:cNvSpPr txBox="1"/>
          <p:nvPr/>
        </p:nvSpPr>
        <p:spPr>
          <a:xfrm>
            <a:off x="341024" y="108589"/>
            <a:ext cx="9770179" cy="43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 ed incertezza nelle analisi chimiche: PRECISIONE E ACCURATEZZA</a:t>
            </a:r>
            <a:endParaRPr/>
          </a:p>
        </p:txBody>
      </p:sp>
      <p:pic>
        <p:nvPicPr>
          <p:cNvPr id="330" name="Google Shape;330;p14" descr="Immagine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6571" y="5539298"/>
            <a:ext cx="6938792" cy="743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4" descr="Immagine 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93294" y="5539297"/>
            <a:ext cx="5259893" cy="770848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4"/>
          <p:cNvSpPr/>
          <p:nvPr/>
        </p:nvSpPr>
        <p:spPr>
          <a:xfrm>
            <a:off x="3146376" y="5681844"/>
            <a:ext cx="466134" cy="468563"/>
          </a:xfrm>
          <a:prstGeom prst="ellipse">
            <a:avLst/>
          </a:prstGeom>
          <a:solidFill>
            <a:schemeClr val="accent4">
              <a:alpha val="21176"/>
            </a:schemeClr>
          </a:solidFill>
          <a:ln w="349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4"/>
          <p:cNvSpPr/>
          <p:nvPr/>
        </p:nvSpPr>
        <p:spPr>
          <a:xfrm>
            <a:off x="3976878" y="5659100"/>
            <a:ext cx="476062" cy="518710"/>
          </a:xfrm>
          <a:prstGeom prst="ellipse">
            <a:avLst/>
          </a:prstGeom>
          <a:solidFill>
            <a:schemeClr val="accent1">
              <a:alpha val="21176"/>
            </a:schemeClr>
          </a:solidFill>
          <a:ln w="349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4" name="Google Shape;334;p14"/>
          <p:cNvCxnSpPr/>
          <p:nvPr/>
        </p:nvCxnSpPr>
        <p:spPr>
          <a:xfrm flipH="1">
            <a:off x="2816119" y="6177810"/>
            <a:ext cx="396334" cy="322379"/>
          </a:xfrm>
          <a:prstGeom prst="straightConnector1">
            <a:avLst/>
          </a:prstGeom>
          <a:noFill/>
          <a:ln w="47625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35" name="Google Shape;335;p14"/>
          <p:cNvCxnSpPr/>
          <p:nvPr/>
        </p:nvCxnSpPr>
        <p:spPr>
          <a:xfrm>
            <a:off x="4327590" y="6172767"/>
            <a:ext cx="409732" cy="327422"/>
          </a:xfrm>
          <a:prstGeom prst="straightConnector1">
            <a:avLst/>
          </a:prstGeom>
          <a:noFill/>
          <a:ln w="47625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336" name="Google Shape;336;p14"/>
          <p:cNvSpPr txBox="1"/>
          <p:nvPr/>
        </p:nvSpPr>
        <p:spPr>
          <a:xfrm>
            <a:off x="1925201" y="6257293"/>
            <a:ext cx="154946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Valore </a:t>
            </a:r>
            <a:r>
              <a:rPr lang="en-US" sz="18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trovato</a:t>
            </a:r>
            <a:endParaRPr dirty="0"/>
          </a:p>
        </p:txBody>
      </p:sp>
      <p:sp>
        <p:nvSpPr>
          <p:cNvPr id="337" name="Google Shape;337;p14"/>
          <p:cNvSpPr txBox="1"/>
          <p:nvPr/>
        </p:nvSpPr>
        <p:spPr>
          <a:xfrm>
            <a:off x="4719833" y="6248716"/>
            <a:ext cx="12736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Valore </a:t>
            </a:r>
            <a:r>
              <a:rPr lang="en-US" sz="1800" b="1" dirty="0" err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vero</a:t>
            </a:r>
            <a:endParaRPr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795F4DB-A8E5-4477-308F-5ABC6DF549F9}"/>
              </a:ext>
            </a:extLst>
          </p:cNvPr>
          <p:cNvSpPr txBox="1"/>
          <p:nvPr/>
        </p:nvSpPr>
        <p:spPr>
          <a:xfrm>
            <a:off x="2593181" y="4923214"/>
            <a:ext cx="61007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Calcolare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assoluto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relativo</a:t>
            </a:r>
            <a:endParaRPr lang="en-US"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5"/>
          <p:cNvSpPr txBox="1"/>
          <p:nvPr/>
        </p:nvSpPr>
        <p:spPr>
          <a:xfrm>
            <a:off x="1122958" y="501042"/>
            <a:ext cx="4142359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 </a:t>
            </a:r>
            <a:r>
              <a:rPr lang="en-US" sz="2000" b="1" u="sng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</a:t>
            </a:r>
            <a:r>
              <a:rPr lang="en-US" sz="2000" b="1" u="sng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u="sng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assoluto</a:t>
            </a:r>
            <a:r>
              <a:rPr lang="en-US" sz="2000" b="1" u="sng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misura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è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differenza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fra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il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misurato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 il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vero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Il segno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dell'errore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assoluto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indica se il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questione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è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più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alto o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più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basso del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vero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Se il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ottenuto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è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più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basso del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vero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il segno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è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negativo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; se il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risultato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della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misura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è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più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alto del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vero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allora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il segno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è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positivo</a:t>
            </a:r>
            <a:r>
              <a:rPr lang="en-US" sz="2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343" name="Google Shape;343;p15"/>
          <p:cNvSpPr/>
          <p:nvPr/>
        </p:nvSpPr>
        <p:spPr>
          <a:xfrm>
            <a:off x="2812093" y="4121063"/>
            <a:ext cx="513569" cy="6263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744"/>
                </a:moveTo>
                <a:lnTo>
                  <a:pt x="5400" y="12744"/>
                </a:lnTo>
                <a:lnTo>
                  <a:pt x="5400" y="0"/>
                </a:lnTo>
                <a:lnTo>
                  <a:pt x="16200" y="0"/>
                </a:lnTo>
                <a:lnTo>
                  <a:pt x="16200" y="12744"/>
                </a:lnTo>
                <a:lnTo>
                  <a:pt x="21600" y="12744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5"/>
          <p:cNvSpPr txBox="1"/>
          <p:nvPr/>
        </p:nvSpPr>
        <p:spPr>
          <a:xfrm>
            <a:off x="1122958" y="4889511"/>
            <a:ext cx="4142359" cy="1005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 errore assoluto indica quindi se la misura è sovrastimata o sottostimata</a:t>
            </a:r>
            <a:endParaRPr/>
          </a:p>
        </p:txBody>
      </p:sp>
      <p:sp>
        <p:nvSpPr>
          <p:cNvPr id="345" name="Google Shape;345;p15"/>
          <p:cNvSpPr txBox="1"/>
          <p:nvPr/>
        </p:nvSpPr>
        <p:spPr>
          <a:xfrm>
            <a:off x="6534201" y="501040"/>
            <a:ext cx="3666369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 </a:t>
            </a:r>
            <a:r>
              <a:rPr lang="en-US" sz="2000" b="1" u="sng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</a:t>
            </a:r>
            <a:r>
              <a:rPr lang="en-US" sz="2000" b="1" u="sng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u="sng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relativo</a:t>
            </a:r>
            <a:r>
              <a:rPr lang="en-US" sz="2000" b="1" u="sng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misura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è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dato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dall'errore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assoluto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diviso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per il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vero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L'errore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relativo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può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essere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espresso in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percento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in parti per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mille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 in parti per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milione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seconda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della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grandezza del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risultato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</p:txBody>
      </p:sp>
      <p:sp>
        <p:nvSpPr>
          <p:cNvPr id="346" name="Google Shape;346;p15"/>
          <p:cNvSpPr/>
          <p:nvPr/>
        </p:nvSpPr>
        <p:spPr>
          <a:xfrm>
            <a:off x="8317283" y="3176114"/>
            <a:ext cx="513569" cy="6263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744"/>
                </a:moveTo>
                <a:lnTo>
                  <a:pt x="5400" y="12744"/>
                </a:lnTo>
                <a:lnTo>
                  <a:pt x="5400" y="0"/>
                </a:lnTo>
                <a:lnTo>
                  <a:pt x="16200" y="0"/>
                </a:lnTo>
                <a:lnTo>
                  <a:pt x="16200" y="12744"/>
                </a:lnTo>
                <a:lnTo>
                  <a:pt x="21600" y="12744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5"/>
          <p:cNvSpPr txBox="1"/>
          <p:nvPr/>
        </p:nvSpPr>
        <p:spPr>
          <a:xfrm>
            <a:off x="6649024" y="4797469"/>
            <a:ext cx="4142359" cy="1615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 errore relativo indica in % quanto la misura si discosta dal valore medio e permette di confrontare con facilità  l’accuratezza  di metodi diversi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7"/>
          <p:cNvSpPr txBox="1"/>
          <p:nvPr/>
        </p:nvSpPr>
        <p:spPr>
          <a:xfrm>
            <a:off x="73854" y="34987"/>
            <a:ext cx="10234064" cy="4993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Tipi di errori nelle analisi sperimentali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 CASUALE (o indeterminato)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errori che influenzano la precisione di una misura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 SISTEMATICO (o determinato)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errori che influenzano l’accuratezza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 GROSSOLANO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errore che si presenta occasionalmente legato ad una manovra errata dell’operatore</a:t>
            </a:r>
            <a:endParaRPr/>
          </a:p>
        </p:txBody>
      </p:sp>
      <p:pic>
        <p:nvPicPr>
          <p:cNvPr id="358" name="Google Shape;358;p17" descr="Immagine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4742" y="204152"/>
            <a:ext cx="5545702" cy="396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16" descr="Immagine che contiene test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50800"/>
            <a:ext cx="9194800" cy="6880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8"/>
          <p:cNvSpPr txBox="1"/>
          <p:nvPr/>
        </p:nvSpPr>
        <p:spPr>
          <a:xfrm>
            <a:off x="117844" y="2486556"/>
            <a:ext cx="6004564" cy="650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B. ERRORE CASUALE (o indeterminato)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errori che influenzano la precisione di una misura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4" name="Google Shape;364;p18"/>
          <p:cNvCxnSpPr/>
          <p:nvPr/>
        </p:nvCxnSpPr>
        <p:spPr>
          <a:xfrm>
            <a:off x="172884" y="3957371"/>
            <a:ext cx="4492490" cy="2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5" name="Google Shape;365;p18"/>
          <p:cNvSpPr/>
          <p:nvPr/>
        </p:nvSpPr>
        <p:spPr>
          <a:xfrm>
            <a:off x="2531772" y="3828010"/>
            <a:ext cx="159029" cy="159029"/>
          </a:xfrm>
          <a:prstGeom prst="ellipse">
            <a:avLst/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8"/>
          <p:cNvSpPr/>
          <p:nvPr/>
        </p:nvSpPr>
        <p:spPr>
          <a:xfrm>
            <a:off x="2859876" y="3828010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8"/>
          <p:cNvSpPr/>
          <p:nvPr/>
        </p:nvSpPr>
        <p:spPr>
          <a:xfrm>
            <a:off x="2065864" y="3828010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8"/>
          <p:cNvSpPr/>
          <p:nvPr/>
        </p:nvSpPr>
        <p:spPr>
          <a:xfrm>
            <a:off x="3120126" y="3828010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8"/>
          <p:cNvSpPr/>
          <p:nvPr/>
        </p:nvSpPr>
        <p:spPr>
          <a:xfrm>
            <a:off x="2351035" y="3828010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8"/>
          <p:cNvSpPr/>
          <p:nvPr/>
        </p:nvSpPr>
        <p:spPr>
          <a:xfrm>
            <a:off x="1783137" y="3828010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8"/>
          <p:cNvSpPr/>
          <p:nvPr/>
        </p:nvSpPr>
        <p:spPr>
          <a:xfrm>
            <a:off x="3372122" y="3828010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2" name="Google Shape;372;p18"/>
          <p:cNvCxnSpPr/>
          <p:nvPr/>
        </p:nvCxnSpPr>
        <p:spPr>
          <a:xfrm>
            <a:off x="-21518" y="4384740"/>
            <a:ext cx="4492490" cy="2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3" name="Google Shape;373;p18"/>
          <p:cNvSpPr txBox="1"/>
          <p:nvPr/>
        </p:nvSpPr>
        <p:spPr>
          <a:xfrm>
            <a:off x="6923765" y="2707196"/>
            <a:ext cx="3056209" cy="1209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Gli errori casuali, o indeterminati, sono errori che influenzano la precisione di una misura.</a:t>
            </a:r>
            <a:endParaRPr/>
          </a:p>
        </p:txBody>
      </p:sp>
      <p:cxnSp>
        <p:nvCxnSpPr>
          <p:cNvPr id="374" name="Google Shape;374;p18"/>
          <p:cNvCxnSpPr/>
          <p:nvPr/>
        </p:nvCxnSpPr>
        <p:spPr>
          <a:xfrm>
            <a:off x="104792" y="6343725"/>
            <a:ext cx="4492490" cy="2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5" name="Google Shape;375;p18"/>
          <p:cNvSpPr/>
          <p:nvPr/>
        </p:nvSpPr>
        <p:spPr>
          <a:xfrm>
            <a:off x="2463681" y="6214364"/>
            <a:ext cx="159029" cy="159029"/>
          </a:xfrm>
          <a:prstGeom prst="ellipse">
            <a:avLst/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8"/>
          <p:cNvSpPr/>
          <p:nvPr/>
        </p:nvSpPr>
        <p:spPr>
          <a:xfrm>
            <a:off x="2700850" y="6034440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8"/>
          <p:cNvSpPr/>
          <p:nvPr/>
        </p:nvSpPr>
        <p:spPr>
          <a:xfrm>
            <a:off x="1997772" y="6214364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8"/>
          <p:cNvSpPr/>
          <p:nvPr/>
        </p:nvSpPr>
        <p:spPr>
          <a:xfrm>
            <a:off x="2280249" y="5954926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8"/>
          <p:cNvSpPr/>
          <p:nvPr/>
        </p:nvSpPr>
        <p:spPr>
          <a:xfrm>
            <a:off x="2282943" y="6214364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8"/>
          <p:cNvSpPr/>
          <p:nvPr/>
        </p:nvSpPr>
        <p:spPr>
          <a:xfrm>
            <a:off x="2703397" y="6235751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8"/>
          <p:cNvSpPr/>
          <p:nvPr/>
        </p:nvSpPr>
        <p:spPr>
          <a:xfrm>
            <a:off x="2268976" y="5695491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8"/>
          <p:cNvSpPr txBox="1"/>
          <p:nvPr/>
        </p:nvSpPr>
        <p:spPr>
          <a:xfrm>
            <a:off x="301019" y="5120772"/>
            <a:ext cx="6004563" cy="650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C. ERRORE GROSSOLANO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errore che determina un outlier</a:t>
            </a:r>
            <a:endParaRPr/>
          </a:p>
        </p:txBody>
      </p:sp>
      <p:sp>
        <p:nvSpPr>
          <p:cNvPr id="383" name="Google Shape;383;p18"/>
          <p:cNvSpPr txBox="1"/>
          <p:nvPr/>
        </p:nvSpPr>
        <p:spPr>
          <a:xfrm>
            <a:off x="7117236" y="5055664"/>
            <a:ext cx="3314000" cy="1767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Gli errori grossolani, sono errori che portano alla presenza di un dato fortemente discordante dalla media delle osservazioni</a:t>
            </a:r>
            <a:endParaRPr/>
          </a:p>
        </p:txBody>
      </p:sp>
      <p:sp>
        <p:nvSpPr>
          <p:cNvPr id="384" name="Google Shape;384;p18"/>
          <p:cNvSpPr/>
          <p:nvPr/>
        </p:nvSpPr>
        <p:spPr>
          <a:xfrm>
            <a:off x="4369596" y="6235751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8"/>
          <p:cNvSpPr txBox="1"/>
          <p:nvPr/>
        </p:nvSpPr>
        <p:spPr>
          <a:xfrm>
            <a:off x="1897135" y="4344936"/>
            <a:ext cx="1428300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F900"/>
                </a:solidFill>
                <a:latin typeface="Calibri"/>
                <a:ea typeface="Calibri"/>
                <a:cs typeface="Calibri"/>
                <a:sym typeface="Calibri"/>
              </a:rPr>
              <a:t>Valore vero </a:t>
            </a:r>
            <a:endParaRPr/>
          </a:p>
        </p:txBody>
      </p:sp>
      <p:cxnSp>
        <p:nvCxnSpPr>
          <p:cNvPr id="386" name="Google Shape;386;p18"/>
          <p:cNvCxnSpPr/>
          <p:nvPr/>
        </p:nvCxnSpPr>
        <p:spPr>
          <a:xfrm rot="10800000" flipH="1">
            <a:off x="2611285" y="4104073"/>
            <a:ext cx="2" cy="29709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87" name="Google Shape;387;p18"/>
          <p:cNvSpPr txBox="1"/>
          <p:nvPr/>
        </p:nvSpPr>
        <p:spPr>
          <a:xfrm>
            <a:off x="1829043" y="6563971"/>
            <a:ext cx="1428300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F900"/>
                </a:solidFill>
                <a:latin typeface="Calibri"/>
                <a:ea typeface="Calibri"/>
                <a:cs typeface="Calibri"/>
                <a:sym typeface="Calibri"/>
              </a:rPr>
              <a:t>Valore vero </a:t>
            </a:r>
            <a:endParaRPr/>
          </a:p>
        </p:txBody>
      </p:sp>
      <p:cxnSp>
        <p:nvCxnSpPr>
          <p:cNvPr id="388" name="Google Shape;388;p18"/>
          <p:cNvCxnSpPr/>
          <p:nvPr/>
        </p:nvCxnSpPr>
        <p:spPr>
          <a:xfrm rot="10800000" flipH="1">
            <a:off x="2573185" y="6467852"/>
            <a:ext cx="2" cy="1685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89" name="Google Shape;389;p18"/>
          <p:cNvSpPr/>
          <p:nvPr/>
        </p:nvSpPr>
        <p:spPr>
          <a:xfrm>
            <a:off x="2337372" y="1512163"/>
            <a:ext cx="159029" cy="159029"/>
          </a:xfrm>
          <a:prstGeom prst="ellipse">
            <a:avLst/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8"/>
          <p:cNvSpPr/>
          <p:nvPr/>
        </p:nvSpPr>
        <p:spPr>
          <a:xfrm>
            <a:off x="1586186" y="1310852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8"/>
          <p:cNvSpPr/>
          <p:nvPr/>
        </p:nvSpPr>
        <p:spPr>
          <a:xfrm>
            <a:off x="1871460" y="1512163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8"/>
          <p:cNvSpPr/>
          <p:nvPr/>
        </p:nvSpPr>
        <p:spPr>
          <a:xfrm>
            <a:off x="2153941" y="1252726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8"/>
          <p:cNvSpPr/>
          <p:nvPr/>
        </p:nvSpPr>
        <p:spPr>
          <a:xfrm>
            <a:off x="2156635" y="1512163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8"/>
          <p:cNvSpPr/>
          <p:nvPr/>
        </p:nvSpPr>
        <p:spPr>
          <a:xfrm>
            <a:off x="1588735" y="1512163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8"/>
          <p:cNvSpPr/>
          <p:nvPr/>
        </p:nvSpPr>
        <p:spPr>
          <a:xfrm>
            <a:off x="2142664" y="993290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8"/>
          <p:cNvSpPr txBox="1"/>
          <p:nvPr/>
        </p:nvSpPr>
        <p:spPr>
          <a:xfrm>
            <a:off x="79921" y="23264"/>
            <a:ext cx="6004564" cy="650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A. ERRORE SISTEMATICO (o determinato)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errori che influenzano l’accuratezza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8"/>
          <p:cNvSpPr txBox="1"/>
          <p:nvPr/>
        </p:nvSpPr>
        <p:spPr>
          <a:xfrm>
            <a:off x="6923765" y="182863"/>
            <a:ext cx="3313999" cy="1209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Gli errori sistematici, o determinati, sono errori che influenzano l'accuratezza dei risultati.</a:t>
            </a:r>
            <a:endParaRPr/>
          </a:p>
        </p:txBody>
      </p:sp>
      <p:sp>
        <p:nvSpPr>
          <p:cNvPr id="398" name="Google Shape;398;p18"/>
          <p:cNvSpPr txBox="1"/>
          <p:nvPr/>
        </p:nvSpPr>
        <p:spPr>
          <a:xfrm>
            <a:off x="1703698" y="1945884"/>
            <a:ext cx="1428300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F900"/>
                </a:solidFill>
                <a:latin typeface="Calibri"/>
                <a:ea typeface="Calibri"/>
                <a:cs typeface="Calibri"/>
                <a:sym typeface="Calibri"/>
              </a:rPr>
              <a:t>Valore vero </a:t>
            </a:r>
            <a:endParaRPr/>
          </a:p>
        </p:txBody>
      </p:sp>
      <p:cxnSp>
        <p:nvCxnSpPr>
          <p:cNvPr id="399" name="Google Shape;399;p18"/>
          <p:cNvCxnSpPr/>
          <p:nvPr/>
        </p:nvCxnSpPr>
        <p:spPr>
          <a:xfrm rot="10800000" flipH="1">
            <a:off x="2417848" y="1705024"/>
            <a:ext cx="2" cy="29709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9"/>
          <p:cNvSpPr txBox="1"/>
          <p:nvPr/>
        </p:nvSpPr>
        <p:spPr>
          <a:xfrm>
            <a:off x="501957" y="220225"/>
            <a:ext cx="10101568" cy="147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A. ERRORE SISTEMATICO (o determinato)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errori che influenzano l’accuratezza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Hanno un valore definito e una </a:t>
            </a:r>
            <a:r>
              <a:rPr lang="en-US" sz="1800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causa determinabile</a:t>
            </a: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comportano un bias nella misura, un bias influenza sempre la misura nello stesso modo che può essere positico (sovrastima) o negativo (sottostima)</a:t>
            </a:r>
            <a:endParaRPr/>
          </a:p>
        </p:txBody>
      </p:sp>
      <p:sp>
        <p:nvSpPr>
          <p:cNvPr id="405" name="Google Shape;405;p19"/>
          <p:cNvSpPr txBox="1"/>
          <p:nvPr/>
        </p:nvSpPr>
        <p:spPr>
          <a:xfrm>
            <a:off x="501957" y="2342103"/>
            <a:ext cx="9412251" cy="378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CAUSE DELL’ERRORE SISTEMATICO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A.1. Errore strumentale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 esempio: influenza della temperatura su una misura volumetrica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A.2. Errore di metodo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Comportamento chimico o fisico non ideale dei reagenti (es. eccesso di titolante in una titolazione)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A.3. Errori personali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Esempio: stima errata del punto di viraggio di un indicatore in una titolazione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" descr="Immagine 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034" y="844656"/>
            <a:ext cx="11681370" cy="5476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0"/>
          <p:cNvSpPr txBox="1"/>
          <p:nvPr/>
        </p:nvSpPr>
        <p:spPr>
          <a:xfrm>
            <a:off x="305009" y="231950"/>
            <a:ext cx="9412251" cy="6091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A.1. Errore strumentale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ESEMPIO: PIPETTA, MATRACCIO TARATO, BURETTA.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(volumi diversi da quello indicato e condizioni d’uso diverse da quelle di taratura)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Entità dell’errore? 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Come evitare/limitare l’errore?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Taratura frequente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"/>
          <p:cNvSpPr txBox="1"/>
          <p:nvPr/>
        </p:nvSpPr>
        <p:spPr>
          <a:xfrm>
            <a:off x="337624" y="182268"/>
            <a:ext cx="10068952" cy="5940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A.2. Errore di metodo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Comportamento chimico o fisico non ideale dei reagenti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Esempi: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Lentezza della reazione (eccesso di titolante),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Reazioni non quantitative (equilibrio non completamente spostato verso dx)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Analiti o reagenti con caratteristiche di acido debole o base debole (influenza del pH)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A.3. Errori personali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Esempio: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stima errata del punto di viraggio di un indicatore in una titolazione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 generale i metodi strumentali sono meno soggetti a questo tipo di errore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2"/>
          <p:cNvSpPr txBox="1"/>
          <p:nvPr/>
        </p:nvSpPr>
        <p:spPr>
          <a:xfrm>
            <a:off x="501957" y="220226"/>
            <a:ext cx="11188086" cy="313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A. ERRORE SISTEMATICO (o determinato)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errori che influenzano l’accuratezza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Possono essere: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COSTANTI 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PROPORZIONALI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NEL CASO DI ERRORI </a:t>
            </a: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COSTANTI</a:t>
            </a: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L’ERRORE ASSOLUTO E’ COSTANTE CON LA GRANDEZZA DEL CAMPIONE</a:t>
            </a:r>
            <a:endParaRPr/>
          </a:p>
        </p:txBody>
      </p:sp>
      <p:sp>
        <p:nvSpPr>
          <p:cNvPr id="421" name="Google Shape;421;p22"/>
          <p:cNvSpPr txBox="1"/>
          <p:nvPr/>
        </p:nvSpPr>
        <p:spPr>
          <a:xfrm>
            <a:off x="501957" y="3668544"/>
            <a:ext cx="11072239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	NEL CASO DI ERRORI </a:t>
            </a: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COSTANTI</a:t>
            </a: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L’ERRORE RELATIVO VARIA CON LA GRANDEZZA DEL CAMPIONE</a:t>
            </a:r>
            <a:endParaRPr/>
          </a:p>
        </p:txBody>
      </p:sp>
      <p:sp>
        <p:nvSpPr>
          <p:cNvPr id="422" name="Google Shape;422;p22"/>
          <p:cNvSpPr txBox="1"/>
          <p:nvPr/>
        </p:nvSpPr>
        <p:spPr>
          <a:xfrm>
            <a:off x="1002323" y="4783016"/>
            <a:ext cx="1406385" cy="69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E=0,3 ppm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=3,2 ppm</a:t>
            </a:r>
            <a:endParaRPr/>
          </a:p>
        </p:txBody>
      </p:sp>
      <p:sp>
        <p:nvSpPr>
          <p:cNvPr id="423" name="Google Shape;423;p22"/>
          <p:cNvSpPr/>
          <p:nvPr/>
        </p:nvSpPr>
        <p:spPr>
          <a:xfrm>
            <a:off x="2715065" y="5050301"/>
            <a:ext cx="604912" cy="13030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22"/>
          <p:cNvSpPr txBox="1"/>
          <p:nvPr/>
        </p:nvSpPr>
        <p:spPr>
          <a:xfrm>
            <a:off x="4108939" y="4777131"/>
            <a:ext cx="2456293" cy="69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E=0,3 ppm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=0,3/3,2 x 100=9,4%</a:t>
            </a:r>
            <a:endParaRPr/>
          </a:p>
        </p:txBody>
      </p:sp>
      <p:sp>
        <p:nvSpPr>
          <p:cNvPr id="425" name="Google Shape;425;p22"/>
          <p:cNvSpPr txBox="1"/>
          <p:nvPr/>
        </p:nvSpPr>
        <p:spPr>
          <a:xfrm>
            <a:off x="1002323" y="5616770"/>
            <a:ext cx="1406385" cy="69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E=0,3 ppm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=1,6 ppm</a:t>
            </a:r>
            <a:endParaRPr/>
          </a:p>
        </p:txBody>
      </p:sp>
      <p:sp>
        <p:nvSpPr>
          <p:cNvPr id="426" name="Google Shape;426;p22"/>
          <p:cNvSpPr/>
          <p:nvPr/>
        </p:nvSpPr>
        <p:spPr>
          <a:xfrm>
            <a:off x="2715065" y="5884055"/>
            <a:ext cx="604912" cy="13030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22"/>
          <p:cNvSpPr txBox="1"/>
          <p:nvPr/>
        </p:nvSpPr>
        <p:spPr>
          <a:xfrm>
            <a:off x="4108939" y="5610884"/>
            <a:ext cx="2582983" cy="69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E=0,3 ppm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=0,3/1,6 x 100=18,8%</a:t>
            </a:r>
            <a:endParaRPr/>
          </a:p>
        </p:txBody>
      </p:sp>
      <p:grpSp>
        <p:nvGrpSpPr>
          <p:cNvPr id="428" name="Google Shape;428;p22"/>
          <p:cNvGrpSpPr/>
          <p:nvPr/>
        </p:nvGrpSpPr>
        <p:grpSpPr>
          <a:xfrm>
            <a:off x="7904553" y="4743085"/>
            <a:ext cx="5161428" cy="1514746"/>
            <a:chOff x="0" y="0"/>
            <a:chExt cx="5161427" cy="1514744"/>
          </a:xfrm>
        </p:grpSpPr>
        <p:pic>
          <p:nvPicPr>
            <p:cNvPr id="429" name="Google Shape;429;p22" descr="Immagine 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5161427" cy="6186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0" name="Google Shape;430;p22" descr="Immagine 1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778497"/>
              <a:ext cx="4490925" cy="7362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1" name="Google Shape;431;p22"/>
          <p:cNvSpPr/>
          <p:nvPr/>
        </p:nvSpPr>
        <p:spPr>
          <a:xfrm>
            <a:off x="1661532" y="3498457"/>
            <a:ext cx="2582983" cy="1285415"/>
          </a:xfrm>
          <a:custGeom>
            <a:avLst/>
            <a:gdLst/>
            <a:ahLst/>
            <a:cxnLst/>
            <a:rect l="l" t="t" r="r" b="b"/>
            <a:pathLst>
              <a:path w="2653990" h="1505414" extrusionOk="0">
                <a:moveTo>
                  <a:pt x="2653990" y="0"/>
                </a:moveTo>
                <a:cubicBezTo>
                  <a:pt x="2537831" y="498088"/>
                  <a:pt x="2421673" y="996176"/>
                  <a:pt x="2051824" y="1182029"/>
                </a:cubicBezTo>
                <a:cubicBezTo>
                  <a:pt x="1681975" y="1367882"/>
                  <a:pt x="776868" y="1061224"/>
                  <a:pt x="434897" y="1115121"/>
                </a:cubicBezTo>
                <a:cubicBezTo>
                  <a:pt x="92926" y="1169018"/>
                  <a:pt x="46463" y="1337216"/>
                  <a:pt x="0" y="1505414"/>
                </a:cubicBezTo>
              </a:path>
            </a:pathLst>
          </a:custGeom>
          <a:noFill/>
          <a:ln w="1905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22"/>
          <p:cNvSpPr/>
          <p:nvPr/>
        </p:nvSpPr>
        <p:spPr>
          <a:xfrm>
            <a:off x="3459480" y="2764854"/>
            <a:ext cx="3413760" cy="733604"/>
          </a:xfrm>
          <a:prstGeom prst="ellipse">
            <a:avLst/>
          </a:prstGeom>
          <a:solidFill>
            <a:schemeClr val="accent1">
              <a:alpha val="18823"/>
            </a:schemeClr>
          </a:solidFill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22"/>
          <p:cNvSpPr/>
          <p:nvPr/>
        </p:nvSpPr>
        <p:spPr>
          <a:xfrm>
            <a:off x="4416392" y="3487161"/>
            <a:ext cx="2785646" cy="618629"/>
          </a:xfrm>
          <a:prstGeom prst="ellipse">
            <a:avLst/>
          </a:prstGeom>
          <a:solidFill>
            <a:schemeClr val="accent1">
              <a:alpha val="18823"/>
            </a:schemeClr>
          </a:solidFill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22"/>
          <p:cNvSpPr/>
          <p:nvPr/>
        </p:nvSpPr>
        <p:spPr>
          <a:xfrm>
            <a:off x="4856115" y="4164512"/>
            <a:ext cx="1239885" cy="693673"/>
          </a:xfrm>
          <a:custGeom>
            <a:avLst/>
            <a:gdLst/>
            <a:ahLst/>
            <a:cxnLst/>
            <a:rect l="l" t="t" r="r" b="b"/>
            <a:pathLst>
              <a:path w="2653990" h="1505414" extrusionOk="0">
                <a:moveTo>
                  <a:pt x="2653990" y="0"/>
                </a:moveTo>
                <a:cubicBezTo>
                  <a:pt x="2537831" y="498088"/>
                  <a:pt x="2421673" y="996176"/>
                  <a:pt x="2051824" y="1182029"/>
                </a:cubicBezTo>
                <a:cubicBezTo>
                  <a:pt x="1681975" y="1367882"/>
                  <a:pt x="776868" y="1061224"/>
                  <a:pt x="434897" y="1115121"/>
                </a:cubicBezTo>
                <a:cubicBezTo>
                  <a:pt x="92926" y="1169018"/>
                  <a:pt x="46463" y="1337216"/>
                  <a:pt x="0" y="1505414"/>
                </a:cubicBezTo>
              </a:path>
            </a:pathLst>
          </a:custGeom>
          <a:noFill/>
          <a:ln w="1905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3"/>
          <p:cNvSpPr txBox="1"/>
          <p:nvPr/>
        </p:nvSpPr>
        <p:spPr>
          <a:xfrm>
            <a:off x="519326" y="1476160"/>
            <a:ext cx="11570683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NEL CASO DI ERRORI </a:t>
            </a:r>
            <a:r>
              <a:rPr lang="en-US" sz="18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PROPORZIONALI</a:t>
            </a: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L’ERRORE ASSOLUTO VARIA CON LA GRANDEZZA DEL CAMPIONE</a:t>
            </a:r>
            <a:endParaRPr/>
          </a:p>
        </p:txBody>
      </p:sp>
      <p:sp>
        <p:nvSpPr>
          <p:cNvPr id="440" name="Google Shape;440;p23"/>
          <p:cNvSpPr txBox="1"/>
          <p:nvPr/>
        </p:nvSpPr>
        <p:spPr>
          <a:xfrm>
            <a:off x="516024" y="2284185"/>
            <a:ext cx="1157068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	NEL CASO DI ERRORI </a:t>
            </a:r>
            <a:r>
              <a:rPr lang="en-US" sz="18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PROPORZIONALI</a:t>
            </a: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L’ERRORE RELATIVO E’ COSTANTE CON LA GRANDEZZA DEL CAMPIONE</a:t>
            </a:r>
            <a:endParaRPr/>
          </a:p>
        </p:txBody>
      </p:sp>
      <p:sp>
        <p:nvSpPr>
          <p:cNvPr id="441" name="Google Shape;441;p23"/>
          <p:cNvSpPr txBox="1"/>
          <p:nvPr/>
        </p:nvSpPr>
        <p:spPr>
          <a:xfrm>
            <a:off x="516026" y="189642"/>
            <a:ext cx="9746569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ERRORI </a:t>
            </a:r>
            <a:r>
              <a:rPr lang="en-US" sz="18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PROPORZIONALI ad esempio dovuti alla presenza di un interferente</a:t>
            </a:r>
            <a:endParaRPr/>
          </a:p>
        </p:txBody>
      </p:sp>
      <p:sp>
        <p:nvSpPr>
          <p:cNvPr id="442" name="Google Shape;442;p23"/>
          <p:cNvSpPr txBox="1"/>
          <p:nvPr/>
        </p:nvSpPr>
        <p:spPr>
          <a:xfrm>
            <a:off x="946052" y="3870417"/>
            <a:ext cx="1533075" cy="69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E=0,30 ppm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=3,20 ppm</a:t>
            </a:r>
            <a:endParaRPr/>
          </a:p>
        </p:txBody>
      </p:sp>
      <p:sp>
        <p:nvSpPr>
          <p:cNvPr id="443" name="Google Shape;443;p23"/>
          <p:cNvSpPr/>
          <p:nvPr/>
        </p:nvSpPr>
        <p:spPr>
          <a:xfrm>
            <a:off x="2658795" y="4137704"/>
            <a:ext cx="604912" cy="13030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23"/>
          <p:cNvSpPr txBox="1"/>
          <p:nvPr/>
        </p:nvSpPr>
        <p:spPr>
          <a:xfrm>
            <a:off x="4052668" y="3864532"/>
            <a:ext cx="2709673" cy="69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E=0,30 ppm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=0,30/3,20 x 100=9,4%</a:t>
            </a:r>
            <a:endParaRPr/>
          </a:p>
        </p:txBody>
      </p:sp>
      <p:sp>
        <p:nvSpPr>
          <p:cNvPr id="445" name="Google Shape;445;p23"/>
          <p:cNvSpPr txBox="1"/>
          <p:nvPr/>
        </p:nvSpPr>
        <p:spPr>
          <a:xfrm>
            <a:off x="946052" y="4704171"/>
            <a:ext cx="1533076" cy="693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E=0,15 ppm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=1,60 ppm</a:t>
            </a:r>
            <a:endParaRPr/>
          </a:p>
        </p:txBody>
      </p:sp>
      <p:sp>
        <p:nvSpPr>
          <p:cNvPr id="446" name="Google Shape;446;p23"/>
          <p:cNvSpPr/>
          <p:nvPr/>
        </p:nvSpPr>
        <p:spPr>
          <a:xfrm>
            <a:off x="2658795" y="4971458"/>
            <a:ext cx="604912" cy="13030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23"/>
          <p:cNvSpPr txBox="1"/>
          <p:nvPr/>
        </p:nvSpPr>
        <p:spPr>
          <a:xfrm>
            <a:off x="4052668" y="4698287"/>
            <a:ext cx="2709673" cy="69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E=0,15 ppm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=0,15/1,60 x 100=9,4%</a:t>
            </a:r>
            <a:endParaRPr/>
          </a:p>
        </p:txBody>
      </p:sp>
      <p:grpSp>
        <p:nvGrpSpPr>
          <p:cNvPr id="448" name="Google Shape;448;p23"/>
          <p:cNvGrpSpPr/>
          <p:nvPr/>
        </p:nvGrpSpPr>
        <p:grpSpPr>
          <a:xfrm>
            <a:off x="7787178" y="3972770"/>
            <a:ext cx="5161428" cy="1514746"/>
            <a:chOff x="0" y="0"/>
            <a:chExt cx="5161427" cy="1514744"/>
          </a:xfrm>
        </p:grpSpPr>
        <p:pic>
          <p:nvPicPr>
            <p:cNvPr id="449" name="Google Shape;449;p23" descr="Immagine 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5161427" cy="6186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0" name="Google Shape;450;p23" descr="Immagine 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778497"/>
              <a:ext cx="4490925" cy="7362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1" name="Google Shape;451;p23"/>
          <p:cNvSpPr/>
          <p:nvPr/>
        </p:nvSpPr>
        <p:spPr>
          <a:xfrm>
            <a:off x="1493520" y="2060458"/>
            <a:ext cx="3421555" cy="1789178"/>
          </a:xfrm>
          <a:custGeom>
            <a:avLst/>
            <a:gdLst/>
            <a:ahLst/>
            <a:cxnLst/>
            <a:rect l="l" t="t" r="r" b="b"/>
            <a:pathLst>
              <a:path w="2653990" h="1505414" extrusionOk="0">
                <a:moveTo>
                  <a:pt x="2653990" y="0"/>
                </a:moveTo>
                <a:cubicBezTo>
                  <a:pt x="2537831" y="498088"/>
                  <a:pt x="2421673" y="996176"/>
                  <a:pt x="2051824" y="1182029"/>
                </a:cubicBezTo>
                <a:cubicBezTo>
                  <a:pt x="1681975" y="1367882"/>
                  <a:pt x="776868" y="1061224"/>
                  <a:pt x="434897" y="1115121"/>
                </a:cubicBezTo>
                <a:cubicBezTo>
                  <a:pt x="92926" y="1169018"/>
                  <a:pt x="46463" y="1337216"/>
                  <a:pt x="0" y="1505414"/>
                </a:cubicBezTo>
              </a:path>
            </a:pathLst>
          </a:custGeom>
          <a:noFill/>
          <a:ln w="1905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23"/>
          <p:cNvSpPr/>
          <p:nvPr/>
        </p:nvSpPr>
        <p:spPr>
          <a:xfrm>
            <a:off x="4052668" y="1294777"/>
            <a:ext cx="2709673" cy="733604"/>
          </a:xfrm>
          <a:prstGeom prst="ellipse">
            <a:avLst/>
          </a:prstGeom>
          <a:solidFill>
            <a:schemeClr val="accent1">
              <a:alpha val="18823"/>
            </a:schemeClr>
          </a:solidFill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23"/>
          <p:cNvSpPr/>
          <p:nvPr/>
        </p:nvSpPr>
        <p:spPr>
          <a:xfrm>
            <a:off x="5077505" y="2102047"/>
            <a:ext cx="3274015" cy="733604"/>
          </a:xfrm>
          <a:prstGeom prst="ellipse">
            <a:avLst/>
          </a:prstGeom>
          <a:solidFill>
            <a:schemeClr val="accent1">
              <a:alpha val="18823"/>
            </a:schemeClr>
          </a:solidFill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23"/>
          <p:cNvSpPr/>
          <p:nvPr/>
        </p:nvSpPr>
        <p:spPr>
          <a:xfrm>
            <a:off x="4617721" y="2875880"/>
            <a:ext cx="2007098" cy="904857"/>
          </a:xfrm>
          <a:custGeom>
            <a:avLst/>
            <a:gdLst/>
            <a:ahLst/>
            <a:cxnLst/>
            <a:rect l="l" t="t" r="r" b="b"/>
            <a:pathLst>
              <a:path w="2653990" h="1505414" extrusionOk="0">
                <a:moveTo>
                  <a:pt x="2653990" y="0"/>
                </a:moveTo>
                <a:cubicBezTo>
                  <a:pt x="2537831" y="498088"/>
                  <a:pt x="2421673" y="996176"/>
                  <a:pt x="2051824" y="1182029"/>
                </a:cubicBezTo>
                <a:cubicBezTo>
                  <a:pt x="1681975" y="1367882"/>
                  <a:pt x="776868" y="1061224"/>
                  <a:pt x="434897" y="1115121"/>
                </a:cubicBezTo>
                <a:cubicBezTo>
                  <a:pt x="92926" y="1169018"/>
                  <a:pt x="46463" y="1337216"/>
                  <a:pt x="0" y="1505414"/>
                </a:cubicBezTo>
              </a:path>
            </a:pathLst>
          </a:custGeom>
          <a:noFill/>
          <a:ln w="1905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4"/>
          <p:cNvSpPr txBox="1"/>
          <p:nvPr/>
        </p:nvSpPr>
        <p:spPr>
          <a:xfrm>
            <a:off x="808210" y="329395"/>
            <a:ext cx="10575580" cy="1446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 MINIMIZZARE L’ERRORE SISTEMATICO SI PROCEDE A FREQUENTI CALIBRAZIONI DEL METODO DI MISURA: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STANDARDIZZAZIONE</a:t>
            </a:r>
            <a:endParaRPr sz="22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24"/>
          <p:cNvSpPr txBox="1"/>
          <p:nvPr/>
        </p:nvSpPr>
        <p:spPr>
          <a:xfrm>
            <a:off x="196127" y="3287011"/>
            <a:ext cx="6923045" cy="230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Analisi di campioni standard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	materiali standard di riferimento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Determinazione del bianco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Costruzione di matrici bianche fortificate (calibranti)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1" name="Google Shape;46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3589" y="1780301"/>
            <a:ext cx="1402894" cy="1214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75108" y="1052668"/>
            <a:ext cx="2597150" cy="611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24" descr="Immagine che contiene tavolo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67305" y="1810170"/>
            <a:ext cx="2400300" cy="1476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24" descr="Immagine che contiene testo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68369" y="3762410"/>
            <a:ext cx="3323075" cy="2072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5"/>
          <p:cNvSpPr txBox="1"/>
          <p:nvPr/>
        </p:nvSpPr>
        <p:spPr>
          <a:xfrm>
            <a:off x="721581" y="357808"/>
            <a:ext cx="2226503" cy="46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B. Errore casuale</a:t>
            </a:r>
            <a:endParaRPr sz="24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25"/>
          <p:cNvSpPr txBox="1"/>
          <p:nvPr/>
        </p:nvSpPr>
        <p:spPr>
          <a:xfrm>
            <a:off x="721579" y="1133060"/>
            <a:ext cx="11252425" cy="2554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Tutte le misure contengono errori casuali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Gli errori casuali (o indeterminati) dipendono da cause che non possono essere eliminate e spesso non sono identificate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somma degli errori casuali provoca una fluttuazione dei singoli dati intorno ad un valore medio</a:t>
            </a:r>
            <a:endParaRPr/>
          </a:p>
        </p:txBody>
      </p:sp>
      <p:sp>
        <p:nvSpPr>
          <p:cNvPr id="471" name="Google Shape;471;p25"/>
          <p:cNvSpPr txBox="1"/>
          <p:nvPr/>
        </p:nvSpPr>
        <p:spPr>
          <a:xfrm>
            <a:off x="1392702" y="4259899"/>
            <a:ext cx="9646920" cy="1767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Immaginiamo una situazione in cui quattro piccoli errori si combinano per dare un errore totale. Assumeremo che ciascuna incertezza abbia uguale probabilità di verificarsi e che ciascuna possa far sì che il risultato finale sia maggiore o minore di una quantità fissa ± U.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26" descr="Immagin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244" y="2429180"/>
            <a:ext cx="5351370" cy="4015403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26"/>
          <p:cNvSpPr txBox="1"/>
          <p:nvPr/>
        </p:nvSpPr>
        <p:spPr>
          <a:xfrm>
            <a:off x="7028512" y="2740475"/>
            <a:ext cx="1476632" cy="16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 incertezze: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cxnSp>
        <p:nvCxnSpPr>
          <p:cNvPr id="478" name="Google Shape;478;p26"/>
          <p:cNvCxnSpPr/>
          <p:nvPr/>
        </p:nvCxnSpPr>
        <p:spPr>
          <a:xfrm>
            <a:off x="7427738" y="3193364"/>
            <a:ext cx="1519313" cy="2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79" name="Google Shape;479;p26"/>
          <p:cNvCxnSpPr/>
          <p:nvPr/>
        </p:nvCxnSpPr>
        <p:spPr>
          <a:xfrm>
            <a:off x="7427738" y="3444240"/>
            <a:ext cx="1519313" cy="2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0" name="Google Shape;480;p26"/>
          <p:cNvCxnSpPr/>
          <p:nvPr/>
        </p:nvCxnSpPr>
        <p:spPr>
          <a:xfrm>
            <a:off x="7427738" y="3723249"/>
            <a:ext cx="1519313" cy="2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1" name="Google Shape;481;p26"/>
          <p:cNvCxnSpPr/>
          <p:nvPr/>
        </p:nvCxnSpPr>
        <p:spPr>
          <a:xfrm>
            <a:off x="7427738" y="4021883"/>
            <a:ext cx="1519313" cy="2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82" name="Google Shape;482;p26"/>
          <p:cNvSpPr txBox="1"/>
          <p:nvPr/>
        </p:nvSpPr>
        <p:spPr>
          <a:xfrm>
            <a:off x="9046323" y="2989339"/>
            <a:ext cx="527034" cy="138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±U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± U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± U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± U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483" name="Google Shape;483;p26"/>
          <p:cNvSpPr txBox="1"/>
          <p:nvPr/>
        </p:nvSpPr>
        <p:spPr>
          <a:xfrm>
            <a:off x="394930" y="183289"/>
            <a:ext cx="9772493" cy="1615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 esempio se associamo ad una determinazione un numero finito di incertezze (n=4) di uguale valore e segno diverso (U1, U2, U3, U4 e -U1, -U2, -U3, -U4) queste si possono combinare secondo un numero finito di combinazioni. che danno una grandezza dell’errore determinato di valore +4U; +2U, 0, -2U; -4U con frequenza rispettivamente 1, 4, 6, 4, 1</a:t>
            </a:r>
            <a:endParaRPr/>
          </a:p>
        </p:txBody>
      </p:sp>
      <p:sp>
        <p:nvSpPr>
          <p:cNvPr id="484" name="Google Shape;484;p26"/>
          <p:cNvSpPr/>
          <p:nvPr/>
        </p:nvSpPr>
        <p:spPr>
          <a:xfrm rot="-209533">
            <a:off x="9397220" y="5260929"/>
            <a:ext cx="1406772" cy="844451"/>
          </a:xfrm>
          <a:custGeom>
            <a:avLst/>
            <a:gdLst/>
            <a:ahLst/>
            <a:cxnLst/>
            <a:rect l="l" t="t" r="r" b="b"/>
            <a:pathLst>
              <a:path w="21600" h="21255" extrusionOk="0">
                <a:moveTo>
                  <a:pt x="0" y="19130"/>
                </a:moveTo>
                <a:cubicBezTo>
                  <a:pt x="3924" y="9393"/>
                  <a:pt x="7848" y="-345"/>
                  <a:pt x="11448" y="9"/>
                </a:cubicBezTo>
                <a:cubicBezTo>
                  <a:pt x="15048" y="363"/>
                  <a:pt x="18324" y="10809"/>
                  <a:pt x="21600" y="21255"/>
                </a:cubicBezTo>
              </a:path>
            </a:pathLst>
          </a:custGeom>
          <a:noFill/>
          <a:ln w="825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26"/>
          <p:cNvSpPr/>
          <p:nvPr/>
        </p:nvSpPr>
        <p:spPr>
          <a:xfrm>
            <a:off x="10072472" y="5149789"/>
            <a:ext cx="154749" cy="22468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26"/>
          <p:cNvSpPr/>
          <p:nvPr/>
        </p:nvSpPr>
        <p:spPr>
          <a:xfrm>
            <a:off x="10449955" y="5456937"/>
            <a:ext cx="154749" cy="22468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26"/>
          <p:cNvSpPr/>
          <p:nvPr/>
        </p:nvSpPr>
        <p:spPr>
          <a:xfrm>
            <a:off x="9631690" y="5454591"/>
            <a:ext cx="154749" cy="22468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26"/>
          <p:cNvSpPr/>
          <p:nvPr/>
        </p:nvSpPr>
        <p:spPr>
          <a:xfrm>
            <a:off x="10789673" y="6076672"/>
            <a:ext cx="154749" cy="22468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26"/>
          <p:cNvSpPr/>
          <p:nvPr/>
        </p:nvSpPr>
        <p:spPr>
          <a:xfrm>
            <a:off x="9316887" y="6061576"/>
            <a:ext cx="154749" cy="22468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26"/>
          <p:cNvSpPr txBox="1"/>
          <p:nvPr/>
        </p:nvSpPr>
        <p:spPr>
          <a:xfrm>
            <a:off x="9970878" y="6293673"/>
            <a:ext cx="189492" cy="28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491" name="Google Shape;491;p26"/>
          <p:cNvSpPr txBox="1"/>
          <p:nvPr/>
        </p:nvSpPr>
        <p:spPr>
          <a:xfrm>
            <a:off x="9136875" y="6293673"/>
            <a:ext cx="351045" cy="28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-4U</a:t>
            </a:r>
            <a:endParaRPr/>
          </a:p>
        </p:txBody>
      </p:sp>
      <p:sp>
        <p:nvSpPr>
          <p:cNvPr id="492" name="Google Shape;492;p26"/>
          <p:cNvSpPr txBox="1"/>
          <p:nvPr/>
        </p:nvSpPr>
        <p:spPr>
          <a:xfrm>
            <a:off x="10639770" y="6293673"/>
            <a:ext cx="378504" cy="28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+4U</a:t>
            </a:r>
            <a:endParaRPr/>
          </a:p>
        </p:txBody>
      </p:sp>
      <p:sp>
        <p:nvSpPr>
          <p:cNvPr id="493" name="Google Shape;493;p26"/>
          <p:cNvSpPr txBox="1"/>
          <p:nvPr/>
        </p:nvSpPr>
        <p:spPr>
          <a:xfrm>
            <a:off x="9553877" y="6293673"/>
            <a:ext cx="351045" cy="28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-2U</a:t>
            </a:r>
            <a:endParaRPr/>
          </a:p>
        </p:txBody>
      </p:sp>
      <p:sp>
        <p:nvSpPr>
          <p:cNvPr id="494" name="Google Shape;494;p26"/>
          <p:cNvSpPr txBox="1"/>
          <p:nvPr/>
        </p:nvSpPr>
        <p:spPr>
          <a:xfrm>
            <a:off x="10160251" y="6293673"/>
            <a:ext cx="378504" cy="28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+2U</a:t>
            </a:r>
            <a:endParaRPr/>
          </a:p>
        </p:txBody>
      </p:sp>
      <p:cxnSp>
        <p:nvCxnSpPr>
          <p:cNvPr id="495" name="Google Shape;495;p26"/>
          <p:cNvCxnSpPr/>
          <p:nvPr/>
        </p:nvCxnSpPr>
        <p:spPr>
          <a:xfrm>
            <a:off x="8795101" y="6335257"/>
            <a:ext cx="2529740" cy="3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6" name="Google Shape;496;p26"/>
          <p:cNvCxnSpPr/>
          <p:nvPr/>
        </p:nvCxnSpPr>
        <p:spPr>
          <a:xfrm rot="10800000" flipH="1">
            <a:off x="8795101" y="5055634"/>
            <a:ext cx="2" cy="1269417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7" name="Google Shape;497;p26"/>
          <p:cNvSpPr txBox="1"/>
          <p:nvPr/>
        </p:nvSpPr>
        <p:spPr>
          <a:xfrm rot="-5400000">
            <a:off x="8235754" y="5530492"/>
            <a:ext cx="783130" cy="256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frequenza</a:t>
            </a:r>
            <a:endParaRPr/>
          </a:p>
        </p:txBody>
      </p:sp>
      <p:sp>
        <p:nvSpPr>
          <p:cNvPr id="498" name="Google Shape;498;p26"/>
          <p:cNvSpPr/>
          <p:nvPr/>
        </p:nvSpPr>
        <p:spPr>
          <a:xfrm>
            <a:off x="5500468" y="4616304"/>
            <a:ext cx="4529798" cy="518405"/>
          </a:xfrm>
          <a:custGeom>
            <a:avLst/>
            <a:gdLst/>
            <a:ahLst/>
            <a:cxnLst/>
            <a:rect l="l" t="t" r="r" b="b"/>
            <a:pathLst>
              <a:path w="21600" h="20067" extrusionOk="0">
                <a:moveTo>
                  <a:pt x="21600" y="20067"/>
                </a:moveTo>
                <a:cubicBezTo>
                  <a:pt x="14881" y="11264"/>
                  <a:pt x="8161" y="2460"/>
                  <a:pt x="4561" y="464"/>
                </a:cubicBezTo>
                <a:cubicBezTo>
                  <a:pt x="961" y="-1533"/>
                  <a:pt x="481" y="3277"/>
                  <a:pt x="0" y="8087"/>
                </a:cubicBez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26"/>
          <p:cNvSpPr/>
          <p:nvPr/>
        </p:nvSpPr>
        <p:spPr>
          <a:xfrm>
            <a:off x="5347964" y="5486398"/>
            <a:ext cx="4133662" cy="211018"/>
          </a:xfrm>
          <a:custGeom>
            <a:avLst/>
            <a:gdLst/>
            <a:ahLst/>
            <a:cxnLst/>
            <a:rect l="l" t="t" r="r" b="b"/>
            <a:pathLst>
              <a:path w="21121" h="21600" extrusionOk="0">
                <a:moveTo>
                  <a:pt x="21121" y="0"/>
                </a:moveTo>
                <a:lnTo>
                  <a:pt x="3007" y="1440"/>
                </a:lnTo>
                <a:cubicBezTo>
                  <a:pt x="-479" y="5040"/>
                  <a:pt x="-138" y="13320"/>
                  <a:pt x="204" y="21600"/>
                </a:cubicBez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26"/>
          <p:cNvSpPr/>
          <p:nvPr/>
        </p:nvSpPr>
        <p:spPr>
          <a:xfrm>
            <a:off x="5683347" y="5908430"/>
            <a:ext cx="3488789" cy="22508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cubicBezTo>
                  <a:pt x="15561" y="10800"/>
                  <a:pt x="9523" y="0"/>
                  <a:pt x="5923" y="0"/>
                </a:cubicBezTo>
                <a:cubicBezTo>
                  <a:pt x="2323" y="0"/>
                  <a:pt x="1161" y="10800"/>
                  <a:pt x="0" y="21600"/>
                </a:cubicBez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27" descr="Immagin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4659" y="534572"/>
            <a:ext cx="2252917" cy="6056142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27"/>
          <p:cNvSpPr txBox="1"/>
          <p:nvPr/>
        </p:nvSpPr>
        <p:spPr>
          <a:xfrm>
            <a:off x="4657835" y="1225641"/>
            <a:ext cx="5704449" cy="414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Passando da 4 incertezze a 10 e poi a un numero più elevato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curva di distribuzione diviene sempre più sovrapponibile ad una gaussiana detta CURVA NORMALE DELL’ERRORE</a:t>
            </a:r>
            <a:endParaRPr/>
          </a:p>
        </p:txBody>
      </p:sp>
      <p:sp>
        <p:nvSpPr>
          <p:cNvPr id="507" name="Google Shape;507;p27"/>
          <p:cNvSpPr txBox="1"/>
          <p:nvPr/>
        </p:nvSpPr>
        <p:spPr>
          <a:xfrm>
            <a:off x="3710871" y="688723"/>
            <a:ext cx="855528" cy="459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508" name="Google Shape;508;p27"/>
          <p:cNvSpPr txBox="1"/>
          <p:nvPr/>
        </p:nvSpPr>
        <p:spPr>
          <a:xfrm>
            <a:off x="3654402" y="2849242"/>
            <a:ext cx="855528" cy="459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509" name="Google Shape;509;p27"/>
          <p:cNvSpPr txBox="1"/>
          <p:nvPr/>
        </p:nvSpPr>
        <p:spPr>
          <a:xfrm>
            <a:off x="3654402" y="5009763"/>
            <a:ext cx="855528" cy="459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p28" descr="Immagin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550" y="1223887"/>
            <a:ext cx="4199334" cy="1922587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28"/>
          <p:cNvSpPr txBox="1"/>
          <p:nvPr/>
        </p:nvSpPr>
        <p:spPr>
          <a:xfrm>
            <a:off x="805375" y="436097"/>
            <a:ext cx="2418937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Deviazione Standard</a:t>
            </a:r>
            <a:endParaRPr/>
          </a:p>
        </p:txBody>
      </p:sp>
      <p:pic>
        <p:nvPicPr>
          <p:cNvPr id="516" name="Google Shape;516;p28" descr="Immagine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3945" y="1690685"/>
            <a:ext cx="5124452" cy="3476628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28"/>
          <p:cNvSpPr txBox="1"/>
          <p:nvPr/>
        </p:nvSpPr>
        <p:spPr>
          <a:xfrm>
            <a:off x="766271" y="5536506"/>
            <a:ext cx="3622212" cy="650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Deviazione standard relativa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Coefficiente di variazione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9"/>
          <p:cNvSpPr txBox="1"/>
          <p:nvPr/>
        </p:nvSpPr>
        <p:spPr>
          <a:xfrm>
            <a:off x="998803" y="548640"/>
            <a:ext cx="9790519" cy="33521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Come misuro una concentrazione?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Quale metodo è adatto alla misura della concentrazione della specie che sto cercando?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Quale è la condizione necessaria perché un metodo analitico sia idoneo per la misura della concentrazione della specie che sto cercando?</a:t>
            </a:r>
            <a:endParaRPr/>
          </a:p>
        </p:txBody>
      </p:sp>
      <p:sp>
        <p:nvSpPr>
          <p:cNvPr id="523" name="Google Shape;523;p29"/>
          <p:cNvSpPr txBox="1"/>
          <p:nvPr/>
        </p:nvSpPr>
        <p:spPr>
          <a:xfrm>
            <a:off x="998804" y="4105423"/>
            <a:ext cx="9790519" cy="15106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L’analita deve produrre un segnale proporzionale alla sua concentrazione una volta che sia sottoposto al metodo di analisi.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" descr="Immagine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919" y="477078"/>
            <a:ext cx="10638860" cy="6175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0"/>
          <p:cNvSpPr txBox="1"/>
          <p:nvPr/>
        </p:nvSpPr>
        <p:spPr>
          <a:xfrm>
            <a:off x="721581" y="357808"/>
            <a:ext cx="4974837" cy="459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Standardizzazione e calibrazione</a:t>
            </a:r>
            <a:endParaRPr/>
          </a:p>
        </p:txBody>
      </p:sp>
      <p:sp>
        <p:nvSpPr>
          <p:cNvPr id="529" name="Google Shape;529;p30"/>
          <p:cNvSpPr txBox="1"/>
          <p:nvPr/>
        </p:nvSpPr>
        <p:spPr>
          <a:xfrm>
            <a:off x="721580" y="903909"/>
            <a:ext cx="11115635" cy="4879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calibrazione permette di conoscere la relazione tra la risposta analitica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 la concentrazione di analita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 calcolare la relazione si utilizzano standard chimici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Standard chimici preparati da sostanze pure (pesata e diluizione) oppure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standardizzati con uso di </a:t>
            </a: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standard primari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Alcuni metodi possono usare una comparazione diretta visiva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Esempio cartina tornasole per pH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Test gravidanza</a:t>
            </a:r>
            <a:endParaRPr/>
          </a:p>
        </p:txBody>
      </p:sp>
      <p:grpSp>
        <p:nvGrpSpPr>
          <p:cNvPr id="530" name="Google Shape;530;p30"/>
          <p:cNvGrpSpPr/>
          <p:nvPr/>
        </p:nvGrpSpPr>
        <p:grpSpPr>
          <a:xfrm>
            <a:off x="3222786" y="5460999"/>
            <a:ext cx="2819406" cy="1778003"/>
            <a:chOff x="-1" y="0"/>
            <a:chExt cx="2819404" cy="1778001"/>
          </a:xfrm>
        </p:grpSpPr>
        <p:pic>
          <p:nvPicPr>
            <p:cNvPr id="531" name="Google Shape;531;p30" descr="Immagine"/>
            <p:cNvPicPr preferRelativeResize="0"/>
            <p:nvPr/>
          </p:nvPicPr>
          <p:blipFill rotWithShape="1">
            <a:blip r:embed="rId3">
              <a:alphaModFix/>
            </a:blip>
            <a:srcRect t="13400" b="13400"/>
            <a:stretch/>
          </p:blipFill>
          <p:spPr>
            <a:xfrm>
              <a:off x="-1" y="0"/>
              <a:ext cx="2819404" cy="12700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2" name="Google Shape;532;p30"/>
            <p:cNvSpPr txBox="1"/>
            <p:nvPr/>
          </p:nvSpPr>
          <p:spPr>
            <a:xfrm>
              <a:off x="0" y="1346200"/>
              <a:ext cx="2819402" cy="431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Didascalia</a:t>
              </a:r>
              <a:endParaRPr/>
            </a:p>
          </p:txBody>
        </p:sp>
      </p:grpSp>
      <p:grpSp>
        <p:nvGrpSpPr>
          <p:cNvPr id="533" name="Google Shape;533;p30"/>
          <p:cNvGrpSpPr/>
          <p:nvPr/>
        </p:nvGrpSpPr>
        <p:grpSpPr>
          <a:xfrm>
            <a:off x="6516640" y="4482461"/>
            <a:ext cx="2819404" cy="2111378"/>
            <a:chOff x="-1" y="-1"/>
            <a:chExt cx="2819403" cy="2111376"/>
          </a:xfrm>
        </p:grpSpPr>
        <p:pic>
          <p:nvPicPr>
            <p:cNvPr id="534" name="Google Shape;534;p30" descr="Immagine"/>
            <p:cNvPicPr preferRelativeResize="0"/>
            <p:nvPr/>
          </p:nvPicPr>
          <p:blipFill rotWithShape="1">
            <a:blip r:embed="rId4">
              <a:alphaModFix/>
            </a:blip>
            <a:srcRect t="21565" b="21565"/>
            <a:stretch/>
          </p:blipFill>
          <p:spPr>
            <a:xfrm>
              <a:off x="-1" y="-1"/>
              <a:ext cx="2819403" cy="16033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5" name="Google Shape;535;p30"/>
            <p:cNvSpPr txBox="1"/>
            <p:nvPr/>
          </p:nvSpPr>
          <p:spPr>
            <a:xfrm>
              <a:off x="-1" y="1679574"/>
              <a:ext cx="2819402" cy="431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Didascalia</a:t>
              </a: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1"/>
          <p:cNvSpPr txBox="1"/>
          <p:nvPr/>
        </p:nvSpPr>
        <p:spPr>
          <a:xfrm>
            <a:off x="998803" y="548640"/>
            <a:ext cx="9790519" cy="1726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Se viene prodotto un segnale proporzionale alla concentrazione, allora si può risalire a un modello matematico (equazione) che descrive la dipendenza del segnale (y) dalla concentrazione (x) della specie</a:t>
            </a:r>
            <a:endParaRPr/>
          </a:p>
        </p:txBody>
      </p:sp>
      <p:sp>
        <p:nvSpPr>
          <p:cNvPr id="541" name="Google Shape;541;p31"/>
          <p:cNvSpPr txBox="1"/>
          <p:nvPr/>
        </p:nvSpPr>
        <p:spPr>
          <a:xfrm>
            <a:off x="998803" y="2445435"/>
            <a:ext cx="9790519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E’ possibile quindi costruire una curva di calbrazione</a:t>
            </a:r>
            <a:endParaRPr/>
          </a:p>
        </p:txBody>
      </p:sp>
      <p:sp>
        <p:nvSpPr>
          <p:cNvPr id="542" name="Google Shape;542;p31"/>
          <p:cNvSpPr txBox="1"/>
          <p:nvPr/>
        </p:nvSpPr>
        <p:spPr>
          <a:xfrm>
            <a:off x="998802" y="3638212"/>
            <a:ext cx="9790519" cy="913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Come costruire la curva di calibrazione, e descrivere i significati analitici dell’equazione che la descrive?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2"/>
          <p:cNvSpPr txBox="1"/>
          <p:nvPr/>
        </p:nvSpPr>
        <p:spPr>
          <a:xfrm>
            <a:off x="998797" y="280822"/>
            <a:ext cx="9790519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Curva di calibrazione esterna</a:t>
            </a:r>
            <a:endParaRPr/>
          </a:p>
        </p:txBody>
      </p:sp>
      <p:sp>
        <p:nvSpPr>
          <p:cNvPr id="548" name="Google Shape;548;p32"/>
          <p:cNvSpPr txBox="1"/>
          <p:nvPr/>
        </p:nvSpPr>
        <p:spPr>
          <a:xfrm>
            <a:off x="998796" y="1101419"/>
            <a:ext cx="9790519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Come costruirla</a:t>
            </a:r>
            <a:endParaRPr/>
          </a:p>
        </p:txBody>
      </p:sp>
      <p:sp>
        <p:nvSpPr>
          <p:cNvPr id="549" name="Google Shape;549;p32"/>
          <p:cNvSpPr txBox="1"/>
          <p:nvPr/>
        </p:nvSpPr>
        <p:spPr>
          <a:xfrm>
            <a:off x="998795" y="1961474"/>
            <a:ext cx="9790519" cy="964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Preparare una serie di soluzioni standard (soluto+solvente)</a:t>
            </a:r>
            <a:endParaRPr/>
          </a:p>
        </p:txBody>
      </p:sp>
      <p:sp>
        <p:nvSpPr>
          <p:cNvPr id="550" name="Google Shape;550;p32"/>
          <p:cNvSpPr txBox="1"/>
          <p:nvPr/>
        </p:nvSpPr>
        <p:spPr>
          <a:xfrm>
            <a:off x="998793" y="3033976"/>
            <a:ext cx="9790519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Misurare la risposta delle soluzioni standard</a:t>
            </a:r>
            <a:endParaRPr/>
          </a:p>
        </p:txBody>
      </p:sp>
      <p:sp>
        <p:nvSpPr>
          <p:cNvPr id="551" name="Google Shape;551;p32"/>
          <p:cNvSpPr txBox="1"/>
          <p:nvPr/>
        </p:nvSpPr>
        <p:spPr>
          <a:xfrm>
            <a:off x="998793" y="3712986"/>
            <a:ext cx="9790519" cy="1396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Usare un foglio Excel per interpolare i punti, costruire la curva e ottenere l’equazione e il coefficiente di correlazione r. (y=ax+b)</a:t>
            </a:r>
            <a:endParaRPr/>
          </a:p>
        </p:txBody>
      </p:sp>
      <p:sp>
        <p:nvSpPr>
          <p:cNvPr id="552" name="Google Shape;552;p32"/>
          <p:cNvSpPr txBox="1"/>
          <p:nvPr/>
        </p:nvSpPr>
        <p:spPr>
          <a:xfrm>
            <a:off x="998792" y="5799830"/>
            <a:ext cx="9790519" cy="964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Usare la curva per calcolare concentrazioni di analita in soluzioni a concentrazione incognita</a:t>
            </a:r>
            <a:endParaRPr/>
          </a:p>
        </p:txBody>
      </p:sp>
      <p:sp>
        <p:nvSpPr>
          <p:cNvPr id="553" name="Google Shape;553;p32"/>
          <p:cNvSpPr txBox="1"/>
          <p:nvPr/>
        </p:nvSpPr>
        <p:spPr>
          <a:xfrm>
            <a:off x="998792" y="5294915"/>
            <a:ext cx="9790519" cy="4692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Come usarla per calcolare la concentrazione x=(y-b)/a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3"/>
          <p:cNvSpPr txBox="1"/>
          <p:nvPr/>
        </p:nvSpPr>
        <p:spPr>
          <a:xfrm>
            <a:off x="721581" y="357808"/>
            <a:ext cx="5120539" cy="459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Utilizzo del foglio di calcolo excel </a:t>
            </a:r>
            <a:endParaRPr/>
          </a:p>
        </p:txBody>
      </p:sp>
      <p:graphicFrame>
        <p:nvGraphicFramePr>
          <p:cNvPr id="559" name="Google Shape;559;p33"/>
          <p:cNvGraphicFramePr/>
          <p:nvPr/>
        </p:nvGraphicFramePr>
        <p:xfrm>
          <a:off x="1185332" y="889000"/>
          <a:ext cx="4904300" cy="6080700"/>
        </p:xfrm>
        <a:graphic>
          <a:graphicData uri="http://schemas.openxmlformats.org/drawingml/2006/table">
            <a:tbl>
              <a:tblPr bandRow="1">
                <a:noFill/>
                <a:tableStyleId>{0AB4462F-C6F0-407D-ADCE-BCAD2A96DFE0}</a:tableStyleId>
              </a:tblPr>
              <a:tblGrid>
                <a:gridCol w="245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Concentrazione (ppm)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Segnale (nA)</a:t>
                      </a:r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5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12</a:t>
                      </a:r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10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19</a:t>
                      </a:r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15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23</a:t>
                      </a:r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20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27</a:t>
                      </a:r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25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31</a:t>
                      </a:r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560" name="Google Shape;560;p33"/>
          <p:cNvCxnSpPr/>
          <p:nvPr/>
        </p:nvCxnSpPr>
        <p:spPr>
          <a:xfrm>
            <a:off x="6503658" y="3929379"/>
            <a:ext cx="1512890" cy="2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61" name="Google Shape;561;p33"/>
          <p:cNvSpPr txBox="1"/>
          <p:nvPr/>
        </p:nvSpPr>
        <p:spPr>
          <a:xfrm>
            <a:off x="8154361" y="3604260"/>
            <a:ext cx="3728699" cy="650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Costruire la curva di calibrazione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 excel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34"/>
          <p:cNvSpPr txBox="1"/>
          <p:nvPr/>
        </p:nvSpPr>
        <p:spPr>
          <a:xfrm>
            <a:off x="0" y="0"/>
            <a:ext cx="44714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Come costruire un grafico in Excel</a:t>
            </a:r>
            <a:endParaRPr/>
          </a:p>
        </p:txBody>
      </p:sp>
      <p:pic>
        <p:nvPicPr>
          <p:cNvPr id="567" name="Google Shape;56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283" y="1510614"/>
            <a:ext cx="1418617" cy="1452719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34"/>
          <p:cNvSpPr txBox="1"/>
          <p:nvPr/>
        </p:nvSpPr>
        <p:spPr>
          <a:xfrm>
            <a:off x="250283" y="838767"/>
            <a:ext cx="161262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Inserire i dati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 due colonne</a:t>
            </a:r>
            <a:endParaRPr/>
          </a:p>
        </p:txBody>
      </p:sp>
      <p:pic>
        <p:nvPicPr>
          <p:cNvPr id="569" name="Google Shape;569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4818" y="1485098"/>
            <a:ext cx="3321697" cy="2370009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34"/>
          <p:cNvSpPr txBox="1"/>
          <p:nvPr/>
        </p:nvSpPr>
        <p:spPr>
          <a:xfrm>
            <a:off x="2340312" y="844084"/>
            <a:ext cx="42232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Selezionare le colonne e andare su «inserisci», poi «grafico» poi dispersione</a:t>
            </a:r>
            <a:endParaRPr/>
          </a:p>
        </p:txBody>
      </p:sp>
      <p:pic>
        <p:nvPicPr>
          <p:cNvPr id="571" name="Google Shape;571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38367" y="1926113"/>
            <a:ext cx="4223264" cy="3459482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34"/>
          <p:cNvSpPr txBox="1"/>
          <p:nvPr/>
        </p:nvSpPr>
        <p:spPr>
          <a:xfrm>
            <a:off x="6738367" y="838767"/>
            <a:ext cx="42232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Selezionare i dati sul grafico, poi »struttura grafico», poi «aggiungi elemento grafico», poi « linea di tendenza»</a:t>
            </a:r>
            <a:endParaRPr/>
          </a:p>
        </p:txBody>
      </p:sp>
      <p:sp>
        <p:nvSpPr>
          <p:cNvPr id="573" name="Google Shape;573;p34"/>
          <p:cNvSpPr txBox="1"/>
          <p:nvPr/>
        </p:nvSpPr>
        <p:spPr>
          <a:xfrm>
            <a:off x="0" y="5598418"/>
            <a:ext cx="12078884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Esercizio: creare una serie di dati Concentrazione segnale e costruire una curva di calibrazione con r</a:t>
            </a:r>
            <a:r>
              <a:rPr lang="en-US" sz="2100" b="1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&gt;0.995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35"/>
          <p:cNvSpPr txBox="1"/>
          <p:nvPr/>
        </p:nvSpPr>
        <p:spPr>
          <a:xfrm>
            <a:off x="626792" y="499988"/>
            <a:ext cx="7132399" cy="459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Errori nella calibrazione con lo standard esterno</a:t>
            </a:r>
            <a:endParaRPr/>
          </a:p>
        </p:txBody>
      </p:sp>
      <p:sp>
        <p:nvSpPr>
          <p:cNvPr id="579" name="Google Shape;579;p35"/>
          <p:cNvSpPr txBox="1"/>
          <p:nvPr/>
        </p:nvSpPr>
        <p:spPr>
          <a:xfrm>
            <a:off x="354279" y="1173481"/>
            <a:ext cx="11744731" cy="4879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curva ottenuta deriva dall’analisi di soluzioni standard (solvente+ analita)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Il campione contiene anche altri componenti (matrice)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Alla risposta del campione dovremmo sottrarre la risposta del “bianco”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Bianco: soluzione IDENTICA al campione in assenza di analita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Errori sistematici in calibrazione?</a:t>
            </a:r>
            <a:endParaRPr/>
          </a:p>
          <a:p>
            <a:pPr marL="457200" marR="0" lvl="1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Pesata e misura dei volumi</a:t>
            </a:r>
            <a:endParaRPr/>
          </a:p>
          <a:p>
            <a:pPr marL="457200" marR="0" lvl="1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Stabilità analita (chimica e fisica)</a:t>
            </a:r>
            <a:endParaRPr/>
          </a:p>
          <a:p>
            <a:pPr marL="457200" marR="0" lvl="1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 di calibrazione (numero insufficiente di standard, linearità apparente)</a:t>
            </a:r>
            <a:endParaRPr/>
          </a:p>
          <a:p>
            <a:pPr marL="457200" marR="0" lvl="1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Intervallo di concentrazione non lineare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6"/>
          <p:cNvSpPr txBox="1"/>
          <p:nvPr/>
        </p:nvSpPr>
        <p:spPr>
          <a:xfrm>
            <a:off x="879534" y="416120"/>
            <a:ext cx="9790519" cy="21329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Vantaggi 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lang="en-US" sz="2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Facile da usare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lang="en-US" sz="2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Veloce 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lang="en-US" sz="2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economica</a:t>
            </a:r>
            <a:endParaRPr/>
          </a:p>
        </p:txBody>
      </p:sp>
      <p:sp>
        <p:nvSpPr>
          <p:cNvPr id="585" name="Google Shape;585;p36"/>
          <p:cNvSpPr txBox="1"/>
          <p:nvPr/>
        </p:nvSpPr>
        <p:spPr>
          <a:xfrm>
            <a:off x="879534" y="3310292"/>
            <a:ext cx="9790519" cy="2539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Svantaggi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lang="en-US" sz="2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Non tiene conto della complessità del campione reale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lang="en-US" sz="2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Soffre dell’effetto matrice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lang="en-US" sz="2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E’ necessario conoscere l’efficienza (recupero) della tecnica di estrazione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0" name="Google Shape;590;p37"/>
          <p:cNvCxnSpPr/>
          <p:nvPr/>
        </p:nvCxnSpPr>
        <p:spPr>
          <a:xfrm rot="10800000">
            <a:off x="3429000" y="2438398"/>
            <a:ext cx="0" cy="3048002"/>
          </a:xfrm>
          <a:prstGeom prst="straightConnector1">
            <a:avLst/>
          </a:prstGeom>
          <a:noFill/>
          <a:ln w="34925" cap="rnd" cmpd="sng">
            <a:solidFill>
              <a:srgbClr val="0E558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91" name="Google Shape;591;p37"/>
          <p:cNvCxnSpPr/>
          <p:nvPr/>
        </p:nvCxnSpPr>
        <p:spPr>
          <a:xfrm>
            <a:off x="3428999" y="5481637"/>
            <a:ext cx="5562603" cy="2"/>
          </a:xfrm>
          <a:prstGeom prst="straightConnector1">
            <a:avLst/>
          </a:prstGeom>
          <a:noFill/>
          <a:ln w="34925" cap="rnd" cmpd="sng">
            <a:solidFill>
              <a:srgbClr val="0E558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92" name="Google Shape;592;p37"/>
          <p:cNvSpPr txBox="1"/>
          <p:nvPr/>
        </p:nvSpPr>
        <p:spPr>
          <a:xfrm rot="-5400000">
            <a:off x="2749215" y="2745743"/>
            <a:ext cx="991191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segnale</a:t>
            </a:r>
            <a:endParaRPr/>
          </a:p>
        </p:txBody>
      </p:sp>
      <p:sp>
        <p:nvSpPr>
          <p:cNvPr id="593" name="Google Shape;593;p37"/>
          <p:cNvSpPr txBox="1"/>
          <p:nvPr/>
        </p:nvSpPr>
        <p:spPr>
          <a:xfrm>
            <a:off x="8083233" y="5486399"/>
            <a:ext cx="843629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CONC</a:t>
            </a:r>
            <a:endParaRPr/>
          </a:p>
        </p:txBody>
      </p:sp>
      <p:sp>
        <p:nvSpPr>
          <p:cNvPr id="594" name="Google Shape;594;p37"/>
          <p:cNvSpPr/>
          <p:nvPr/>
        </p:nvSpPr>
        <p:spPr>
          <a:xfrm>
            <a:off x="3968260" y="4899309"/>
            <a:ext cx="228603" cy="171453"/>
          </a:xfrm>
          <a:prstGeom prst="ellipse">
            <a:avLst/>
          </a:prstGeom>
          <a:solidFill>
            <a:srgbClr val="0E558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37"/>
          <p:cNvSpPr/>
          <p:nvPr/>
        </p:nvSpPr>
        <p:spPr>
          <a:xfrm>
            <a:off x="5527430" y="4020344"/>
            <a:ext cx="228603" cy="169867"/>
          </a:xfrm>
          <a:prstGeom prst="ellipse">
            <a:avLst/>
          </a:prstGeom>
          <a:solidFill>
            <a:srgbClr val="0E558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37"/>
          <p:cNvSpPr/>
          <p:nvPr/>
        </p:nvSpPr>
        <p:spPr>
          <a:xfrm>
            <a:off x="7669214" y="2928788"/>
            <a:ext cx="228603" cy="169867"/>
          </a:xfrm>
          <a:prstGeom prst="ellipse">
            <a:avLst/>
          </a:prstGeom>
          <a:solidFill>
            <a:srgbClr val="0E558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7" name="Google Shape;597;p37"/>
          <p:cNvCxnSpPr/>
          <p:nvPr/>
        </p:nvCxnSpPr>
        <p:spPr>
          <a:xfrm rot="10800000" flipH="1">
            <a:off x="3728549" y="2728119"/>
            <a:ext cx="4430714" cy="238283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98" name="Google Shape;598;p37"/>
          <p:cNvSpPr txBox="1"/>
          <p:nvPr/>
        </p:nvSpPr>
        <p:spPr>
          <a:xfrm>
            <a:off x="7829233" y="4105277"/>
            <a:ext cx="1126923" cy="43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y=ax+b</a:t>
            </a:r>
            <a:endParaRPr/>
          </a:p>
        </p:txBody>
      </p:sp>
      <p:sp>
        <p:nvSpPr>
          <p:cNvPr id="599" name="Google Shape;599;p37"/>
          <p:cNvSpPr txBox="1"/>
          <p:nvPr/>
        </p:nvSpPr>
        <p:spPr>
          <a:xfrm>
            <a:off x="3095307" y="254000"/>
            <a:ext cx="7071528" cy="459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Dal segnale analitico alla curva di calibrazione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8"/>
          <p:cNvSpPr txBox="1"/>
          <p:nvPr/>
        </p:nvSpPr>
        <p:spPr>
          <a:xfrm>
            <a:off x="834670" y="3617581"/>
            <a:ext cx="6621206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Intervallo dinamico di linearità</a:t>
            </a:r>
            <a:endParaRPr/>
          </a:p>
        </p:txBody>
      </p:sp>
      <p:sp>
        <p:nvSpPr>
          <p:cNvPr id="605" name="Google Shape;605;p38"/>
          <p:cNvSpPr txBox="1"/>
          <p:nvPr/>
        </p:nvSpPr>
        <p:spPr>
          <a:xfrm>
            <a:off x="834668" y="4602295"/>
            <a:ext cx="5261328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Intervallo dinamico</a:t>
            </a:r>
            <a:endParaRPr/>
          </a:p>
        </p:txBody>
      </p:sp>
      <p:sp>
        <p:nvSpPr>
          <p:cNvPr id="606" name="Google Shape;606;p38"/>
          <p:cNvSpPr txBox="1"/>
          <p:nvPr/>
        </p:nvSpPr>
        <p:spPr>
          <a:xfrm>
            <a:off x="834669" y="1648156"/>
            <a:ext cx="5261328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Limite di rilevabilità</a:t>
            </a:r>
            <a:endParaRPr/>
          </a:p>
        </p:txBody>
      </p:sp>
      <p:sp>
        <p:nvSpPr>
          <p:cNvPr id="607" name="Google Shape;607;p38"/>
          <p:cNvSpPr txBox="1"/>
          <p:nvPr/>
        </p:nvSpPr>
        <p:spPr>
          <a:xfrm>
            <a:off x="834668" y="2632868"/>
            <a:ext cx="5261328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Limite di quantificazione</a:t>
            </a:r>
            <a:endParaRPr/>
          </a:p>
        </p:txBody>
      </p:sp>
      <p:sp>
        <p:nvSpPr>
          <p:cNvPr id="608" name="Google Shape;608;p38"/>
          <p:cNvSpPr txBox="1"/>
          <p:nvPr/>
        </p:nvSpPr>
        <p:spPr>
          <a:xfrm>
            <a:off x="834670" y="663445"/>
            <a:ext cx="6480531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Sensibilità e sensibilità analitica 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9"/>
          <p:cNvSpPr txBox="1"/>
          <p:nvPr/>
        </p:nvSpPr>
        <p:spPr>
          <a:xfrm>
            <a:off x="834670" y="663445"/>
            <a:ext cx="6480531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Sensibilità</a:t>
            </a:r>
            <a:r>
              <a:rPr lang="en-US" sz="2800" b="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sensibilità analitica </a:t>
            </a:r>
            <a:endParaRPr/>
          </a:p>
        </p:txBody>
      </p:sp>
      <p:sp>
        <p:nvSpPr>
          <p:cNvPr id="614" name="Google Shape;614;p39"/>
          <p:cNvSpPr txBox="1"/>
          <p:nvPr/>
        </p:nvSpPr>
        <p:spPr>
          <a:xfrm>
            <a:off x="880389" y="1770744"/>
            <a:ext cx="10989227" cy="967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 sensibilità si intende la pendenza della curva di calibrazione </a:t>
            </a:r>
            <a:r>
              <a:rPr lang="en-US" sz="26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(y=</a:t>
            </a:r>
            <a:r>
              <a:rPr lang="en-US" sz="3000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6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x+b) </a:t>
            </a:r>
            <a:endParaRPr/>
          </a:p>
        </p:txBody>
      </p:sp>
      <p:sp>
        <p:nvSpPr>
          <p:cNvPr id="615" name="Google Shape;615;p39"/>
          <p:cNvSpPr txBox="1"/>
          <p:nvPr/>
        </p:nvSpPr>
        <p:spPr>
          <a:xfrm>
            <a:off x="880389" y="3545221"/>
            <a:ext cx="10989227" cy="1310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 sensibilità analitica </a:t>
            </a:r>
            <a:r>
              <a:rPr lang="en-US" sz="26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 intende il rapporto tra la pendenza della curva di calibrazione e la deviazione standard ad una data concentrazione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EA670B1-48EE-2E53-1733-AD963D6E6086}"/>
              </a:ext>
            </a:extLst>
          </p:cNvPr>
          <p:cNvSpPr txBox="1"/>
          <p:nvPr/>
        </p:nvSpPr>
        <p:spPr>
          <a:xfrm>
            <a:off x="538619" y="275573"/>
            <a:ext cx="353013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400" b="1" dirty="0">
                <a:solidFill>
                  <a:schemeClr val="bg1"/>
                </a:solidFill>
              </a:rPr>
              <a:t>Tipologie di dati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3C45C97-4DE1-DAED-11AC-959B6122543E}"/>
              </a:ext>
            </a:extLst>
          </p:cNvPr>
          <p:cNvSpPr txBox="1"/>
          <p:nvPr/>
        </p:nvSpPr>
        <p:spPr>
          <a:xfrm>
            <a:off x="538619" y="1041749"/>
            <a:ext cx="112358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u="sng" dirty="0">
                <a:solidFill>
                  <a:schemeClr val="bg1"/>
                </a:solidFill>
              </a:rPr>
              <a:t>Quantitativi</a:t>
            </a:r>
          </a:p>
          <a:p>
            <a:r>
              <a:rPr lang="it-IT" sz="2800" b="1" dirty="0">
                <a:solidFill>
                  <a:schemeClr val="bg1"/>
                </a:solidFill>
              </a:rPr>
              <a:t>	valore numerico ed unità di misura (nella CA tipicamente la 	concentrazione)</a:t>
            </a:r>
          </a:p>
          <a:p>
            <a:r>
              <a:rPr lang="it-IT" sz="2800" b="1" i="1" dirty="0">
                <a:solidFill>
                  <a:schemeClr val="bg1"/>
                </a:solidFill>
              </a:rPr>
              <a:t>Es: 0.5 ppm, 0.5 mg/Kg, 0.5 mg/l; …;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C104132-4F1C-3969-490D-C223106F392D}"/>
              </a:ext>
            </a:extLst>
          </p:cNvPr>
          <p:cNvSpPr txBox="1"/>
          <p:nvPr/>
        </p:nvSpPr>
        <p:spPr>
          <a:xfrm>
            <a:off x="538618" y="3223365"/>
            <a:ext cx="112358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u="sng" dirty="0">
                <a:solidFill>
                  <a:schemeClr val="bg1"/>
                </a:solidFill>
              </a:rPr>
              <a:t>Qualitativi</a:t>
            </a:r>
          </a:p>
          <a:p>
            <a:r>
              <a:rPr lang="it-IT" sz="2800" b="1" dirty="0">
                <a:solidFill>
                  <a:schemeClr val="bg1"/>
                </a:solidFill>
              </a:rPr>
              <a:t>	descrittore, categorie, etichetta (generalmente collegati al superamento di valori soglia, o a test di presenza/assenza)</a:t>
            </a:r>
          </a:p>
          <a:p>
            <a:r>
              <a:rPr lang="it-IT" sz="2800" b="1" i="1" dirty="0">
                <a:solidFill>
                  <a:schemeClr val="bg1"/>
                </a:solidFill>
              </a:rPr>
              <a:t>Es: acqua dolce, acqua dura, positivo/negativo rispetto a un valore soglia</a:t>
            </a:r>
          </a:p>
          <a:p>
            <a:r>
              <a:rPr lang="it-IT" sz="2800" b="1" dirty="0">
                <a:solidFill>
                  <a:schemeClr val="bg1"/>
                </a:solidFill>
              </a:rPr>
              <a:t>	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40"/>
          <p:cNvSpPr txBox="1"/>
          <p:nvPr/>
        </p:nvSpPr>
        <p:spPr>
          <a:xfrm>
            <a:off x="679924" y="522741"/>
            <a:ext cx="5261328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Limite di rilevabilità</a:t>
            </a:r>
            <a:endParaRPr/>
          </a:p>
        </p:txBody>
      </p:sp>
      <p:sp>
        <p:nvSpPr>
          <p:cNvPr id="621" name="Google Shape;621;p40"/>
          <p:cNvSpPr txBox="1"/>
          <p:nvPr/>
        </p:nvSpPr>
        <p:spPr>
          <a:xfrm>
            <a:off x="679924" y="3955231"/>
            <a:ext cx="5261328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Limite di quantificazione</a:t>
            </a:r>
            <a:endParaRPr/>
          </a:p>
        </p:txBody>
      </p:sp>
      <p:sp>
        <p:nvSpPr>
          <p:cNvPr id="622" name="Google Shape;622;p40"/>
          <p:cNvSpPr txBox="1"/>
          <p:nvPr/>
        </p:nvSpPr>
        <p:spPr>
          <a:xfrm>
            <a:off x="601388" y="1367898"/>
            <a:ext cx="10989224" cy="21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 limite di rilevabilità si intende la più piccola quantità determinabile con il metodo con un certo livello di fiducia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LOD=KSb/m; K=2 o 3; Sb= deviazione standard del bianco; m=pendenza della curva</a:t>
            </a:r>
            <a:endParaRPr/>
          </a:p>
        </p:txBody>
      </p:sp>
      <p:sp>
        <p:nvSpPr>
          <p:cNvPr id="623" name="Google Shape;623;p40"/>
          <p:cNvSpPr txBox="1"/>
          <p:nvPr/>
        </p:nvSpPr>
        <p:spPr>
          <a:xfrm>
            <a:off x="601386" y="4680014"/>
            <a:ext cx="10989227" cy="21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 limite di quantificazione si intende la più piccola quantità quantificabile con il metodo livello di fiducia superiore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LOD=KSb/m; K=5 o 10; Sb= deviazione standard del bianco, m=pendenza della curva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41"/>
          <p:cNvSpPr txBox="1"/>
          <p:nvPr/>
        </p:nvSpPr>
        <p:spPr>
          <a:xfrm>
            <a:off x="792467" y="339809"/>
            <a:ext cx="6621206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Intervallo dinamico di linearità</a:t>
            </a:r>
            <a:endParaRPr/>
          </a:p>
        </p:txBody>
      </p:sp>
      <p:sp>
        <p:nvSpPr>
          <p:cNvPr id="629" name="Google Shape;629;p41"/>
          <p:cNvSpPr txBox="1"/>
          <p:nvPr/>
        </p:nvSpPr>
        <p:spPr>
          <a:xfrm>
            <a:off x="792465" y="3828572"/>
            <a:ext cx="5261328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Intervallo dinamico</a:t>
            </a:r>
            <a:endParaRPr/>
          </a:p>
        </p:txBody>
      </p:sp>
      <p:sp>
        <p:nvSpPr>
          <p:cNvPr id="630" name="Google Shape;630;p41"/>
          <p:cNvSpPr txBox="1"/>
          <p:nvPr/>
        </p:nvSpPr>
        <p:spPr>
          <a:xfrm>
            <a:off x="838183" y="1077271"/>
            <a:ext cx="10989227" cy="21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 </a:t>
            </a:r>
            <a:r>
              <a:rPr lang="en-US" sz="2600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intervallo dinamico di linearità</a:t>
            </a: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si intende l’intervallo di concentrazione per il quale è valida la relazione lineare della curva di calibrazione. Il limite </a:t>
            </a:r>
            <a:r>
              <a:rPr lang="en-US" sz="2600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inferiore</a:t>
            </a: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coincide con il limite di rilevabilità, il limite superiore coincide con la concentrazione più alta che fa deviare la curva dalla linearità (valutata attraverso il valore r)</a:t>
            </a:r>
            <a:endParaRPr/>
          </a:p>
        </p:txBody>
      </p:sp>
      <p:sp>
        <p:nvSpPr>
          <p:cNvPr id="631" name="Google Shape;631;p41"/>
          <p:cNvSpPr txBox="1"/>
          <p:nvPr/>
        </p:nvSpPr>
        <p:spPr>
          <a:xfrm>
            <a:off x="838186" y="4449926"/>
            <a:ext cx="5212096" cy="252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 </a:t>
            </a:r>
            <a:r>
              <a:rPr lang="en-US" sz="2600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intervallo dinamico</a:t>
            </a: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si intende l’intervallo di concentrazione per il quale si ha una variazione del segnale analitico indipendentemente dalla sua forma</a:t>
            </a:r>
            <a:endParaRPr/>
          </a:p>
        </p:txBody>
      </p:sp>
      <p:pic>
        <p:nvPicPr>
          <p:cNvPr id="632" name="Google Shape;632;p41" descr="Picture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66918" y="3170152"/>
            <a:ext cx="5006210" cy="3537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2162e6b4599_0_0"/>
          <p:cNvSpPr txBox="1"/>
          <p:nvPr/>
        </p:nvSpPr>
        <p:spPr>
          <a:xfrm>
            <a:off x="253270" y="165120"/>
            <a:ext cx="6480600" cy="523200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12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10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Carte di controllo</a:t>
            </a:r>
            <a:endParaRPr/>
          </a:p>
        </p:txBody>
      </p:sp>
      <p:sp>
        <p:nvSpPr>
          <p:cNvPr id="638" name="Google Shape;638;g2162e6b4599_0_0"/>
          <p:cNvSpPr txBox="1"/>
          <p:nvPr/>
        </p:nvSpPr>
        <p:spPr>
          <a:xfrm>
            <a:off x="316589" y="934896"/>
            <a:ext cx="109893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Diagramma che mostra i limiti statistici di variazione accettati</a:t>
            </a:r>
            <a:endParaRPr sz="2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carta di controllo riporta tre valori:</a:t>
            </a:r>
            <a:endParaRPr sz="2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Char char="●"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il valore accettato come valore vero</a:t>
            </a:r>
            <a:endParaRPr sz="2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Char char="●"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il limite di controllo superiore</a:t>
            </a:r>
            <a:endParaRPr sz="2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Char char="●"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il limite di controllo inferiore</a:t>
            </a:r>
            <a:endParaRPr sz="2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9" name="Google Shape;639;g2162e6b459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5850" y="3675075"/>
            <a:ext cx="7015594" cy="2493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640" name="Google Shape;640;g2162e6b4599_0_0"/>
          <p:cNvCxnSpPr/>
          <p:nvPr/>
        </p:nvCxnSpPr>
        <p:spPr>
          <a:xfrm rot="10800000" flipH="1">
            <a:off x="3322225" y="4673838"/>
            <a:ext cx="1293300" cy="12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41" name="Google Shape;641;g2162e6b4599_0_0"/>
          <p:cNvCxnSpPr/>
          <p:nvPr/>
        </p:nvCxnSpPr>
        <p:spPr>
          <a:xfrm>
            <a:off x="3690025" y="3986675"/>
            <a:ext cx="9255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42" name="Google Shape;642;g2162e6b4599_0_0"/>
          <p:cNvCxnSpPr/>
          <p:nvPr/>
        </p:nvCxnSpPr>
        <p:spPr>
          <a:xfrm>
            <a:off x="3690025" y="5373025"/>
            <a:ext cx="9255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643" name="Google Shape;643;g2162e6b4599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500" y="5043050"/>
            <a:ext cx="3641400" cy="65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g2162e6b4599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125" y="3675075"/>
            <a:ext cx="3641400" cy="659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42"/>
          <p:cNvSpPr txBox="1"/>
          <p:nvPr/>
        </p:nvSpPr>
        <p:spPr>
          <a:xfrm>
            <a:off x="932532" y="256105"/>
            <a:ext cx="9790519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rPr>
              <a:t>Curva di calibrazione interna (o in matrice) perché si usa??</a:t>
            </a:r>
            <a:endParaRPr/>
          </a:p>
        </p:txBody>
      </p:sp>
      <p:sp>
        <p:nvSpPr>
          <p:cNvPr id="650" name="Google Shape;650;p42"/>
          <p:cNvSpPr txBox="1"/>
          <p:nvPr/>
        </p:nvSpPr>
        <p:spPr>
          <a:xfrm>
            <a:off x="932529" y="3032255"/>
            <a:ext cx="9790519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rPr>
              <a:t>Usare il metodo analitico </a:t>
            </a:r>
            <a:endParaRPr/>
          </a:p>
        </p:txBody>
      </p:sp>
      <p:sp>
        <p:nvSpPr>
          <p:cNvPr id="651" name="Google Shape;651;p42"/>
          <p:cNvSpPr txBox="1"/>
          <p:nvPr/>
        </p:nvSpPr>
        <p:spPr>
          <a:xfrm>
            <a:off x="932531" y="1002551"/>
            <a:ext cx="9790519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Come costruirla</a:t>
            </a:r>
            <a:endParaRPr/>
          </a:p>
        </p:txBody>
      </p:sp>
      <p:sp>
        <p:nvSpPr>
          <p:cNvPr id="652" name="Google Shape;652;p42"/>
          <p:cNvSpPr txBox="1"/>
          <p:nvPr/>
        </p:nvSpPr>
        <p:spPr>
          <a:xfrm>
            <a:off x="932530" y="1728116"/>
            <a:ext cx="9790519" cy="1056639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1016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Preparare una serie di soluzioni standard in una </a:t>
            </a: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matrice bianca</a:t>
            </a: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 (analita+</a:t>
            </a: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matrice bianca</a:t>
            </a: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653" name="Google Shape;653;p42"/>
          <p:cNvSpPr txBox="1"/>
          <p:nvPr/>
        </p:nvSpPr>
        <p:spPr>
          <a:xfrm>
            <a:off x="932528" y="3595527"/>
            <a:ext cx="9790519" cy="954103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Usare un foglio Excel per interpolare i punti, costruire la curva e ottenere l’equazione e il coefficiente di correlazione r</a:t>
            </a:r>
            <a:r>
              <a:rPr lang="en-US" sz="2800" b="1" baseline="300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. (y=ax+b)</a:t>
            </a:r>
            <a:endParaRPr/>
          </a:p>
        </p:txBody>
      </p:sp>
      <p:sp>
        <p:nvSpPr>
          <p:cNvPr id="654" name="Google Shape;654;p42"/>
          <p:cNvSpPr txBox="1"/>
          <p:nvPr/>
        </p:nvSpPr>
        <p:spPr>
          <a:xfrm>
            <a:off x="932528" y="5647785"/>
            <a:ext cx="9790519" cy="964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Usare la curva per calcolare concentrazioni di analita in soluzioni a concentrazione incognita</a:t>
            </a:r>
            <a:endParaRPr/>
          </a:p>
        </p:txBody>
      </p:sp>
      <p:sp>
        <p:nvSpPr>
          <p:cNvPr id="655" name="Google Shape;655;p42"/>
          <p:cNvSpPr txBox="1"/>
          <p:nvPr/>
        </p:nvSpPr>
        <p:spPr>
          <a:xfrm>
            <a:off x="932528" y="5051354"/>
            <a:ext cx="9790519" cy="4692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Come usarla per calcolare la concentrazione x=(y-b)/a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43"/>
          <p:cNvSpPr txBox="1"/>
          <p:nvPr/>
        </p:nvSpPr>
        <p:spPr>
          <a:xfrm>
            <a:off x="998804" y="4105423"/>
            <a:ext cx="9790519" cy="1726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Svantaggi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Non tiene conto della complessità e variabilità dei campioni (l’effetto matrice può variare grandemente da campione a campione)</a:t>
            </a:r>
            <a:endParaRPr/>
          </a:p>
        </p:txBody>
      </p:sp>
      <p:sp>
        <p:nvSpPr>
          <p:cNvPr id="661" name="Google Shape;661;p43"/>
          <p:cNvSpPr txBox="1"/>
          <p:nvPr/>
        </p:nvSpPr>
        <p:spPr>
          <a:xfrm>
            <a:off x="928164" y="266582"/>
            <a:ext cx="9790519" cy="33521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Vantaggi 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lang="en-US" sz="2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Facile da usare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lang="en-US" sz="2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Veloce 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lang="en-US" sz="2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Economica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72B40"/>
              </a:buClr>
              <a:buSzPts val="2600"/>
              <a:buFont typeface="Arial"/>
              <a:buChar char="•"/>
            </a:pPr>
            <a:r>
              <a:rPr lang="en-US" sz="26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Tiene in considerazione il recupero della (eventuale) operazione di estrazione, non c’è bisogno di calcolare il recupero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44"/>
          <p:cNvSpPr txBox="1"/>
          <p:nvPr/>
        </p:nvSpPr>
        <p:spPr>
          <a:xfrm>
            <a:off x="998794" y="289957"/>
            <a:ext cx="9790519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Aggiunta standard (Singola e Multipla) </a:t>
            </a:r>
            <a:r>
              <a:rPr lang="en-US" sz="2600" b="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perché si usa??</a:t>
            </a:r>
            <a:endParaRPr/>
          </a:p>
        </p:txBody>
      </p:sp>
      <p:sp>
        <p:nvSpPr>
          <p:cNvPr id="667" name="Google Shape;667;p44"/>
          <p:cNvSpPr txBox="1"/>
          <p:nvPr/>
        </p:nvSpPr>
        <p:spPr>
          <a:xfrm>
            <a:off x="998793" y="1088460"/>
            <a:ext cx="9790519" cy="913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Dividere il campione in tante aliquote pari a quante aggiunte standard dovete fare più una.</a:t>
            </a:r>
            <a:endParaRPr/>
          </a:p>
        </p:txBody>
      </p:sp>
      <p:sp>
        <p:nvSpPr>
          <p:cNvPr id="668" name="Google Shape;668;p44"/>
          <p:cNvSpPr txBox="1"/>
          <p:nvPr/>
        </p:nvSpPr>
        <p:spPr>
          <a:xfrm>
            <a:off x="998792" y="2243801"/>
            <a:ext cx="9790519" cy="13201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Lasciare un aliquota nel suo stato «naturale» (senza aggiunta); aggiungere concentrazioni variabili e note di analita alle altre aliquote. </a:t>
            </a:r>
            <a:endParaRPr/>
          </a:p>
        </p:txBody>
      </p:sp>
      <p:sp>
        <p:nvSpPr>
          <p:cNvPr id="669" name="Google Shape;669;p44"/>
          <p:cNvSpPr txBox="1"/>
          <p:nvPr/>
        </p:nvSpPr>
        <p:spPr>
          <a:xfrm>
            <a:off x="998796" y="4735076"/>
            <a:ext cx="9790519" cy="9772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Nel caso della singola aggiunta standard trattate i dati così: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6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x:</a:t>
            </a:r>
            <a:r>
              <a:rPr lang="en-US" sz="30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6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x=</a:t>
            </a:r>
            <a:r>
              <a:rPr lang="en-US" sz="30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6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(x+std):</a:t>
            </a:r>
            <a:r>
              <a:rPr lang="en-US" sz="30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6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(x+std)</a:t>
            </a:r>
            <a:endParaRPr/>
          </a:p>
        </p:txBody>
      </p:sp>
      <p:sp>
        <p:nvSpPr>
          <p:cNvPr id="670" name="Google Shape;670;p44"/>
          <p:cNvSpPr txBox="1"/>
          <p:nvPr/>
        </p:nvSpPr>
        <p:spPr>
          <a:xfrm>
            <a:off x="998791" y="3798542"/>
            <a:ext cx="9790519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Misurare la risposta delle diverse aliquote</a:t>
            </a:r>
            <a:endParaRPr/>
          </a:p>
        </p:txBody>
      </p:sp>
      <p:sp>
        <p:nvSpPr>
          <p:cNvPr id="671" name="Google Shape;671;p44"/>
          <p:cNvSpPr txBox="1"/>
          <p:nvPr/>
        </p:nvSpPr>
        <p:spPr>
          <a:xfrm>
            <a:off x="2690133" y="6075600"/>
            <a:ext cx="6098347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Cx= concentrazione incognita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6" name="Google Shape;676;p45"/>
          <p:cNvGraphicFramePr/>
          <p:nvPr/>
        </p:nvGraphicFramePr>
        <p:xfrm>
          <a:off x="822293" y="3429000"/>
          <a:ext cx="4458950" cy="2225100"/>
        </p:xfrm>
        <a:graphic>
          <a:graphicData uri="http://schemas.openxmlformats.org/drawingml/2006/table">
            <a:tbl>
              <a:tblPr firstRow="1" bandRow="1">
                <a:noFill/>
                <a:tableStyleId>{0AB4462F-C6F0-407D-ADCE-BCAD2A96DFE0}</a:tableStyleId>
              </a:tblPr>
              <a:tblGrid>
                <a:gridCol w="268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</a:rPr>
                        <a:t>Concntratzione</a:t>
                      </a:r>
                      <a:endParaRPr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</a:rPr>
                        <a:t>Segnale</a:t>
                      </a:r>
                      <a:endParaRPr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Sample = 0</a:t>
                      </a:r>
                      <a:endParaRPr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S0</a:t>
                      </a:r>
                      <a:endParaRPr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Sample +std1= std 1</a:t>
                      </a:r>
                      <a:endParaRPr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S1</a:t>
                      </a:r>
                      <a:endParaRPr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Sample + std2 = std 2</a:t>
                      </a:r>
                      <a:endParaRPr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S2</a:t>
                      </a:r>
                      <a:endParaRPr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Sample + stdn = std n</a:t>
                      </a:r>
                      <a:endParaRPr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Sn</a:t>
                      </a:r>
                      <a:endParaRPr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677" name="Google Shape;677;p45"/>
          <p:cNvGrpSpPr/>
          <p:nvPr/>
        </p:nvGrpSpPr>
        <p:grpSpPr>
          <a:xfrm>
            <a:off x="6591354" y="3429000"/>
            <a:ext cx="3779311" cy="3205619"/>
            <a:chOff x="-1" y="0"/>
            <a:chExt cx="3779309" cy="3205618"/>
          </a:xfrm>
        </p:grpSpPr>
        <p:cxnSp>
          <p:nvCxnSpPr>
            <p:cNvPr id="678" name="Google Shape;678;p45"/>
            <p:cNvCxnSpPr/>
            <p:nvPr/>
          </p:nvCxnSpPr>
          <p:spPr>
            <a:xfrm>
              <a:off x="427071" y="2418472"/>
              <a:ext cx="3352237" cy="35647"/>
            </a:xfrm>
            <a:prstGeom prst="straightConnector1">
              <a:avLst/>
            </a:pr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679" name="Google Shape;679;p45"/>
            <p:cNvCxnSpPr/>
            <p:nvPr/>
          </p:nvCxnSpPr>
          <p:spPr>
            <a:xfrm rot="10800000" flipH="1">
              <a:off x="1231547" y="0"/>
              <a:ext cx="2" cy="2418474"/>
            </a:xfrm>
            <a:prstGeom prst="straightConnector1">
              <a:avLst/>
            </a:pr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680" name="Google Shape;680;p45"/>
            <p:cNvCxnSpPr/>
            <p:nvPr/>
          </p:nvCxnSpPr>
          <p:spPr>
            <a:xfrm rot="10800000" flipH="1">
              <a:off x="607179" y="671859"/>
              <a:ext cx="2986838" cy="1746615"/>
            </a:xfrm>
            <a:prstGeom prst="straightConnector1">
              <a:avLst/>
            </a:pr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81" name="Google Shape;681;p45"/>
            <p:cNvSpPr txBox="1"/>
            <p:nvPr/>
          </p:nvSpPr>
          <p:spPr>
            <a:xfrm>
              <a:off x="3010085" y="2834779"/>
              <a:ext cx="689034" cy="3708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conc</a:t>
              </a:r>
              <a:endParaRPr/>
            </a:p>
          </p:txBody>
        </p:sp>
        <p:sp>
          <p:nvSpPr>
            <p:cNvPr id="682" name="Google Shape;682;p45"/>
            <p:cNvSpPr txBox="1"/>
            <p:nvPr/>
          </p:nvSpPr>
          <p:spPr>
            <a:xfrm>
              <a:off x="-1" y="35645"/>
              <a:ext cx="733794" cy="3708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signal</a:t>
              </a:r>
              <a:endParaRPr/>
            </a:p>
          </p:txBody>
        </p:sp>
      </p:grpSp>
      <p:cxnSp>
        <p:nvCxnSpPr>
          <p:cNvPr id="683" name="Google Shape;683;p45"/>
          <p:cNvCxnSpPr/>
          <p:nvPr/>
        </p:nvCxnSpPr>
        <p:spPr>
          <a:xfrm rot="10800000">
            <a:off x="7202459" y="5911539"/>
            <a:ext cx="25759" cy="386368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84" name="Google Shape;684;p45"/>
          <p:cNvSpPr txBox="1"/>
          <p:nvPr/>
        </p:nvSpPr>
        <p:spPr>
          <a:xfrm>
            <a:off x="6441656" y="6334667"/>
            <a:ext cx="2219359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Cx (concentration)</a:t>
            </a:r>
            <a:endParaRPr/>
          </a:p>
        </p:txBody>
      </p:sp>
      <p:sp>
        <p:nvSpPr>
          <p:cNvPr id="685" name="Google Shape;685;p45"/>
          <p:cNvSpPr txBox="1"/>
          <p:nvPr/>
        </p:nvSpPr>
        <p:spPr>
          <a:xfrm>
            <a:off x="7651257" y="5142213"/>
            <a:ext cx="351044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S0</a:t>
            </a:r>
            <a:endParaRPr/>
          </a:p>
        </p:txBody>
      </p:sp>
      <p:sp>
        <p:nvSpPr>
          <p:cNvPr id="686" name="Google Shape;686;p45"/>
          <p:cNvSpPr txBox="1"/>
          <p:nvPr/>
        </p:nvSpPr>
        <p:spPr>
          <a:xfrm>
            <a:off x="8221995" y="4772879"/>
            <a:ext cx="351044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S1</a:t>
            </a:r>
            <a:endParaRPr/>
          </a:p>
        </p:txBody>
      </p:sp>
      <p:sp>
        <p:nvSpPr>
          <p:cNvPr id="687" name="Google Shape;687;p45"/>
          <p:cNvSpPr txBox="1"/>
          <p:nvPr/>
        </p:nvSpPr>
        <p:spPr>
          <a:xfrm>
            <a:off x="8861283" y="4403548"/>
            <a:ext cx="351045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S2</a:t>
            </a:r>
            <a:endParaRPr/>
          </a:p>
        </p:txBody>
      </p:sp>
      <p:sp>
        <p:nvSpPr>
          <p:cNvPr id="688" name="Google Shape;688;p45"/>
          <p:cNvSpPr txBox="1"/>
          <p:nvPr/>
        </p:nvSpPr>
        <p:spPr>
          <a:xfrm>
            <a:off x="9861230" y="3836581"/>
            <a:ext cx="360198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Sn</a:t>
            </a:r>
            <a:endParaRPr/>
          </a:p>
        </p:txBody>
      </p:sp>
      <p:sp>
        <p:nvSpPr>
          <p:cNvPr id="689" name="Google Shape;689;p45"/>
          <p:cNvSpPr/>
          <p:nvPr/>
        </p:nvSpPr>
        <p:spPr>
          <a:xfrm>
            <a:off x="7765343" y="5470514"/>
            <a:ext cx="115121" cy="8206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45"/>
          <p:cNvSpPr/>
          <p:nvPr/>
        </p:nvSpPr>
        <p:spPr>
          <a:xfrm>
            <a:off x="8385843" y="5101182"/>
            <a:ext cx="115121" cy="8206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45"/>
          <p:cNvSpPr/>
          <p:nvPr/>
        </p:nvSpPr>
        <p:spPr>
          <a:xfrm>
            <a:off x="9032930" y="4705031"/>
            <a:ext cx="115121" cy="8206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45"/>
          <p:cNvSpPr/>
          <p:nvPr/>
        </p:nvSpPr>
        <p:spPr>
          <a:xfrm>
            <a:off x="10058779" y="4097034"/>
            <a:ext cx="115121" cy="8206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45"/>
          <p:cNvSpPr txBox="1"/>
          <p:nvPr/>
        </p:nvSpPr>
        <p:spPr>
          <a:xfrm>
            <a:off x="467744" y="328749"/>
            <a:ext cx="9790519" cy="964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Nel caso della aggiunta standard multipla si procede alla risoluzione grafica di Cx</a:t>
            </a:r>
            <a:endParaRPr/>
          </a:p>
        </p:txBody>
      </p:sp>
      <p:sp>
        <p:nvSpPr>
          <p:cNvPr id="694" name="Google Shape;694;p45"/>
          <p:cNvSpPr/>
          <p:nvPr/>
        </p:nvSpPr>
        <p:spPr>
          <a:xfrm>
            <a:off x="7134114" y="5796436"/>
            <a:ext cx="115121" cy="82063"/>
          </a:xfrm>
          <a:prstGeom prst="ellipse">
            <a:avLst/>
          </a:prstGeom>
          <a:solidFill>
            <a:srgbClr val="FFFF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46"/>
          <p:cNvSpPr txBox="1"/>
          <p:nvPr/>
        </p:nvSpPr>
        <p:spPr>
          <a:xfrm>
            <a:off x="998803" y="548640"/>
            <a:ext cx="9790519" cy="21329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u="sng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Vantaggi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Minimizza l’effetto matrice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Tiene conto dell’effetto matrice del singolo campione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Facile 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Veloce</a:t>
            </a:r>
            <a:endParaRPr/>
          </a:p>
        </p:txBody>
      </p:sp>
      <p:sp>
        <p:nvSpPr>
          <p:cNvPr id="700" name="Google Shape;700;p46"/>
          <p:cNvSpPr txBox="1"/>
          <p:nvPr/>
        </p:nvSpPr>
        <p:spPr>
          <a:xfrm>
            <a:off x="998804" y="4105423"/>
            <a:ext cx="9790519" cy="913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u="sng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Svantaggi 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u="sng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Ogni campione deve essere trattato singolarmente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47"/>
          <p:cNvSpPr txBox="1"/>
          <p:nvPr/>
        </p:nvSpPr>
        <p:spPr>
          <a:xfrm>
            <a:off x="358990" y="181339"/>
            <a:ext cx="9790518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Standard interno (SI)</a:t>
            </a:r>
            <a:endParaRPr/>
          </a:p>
        </p:txBody>
      </p:sp>
      <p:sp>
        <p:nvSpPr>
          <p:cNvPr id="706" name="Google Shape;706;p47"/>
          <p:cNvSpPr txBox="1"/>
          <p:nvPr/>
        </p:nvSpPr>
        <p:spPr>
          <a:xfrm>
            <a:off x="423661" y="1142777"/>
            <a:ext cx="11129709" cy="369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Utilizza uno standard con struttura simile all’analita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 viene aggiunto al campione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 esegue la misura sul campione contenente lo SI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Il segnale è dato dal rapporto tra segnale dell’analita e segnale dello SI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UTILITA’: COMPENSARE EFFETTI DELLA MATRICE, VARIAZIONI DI TEMPERATURA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48"/>
          <p:cNvSpPr txBox="1"/>
          <p:nvPr/>
        </p:nvSpPr>
        <p:spPr>
          <a:xfrm>
            <a:off x="130628" y="333224"/>
            <a:ext cx="11611429" cy="615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Scelta e utilizzo dello SI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 standard è un analogo di struttura dell'analita (ad esempio, un suo isotopo stabile)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 standard interno dovrebbe essere assente dal campione o presente in quantità estremamente bassa (ad esempio, &lt;&lt; 1% dell'analita di interesse).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 SI dovrebbe essere aggiunto il prima possibile durante la preparazione e l'estrazione del campione.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quantità aggiunta dello standard interno dovrebbe essere in un rapporto appropriato rispetto all'analita dopo aver considerato l'intervallo dinamico del metodo.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05857CF-48C8-6444-D68B-144E599F2AA5}"/>
              </a:ext>
            </a:extLst>
          </p:cNvPr>
          <p:cNvSpPr txBox="1"/>
          <p:nvPr/>
        </p:nvSpPr>
        <p:spPr>
          <a:xfrm>
            <a:off x="538619" y="1041749"/>
            <a:ext cx="1123584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u="sng" dirty="0">
                <a:solidFill>
                  <a:schemeClr val="bg1"/>
                </a:solidFill>
              </a:rPr>
              <a:t>I dati </a:t>
            </a:r>
            <a:r>
              <a:rPr lang="it-IT" sz="2800" b="1" u="sng" dirty="0" err="1">
                <a:solidFill>
                  <a:schemeClr val="bg1"/>
                </a:solidFill>
              </a:rPr>
              <a:t>univariati</a:t>
            </a:r>
            <a:r>
              <a:rPr lang="it-IT" sz="2800" b="1" u="sng" dirty="0">
                <a:solidFill>
                  <a:schemeClr val="bg1"/>
                </a:solidFill>
              </a:rPr>
              <a:t> si basano sulla misura di una singola variabile incognita, ovvero il dato dipende da una sola variabile</a:t>
            </a:r>
          </a:p>
          <a:p>
            <a:endParaRPr lang="it-IT" sz="2800" b="1" i="1" u="sng" dirty="0">
              <a:solidFill>
                <a:schemeClr val="bg1"/>
              </a:solidFill>
            </a:endParaRPr>
          </a:p>
          <a:p>
            <a:r>
              <a:rPr lang="it-IT" sz="2800" b="1" i="1" dirty="0">
                <a:solidFill>
                  <a:schemeClr val="bg1"/>
                </a:solidFill>
              </a:rPr>
              <a:t>Come si ottiene un dato </a:t>
            </a:r>
            <a:r>
              <a:rPr lang="it-IT" sz="2800" b="1" i="1" dirty="0" err="1">
                <a:solidFill>
                  <a:schemeClr val="bg1"/>
                </a:solidFill>
              </a:rPr>
              <a:t>univariato</a:t>
            </a:r>
            <a:r>
              <a:rPr lang="it-IT" sz="2800" b="1" i="1" dirty="0">
                <a:solidFill>
                  <a:schemeClr val="bg1"/>
                </a:solidFill>
              </a:rPr>
              <a:t>:</a:t>
            </a:r>
          </a:p>
          <a:p>
            <a:endParaRPr lang="it-IT" sz="2800" b="1" i="1" dirty="0">
              <a:solidFill>
                <a:schemeClr val="bg1"/>
              </a:solidFill>
            </a:endParaRPr>
          </a:p>
          <a:p>
            <a:r>
              <a:rPr lang="it-IT" sz="2800" b="1" i="1" dirty="0">
                <a:solidFill>
                  <a:schemeClr val="bg1"/>
                </a:solidFill>
              </a:rPr>
              <a:t>	misurare una singola variabile incognita</a:t>
            </a:r>
          </a:p>
          <a:p>
            <a:r>
              <a:rPr lang="it-IT" sz="2800" b="1" i="1" dirty="0">
                <a:solidFill>
                  <a:schemeClr val="bg1"/>
                </a:solidFill>
              </a:rPr>
              <a:t>	controllare le interferenze (il segnale deve dipendere dalla 	sola variabile incognita)</a:t>
            </a:r>
          </a:p>
          <a:p>
            <a:r>
              <a:rPr lang="it-IT" sz="2800" b="1" i="1" dirty="0">
                <a:solidFill>
                  <a:schemeClr val="bg1"/>
                </a:solidFill>
              </a:rPr>
              <a:t>	tenere costanti tutte le condizioni sperimentali variando la 	sola variabile target (standardizzazione)</a:t>
            </a:r>
          </a:p>
          <a:p>
            <a:r>
              <a:rPr lang="it-IT" sz="2800" b="1" i="1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166" name="Google Shape;166;p5"/>
          <p:cNvSpPr txBox="1"/>
          <p:nvPr/>
        </p:nvSpPr>
        <p:spPr>
          <a:xfrm>
            <a:off x="234856" y="27978"/>
            <a:ext cx="2618405" cy="56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Dati univariati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49"/>
          <p:cNvSpPr txBox="1"/>
          <p:nvPr/>
        </p:nvSpPr>
        <p:spPr>
          <a:xfrm>
            <a:off x="0" y="246743"/>
            <a:ext cx="12191999" cy="538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Vantaggi dell’uso dello SI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Compensazione delle possibili variazione di concentrazione dell’analita durante l'intero processo di preparazione e analisi del campione.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quantificazione con uno standard interno è semplice precisa ed accurata grazie al fatto che il processo di preparazione e quello propriamente di analisi di analita e SI sono simultanei.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 può evitare la curva di calibrazione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Limitazioni 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6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scelta dello standard interno idoneo per l'analisi di un campione può in alcuni casi essere difficile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l'utilizzo di standard marcati isotopicamente (as esempio standard deuterati) potrebbe essere necessario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50"/>
          <p:cNvSpPr/>
          <p:nvPr/>
        </p:nvSpPr>
        <p:spPr>
          <a:xfrm>
            <a:off x="-1048491" y="6633576"/>
            <a:ext cx="11926586" cy="43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Didascalia</a:t>
            </a:r>
            <a:endParaRPr/>
          </a:p>
        </p:txBody>
      </p:sp>
      <p:sp>
        <p:nvSpPr>
          <p:cNvPr id="722" name="Google Shape;722;p50"/>
          <p:cNvSpPr txBox="1"/>
          <p:nvPr/>
        </p:nvSpPr>
        <p:spPr>
          <a:xfrm>
            <a:off x="132707" y="875652"/>
            <a:ext cx="11926586" cy="3046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Calcolo del fattore di risposta 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(A</a:t>
            </a:r>
            <a:r>
              <a:rPr lang="en-US" sz="2400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∕A</a:t>
            </a:r>
            <a:r>
              <a:rPr lang="en-US" sz="2400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8192E4"/>
                </a:solidFill>
                <a:latin typeface="Calibri"/>
                <a:ea typeface="Calibri"/>
                <a:cs typeface="Calibri"/>
                <a:sym typeface="Calibri"/>
              </a:rPr>
              <a:t>Si supponga di effettuare un’analisi con uno standard interno avente concentrazione di 100 ppm in cui la concentrazione dell’analita sia anch’essa 100 ppm. A seguito dell’analisi si ottiene la seguente risposta: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8192E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8192E4"/>
                </a:solidFill>
                <a:latin typeface="Calibri"/>
                <a:ea typeface="Calibri"/>
                <a:cs typeface="Calibri"/>
                <a:sym typeface="Calibri"/>
              </a:rPr>
              <a:t>Area del picco dell’analita = 1200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8192E4"/>
                </a:solidFill>
                <a:latin typeface="Calibri"/>
                <a:ea typeface="Calibri"/>
                <a:cs typeface="Calibri"/>
                <a:sym typeface="Calibri"/>
              </a:rPr>
              <a:t>Area del picco dello standard interno = 1000</a:t>
            </a:r>
            <a:endParaRPr/>
          </a:p>
        </p:txBody>
      </p:sp>
      <p:sp>
        <p:nvSpPr>
          <p:cNvPr id="723" name="Google Shape;723;p50"/>
          <p:cNvSpPr txBox="1"/>
          <p:nvPr/>
        </p:nvSpPr>
        <p:spPr>
          <a:xfrm>
            <a:off x="132707" y="222303"/>
            <a:ext cx="26643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ANALISI E CALCOLO</a:t>
            </a:r>
            <a:endParaRPr/>
          </a:p>
        </p:txBody>
      </p:sp>
      <p:sp>
        <p:nvSpPr>
          <p:cNvPr id="724" name="Google Shape;724;p50"/>
          <p:cNvSpPr txBox="1"/>
          <p:nvPr/>
        </p:nvSpPr>
        <p:spPr>
          <a:xfrm>
            <a:off x="2002969" y="6069432"/>
            <a:ext cx="6662056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EED7F2"/>
                </a:solidFill>
                <a:latin typeface="Calibri"/>
                <a:ea typeface="Calibri"/>
                <a:cs typeface="Calibri"/>
                <a:sym typeface="Calibri"/>
              </a:rPr>
              <a:t>Il rapporto tra i due picchi è pari a 1200/1000= 1.2</a:t>
            </a:r>
            <a:endParaRPr/>
          </a:p>
        </p:txBody>
      </p:sp>
      <p:sp>
        <p:nvSpPr>
          <p:cNvPr id="725" name="Google Shape;725;p50"/>
          <p:cNvSpPr txBox="1"/>
          <p:nvPr/>
        </p:nvSpPr>
        <p:spPr>
          <a:xfrm>
            <a:off x="5958113" y="453135"/>
            <a:ext cx="359954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400" b="1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 ∕S</a:t>
            </a:r>
            <a:r>
              <a:rPr lang="en-US" sz="24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= (A</a:t>
            </a:r>
            <a:r>
              <a:rPr lang="en-US" sz="24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∕A</a:t>
            </a:r>
            <a:r>
              <a:rPr lang="en-US" sz="24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24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∗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(C</a:t>
            </a:r>
            <a:r>
              <a:rPr lang="en-US" sz="24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 ∕C</a:t>
            </a:r>
            <a:r>
              <a:rPr lang="en-US" sz="24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pic>
        <p:nvPicPr>
          <p:cNvPr id="726" name="Google Shape;726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4941" y="2619351"/>
            <a:ext cx="5851071" cy="3260521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Google Shape;727;p50"/>
          <p:cNvSpPr txBox="1"/>
          <p:nvPr/>
        </p:nvSpPr>
        <p:spPr>
          <a:xfrm>
            <a:off x="9147627" y="2783355"/>
            <a:ext cx="82005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000" b="1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50"/>
          <p:cNvSpPr txBox="1"/>
          <p:nvPr/>
        </p:nvSpPr>
        <p:spPr>
          <a:xfrm>
            <a:off x="10621732" y="2783355"/>
            <a:ext cx="82005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000" b="1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endParaRPr sz="2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" name="Google Shape;733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554" y="3765904"/>
            <a:ext cx="5728446" cy="2545976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51"/>
          <p:cNvSpPr txBox="1"/>
          <p:nvPr/>
        </p:nvSpPr>
        <p:spPr>
          <a:xfrm>
            <a:off x="251442" y="12172"/>
            <a:ext cx="11069703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Analisi del campione e calcolo di (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400" b="1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 ∕S</a:t>
            </a:r>
            <a:r>
              <a:rPr lang="en-US" sz="2400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8192E4"/>
                </a:solidFill>
                <a:latin typeface="Calibri"/>
                <a:ea typeface="Calibri"/>
                <a:cs typeface="Calibri"/>
                <a:sym typeface="Calibri"/>
              </a:rPr>
              <a:t>Aggiungo 100 ppm di SI al campione incognito e misuro i segnali di analita (concentrazione incognita) e SI (concentrazione nota)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8192E4"/>
                </a:solidFill>
                <a:latin typeface="Calibri"/>
                <a:ea typeface="Calibri"/>
                <a:cs typeface="Calibri"/>
                <a:sym typeface="Calibri"/>
              </a:rPr>
              <a:t>I valori sono 1000 per SI e 700 per campione incognito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8192E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8192E4"/>
                </a:solidFill>
                <a:latin typeface="Calibri"/>
                <a:ea typeface="Calibri"/>
                <a:cs typeface="Calibri"/>
                <a:sym typeface="Calibri"/>
              </a:rPr>
              <a:t>il rapporto tra i due picchi è pari a 700/1000 = 0.7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8192E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8192E4"/>
                </a:solidFill>
                <a:latin typeface="Calibri"/>
                <a:ea typeface="Calibri"/>
                <a:cs typeface="Calibri"/>
                <a:sym typeface="Calibri"/>
              </a:rPr>
              <a:t>Si può quindi ottenere la concentrazione dell’analita usando la formula ricordando che la concentrazione dello standard interno è di 100 ppm:</a:t>
            </a:r>
            <a:endParaRPr/>
          </a:p>
        </p:txBody>
      </p:sp>
      <p:sp>
        <p:nvSpPr>
          <p:cNvPr id="735" name="Google Shape;735;p51"/>
          <p:cNvSpPr txBox="1"/>
          <p:nvPr/>
        </p:nvSpPr>
        <p:spPr>
          <a:xfrm>
            <a:off x="2821748" y="4147698"/>
            <a:ext cx="82005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000" b="1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endParaRPr sz="2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51"/>
          <p:cNvSpPr txBox="1"/>
          <p:nvPr/>
        </p:nvSpPr>
        <p:spPr>
          <a:xfrm>
            <a:off x="2146834" y="4439408"/>
            <a:ext cx="82005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000" b="1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51"/>
          <p:cNvSpPr txBox="1"/>
          <p:nvPr/>
        </p:nvSpPr>
        <p:spPr>
          <a:xfrm>
            <a:off x="7119260" y="3765904"/>
            <a:ext cx="420188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3000" b="1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 ∕S</a:t>
            </a:r>
            <a:r>
              <a:rPr lang="en-US" sz="30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= (A</a:t>
            </a:r>
            <a:r>
              <a:rPr lang="en-US" sz="30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∕A</a:t>
            </a:r>
            <a:r>
              <a:rPr lang="en-US" sz="30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30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∗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(C</a:t>
            </a:r>
            <a:r>
              <a:rPr lang="en-US" sz="30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 ∕C</a:t>
            </a:r>
            <a:r>
              <a:rPr lang="en-US" sz="30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738" name="Google Shape;738;p51"/>
          <p:cNvSpPr txBox="1"/>
          <p:nvPr/>
        </p:nvSpPr>
        <p:spPr>
          <a:xfrm>
            <a:off x="7119260" y="4761893"/>
            <a:ext cx="506548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30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=(S</a:t>
            </a:r>
            <a:r>
              <a:rPr lang="en-US" sz="3000" b="1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 ∕S</a:t>
            </a:r>
            <a:r>
              <a:rPr lang="en-US" sz="30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)/ (A</a:t>
            </a:r>
            <a:r>
              <a:rPr lang="en-US" sz="30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∕A</a:t>
            </a:r>
            <a:r>
              <a:rPr lang="en-US" sz="30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)* C</a:t>
            </a:r>
            <a:r>
              <a:rPr lang="en-US" sz="30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 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 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52"/>
          <p:cNvSpPr txBox="1"/>
          <p:nvPr/>
        </p:nvSpPr>
        <p:spPr>
          <a:xfrm>
            <a:off x="238273" y="83401"/>
            <a:ext cx="9471783" cy="49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ESEMPI DI UTILIZZO SI, CURVA DI CALIBRAZIONE</a:t>
            </a:r>
            <a:endParaRPr sz="2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44" name="Google Shape;744;p52"/>
          <p:cNvGrpSpPr/>
          <p:nvPr/>
        </p:nvGrpSpPr>
        <p:grpSpPr>
          <a:xfrm>
            <a:off x="317626" y="737354"/>
            <a:ext cx="10800141" cy="5908771"/>
            <a:chOff x="0" y="0"/>
            <a:chExt cx="9326018" cy="4833693"/>
          </a:xfrm>
        </p:grpSpPr>
        <p:pic>
          <p:nvPicPr>
            <p:cNvPr id="745" name="Google Shape;745;p52" descr="Immagine"/>
            <p:cNvPicPr preferRelativeResize="0"/>
            <p:nvPr/>
          </p:nvPicPr>
          <p:blipFill rotWithShape="1">
            <a:blip r:embed="rId3">
              <a:alphaModFix/>
            </a:blip>
            <a:srcRect l="3460" r="3460"/>
            <a:stretch/>
          </p:blipFill>
          <p:spPr>
            <a:xfrm>
              <a:off x="0" y="0"/>
              <a:ext cx="9326018" cy="40462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6" name="Google Shape;746;p52"/>
            <p:cNvSpPr txBox="1"/>
            <p:nvPr/>
          </p:nvSpPr>
          <p:spPr>
            <a:xfrm>
              <a:off x="0" y="4122492"/>
              <a:ext cx="9326018" cy="711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UTILIZZARE I DATI PER COSTRUIRE CURVA DI CALIBRAZIONE ANALITA-SEGNALE E ANALITA-RAPPORTO SEGNALE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"/>
          <p:cNvSpPr/>
          <p:nvPr/>
        </p:nvSpPr>
        <p:spPr>
          <a:xfrm>
            <a:off x="5499858" y="1470851"/>
            <a:ext cx="152403" cy="152403"/>
          </a:xfrm>
          <a:prstGeom prst="ellipse">
            <a:avLst/>
          </a:prstGeom>
          <a:solidFill>
            <a:srgbClr val="336699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6"/>
          <p:cNvSpPr/>
          <p:nvPr/>
        </p:nvSpPr>
        <p:spPr>
          <a:xfrm>
            <a:off x="5696708" y="1656588"/>
            <a:ext cx="152403" cy="152403"/>
          </a:xfrm>
          <a:prstGeom prst="ellipse">
            <a:avLst/>
          </a:prstGeom>
          <a:solidFill>
            <a:srgbClr val="336699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6"/>
          <p:cNvSpPr/>
          <p:nvPr/>
        </p:nvSpPr>
        <p:spPr>
          <a:xfrm>
            <a:off x="2970970" y="1542288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6"/>
          <p:cNvSpPr/>
          <p:nvPr/>
        </p:nvSpPr>
        <p:spPr>
          <a:xfrm>
            <a:off x="2894770" y="1770888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3123370" y="1732788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6"/>
          <p:cNvSpPr/>
          <p:nvPr/>
        </p:nvSpPr>
        <p:spPr>
          <a:xfrm>
            <a:off x="3390069" y="1907413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6"/>
          <p:cNvSpPr/>
          <p:nvPr/>
        </p:nvSpPr>
        <p:spPr>
          <a:xfrm>
            <a:off x="3309108" y="1694688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6"/>
          <p:cNvSpPr/>
          <p:nvPr/>
        </p:nvSpPr>
        <p:spPr>
          <a:xfrm>
            <a:off x="3047170" y="1923288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6"/>
          <p:cNvSpPr/>
          <p:nvPr/>
        </p:nvSpPr>
        <p:spPr>
          <a:xfrm>
            <a:off x="3190045" y="2093149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6"/>
          <p:cNvSpPr/>
          <p:nvPr/>
        </p:nvSpPr>
        <p:spPr>
          <a:xfrm>
            <a:off x="5433183" y="1493076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6"/>
          <p:cNvSpPr/>
          <p:nvPr/>
        </p:nvSpPr>
        <p:spPr>
          <a:xfrm>
            <a:off x="3271008" y="1547051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037769" y="1645474"/>
            <a:ext cx="914402" cy="3048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6"/>
          <p:cNvSpPr/>
          <p:nvPr/>
        </p:nvSpPr>
        <p:spPr>
          <a:xfrm>
            <a:off x="6152319" y="1602613"/>
            <a:ext cx="914402" cy="3048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6"/>
          <p:cNvSpPr/>
          <p:nvPr/>
        </p:nvSpPr>
        <p:spPr>
          <a:xfrm>
            <a:off x="5661783" y="1734374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6"/>
          <p:cNvSpPr/>
          <p:nvPr/>
        </p:nvSpPr>
        <p:spPr>
          <a:xfrm>
            <a:off x="2953509" y="2124899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6"/>
          <p:cNvSpPr/>
          <p:nvPr/>
        </p:nvSpPr>
        <p:spPr>
          <a:xfrm>
            <a:off x="3047170" y="1923288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/>
          <p:nvPr/>
        </p:nvSpPr>
        <p:spPr>
          <a:xfrm>
            <a:off x="5747508" y="3182174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"/>
          <p:cNvSpPr/>
          <p:nvPr/>
        </p:nvSpPr>
        <p:spPr>
          <a:xfrm>
            <a:off x="3271008" y="1547051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6"/>
          <p:cNvSpPr/>
          <p:nvPr/>
        </p:nvSpPr>
        <p:spPr>
          <a:xfrm>
            <a:off x="5356983" y="3310764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6"/>
          <p:cNvSpPr/>
          <p:nvPr/>
        </p:nvSpPr>
        <p:spPr>
          <a:xfrm>
            <a:off x="3199570" y="2075688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6"/>
          <p:cNvSpPr/>
          <p:nvPr/>
        </p:nvSpPr>
        <p:spPr>
          <a:xfrm rot="-1836879">
            <a:off x="7854884" y="4458139"/>
            <a:ext cx="712790" cy="116363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close/>
              </a:path>
            </a:pathLst>
          </a:cu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6"/>
          <p:cNvSpPr txBox="1"/>
          <p:nvPr/>
        </p:nvSpPr>
        <p:spPr>
          <a:xfrm>
            <a:off x="7528366" y="898634"/>
            <a:ext cx="88492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rgbClr val="FFFFFF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Segnale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3" name="Google Shape;193;p6"/>
          <p:cNvSpPr txBox="1"/>
          <p:nvPr/>
        </p:nvSpPr>
        <p:spPr>
          <a:xfrm>
            <a:off x="594794" y="108753"/>
            <a:ext cx="5512602" cy="43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Criterio fondamentale dell’analisi di dati</a:t>
            </a:r>
            <a:endParaRPr/>
          </a:p>
        </p:txBody>
      </p:sp>
      <p:sp>
        <p:nvSpPr>
          <p:cNvPr id="194" name="Google Shape;194;p6"/>
          <p:cNvSpPr/>
          <p:nvPr/>
        </p:nvSpPr>
        <p:spPr>
          <a:xfrm>
            <a:off x="5466519" y="2991674"/>
            <a:ext cx="152403" cy="152403"/>
          </a:xfrm>
          <a:prstGeom prst="ellipse">
            <a:avLst/>
          </a:prstGeom>
          <a:solidFill>
            <a:srgbClr val="336699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6"/>
          <p:cNvSpPr/>
          <p:nvPr/>
        </p:nvSpPr>
        <p:spPr>
          <a:xfrm>
            <a:off x="5390319" y="3220274"/>
            <a:ext cx="152403" cy="152403"/>
          </a:xfrm>
          <a:prstGeom prst="ellipse">
            <a:avLst/>
          </a:prstGeom>
          <a:solidFill>
            <a:srgbClr val="336699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6"/>
          <p:cNvSpPr/>
          <p:nvPr/>
        </p:nvSpPr>
        <p:spPr>
          <a:xfrm>
            <a:off x="5618919" y="3182174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6"/>
          <p:cNvSpPr/>
          <p:nvPr/>
        </p:nvSpPr>
        <p:spPr>
          <a:xfrm>
            <a:off x="5657019" y="3433000"/>
            <a:ext cx="152403" cy="152403"/>
          </a:xfrm>
          <a:prstGeom prst="ellipse">
            <a:avLst/>
          </a:prstGeom>
          <a:solidFill>
            <a:srgbClr val="336699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6"/>
          <p:cNvSpPr/>
          <p:nvPr/>
        </p:nvSpPr>
        <p:spPr>
          <a:xfrm>
            <a:off x="5441119" y="3029774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6"/>
          <p:cNvSpPr/>
          <p:nvPr/>
        </p:nvSpPr>
        <p:spPr>
          <a:xfrm>
            <a:off x="5714169" y="350920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6"/>
          <p:cNvSpPr/>
          <p:nvPr/>
        </p:nvSpPr>
        <p:spPr>
          <a:xfrm>
            <a:off x="5695119" y="48744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6"/>
          <p:cNvSpPr/>
          <p:nvPr/>
        </p:nvSpPr>
        <p:spPr>
          <a:xfrm>
            <a:off x="5304594" y="5003039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6"/>
          <p:cNvSpPr/>
          <p:nvPr/>
        </p:nvSpPr>
        <p:spPr>
          <a:xfrm>
            <a:off x="5414133" y="4683950"/>
            <a:ext cx="152403" cy="152403"/>
          </a:xfrm>
          <a:prstGeom prst="ellipse">
            <a:avLst/>
          </a:prstGeom>
          <a:solidFill>
            <a:srgbClr val="336699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6"/>
          <p:cNvSpPr/>
          <p:nvPr/>
        </p:nvSpPr>
        <p:spPr>
          <a:xfrm>
            <a:off x="5337933" y="4912550"/>
            <a:ext cx="152403" cy="152403"/>
          </a:xfrm>
          <a:prstGeom prst="ellipse">
            <a:avLst/>
          </a:prstGeom>
          <a:solidFill>
            <a:srgbClr val="336699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6"/>
          <p:cNvSpPr/>
          <p:nvPr/>
        </p:nvSpPr>
        <p:spPr>
          <a:xfrm>
            <a:off x="5566533" y="4874450"/>
            <a:ext cx="152403" cy="152403"/>
          </a:xfrm>
          <a:prstGeom prst="ellipse">
            <a:avLst/>
          </a:prstGeom>
          <a:solidFill>
            <a:srgbClr val="336699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6"/>
          <p:cNvSpPr/>
          <p:nvPr/>
        </p:nvSpPr>
        <p:spPr>
          <a:xfrm>
            <a:off x="5604633" y="5125275"/>
            <a:ext cx="152403" cy="152403"/>
          </a:xfrm>
          <a:prstGeom prst="ellipse">
            <a:avLst/>
          </a:prstGeom>
          <a:solidFill>
            <a:srgbClr val="336699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6"/>
          <p:cNvSpPr/>
          <p:nvPr/>
        </p:nvSpPr>
        <p:spPr>
          <a:xfrm>
            <a:off x="5388733" y="47220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6"/>
          <p:cNvSpPr/>
          <p:nvPr/>
        </p:nvSpPr>
        <p:spPr>
          <a:xfrm>
            <a:off x="5661783" y="5201475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6"/>
          <p:cNvSpPr/>
          <p:nvPr/>
        </p:nvSpPr>
        <p:spPr>
          <a:xfrm>
            <a:off x="5857044" y="46458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6"/>
          <p:cNvSpPr/>
          <p:nvPr/>
        </p:nvSpPr>
        <p:spPr>
          <a:xfrm>
            <a:off x="5466519" y="4774439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6"/>
          <p:cNvSpPr/>
          <p:nvPr/>
        </p:nvSpPr>
        <p:spPr>
          <a:xfrm>
            <a:off x="5576058" y="4455350"/>
            <a:ext cx="152403" cy="152403"/>
          </a:xfrm>
          <a:prstGeom prst="ellipse">
            <a:avLst/>
          </a:prstGeom>
          <a:solidFill>
            <a:srgbClr val="336699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6"/>
          <p:cNvSpPr/>
          <p:nvPr/>
        </p:nvSpPr>
        <p:spPr>
          <a:xfrm>
            <a:off x="5499858" y="4683950"/>
            <a:ext cx="152403" cy="152403"/>
          </a:xfrm>
          <a:prstGeom prst="ellipse">
            <a:avLst/>
          </a:prstGeom>
          <a:solidFill>
            <a:srgbClr val="336699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"/>
          <p:cNvSpPr/>
          <p:nvPr/>
        </p:nvSpPr>
        <p:spPr>
          <a:xfrm>
            <a:off x="5728458" y="4645850"/>
            <a:ext cx="152403" cy="152403"/>
          </a:xfrm>
          <a:prstGeom prst="ellipse">
            <a:avLst/>
          </a:prstGeom>
          <a:solidFill>
            <a:srgbClr val="336699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6"/>
          <p:cNvSpPr/>
          <p:nvPr/>
        </p:nvSpPr>
        <p:spPr>
          <a:xfrm>
            <a:off x="5768144" y="4896675"/>
            <a:ext cx="152403" cy="152403"/>
          </a:xfrm>
          <a:prstGeom prst="ellipse">
            <a:avLst/>
          </a:prstGeom>
          <a:solidFill>
            <a:srgbClr val="336699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5552244" y="44934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5823708" y="4972875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6"/>
          <p:cNvSpPr/>
          <p:nvPr/>
        </p:nvSpPr>
        <p:spPr>
          <a:xfrm>
            <a:off x="3028120" y="3020249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"/>
          <p:cNvSpPr/>
          <p:nvPr/>
        </p:nvSpPr>
        <p:spPr>
          <a:xfrm>
            <a:off x="2951920" y="3248849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"/>
          <p:cNvSpPr/>
          <p:nvPr/>
        </p:nvSpPr>
        <p:spPr>
          <a:xfrm>
            <a:off x="3180520" y="3210749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/>
          <p:nvPr/>
        </p:nvSpPr>
        <p:spPr>
          <a:xfrm>
            <a:off x="3447219" y="3385375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6"/>
          <p:cNvSpPr/>
          <p:nvPr/>
        </p:nvSpPr>
        <p:spPr>
          <a:xfrm>
            <a:off x="3366258" y="3172649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/>
          <p:nvPr/>
        </p:nvSpPr>
        <p:spPr>
          <a:xfrm>
            <a:off x="3104320" y="34012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/>
          <p:nvPr/>
        </p:nvSpPr>
        <p:spPr>
          <a:xfrm>
            <a:off x="3247195" y="3569525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"/>
          <p:cNvSpPr/>
          <p:nvPr/>
        </p:nvSpPr>
        <p:spPr>
          <a:xfrm>
            <a:off x="3328158" y="3025013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6"/>
          <p:cNvSpPr/>
          <p:nvPr/>
        </p:nvSpPr>
        <p:spPr>
          <a:xfrm>
            <a:off x="3012245" y="3601275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/>
          <p:nvPr/>
        </p:nvSpPr>
        <p:spPr>
          <a:xfrm>
            <a:off x="3104320" y="34012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/>
          <p:nvPr/>
        </p:nvSpPr>
        <p:spPr>
          <a:xfrm>
            <a:off x="3328158" y="3025013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/>
          <p:nvPr/>
        </p:nvSpPr>
        <p:spPr>
          <a:xfrm>
            <a:off x="3256719" y="35536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6"/>
          <p:cNvSpPr/>
          <p:nvPr/>
        </p:nvSpPr>
        <p:spPr>
          <a:xfrm>
            <a:off x="3066220" y="47728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>
            <a:off x="2990020" y="50014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/>
          <p:nvPr/>
        </p:nvSpPr>
        <p:spPr>
          <a:xfrm>
            <a:off x="3218620" y="49633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/>
          <p:nvPr/>
        </p:nvSpPr>
        <p:spPr>
          <a:xfrm>
            <a:off x="3485319" y="5137975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/>
          <p:nvPr/>
        </p:nvSpPr>
        <p:spPr>
          <a:xfrm>
            <a:off x="3404358" y="49252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/>
          <p:nvPr/>
        </p:nvSpPr>
        <p:spPr>
          <a:xfrm>
            <a:off x="3142420" y="51538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6"/>
          <p:cNvSpPr/>
          <p:nvPr/>
        </p:nvSpPr>
        <p:spPr>
          <a:xfrm>
            <a:off x="3285294" y="5322125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6"/>
          <p:cNvSpPr/>
          <p:nvPr/>
        </p:nvSpPr>
        <p:spPr>
          <a:xfrm>
            <a:off x="3366258" y="4777614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6"/>
          <p:cNvSpPr/>
          <p:nvPr/>
        </p:nvSpPr>
        <p:spPr>
          <a:xfrm>
            <a:off x="3050345" y="5353875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6"/>
          <p:cNvSpPr/>
          <p:nvPr/>
        </p:nvSpPr>
        <p:spPr>
          <a:xfrm>
            <a:off x="3142420" y="51538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6"/>
          <p:cNvSpPr/>
          <p:nvPr/>
        </p:nvSpPr>
        <p:spPr>
          <a:xfrm>
            <a:off x="3366258" y="4777614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6"/>
          <p:cNvSpPr/>
          <p:nvPr/>
        </p:nvSpPr>
        <p:spPr>
          <a:xfrm>
            <a:off x="3294819" y="53062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6"/>
          <p:cNvSpPr/>
          <p:nvPr/>
        </p:nvSpPr>
        <p:spPr>
          <a:xfrm>
            <a:off x="4031419" y="3226624"/>
            <a:ext cx="914402" cy="3048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4013958" y="4925250"/>
            <a:ext cx="914402" cy="3048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6"/>
          <p:cNvSpPr/>
          <p:nvPr/>
        </p:nvSpPr>
        <p:spPr>
          <a:xfrm>
            <a:off x="6157083" y="3242499"/>
            <a:ext cx="914402" cy="3048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6"/>
          <p:cNvSpPr/>
          <p:nvPr/>
        </p:nvSpPr>
        <p:spPr>
          <a:xfrm>
            <a:off x="6152319" y="4761739"/>
            <a:ext cx="914402" cy="3048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6"/>
          <p:cNvSpPr/>
          <p:nvPr/>
        </p:nvSpPr>
        <p:spPr>
          <a:xfrm rot="-1836879">
            <a:off x="7750933" y="2959924"/>
            <a:ext cx="554039" cy="7429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close/>
              </a:path>
            </a:pathLst>
          </a:cu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6"/>
          <p:cNvSpPr/>
          <p:nvPr/>
        </p:nvSpPr>
        <p:spPr>
          <a:xfrm rot="-1836879">
            <a:off x="7784272" y="1650238"/>
            <a:ext cx="309565" cy="46672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close/>
              </a:path>
            </a:pathLst>
          </a:cu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6"/>
          <p:cNvSpPr txBox="1"/>
          <p:nvPr/>
        </p:nvSpPr>
        <p:spPr>
          <a:xfrm>
            <a:off x="594794" y="6223825"/>
            <a:ext cx="1124375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Condizione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necessaria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è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l’esistenza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relazione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matematica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stechiometrica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tra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analita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 «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sorgente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» </a:t>
            </a:r>
            <a:endParaRPr sz="2000" dirty="0"/>
          </a:p>
        </p:txBody>
      </p:sp>
      <p:sp>
        <p:nvSpPr>
          <p:cNvPr id="2" name="Google Shape;192;p6">
            <a:extLst>
              <a:ext uri="{FF2B5EF4-FFF2-40B4-BE49-F238E27FC236}">
                <a16:creationId xmlns:a16="http://schemas.microsoft.com/office/drawing/2014/main" id="{0B8F8A2D-6EF6-6544-DFF8-0D1CB20DA92B}"/>
              </a:ext>
            </a:extLst>
          </p:cNvPr>
          <p:cNvSpPr txBox="1"/>
          <p:nvPr/>
        </p:nvSpPr>
        <p:spPr>
          <a:xfrm>
            <a:off x="2681065" y="863041"/>
            <a:ext cx="128466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rgbClr val="FFFFFF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sorgente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192;p6">
            <a:extLst>
              <a:ext uri="{FF2B5EF4-FFF2-40B4-BE49-F238E27FC236}">
                <a16:creationId xmlns:a16="http://schemas.microsoft.com/office/drawing/2014/main" id="{82E334A0-57A8-E64A-1FAC-A21BE357EA8B}"/>
              </a:ext>
            </a:extLst>
          </p:cNvPr>
          <p:cNvSpPr txBox="1"/>
          <p:nvPr/>
        </p:nvSpPr>
        <p:spPr>
          <a:xfrm>
            <a:off x="4266368" y="815367"/>
            <a:ext cx="271968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rgbClr val="FFFFFF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Interazione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Sorgente</a:t>
            </a:r>
            <a:r>
              <a:rPr lang="en-US" sz="1800" dirty="0">
                <a:solidFill>
                  <a:srgbClr val="FFFFFF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/</a:t>
            </a:r>
            <a:r>
              <a:rPr lang="en-US" sz="1800" dirty="0" err="1">
                <a:solidFill>
                  <a:srgbClr val="FFFFFF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analita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1" name="Google Shape;251;p7"/>
          <p:cNvCxnSpPr/>
          <p:nvPr/>
        </p:nvCxnSpPr>
        <p:spPr>
          <a:xfrm rot="10800000">
            <a:off x="3429000" y="2438398"/>
            <a:ext cx="0" cy="3048002"/>
          </a:xfrm>
          <a:prstGeom prst="straightConnector1">
            <a:avLst/>
          </a:prstGeom>
          <a:noFill/>
          <a:ln w="34925" cap="rnd" cmpd="sng">
            <a:solidFill>
              <a:srgbClr val="0E558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2" name="Google Shape;252;p7"/>
          <p:cNvCxnSpPr/>
          <p:nvPr/>
        </p:nvCxnSpPr>
        <p:spPr>
          <a:xfrm>
            <a:off x="3428999" y="5481637"/>
            <a:ext cx="5562603" cy="2"/>
          </a:xfrm>
          <a:prstGeom prst="straightConnector1">
            <a:avLst/>
          </a:prstGeom>
          <a:noFill/>
          <a:ln w="34925" cap="rnd" cmpd="sng">
            <a:solidFill>
              <a:srgbClr val="0E558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53" name="Google Shape;253;p7"/>
          <p:cNvSpPr txBox="1"/>
          <p:nvPr/>
        </p:nvSpPr>
        <p:spPr>
          <a:xfrm rot="-5400000">
            <a:off x="2749215" y="2745743"/>
            <a:ext cx="991191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segnale</a:t>
            </a:r>
            <a:endParaRPr/>
          </a:p>
        </p:txBody>
      </p:sp>
      <p:sp>
        <p:nvSpPr>
          <p:cNvPr id="254" name="Google Shape;254;p7"/>
          <p:cNvSpPr txBox="1"/>
          <p:nvPr/>
        </p:nvSpPr>
        <p:spPr>
          <a:xfrm>
            <a:off x="8083233" y="5486399"/>
            <a:ext cx="843629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CONC</a:t>
            </a:r>
            <a:endParaRPr/>
          </a:p>
        </p:txBody>
      </p:sp>
      <p:sp>
        <p:nvSpPr>
          <p:cNvPr id="255" name="Google Shape;255;p7"/>
          <p:cNvSpPr/>
          <p:nvPr/>
        </p:nvSpPr>
        <p:spPr>
          <a:xfrm rot="-1836879">
            <a:off x="2354263" y="2698749"/>
            <a:ext cx="711202" cy="116363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close/>
              </a:path>
            </a:pathLst>
          </a:cu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7"/>
          <p:cNvSpPr/>
          <p:nvPr/>
        </p:nvSpPr>
        <p:spPr>
          <a:xfrm rot="-1836879">
            <a:off x="2608264" y="3979862"/>
            <a:ext cx="554039" cy="7413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close/>
              </a:path>
            </a:pathLst>
          </a:cu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7"/>
          <p:cNvSpPr/>
          <p:nvPr/>
        </p:nvSpPr>
        <p:spPr>
          <a:xfrm rot="-1836879">
            <a:off x="2905124" y="4956176"/>
            <a:ext cx="309566" cy="46672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close/>
              </a:path>
            </a:pathLst>
          </a:cu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7"/>
          <p:cNvSpPr/>
          <p:nvPr/>
        </p:nvSpPr>
        <p:spPr>
          <a:xfrm>
            <a:off x="3754439" y="5688012"/>
            <a:ext cx="796929" cy="787403"/>
          </a:xfrm>
          <a:prstGeom prst="ellipse">
            <a:avLst/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7"/>
          <p:cNvSpPr/>
          <p:nvPr/>
        </p:nvSpPr>
        <p:spPr>
          <a:xfrm>
            <a:off x="4038600" y="5113337"/>
            <a:ext cx="228600" cy="171453"/>
          </a:xfrm>
          <a:prstGeom prst="ellipse">
            <a:avLst/>
          </a:prstGeom>
          <a:solidFill>
            <a:srgbClr val="0E558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7"/>
          <p:cNvSpPr/>
          <p:nvPr/>
        </p:nvSpPr>
        <p:spPr>
          <a:xfrm>
            <a:off x="5487987" y="4349751"/>
            <a:ext cx="228603" cy="169867"/>
          </a:xfrm>
          <a:prstGeom prst="ellipse">
            <a:avLst/>
          </a:prstGeom>
          <a:solidFill>
            <a:srgbClr val="0E558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7"/>
          <p:cNvSpPr/>
          <p:nvPr/>
        </p:nvSpPr>
        <p:spPr>
          <a:xfrm>
            <a:off x="7637463" y="3098799"/>
            <a:ext cx="228603" cy="169868"/>
          </a:xfrm>
          <a:prstGeom prst="ellipse">
            <a:avLst/>
          </a:prstGeom>
          <a:solidFill>
            <a:srgbClr val="0E558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2" name="Google Shape;262;p7"/>
          <p:cNvCxnSpPr/>
          <p:nvPr/>
        </p:nvCxnSpPr>
        <p:spPr>
          <a:xfrm rot="10800000" flipH="1">
            <a:off x="3798887" y="2951164"/>
            <a:ext cx="4430714" cy="2382837"/>
          </a:xfrm>
          <a:prstGeom prst="straightConnector1">
            <a:avLst/>
          </a:prstGeom>
          <a:noFill/>
          <a:ln w="31750" cap="flat" cmpd="sng">
            <a:solidFill>
              <a:schemeClr val="bg1">
                <a:lumMod val="85000"/>
              </a:schemeClr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63" name="Google Shape;263;p7"/>
          <p:cNvSpPr txBox="1"/>
          <p:nvPr/>
        </p:nvSpPr>
        <p:spPr>
          <a:xfrm>
            <a:off x="8428140" y="2834328"/>
            <a:ext cx="1126923" cy="43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y=</a:t>
            </a:r>
            <a:r>
              <a:rPr lang="en-US" sz="22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ax+b</a:t>
            </a:r>
            <a:endParaRPr dirty="0"/>
          </a:p>
        </p:txBody>
      </p:sp>
      <p:sp>
        <p:nvSpPr>
          <p:cNvPr id="264" name="Google Shape;264;p7"/>
          <p:cNvSpPr txBox="1"/>
          <p:nvPr/>
        </p:nvSpPr>
        <p:spPr>
          <a:xfrm>
            <a:off x="3095307" y="254000"/>
            <a:ext cx="7071528" cy="459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Dal segnale analitico alla curva di calibrazione</a:t>
            </a:r>
            <a:endParaRPr/>
          </a:p>
        </p:txBody>
      </p:sp>
      <p:sp>
        <p:nvSpPr>
          <p:cNvPr id="265" name="Google Shape;265;p7"/>
          <p:cNvSpPr/>
          <p:nvPr/>
        </p:nvSpPr>
        <p:spPr>
          <a:xfrm>
            <a:off x="5173664" y="5688012"/>
            <a:ext cx="796929" cy="787403"/>
          </a:xfrm>
          <a:prstGeom prst="ellipse">
            <a:avLst/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7"/>
          <p:cNvSpPr/>
          <p:nvPr/>
        </p:nvSpPr>
        <p:spPr>
          <a:xfrm>
            <a:off x="7353300" y="5688012"/>
            <a:ext cx="798516" cy="787403"/>
          </a:xfrm>
          <a:prstGeom prst="ellipse">
            <a:avLst/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7" descr="Immagine 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4300" y="6000751"/>
            <a:ext cx="228600" cy="27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7" descr="Immagine 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6562" y="5803901"/>
            <a:ext cx="228602" cy="27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7" descr="Immagine 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7012" y="5981701"/>
            <a:ext cx="228602" cy="27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7" descr="Immagine 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68962" y="6162676"/>
            <a:ext cx="93664" cy="131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7" descr="Immagine 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7150" y="5715001"/>
            <a:ext cx="228600" cy="27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7" descr="Immagine 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5892801"/>
            <a:ext cx="228600" cy="27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7" descr="Immagine 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1138" y="6072187"/>
            <a:ext cx="93664" cy="13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7" descr="Immagine 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6096001"/>
            <a:ext cx="228600" cy="27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7" descr="Immagine 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6153151"/>
            <a:ext cx="228600" cy="277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"/>
          <p:cNvSpPr txBox="1"/>
          <p:nvPr/>
        </p:nvSpPr>
        <p:spPr>
          <a:xfrm>
            <a:off x="341025" y="108589"/>
            <a:ext cx="707418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Gli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errori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nelle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analisi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chimiche</a:t>
            </a:r>
            <a:endParaRPr sz="2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8"/>
          <p:cNvSpPr txBox="1"/>
          <p:nvPr/>
        </p:nvSpPr>
        <p:spPr>
          <a:xfrm>
            <a:off x="358667" y="1329984"/>
            <a:ext cx="11012997" cy="360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misure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implicano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SEMPRE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1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ERRORI</a:t>
            </a:r>
            <a:r>
              <a:rPr lang="en-US" sz="23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ed</a:t>
            </a:r>
            <a:r>
              <a:rPr lang="en-US" sz="2300" b="1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1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INCERTEZZE</a:t>
            </a:r>
            <a:endParaRPr sz="1800" b="0" i="0" u="sng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</a:t>
            </a:r>
            <a:r>
              <a:rPr lang="en-US" sz="23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en-US" sz="23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errore</a:t>
            </a:r>
            <a:r>
              <a:rPr lang="en-US" sz="23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rappresenta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differenza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fra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il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misurato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 il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vero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” o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noto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”. L’</a:t>
            </a:r>
            <a:r>
              <a:rPr lang="en-US" sz="23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«</a:t>
            </a:r>
            <a:r>
              <a:rPr lang="en-US" sz="23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incertezza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»indica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1" i="0" u="sng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l'incertezza</a:t>
            </a:r>
            <a:r>
              <a:rPr lang="en-US" sz="2300" b="0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sng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stimata</a:t>
            </a:r>
            <a:r>
              <a:rPr lang="en-US" sz="2300" b="0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misura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 in un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esperimento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E’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impossibile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effettuare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un’analisi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priva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3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errori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3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incertezze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Ciò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che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può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fare </a:t>
            </a:r>
            <a:r>
              <a:rPr lang="en-US" sz="23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è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MINIMIZZARE GLI ERRORI E STIMARNE L’ENTITA’ CON UNA ACCURATEZZA ACCETTABILE e MISURARE L’INCERTEZZA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9"/>
          <p:cNvSpPr txBox="1"/>
          <p:nvPr/>
        </p:nvSpPr>
        <p:spPr>
          <a:xfrm>
            <a:off x="287988" y="78056"/>
            <a:ext cx="11431942" cy="161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Allo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scopo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migliorare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l'affidabilità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metodo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analitico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 di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ottenere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informazioni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circa la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variabilità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dei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risultati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procedura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analitica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viene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solitamente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ripetuta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diverse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porzioni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un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dato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campione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200" b="1" i="0" u="sng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replicati</a:t>
            </a:r>
            <a:r>
              <a:rPr lang="en-US" sz="2200" b="1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</p:txBody>
      </p:sp>
      <p:sp>
        <p:nvSpPr>
          <p:cNvPr id="287" name="Google Shape;287;p9"/>
          <p:cNvSpPr txBox="1"/>
          <p:nvPr/>
        </p:nvSpPr>
        <p:spPr>
          <a:xfrm>
            <a:off x="287839" y="2040960"/>
            <a:ext cx="11656511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risultati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individuali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un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insieme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sono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raramente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gli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stessi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di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solito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il «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centrale»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viene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usato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come la “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migliore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stima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dei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dati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Perché</a:t>
            </a:r>
            <a:r>
              <a:rPr lang="en-US" sz="2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effettuare</a:t>
            </a:r>
            <a:r>
              <a:rPr lang="en-US" sz="2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misure</a:t>
            </a:r>
            <a:r>
              <a:rPr lang="en-US" sz="2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replicate?</a:t>
            </a:r>
            <a:endParaRPr sz="2200" dirty="0"/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Il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centrale di un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insieme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dovrebbe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essere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più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affidabile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ciascun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risultato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individuale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200" b="1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media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mediana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vengono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usate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come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centrale di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serie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replicate)</a:t>
            </a: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</a:pPr>
            <a:endParaRPr sz="2200" dirty="0"/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dispersione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dei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dati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fornisce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misura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dell'incertezza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associata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con il </a:t>
            </a:r>
            <a:r>
              <a:rPr lang="en-US" sz="2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centrale.</a:t>
            </a:r>
            <a:endParaRPr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elestiale">
  <a:themeElements>
    <a:clrScheme name="Celestiale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e">
  <a:themeElements>
    <a:clrScheme name="Ion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3335</Words>
  <Application>Microsoft Macintosh PowerPoint</Application>
  <PresentationFormat>Widescreen</PresentationFormat>
  <Paragraphs>464</Paragraphs>
  <Slides>53</Slides>
  <Notes>53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53</vt:i4>
      </vt:variant>
    </vt:vector>
  </HeadingPairs>
  <TitlesOfParts>
    <vt:vector size="58" baseType="lpstr">
      <vt:lpstr>Calibri</vt:lpstr>
      <vt:lpstr>Cambria Math</vt:lpstr>
      <vt:lpstr>Arial</vt:lpstr>
      <vt:lpstr>Century Gothic</vt:lpstr>
      <vt:lpstr>Celestiale</vt:lpstr>
      <vt:lpstr>ESPRESSIONE DEL DATO ANALITICO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ESPRESSIONE DEL DATO ANALITICO</dc:title>
  <cp:lastModifiedBy>giorgia lancia</cp:lastModifiedBy>
  <cp:revision>5</cp:revision>
  <dcterms:modified xsi:type="dcterms:W3CDTF">2024-03-05T06:27:27Z</dcterms:modified>
</cp:coreProperties>
</file>