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0"/>
  </p:notesMasterIdLst>
  <p:sldIdLst>
    <p:sldId id="257" r:id="rId2"/>
    <p:sldId id="258" r:id="rId3"/>
    <p:sldId id="496" r:id="rId4"/>
    <p:sldId id="259" r:id="rId5"/>
    <p:sldId id="484" r:id="rId6"/>
    <p:sldId id="260" r:id="rId7"/>
    <p:sldId id="261" r:id="rId8"/>
    <p:sldId id="262" r:id="rId9"/>
    <p:sldId id="264" r:id="rId10"/>
    <p:sldId id="294" r:id="rId11"/>
    <p:sldId id="295" r:id="rId12"/>
    <p:sldId id="296" r:id="rId13"/>
    <p:sldId id="297" r:id="rId14"/>
    <p:sldId id="298" r:id="rId15"/>
    <p:sldId id="449" r:id="rId16"/>
    <p:sldId id="450" r:id="rId17"/>
    <p:sldId id="451" r:id="rId18"/>
    <p:sldId id="452" r:id="rId19"/>
    <p:sldId id="453" r:id="rId20"/>
    <p:sldId id="454" r:id="rId21"/>
    <p:sldId id="457" r:id="rId22"/>
    <p:sldId id="464" r:id="rId23"/>
    <p:sldId id="465" r:id="rId24"/>
    <p:sldId id="466" r:id="rId25"/>
    <p:sldId id="498" r:id="rId26"/>
    <p:sldId id="470" r:id="rId27"/>
    <p:sldId id="491" r:id="rId28"/>
    <p:sldId id="471" r:id="rId29"/>
    <p:sldId id="482" r:id="rId30"/>
    <p:sldId id="493" r:id="rId31"/>
    <p:sldId id="494" r:id="rId32"/>
    <p:sldId id="346" r:id="rId33"/>
    <p:sldId id="347" r:id="rId34"/>
    <p:sldId id="350" r:id="rId35"/>
    <p:sldId id="352" r:id="rId36"/>
    <p:sldId id="357" r:id="rId37"/>
    <p:sldId id="359" r:id="rId38"/>
    <p:sldId id="360" r:id="rId39"/>
    <p:sldId id="361" r:id="rId40"/>
    <p:sldId id="362" r:id="rId41"/>
    <p:sldId id="363" r:id="rId42"/>
    <p:sldId id="364" r:id="rId43"/>
    <p:sldId id="365" r:id="rId44"/>
    <p:sldId id="366" r:id="rId45"/>
    <p:sldId id="367" r:id="rId46"/>
    <p:sldId id="372" r:id="rId47"/>
    <p:sldId id="478" r:id="rId48"/>
    <p:sldId id="396"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6197"/>
  </p:normalViewPr>
  <p:slideViewPr>
    <p:cSldViewPr snapToGrid="0">
      <p:cViewPr varScale="1">
        <p:scale>
          <a:sx n="90" d="100"/>
          <a:sy n="90" d="100"/>
        </p:scale>
        <p:origin x="232" y="9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681BA3-0EF3-439E-B9B2-51292E0B4FB7}"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D5858B64-6894-4AAE-8076-4429F87B14C2}">
      <dgm:prSet/>
      <dgm:spPr/>
      <dgm:t>
        <a:bodyPr/>
        <a:lstStyle/>
        <a:p>
          <a:r>
            <a:rPr lang="it-IT"/>
            <a:t>Seguire l'immensa distruzione della Seconda Guerra Mondiale (guerra come obsoleta? guerra come normale stato di cose?)</a:t>
          </a:r>
          <a:endParaRPr lang="en-US"/>
        </a:p>
      </dgm:t>
    </dgm:pt>
    <dgm:pt modelId="{A879E4A1-3846-4283-9E4E-8DDFFB2E5923}" type="parTrans" cxnId="{C08FEBCF-A193-497C-8289-5A28A65F63B3}">
      <dgm:prSet/>
      <dgm:spPr/>
      <dgm:t>
        <a:bodyPr/>
        <a:lstStyle/>
        <a:p>
          <a:endParaRPr lang="en-US"/>
        </a:p>
      </dgm:t>
    </dgm:pt>
    <dgm:pt modelId="{6A656F0E-F7D0-4231-BA78-FA6613F8F832}" type="sibTrans" cxnId="{C08FEBCF-A193-497C-8289-5A28A65F63B3}">
      <dgm:prSet/>
      <dgm:spPr/>
      <dgm:t>
        <a:bodyPr/>
        <a:lstStyle/>
        <a:p>
          <a:endParaRPr lang="en-US"/>
        </a:p>
      </dgm:t>
    </dgm:pt>
    <dgm:pt modelId="{7D00D923-651A-43EB-9840-E240BD974D8B}">
      <dgm:prSet/>
      <dgm:spPr/>
      <dgm:t>
        <a:bodyPr/>
        <a:lstStyle/>
        <a:p>
          <a:r>
            <a:rPr lang="it-IT"/>
            <a:t>Hanno un potenziale distruttivo unico (gli scienziati lo hanno capito per primi)</a:t>
          </a:r>
          <a:endParaRPr lang="en-US"/>
        </a:p>
      </dgm:t>
    </dgm:pt>
    <dgm:pt modelId="{691F1890-B97E-4339-A076-D91ADC3D26F0}" type="parTrans" cxnId="{404F556C-A3A5-4232-8902-60AC1EAEB979}">
      <dgm:prSet/>
      <dgm:spPr/>
      <dgm:t>
        <a:bodyPr/>
        <a:lstStyle/>
        <a:p>
          <a:endParaRPr lang="en-US"/>
        </a:p>
      </dgm:t>
    </dgm:pt>
    <dgm:pt modelId="{839A505F-03EC-4B99-890F-EB029210F9A7}" type="sibTrans" cxnId="{404F556C-A3A5-4232-8902-60AC1EAEB979}">
      <dgm:prSet/>
      <dgm:spPr/>
      <dgm:t>
        <a:bodyPr/>
        <a:lstStyle/>
        <a:p>
          <a:endParaRPr lang="en-US"/>
        </a:p>
      </dgm:t>
    </dgm:pt>
    <dgm:pt modelId="{A9B7BED4-143F-481D-96AA-D6054878E70D}">
      <dgm:prSet/>
      <dgm:spPr/>
      <dgm:t>
        <a:bodyPr/>
        <a:lstStyle/>
        <a:p>
          <a:r>
            <a:rPr lang="it-IT"/>
            <a:t>Armi post-clausewitziane: la politica non è in grado di controllarle</a:t>
          </a:r>
          <a:endParaRPr lang="en-US"/>
        </a:p>
      </dgm:t>
    </dgm:pt>
    <dgm:pt modelId="{7E4BD820-0872-4940-9DF4-1C3CD8930676}" type="parTrans" cxnId="{34AD6CCB-A90C-4A93-ACF6-FC677E0F9026}">
      <dgm:prSet/>
      <dgm:spPr/>
      <dgm:t>
        <a:bodyPr/>
        <a:lstStyle/>
        <a:p>
          <a:endParaRPr lang="en-US"/>
        </a:p>
      </dgm:t>
    </dgm:pt>
    <dgm:pt modelId="{CD28876D-5A97-4069-8FEF-5752905BE894}" type="sibTrans" cxnId="{34AD6CCB-A90C-4A93-ACF6-FC677E0F9026}">
      <dgm:prSet/>
      <dgm:spPr/>
      <dgm:t>
        <a:bodyPr/>
        <a:lstStyle/>
        <a:p>
          <a:endParaRPr lang="en-US"/>
        </a:p>
      </dgm:t>
    </dgm:pt>
    <dgm:pt modelId="{470338E3-1666-4D48-88F9-1015651CFBE7}">
      <dgm:prSet/>
      <dgm:spPr/>
      <dgm:t>
        <a:bodyPr/>
        <a:lstStyle/>
        <a:p>
          <a:r>
            <a:rPr lang="it-IT" dirty="0" err="1"/>
            <a:t>È ancora possibile una </a:t>
          </a:r>
          <a:r>
            <a:rPr lang="it-IT" dirty="0"/>
            <a:t>grande guerra? L'</a:t>
          </a:r>
          <a:r>
            <a:rPr lang="it-IT" dirty="0" err="1"/>
            <a:t>antagonismo assoluto </a:t>
          </a:r>
          <a:r>
            <a:rPr lang="it-IT" dirty="0"/>
            <a:t>e </a:t>
          </a:r>
          <a:r>
            <a:rPr lang="it-IT" dirty="0" err="1"/>
            <a:t>totale tra </a:t>
          </a:r>
          <a:r>
            <a:rPr lang="it-IT" dirty="0"/>
            <a:t>le </a:t>
          </a:r>
          <a:r>
            <a:rPr lang="it-IT" dirty="0" err="1"/>
            <a:t>due superpotenze </a:t>
          </a:r>
          <a:r>
            <a:rPr lang="it-IT" dirty="0"/>
            <a:t>può essere </a:t>
          </a:r>
          <a:r>
            <a:rPr lang="it-IT" dirty="0" err="1"/>
            <a:t>risolto militarmente</a:t>
          </a:r>
          <a:r>
            <a:rPr lang="it-IT" dirty="0"/>
            <a:t>? </a:t>
          </a:r>
          <a:endParaRPr lang="en-US" dirty="0"/>
        </a:p>
      </dgm:t>
    </dgm:pt>
    <dgm:pt modelId="{376BA800-4D5C-4E9D-88C4-DAAE2888A7DD}" type="parTrans" cxnId="{09F989BE-C0B1-44C7-99BB-745A9BD2517F}">
      <dgm:prSet/>
      <dgm:spPr/>
      <dgm:t>
        <a:bodyPr/>
        <a:lstStyle/>
        <a:p>
          <a:endParaRPr lang="en-US"/>
        </a:p>
      </dgm:t>
    </dgm:pt>
    <dgm:pt modelId="{5797ED1F-F868-45CE-B914-6FFFDDA7FC5D}" type="sibTrans" cxnId="{09F989BE-C0B1-44C7-99BB-745A9BD2517F}">
      <dgm:prSet/>
      <dgm:spPr/>
      <dgm:t>
        <a:bodyPr/>
        <a:lstStyle/>
        <a:p>
          <a:endParaRPr lang="en-US"/>
        </a:p>
      </dgm:t>
    </dgm:pt>
    <dgm:pt modelId="{EDB61F94-E75C-AD46-B6A1-DA3273C7E059}" type="pres">
      <dgm:prSet presAssocID="{D4681BA3-0EF3-439E-B9B2-51292E0B4FB7}" presName="vert0" presStyleCnt="0">
        <dgm:presLayoutVars>
          <dgm:dir/>
          <dgm:animOne val="branch"/>
          <dgm:animLvl val="lvl"/>
        </dgm:presLayoutVars>
      </dgm:prSet>
      <dgm:spPr/>
    </dgm:pt>
    <dgm:pt modelId="{9569C066-9E55-6F4D-B2C3-D92113FE46CF}" type="pres">
      <dgm:prSet presAssocID="{D5858B64-6894-4AAE-8076-4429F87B14C2}" presName="thickLine" presStyleLbl="alignNode1" presStyleIdx="0" presStyleCnt="4"/>
      <dgm:spPr/>
    </dgm:pt>
    <dgm:pt modelId="{915AD76B-80E0-B748-A31E-604F066C46A8}" type="pres">
      <dgm:prSet presAssocID="{D5858B64-6894-4AAE-8076-4429F87B14C2}" presName="horz1" presStyleCnt="0"/>
      <dgm:spPr/>
    </dgm:pt>
    <dgm:pt modelId="{487631A6-D35F-5149-89C7-F89F64C0A86D}" type="pres">
      <dgm:prSet presAssocID="{D5858B64-6894-4AAE-8076-4429F87B14C2}" presName="tx1" presStyleLbl="revTx" presStyleIdx="0" presStyleCnt="4"/>
      <dgm:spPr/>
    </dgm:pt>
    <dgm:pt modelId="{8AB15349-4CA2-A440-8A02-385806AA1A63}" type="pres">
      <dgm:prSet presAssocID="{D5858B64-6894-4AAE-8076-4429F87B14C2}" presName="vert1" presStyleCnt="0"/>
      <dgm:spPr/>
    </dgm:pt>
    <dgm:pt modelId="{45361E34-6A5C-F249-9647-E16FD70EC81F}" type="pres">
      <dgm:prSet presAssocID="{7D00D923-651A-43EB-9840-E240BD974D8B}" presName="thickLine" presStyleLbl="alignNode1" presStyleIdx="1" presStyleCnt="4"/>
      <dgm:spPr/>
    </dgm:pt>
    <dgm:pt modelId="{CBFA1914-5F6C-A346-B7F8-9ABA6539AEE8}" type="pres">
      <dgm:prSet presAssocID="{7D00D923-651A-43EB-9840-E240BD974D8B}" presName="horz1" presStyleCnt="0"/>
      <dgm:spPr/>
    </dgm:pt>
    <dgm:pt modelId="{9B582A40-3978-9641-94CB-C4F5DA827CC8}" type="pres">
      <dgm:prSet presAssocID="{7D00D923-651A-43EB-9840-E240BD974D8B}" presName="tx1" presStyleLbl="revTx" presStyleIdx="1" presStyleCnt="4"/>
      <dgm:spPr/>
    </dgm:pt>
    <dgm:pt modelId="{F9A03EAC-FC3C-114E-8B4D-02667EDE7B2C}" type="pres">
      <dgm:prSet presAssocID="{7D00D923-651A-43EB-9840-E240BD974D8B}" presName="vert1" presStyleCnt="0"/>
      <dgm:spPr/>
    </dgm:pt>
    <dgm:pt modelId="{4C951E1B-0A9A-404D-939F-E2DDBC803389}" type="pres">
      <dgm:prSet presAssocID="{A9B7BED4-143F-481D-96AA-D6054878E70D}" presName="thickLine" presStyleLbl="alignNode1" presStyleIdx="2" presStyleCnt="4"/>
      <dgm:spPr/>
    </dgm:pt>
    <dgm:pt modelId="{794D6114-67C0-824B-A19E-D2B04191BD7B}" type="pres">
      <dgm:prSet presAssocID="{A9B7BED4-143F-481D-96AA-D6054878E70D}" presName="horz1" presStyleCnt="0"/>
      <dgm:spPr/>
    </dgm:pt>
    <dgm:pt modelId="{E457DB35-60CA-174A-B8D0-14059459D524}" type="pres">
      <dgm:prSet presAssocID="{A9B7BED4-143F-481D-96AA-D6054878E70D}" presName="tx1" presStyleLbl="revTx" presStyleIdx="2" presStyleCnt="4"/>
      <dgm:spPr/>
    </dgm:pt>
    <dgm:pt modelId="{E1E264CD-5394-5B41-A728-079AC0BDD52E}" type="pres">
      <dgm:prSet presAssocID="{A9B7BED4-143F-481D-96AA-D6054878E70D}" presName="vert1" presStyleCnt="0"/>
      <dgm:spPr/>
    </dgm:pt>
    <dgm:pt modelId="{4FDBCE4A-AC87-5D40-AE4A-370820620BE6}" type="pres">
      <dgm:prSet presAssocID="{470338E3-1666-4D48-88F9-1015651CFBE7}" presName="thickLine" presStyleLbl="alignNode1" presStyleIdx="3" presStyleCnt="4"/>
      <dgm:spPr/>
    </dgm:pt>
    <dgm:pt modelId="{EB46922D-1FB0-1D47-9173-3341D89520EB}" type="pres">
      <dgm:prSet presAssocID="{470338E3-1666-4D48-88F9-1015651CFBE7}" presName="horz1" presStyleCnt="0"/>
      <dgm:spPr/>
    </dgm:pt>
    <dgm:pt modelId="{8BC65954-F74C-5C45-9BED-0DF571FCC0A9}" type="pres">
      <dgm:prSet presAssocID="{470338E3-1666-4D48-88F9-1015651CFBE7}" presName="tx1" presStyleLbl="revTx" presStyleIdx="3" presStyleCnt="4"/>
      <dgm:spPr/>
    </dgm:pt>
    <dgm:pt modelId="{A8757580-DB16-6542-83D3-165B3274A6C9}" type="pres">
      <dgm:prSet presAssocID="{470338E3-1666-4D48-88F9-1015651CFBE7}" presName="vert1" presStyleCnt="0"/>
      <dgm:spPr/>
    </dgm:pt>
  </dgm:ptLst>
  <dgm:cxnLst>
    <dgm:cxn modelId="{01658E0F-3C68-3249-85D6-7785F9F7B0ED}" type="presOf" srcId="{D4681BA3-0EF3-439E-B9B2-51292E0B4FB7}" destId="{EDB61F94-E75C-AD46-B6A1-DA3273C7E059}" srcOrd="0" destOrd="0" presId="urn:microsoft.com/office/officeart/2008/layout/LinedList"/>
    <dgm:cxn modelId="{C645C416-5C20-E24C-BF97-74E1ED2DD2F4}" type="presOf" srcId="{7D00D923-651A-43EB-9840-E240BD974D8B}" destId="{9B582A40-3978-9641-94CB-C4F5DA827CC8}" srcOrd="0" destOrd="0" presId="urn:microsoft.com/office/officeart/2008/layout/LinedList"/>
    <dgm:cxn modelId="{45EBC456-936D-1042-BE0E-0BC89CD5433D}" type="presOf" srcId="{470338E3-1666-4D48-88F9-1015651CFBE7}" destId="{8BC65954-F74C-5C45-9BED-0DF571FCC0A9}" srcOrd="0" destOrd="0" presId="urn:microsoft.com/office/officeart/2008/layout/LinedList"/>
    <dgm:cxn modelId="{92EFA45E-3655-384D-9131-EBE7890C1958}" type="presOf" srcId="{D5858B64-6894-4AAE-8076-4429F87B14C2}" destId="{487631A6-D35F-5149-89C7-F89F64C0A86D}" srcOrd="0" destOrd="0" presId="urn:microsoft.com/office/officeart/2008/layout/LinedList"/>
    <dgm:cxn modelId="{404F556C-A3A5-4232-8902-60AC1EAEB979}" srcId="{D4681BA3-0EF3-439E-B9B2-51292E0B4FB7}" destId="{7D00D923-651A-43EB-9840-E240BD974D8B}" srcOrd="1" destOrd="0" parTransId="{691F1890-B97E-4339-A076-D91ADC3D26F0}" sibTransId="{839A505F-03EC-4B99-890F-EB029210F9A7}"/>
    <dgm:cxn modelId="{6E11FA7F-BE6C-5E4F-A176-0576F95DD63A}" type="presOf" srcId="{A9B7BED4-143F-481D-96AA-D6054878E70D}" destId="{E457DB35-60CA-174A-B8D0-14059459D524}" srcOrd="0" destOrd="0" presId="urn:microsoft.com/office/officeart/2008/layout/LinedList"/>
    <dgm:cxn modelId="{09F989BE-C0B1-44C7-99BB-745A9BD2517F}" srcId="{D4681BA3-0EF3-439E-B9B2-51292E0B4FB7}" destId="{470338E3-1666-4D48-88F9-1015651CFBE7}" srcOrd="3" destOrd="0" parTransId="{376BA800-4D5C-4E9D-88C4-DAAE2888A7DD}" sibTransId="{5797ED1F-F868-45CE-B914-6FFFDDA7FC5D}"/>
    <dgm:cxn modelId="{34AD6CCB-A90C-4A93-ACF6-FC677E0F9026}" srcId="{D4681BA3-0EF3-439E-B9B2-51292E0B4FB7}" destId="{A9B7BED4-143F-481D-96AA-D6054878E70D}" srcOrd="2" destOrd="0" parTransId="{7E4BD820-0872-4940-9DF4-1C3CD8930676}" sibTransId="{CD28876D-5A97-4069-8FEF-5752905BE894}"/>
    <dgm:cxn modelId="{C08FEBCF-A193-497C-8289-5A28A65F63B3}" srcId="{D4681BA3-0EF3-439E-B9B2-51292E0B4FB7}" destId="{D5858B64-6894-4AAE-8076-4429F87B14C2}" srcOrd="0" destOrd="0" parTransId="{A879E4A1-3846-4283-9E4E-8DDFFB2E5923}" sibTransId="{6A656F0E-F7D0-4231-BA78-FA6613F8F832}"/>
    <dgm:cxn modelId="{6B9104A1-02ED-4F46-9B53-5C2FB7564590}" type="presParOf" srcId="{EDB61F94-E75C-AD46-B6A1-DA3273C7E059}" destId="{9569C066-9E55-6F4D-B2C3-D92113FE46CF}" srcOrd="0" destOrd="0" presId="urn:microsoft.com/office/officeart/2008/layout/LinedList"/>
    <dgm:cxn modelId="{10D8F0CB-BDB1-1045-9BFA-0F1F7988E990}" type="presParOf" srcId="{EDB61F94-E75C-AD46-B6A1-DA3273C7E059}" destId="{915AD76B-80E0-B748-A31E-604F066C46A8}" srcOrd="1" destOrd="0" presId="urn:microsoft.com/office/officeart/2008/layout/LinedList"/>
    <dgm:cxn modelId="{19FFE13B-B273-9B49-B54E-6AB224D8430E}" type="presParOf" srcId="{915AD76B-80E0-B748-A31E-604F066C46A8}" destId="{487631A6-D35F-5149-89C7-F89F64C0A86D}" srcOrd="0" destOrd="0" presId="urn:microsoft.com/office/officeart/2008/layout/LinedList"/>
    <dgm:cxn modelId="{417086F2-6AC7-8F47-A039-0A470114BAFC}" type="presParOf" srcId="{915AD76B-80E0-B748-A31E-604F066C46A8}" destId="{8AB15349-4CA2-A440-8A02-385806AA1A63}" srcOrd="1" destOrd="0" presId="urn:microsoft.com/office/officeart/2008/layout/LinedList"/>
    <dgm:cxn modelId="{5451F863-9DD3-8540-AEB9-8D50E0D27F09}" type="presParOf" srcId="{EDB61F94-E75C-AD46-B6A1-DA3273C7E059}" destId="{45361E34-6A5C-F249-9647-E16FD70EC81F}" srcOrd="2" destOrd="0" presId="urn:microsoft.com/office/officeart/2008/layout/LinedList"/>
    <dgm:cxn modelId="{8262AED2-90C1-734C-BD29-A29BED3835A5}" type="presParOf" srcId="{EDB61F94-E75C-AD46-B6A1-DA3273C7E059}" destId="{CBFA1914-5F6C-A346-B7F8-9ABA6539AEE8}" srcOrd="3" destOrd="0" presId="urn:microsoft.com/office/officeart/2008/layout/LinedList"/>
    <dgm:cxn modelId="{8B5D83E5-F404-DD49-936B-3484782CA3E0}" type="presParOf" srcId="{CBFA1914-5F6C-A346-B7F8-9ABA6539AEE8}" destId="{9B582A40-3978-9641-94CB-C4F5DA827CC8}" srcOrd="0" destOrd="0" presId="urn:microsoft.com/office/officeart/2008/layout/LinedList"/>
    <dgm:cxn modelId="{E5DA5F64-8329-4B4D-91A8-A77168E3C538}" type="presParOf" srcId="{CBFA1914-5F6C-A346-B7F8-9ABA6539AEE8}" destId="{F9A03EAC-FC3C-114E-8B4D-02667EDE7B2C}" srcOrd="1" destOrd="0" presId="urn:microsoft.com/office/officeart/2008/layout/LinedList"/>
    <dgm:cxn modelId="{AAC5EE18-E0BF-C242-BD25-88A0ABF79A4B}" type="presParOf" srcId="{EDB61F94-E75C-AD46-B6A1-DA3273C7E059}" destId="{4C951E1B-0A9A-404D-939F-E2DDBC803389}" srcOrd="4" destOrd="0" presId="urn:microsoft.com/office/officeart/2008/layout/LinedList"/>
    <dgm:cxn modelId="{AC095B84-62EE-6F44-8F80-B6B831C38512}" type="presParOf" srcId="{EDB61F94-E75C-AD46-B6A1-DA3273C7E059}" destId="{794D6114-67C0-824B-A19E-D2B04191BD7B}" srcOrd="5" destOrd="0" presId="urn:microsoft.com/office/officeart/2008/layout/LinedList"/>
    <dgm:cxn modelId="{71E45C81-05F1-1C4D-B7F4-7E61964E91A7}" type="presParOf" srcId="{794D6114-67C0-824B-A19E-D2B04191BD7B}" destId="{E457DB35-60CA-174A-B8D0-14059459D524}" srcOrd="0" destOrd="0" presId="urn:microsoft.com/office/officeart/2008/layout/LinedList"/>
    <dgm:cxn modelId="{0E385AD5-5DDF-494F-98D7-C297C72008A3}" type="presParOf" srcId="{794D6114-67C0-824B-A19E-D2B04191BD7B}" destId="{E1E264CD-5394-5B41-A728-079AC0BDD52E}" srcOrd="1" destOrd="0" presId="urn:microsoft.com/office/officeart/2008/layout/LinedList"/>
    <dgm:cxn modelId="{6F27FCE3-0A7A-214B-A4CC-8937B142BA20}" type="presParOf" srcId="{EDB61F94-E75C-AD46-B6A1-DA3273C7E059}" destId="{4FDBCE4A-AC87-5D40-AE4A-370820620BE6}" srcOrd="6" destOrd="0" presId="urn:microsoft.com/office/officeart/2008/layout/LinedList"/>
    <dgm:cxn modelId="{99FB32DF-5CDA-E24B-9611-9290EFDFD5C9}" type="presParOf" srcId="{EDB61F94-E75C-AD46-B6A1-DA3273C7E059}" destId="{EB46922D-1FB0-1D47-9173-3341D89520EB}" srcOrd="7" destOrd="0" presId="urn:microsoft.com/office/officeart/2008/layout/LinedList"/>
    <dgm:cxn modelId="{1FD7DD0B-6F98-CD48-B5C5-C3F1E051D541}" type="presParOf" srcId="{EB46922D-1FB0-1D47-9173-3341D89520EB}" destId="{8BC65954-F74C-5C45-9BED-0DF571FCC0A9}" srcOrd="0" destOrd="0" presId="urn:microsoft.com/office/officeart/2008/layout/LinedList"/>
    <dgm:cxn modelId="{0EE38EB5-0A66-064B-8F20-2A65F10B4642}" type="presParOf" srcId="{EB46922D-1FB0-1D47-9173-3341D89520EB}" destId="{A8757580-DB16-6542-83D3-165B3274A6C9}"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630959-7E54-4DC5-A79F-0B0E170809EC}"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7013D379-C34A-4D68-BCD6-81B2BBCBF0B5}">
      <dgm:prSet/>
      <dgm:spPr/>
      <dgm:t>
        <a:bodyPr/>
        <a:lstStyle/>
        <a:p>
          <a:pPr>
            <a:defRPr b="1"/>
          </a:pPr>
          <a:r>
            <a:rPr lang="en-US" dirty="0"/>
            <a:t>Giugno-Settembre 1950</a:t>
          </a:r>
        </a:p>
      </dgm:t>
    </dgm:pt>
    <dgm:pt modelId="{E8FCF588-0D69-43A6-A12F-ADB793857B73}" type="parTrans" cxnId="{85791F1B-FC9F-4493-B9C3-7D63663D4571}">
      <dgm:prSet/>
      <dgm:spPr/>
      <dgm:t>
        <a:bodyPr/>
        <a:lstStyle/>
        <a:p>
          <a:endParaRPr lang="en-US"/>
        </a:p>
      </dgm:t>
    </dgm:pt>
    <dgm:pt modelId="{A234A3EE-191C-4DEB-8C7E-32C4C050CB56}" type="sibTrans" cxnId="{85791F1B-FC9F-4493-B9C3-7D63663D4571}">
      <dgm:prSet/>
      <dgm:spPr/>
      <dgm:t>
        <a:bodyPr/>
        <a:lstStyle/>
        <a:p>
          <a:endParaRPr lang="en-US"/>
        </a:p>
      </dgm:t>
    </dgm:pt>
    <dgm:pt modelId="{007F4E72-32DA-4A47-B143-5B5BF6DA1203}">
      <dgm:prSet/>
      <dgm:spPr/>
      <dgm:t>
        <a:bodyPr/>
        <a:lstStyle/>
        <a:p>
          <a:r>
            <a:rPr lang="en-US"/>
            <a:t>Offensiva nordcoreana</a:t>
          </a:r>
        </a:p>
      </dgm:t>
    </dgm:pt>
    <dgm:pt modelId="{05FCBD8F-BE23-4D2C-91C7-2BA647E13827}" type="parTrans" cxnId="{D0BCA331-6B58-4151-9BCF-671A5ADAFB6D}">
      <dgm:prSet/>
      <dgm:spPr/>
      <dgm:t>
        <a:bodyPr/>
        <a:lstStyle/>
        <a:p>
          <a:endParaRPr lang="en-US"/>
        </a:p>
      </dgm:t>
    </dgm:pt>
    <dgm:pt modelId="{720551B7-5445-44BD-88D7-5B7981D2E568}" type="sibTrans" cxnId="{D0BCA331-6B58-4151-9BCF-671A5ADAFB6D}">
      <dgm:prSet/>
      <dgm:spPr/>
      <dgm:t>
        <a:bodyPr/>
        <a:lstStyle/>
        <a:p>
          <a:endParaRPr lang="en-US"/>
        </a:p>
      </dgm:t>
    </dgm:pt>
    <dgm:pt modelId="{2D4F1A7E-9BDF-43B6-9680-707EFD38632E}">
      <dgm:prSet/>
      <dgm:spPr/>
      <dgm:t>
        <a:bodyPr/>
        <a:lstStyle/>
        <a:p>
          <a:pPr>
            <a:defRPr b="1"/>
          </a:pPr>
          <a:r>
            <a:rPr lang="en-US"/>
            <a:t>Settembre-Ottobre 1950</a:t>
          </a:r>
        </a:p>
      </dgm:t>
    </dgm:pt>
    <dgm:pt modelId="{F23AC08D-E9CE-4FFC-9075-7430DC9716FE}" type="parTrans" cxnId="{FC634B4F-E424-42CA-9AB0-209F7E95B61D}">
      <dgm:prSet/>
      <dgm:spPr/>
      <dgm:t>
        <a:bodyPr/>
        <a:lstStyle/>
        <a:p>
          <a:endParaRPr lang="en-US"/>
        </a:p>
      </dgm:t>
    </dgm:pt>
    <dgm:pt modelId="{1524B558-8902-45D2-A20D-F2F48CF60ECB}" type="sibTrans" cxnId="{FC634B4F-E424-42CA-9AB0-209F7E95B61D}">
      <dgm:prSet/>
      <dgm:spPr/>
      <dgm:t>
        <a:bodyPr/>
        <a:lstStyle/>
        <a:p>
          <a:endParaRPr lang="en-US"/>
        </a:p>
      </dgm:t>
    </dgm:pt>
    <dgm:pt modelId="{EC9D3E58-138F-4585-9DDC-3860095A2455}">
      <dgm:prSet/>
      <dgm:spPr/>
      <dgm:t>
        <a:bodyPr/>
        <a:lstStyle/>
        <a:p>
          <a:r>
            <a:rPr lang="en-US"/>
            <a:t>Controffensiva statunitense</a:t>
          </a:r>
        </a:p>
      </dgm:t>
    </dgm:pt>
    <dgm:pt modelId="{0AE59120-1489-4473-BC67-686863577DC1}" type="parTrans" cxnId="{F88BE54B-44D3-4345-986C-5F121B36BFFE}">
      <dgm:prSet/>
      <dgm:spPr/>
      <dgm:t>
        <a:bodyPr/>
        <a:lstStyle/>
        <a:p>
          <a:endParaRPr lang="en-US"/>
        </a:p>
      </dgm:t>
    </dgm:pt>
    <dgm:pt modelId="{F07DB59E-35F1-47CA-8294-B29B0ED8443A}" type="sibTrans" cxnId="{F88BE54B-44D3-4345-986C-5F121B36BFFE}">
      <dgm:prSet/>
      <dgm:spPr/>
      <dgm:t>
        <a:bodyPr/>
        <a:lstStyle/>
        <a:p>
          <a:endParaRPr lang="en-US"/>
        </a:p>
      </dgm:t>
    </dgm:pt>
    <dgm:pt modelId="{145F3F4C-B394-4D4D-9573-82A857262920}">
      <dgm:prSet/>
      <dgm:spPr/>
      <dgm:t>
        <a:bodyPr/>
        <a:lstStyle/>
        <a:p>
          <a:pPr>
            <a:defRPr b="1"/>
          </a:pPr>
          <a:r>
            <a:rPr lang="en-US" dirty="0"/>
            <a:t>Ottobre 1950 - Marzo 1951</a:t>
          </a:r>
        </a:p>
      </dgm:t>
    </dgm:pt>
    <dgm:pt modelId="{A40AF102-2E8E-41B9-927A-98BF6D9BB9FC}" type="parTrans" cxnId="{1D6457A8-B98B-4842-A26D-CF250631F66A}">
      <dgm:prSet/>
      <dgm:spPr/>
      <dgm:t>
        <a:bodyPr/>
        <a:lstStyle/>
        <a:p>
          <a:endParaRPr lang="en-US"/>
        </a:p>
      </dgm:t>
    </dgm:pt>
    <dgm:pt modelId="{A2D16E06-12C6-4B89-A319-6C15FB8ABA1F}" type="sibTrans" cxnId="{1D6457A8-B98B-4842-A26D-CF250631F66A}">
      <dgm:prSet/>
      <dgm:spPr/>
      <dgm:t>
        <a:bodyPr/>
        <a:lstStyle/>
        <a:p>
          <a:endParaRPr lang="en-US"/>
        </a:p>
      </dgm:t>
    </dgm:pt>
    <dgm:pt modelId="{D80DA227-8701-4CDD-9F05-735772B95130}">
      <dgm:prSet/>
      <dgm:spPr/>
      <dgm:t>
        <a:bodyPr/>
        <a:lstStyle/>
        <a:p>
          <a:r>
            <a:rPr lang="en-US"/>
            <a:t>La Cina entra nel conflitto</a:t>
          </a:r>
        </a:p>
      </dgm:t>
    </dgm:pt>
    <dgm:pt modelId="{412B7D73-4043-4C59-AF4F-5A06A31BE7D0}" type="parTrans" cxnId="{47AC4539-6620-4B55-B16B-5FFB696538EF}">
      <dgm:prSet/>
      <dgm:spPr/>
      <dgm:t>
        <a:bodyPr/>
        <a:lstStyle/>
        <a:p>
          <a:endParaRPr lang="en-US"/>
        </a:p>
      </dgm:t>
    </dgm:pt>
    <dgm:pt modelId="{1873F693-60B4-4B87-962D-B2C4273F0B88}" type="sibTrans" cxnId="{47AC4539-6620-4B55-B16B-5FFB696538EF}">
      <dgm:prSet/>
      <dgm:spPr/>
      <dgm:t>
        <a:bodyPr/>
        <a:lstStyle/>
        <a:p>
          <a:endParaRPr lang="en-US"/>
        </a:p>
      </dgm:t>
    </dgm:pt>
    <dgm:pt modelId="{E565DA95-FE6B-4913-980B-6C710F1305C2}">
      <dgm:prSet/>
      <dgm:spPr/>
      <dgm:t>
        <a:bodyPr/>
        <a:lstStyle/>
        <a:p>
          <a:pPr>
            <a:defRPr b="1"/>
          </a:pPr>
          <a:r>
            <a:rPr lang="en-US" dirty="0"/>
            <a:t>Mar. 1951 - Giugno 1953</a:t>
          </a:r>
        </a:p>
      </dgm:t>
    </dgm:pt>
    <dgm:pt modelId="{21BDAE0D-C700-4CA1-812D-317B558C9D36}" type="parTrans" cxnId="{45DB1573-DC47-48C0-82A2-FEDE8DDDDC4F}">
      <dgm:prSet/>
      <dgm:spPr/>
      <dgm:t>
        <a:bodyPr/>
        <a:lstStyle/>
        <a:p>
          <a:endParaRPr lang="en-US"/>
        </a:p>
      </dgm:t>
    </dgm:pt>
    <dgm:pt modelId="{8D4F3016-1441-4651-AB80-0810C6D35B1D}" type="sibTrans" cxnId="{45DB1573-DC47-48C0-82A2-FEDE8DDDDC4F}">
      <dgm:prSet/>
      <dgm:spPr/>
      <dgm:t>
        <a:bodyPr/>
        <a:lstStyle/>
        <a:p>
          <a:endParaRPr lang="en-US"/>
        </a:p>
      </dgm:t>
    </dgm:pt>
    <dgm:pt modelId="{D35BD958-BAEB-4343-8D22-4C6A0780A008}">
      <dgm:prSet/>
      <dgm:spPr/>
      <dgm:t>
        <a:bodyPr/>
        <a:lstStyle/>
        <a:p>
          <a:r>
            <a:rPr lang="en-US"/>
            <a:t>stallo e armistizio finale</a:t>
          </a:r>
        </a:p>
      </dgm:t>
    </dgm:pt>
    <dgm:pt modelId="{67FB7F7E-6415-420D-A09A-AA5990B8E57B}" type="parTrans" cxnId="{C43BBE3B-7547-4928-B7ED-9043836CE181}">
      <dgm:prSet/>
      <dgm:spPr/>
      <dgm:t>
        <a:bodyPr/>
        <a:lstStyle/>
        <a:p>
          <a:endParaRPr lang="en-US"/>
        </a:p>
      </dgm:t>
    </dgm:pt>
    <dgm:pt modelId="{BCCEAE23-4245-4244-B1D0-EB4054A4EFAD}" type="sibTrans" cxnId="{C43BBE3B-7547-4928-B7ED-9043836CE181}">
      <dgm:prSet/>
      <dgm:spPr/>
      <dgm:t>
        <a:bodyPr/>
        <a:lstStyle/>
        <a:p>
          <a:endParaRPr lang="en-US"/>
        </a:p>
      </dgm:t>
    </dgm:pt>
    <dgm:pt modelId="{DBB956BA-5B84-BA4D-86DB-9276E544189C}" type="pres">
      <dgm:prSet presAssocID="{DE630959-7E54-4DC5-A79F-0B0E170809EC}" presName="root" presStyleCnt="0">
        <dgm:presLayoutVars>
          <dgm:chMax/>
          <dgm:chPref/>
          <dgm:animLvl val="lvl"/>
        </dgm:presLayoutVars>
      </dgm:prSet>
      <dgm:spPr/>
    </dgm:pt>
    <dgm:pt modelId="{2DD41B6B-11ED-DF4E-AE7F-D4C0FA4A1E42}" type="pres">
      <dgm:prSet presAssocID="{DE630959-7E54-4DC5-A79F-0B0E170809EC}" presName="divider" presStyleLbl="node1" presStyleIdx="0" presStyleCnt="1"/>
      <dgm:spPr/>
    </dgm:pt>
    <dgm:pt modelId="{1C3291A6-59FB-C140-BD0C-1D55FA4CCF2A}" type="pres">
      <dgm:prSet presAssocID="{DE630959-7E54-4DC5-A79F-0B0E170809EC}" presName="nodes" presStyleCnt="0">
        <dgm:presLayoutVars>
          <dgm:chMax/>
          <dgm:chPref/>
          <dgm:animLvl val="lvl"/>
        </dgm:presLayoutVars>
      </dgm:prSet>
      <dgm:spPr/>
    </dgm:pt>
    <dgm:pt modelId="{335F4AE9-3BEC-B34B-A009-6BA317EE3CE4}" type="pres">
      <dgm:prSet presAssocID="{7013D379-C34A-4D68-BCD6-81B2BBCBF0B5}" presName="composite" presStyleCnt="0"/>
      <dgm:spPr/>
    </dgm:pt>
    <dgm:pt modelId="{F27790A5-685E-D446-AFD4-48F34DF10B14}" type="pres">
      <dgm:prSet presAssocID="{7013D379-C34A-4D68-BCD6-81B2BBCBF0B5}" presName="L1TextContainer" presStyleLbl="revTx" presStyleIdx="0" presStyleCnt="4">
        <dgm:presLayoutVars>
          <dgm:chMax val="1"/>
          <dgm:chPref val="1"/>
          <dgm:bulletEnabled val="1"/>
        </dgm:presLayoutVars>
      </dgm:prSet>
      <dgm:spPr/>
    </dgm:pt>
    <dgm:pt modelId="{2B6D9266-52D1-3F43-A1AC-7E45876DAC2B}" type="pres">
      <dgm:prSet presAssocID="{7013D379-C34A-4D68-BCD6-81B2BBCBF0B5}" presName="L2TextContainerWrapper" presStyleCnt="0">
        <dgm:presLayoutVars>
          <dgm:chMax val="0"/>
          <dgm:chPref val="0"/>
          <dgm:bulletEnabled val="1"/>
        </dgm:presLayoutVars>
      </dgm:prSet>
      <dgm:spPr/>
    </dgm:pt>
    <dgm:pt modelId="{C9EA4D54-A310-464A-AFD7-BB2CE3DC71DE}" type="pres">
      <dgm:prSet presAssocID="{7013D379-C34A-4D68-BCD6-81B2BBCBF0B5}" presName="L2TextContainer" presStyleLbl="bgAccFollowNode1" presStyleIdx="0" presStyleCnt="4"/>
      <dgm:spPr/>
    </dgm:pt>
    <dgm:pt modelId="{BC950AD5-0F7E-A64C-9F86-AFD7CC7787B1}" type="pres">
      <dgm:prSet presAssocID="{7013D379-C34A-4D68-BCD6-81B2BBCBF0B5}" presName="FlexibleEmptyPlaceHolder" presStyleCnt="0"/>
      <dgm:spPr/>
    </dgm:pt>
    <dgm:pt modelId="{06BB4A14-C667-7C4B-8939-3A7EBF1E375E}" type="pres">
      <dgm:prSet presAssocID="{7013D379-C34A-4D68-BCD6-81B2BBCBF0B5}" presName="ConnectLine" presStyleLbl="alignNode1" presStyleIdx="0" presStyleCnt="4"/>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0748035C-5010-C44B-8F25-1ED33865D11B}" type="pres">
      <dgm:prSet presAssocID="{7013D379-C34A-4D68-BCD6-81B2BBCBF0B5}" presName="ConnectorPoint" presStyleLbl="fgAcc1" presStyleIdx="0" presStyleCnt="4"/>
      <dgm:spPr>
        <a:solidFill>
          <a:schemeClr val="lt1">
            <a:alpha val="90000"/>
            <a:hueOff val="0"/>
            <a:satOff val="0"/>
            <a:lumOff val="0"/>
            <a:alphaOff val="0"/>
          </a:schemeClr>
        </a:solidFill>
        <a:ln w="12700" cap="flat" cmpd="sng" algn="ctr">
          <a:noFill/>
          <a:prstDash val="solid"/>
          <a:miter lim="800000"/>
        </a:ln>
        <a:effectLst/>
      </dgm:spPr>
    </dgm:pt>
    <dgm:pt modelId="{DE7E23EB-9A95-FE4F-8947-3E9942CE80E5}" type="pres">
      <dgm:prSet presAssocID="{7013D379-C34A-4D68-BCD6-81B2BBCBF0B5}" presName="EmptyPlaceHolder" presStyleCnt="0"/>
      <dgm:spPr/>
    </dgm:pt>
    <dgm:pt modelId="{D7DD2FAF-6222-7F40-8B8B-32FCC089EAAA}" type="pres">
      <dgm:prSet presAssocID="{A234A3EE-191C-4DEB-8C7E-32C4C050CB56}" presName="spaceBetweenRectangles" presStyleCnt="0"/>
      <dgm:spPr/>
    </dgm:pt>
    <dgm:pt modelId="{E74082F1-298A-8146-A326-EB75C7C546EC}" type="pres">
      <dgm:prSet presAssocID="{2D4F1A7E-9BDF-43B6-9680-707EFD38632E}" presName="composite" presStyleCnt="0"/>
      <dgm:spPr/>
    </dgm:pt>
    <dgm:pt modelId="{0B521218-A1BC-434C-AD39-98A50A5C2885}" type="pres">
      <dgm:prSet presAssocID="{2D4F1A7E-9BDF-43B6-9680-707EFD38632E}" presName="L1TextContainer" presStyleLbl="revTx" presStyleIdx="1" presStyleCnt="4">
        <dgm:presLayoutVars>
          <dgm:chMax val="1"/>
          <dgm:chPref val="1"/>
          <dgm:bulletEnabled val="1"/>
        </dgm:presLayoutVars>
      </dgm:prSet>
      <dgm:spPr/>
    </dgm:pt>
    <dgm:pt modelId="{8AD7CDEF-8616-EC4F-836F-08B260020369}" type="pres">
      <dgm:prSet presAssocID="{2D4F1A7E-9BDF-43B6-9680-707EFD38632E}" presName="L2TextContainerWrapper" presStyleCnt="0">
        <dgm:presLayoutVars>
          <dgm:chMax val="0"/>
          <dgm:chPref val="0"/>
          <dgm:bulletEnabled val="1"/>
        </dgm:presLayoutVars>
      </dgm:prSet>
      <dgm:spPr/>
    </dgm:pt>
    <dgm:pt modelId="{072A2C61-4C78-8C44-A674-74F32394D3D1}" type="pres">
      <dgm:prSet presAssocID="{2D4F1A7E-9BDF-43B6-9680-707EFD38632E}" presName="L2TextContainer" presStyleLbl="bgAccFollowNode1" presStyleIdx="1" presStyleCnt="4"/>
      <dgm:spPr/>
    </dgm:pt>
    <dgm:pt modelId="{DDF27784-0969-5548-A70B-FEC7D53B2E23}" type="pres">
      <dgm:prSet presAssocID="{2D4F1A7E-9BDF-43B6-9680-707EFD38632E}" presName="FlexibleEmptyPlaceHolder" presStyleCnt="0"/>
      <dgm:spPr/>
    </dgm:pt>
    <dgm:pt modelId="{DE74CFC8-C6DA-4541-AE4D-3498149E9A31}" type="pres">
      <dgm:prSet presAssocID="{2D4F1A7E-9BDF-43B6-9680-707EFD38632E}" presName="ConnectLine" presStyleLbl="alignNode1" presStyleIdx="1" presStyleCnt="4"/>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83CA7A74-5BFC-DD48-B2D4-241EE0407BAC}" type="pres">
      <dgm:prSet presAssocID="{2D4F1A7E-9BDF-43B6-9680-707EFD38632E}" presName="ConnectorPoint" presStyleLbl="fgAcc1" presStyleIdx="1" presStyleCnt="4"/>
      <dgm:spPr>
        <a:solidFill>
          <a:schemeClr val="lt1">
            <a:alpha val="90000"/>
            <a:hueOff val="0"/>
            <a:satOff val="0"/>
            <a:lumOff val="0"/>
            <a:alphaOff val="0"/>
          </a:schemeClr>
        </a:solidFill>
        <a:ln w="12700" cap="flat" cmpd="sng" algn="ctr">
          <a:noFill/>
          <a:prstDash val="solid"/>
          <a:miter lim="800000"/>
        </a:ln>
        <a:effectLst/>
      </dgm:spPr>
    </dgm:pt>
    <dgm:pt modelId="{0C05B2EA-D773-9347-80A0-197F193D52F2}" type="pres">
      <dgm:prSet presAssocID="{2D4F1A7E-9BDF-43B6-9680-707EFD38632E}" presName="EmptyPlaceHolder" presStyleCnt="0"/>
      <dgm:spPr/>
    </dgm:pt>
    <dgm:pt modelId="{0CF965BC-54ED-8D48-BC63-6AB4F5881952}" type="pres">
      <dgm:prSet presAssocID="{1524B558-8902-45D2-A20D-F2F48CF60ECB}" presName="spaceBetweenRectangles" presStyleCnt="0"/>
      <dgm:spPr/>
    </dgm:pt>
    <dgm:pt modelId="{CCEC0407-EC7F-0342-9FA2-ECE262014C66}" type="pres">
      <dgm:prSet presAssocID="{145F3F4C-B394-4D4D-9573-82A857262920}" presName="composite" presStyleCnt="0"/>
      <dgm:spPr/>
    </dgm:pt>
    <dgm:pt modelId="{2F1EDC39-43EA-774F-8B15-64CC5F0C3C26}" type="pres">
      <dgm:prSet presAssocID="{145F3F4C-B394-4D4D-9573-82A857262920}" presName="L1TextContainer" presStyleLbl="revTx" presStyleIdx="2" presStyleCnt="4">
        <dgm:presLayoutVars>
          <dgm:chMax val="1"/>
          <dgm:chPref val="1"/>
          <dgm:bulletEnabled val="1"/>
        </dgm:presLayoutVars>
      </dgm:prSet>
      <dgm:spPr/>
    </dgm:pt>
    <dgm:pt modelId="{DEAEB11B-CDA2-E947-A041-1C59B1FCFF72}" type="pres">
      <dgm:prSet presAssocID="{145F3F4C-B394-4D4D-9573-82A857262920}" presName="L2TextContainerWrapper" presStyleCnt="0">
        <dgm:presLayoutVars>
          <dgm:chMax val="0"/>
          <dgm:chPref val="0"/>
          <dgm:bulletEnabled val="1"/>
        </dgm:presLayoutVars>
      </dgm:prSet>
      <dgm:spPr/>
    </dgm:pt>
    <dgm:pt modelId="{51528503-FB66-F942-BA6D-308309B5C196}" type="pres">
      <dgm:prSet presAssocID="{145F3F4C-B394-4D4D-9573-82A857262920}" presName="L2TextContainer" presStyleLbl="bgAccFollowNode1" presStyleIdx="2" presStyleCnt="4"/>
      <dgm:spPr/>
    </dgm:pt>
    <dgm:pt modelId="{5852B3D0-5C56-BB4A-A1C2-36C8BBD26008}" type="pres">
      <dgm:prSet presAssocID="{145F3F4C-B394-4D4D-9573-82A857262920}" presName="FlexibleEmptyPlaceHolder" presStyleCnt="0"/>
      <dgm:spPr/>
    </dgm:pt>
    <dgm:pt modelId="{FFFCA47A-C31B-5A4D-A08B-76C7374576C5}" type="pres">
      <dgm:prSet presAssocID="{145F3F4C-B394-4D4D-9573-82A857262920}" presName="ConnectLine" presStyleLbl="alignNode1" presStyleIdx="2" presStyleCnt="4"/>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AE79AFE2-2575-BB4F-95DF-E756A9CEB4DE}" type="pres">
      <dgm:prSet presAssocID="{145F3F4C-B394-4D4D-9573-82A857262920}" presName="ConnectorPoint" presStyleLbl="fgAcc1" presStyleIdx="2" presStyleCnt="4"/>
      <dgm:spPr>
        <a:solidFill>
          <a:schemeClr val="lt1">
            <a:alpha val="90000"/>
            <a:hueOff val="0"/>
            <a:satOff val="0"/>
            <a:lumOff val="0"/>
            <a:alphaOff val="0"/>
          </a:schemeClr>
        </a:solidFill>
        <a:ln w="12700" cap="flat" cmpd="sng" algn="ctr">
          <a:noFill/>
          <a:prstDash val="solid"/>
          <a:miter lim="800000"/>
        </a:ln>
        <a:effectLst/>
      </dgm:spPr>
    </dgm:pt>
    <dgm:pt modelId="{8C0C7075-75D0-274E-BB1A-6DC675D25580}" type="pres">
      <dgm:prSet presAssocID="{145F3F4C-B394-4D4D-9573-82A857262920}" presName="EmptyPlaceHolder" presStyleCnt="0"/>
      <dgm:spPr/>
    </dgm:pt>
    <dgm:pt modelId="{A946CE02-18E0-1E44-B50C-D3DBDF2DFB6C}" type="pres">
      <dgm:prSet presAssocID="{A2D16E06-12C6-4B89-A319-6C15FB8ABA1F}" presName="spaceBetweenRectangles" presStyleCnt="0"/>
      <dgm:spPr/>
    </dgm:pt>
    <dgm:pt modelId="{F4C6E216-7CA1-9747-AEEA-BA66CE842A8B}" type="pres">
      <dgm:prSet presAssocID="{E565DA95-FE6B-4913-980B-6C710F1305C2}" presName="composite" presStyleCnt="0"/>
      <dgm:spPr/>
    </dgm:pt>
    <dgm:pt modelId="{7A546336-1135-194B-8B6C-5DB9746CF54C}" type="pres">
      <dgm:prSet presAssocID="{E565DA95-FE6B-4913-980B-6C710F1305C2}" presName="L1TextContainer" presStyleLbl="revTx" presStyleIdx="3" presStyleCnt="4">
        <dgm:presLayoutVars>
          <dgm:chMax val="1"/>
          <dgm:chPref val="1"/>
          <dgm:bulletEnabled val="1"/>
        </dgm:presLayoutVars>
      </dgm:prSet>
      <dgm:spPr/>
    </dgm:pt>
    <dgm:pt modelId="{C9356A5D-230B-8545-9709-3A1C7DE8B867}" type="pres">
      <dgm:prSet presAssocID="{E565DA95-FE6B-4913-980B-6C710F1305C2}" presName="L2TextContainerWrapper" presStyleCnt="0">
        <dgm:presLayoutVars>
          <dgm:chMax val="0"/>
          <dgm:chPref val="0"/>
          <dgm:bulletEnabled val="1"/>
        </dgm:presLayoutVars>
      </dgm:prSet>
      <dgm:spPr/>
    </dgm:pt>
    <dgm:pt modelId="{13E98C20-435D-8947-B754-FC0457F01DDF}" type="pres">
      <dgm:prSet presAssocID="{E565DA95-FE6B-4913-980B-6C710F1305C2}" presName="L2TextContainer" presStyleLbl="bgAccFollowNode1" presStyleIdx="3" presStyleCnt="4"/>
      <dgm:spPr/>
    </dgm:pt>
    <dgm:pt modelId="{EEBFC89C-26C7-5E41-B2D6-EE90DB300CE3}" type="pres">
      <dgm:prSet presAssocID="{E565DA95-FE6B-4913-980B-6C710F1305C2}" presName="FlexibleEmptyPlaceHolder" presStyleCnt="0"/>
      <dgm:spPr/>
    </dgm:pt>
    <dgm:pt modelId="{2E214D4A-C3FB-7C44-AA53-52474F68E9A3}" type="pres">
      <dgm:prSet presAssocID="{E565DA95-FE6B-4913-980B-6C710F1305C2}" presName="ConnectLine" presStyleLbl="alignNode1" presStyleIdx="3" presStyleCnt="4"/>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735E60D1-E925-224F-95C9-23D197532A55}" type="pres">
      <dgm:prSet presAssocID="{E565DA95-FE6B-4913-980B-6C710F1305C2}" presName="ConnectorPoint" presStyleLbl="fgAcc1" presStyleIdx="3" presStyleCnt="4"/>
      <dgm:spPr>
        <a:solidFill>
          <a:schemeClr val="lt1">
            <a:alpha val="90000"/>
            <a:hueOff val="0"/>
            <a:satOff val="0"/>
            <a:lumOff val="0"/>
            <a:alphaOff val="0"/>
          </a:schemeClr>
        </a:solidFill>
        <a:ln w="12700" cap="flat" cmpd="sng" algn="ctr">
          <a:noFill/>
          <a:prstDash val="solid"/>
          <a:miter lim="800000"/>
        </a:ln>
        <a:effectLst/>
      </dgm:spPr>
    </dgm:pt>
    <dgm:pt modelId="{A2AB7EAF-9219-1844-9EB9-1925786B59B8}" type="pres">
      <dgm:prSet presAssocID="{E565DA95-FE6B-4913-980B-6C710F1305C2}" presName="EmptyPlaceHolder" presStyleCnt="0"/>
      <dgm:spPr/>
    </dgm:pt>
  </dgm:ptLst>
  <dgm:cxnLst>
    <dgm:cxn modelId="{6D25D403-14AC-2B43-8D72-4E285EB1F831}" type="presOf" srcId="{007F4E72-32DA-4A47-B143-5B5BF6DA1203}" destId="{C9EA4D54-A310-464A-AFD7-BB2CE3DC71DE}" srcOrd="0" destOrd="0" presId="urn:microsoft.com/office/officeart/2017/3/layout/HorizontalPathTimeline"/>
    <dgm:cxn modelId="{1786AA06-4D45-E741-B031-635F39621BDC}" type="presOf" srcId="{D80DA227-8701-4CDD-9F05-735772B95130}" destId="{51528503-FB66-F942-BA6D-308309B5C196}" srcOrd="0" destOrd="0" presId="urn:microsoft.com/office/officeart/2017/3/layout/HorizontalPathTimeline"/>
    <dgm:cxn modelId="{85791F1B-FC9F-4493-B9C3-7D63663D4571}" srcId="{DE630959-7E54-4DC5-A79F-0B0E170809EC}" destId="{7013D379-C34A-4D68-BCD6-81B2BBCBF0B5}" srcOrd="0" destOrd="0" parTransId="{E8FCF588-0D69-43A6-A12F-ADB793857B73}" sibTransId="{A234A3EE-191C-4DEB-8C7E-32C4C050CB56}"/>
    <dgm:cxn modelId="{D0BCA331-6B58-4151-9BCF-671A5ADAFB6D}" srcId="{7013D379-C34A-4D68-BCD6-81B2BBCBF0B5}" destId="{007F4E72-32DA-4A47-B143-5B5BF6DA1203}" srcOrd="0" destOrd="0" parTransId="{05FCBD8F-BE23-4D2C-91C7-2BA647E13827}" sibTransId="{720551B7-5445-44BD-88D7-5B7981D2E568}"/>
    <dgm:cxn modelId="{47AC4539-6620-4B55-B16B-5FFB696538EF}" srcId="{145F3F4C-B394-4D4D-9573-82A857262920}" destId="{D80DA227-8701-4CDD-9F05-735772B95130}" srcOrd="0" destOrd="0" parTransId="{412B7D73-4043-4C59-AF4F-5A06A31BE7D0}" sibTransId="{1873F693-60B4-4B87-962D-B2C4273F0B88}"/>
    <dgm:cxn modelId="{C43BBE3B-7547-4928-B7ED-9043836CE181}" srcId="{E565DA95-FE6B-4913-980B-6C710F1305C2}" destId="{D35BD958-BAEB-4343-8D22-4C6A0780A008}" srcOrd="0" destOrd="0" parTransId="{67FB7F7E-6415-420D-A09A-AA5990B8E57B}" sibTransId="{BCCEAE23-4245-4244-B1D0-EB4054A4EFAD}"/>
    <dgm:cxn modelId="{F88BE54B-44D3-4345-986C-5F121B36BFFE}" srcId="{2D4F1A7E-9BDF-43B6-9680-707EFD38632E}" destId="{EC9D3E58-138F-4585-9DDC-3860095A2455}" srcOrd="0" destOrd="0" parTransId="{0AE59120-1489-4473-BC67-686863577DC1}" sibTransId="{F07DB59E-35F1-47CA-8294-B29B0ED8443A}"/>
    <dgm:cxn modelId="{FC634B4F-E424-42CA-9AB0-209F7E95B61D}" srcId="{DE630959-7E54-4DC5-A79F-0B0E170809EC}" destId="{2D4F1A7E-9BDF-43B6-9680-707EFD38632E}" srcOrd="1" destOrd="0" parTransId="{F23AC08D-E9CE-4FFC-9075-7430DC9716FE}" sibTransId="{1524B558-8902-45D2-A20D-F2F48CF60ECB}"/>
    <dgm:cxn modelId="{E271C660-A484-F642-A44A-44FFC3863F54}" type="presOf" srcId="{7013D379-C34A-4D68-BCD6-81B2BBCBF0B5}" destId="{F27790A5-685E-D446-AFD4-48F34DF10B14}" srcOrd="0" destOrd="0" presId="urn:microsoft.com/office/officeart/2017/3/layout/HorizontalPathTimeline"/>
    <dgm:cxn modelId="{A9DA7C62-1EEA-5E41-9397-93FEC6477686}" type="presOf" srcId="{E565DA95-FE6B-4913-980B-6C710F1305C2}" destId="{7A546336-1135-194B-8B6C-5DB9746CF54C}" srcOrd="0" destOrd="0" presId="urn:microsoft.com/office/officeart/2017/3/layout/HorizontalPathTimeline"/>
    <dgm:cxn modelId="{45DB1573-DC47-48C0-82A2-FEDE8DDDDC4F}" srcId="{DE630959-7E54-4DC5-A79F-0B0E170809EC}" destId="{E565DA95-FE6B-4913-980B-6C710F1305C2}" srcOrd="3" destOrd="0" parTransId="{21BDAE0D-C700-4CA1-812D-317B558C9D36}" sibTransId="{8D4F3016-1441-4651-AB80-0810C6D35B1D}"/>
    <dgm:cxn modelId="{40A1ED88-1B22-544D-AF71-E4F1FCE4EAD4}" type="presOf" srcId="{D35BD958-BAEB-4343-8D22-4C6A0780A008}" destId="{13E98C20-435D-8947-B754-FC0457F01DDF}" srcOrd="0" destOrd="0" presId="urn:microsoft.com/office/officeart/2017/3/layout/HorizontalPathTimeline"/>
    <dgm:cxn modelId="{DFDB2F92-6A27-9F4C-92E0-7B9D72C93345}" type="presOf" srcId="{DE630959-7E54-4DC5-A79F-0B0E170809EC}" destId="{DBB956BA-5B84-BA4D-86DB-9276E544189C}" srcOrd="0" destOrd="0" presId="urn:microsoft.com/office/officeart/2017/3/layout/HorizontalPathTimeline"/>
    <dgm:cxn modelId="{AFAE8C94-E91E-DA41-A24D-1E2A61B2E6B7}" type="presOf" srcId="{EC9D3E58-138F-4585-9DDC-3860095A2455}" destId="{072A2C61-4C78-8C44-A674-74F32394D3D1}" srcOrd="0" destOrd="0" presId="urn:microsoft.com/office/officeart/2017/3/layout/HorizontalPathTimeline"/>
    <dgm:cxn modelId="{1D6457A8-B98B-4842-A26D-CF250631F66A}" srcId="{DE630959-7E54-4DC5-A79F-0B0E170809EC}" destId="{145F3F4C-B394-4D4D-9573-82A857262920}" srcOrd="2" destOrd="0" parTransId="{A40AF102-2E8E-41B9-927A-98BF6D9BB9FC}" sibTransId="{A2D16E06-12C6-4B89-A319-6C15FB8ABA1F}"/>
    <dgm:cxn modelId="{756BAFB7-82C6-4048-A4EA-CA80FC3E63D4}" type="presOf" srcId="{145F3F4C-B394-4D4D-9573-82A857262920}" destId="{2F1EDC39-43EA-774F-8B15-64CC5F0C3C26}" srcOrd="0" destOrd="0" presId="urn:microsoft.com/office/officeart/2017/3/layout/HorizontalPathTimeline"/>
    <dgm:cxn modelId="{2DC732F2-41C0-BF4D-81FE-2C741AE4AF75}" type="presOf" srcId="{2D4F1A7E-9BDF-43B6-9680-707EFD38632E}" destId="{0B521218-A1BC-434C-AD39-98A50A5C2885}" srcOrd="0" destOrd="0" presId="urn:microsoft.com/office/officeart/2017/3/layout/HorizontalPathTimeline"/>
    <dgm:cxn modelId="{C0CA105C-5D5F-DB43-B9DA-068275D01330}" type="presParOf" srcId="{DBB956BA-5B84-BA4D-86DB-9276E544189C}" destId="{2DD41B6B-11ED-DF4E-AE7F-D4C0FA4A1E42}" srcOrd="0" destOrd="0" presId="urn:microsoft.com/office/officeart/2017/3/layout/HorizontalPathTimeline"/>
    <dgm:cxn modelId="{3472D311-49E8-2D40-9EDE-D67171709141}" type="presParOf" srcId="{DBB956BA-5B84-BA4D-86DB-9276E544189C}" destId="{1C3291A6-59FB-C140-BD0C-1D55FA4CCF2A}" srcOrd="1" destOrd="0" presId="urn:microsoft.com/office/officeart/2017/3/layout/HorizontalPathTimeline"/>
    <dgm:cxn modelId="{CE28DA89-96B5-E94B-8182-7E75BC490E16}" type="presParOf" srcId="{1C3291A6-59FB-C140-BD0C-1D55FA4CCF2A}" destId="{335F4AE9-3BEC-B34B-A009-6BA317EE3CE4}" srcOrd="0" destOrd="0" presId="urn:microsoft.com/office/officeart/2017/3/layout/HorizontalPathTimeline"/>
    <dgm:cxn modelId="{77A5373C-A2C9-BE47-BF81-D8A29309ADDA}" type="presParOf" srcId="{335F4AE9-3BEC-B34B-A009-6BA317EE3CE4}" destId="{F27790A5-685E-D446-AFD4-48F34DF10B14}" srcOrd="0" destOrd="0" presId="urn:microsoft.com/office/officeart/2017/3/layout/HorizontalPathTimeline"/>
    <dgm:cxn modelId="{D08A213B-E150-EE44-B235-1A4CDAAF55B1}" type="presParOf" srcId="{335F4AE9-3BEC-B34B-A009-6BA317EE3CE4}" destId="{2B6D9266-52D1-3F43-A1AC-7E45876DAC2B}" srcOrd="1" destOrd="0" presId="urn:microsoft.com/office/officeart/2017/3/layout/HorizontalPathTimeline"/>
    <dgm:cxn modelId="{777FC221-DA02-F449-A753-5F12CB267AA6}" type="presParOf" srcId="{2B6D9266-52D1-3F43-A1AC-7E45876DAC2B}" destId="{C9EA4D54-A310-464A-AFD7-BB2CE3DC71DE}" srcOrd="0" destOrd="0" presId="urn:microsoft.com/office/officeart/2017/3/layout/HorizontalPathTimeline"/>
    <dgm:cxn modelId="{CB786001-0ED2-F343-B801-D2C407F06CFB}" type="presParOf" srcId="{2B6D9266-52D1-3F43-A1AC-7E45876DAC2B}" destId="{BC950AD5-0F7E-A64C-9F86-AFD7CC7787B1}" srcOrd="1" destOrd="0" presId="urn:microsoft.com/office/officeart/2017/3/layout/HorizontalPathTimeline"/>
    <dgm:cxn modelId="{46F4749C-79A0-E140-B86F-7D171ABD5DF3}" type="presParOf" srcId="{335F4AE9-3BEC-B34B-A009-6BA317EE3CE4}" destId="{06BB4A14-C667-7C4B-8939-3A7EBF1E375E}" srcOrd="2" destOrd="0" presId="urn:microsoft.com/office/officeart/2017/3/layout/HorizontalPathTimeline"/>
    <dgm:cxn modelId="{3959E3B1-8CEB-2748-A7A5-D1270129FCA9}" type="presParOf" srcId="{335F4AE9-3BEC-B34B-A009-6BA317EE3CE4}" destId="{0748035C-5010-C44B-8F25-1ED33865D11B}" srcOrd="3" destOrd="0" presId="urn:microsoft.com/office/officeart/2017/3/layout/HorizontalPathTimeline"/>
    <dgm:cxn modelId="{DFA787E3-B0F7-FF4F-9C18-8C503DFAF336}" type="presParOf" srcId="{335F4AE9-3BEC-B34B-A009-6BA317EE3CE4}" destId="{DE7E23EB-9A95-FE4F-8947-3E9942CE80E5}" srcOrd="4" destOrd="0" presId="urn:microsoft.com/office/officeart/2017/3/layout/HorizontalPathTimeline"/>
    <dgm:cxn modelId="{632EAB94-7BB4-8E44-AD9F-8BE684DECD9C}" type="presParOf" srcId="{1C3291A6-59FB-C140-BD0C-1D55FA4CCF2A}" destId="{D7DD2FAF-6222-7F40-8B8B-32FCC089EAAA}" srcOrd="1" destOrd="0" presId="urn:microsoft.com/office/officeart/2017/3/layout/HorizontalPathTimeline"/>
    <dgm:cxn modelId="{CA7B32DD-D8FC-B048-8376-116CD1D09C56}" type="presParOf" srcId="{1C3291A6-59FB-C140-BD0C-1D55FA4CCF2A}" destId="{E74082F1-298A-8146-A326-EB75C7C546EC}" srcOrd="2" destOrd="0" presId="urn:microsoft.com/office/officeart/2017/3/layout/HorizontalPathTimeline"/>
    <dgm:cxn modelId="{D4876749-207D-AC45-95BF-6E906F088BA8}" type="presParOf" srcId="{E74082F1-298A-8146-A326-EB75C7C546EC}" destId="{0B521218-A1BC-434C-AD39-98A50A5C2885}" srcOrd="0" destOrd="0" presId="urn:microsoft.com/office/officeart/2017/3/layout/HorizontalPathTimeline"/>
    <dgm:cxn modelId="{E40F7823-0C9C-7E44-9209-2BA1AB23D4E8}" type="presParOf" srcId="{E74082F1-298A-8146-A326-EB75C7C546EC}" destId="{8AD7CDEF-8616-EC4F-836F-08B260020369}" srcOrd="1" destOrd="0" presId="urn:microsoft.com/office/officeart/2017/3/layout/HorizontalPathTimeline"/>
    <dgm:cxn modelId="{BAD171D3-820B-B948-8FB9-B310E2008D5B}" type="presParOf" srcId="{8AD7CDEF-8616-EC4F-836F-08B260020369}" destId="{072A2C61-4C78-8C44-A674-74F32394D3D1}" srcOrd="0" destOrd="0" presId="urn:microsoft.com/office/officeart/2017/3/layout/HorizontalPathTimeline"/>
    <dgm:cxn modelId="{4D3A10FA-C428-3F44-A6F4-EF76441B90C9}" type="presParOf" srcId="{8AD7CDEF-8616-EC4F-836F-08B260020369}" destId="{DDF27784-0969-5548-A70B-FEC7D53B2E23}" srcOrd="1" destOrd="0" presId="urn:microsoft.com/office/officeart/2017/3/layout/HorizontalPathTimeline"/>
    <dgm:cxn modelId="{B2D1DC2D-997B-0548-82BD-9625C4B59CA5}" type="presParOf" srcId="{E74082F1-298A-8146-A326-EB75C7C546EC}" destId="{DE74CFC8-C6DA-4541-AE4D-3498149E9A31}" srcOrd="2" destOrd="0" presId="urn:microsoft.com/office/officeart/2017/3/layout/HorizontalPathTimeline"/>
    <dgm:cxn modelId="{2A4A6339-8C23-E345-933A-04D42F085FBD}" type="presParOf" srcId="{E74082F1-298A-8146-A326-EB75C7C546EC}" destId="{83CA7A74-5BFC-DD48-B2D4-241EE0407BAC}" srcOrd="3" destOrd="0" presId="urn:microsoft.com/office/officeart/2017/3/layout/HorizontalPathTimeline"/>
    <dgm:cxn modelId="{FD138004-0D19-FF40-98C1-6A321814B10F}" type="presParOf" srcId="{E74082F1-298A-8146-A326-EB75C7C546EC}" destId="{0C05B2EA-D773-9347-80A0-197F193D52F2}" srcOrd="4" destOrd="0" presId="urn:microsoft.com/office/officeart/2017/3/layout/HorizontalPathTimeline"/>
    <dgm:cxn modelId="{48E64278-3054-994F-AA35-C703D5F099E7}" type="presParOf" srcId="{1C3291A6-59FB-C140-BD0C-1D55FA4CCF2A}" destId="{0CF965BC-54ED-8D48-BC63-6AB4F5881952}" srcOrd="3" destOrd="0" presId="urn:microsoft.com/office/officeart/2017/3/layout/HorizontalPathTimeline"/>
    <dgm:cxn modelId="{5E611060-4CFB-194C-B4C5-53ACFA68EA8B}" type="presParOf" srcId="{1C3291A6-59FB-C140-BD0C-1D55FA4CCF2A}" destId="{CCEC0407-EC7F-0342-9FA2-ECE262014C66}" srcOrd="4" destOrd="0" presId="urn:microsoft.com/office/officeart/2017/3/layout/HorizontalPathTimeline"/>
    <dgm:cxn modelId="{EB79E6DE-F942-1E4E-8535-7F13B24E15EE}" type="presParOf" srcId="{CCEC0407-EC7F-0342-9FA2-ECE262014C66}" destId="{2F1EDC39-43EA-774F-8B15-64CC5F0C3C26}" srcOrd="0" destOrd="0" presId="urn:microsoft.com/office/officeart/2017/3/layout/HorizontalPathTimeline"/>
    <dgm:cxn modelId="{FCEC882F-D468-FE40-AF90-C485B6FA7061}" type="presParOf" srcId="{CCEC0407-EC7F-0342-9FA2-ECE262014C66}" destId="{DEAEB11B-CDA2-E947-A041-1C59B1FCFF72}" srcOrd="1" destOrd="0" presId="urn:microsoft.com/office/officeart/2017/3/layout/HorizontalPathTimeline"/>
    <dgm:cxn modelId="{139C6CCF-A715-D147-B7A4-54315349BE0F}" type="presParOf" srcId="{DEAEB11B-CDA2-E947-A041-1C59B1FCFF72}" destId="{51528503-FB66-F942-BA6D-308309B5C196}" srcOrd="0" destOrd="0" presId="urn:microsoft.com/office/officeart/2017/3/layout/HorizontalPathTimeline"/>
    <dgm:cxn modelId="{332D1F4B-AC60-1544-BD8A-1953BF11D4AF}" type="presParOf" srcId="{DEAEB11B-CDA2-E947-A041-1C59B1FCFF72}" destId="{5852B3D0-5C56-BB4A-A1C2-36C8BBD26008}" srcOrd="1" destOrd="0" presId="urn:microsoft.com/office/officeart/2017/3/layout/HorizontalPathTimeline"/>
    <dgm:cxn modelId="{6C063253-DACA-2F4E-9933-F3E222B54CFA}" type="presParOf" srcId="{CCEC0407-EC7F-0342-9FA2-ECE262014C66}" destId="{FFFCA47A-C31B-5A4D-A08B-76C7374576C5}" srcOrd="2" destOrd="0" presId="urn:microsoft.com/office/officeart/2017/3/layout/HorizontalPathTimeline"/>
    <dgm:cxn modelId="{8F35AC2F-6666-0E4D-AA7B-F2185AA1AC9E}" type="presParOf" srcId="{CCEC0407-EC7F-0342-9FA2-ECE262014C66}" destId="{AE79AFE2-2575-BB4F-95DF-E756A9CEB4DE}" srcOrd="3" destOrd="0" presId="urn:microsoft.com/office/officeart/2017/3/layout/HorizontalPathTimeline"/>
    <dgm:cxn modelId="{A373ADB3-5FEC-B244-8400-A81119FC98DE}" type="presParOf" srcId="{CCEC0407-EC7F-0342-9FA2-ECE262014C66}" destId="{8C0C7075-75D0-274E-BB1A-6DC675D25580}" srcOrd="4" destOrd="0" presId="urn:microsoft.com/office/officeart/2017/3/layout/HorizontalPathTimeline"/>
    <dgm:cxn modelId="{F6A38639-372D-0A4E-89D0-2731E9ECC0A9}" type="presParOf" srcId="{1C3291A6-59FB-C140-BD0C-1D55FA4CCF2A}" destId="{A946CE02-18E0-1E44-B50C-D3DBDF2DFB6C}" srcOrd="5" destOrd="0" presId="urn:microsoft.com/office/officeart/2017/3/layout/HorizontalPathTimeline"/>
    <dgm:cxn modelId="{AD1A3E65-406A-7F48-A2C6-23B659DF25CE}" type="presParOf" srcId="{1C3291A6-59FB-C140-BD0C-1D55FA4CCF2A}" destId="{F4C6E216-7CA1-9747-AEEA-BA66CE842A8B}" srcOrd="6" destOrd="0" presId="urn:microsoft.com/office/officeart/2017/3/layout/HorizontalPathTimeline"/>
    <dgm:cxn modelId="{689A48D1-2DFB-7D40-8AA1-B6E53EFC9ADC}" type="presParOf" srcId="{F4C6E216-7CA1-9747-AEEA-BA66CE842A8B}" destId="{7A546336-1135-194B-8B6C-5DB9746CF54C}" srcOrd="0" destOrd="0" presId="urn:microsoft.com/office/officeart/2017/3/layout/HorizontalPathTimeline"/>
    <dgm:cxn modelId="{33C12FB4-66A2-D44A-B6F0-66A545AF3075}" type="presParOf" srcId="{F4C6E216-7CA1-9747-AEEA-BA66CE842A8B}" destId="{C9356A5D-230B-8545-9709-3A1C7DE8B867}" srcOrd="1" destOrd="0" presId="urn:microsoft.com/office/officeart/2017/3/layout/HorizontalPathTimeline"/>
    <dgm:cxn modelId="{A2CC91DF-AC80-D84F-9D27-439AA1F0A0B4}" type="presParOf" srcId="{C9356A5D-230B-8545-9709-3A1C7DE8B867}" destId="{13E98C20-435D-8947-B754-FC0457F01DDF}" srcOrd="0" destOrd="0" presId="urn:microsoft.com/office/officeart/2017/3/layout/HorizontalPathTimeline"/>
    <dgm:cxn modelId="{0E1A2B10-4AE8-904E-9A3D-6BF937780512}" type="presParOf" srcId="{C9356A5D-230B-8545-9709-3A1C7DE8B867}" destId="{EEBFC89C-26C7-5E41-B2D6-EE90DB300CE3}" srcOrd="1" destOrd="0" presId="urn:microsoft.com/office/officeart/2017/3/layout/HorizontalPathTimeline"/>
    <dgm:cxn modelId="{09815C89-0822-0E47-97E4-9E7D9C003906}" type="presParOf" srcId="{F4C6E216-7CA1-9747-AEEA-BA66CE842A8B}" destId="{2E214D4A-C3FB-7C44-AA53-52474F68E9A3}" srcOrd="2" destOrd="0" presId="urn:microsoft.com/office/officeart/2017/3/layout/HorizontalPathTimeline"/>
    <dgm:cxn modelId="{48281634-507F-D645-9519-B41C7253CF41}" type="presParOf" srcId="{F4C6E216-7CA1-9747-AEEA-BA66CE842A8B}" destId="{735E60D1-E925-224F-95C9-23D197532A55}" srcOrd="3" destOrd="0" presId="urn:microsoft.com/office/officeart/2017/3/layout/HorizontalPathTimeline"/>
    <dgm:cxn modelId="{7EC6F0B0-DAB7-C547-9CE7-381638333DC0}" type="presParOf" srcId="{F4C6E216-7CA1-9747-AEEA-BA66CE842A8B}" destId="{A2AB7EAF-9219-1844-9EB9-1925786B59B8}" srcOrd="4" destOrd="0" presId="urn:microsoft.com/office/officeart/2017/3/layout/HorizontalPath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BD8E64-2D8F-4B38-9E9E-F0754F01E47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6D903D8-9DB2-4EC1-810E-668FF137A58F}">
      <dgm:prSet/>
      <dgm:spPr/>
      <dgm:t>
        <a:bodyPr/>
        <a:lstStyle/>
        <a:p>
          <a:r>
            <a:rPr lang="en-US" dirty="0"/>
            <a:t>Divisione permanente della Corea (residuo della Guerra Fredda) e numero molto elevato di vittime: La guerra fredda non è una "lunga pace".</a:t>
          </a:r>
        </a:p>
      </dgm:t>
    </dgm:pt>
    <dgm:pt modelId="{9B21199E-9483-4768-94F0-8E4B2012C918}" type="parTrans" cxnId="{62D58586-268E-4C4B-AACF-7A60B75AA37C}">
      <dgm:prSet/>
      <dgm:spPr/>
      <dgm:t>
        <a:bodyPr/>
        <a:lstStyle/>
        <a:p>
          <a:endParaRPr lang="en-US"/>
        </a:p>
      </dgm:t>
    </dgm:pt>
    <dgm:pt modelId="{545A26E7-205B-41E1-9F40-9A548AB834C2}" type="sibTrans" cxnId="{62D58586-268E-4C4B-AACF-7A60B75AA37C}">
      <dgm:prSet/>
      <dgm:spPr/>
      <dgm:t>
        <a:bodyPr/>
        <a:lstStyle/>
        <a:p>
          <a:endParaRPr lang="en-US"/>
        </a:p>
      </dgm:t>
    </dgm:pt>
    <dgm:pt modelId="{62525ED9-EE8E-4EAC-8D5B-22E196B8A075}">
      <dgm:prSet/>
      <dgm:spPr/>
      <dgm:t>
        <a:bodyPr/>
        <a:lstStyle/>
        <a:p>
          <a:r>
            <a:rPr lang="en-US" dirty="0"/>
            <a:t>Ulteriore globalizzazione della guerra fredda e impegno degli USA in Asia (Corea del Sud e Taiwan + trattato di pace con il Giappone)</a:t>
          </a:r>
        </a:p>
      </dgm:t>
    </dgm:pt>
    <dgm:pt modelId="{1A2FEC98-F43B-4E59-A158-89ED6AE1BF53}" type="parTrans" cxnId="{B8FB1472-797D-455C-9560-22C9BADAEFD8}">
      <dgm:prSet/>
      <dgm:spPr/>
      <dgm:t>
        <a:bodyPr/>
        <a:lstStyle/>
        <a:p>
          <a:endParaRPr lang="en-US"/>
        </a:p>
      </dgm:t>
    </dgm:pt>
    <dgm:pt modelId="{5AB96C33-2BB6-459E-98A4-9D1E4DE1AE97}" type="sibTrans" cxnId="{B8FB1472-797D-455C-9560-22C9BADAEFD8}">
      <dgm:prSet/>
      <dgm:spPr/>
      <dgm:t>
        <a:bodyPr/>
        <a:lstStyle/>
        <a:p>
          <a:endParaRPr lang="en-US"/>
        </a:p>
      </dgm:t>
    </dgm:pt>
    <dgm:pt modelId="{3CB646EC-6419-417F-A46C-ED40BCF96C65}">
      <dgm:prSet/>
      <dgm:spPr/>
      <dgm:t>
        <a:bodyPr/>
        <a:lstStyle/>
        <a:p>
          <a:r>
            <a:rPr lang="en-US" dirty="0"/>
            <a:t>prestigio e influenza della Cina (credenziale rivoluzionaria): anticipazione della frattura con l'URSS e primo esempio di potenziale terza grande potenza di Pechino</a:t>
          </a:r>
        </a:p>
      </dgm:t>
    </dgm:pt>
    <dgm:pt modelId="{7FE64E34-7FFA-4526-A12A-891AD1736629}" type="parTrans" cxnId="{24907596-C7E2-465D-B9BF-328E8144A1AA}">
      <dgm:prSet/>
      <dgm:spPr/>
      <dgm:t>
        <a:bodyPr/>
        <a:lstStyle/>
        <a:p>
          <a:endParaRPr lang="en-US"/>
        </a:p>
      </dgm:t>
    </dgm:pt>
    <dgm:pt modelId="{6B4EB08C-1128-4A46-AFF9-CCE659C2B63E}" type="sibTrans" cxnId="{24907596-C7E2-465D-B9BF-328E8144A1AA}">
      <dgm:prSet/>
      <dgm:spPr/>
      <dgm:t>
        <a:bodyPr/>
        <a:lstStyle/>
        <a:p>
          <a:endParaRPr lang="en-US"/>
        </a:p>
      </dgm:t>
    </dgm:pt>
    <dgm:pt modelId="{0DE5C836-EA9B-4FA3-801A-270D1DE3ACAB}">
      <dgm:prSet/>
      <dgm:spPr/>
      <dgm:t>
        <a:bodyPr/>
        <a:lstStyle/>
        <a:p>
          <a:r>
            <a:rPr lang="en-US" dirty="0"/>
            <a:t>Il Giappone come parte dell'"Occidente", in termini di sicurezza e di economia.</a:t>
          </a:r>
        </a:p>
      </dgm:t>
    </dgm:pt>
    <dgm:pt modelId="{69BC63AC-9760-433A-8329-8F38DB7CAC0B}" type="parTrans" cxnId="{FA4555CC-4935-4DBD-9B1D-72467BF494B6}">
      <dgm:prSet/>
      <dgm:spPr/>
      <dgm:t>
        <a:bodyPr/>
        <a:lstStyle/>
        <a:p>
          <a:endParaRPr lang="en-US"/>
        </a:p>
      </dgm:t>
    </dgm:pt>
    <dgm:pt modelId="{2C1A9D9D-69CC-4F1E-8E7B-4239804632BD}" type="sibTrans" cxnId="{FA4555CC-4935-4DBD-9B1D-72467BF494B6}">
      <dgm:prSet/>
      <dgm:spPr/>
      <dgm:t>
        <a:bodyPr/>
        <a:lstStyle/>
        <a:p>
          <a:endParaRPr lang="en-US"/>
        </a:p>
      </dgm:t>
    </dgm:pt>
    <dgm:pt modelId="{4C008907-88C9-4CB1-AE38-AD68B0542C09}">
      <dgm:prSet/>
      <dgm:spPr/>
      <dgm:t>
        <a:bodyPr/>
        <a:lstStyle/>
        <a:p>
          <a:r>
            <a:rPr lang="en-US" dirty="0"/>
            <a:t>Riarmo in Europa e sforzi di integrazione politica e militare della RFT e del Giappone: La guerra civile come motore dell'"integrazione/interdipendenza globale".</a:t>
          </a:r>
        </a:p>
      </dgm:t>
    </dgm:pt>
    <dgm:pt modelId="{6AB0AA08-7BED-4EB3-87D4-0435C0947A43}" type="parTrans" cxnId="{913E5978-F800-492D-9242-6283AE3AC743}">
      <dgm:prSet/>
      <dgm:spPr/>
      <dgm:t>
        <a:bodyPr/>
        <a:lstStyle/>
        <a:p>
          <a:endParaRPr lang="en-US"/>
        </a:p>
      </dgm:t>
    </dgm:pt>
    <dgm:pt modelId="{6A4D431D-1CE0-4D84-995F-86F4B951357F}" type="sibTrans" cxnId="{913E5978-F800-492D-9242-6283AE3AC743}">
      <dgm:prSet/>
      <dgm:spPr/>
      <dgm:t>
        <a:bodyPr/>
        <a:lstStyle/>
        <a:p>
          <a:endParaRPr lang="en-US"/>
        </a:p>
      </dgm:t>
    </dgm:pt>
    <dgm:pt modelId="{FF6BCD92-C208-244D-A5F7-FAEF63AA7B81}" type="pres">
      <dgm:prSet presAssocID="{01BD8E64-2D8F-4B38-9E9E-F0754F01E47C}" presName="vert0" presStyleCnt="0">
        <dgm:presLayoutVars>
          <dgm:dir/>
          <dgm:animOne val="branch"/>
          <dgm:animLvl val="lvl"/>
        </dgm:presLayoutVars>
      </dgm:prSet>
      <dgm:spPr/>
    </dgm:pt>
    <dgm:pt modelId="{491EFBD2-D65D-FF4D-948F-6B1C188E0055}" type="pres">
      <dgm:prSet presAssocID="{86D903D8-9DB2-4EC1-810E-668FF137A58F}" presName="thickLine" presStyleLbl="alignNode1" presStyleIdx="0" presStyleCnt="5"/>
      <dgm:spPr/>
    </dgm:pt>
    <dgm:pt modelId="{90EE0A5D-3F65-0945-A5DF-953A712CB645}" type="pres">
      <dgm:prSet presAssocID="{86D903D8-9DB2-4EC1-810E-668FF137A58F}" presName="horz1" presStyleCnt="0"/>
      <dgm:spPr/>
    </dgm:pt>
    <dgm:pt modelId="{DF58B7A3-CF9E-BD43-91BE-06437DBE3378}" type="pres">
      <dgm:prSet presAssocID="{86D903D8-9DB2-4EC1-810E-668FF137A58F}" presName="tx1" presStyleLbl="revTx" presStyleIdx="0" presStyleCnt="5"/>
      <dgm:spPr/>
    </dgm:pt>
    <dgm:pt modelId="{CB218339-FEBC-AC4C-8306-E3008F9B87A9}" type="pres">
      <dgm:prSet presAssocID="{86D903D8-9DB2-4EC1-810E-668FF137A58F}" presName="vert1" presStyleCnt="0"/>
      <dgm:spPr/>
    </dgm:pt>
    <dgm:pt modelId="{E7738CBD-3E63-0543-9D49-7A69A031D7F9}" type="pres">
      <dgm:prSet presAssocID="{62525ED9-EE8E-4EAC-8D5B-22E196B8A075}" presName="thickLine" presStyleLbl="alignNode1" presStyleIdx="1" presStyleCnt="5"/>
      <dgm:spPr/>
    </dgm:pt>
    <dgm:pt modelId="{1CDA1C51-2DEC-9A4C-8945-DBFDBB0F9B13}" type="pres">
      <dgm:prSet presAssocID="{62525ED9-EE8E-4EAC-8D5B-22E196B8A075}" presName="horz1" presStyleCnt="0"/>
      <dgm:spPr/>
    </dgm:pt>
    <dgm:pt modelId="{8C5BA4B6-A8F2-AE49-A536-C5565F89F0D1}" type="pres">
      <dgm:prSet presAssocID="{62525ED9-EE8E-4EAC-8D5B-22E196B8A075}" presName="tx1" presStyleLbl="revTx" presStyleIdx="1" presStyleCnt="5"/>
      <dgm:spPr/>
    </dgm:pt>
    <dgm:pt modelId="{BFABF870-A3B5-DA43-BB59-64FBB899788E}" type="pres">
      <dgm:prSet presAssocID="{62525ED9-EE8E-4EAC-8D5B-22E196B8A075}" presName="vert1" presStyleCnt="0"/>
      <dgm:spPr/>
    </dgm:pt>
    <dgm:pt modelId="{472191BD-2296-054E-9B8F-1896B9E54FC3}" type="pres">
      <dgm:prSet presAssocID="{3CB646EC-6419-417F-A46C-ED40BCF96C65}" presName="thickLine" presStyleLbl="alignNode1" presStyleIdx="2" presStyleCnt="5"/>
      <dgm:spPr/>
    </dgm:pt>
    <dgm:pt modelId="{41E280F5-AA66-2248-88D2-52B93ECD1462}" type="pres">
      <dgm:prSet presAssocID="{3CB646EC-6419-417F-A46C-ED40BCF96C65}" presName="horz1" presStyleCnt="0"/>
      <dgm:spPr/>
    </dgm:pt>
    <dgm:pt modelId="{17EF42BF-887D-254D-84B8-8CBEFAF61286}" type="pres">
      <dgm:prSet presAssocID="{3CB646EC-6419-417F-A46C-ED40BCF96C65}" presName="tx1" presStyleLbl="revTx" presStyleIdx="2" presStyleCnt="5"/>
      <dgm:spPr/>
    </dgm:pt>
    <dgm:pt modelId="{C3BDED16-0C64-8649-8197-166EAD72B34C}" type="pres">
      <dgm:prSet presAssocID="{3CB646EC-6419-417F-A46C-ED40BCF96C65}" presName="vert1" presStyleCnt="0"/>
      <dgm:spPr/>
    </dgm:pt>
    <dgm:pt modelId="{021C6968-2CAE-444C-8677-496E31050509}" type="pres">
      <dgm:prSet presAssocID="{0DE5C836-EA9B-4FA3-801A-270D1DE3ACAB}" presName="thickLine" presStyleLbl="alignNode1" presStyleIdx="3" presStyleCnt="5"/>
      <dgm:spPr/>
    </dgm:pt>
    <dgm:pt modelId="{17BFD7FB-00B2-3C45-BA59-A1248C8C172E}" type="pres">
      <dgm:prSet presAssocID="{0DE5C836-EA9B-4FA3-801A-270D1DE3ACAB}" presName="horz1" presStyleCnt="0"/>
      <dgm:spPr/>
    </dgm:pt>
    <dgm:pt modelId="{E9B8C36F-834F-F74D-97C0-E2F2678CADBD}" type="pres">
      <dgm:prSet presAssocID="{0DE5C836-EA9B-4FA3-801A-270D1DE3ACAB}" presName="tx1" presStyleLbl="revTx" presStyleIdx="3" presStyleCnt="5"/>
      <dgm:spPr/>
    </dgm:pt>
    <dgm:pt modelId="{AD9A7B50-EC3D-874E-B171-015588080E79}" type="pres">
      <dgm:prSet presAssocID="{0DE5C836-EA9B-4FA3-801A-270D1DE3ACAB}" presName="vert1" presStyleCnt="0"/>
      <dgm:spPr/>
    </dgm:pt>
    <dgm:pt modelId="{1ACBBD26-3D54-084A-B4F2-8439952A7987}" type="pres">
      <dgm:prSet presAssocID="{4C008907-88C9-4CB1-AE38-AD68B0542C09}" presName="thickLine" presStyleLbl="alignNode1" presStyleIdx="4" presStyleCnt="5"/>
      <dgm:spPr/>
    </dgm:pt>
    <dgm:pt modelId="{72BE4DF0-CBD4-0540-952A-87E85AB57093}" type="pres">
      <dgm:prSet presAssocID="{4C008907-88C9-4CB1-AE38-AD68B0542C09}" presName="horz1" presStyleCnt="0"/>
      <dgm:spPr/>
    </dgm:pt>
    <dgm:pt modelId="{8AFA33E3-F7C9-6846-873A-EBF00DFC1DC4}" type="pres">
      <dgm:prSet presAssocID="{4C008907-88C9-4CB1-AE38-AD68B0542C09}" presName="tx1" presStyleLbl="revTx" presStyleIdx="4" presStyleCnt="5"/>
      <dgm:spPr/>
    </dgm:pt>
    <dgm:pt modelId="{609BC3CF-6288-C141-B60D-9650185E0C00}" type="pres">
      <dgm:prSet presAssocID="{4C008907-88C9-4CB1-AE38-AD68B0542C09}" presName="vert1" presStyleCnt="0"/>
      <dgm:spPr/>
    </dgm:pt>
  </dgm:ptLst>
  <dgm:cxnLst>
    <dgm:cxn modelId="{DF616433-F15C-A041-ACB2-31259C492C8D}" type="presOf" srcId="{86D903D8-9DB2-4EC1-810E-668FF137A58F}" destId="{DF58B7A3-CF9E-BD43-91BE-06437DBE3378}" srcOrd="0" destOrd="0" presId="urn:microsoft.com/office/officeart/2008/layout/LinedList"/>
    <dgm:cxn modelId="{08164659-FBB1-504D-970B-3A14DF3F6DC3}" type="presOf" srcId="{01BD8E64-2D8F-4B38-9E9E-F0754F01E47C}" destId="{FF6BCD92-C208-244D-A5F7-FAEF63AA7B81}" srcOrd="0" destOrd="0" presId="urn:microsoft.com/office/officeart/2008/layout/LinedList"/>
    <dgm:cxn modelId="{B8FB1472-797D-455C-9560-22C9BADAEFD8}" srcId="{01BD8E64-2D8F-4B38-9E9E-F0754F01E47C}" destId="{62525ED9-EE8E-4EAC-8D5B-22E196B8A075}" srcOrd="1" destOrd="0" parTransId="{1A2FEC98-F43B-4E59-A158-89ED6AE1BF53}" sibTransId="{5AB96C33-2BB6-459E-98A4-9D1E4DE1AE97}"/>
    <dgm:cxn modelId="{913E5978-F800-492D-9242-6283AE3AC743}" srcId="{01BD8E64-2D8F-4B38-9E9E-F0754F01E47C}" destId="{4C008907-88C9-4CB1-AE38-AD68B0542C09}" srcOrd="4" destOrd="0" parTransId="{6AB0AA08-7BED-4EB3-87D4-0435C0947A43}" sibTransId="{6A4D431D-1CE0-4D84-995F-86F4B951357F}"/>
    <dgm:cxn modelId="{E19E827F-15DD-2347-B028-35A6702F710B}" type="presOf" srcId="{3CB646EC-6419-417F-A46C-ED40BCF96C65}" destId="{17EF42BF-887D-254D-84B8-8CBEFAF61286}" srcOrd="0" destOrd="0" presId="urn:microsoft.com/office/officeart/2008/layout/LinedList"/>
    <dgm:cxn modelId="{62D58586-268E-4C4B-AACF-7A60B75AA37C}" srcId="{01BD8E64-2D8F-4B38-9E9E-F0754F01E47C}" destId="{86D903D8-9DB2-4EC1-810E-668FF137A58F}" srcOrd="0" destOrd="0" parTransId="{9B21199E-9483-4768-94F0-8E4B2012C918}" sibTransId="{545A26E7-205B-41E1-9F40-9A548AB834C2}"/>
    <dgm:cxn modelId="{24907596-C7E2-465D-B9BF-328E8144A1AA}" srcId="{01BD8E64-2D8F-4B38-9E9E-F0754F01E47C}" destId="{3CB646EC-6419-417F-A46C-ED40BCF96C65}" srcOrd="2" destOrd="0" parTransId="{7FE64E34-7FFA-4526-A12A-891AD1736629}" sibTransId="{6B4EB08C-1128-4A46-AFF9-CCE659C2B63E}"/>
    <dgm:cxn modelId="{8127529D-56A4-5E4C-AF5E-12905BF63470}" type="presOf" srcId="{4C008907-88C9-4CB1-AE38-AD68B0542C09}" destId="{8AFA33E3-F7C9-6846-873A-EBF00DFC1DC4}" srcOrd="0" destOrd="0" presId="urn:microsoft.com/office/officeart/2008/layout/LinedList"/>
    <dgm:cxn modelId="{0512C1AC-7E08-AE49-9E9D-7A34527D7447}" type="presOf" srcId="{62525ED9-EE8E-4EAC-8D5B-22E196B8A075}" destId="{8C5BA4B6-A8F2-AE49-A536-C5565F89F0D1}" srcOrd="0" destOrd="0" presId="urn:microsoft.com/office/officeart/2008/layout/LinedList"/>
    <dgm:cxn modelId="{21050AB2-D616-F543-829D-4CB35D8BC0D5}" type="presOf" srcId="{0DE5C836-EA9B-4FA3-801A-270D1DE3ACAB}" destId="{E9B8C36F-834F-F74D-97C0-E2F2678CADBD}" srcOrd="0" destOrd="0" presId="urn:microsoft.com/office/officeart/2008/layout/LinedList"/>
    <dgm:cxn modelId="{FA4555CC-4935-4DBD-9B1D-72467BF494B6}" srcId="{01BD8E64-2D8F-4B38-9E9E-F0754F01E47C}" destId="{0DE5C836-EA9B-4FA3-801A-270D1DE3ACAB}" srcOrd="3" destOrd="0" parTransId="{69BC63AC-9760-433A-8329-8F38DB7CAC0B}" sibTransId="{2C1A9D9D-69CC-4F1E-8E7B-4239804632BD}"/>
    <dgm:cxn modelId="{7B66AF7C-F070-FF48-98F9-1E1FEABFBB29}" type="presParOf" srcId="{FF6BCD92-C208-244D-A5F7-FAEF63AA7B81}" destId="{491EFBD2-D65D-FF4D-948F-6B1C188E0055}" srcOrd="0" destOrd="0" presId="urn:microsoft.com/office/officeart/2008/layout/LinedList"/>
    <dgm:cxn modelId="{11CE759F-BD21-E244-A79A-1AD592718E63}" type="presParOf" srcId="{FF6BCD92-C208-244D-A5F7-FAEF63AA7B81}" destId="{90EE0A5D-3F65-0945-A5DF-953A712CB645}" srcOrd="1" destOrd="0" presId="urn:microsoft.com/office/officeart/2008/layout/LinedList"/>
    <dgm:cxn modelId="{96BC10D9-471F-1D42-8412-897133A86DAD}" type="presParOf" srcId="{90EE0A5D-3F65-0945-A5DF-953A712CB645}" destId="{DF58B7A3-CF9E-BD43-91BE-06437DBE3378}" srcOrd="0" destOrd="0" presId="urn:microsoft.com/office/officeart/2008/layout/LinedList"/>
    <dgm:cxn modelId="{1335800D-51BF-0A48-8E0D-DE267B03D3F0}" type="presParOf" srcId="{90EE0A5D-3F65-0945-A5DF-953A712CB645}" destId="{CB218339-FEBC-AC4C-8306-E3008F9B87A9}" srcOrd="1" destOrd="0" presId="urn:microsoft.com/office/officeart/2008/layout/LinedList"/>
    <dgm:cxn modelId="{349CFBA8-160D-8A4B-8562-98D8147A2885}" type="presParOf" srcId="{FF6BCD92-C208-244D-A5F7-FAEF63AA7B81}" destId="{E7738CBD-3E63-0543-9D49-7A69A031D7F9}" srcOrd="2" destOrd="0" presId="urn:microsoft.com/office/officeart/2008/layout/LinedList"/>
    <dgm:cxn modelId="{62A8F5CD-EFC3-6449-9D1B-B5271D2A8318}" type="presParOf" srcId="{FF6BCD92-C208-244D-A5F7-FAEF63AA7B81}" destId="{1CDA1C51-2DEC-9A4C-8945-DBFDBB0F9B13}" srcOrd="3" destOrd="0" presId="urn:microsoft.com/office/officeart/2008/layout/LinedList"/>
    <dgm:cxn modelId="{0B96F847-3030-1649-9502-703F84666AB8}" type="presParOf" srcId="{1CDA1C51-2DEC-9A4C-8945-DBFDBB0F9B13}" destId="{8C5BA4B6-A8F2-AE49-A536-C5565F89F0D1}" srcOrd="0" destOrd="0" presId="urn:microsoft.com/office/officeart/2008/layout/LinedList"/>
    <dgm:cxn modelId="{AD51E802-8A9C-5E42-A2F6-5D47A92637C9}" type="presParOf" srcId="{1CDA1C51-2DEC-9A4C-8945-DBFDBB0F9B13}" destId="{BFABF870-A3B5-DA43-BB59-64FBB899788E}" srcOrd="1" destOrd="0" presId="urn:microsoft.com/office/officeart/2008/layout/LinedList"/>
    <dgm:cxn modelId="{1038E694-2A83-914B-863E-4D647F69C287}" type="presParOf" srcId="{FF6BCD92-C208-244D-A5F7-FAEF63AA7B81}" destId="{472191BD-2296-054E-9B8F-1896B9E54FC3}" srcOrd="4" destOrd="0" presId="urn:microsoft.com/office/officeart/2008/layout/LinedList"/>
    <dgm:cxn modelId="{5C3066A7-113F-BC47-A557-8CB9D55BF776}" type="presParOf" srcId="{FF6BCD92-C208-244D-A5F7-FAEF63AA7B81}" destId="{41E280F5-AA66-2248-88D2-52B93ECD1462}" srcOrd="5" destOrd="0" presId="urn:microsoft.com/office/officeart/2008/layout/LinedList"/>
    <dgm:cxn modelId="{0D2012BC-1CC3-E845-84D0-182B647537DE}" type="presParOf" srcId="{41E280F5-AA66-2248-88D2-52B93ECD1462}" destId="{17EF42BF-887D-254D-84B8-8CBEFAF61286}" srcOrd="0" destOrd="0" presId="urn:microsoft.com/office/officeart/2008/layout/LinedList"/>
    <dgm:cxn modelId="{0132DC27-44FF-B646-922E-B87ABC265FB9}" type="presParOf" srcId="{41E280F5-AA66-2248-88D2-52B93ECD1462}" destId="{C3BDED16-0C64-8649-8197-166EAD72B34C}" srcOrd="1" destOrd="0" presId="urn:microsoft.com/office/officeart/2008/layout/LinedList"/>
    <dgm:cxn modelId="{51756EA8-757D-8746-B7A2-8EE2B91875CF}" type="presParOf" srcId="{FF6BCD92-C208-244D-A5F7-FAEF63AA7B81}" destId="{021C6968-2CAE-444C-8677-496E31050509}" srcOrd="6" destOrd="0" presId="urn:microsoft.com/office/officeart/2008/layout/LinedList"/>
    <dgm:cxn modelId="{FD067A10-A836-6248-AB99-C265E76A0C16}" type="presParOf" srcId="{FF6BCD92-C208-244D-A5F7-FAEF63AA7B81}" destId="{17BFD7FB-00B2-3C45-BA59-A1248C8C172E}" srcOrd="7" destOrd="0" presId="urn:microsoft.com/office/officeart/2008/layout/LinedList"/>
    <dgm:cxn modelId="{76DD9334-BB45-3D47-9C6D-35BDA1EF1494}" type="presParOf" srcId="{17BFD7FB-00B2-3C45-BA59-A1248C8C172E}" destId="{E9B8C36F-834F-F74D-97C0-E2F2678CADBD}" srcOrd="0" destOrd="0" presId="urn:microsoft.com/office/officeart/2008/layout/LinedList"/>
    <dgm:cxn modelId="{C7094DD0-E33E-A241-954C-D3602B44E0EA}" type="presParOf" srcId="{17BFD7FB-00B2-3C45-BA59-A1248C8C172E}" destId="{AD9A7B50-EC3D-874E-B171-015588080E79}" srcOrd="1" destOrd="0" presId="urn:microsoft.com/office/officeart/2008/layout/LinedList"/>
    <dgm:cxn modelId="{092D1FC8-E1DB-B546-BE35-B80D67334EB8}" type="presParOf" srcId="{FF6BCD92-C208-244D-A5F7-FAEF63AA7B81}" destId="{1ACBBD26-3D54-084A-B4F2-8439952A7987}" srcOrd="8" destOrd="0" presId="urn:microsoft.com/office/officeart/2008/layout/LinedList"/>
    <dgm:cxn modelId="{FDBB8D5C-5D46-694B-9209-1935658DC321}" type="presParOf" srcId="{FF6BCD92-C208-244D-A5F7-FAEF63AA7B81}" destId="{72BE4DF0-CBD4-0540-952A-87E85AB57093}" srcOrd="9" destOrd="0" presId="urn:microsoft.com/office/officeart/2008/layout/LinedList"/>
    <dgm:cxn modelId="{7FB4F020-2D6A-1E41-BBEF-51ECC53DBFC0}" type="presParOf" srcId="{72BE4DF0-CBD4-0540-952A-87E85AB57093}" destId="{8AFA33E3-F7C9-6846-873A-EBF00DFC1DC4}" srcOrd="0" destOrd="0" presId="urn:microsoft.com/office/officeart/2008/layout/LinedList"/>
    <dgm:cxn modelId="{0305276A-D980-C746-A03C-3BE9240E1994}" type="presParOf" srcId="{72BE4DF0-CBD4-0540-952A-87E85AB57093}" destId="{609BC3CF-6288-C141-B60D-9650185E0C00}"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69C066-9E55-6F4D-B2C3-D92113FE46CF}">
      <dsp:nvSpPr>
        <dsp:cNvPr id="0" name=""/>
        <dsp:cNvSpPr/>
      </dsp:nvSpPr>
      <dsp:spPr>
        <a:xfrm>
          <a:off x="0" y="0"/>
          <a:ext cx="51419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7631A6-D35F-5149-89C7-F89F64C0A86D}">
      <dsp:nvSpPr>
        <dsp:cNvPr id="0" name=""/>
        <dsp:cNvSpPr/>
      </dsp:nvSpPr>
      <dsp:spPr>
        <a:xfrm>
          <a:off x="0" y="0"/>
          <a:ext cx="5141912" cy="1351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it-IT" sz="2200" kern="1200"/>
            <a:t>Seguire l'immensa distruzione della Seconda Guerra Mondiale (guerra come obsoleta? guerra come normale stato di cose?)</a:t>
          </a:r>
          <a:endParaRPr lang="en-US" sz="2200" kern="1200"/>
        </a:p>
      </dsp:txBody>
      <dsp:txXfrm>
        <a:off x="0" y="0"/>
        <a:ext cx="5141912" cy="1351756"/>
      </dsp:txXfrm>
    </dsp:sp>
    <dsp:sp modelId="{45361E34-6A5C-F249-9647-E16FD70EC81F}">
      <dsp:nvSpPr>
        <dsp:cNvPr id="0" name=""/>
        <dsp:cNvSpPr/>
      </dsp:nvSpPr>
      <dsp:spPr>
        <a:xfrm>
          <a:off x="0" y="1351756"/>
          <a:ext cx="51419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582A40-3978-9641-94CB-C4F5DA827CC8}">
      <dsp:nvSpPr>
        <dsp:cNvPr id="0" name=""/>
        <dsp:cNvSpPr/>
      </dsp:nvSpPr>
      <dsp:spPr>
        <a:xfrm>
          <a:off x="0" y="1351756"/>
          <a:ext cx="5141912" cy="1351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it-IT" sz="2200" kern="1200"/>
            <a:t>Hanno un potenziale distruttivo unico (gli scienziati lo hanno capito per primi)</a:t>
          </a:r>
          <a:endParaRPr lang="en-US" sz="2200" kern="1200"/>
        </a:p>
      </dsp:txBody>
      <dsp:txXfrm>
        <a:off x="0" y="1351756"/>
        <a:ext cx="5141912" cy="1351756"/>
      </dsp:txXfrm>
    </dsp:sp>
    <dsp:sp modelId="{4C951E1B-0A9A-404D-939F-E2DDBC803389}">
      <dsp:nvSpPr>
        <dsp:cNvPr id="0" name=""/>
        <dsp:cNvSpPr/>
      </dsp:nvSpPr>
      <dsp:spPr>
        <a:xfrm>
          <a:off x="0" y="2703512"/>
          <a:ext cx="51419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57DB35-60CA-174A-B8D0-14059459D524}">
      <dsp:nvSpPr>
        <dsp:cNvPr id="0" name=""/>
        <dsp:cNvSpPr/>
      </dsp:nvSpPr>
      <dsp:spPr>
        <a:xfrm>
          <a:off x="0" y="2703512"/>
          <a:ext cx="5141912" cy="1351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it-IT" sz="2200" kern="1200"/>
            <a:t>Armi post-clausewitziane: la politica non è in grado di controllarle</a:t>
          </a:r>
          <a:endParaRPr lang="en-US" sz="2200" kern="1200"/>
        </a:p>
      </dsp:txBody>
      <dsp:txXfrm>
        <a:off x="0" y="2703512"/>
        <a:ext cx="5141912" cy="1351756"/>
      </dsp:txXfrm>
    </dsp:sp>
    <dsp:sp modelId="{4FDBCE4A-AC87-5D40-AE4A-370820620BE6}">
      <dsp:nvSpPr>
        <dsp:cNvPr id="0" name=""/>
        <dsp:cNvSpPr/>
      </dsp:nvSpPr>
      <dsp:spPr>
        <a:xfrm>
          <a:off x="0" y="4055268"/>
          <a:ext cx="51419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C65954-F74C-5C45-9BED-0DF571FCC0A9}">
      <dsp:nvSpPr>
        <dsp:cNvPr id="0" name=""/>
        <dsp:cNvSpPr/>
      </dsp:nvSpPr>
      <dsp:spPr>
        <a:xfrm>
          <a:off x="0" y="4055268"/>
          <a:ext cx="5141912" cy="1351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it-IT" sz="2200" kern="1200" dirty="0" err="1"/>
            <a:t>È ancora possibile una </a:t>
          </a:r>
          <a:r>
            <a:rPr lang="it-IT" sz="2200" kern="1200" dirty="0"/>
            <a:t>grande guerra? L'</a:t>
          </a:r>
          <a:r>
            <a:rPr lang="it-IT" sz="2200" kern="1200" dirty="0" err="1"/>
            <a:t>antagonismo assoluto </a:t>
          </a:r>
          <a:r>
            <a:rPr lang="it-IT" sz="2200" kern="1200" dirty="0"/>
            <a:t>e </a:t>
          </a:r>
          <a:r>
            <a:rPr lang="it-IT" sz="2200" kern="1200" dirty="0" err="1"/>
            <a:t>totale tra </a:t>
          </a:r>
          <a:r>
            <a:rPr lang="it-IT" sz="2200" kern="1200" dirty="0"/>
            <a:t>le </a:t>
          </a:r>
          <a:r>
            <a:rPr lang="it-IT" sz="2200" kern="1200" dirty="0" err="1"/>
            <a:t>due superpotenze </a:t>
          </a:r>
          <a:r>
            <a:rPr lang="it-IT" sz="2200" kern="1200" dirty="0"/>
            <a:t>può essere </a:t>
          </a:r>
          <a:r>
            <a:rPr lang="it-IT" sz="2200" kern="1200" dirty="0" err="1"/>
            <a:t>risolto militarmente</a:t>
          </a:r>
          <a:r>
            <a:rPr lang="it-IT" sz="2200" kern="1200" dirty="0"/>
            <a:t>? </a:t>
          </a:r>
          <a:endParaRPr lang="en-US" sz="2200" kern="1200" dirty="0"/>
        </a:p>
      </dsp:txBody>
      <dsp:txXfrm>
        <a:off x="0" y="4055268"/>
        <a:ext cx="5141912" cy="13517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7790A5-685E-D446-AFD4-48F34DF10B14}">
      <dsp:nvSpPr>
        <dsp:cNvPr id="0" name=""/>
        <dsp:cNvSpPr/>
      </dsp:nvSpPr>
      <dsp:spPr>
        <a:xfrm>
          <a:off x="339203" y="3682746"/>
          <a:ext cx="2705368" cy="774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a:t>Giugno-Settembre 1950</a:t>
          </a:r>
        </a:p>
      </dsp:txBody>
      <dsp:txXfrm>
        <a:off x="339203" y="3682746"/>
        <a:ext cx="2705368" cy="774954"/>
      </dsp:txXfrm>
    </dsp:sp>
    <dsp:sp modelId="{2DD41B6B-11ED-DF4E-AE7F-D4C0FA4A1E42}">
      <dsp:nvSpPr>
        <dsp:cNvPr id="0" name=""/>
        <dsp:cNvSpPr/>
      </dsp:nvSpPr>
      <dsp:spPr>
        <a:xfrm>
          <a:off x="0" y="3291840"/>
          <a:ext cx="8456341" cy="2743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EA4D54-A310-464A-AFD7-BB2CE3DC71DE}">
      <dsp:nvSpPr>
        <dsp:cNvPr id="0" name=""/>
        <dsp:cNvSpPr/>
      </dsp:nvSpPr>
      <dsp:spPr>
        <a:xfrm>
          <a:off x="203934" y="1169289"/>
          <a:ext cx="2975905" cy="95669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t>Offensiva nordcoreana</a:t>
          </a:r>
        </a:p>
      </dsp:txBody>
      <dsp:txXfrm>
        <a:off x="203934" y="1169289"/>
        <a:ext cx="2975905" cy="956691"/>
      </dsp:txXfrm>
    </dsp:sp>
    <dsp:sp modelId="{06BB4A14-C667-7C4B-8939-3A7EBF1E375E}">
      <dsp:nvSpPr>
        <dsp:cNvPr id="0" name=""/>
        <dsp:cNvSpPr/>
      </dsp:nvSpPr>
      <dsp:spPr>
        <a:xfrm>
          <a:off x="1691887" y="2125980"/>
          <a:ext cx="0" cy="1165860"/>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0B521218-A1BC-434C-AD39-98A50A5C2885}">
      <dsp:nvSpPr>
        <dsp:cNvPr id="0" name=""/>
        <dsp:cNvSpPr/>
      </dsp:nvSpPr>
      <dsp:spPr>
        <a:xfrm>
          <a:off x="2030058" y="2400300"/>
          <a:ext cx="2705368" cy="774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Settembre-Ottobre 1950</a:t>
          </a:r>
        </a:p>
      </dsp:txBody>
      <dsp:txXfrm>
        <a:off x="2030058" y="2400300"/>
        <a:ext cx="2705368" cy="774954"/>
      </dsp:txXfrm>
    </dsp:sp>
    <dsp:sp modelId="{072A2C61-4C78-8C44-A674-74F32394D3D1}">
      <dsp:nvSpPr>
        <dsp:cNvPr id="0" name=""/>
        <dsp:cNvSpPr/>
      </dsp:nvSpPr>
      <dsp:spPr>
        <a:xfrm>
          <a:off x="1894790" y="4732020"/>
          <a:ext cx="2975905" cy="95669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t>Controffensiva statunitense</a:t>
          </a:r>
        </a:p>
      </dsp:txBody>
      <dsp:txXfrm>
        <a:off x="1894790" y="4732020"/>
        <a:ext cx="2975905" cy="956691"/>
      </dsp:txXfrm>
    </dsp:sp>
    <dsp:sp modelId="{DE74CFC8-C6DA-4541-AE4D-3498149E9A31}">
      <dsp:nvSpPr>
        <dsp:cNvPr id="0" name=""/>
        <dsp:cNvSpPr/>
      </dsp:nvSpPr>
      <dsp:spPr>
        <a:xfrm>
          <a:off x="3382742" y="3566160"/>
          <a:ext cx="0" cy="1165860"/>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0748035C-5010-C44B-8F25-1ED33865D11B}">
      <dsp:nvSpPr>
        <dsp:cNvPr id="0" name=""/>
        <dsp:cNvSpPr/>
      </dsp:nvSpPr>
      <dsp:spPr>
        <a:xfrm>
          <a:off x="1606162" y="3343275"/>
          <a:ext cx="171450" cy="17145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3CA7A74-5BFC-DD48-B2D4-241EE0407BAC}">
      <dsp:nvSpPr>
        <dsp:cNvPr id="0" name=""/>
        <dsp:cNvSpPr/>
      </dsp:nvSpPr>
      <dsp:spPr>
        <a:xfrm>
          <a:off x="3297017" y="3343275"/>
          <a:ext cx="171450" cy="17145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F1EDC39-43EA-774F-8B15-64CC5F0C3C26}">
      <dsp:nvSpPr>
        <dsp:cNvPr id="0" name=""/>
        <dsp:cNvSpPr/>
      </dsp:nvSpPr>
      <dsp:spPr>
        <a:xfrm>
          <a:off x="3720913" y="3682746"/>
          <a:ext cx="2705368" cy="774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a:t>Ottobre 1950 - Marzo 1951</a:t>
          </a:r>
        </a:p>
      </dsp:txBody>
      <dsp:txXfrm>
        <a:off x="3720913" y="3682746"/>
        <a:ext cx="2705368" cy="774954"/>
      </dsp:txXfrm>
    </dsp:sp>
    <dsp:sp modelId="{51528503-FB66-F942-BA6D-308309B5C196}">
      <dsp:nvSpPr>
        <dsp:cNvPr id="0" name=""/>
        <dsp:cNvSpPr/>
      </dsp:nvSpPr>
      <dsp:spPr>
        <a:xfrm>
          <a:off x="3585645" y="1169289"/>
          <a:ext cx="2975905" cy="95669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t>La Cina entra nel conflitto</a:t>
          </a:r>
        </a:p>
      </dsp:txBody>
      <dsp:txXfrm>
        <a:off x="3585645" y="1169289"/>
        <a:ext cx="2975905" cy="956691"/>
      </dsp:txXfrm>
    </dsp:sp>
    <dsp:sp modelId="{FFFCA47A-C31B-5A4D-A08B-76C7374576C5}">
      <dsp:nvSpPr>
        <dsp:cNvPr id="0" name=""/>
        <dsp:cNvSpPr/>
      </dsp:nvSpPr>
      <dsp:spPr>
        <a:xfrm>
          <a:off x="5073598" y="2125980"/>
          <a:ext cx="0" cy="1165860"/>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7A546336-1135-194B-8B6C-5DB9746CF54C}">
      <dsp:nvSpPr>
        <dsp:cNvPr id="0" name=""/>
        <dsp:cNvSpPr/>
      </dsp:nvSpPr>
      <dsp:spPr>
        <a:xfrm>
          <a:off x="5411769" y="2400300"/>
          <a:ext cx="2705368" cy="774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dirty="0"/>
            <a:t>Mar. 1951 - Giugno 1953</a:t>
          </a:r>
        </a:p>
      </dsp:txBody>
      <dsp:txXfrm>
        <a:off x="5411769" y="2400300"/>
        <a:ext cx="2705368" cy="774954"/>
      </dsp:txXfrm>
    </dsp:sp>
    <dsp:sp modelId="{13E98C20-435D-8947-B754-FC0457F01DDF}">
      <dsp:nvSpPr>
        <dsp:cNvPr id="0" name=""/>
        <dsp:cNvSpPr/>
      </dsp:nvSpPr>
      <dsp:spPr>
        <a:xfrm>
          <a:off x="5276500" y="4732020"/>
          <a:ext cx="2975905" cy="95669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t>stallo e armistizio finale</a:t>
          </a:r>
        </a:p>
      </dsp:txBody>
      <dsp:txXfrm>
        <a:off x="5276500" y="4732020"/>
        <a:ext cx="2975905" cy="956691"/>
      </dsp:txXfrm>
    </dsp:sp>
    <dsp:sp modelId="{2E214D4A-C3FB-7C44-AA53-52474F68E9A3}">
      <dsp:nvSpPr>
        <dsp:cNvPr id="0" name=""/>
        <dsp:cNvSpPr/>
      </dsp:nvSpPr>
      <dsp:spPr>
        <a:xfrm>
          <a:off x="6764453" y="3566160"/>
          <a:ext cx="0" cy="1165860"/>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AE79AFE2-2575-BB4F-95DF-E756A9CEB4DE}">
      <dsp:nvSpPr>
        <dsp:cNvPr id="0" name=""/>
        <dsp:cNvSpPr/>
      </dsp:nvSpPr>
      <dsp:spPr>
        <a:xfrm>
          <a:off x="4987873" y="3343275"/>
          <a:ext cx="171450" cy="17145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35E60D1-E925-224F-95C9-23D197532A55}">
      <dsp:nvSpPr>
        <dsp:cNvPr id="0" name=""/>
        <dsp:cNvSpPr/>
      </dsp:nvSpPr>
      <dsp:spPr>
        <a:xfrm>
          <a:off x="6678728" y="3343275"/>
          <a:ext cx="171450" cy="17145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1EFBD2-D65D-FF4D-948F-6B1C188E0055}">
      <dsp:nvSpPr>
        <dsp:cNvPr id="0" name=""/>
        <dsp:cNvSpPr/>
      </dsp:nvSpPr>
      <dsp:spPr>
        <a:xfrm>
          <a:off x="0" y="682"/>
          <a:ext cx="65722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58B7A3-CF9E-BD43-91BE-06437DBE3378}">
      <dsp:nvSpPr>
        <dsp:cNvPr id="0" name=""/>
        <dsp:cNvSpPr/>
      </dsp:nvSpPr>
      <dsp:spPr>
        <a:xfrm>
          <a:off x="0" y="682"/>
          <a:ext cx="6572250" cy="111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Divisione permanente della Corea (residuo della Guerra Fredda) e numero molto elevato di vittime: La guerra fredda non è una "lunga pace".</a:t>
          </a:r>
        </a:p>
      </dsp:txBody>
      <dsp:txXfrm>
        <a:off x="0" y="682"/>
        <a:ext cx="6572250" cy="1117327"/>
      </dsp:txXfrm>
    </dsp:sp>
    <dsp:sp modelId="{E7738CBD-3E63-0543-9D49-7A69A031D7F9}">
      <dsp:nvSpPr>
        <dsp:cNvPr id="0" name=""/>
        <dsp:cNvSpPr/>
      </dsp:nvSpPr>
      <dsp:spPr>
        <a:xfrm>
          <a:off x="0" y="1118009"/>
          <a:ext cx="65722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5BA4B6-A8F2-AE49-A536-C5565F89F0D1}">
      <dsp:nvSpPr>
        <dsp:cNvPr id="0" name=""/>
        <dsp:cNvSpPr/>
      </dsp:nvSpPr>
      <dsp:spPr>
        <a:xfrm>
          <a:off x="0" y="1118009"/>
          <a:ext cx="6572250" cy="111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Ulteriore globalizzazione della guerra fredda e impegno degli USA in Asia (Corea del Sud e Taiwan + trattato di pace con il Giappone)</a:t>
          </a:r>
        </a:p>
      </dsp:txBody>
      <dsp:txXfrm>
        <a:off x="0" y="1118009"/>
        <a:ext cx="6572250" cy="1117327"/>
      </dsp:txXfrm>
    </dsp:sp>
    <dsp:sp modelId="{472191BD-2296-054E-9B8F-1896B9E54FC3}">
      <dsp:nvSpPr>
        <dsp:cNvPr id="0" name=""/>
        <dsp:cNvSpPr/>
      </dsp:nvSpPr>
      <dsp:spPr>
        <a:xfrm>
          <a:off x="0" y="2235336"/>
          <a:ext cx="65722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EF42BF-887D-254D-84B8-8CBEFAF61286}">
      <dsp:nvSpPr>
        <dsp:cNvPr id="0" name=""/>
        <dsp:cNvSpPr/>
      </dsp:nvSpPr>
      <dsp:spPr>
        <a:xfrm>
          <a:off x="0" y="2235336"/>
          <a:ext cx="6572250" cy="111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prestigio e influenza della Cina (credenziale rivoluzionaria): anticipazione della frattura con l'URSS e primo esempio di potenziale terza grande potenza di Pechino</a:t>
          </a:r>
        </a:p>
      </dsp:txBody>
      <dsp:txXfrm>
        <a:off x="0" y="2235336"/>
        <a:ext cx="6572250" cy="1117327"/>
      </dsp:txXfrm>
    </dsp:sp>
    <dsp:sp modelId="{021C6968-2CAE-444C-8677-496E31050509}">
      <dsp:nvSpPr>
        <dsp:cNvPr id="0" name=""/>
        <dsp:cNvSpPr/>
      </dsp:nvSpPr>
      <dsp:spPr>
        <a:xfrm>
          <a:off x="0" y="3352663"/>
          <a:ext cx="65722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B8C36F-834F-F74D-97C0-E2F2678CADBD}">
      <dsp:nvSpPr>
        <dsp:cNvPr id="0" name=""/>
        <dsp:cNvSpPr/>
      </dsp:nvSpPr>
      <dsp:spPr>
        <a:xfrm>
          <a:off x="0" y="3352663"/>
          <a:ext cx="6572250" cy="111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Il Giappone come parte dell'"Occidente", in termini di sicurezza e di economia.</a:t>
          </a:r>
        </a:p>
      </dsp:txBody>
      <dsp:txXfrm>
        <a:off x="0" y="3352663"/>
        <a:ext cx="6572250" cy="1117327"/>
      </dsp:txXfrm>
    </dsp:sp>
    <dsp:sp modelId="{1ACBBD26-3D54-084A-B4F2-8439952A7987}">
      <dsp:nvSpPr>
        <dsp:cNvPr id="0" name=""/>
        <dsp:cNvSpPr/>
      </dsp:nvSpPr>
      <dsp:spPr>
        <a:xfrm>
          <a:off x="0" y="4469990"/>
          <a:ext cx="65722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FA33E3-F7C9-6846-873A-EBF00DFC1DC4}">
      <dsp:nvSpPr>
        <dsp:cNvPr id="0" name=""/>
        <dsp:cNvSpPr/>
      </dsp:nvSpPr>
      <dsp:spPr>
        <a:xfrm>
          <a:off x="0" y="4469990"/>
          <a:ext cx="6572250" cy="111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Riarmo in Europa e sforzi di integrazione politica e militare della RFT e del Giappone: La guerra civile come motore dell'"integrazione/interdipendenza globale".</a:t>
          </a:r>
        </a:p>
      </dsp:txBody>
      <dsp:txXfrm>
        <a:off x="0" y="4469990"/>
        <a:ext cx="6572250" cy="111732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A2E122-AEAA-E141-AA85-13A2EA5E6D51}" type="datetimeFigureOut">
              <a:rPr lang="en-IT" smtClean="0"/>
              <a:t>04/03/24</a:t>
            </a:fld>
            <a:endParaRPr lang="en-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Fare clic per modificare gli stili di testo Master</a:t>
            </a:r>
          </a:p>
          <a:p>
            <a:pPr lvl="1"/>
            <a:r>
              <a:rPr lang="en-GB"/>
              <a:t>Secondo livello</a:t>
            </a:r>
          </a:p>
          <a:p>
            <a:pPr lvl="2"/>
            <a:r>
              <a:rPr lang="en-GB"/>
              <a:t>Terzo livello</a:t>
            </a:r>
          </a:p>
          <a:p>
            <a:pPr lvl="3"/>
            <a:r>
              <a:rPr lang="en-GB"/>
              <a:t>Quarto livello</a:t>
            </a:r>
          </a:p>
          <a:p>
            <a:pPr lvl="4"/>
            <a:r>
              <a:rPr lang="en-GB"/>
              <a:t>Quinto livello</a:t>
            </a:r>
            <a:endParaRPr lang="en-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BAF4C3-E20B-AE4D-87C4-8F3C52A4D7FA}" type="slidenum">
              <a:rPr lang="en-IT" smtClean="0"/>
              <a:t>‹#›</a:t>
            </a:fld>
            <a:endParaRPr lang="en-IT"/>
          </a:p>
        </p:txBody>
      </p:sp>
    </p:spTree>
    <p:extLst>
      <p:ext uri="{BB962C8B-B14F-4D97-AF65-F5344CB8AC3E}">
        <p14:creationId xmlns:p14="http://schemas.microsoft.com/office/powerpoint/2010/main" val="33034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360B6E10-0767-BD46-8B7D-A8D119EC4FDE}" type="slidenum">
              <a:rPr lang="en-US" smtClean="0"/>
              <a:t>36</a:t>
            </a:fld>
            <a:endParaRPr lang="en-US"/>
          </a:p>
        </p:txBody>
      </p:sp>
    </p:spTree>
    <p:extLst>
      <p:ext uri="{BB962C8B-B14F-4D97-AF65-F5344CB8AC3E}">
        <p14:creationId xmlns:p14="http://schemas.microsoft.com/office/powerpoint/2010/main" val="57089463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GB"/>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640F3B48-B5F9-E349-8522-E0328EFE88B5}" type="datetimeFigureOut">
              <a:rPr lang="en-IT" smtClean="0"/>
              <a:t>04/03/24</a:t>
            </a:fld>
            <a:endParaRPr lang="en-IT"/>
          </a:p>
        </p:txBody>
      </p:sp>
      <p:sp>
        <p:nvSpPr>
          <p:cNvPr id="5" name="Footer Placeholder 4"/>
          <p:cNvSpPr>
            <a:spLocks noGrp="1"/>
          </p:cNvSpPr>
          <p:nvPr>
            <p:ph type="ftr" sz="quarter" idx="11"/>
          </p:nvPr>
        </p:nvSpPr>
        <p:spPr/>
        <p:txBody>
          <a:bodyPr/>
          <a:lstStyle/>
          <a:p>
            <a:endParaRPr lang="en-IT"/>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3648965B-9BCF-0142-AC4A-56B2C27625C5}" type="slidenum">
              <a:rPr lang="en-IT" smtClean="0"/>
              <a:t>‹#›</a:t>
            </a:fld>
            <a:endParaRPr lang="en-IT"/>
          </a:p>
        </p:txBody>
      </p:sp>
    </p:spTree>
    <p:extLst>
      <p:ext uri="{BB962C8B-B14F-4D97-AF65-F5344CB8AC3E}">
        <p14:creationId xmlns:p14="http://schemas.microsoft.com/office/powerpoint/2010/main" val="4187462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40F3B48-B5F9-E349-8522-E0328EFE88B5}" type="datetimeFigureOut">
              <a:rPr lang="en-IT" smtClean="0"/>
              <a:t>04/03/24</a:t>
            </a:fld>
            <a:endParaRPr lang="en-IT"/>
          </a:p>
        </p:txBody>
      </p:sp>
      <p:sp>
        <p:nvSpPr>
          <p:cNvPr id="5" name="Footer Placeholder 4"/>
          <p:cNvSpPr>
            <a:spLocks noGrp="1"/>
          </p:cNvSpPr>
          <p:nvPr>
            <p:ph type="ftr" sz="quarter" idx="11"/>
          </p:nvPr>
        </p:nvSpPr>
        <p:spPr/>
        <p:txBody>
          <a:bodyPr/>
          <a:lstStyle/>
          <a:p>
            <a:endParaRPr lang="en-IT"/>
          </a:p>
        </p:txBody>
      </p:sp>
      <p:sp>
        <p:nvSpPr>
          <p:cNvPr id="6" name="Slide Number Placeholder 5"/>
          <p:cNvSpPr>
            <a:spLocks noGrp="1"/>
          </p:cNvSpPr>
          <p:nvPr>
            <p:ph type="sldNum" sz="quarter" idx="12"/>
          </p:nvPr>
        </p:nvSpPr>
        <p:spPr/>
        <p:txBody>
          <a:bodyPr/>
          <a:lstStyle/>
          <a:p>
            <a:fld id="{3648965B-9BCF-0142-AC4A-56B2C27625C5}" type="slidenum">
              <a:rPr lang="en-IT" smtClean="0"/>
              <a:t>‹#›</a:t>
            </a:fld>
            <a:endParaRPr lang="en-IT"/>
          </a:p>
        </p:txBody>
      </p:sp>
    </p:spTree>
    <p:extLst>
      <p:ext uri="{BB962C8B-B14F-4D97-AF65-F5344CB8AC3E}">
        <p14:creationId xmlns:p14="http://schemas.microsoft.com/office/powerpoint/2010/main" val="4143977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40F3B48-B5F9-E349-8522-E0328EFE88B5}" type="datetimeFigureOut">
              <a:rPr lang="en-IT" smtClean="0"/>
              <a:t>04/03/24</a:t>
            </a:fld>
            <a:endParaRPr lang="en-IT"/>
          </a:p>
        </p:txBody>
      </p:sp>
      <p:sp>
        <p:nvSpPr>
          <p:cNvPr id="5" name="Footer Placeholder 4"/>
          <p:cNvSpPr>
            <a:spLocks noGrp="1"/>
          </p:cNvSpPr>
          <p:nvPr>
            <p:ph type="ftr" sz="quarter" idx="11"/>
          </p:nvPr>
        </p:nvSpPr>
        <p:spPr/>
        <p:txBody>
          <a:bodyPr/>
          <a:lstStyle/>
          <a:p>
            <a:endParaRPr lang="en-IT"/>
          </a:p>
        </p:txBody>
      </p:sp>
      <p:sp>
        <p:nvSpPr>
          <p:cNvPr id="6" name="Slide Number Placeholder 5"/>
          <p:cNvSpPr>
            <a:spLocks noGrp="1"/>
          </p:cNvSpPr>
          <p:nvPr>
            <p:ph type="sldNum" sz="quarter" idx="12"/>
          </p:nvPr>
        </p:nvSpPr>
        <p:spPr/>
        <p:txBody>
          <a:bodyPr/>
          <a:lstStyle/>
          <a:p>
            <a:fld id="{3648965B-9BCF-0142-AC4A-56B2C27625C5}" type="slidenum">
              <a:rPr lang="en-IT" smtClean="0"/>
              <a:t>‹#›</a:t>
            </a:fld>
            <a:endParaRPr lang="en-IT"/>
          </a:p>
        </p:txBody>
      </p:sp>
    </p:spTree>
    <p:extLst>
      <p:ext uri="{BB962C8B-B14F-4D97-AF65-F5344CB8AC3E}">
        <p14:creationId xmlns:p14="http://schemas.microsoft.com/office/powerpoint/2010/main" val="624305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40F3B48-B5F9-E349-8522-E0328EFE88B5}" type="datetimeFigureOut">
              <a:rPr lang="en-IT" smtClean="0"/>
              <a:t>04/03/24</a:t>
            </a:fld>
            <a:endParaRPr lang="en-IT"/>
          </a:p>
        </p:txBody>
      </p:sp>
      <p:sp>
        <p:nvSpPr>
          <p:cNvPr id="5" name="Footer Placeholder 4"/>
          <p:cNvSpPr>
            <a:spLocks noGrp="1"/>
          </p:cNvSpPr>
          <p:nvPr>
            <p:ph type="ftr" sz="quarter" idx="11"/>
          </p:nvPr>
        </p:nvSpPr>
        <p:spPr/>
        <p:txBody>
          <a:bodyPr/>
          <a:lstStyle/>
          <a:p>
            <a:endParaRPr lang="en-IT"/>
          </a:p>
        </p:txBody>
      </p:sp>
      <p:sp>
        <p:nvSpPr>
          <p:cNvPr id="6" name="Slide Number Placeholder 5"/>
          <p:cNvSpPr>
            <a:spLocks noGrp="1"/>
          </p:cNvSpPr>
          <p:nvPr>
            <p:ph type="sldNum" sz="quarter" idx="12"/>
          </p:nvPr>
        </p:nvSpPr>
        <p:spPr/>
        <p:txBody>
          <a:bodyPr/>
          <a:lstStyle/>
          <a:p>
            <a:fld id="{3648965B-9BCF-0142-AC4A-56B2C27625C5}" type="slidenum">
              <a:rPr lang="en-IT" smtClean="0"/>
              <a:t>‹#›</a:t>
            </a:fld>
            <a:endParaRPr lang="en-IT"/>
          </a:p>
        </p:txBody>
      </p:sp>
    </p:spTree>
    <p:extLst>
      <p:ext uri="{BB962C8B-B14F-4D97-AF65-F5344CB8AC3E}">
        <p14:creationId xmlns:p14="http://schemas.microsoft.com/office/powerpoint/2010/main" val="3505973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GB"/>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640F3B48-B5F9-E349-8522-E0328EFE88B5}" type="datetimeFigureOut">
              <a:rPr lang="en-IT" smtClean="0"/>
              <a:t>04/03/24</a:t>
            </a:fld>
            <a:endParaRPr lang="en-IT"/>
          </a:p>
        </p:txBody>
      </p:sp>
      <p:sp>
        <p:nvSpPr>
          <p:cNvPr id="5" name="Footer Placeholder 4"/>
          <p:cNvSpPr>
            <a:spLocks noGrp="1"/>
          </p:cNvSpPr>
          <p:nvPr>
            <p:ph type="ftr" sz="quarter" idx="11"/>
          </p:nvPr>
        </p:nvSpPr>
        <p:spPr>
          <a:xfrm>
            <a:off x="2182708" y="6272784"/>
            <a:ext cx="6327648" cy="365125"/>
          </a:xfrm>
        </p:spPr>
        <p:txBody>
          <a:bodyPr/>
          <a:lstStyle/>
          <a:p>
            <a:endParaRPr lang="en-IT"/>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3648965B-9BCF-0142-AC4A-56B2C27625C5}" type="slidenum">
              <a:rPr lang="en-IT" smtClean="0"/>
              <a:t>‹#›</a:t>
            </a:fld>
            <a:endParaRPr lang="en-IT"/>
          </a:p>
        </p:txBody>
      </p:sp>
    </p:spTree>
    <p:extLst>
      <p:ext uri="{BB962C8B-B14F-4D97-AF65-F5344CB8AC3E}">
        <p14:creationId xmlns:p14="http://schemas.microsoft.com/office/powerpoint/2010/main" val="1642857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640F3B48-B5F9-E349-8522-E0328EFE88B5}" type="datetimeFigureOut">
              <a:rPr lang="en-IT" smtClean="0"/>
              <a:t>04/03/24</a:t>
            </a:fld>
            <a:endParaRPr lang="en-IT"/>
          </a:p>
        </p:txBody>
      </p:sp>
      <p:sp>
        <p:nvSpPr>
          <p:cNvPr id="6" name="Footer Placeholder 5"/>
          <p:cNvSpPr>
            <a:spLocks noGrp="1"/>
          </p:cNvSpPr>
          <p:nvPr>
            <p:ph type="ftr" sz="quarter" idx="11"/>
          </p:nvPr>
        </p:nvSpPr>
        <p:spPr/>
        <p:txBody>
          <a:bodyPr/>
          <a:lstStyle/>
          <a:p>
            <a:endParaRPr lang="en-IT"/>
          </a:p>
        </p:txBody>
      </p:sp>
      <p:sp>
        <p:nvSpPr>
          <p:cNvPr id="7" name="Slide Number Placeholder 6"/>
          <p:cNvSpPr>
            <a:spLocks noGrp="1"/>
          </p:cNvSpPr>
          <p:nvPr>
            <p:ph type="sldNum" sz="quarter" idx="12"/>
          </p:nvPr>
        </p:nvSpPr>
        <p:spPr/>
        <p:txBody>
          <a:bodyPr/>
          <a:lstStyle/>
          <a:p>
            <a:fld id="{3648965B-9BCF-0142-AC4A-56B2C27625C5}" type="slidenum">
              <a:rPr lang="en-IT" smtClean="0"/>
              <a:t>‹#›</a:t>
            </a:fld>
            <a:endParaRPr lang="en-IT"/>
          </a:p>
        </p:txBody>
      </p:sp>
    </p:spTree>
    <p:extLst>
      <p:ext uri="{BB962C8B-B14F-4D97-AF65-F5344CB8AC3E}">
        <p14:creationId xmlns:p14="http://schemas.microsoft.com/office/powerpoint/2010/main" val="1450510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640F3B48-B5F9-E349-8522-E0328EFE88B5}" type="datetimeFigureOut">
              <a:rPr lang="en-IT" smtClean="0"/>
              <a:t>04/03/24</a:t>
            </a:fld>
            <a:endParaRPr lang="en-IT"/>
          </a:p>
        </p:txBody>
      </p:sp>
      <p:sp>
        <p:nvSpPr>
          <p:cNvPr id="8" name="Footer Placeholder 7"/>
          <p:cNvSpPr>
            <a:spLocks noGrp="1"/>
          </p:cNvSpPr>
          <p:nvPr>
            <p:ph type="ftr" sz="quarter" idx="11"/>
          </p:nvPr>
        </p:nvSpPr>
        <p:spPr/>
        <p:txBody>
          <a:bodyPr/>
          <a:lstStyle/>
          <a:p>
            <a:endParaRPr lang="en-IT"/>
          </a:p>
        </p:txBody>
      </p:sp>
      <p:sp>
        <p:nvSpPr>
          <p:cNvPr id="9" name="Slide Number Placeholder 8"/>
          <p:cNvSpPr>
            <a:spLocks noGrp="1"/>
          </p:cNvSpPr>
          <p:nvPr>
            <p:ph type="sldNum" sz="quarter" idx="12"/>
          </p:nvPr>
        </p:nvSpPr>
        <p:spPr/>
        <p:txBody>
          <a:bodyPr/>
          <a:lstStyle/>
          <a:p>
            <a:fld id="{3648965B-9BCF-0142-AC4A-56B2C27625C5}" type="slidenum">
              <a:rPr lang="en-IT" smtClean="0"/>
              <a:t>‹#›</a:t>
            </a:fld>
            <a:endParaRPr lang="en-IT"/>
          </a:p>
        </p:txBody>
      </p:sp>
      <p:sp>
        <p:nvSpPr>
          <p:cNvPr id="10" name="Title 9"/>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2144157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40F3B48-B5F9-E349-8522-E0328EFE88B5}" type="datetimeFigureOut">
              <a:rPr lang="en-IT" smtClean="0"/>
              <a:t>04/03/24</a:t>
            </a:fld>
            <a:endParaRPr lang="en-IT"/>
          </a:p>
        </p:txBody>
      </p:sp>
      <p:sp>
        <p:nvSpPr>
          <p:cNvPr id="4" name="Footer Placeholder 3"/>
          <p:cNvSpPr>
            <a:spLocks noGrp="1"/>
          </p:cNvSpPr>
          <p:nvPr>
            <p:ph type="ftr" sz="quarter" idx="11"/>
          </p:nvPr>
        </p:nvSpPr>
        <p:spPr/>
        <p:txBody>
          <a:bodyPr/>
          <a:lstStyle/>
          <a:p>
            <a:endParaRPr lang="en-IT"/>
          </a:p>
        </p:txBody>
      </p:sp>
      <p:sp>
        <p:nvSpPr>
          <p:cNvPr id="5" name="Slide Number Placeholder 4"/>
          <p:cNvSpPr>
            <a:spLocks noGrp="1"/>
          </p:cNvSpPr>
          <p:nvPr>
            <p:ph type="sldNum" sz="quarter" idx="12"/>
          </p:nvPr>
        </p:nvSpPr>
        <p:spPr/>
        <p:txBody>
          <a:bodyPr/>
          <a:lstStyle/>
          <a:p>
            <a:fld id="{3648965B-9BCF-0142-AC4A-56B2C27625C5}" type="slidenum">
              <a:rPr lang="en-IT" smtClean="0"/>
              <a:t>‹#›</a:t>
            </a:fld>
            <a:endParaRPr lang="en-IT"/>
          </a:p>
        </p:txBody>
      </p:sp>
      <p:sp>
        <p:nvSpPr>
          <p:cNvPr id="6" name="Title 5"/>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525269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0F3B48-B5F9-E349-8522-E0328EFE88B5}" type="datetimeFigureOut">
              <a:rPr lang="en-IT" smtClean="0"/>
              <a:t>04/03/24</a:t>
            </a:fld>
            <a:endParaRPr lang="en-IT"/>
          </a:p>
        </p:txBody>
      </p:sp>
      <p:sp>
        <p:nvSpPr>
          <p:cNvPr id="3" name="Footer Placeholder 2"/>
          <p:cNvSpPr>
            <a:spLocks noGrp="1"/>
          </p:cNvSpPr>
          <p:nvPr>
            <p:ph type="ftr" sz="quarter" idx="11"/>
          </p:nvPr>
        </p:nvSpPr>
        <p:spPr/>
        <p:txBody>
          <a:bodyPr/>
          <a:lstStyle/>
          <a:p>
            <a:endParaRPr lang="en-IT"/>
          </a:p>
        </p:txBody>
      </p:sp>
      <p:sp>
        <p:nvSpPr>
          <p:cNvPr id="4" name="Slide Number Placeholder 3"/>
          <p:cNvSpPr>
            <a:spLocks noGrp="1"/>
          </p:cNvSpPr>
          <p:nvPr>
            <p:ph type="sldNum" sz="quarter" idx="12"/>
          </p:nvPr>
        </p:nvSpPr>
        <p:spPr/>
        <p:txBody>
          <a:bodyPr/>
          <a:lstStyle/>
          <a:p>
            <a:fld id="{3648965B-9BCF-0142-AC4A-56B2C27625C5}" type="slidenum">
              <a:rPr lang="en-IT" smtClean="0"/>
              <a:t>‹#›</a:t>
            </a:fld>
            <a:endParaRPr lang="en-IT"/>
          </a:p>
        </p:txBody>
      </p:sp>
    </p:spTree>
    <p:extLst>
      <p:ext uri="{BB962C8B-B14F-4D97-AF65-F5344CB8AC3E}">
        <p14:creationId xmlns:p14="http://schemas.microsoft.com/office/powerpoint/2010/main" val="3944743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GB"/>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640F3B48-B5F9-E349-8522-E0328EFE88B5}" type="datetimeFigureOut">
              <a:rPr lang="en-IT" smtClean="0"/>
              <a:t>04/03/24</a:t>
            </a:fld>
            <a:endParaRPr lang="en-IT"/>
          </a:p>
        </p:txBody>
      </p:sp>
      <p:sp>
        <p:nvSpPr>
          <p:cNvPr id="6" name="Footer Placeholder 5"/>
          <p:cNvSpPr>
            <a:spLocks noGrp="1"/>
          </p:cNvSpPr>
          <p:nvPr>
            <p:ph type="ftr" sz="quarter" idx="11"/>
          </p:nvPr>
        </p:nvSpPr>
        <p:spPr/>
        <p:txBody>
          <a:bodyPr/>
          <a:lstStyle/>
          <a:p>
            <a:endParaRPr lang="en-IT"/>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3648965B-9BCF-0142-AC4A-56B2C27625C5}" type="slidenum">
              <a:rPr lang="en-IT" smtClean="0"/>
              <a:t>‹#›</a:t>
            </a:fld>
            <a:endParaRPr lang="en-IT"/>
          </a:p>
        </p:txBody>
      </p:sp>
    </p:spTree>
    <p:extLst>
      <p:ext uri="{BB962C8B-B14F-4D97-AF65-F5344CB8AC3E}">
        <p14:creationId xmlns:p14="http://schemas.microsoft.com/office/powerpoint/2010/main" val="1969515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GB"/>
              <a:t>Click to edit Master title style</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640F3B48-B5F9-E349-8522-E0328EFE88B5}" type="datetimeFigureOut">
              <a:rPr lang="en-IT" smtClean="0"/>
              <a:t>04/03/24</a:t>
            </a:fld>
            <a:endParaRPr lang="en-IT"/>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3648965B-9BCF-0142-AC4A-56B2C27625C5}" type="slidenum">
              <a:rPr lang="en-IT" smtClean="0"/>
              <a:t>‹#›</a:t>
            </a:fld>
            <a:endParaRPr lang="en-IT"/>
          </a:p>
        </p:txBody>
      </p:sp>
    </p:spTree>
    <p:extLst>
      <p:ext uri="{BB962C8B-B14F-4D97-AF65-F5344CB8AC3E}">
        <p14:creationId xmlns:p14="http://schemas.microsoft.com/office/powerpoint/2010/main" val="393541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640F3B48-B5F9-E349-8522-E0328EFE88B5}" type="datetimeFigureOut">
              <a:rPr lang="en-IT" smtClean="0"/>
              <a:t>04/03/24</a:t>
            </a:fld>
            <a:endParaRPr lang="en-IT"/>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IT"/>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3648965B-9BCF-0142-AC4A-56B2C27625C5}" type="slidenum">
              <a:rPr lang="en-IT" smtClean="0"/>
              <a:t>‹#›</a:t>
            </a:fld>
            <a:endParaRPr lang="en-IT"/>
          </a:p>
        </p:txBody>
      </p:sp>
    </p:spTree>
    <p:extLst>
      <p:ext uri="{BB962C8B-B14F-4D97-AF65-F5344CB8AC3E}">
        <p14:creationId xmlns:p14="http://schemas.microsoft.com/office/powerpoint/2010/main" val="40520251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jpeg"/><Relationship Id="rId5" Type="http://schemas.microsoft.com/office/2007/relationships/hdphoto" Target="../media/hdphoto2.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3.jpg"/><Relationship Id="rId5" Type="http://schemas.microsoft.com/office/2007/relationships/hdphoto" Target="../media/hdphoto2.wdp"/><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microsoft.com/office/2007/relationships/hdphoto" Target="../media/hdphoto3.wdp"/><Relationship Id="rId7" Type="http://schemas.openxmlformats.org/officeDocument/2006/relationships/diagramLayout" Target="../diagrams/layout1.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microsoft.com/office/2007/relationships/hdphoto" Target="../media/hdphoto2.wdp"/><Relationship Id="rId10" Type="http://schemas.microsoft.com/office/2007/relationships/diagramDrawing" Target="../diagrams/drawing1.xml"/><Relationship Id="rId4" Type="http://schemas.openxmlformats.org/officeDocument/2006/relationships/image" Target="../media/image4.png"/><Relationship Id="rId9" Type="http://schemas.openxmlformats.org/officeDocument/2006/relationships/diagramColors" Target="../diagrams/colors1.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7.jpeg"/><Relationship Id="rId5" Type="http://schemas.microsoft.com/office/2007/relationships/hdphoto" Target="../media/hdphoto2.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www.youtube.com/watch?v=8kOKb9JcWTI" TargetMode="Externa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5.gif"/><Relationship Id="rId5" Type="http://schemas.microsoft.com/office/2007/relationships/hdphoto" Target="../media/hdphoto2.wdp"/><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 Id="rId4" Type="http://schemas.openxmlformats.org/officeDocument/2006/relationships/image" Target="../media/image38.gif"/></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8" Type="http://schemas.openxmlformats.org/officeDocument/2006/relationships/diagramColors" Target="../diagrams/colors3.xml"/><Relationship Id="rId3" Type="http://schemas.microsoft.com/office/2007/relationships/hdphoto" Target="../media/hdphoto2.wdp"/><Relationship Id="rId7" Type="http://schemas.openxmlformats.org/officeDocument/2006/relationships/diagramQuickStyle" Target="../diagrams/quickStyle3.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png"/><Relationship Id="rId9" Type="http://schemas.microsoft.com/office/2007/relationships/diagramDrawing" Target="../diagrams/drawing3.xml"/></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44.jpe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1" name="Group 1030">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032" name="Oval 1031">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IT"/>
            </a:p>
          </p:txBody>
        </p:sp>
        <p:sp>
          <p:nvSpPr>
            <p:cNvPr id="1033" name="Oval 1032">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IT"/>
            </a:p>
          </p:txBody>
        </p:sp>
      </p:grpSp>
      <p:sp>
        <p:nvSpPr>
          <p:cNvPr id="1035" name="Rectangle 1034">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On this Day, in 1961: Hans Konrad Schumann leapt into Freedom – Kafkadesk">
            <a:extLst>
              <a:ext uri="{FF2B5EF4-FFF2-40B4-BE49-F238E27FC236}">
                <a16:creationId xmlns:a16="http://schemas.microsoft.com/office/drawing/2014/main" id="{03384EFB-532A-FCE1-B474-CC7449CC45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352" r="17603"/>
          <a:stretch/>
        </p:blipFill>
        <p:spPr bwMode="auto">
          <a:xfrm>
            <a:off x="3343" y="10"/>
            <a:ext cx="7548923"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Segnaposto contenuto 4">
            <a:extLst>
              <a:ext uri="{FF2B5EF4-FFF2-40B4-BE49-F238E27FC236}">
                <a16:creationId xmlns:a16="http://schemas.microsoft.com/office/drawing/2014/main" id="{4F3B1F45-F2F4-074D-C77A-6FE6FF5DC96B}"/>
              </a:ext>
            </a:extLst>
          </p:cNvPr>
          <p:cNvSpPr>
            <a:spLocks noGrp="1"/>
          </p:cNvSpPr>
          <p:nvPr>
            <p:ph idx="4294967295"/>
          </p:nvPr>
        </p:nvSpPr>
        <p:spPr>
          <a:xfrm>
            <a:off x="7883611" y="2121408"/>
            <a:ext cx="3816774" cy="4050792"/>
          </a:xfrm>
        </p:spPr>
        <p:txBody>
          <a:bodyPr vert="horz" lIns="91440" tIns="45720" rIns="91440" bIns="45720" rtlCol="0">
            <a:normAutofit/>
          </a:bodyPr>
          <a:lstStyle/>
          <a:p>
            <a:pPr marL="0" indent="0" algn="ctr">
              <a:buNone/>
            </a:pPr>
            <a:endParaRPr lang="en-US" sz="3600" b="1" dirty="0">
              <a:effectLst/>
            </a:endParaRPr>
          </a:p>
          <a:p>
            <a:pPr marL="0" indent="0" algn="ctr">
              <a:buNone/>
            </a:pPr>
            <a:endParaRPr lang="en-US" sz="3600" b="1" dirty="0"/>
          </a:p>
          <a:p>
            <a:pPr marL="0" indent="0" algn="ctr">
              <a:buNone/>
            </a:pPr>
            <a:r>
              <a:rPr lang="en-US" sz="3600" b="1" dirty="0">
                <a:effectLst/>
              </a:rPr>
              <a:t>La </a:t>
            </a:r>
            <a:r>
              <a:rPr lang="en-US" sz="3600" b="1" dirty="0" err="1">
                <a:effectLst/>
              </a:rPr>
              <a:t>guerra</a:t>
            </a:r>
            <a:r>
              <a:rPr lang="en-US" sz="3600" b="1" dirty="0">
                <a:effectLst/>
              </a:rPr>
              <a:t> </a:t>
            </a:r>
            <a:r>
              <a:rPr lang="en-US" sz="3600" b="1" dirty="0" err="1">
                <a:effectLst/>
              </a:rPr>
              <a:t>fredda</a:t>
            </a:r>
            <a:r>
              <a:rPr lang="en-US" sz="3600" b="1" dirty="0">
                <a:effectLst/>
              </a:rPr>
              <a:t>: due </a:t>
            </a:r>
            <a:r>
              <a:rPr lang="en-US" sz="3600" b="1" dirty="0" err="1">
                <a:effectLst/>
              </a:rPr>
              <a:t>universalismi</a:t>
            </a:r>
            <a:r>
              <a:rPr lang="en-US" sz="3600" b="1" dirty="0">
                <a:effectLst/>
              </a:rPr>
              <a:t> a </a:t>
            </a:r>
            <a:r>
              <a:rPr lang="en-US" sz="3600" b="1" dirty="0" err="1">
                <a:effectLst/>
              </a:rPr>
              <a:t>confronto</a:t>
            </a:r>
            <a:endParaRPr lang="en-US" sz="3600" b="1" dirty="0">
              <a:effectLst/>
            </a:endParaRPr>
          </a:p>
        </p:txBody>
      </p:sp>
      <p:grpSp>
        <p:nvGrpSpPr>
          <p:cNvPr id="1037" name="Group 1036">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038" name="Oval 1037">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39" name="Oval 1038">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809737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967" name="Rectangle 40966">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69" name="Rectangle 40968">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40961" name="Titolo 1"/>
          <p:cNvSpPr>
            <a:spLocks noGrp="1"/>
          </p:cNvSpPr>
          <p:nvPr>
            <p:ph type="title"/>
          </p:nvPr>
        </p:nvSpPr>
        <p:spPr>
          <a:xfrm>
            <a:off x="643468" y="643466"/>
            <a:ext cx="3686312" cy="5528734"/>
          </a:xfrm>
        </p:spPr>
        <p:txBody>
          <a:bodyPr>
            <a:normAutofit/>
          </a:bodyPr>
          <a:lstStyle/>
          <a:p>
            <a:pPr algn="r"/>
            <a:r>
              <a:rPr lang="en-US" sz="4800">
                <a:solidFill>
                  <a:srgbClr val="FFFFFF"/>
                </a:solidFill>
                <a:latin typeface="+mn-lt"/>
              </a:rPr>
              <a:t>Domanda</a:t>
            </a:r>
          </a:p>
        </p:txBody>
      </p:sp>
      <p:sp>
        <p:nvSpPr>
          <p:cNvPr id="40962" name="Segnaposto contenuto 2"/>
          <p:cNvSpPr>
            <a:spLocks noGrp="1"/>
          </p:cNvSpPr>
          <p:nvPr>
            <p:ph idx="1"/>
          </p:nvPr>
        </p:nvSpPr>
        <p:spPr>
          <a:xfrm>
            <a:off x="5053780" y="599768"/>
            <a:ext cx="6074467" cy="5572432"/>
          </a:xfrm>
        </p:spPr>
        <p:txBody>
          <a:bodyPr anchor="ctr">
            <a:normAutofit/>
          </a:bodyPr>
          <a:lstStyle/>
          <a:p>
            <a:pPr algn="ctr">
              <a:buFont typeface="Arial" charset="0"/>
              <a:buNone/>
            </a:pPr>
            <a:endParaRPr lang="en-US" sz="2400" dirty="0"/>
          </a:p>
          <a:p>
            <a:pPr algn="ctr">
              <a:buFont typeface="Arial" charset="0"/>
              <a:buNone/>
            </a:pPr>
            <a:r>
              <a:rPr lang="en-US" sz="2400" b="1" i="1" dirty="0" err="1"/>
              <a:t>Perché</a:t>
            </a:r>
            <a:r>
              <a:rPr lang="en-US" sz="2400" b="1" i="1" dirty="0"/>
              <a:t> </a:t>
            </a:r>
            <a:r>
              <a:rPr lang="en-US" sz="2400" b="1" i="1" dirty="0" err="1"/>
              <a:t>è</a:t>
            </a:r>
            <a:r>
              <a:rPr lang="en-US" sz="2400" b="1" i="1" dirty="0"/>
              <a:t> </a:t>
            </a:r>
            <a:r>
              <a:rPr lang="en-US" sz="2400" b="1" i="1" dirty="0" err="1"/>
              <a:t>scoppiata</a:t>
            </a:r>
            <a:r>
              <a:rPr lang="en-US" sz="2400" b="1" i="1" dirty="0"/>
              <a:t> </a:t>
            </a:r>
            <a:r>
              <a:rPr lang="en-US" sz="2400" b="1" i="1" dirty="0" err="1"/>
              <a:t>una</a:t>
            </a:r>
            <a:r>
              <a:rPr lang="en-US" sz="2400" b="1" i="1" dirty="0"/>
              <a:t> </a:t>
            </a:r>
            <a:r>
              <a:rPr lang="en-US" sz="2400" b="1" i="1" dirty="0" err="1"/>
              <a:t>guerra</a:t>
            </a:r>
            <a:r>
              <a:rPr lang="en-US" sz="2400" b="1" i="1" dirty="0"/>
              <a:t> [</a:t>
            </a:r>
            <a:r>
              <a:rPr lang="en-US" sz="2400" b="1" i="1" dirty="0" err="1"/>
              <a:t>fredda</a:t>
            </a:r>
            <a:r>
              <a:rPr lang="en-US" sz="2400" b="1" i="1" dirty="0"/>
              <a:t>]?</a:t>
            </a:r>
          </a:p>
        </p:txBody>
      </p:sp>
      <p:sp>
        <p:nvSpPr>
          <p:cNvPr id="40971" name="Oval 40970">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0973" name="Oval 40972">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22658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991" name="Rectangle 41990">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93" name="Rectangle 41992">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re 1"/>
          <p:cNvSpPr>
            <a:spLocks noGrp="1"/>
          </p:cNvSpPr>
          <p:nvPr>
            <p:ph type="title"/>
          </p:nvPr>
        </p:nvSpPr>
        <p:spPr>
          <a:xfrm>
            <a:off x="643468" y="643466"/>
            <a:ext cx="3686312" cy="5528734"/>
          </a:xfrm>
        </p:spPr>
        <p:txBody>
          <a:bodyPr>
            <a:normAutofit/>
          </a:bodyPr>
          <a:lstStyle/>
          <a:p>
            <a:pPr algn="r"/>
            <a:r>
              <a:rPr lang="it-IT" sz="4800" b="1">
                <a:solidFill>
                  <a:srgbClr val="FFFFFF"/>
                </a:solidFill>
                <a:latin typeface="+mn-lt"/>
              </a:rPr>
              <a:t>Guerra fredda</a:t>
            </a:r>
            <a:endParaRPr lang="fr-FR" sz="4800" b="1">
              <a:solidFill>
                <a:srgbClr val="FFFFFF"/>
              </a:solidFill>
              <a:latin typeface="+mn-lt"/>
            </a:endParaRPr>
          </a:p>
        </p:txBody>
      </p:sp>
      <p:sp>
        <p:nvSpPr>
          <p:cNvPr id="41986" name="Segnaposto contenuto 2"/>
          <p:cNvSpPr>
            <a:spLocks noGrp="1"/>
          </p:cNvSpPr>
          <p:nvPr>
            <p:ph idx="1"/>
          </p:nvPr>
        </p:nvSpPr>
        <p:spPr>
          <a:xfrm>
            <a:off x="5053780" y="599768"/>
            <a:ext cx="6074467" cy="5572432"/>
          </a:xfrm>
        </p:spPr>
        <p:txBody>
          <a:bodyPr anchor="ctr">
            <a:normAutofit/>
          </a:bodyPr>
          <a:lstStyle/>
          <a:p>
            <a:pPr marL="45720" indent="0">
              <a:buNone/>
            </a:pPr>
            <a:r>
              <a:rPr lang="it-IT" sz="1700" u="sng" dirty="0"/>
              <a:t>URSS</a:t>
            </a:r>
            <a:r>
              <a:rPr lang="it-IT" sz="1700" dirty="0"/>
              <a:t>:</a:t>
            </a:r>
          </a:p>
          <a:p>
            <a:pPr eaLnBrk="1" hangingPunct="1">
              <a:buFont typeface="Wingdings" pitchFamily="2" charset="2"/>
              <a:buChar char="§"/>
            </a:pPr>
            <a:r>
              <a:rPr lang="it-IT" sz="1700" dirty="0"/>
              <a:t>Brutalità dell'occupazione (Germania orientale)</a:t>
            </a:r>
          </a:p>
          <a:p>
            <a:pPr eaLnBrk="1" hangingPunct="1">
              <a:buFont typeface="Wingdings" pitchFamily="2" charset="2"/>
              <a:buChar char="§"/>
            </a:pPr>
            <a:r>
              <a:rPr lang="it-IT" sz="1700" dirty="0"/>
              <a:t>Opportunismo e tentativo di sfruttare le debolezze dell'Europa occidentale (Iran e Turchia)</a:t>
            </a:r>
          </a:p>
          <a:p>
            <a:pPr eaLnBrk="1" hangingPunct="1">
              <a:buFont typeface="Wingdings" pitchFamily="2" charset="2"/>
              <a:buChar char="§"/>
            </a:pPr>
            <a:r>
              <a:rPr lang="it-IT" sz="1700" dirty="0"/>
              <a:t>Diffidenza verso gli Stati Uniti e il capitalismo (nuova guerra)</a:t>
            </a:r>
          </a:p>
          <a:p>
            <a:pPr eaLnBrk="1" hangingPunct="1">
              <a:buFont typeface="Wingdings" pitchFamily="2" charset="2"/>
              <a:buChar char="§"/>
            </a:pPr>
            <a:endParaRPr lang="it-IT" sz="1700" dirty="0"/>
          </a:p>
          <a:p>
            <a:pPr marL="0" indent="0">
              <a:buNone/>
            </a:pPr>
            <a:r>
              <a:rPr lang="it-IT" sz="1700" u="sng" dirty="0"/>
              <a:t>STATI UNITI</a:t>
            </a:r>
            <a:r>
              <a:rPr lang="it-IT" sz="1700" dirty="0"/>
              <a:t>: </a:t>
            </a:r>
          </a:p>
          <a:p>
            <a:pPr>
              <a:buFont typeface="Wingdings" pitchFamily="2" charset="2"/>
              <a:buChar char="§"/>
            </a:pPr>
            <a:r>
              <a:rPr lang="it-IT" sz="1700" dirty="0"/>
              <a:t>Ritorno dell'anticomunismo + debolezza dei liberali/progressisti</a:t>
            </a:r>
          </a:p>
          <a:p>
            <a:pPr>
              <a:buFont typeface="Wingdings" pitchFamily="2" charset="2"/>
              <a:buChar char="§"/>
            </a:pPr>
            <a:r>
              <a:rPr lang="it-IT" sz="1700" dirty="0"/>
              <a:t>Abbandono delle politiche punitive contro la Germania</a:t>
            </a:r>
            <a:endParaRPr lang="en-US" sz="1700" dirty="0"/>
          </a:p>
          <a:p>
            <a:pPr>
              <a:buFont typeface="Wingdings" pitchFamily="2" charset="2"/>
              <a:buChar char="§"/>
            </a:pPr>
            <a:endParaRPr lang="en-US" sz="1700" dirty="0"/>
          </a:p>
          <a:p>
            <a:pPr marL="0" indent="0">
              <a:buNone/>
            </a:pPr>
            <a:r>
              <a:rPr lang="en-US" sz="1700" u="sng" dirty="0"/>
              <a:t>STRUTTURA</a:t>
            </a:r>
            <a:r>
              <a:rPr lang="en-US" sz="1700" dirty="0"/>
              <a:t>: </a:t>
            </a:r>
          </a:p>
          <a:p>
            <a:r>
              <a:rPr lang="en-US" sz="1700" dirty="0" err="1"/>
              <a:t>Bipolarismo</a:t>
            </a:r>
            <a:r>
              <a:rPr lang="en-US" sz="1700" dirty="0"/>
              <a:t> + </a:t>
            </a:r>
            <a:r>
              <a:rPr lang="en-US" sz="1700" dirty="0" err="1"/>
              <a:t>combinazione</a:t>
            </a:r>
            <a:r>
              <a:rPr lang="en-US" sz="1700" dirty="0"/>
              <a:t> di </a:t>
            </a:r>
            <a:r>
              <a:rPr lang="en-US" sz="1700" dirty="0" err="1"/>
              <a:t>ideologia</a:t>
            </a:r>
            <a:r>
              <a:rPr lang="en-US" sz="1700" dirty="0"/>
              <a:t> e </a:t>
            </a:r>
            <a:r>
              <a:rPr lang="en-US" sz="1700" dirty="0" err="1"/>
              <a:t>geopolitica</a:t>
            </a:r>
            <a:r>
              <a:rPr lang="en-US" sz="1700" dirty="0"/>
              <a:t> + "dilemma </a:t>
            </a:r>
            <a:r>
              <a:rPr lang="en-US" sz="1700" dirty="0" err="1"/>
              <a:t>della</a:t>
            </a:r>
            <a:r>
              <a:rPr lang="en-US" sz="1700" dirty="0"/>
              <a:t> </a:t>
            </a:r>
            <a:r>
              <a:rPr lang="en-US" sz="1700" dirty="0" err="1"/>
              <a:t>sicurezza</a:t>
            </a:r>
            <a:r>
              <a:rPr lang="en-US" sz="1700" dirty="0"/>
              <a:t>".</a:t>
            </a:r>
            <a:endParaRPr lang="it-IT" sz="1700" dirty="0"/>
          </a:p>
        </p:txBody>
      </p:sp>
      <p:sp>
        <p:nvSpPr>
          <p:cNvPr id="41995" name="Oval 41994">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1997" name="Oval 41996">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95644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028" name="Group 43027">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43029" name="Oval 43028">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IT"/>
            </a:p>
          </p:txBody>
        </p:sp>
        <p:sp>
          <p:nvSpPr>
            <p:cNvPr id="43030" name="Oval 43029">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IT"/>
            </a:p>
          </p:txBody>
        </p:sp>
      </p:grpSp>
      <p:sp>
        <p:nvSpPr>
          <p:cNvPr id="43032" name="Rectangle 43031">
            <a:extLst>
              <a:ext uri="{FF2B5EF4-FFF2-40B4-BE49-F238E27FC236}">
                <a16:creationId xmlns:a16="http://schemas.microsoft.com/office/drawing/2014/main" id="{3964958D-AF5D-4863-B5FB-83F6B8CB1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12188656"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p:cNvPicPr>
            <a:picLocks noChangeAspect="1"/>
          </p:cNvPicPr>
          <p:nvPr/>
        </p:nvPicPr>
        <p:blipFill rotWithShape="1">
          <a:blip r:embed="rId6">
            <a:extLst>
              <a:ext uri="{28A0092B-C50C-407E-A947-70E740481C1C}">
                <a14:useLocalDpi xmlns:a14="http://schemas.microsoft.com/office/drawing/2010/main" val="0"/>
              </a:ext>
            </a:extLst>
          </a:blip>
          <a:srcRect r="1445"/>
          <a:stretch/>
        </p:blipFill>
        <p:spPr>
          <a:xfrm>
            <a:off x="3344" y="10"/>
            <a:ext cx="4646726" cy="6857990"/>
          </a:xfrm>
          <a:prstGeom prst="rect">
            <a:avLst/>
          </a:prstGeom>
        </p:spPr>
      </p:pic>
      <p:sp>
        <p:nvSpPr>
          <p:cNvPr id="43010" name="Rectangle 3"/>
          <p:cNvSpPr>
            <a:spLocks noGrp="1"/>
          </p:cNvSpPr>
          <p:nvPr>
            <p:ph type="body" idx="4294967295"/>
          </p:nvPr>
        </p:nvSpPr>
        <p:spPr>
          <a:xfrm>
            <a:off x="4970109" y="2121408"/>
            <a:ext cx="6730276" cy="4050792"/>
          </a:xfrm>
        </p:spPr>
        <p:txBody>
          <a:bodyPr vert="horz" lIns="91440" tIns="45720" rIns="91440" bIns="45720" rtlCol="0">
            <a:normAutofit/>
          </a:bodyPr>
          <a:lstStyle/>
          <a:p>
            <a:pPr marL="0" indent="0" algn="ctr">
              <a:buNone/>
            </a:pPr>
            <a:endParaRPr lang="en-US" sz="1800" dirty="0"/>
          </a:p>
          <a:p>
            <a:pPr marL="0" indent="0" algn="ctr">
              <a:buNone/>
            </a:pPr>
            <a:r>
              <a:rPr lang="en-US" sz="1800" dirty="0"/>
              <a:t>"La </a:t>
            </a:r>
            <a:r>
              <a:rPr lang="en-US" sz="1800" dirty="0" err="1"/>
              <a:t>psicologia</a:t>
            </a:r>
            <a:r>
              <a:rPr lang="en-US" sz="1800" dirty="0"/>
              <a:t> </a:t>
            </a:r>
            <a:r>
              <a:rPr lang="en-US" sz="1800" dirty="0" err="1"/>
              <a:t>sociale</a:t>
            </a:r>
            <a:r>
              <a:rPr lang="en-US" sz="1800" dirty="0"/>
              <a:t> </a:t>
            </a:r>
            <a:r>
              <a:rPr lang="en-US" sz="1800" dirty="0" err="1"/>
              <a:t>delle</a:t>
            </a:r>
            <a:r>
              <a:rPr lang="en-US" sz="1800" dirty="0"/>
              <a:t> </a:t>
            </a:r>
            <a:r>
              <a:rPr lang="en-US" sz="1800" dirty="0" err="1"/>
              <a:t>donne</a:t>
            </a:r>
            <a:r>
              <a:rPr lang="en-US" sz="1800" dirty="0"/>
              <a:t> e </a:t>
            </a:r>
            <a:r>
              <a:rPr lang="en-US" sz="1800" dirty="0" err="1"/>
              <a:t>degli</a:t>
            </a:r>
            <a:r>
              <a:rPr lang="en-US" sz="1800" dirty="0"/>
              <a:t> </a:t>
            </a:r>
            <a:r>
              <a:rPr lang="en-US" sz="1800" dirty="0" err="1"/>
              <a:t>uomini</a:t>
            </a:r>
            <a:r>
              <a:rPr lang="en-US" sz="1800" dirty="0"/>
              <a:t> </a:t>
            </a:r>
            <a:r>
              <a:rPr lang="en-US" sz="1800" dirty="0" err="1"/>
              <a:t>nella</a:t>
            </a:r>
            <a:r>
              <a:rPr lang="en-US" sz="1800" dirty="0"/>
              <a:t> zona di </a:t>
            </a:r>
            <a:r>
              <a:rPr lang="en-US" sz="1800" dirty="0" err="1"/>
              <a:t>occupazione</a:t>
            </a:r>
            <a:r>
              <a:rPr lang="en-US" sz="1800" dirty="0"/>
              <a:t> </a:t>
            </a:r>
            <a:r>
              <a:rPr lang="en-US" sz="1800" dirty="0" err="1"/>
              <a:t>sovietica</a:t>
            </a:r>
            <a:r>
              <a:rPr lang="en-US" sz="1800" dirty="0"/>
              <a:t> </a:t>
            </a:r>
            <a:r>
              <a:rPr lang="en-US" sz="1800" dirty="0" err="1"/>
              <a:t>è</a:t>
            </a:r>
            <a:r>
              <a:rPr lang="en-US" sz="1800" dirty="0"/>
              <a:t> </a:t>
            </a:r>
            <a:r>
              <a:rPr lang="en-US" sz="1800" dirty="0" err="1"/>
              <a:t>stata</a:t>
            </a:r>
            <a:r>
              <a:rPr lang="en-US" sz="1800" dirty="0"/>
              <a:t> </a:t>
            </a:r>
            <a:r>
              <a:rPr lang="en-US" sz="1800" dirty="0" err="1"/>
              <a:t>segnata</a:t>
            </a:r>
            <a:r>
              <a:rPr lang="en-US" sz="1800" dirty="0"/>
              <a:t> dal </a:t>
            </a:r>
            <a:r>
              <a:rPr lang="en-US" sz="1800" dirty="0" err="1"/>
              <a:t>reato</a:t>
            </a:r>
            <a:r>
              <a:rPr lang="en-US" sz="1800" dirty="0"/>
              <a:t> di </a:t>
            </a:r>
            <a:r>
              <a:rPr lang="en-US" sz="1800" dirty="0" err="1"/>
              <a:t>stupro</a:t>
            </a:r>
            <a:r>
              <a:rPr lang="en-US" sz="1800" dirty="0"/>
              <a:t> </a:t>
            </a:r>
            <a:r>
              <a:rPr lang="en-US" sz="1800" dirty="0" err="1"/>
              <a:t>dai</a:t>
            </a:r>
            <a:r>
              <a:rPr lang="en-US" sz="1800" dirty="0"/>
              <a:t> </a:t>
            </a:r>
            <a:r>
              <a:rPr lang="en-US" sz="1800" dirty="0" err="1"/>
              <a:t>primi</a:t>
            </a:r>
            <a:r>
              <a:rPr lang="en-US" sz="1800" dirty="0"/>
              <a:t> </a:t>
            </a:r>
            <a:r>
              <a:rPr lang="en-US" sz="1800" dirty="0" err="1"/>
              <a:t>giorni</a:t>
            </a:r>
            <a:r>
              <a:rPr lang="en-US" sz="1800" dirty="0"/>
              <a:t> </a:t>
            </a:r>
            <a:r>
              <a:rPr lang="en-US" sz="1800" dirty="0" err="1"/>
              <a:t>dell'occupazione</a:t>
            </a:r>
            <a:r>
              <a:rPr lang="en-US" sz="1800" dirty="0"/>
              <a:t>, </a:t>
            </a:r>
            <a:r>
              <a:rPr lang="en-US" sz="1800" dirty="0" err="1"/>
              <a:t>attraverso</a:t>
            </a:r>
            <a:r>
              <a:rPr lang="en-US" sz="1800" dirty="0"/>
              <a:t> la </a:t>
            </a:r>
            <a:r>
              <a:rPr lang="en-US" sz="1800" dirty="0" err="1"/>
              <a:t>fondazione</a:t>
            </a:r>
            <a:r>
              <a:rPr lang="en-US" sz="1800" dirty="0"/>
              <a:t> </a:t>
            </a:r>
            <a:r>
              <a:rPr lang="en-US" sz="1800" dirty="0" err="1"/>
              <a:t>della</a:t>
            </a:r>
            <a:r>
              <a:rPr lang="en-US" sz="1800" dirty="0"/>
              <a:t> DDR </a:t>
            </a:r>
            <a:r>
              <a:rPr lang="en-US" sz="1800" dirty="0" err="1"/>
              <a:t>nell'autunno</a:t>
            </a:r>
            <a:r>
              <a:rPr lang="en-US" sz="1800" dirty="0"/>
              <a:t> del 1949, </a:t>
            </a:r>
            <a:r>
              <a:rPr lang="en-US" sz="1800" dirty="0" err="1"/>
              <a:t>fino</a:t>
            </a:r>
            <a:r>
              <a:rPr lang="en-US" sz="1800" dirty="0"/>
              <a:t>, </a:t>
            </a:r>
            <a:r>
              <a:rPr lang="en-US" sz="1800" dirty="0" err="1"/>
              <a:t>si</a:t>
            </a:r>
            <a:r>
              <a:rPr lang="en-US" sz="1800" dirty="0"/>
              <a:t> </a:t>
            </a:r>
            <a:r>
              <a:rPr lang="en-US" sz="1800" dirty="0" err="1"/>
              <a:t>potrebbe</a:t>
            </a:r>
            <a:r>
              <a:rPr lang="en-US" sz="1800" dirty="0"/>
              <a:t> dire, ai </a:t>
            </a:r>
            <a:r>
              <a:rPr lang="en-US" sz="1800" dirty="0" err="1"/>
              <a:t>giorni</a:t>
            </a:r>
            <a:r>
              <a:rPr lang="en-US" sz="1800" dirty="0"/>
              <a:t> </a:t>
            </a:r>
            <a:r>
              <a:rPr lang="en-US" sz="1800" dirty="0" err="1"/>
              <a:t>nostri</a:t>
            </a:r>
            <a:r>
              <a:rPr lang="en-US" sz="1800" dirty="0"/>
              <a:t>".</a:t>
            </a:r>
          </a:p>
          <a:p>
            <a:pPr marL="0"/>
            <a:endParaRPr lang="en-US" sz="1800" dirty="0"/>
          </a:p>
          <a:p>
            <a:pPr marL="0"/>
            <a:r>
              <a:rPr lang="en-US" sz="1800" dirty="0"/>
              <a:t>[N. Naimark, 1995]</a:t>
            </a:r>
          </a:p>
        </p:txBody>
      </p:sp>
      <p:grpSp>
        <p:nvGrpSpPr>
          <p:cNvPr id="43034" name="Group 43033">
            <a:extLst>
              <a:ext uri="{FF2B5EF4-FFF2-40B4-BE49-F238E27FC236}">
                <a16:creationId xmlns:a16="http://schemas.microsoft.com/office/drawing/2014/main" id="{11002ACD-3B0C-4885-8754-8A00E926FE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43035" name="Oval 43034">
              <a:extLst>
                <a:ext uri="{FF2B5EF4-FFF2-40B4-BE49-F238E27FC236}">
                  <a16:creationId xmlns:a16="http://schemas.microsoft.com/office/drawing/2014/main" id="{DF0313CD-4196-4456-A70D-5EE2B995B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3036" name="Oval 43035">
              <a:extLst>
                <a:ext uri="{FF2B5EF4-FFF2-40B4-BE49-F238E27FC236}">
                  <a16:creationId xmlns:a16="http://schemas.microsoft.com/office/drawing/2014/main" id="{80DE0B32-9EE8-4975-AD48-3855B0A82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4998" name="Group 84997">
            <a:extLst>
              <a:ext uri="{FF2B5EF4-FFF2-40B4-BE49-F238E27FC236}">
                <a16:creationId xmlns:a16="http://schemas.microsoft.com/office/drawing/2014/main" id="{132FD491-28F3-42E7-AEBF-A9E3C462C9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84999" name="Oval 84998">
              <a:extLst>
                <a:ext uri="{FF2B5EF4-FFF2-40B4-BE49-F238E27FC236}">
                  <a16:creationId xmlns:a16="http://schemas.microsoft.com/office/drawing/2014/main" id="{AD016B6E-F283-4CFB-9099-05C8DA6AB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IT"/>
            </a:p>
          </p:txBody>
        </p:sp>
        <p:sp>
          <p:nvSpPr>
            <p:cNvPr id="85000" name="Oval 84999">
              <a:extLst>
                <a:ext uri="{FF2B5EF4-FFF2-40B4-BE49-F238E27FC236}">
                  <a16:creationId xmlns:a16="http://schemas.microsoft.com/office/drawing/2014/main" id="{72D0360E-345F-4790-B0A0-03ADC36B5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IT"/>
            </a:p>
          </p:txBody>
        </p:sp>
      </p:grpSp>
      <p:sp>
        <p:nvSpPr>
          <p:cNvPr id="85002" name="Rectangle 85001">
            <a:extLst>
              <a:ext uri="{FF2B5EF4-FFF2-40B4-BE49-F238E27FC236}">
                <a16:creationId xmlns:a16="http://schemas.microsoft.com/office/drawing/2014/main" id="{A486648D-901F-431C-8FFE-6455ADDACF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 y="0"/>
            <a:ext cx="12188656" cy="6858000"/>
          </a:xfrm>
          <a:prstGeom prst="rect">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84993" name="Espace réservé du contenu 5"/>
          <p:cNvSpPr>
            <a:spLocks noGrp="1"/>
          </p:cNvSpPr>
          <p:nvPr>
            <p:ph sz="quarter" idx="4294967295"/>
          </p:nvPr>
        </p:nvSpPr>
        <p:spPr>
          <a:xfrm>
            <a:off x="1069848" y="328613"/>
            <a:ext cx="10058400" cy="5843587"/>
          </a:xfrm>
        </p:spPr>
        <p:txBody>
          <a:bodyPr vert="horz" lIns="91440" tIns="45720" rIns="91440" bIns="45720" rtlCol="0">
            <a:noAutofit/>
          </a:bodyPr>
          <a:lstStyle/>
          <a:p>
            <a:pPr marL="0" indent="0">
              <a:buNone/>
            </a:pPr>
            <a:endParaRPr lang="en-US" sz="2400" dirty="0">
              <a:solidFill>
                <a:srgbClr val="FFFFFF"/>
              </a:solidFill>
            </a:endParaRPr>
          </a:p>
          <a:p>
            <a:pPr marL="0" indent="0">
              <a:buNone/>
            </a:pPr>
            <a:r>
              <a:rPr lang="en-US" sz="2400" dirty="0">
                <a:solidFill>
                  <a:srgbClr val="FFFFFF"/>
                </a:solidFill>
              </a:rPr>
              <a:t>"I </a:t>
            </a:r>
            <a:r>
              <a:rPr lang="en-US" sz="2400" dirty="0" err="1">
                <a:solidFill>
                  <a:srgbClr val="FFFFFF"/>
                </a:solidFill>
              </a:rPr>
              <a:t>soldati</a:t>
            </a:r>
            <a:r>
              <a:rPr lang="en-US" sz="2400" dirty="0">
                <a:solidFill>
                  <a:srgbClr val="FFFFFF"/>
                </a:solidFill>
              </a:rPr>
              <a:t> </a:t>
            </a:r>
            <a:r>
              <a:rPr lang="en-US" sz="2400" dirty="0" err="1">
                <a:solidFill>
                  <a:srgbClr val="FFFFFF"/>
                </a:solidFill>
              </a:rPr>
              <a:t>russi</a:t>
            </a:r>
            <a:r>
              <a:rPr lang="en-US" sz="2400" dirty="0">
                <a:solidFill>
                  <a:srgbClr val="FFFFFF"/>
                </a:solidFill>
              </a:rPr>
              <a:t> </a:t>
            </a:r>
            <a:r>
              <a:rPr lang="en-US" sz="2400" dirty="0" err="1">
                <a:solidFill>
                  <a:srgbClr val="FFFFFF"/>
                </a:solidFill>
              </a:rPr>
              <a:t>violentavano</a:t>
            </a:r>
            <a:r>
              <a:rPr lang="en-US" sz="2400" dirty="0">
                <a:solidFill>
                  <a:srgbClr val="FFFFFF"/>
                </a:solidFill>
              </a:rPr>
              <a:t> </a:t>
            </a:r>
            <a:r>
              <a:rPr lang="en-US" sz="2400" dirty="0" err="1">
                <a:solidFill>
                  <a:srgbClr val="FFFFFF"/>
                </a:solidFill>
              </a:rPr>
              <a:t>ogni</a:t>
            </a:r>
            <a:r>
              <a:rPr lang="en-US" sz="2400" dirty="0">
                <a:solidFill>
                  <a:srgbClr val="FFFFFF"/>
                </a:solidFill>
              </a:rPr>
              <a:t> donna </a:t>
            </a:r>
            <a:r>
              <a:rPr lang="en-US" sz="2400" dirty="0" err="1">
                <a:solidFill>
                  <a:srgbClr val="FFFFFF"/>
                </a:solidFill>
              </a:rPr>
              <a:t>tedesca</a:t>
            </a:r>
            <a:r>
              <a:rPr lang="en-US" sz="2400" dirty="0">
                <a:solidFill>
                  <a:srgbClr val="FFFFFF"/>
                </a:solidFill>
              </a:rPr>
              <a:t> </a:t>
            </a:r>
            <a:r>
              <a:rPr lang="en-US" sz="2400" dirty="0" err="1">
                <a:solidFill>
                  <a:srgbClr val="FFFFFF"/>
                </a:solidFill>
              </a:rPr>
              <a:t>dagli</a:t>
            </a:r>
            <a:r>
              <a:rPr lang="en-US" sz="2400" dirty="0">
                <a:solidFill>
                  <a:srgbClr val="FFFFFF"/>
                </a:solidFill>
              </a:rPr>
              <a:t> otto </a:t>
            </a:r>
            <a:r>
              <a:rPr lang="en-US" sz="2400" dirty="0" err="1">
                <a:solidFill>
                  <a:srgbClr val="FFFFFF"/>
                </a:solidFill>
              </a:rPr>
              <a:t>agli</a:t>
            </a:r>
            <a:r>
              <a:rPr lang="en-US" sz="2400" dirty="0">
                <a:solidFill>
                  <a:srgbClr val="FFFFFF"/>
                </a:solidFill>
              </a:rPr>
              <a:t> </a:t>
            </a:r>
            <a:r>
              <a:rPr lang="en-US" sz="2400" dirty="0" err="1">
                <a:solidFill>
                  <a:srgbClr val="FFFFFF"/>
                </a:solidFill>
              </a:rPr>
              <a:t>ottanta</a:t>
            </a:r>
            <a:r>
              <a:rPr lang="en-US" sz="2400" dirty="0">
                <a:solidFill>
                  <a:srgbClr val="FFFFFF"/>
                </a:solidFill>
              </a:rPr>
              <a:t> anni... Era un </a:t>
            </a:r>
            <a:r>
              <a:rPr lang="en-US" sz="2400" dirty="0" err="1">
                <a:solidFill>
                  <a:srgbClr val="FFFFFF"/>
                </a:solidFill>
              </a:rPr>
              <a:t>esercito</a:t>
            </a:r>
            <a:r>
              <a:rPr lang="en-US" sz="2400" dirty="0">
                <a:solidFill>
                  <a:srgbClr val="FFFFFF"/>
                </a:solidFill>
              </a:rPr>
              <a:t> di </a:t>
            </a:r>
            <a:r>
              <a:rPr lang="en-US" sz="2400" dirty="0" err="1">
                <a:solidFill>
                  <a:srgbClr val="FFFFFF"/>
                </a:solidFill>
              </a:rPr>
              <a:t>stupratori</a:t>
            </a:r>
            <a:r>
              <a:rPr lang="en-US" sz="2400" dirty="0">
                <a:solidFill>
                  <a:srgbClr val="FFFFFF"/>
                </a:solidFill>
              </a:rPr>
              <a:t>". " </a:t>
            </a:r>
          </a:p>
          <a:p>
            <a:pPr marL="0" indent="0">
              <a:buNone/>
            </a:pPr>
            <a:r>
              <a:rPr lang="en-US" sz="2400" dirty="0">
                <a:solidFill>
                  <a:srgbClr val="FFFFFF"/>
                </a:solidFill>
              </a:rPr>
              <a:t>(Natalya </a:t>
            </a:r>
            <a:r>
              <a:rPr lang="en-US" sz="2400" dirty="0" err="1">
                <a:solidFill>
                  <a:srgbClr val="FFFFFF"/>
                </a:solidFill>
              </a:rPr>
              <a:t>Gesse</a:t>
            </a:r>
            <a:r>
              <a:rPr lang="en-US" sz="2400" dirty="0">
                <a:solidFill>
                  <a:srgbClr val="FFFFFF"/>
                </a:solidFill>
              </a:rPr>
              <a:t>, </a:t>
            </a:r>
            <a:r>
              <a:rPr lang="en-US" sz="2400" dirty="0" err="1">
                <a:solidFill>
                  <a:srgbClr val="FFFFFF"/>
                </a:solidFill>
              </a:rPr>
              <a:t>corrispondente</a:t>
            </a:r>
            <a:r>
              <a:rPr lang="en-US" sz="2400" dirty="0">
                <a:solidFill>
                  <a:srgbClr val="FFFFFF"/>
                </a:solidFill>
              </a:rPr>
              <a:t> di </a:t>
            </a:r>
            <a:r>
              <a:rPr lang="en-US" sz="2400" dirty="0" err="1">
                <a:solidFill>
                  <a:srgbClr val="FFFFFF"/>
                </a:solidFill>
              </a:rPr>
              <a:t>guerra</a:t>
            </a:r>
            <a:r>
              <a:rPr lang="en-US" sz="2400" dirty="0">
                <a:solidFill>
                  <a:srgbClr val="FFFFFF"/>
                </a:solidFill>
              </a:rPr>
              <a:t> </a:t>
            </a:r>
            <a:r>
              <a:rPr lang="en-US" sz="2400" dirty="0" err="1">
                <a:solidFill>
                  <a:srgbClr val="FFFFFF"/>
                </a:solidFill>
              </a:rPr>
              <a:t>sovietica</a:t>
            </a:r>
            <a:r>
              <a:rPr lang="en-US" sz="2400" dirty="0">
                <a:solidFill>
                  <a:srgbClr val="FFFFFF"/>
                </a:solidFill>
              </a:rPr>
              <a:t>)</a:t>
            </a:r>
          </a:p>
          <a:p>
            <a:pPr marL="0" indent="0">
              <a:buNone/>
            </a:pPr>
            <a:endParaRPr lang="en-US" sz="2400" dirty="0">
              <a:solidFill>
                <a:srgbClr val="FFFFFF"/>
              </a:solidFill>
            </a:endParaRPr>
          </a:p>
          <a:p>
            <a:pPr marL="0" indent="0">
              <a:buNone/>
            </a:pPr>
            <a:endParaRPr lang="en-US" sz="2400" dirty="0">
              <a:solidFill>
                <a:srgbClr val="FFFFFF"/>
              </a:solidFill>
            </a:endParaRPr>
          </a:p>
          <a:p>
            <a:pPr marL="0" indent="0">
              <a:buNone/>
            </a:pPr>
            <a:r>
              <a:rPr lang="en-US" sz="2400" dirty="0">
                <a:solidFill>
                  <a:srgbClr val="FFFFFF"/>
                </a:solidFill>
              </a:rPr>
              <a:t>" Le </a:t>
            </a:r>
            <a:r>
              <a:rPr lang="en-US" sz="2400" dirty="0" err="1">
                <a:solidFill>
                  <a:srgbClr val="FFFFFF"/>
                </a:solidFill>
              </a:rPr>
              <a:t>stime</a:t>
            </a:r>
            <a:r>
              <a:rPr lang="en-US" sz="2400" dirty="0">
                <a:solidFill>
                  <a:srgbClr val="FFFFFF"/>
                </a:solidFill>
              </a:rPr>
              <a:t> </a:t>
            </a:r>
            <a:r>
              <a:rPr lang="en-US" sz="2400" dirty="0" err="1">
                <a:solidFill>
                  <a:srgbClr val="FFFFFF"/>
                </a:solidFill>
              </a:rPr>
              <a:t>delle</a:t>
            </a:r>
            <a:r>
              <a:rPr lang="en-US" sz="2400" dirty="0">
                <a:solidFill>
                  <a:srgbClr val="FFFFFF"/>
                </a:solidFill>
              </a:rPr>
              <a:t> </a:t>
            </a:r>
            <a:r>
              <a:rPr lang="en-US" sz="2400" dirty="0" err="1">
                <a:solidFill>
                  <a:srgbClr val="FFFFFF"/>
                </a:solidFill>
              </a:rPr>
              <a:t>vittime</a:t>
            </a:r>
            <a:r>
              <a:rPr lang="en-US" sz="2400" dirty="0">
                <a:solidFill>
                  <a:srgbClr val="FFFFFF"/>
                </a:solidFill>
              </a:rPr>
              <a:t> di </a:t>
            </a:r>
            <a:r>
              <a:rPr lang="en-US" sz="2400" dirty="0" err="1">
                <a:solidFill>
                  <a:srgbClr val="FFFFFF"/>
                </a:solidFill>
              </a:rPr>
              <a:t>stupro</a:t>
            </a:r>
            <a:r>
              <a:rPr lang="en-US" sz="2400" dirty="0">
                <a:solidFill>
                  <a:srgbClr val="FFFFFF"/>
                </a:solidFill>
              </a:rPr>
              <a:t> </a:t>
            </a:r>
            <a:r>
              <a:rPr lang="en-US" sz="2400" dirty="0" err="1">
                <a:solidFill>
                  <a:srgbClr val="FFFFFF"/>
                </a:solidFill>
              </a:rPr>
              <a:t>fornite</a:t>
            </a:r>
            <a:r>
              <a:rPr lang="en-US" sz="2400" dirty="0">
                <a:solidFill>
                  <a:srgbClr val="FFFFFF"/>
                </a:solidFill>
              </a:rPr>
              <a:t> </a:t>
            </a:r>
            <a:r>
              <a:rPr lang="en-US" sz="2400" dirty="0" err="1">
                <a:solidFill>
                  <a:srgbClr val="FFFFFF"/>
                </a:solidFill>
              </a:rPr>
              <a:t>dai</a:t>
            </a:r>
            <a:r>
              <a:rPr lang="en-US" sz="2400" dirty="0">
                <a:solidFill>
                  <a:srgbClr val="FFFFFF"/>
                </a:solidFill>
              </a:rPr>
              <a:t> due </a:t>
            </a:r>
            <a:r>
              <a:rPr lang="en-US" sz="2400" dirty="0" err="1">
                <a:solidFill>
                  <a:srgbClr val="FFFFFF"/>
                </a:solidFill>
              </a:rPr>
              <a:t>principali</a:t>
            </a:r>
            <a:r>
              <a:rPr lang="en-US" sz="2400" dirty="0">
                <a:solidFill>
                  <a:srgbClr val="FFFFFF"/>
                </a:solidFill>
              </a:rPr>
              <a:t> </a:t>
            </a:r>
            <a:r>
              <a:rPr lang="en-US" sz="2400" dirty="0" err="1">
                <a:solidFill>
                  <a:srgbClr val="FFFFFF"/>
                </a:solidFill>
              </a:rPr>
              <a:t>ospedali</a:t>
            </a:r>
            <a:r>
              <a:rPr lang="en-US" sz="2400" dirty="0">
                <a:solidFill>
                  <a:srgbClr val="FFFFFF"/>
                </a:solidFill>
              </a:rPr>
              <a:t> </a:t>
            </a:r>
            <a:r>
              <a:rPr lang="en-US" sz="2400" dirty="0" err="1">
                <a:solidFill>
                  <a:srgbClr val="FFFFFF"/>
                </a:solidFill>
              </a:rPr>
              <a:t>della</a:t>
            </a:r>
            <a:r>
              <a:rPr lang="en-US" sz="2400" dirty="0">
                <a:solidFill>
                  <a:srgbClr val="FFFFFF"/>
                </a:solidFill>
              </a:rPr>
              <a:t> </a:t>
            </a:r>
            <a:r>
              <a:rPr lang="en-US" sz="2400" dirty="0" err="1">
                <a:solidFill>
                  <a:srgbClr val="FFFFFF"/>
                </a:solidFill>
              </a:rPr>
              <a:t>città</a:t>
            </a:r>
            <a:r>
              <a:rPr lang="en-US" sz="2400" dirty="0">
                <a:solidFill>
                  <a:srgbClr val="FFFFFF"/>
                </a:solidFill>
              </a:rPr>
              <a:t> </a:t>
            </a:r>
            <a:r>
              <a:rPr lang="en-US" sz="2400" dirty="0" err="1">
                <a:solidFill>
                  <a:srgbClr val="FFFFFF"/>
                </a:solidFill>
              </a:rPr>
              <a:t>variavano</a:t>
            </a:r>
            <a:r>
              <a:rPr lang="en-US" sz="2400" dirty="0">
                <a:solidFill>
                  <a:srgbClr val="FFFFFF"/>
                </a:solidFill>
              </a:rPr>
              <a:t> </a:t>
            </a:r>
            <a:r>
              <a:rPr lang="en-US" sz="2400" dirty="0" err="1">
                <a:solidFill>
                  <a:srgbClr val="FFFFFF"/>
                </a:solidFill>
              </a:rPr>
              <a:t>tra</a:t>
            </a:r>
            <a:r>
              <a:rPr lang="en-US" sz="2400" dirty="0">
                <a:solidFill>
                  <a:srgbClr val="FFFFFF"/>
                </a:solidFill>
              </a:rPr>
              <a:t> le 95.000 e le 130.000 </a:t>
            </a:r>
            <a:r>
              <a:rPr lang="en-US" sz="2400" dirty="0" err="1">
                <a:solidFill>
                  <a:srgbClr val="FFFFFF"/>
                </a:solidFill>
              </a:rPr>
              <a:t>unità</a:t>
            </a:r>
            <a:r>
              <a:rPr lang="en-US" sz="2400" dirty="0">
                <a:solidFill>
                  <a:srgbClr val="FFFFFF"/>
                </a:solidFill>
              </a:rPr>
              <a:t>. Un medico ha </a:t>
            </a:r>
            <a:r>
              <a:rPr lang="en-US" sz="2400" dirty="0" err="1">
                <a:solidFill>
                  <a:srgbClr val="FFFFFF"/>
                </a:solidFill>
              </a:rPr>
              <a:t>dedotto</a:t>
            </a:r>
            <a:r>
              <a:rPr lang="en-US" sz="2400" dirty="0">
                <a:solidFill>
                  <a:srgbClr val="FFFFFF"/>
                </a:solidFill>
              </a:rPr>
              <a:t> </a:t>
            </a:r>
            <a:r>
              <a:rPr lang="en-US" sz="2400" dirty="0" err="1">
                <a:solidFill>
                  <a:srgbClr val="FFFFFF"/>
                </a:solidFill>
              </a:rPr>
              <a:t>che</a:t>
            </a:r>
            <a:r>
              <a:rPr lang="en-US" sz="2400" dirty="0">
                <a:solidFill>
                  <a:srgbClr val="FFFFFF"/>
                </a:solidFill>
              </a:rPr>
              <a:t> </a:t>
            </a:r>
            <a:r>
              <a:rPr lang="en-US" sz="2400" dirty="0" err="1">
                <a:solidFill>
                  <a:srgbClr val="FFFFFF"/>
                </a:solidFill>
              </a:rPr>
              <a:t>su</a:t>
            </a:r>
            <a:r>
              <a:rPr lang="en-US" sz="2400" dirty="0">
                <a:solidFill>
                  <a:srgbClr val="FFFFFF"/>
                </a:solidFill>
              </a:rPr>
              <a:t> circa 100.000 </a:t>
            </a:r>
            <a:r>
              <a:rPr lang="en-US" sz="2400" dirty="0" err="1">
                <a:solidFill>
                  <a:srgbClr val="FFFFFF"/>
                </a:solidFill>
              </a:rPr>
              <a:t>donne</a:t>
            </a:r>
            <a:r>
              <a:rPr lang="en-US" sz="2400" dirty="0">
                <a:solidFill>
                  <a:srgbClr val="FFFFFF"/>
                </a:solidFill>
              </a:rPr>
              <a:t> </a:t>
            </a:r>
            <a:r>
              <a:rPr lang="en-US" sz="2400" dirty="0" err="1">
                <a:solidFill>
                  <a:srgbClr val="FFFFFF"/>
                </a:solidFill>
              </a:rPr>
              <a:t>stuprate</a:t>
            </a:r>
            <a:r>
              <a:rPr lang="en-US" sz="2400" dirty="0">
                <a:solidFill>
                  <a:srgbClr val="FFFFFF"/>
                </a:solidFill>
              </a:rPr>
              <a:t> in </a:t>
            </a:r>
            <a:r>
              <a:rPr lang="en-US" sz="2400" dirty="0" err="1">
                <a:solidFill>
                  <a:srgbClr val="FFFFFF"/>
                </a:solidFill>
              </a:rPr>
              <a:t>città</a:t>
            </a:r>
            <a:r>
              <a:rPr lang="en-US" sz="2400" dirty="0">
                <a:solidFill>
                  <a:srgbClr val="FFFFFF"/>
                </a:solidFill>
              </a:rPr>
              <a:t>, circa 10.000 </a:t>
            </a:r>
            <a:r>
              <a:rPr lang="en-US" sz="2400" dirty="0" err="1">
                <a:solidFill>
                  <a:srgbClr val="FFFFFF"/>
                </a:solidFill>
              </a:rPr>
              <a:t>sono</a:t>
            </a:r>
            <a:r>
              <a:rPr lang="en-US" sz="2400" dirty="0">
                <a:solidFill>
                  <a:srgbClr val="FFFFFF"/>
                </a:solidFill>
              </a:rPr>
              <a:t> </a:t>
            </a:r>
            <a:r>
              <a:rPr lang="en-US" sz="2400" dirty="0" err="1">
                <a:solidFill>
                  <a:srgbClr val="FFFFFF"/>
                </a:solidFill>
              </a:rPr>
              <a:t>morte</a:t>
            </a:r>
            <a:r>
              <a:rPr lang="en-US" sz="2400" dirty="0">
                <a:solidFill>
                  <a:srgbClr val="FFFFFF"/>
                </a:solidFill>
              </a:rPr>
              <a:t> di </a:t>
            </a:r>
            <a:r>
              <a:rPr lang="en-US" sz="2400" dirty="0" err="1">
                <a:solidFill>
                  <a:srgbClr val="FFFFFF"/>
                </a:solidFill>
              </a:rPr>
              <a:t>conseguenza</a:t>
            </a:r>
            <a:r>
              <a:rPr lang="en-US" sz="2400" dirty="0">
                <a:solidFill>
                  <a:srgbClr val="FFFFFF"/>
                </a:solidFill>
              </a:rPr>
              <a:t>, </a:t>
            </a:r>
            <a:r>
              <a:rPr lang="en-US" sz="2400" dirty="0" err="1">
                <a:solidFill>
                  <a:srgbClr val="FFFFFF"/>
                </a:solidFill>
              </a:rPr>
              <a:t>soprattutto</a:t>
            </a:r>
            <a:r>
              <a:rPr lang="en-US" sz="2400" dirty="0">
                <a:solidFill>
                  <a:srgbClr val="FFFFFF"/>
                </a:solidFill>
              </a:rPr>
              <a:t> per </a:t>
            </a:r>
            <a:r>
              <a:rPr lang="en-US" sz="2400" dirty="0" err="1">
                <a:solidFill>
                  <a:srgbClr val="FFFFFF"/>
                </a:solidFill>
              </a:rPr>
              <a:t>suicidio</a:t>
            </a:r>
            <a:r>
              <a:rPr lang="en-US" sz="2400" dirty="0">
                <a:solidFill>
                  <a:srgbClr val="FFFFFF"/>
                </a:solidFill>
              </a:rPr>
              <a:t>. Si </a:t>
            </a:r>
            <a:r>
              <a:rPr lang="en-US" sz="2400" dirty="0" err="1">
                <a:solidFill>
                  <a:srgbClr val="FFFFFF"/>
                </a:solidFill>
              </a:rPr>
              <a:t>ritiene</a:t>
            </a:r>
            <a:r>
              <a:rPr lang="en-US" sz="2400" dirty="0">
                <a:solidFill>
                  <a:srgbClr val="FFFFFF"/>
                </a:solidFill>
              </a:rPr>
              <a:t> </a:t>
            </a:r>
            <a:r>
              <a:rPr lang="en-US" sz="2400" dirty="0" err="1">
                <a:solidFill>
                  <a:srgbClr val="FFFFFF"/>
                </a:solidFill>
              </a:rPr>
              <a:t>che</a:t>
            </a:r>
            <a:r>
              <a:rPr lang="en-US" sz="2400" dirty="0">
                <a:solidFill>
                  <a:srgbClr val="FFFFFF"/>
                </a:solidFill>
              </a:rPr>
              <a:t> il </a:t>
            </a:r>
            <a:r>
              <a:rPr lang="en-US" sz="2400" dirty="0" err="1">
                <a:solidFill>
                  <a:srgbClr val="FFFFFF"/>
                </a:solidFill>
              </a:rPr>
              <a:t>tasso</a:t>
            </a:r>
            <a:r>
              <a:rPr lang="en-US" sz="2400" dirty="0">
                <a:solidFill>
                  <a:srgbClr val="FFFFFF"/>
                </a:solidFill>
              </a:rPr>
              <a:t> di </a:t>
            </a:r>
            <a:r>
              <a:rPr lang="en-US" sz="2400" dirty="0" err="1">
                <a:solidFill>
                  <a:srgbClr val="FFFFFF"/>
                </a:solidFill>
              </a:rPr>
              <a:t>mortalità</a:t>
            </a:r>
            <a:r>
              <a:rPr lang="en-US" sz="2400" dirty="0">
                <a:solidFill>
                  <a:srgbClr val="FFFFFF"/>
                </a:solidFill>
              </a:rPr>
              <a:t> fosse molto </a:t>
            </a:r>
            <a:r>
              <a:rPr lang="en-US" sz="2400" dirty="0" err="1">
                <a:solidFill>
                  <a:srgbClr val="FFFFFF"/>
                </a:solidFill>
              </a:rPr>
              <a:t>più</a:t>
            </a:r>
            <a:r>
              <a:rPr lang="en-US" sz="2400" dirty="0">
                <a:solidFill>
                  <a:srgbClr val="FFFFFF"/>
                </a:solidFill>
              </a:rPr>
              <a:t> alto </a:t>
            </a:r>
            <a:r>
              <a:rPr lang="en-US" sz="2400" dirty="0" err="1">
                <a:solidFill>
                  <a:srgbClr val="FFFFFF"/>
                </a:solidFill>
              </a:rPr>
              <a:t>tra</a:t>
            </a:r>
            <a:r>
              <a:rPr lang="en-US" sz="2400" dirty="0">
                <a:solidFill>
                  <a:srgbClr val="FFFFFF"/>
                </a:solidFill>
              </a:rPr>
              <a:t> </a:t>
            </a:r>
            <a:r>
              <a:rPr lang="en-US" sz="2400" dirty="0" err="1">
                <a:solidFill>
                  <a:srgbClr val="FFFFFF"/>
                </a:solidFill>
              </a:rPr>
              <a:t>gli</a:t>
            </a:r>
            <a:r>
              <a:rPr lang="en-US" sz="2400" dirty="0">
                <a:solidFill>
                  <a:srgbClr val="FFFFFF"/>
                </a:solidFill>
              </a:rPr>
              <a:t> 1,4 </a:t>
            </a:r>
            <a:r>
              <a:rPr lang="en-US" sz="2400" dirty="0" err="1">
                <a:solidFill>
                  <a:srgbClr val="FFFFFF"/>
                </a:solidFill>
              </a:rPr>
              <a:t>milioni</a:t>
            </a:r>
            <a:r>
              <a:rPr lang="en-US" sz="2400" dirty="0">
                <a:solidFill>
                  <a:srgbClr val="FFFFFF"/>
                </a:solidFill>
              </a:rPr>
              <a:t> di </a:t>
            </a:r>
            <a:r>
              <a:rPr lang="en-US" sz="2400" dirty="0" err="1">
                <a:solidFill>
                  <a:srgbClr val="FFFFFF"/>
                </a:solidFill>
              </a:rPr>
              <a:t>vittime</a:t>
            </a:r>
            <a:r>
              <a:rPr lang="en-US" sz="2400" dirty="0">
                <a:solidFill>
                  <a:srgbClr val="FFFFFF"/>
                </a:solidFill>
              </a:rPr>
              <a:t> </a:t>
            </a:r>
            <a:r>
              <a:rPr lang="en-US" sz="2400" dirty="0" err="1">
                <a:solidFill>
                  <a:srgbClr val="FFFFFF"/>
                </a:solidFill>
              </a:rPr>
              <a:t>stimate</a:t>
            </a:r>
            <a:r>
              <a:rPr lang="en-US" sz="2400" dirty="0">
                <a:solidFill>
                  <a:srgbClr val="FFFFFF"/>
                </a:solidFill>
              </a:rPr>
              <a:t> in Prussia </a:t>
            </a:r>
            <a:r>
              <a:rPr lang="en-US" sz="2400" dirty="0" err="1">
                <a:solidFill>
                  <a:srgbClr val="FFFFFF"/>
                </a:solidFill>
              </a:rPr>
              <a:t>orientale</a:t>
            </a:r>
            <a:r>
              <a:rPr lang="en-US" sz="2400" dirty="0">
                <a:solidFill>
                  <a:srgbClr val="FFFFFF"/>
                </a:solidFill>
              </a:rPr>
              <a:t>, Pomerania e </a:t>
            </a:r>
            <a:r>
              <a:rPr lang="en-US" sz="2400" dirty="0" err="1">
                <a:solidFill>
                  <a:srgbClr val="FFFFFF"/>
                </a:solidFill>
              </a:rPr>
              <a:t>Slesia</a:t>
            </a:r>
            <a:r>
              <a:rPr lang="en-US" sz="2400" dirty="0">
                <a:solidFill>
                  <a:srgbClr val="FFFFFF"/>
                </a:solidFill>
              </a:rPr>
              <a:t>.  </a:t>
            </a:r>
            <a:r>
              <a:rPr lang="en-US" sz="2400" dirty="0" err="1">
                <a:solidFill>
                  <a:srgbClr val="FFFFFF"/>
                </a:solidFill>
              </a:rPr>
              <a:t>Complessivamente</a:t>
            </a:r>
            <a:r>
              <a:rPr lang="en-US" sz="2400" dirty="0">
                <a:solidFill>
                  <a:srgbClr val="FFFFFF"/>
                </a:solidFill>
              </a:rPr>
              <a:t> </a:t>
            </a:r>
            <a:r>
              <a:rPr lang="en-US" sz="2400" dirty="0" err="1">
                <a:solidFill>
                  <a:srgbClr val="FFFFFF"/>
                </a:solidFill>
              </a:rPr>
              <a:t>si</a:t>
            </a:r>
            <a:r>
              <a:rPr lang="en-US" sz="2400" dirty="0">
                <a:solidFill>
                  <a:srgbClr val="FFFFFF"/>
                </a:solidFill>
              </a:rPr>
              <a:t> </a:t>
            </a:r>
            <a:r>
              <a:rPr lang="en-US" sz="2400" dirty="0" err="1">
                <a:solidFill>
                  <a:srgbClr val="FFFFFF"/>
                </a:solidFill>
              </a:rPr>
              <a:t>ritiene</a:t>
            </a:r>
            <a:r>
              <a:rPr lang="en-US" sz="2400" dirty="0">
                <a:solidFill>
                  <a:srgbClr val="FFFFFF"/>
                </a:solidFill>
              </a:rPr>
              <a:t> </a:t>
            </a:r>
            <a:r>
              <a:rPr lang="en-US" sz="2400" dirty="0" err="1">
                <a:solidFill>
                  <a:srgbClr val="FFFFFF"/>
                </a:solidFill>
              </a:rPr>
              <a:t>che</a:t>
            </a:r>
            <a:r>
              <a:rPr lang="en-US" sz="2400" dirty="0">
                <a:solidFill>
                  <a:srgbClr val="FFFFFF"/>
                </a:solidFill>
              </a:rPr>
              <a:t> </a:t>
            </a:r>
            <a:r>
              <a:rPr lang="en-US" sz="2400" dirty="0" err="1">
                <a:solidFill>
                  <a:srgbClr val="FFFFFF"/>
                </a:solidFill>
              </a:rPr>
              <a:t>almeno</a:t>
            </a:r>
            <a:r>
              <a:rPr lang="en-US" sz="2400" dirty="0">
                <a:solidFill>
                  <a:srgbClr val="FFFFFF"/>
                </a:solidFill>
              </a:rPr>
              <a:t> due </a:t>
            </a:r>
            <a:r>
              <a:rPr lang="en-US" sz="2400" dirty="0" err="1">
                <a:solidFill>
                  <a:srgbClr val="FFFFFF"/>
                </a:solidFill>
              </a:rPr>
              <a:t>milioni</a:t>
            </a:r>
            <a:r>
              <a:rPr lang="en-US" sz="2400" dirty="0">
                <a:solidFill>
                  <a:srgbClr val="FFFFFF"/>
                </a:solidFill>
              </a:rPr>
              <a:t> di </a:t>
            </a:r>
            <a:r>
              <a:rPr lang="en-US" sz="2400" dirty="0" err="1">
                <a:solidFill>
                  <a:srgbClr val="FFFFFF"/>
                </a:solidFill>
              </a:rPr>
              <a:t>donne</a:t>
            </a:r>
            <a:r>
              <a:rPr lang="en-US" sz="2400" dirty="0">
                <a:solidFill>
                  <a:srgbClr val="FFFFFF"/>
                </a:solidFill>
              </a:rPr>
              <a:t> </a:t>
            </a:r>
            <a:r>
              <a:rPr lang="en-US" sz="2400" dirty="0" err="1">
                <a:solidFill>
                  <a:srgbClr val="FFFFFF"/>
                </a:solidFill>
              </a:rPr>
              <a:t>tedesche</a:t>
            </a:r>
            <a:r>
              <a:rPr lang="en-US" sz="2400" dirty="0">
                <a:solidFill>
                  <a:srgbClr val="FFFFFF"/>
                </a:solidFill>
              </a:rPr>
              <a:t> </a:t>
            </a:r>
            <a:r>
              <a:rPr lang="en-US" sz="2400" dirty="0" err="1">
                <a:solidFill>
                  <a:srgbClr val="FFFFFF"/>
                </a:solidFill>
              </a:rPr>
              <a:t>siano</a:t>
            </a:r>
            <a:r>
              <a:rPr lang="en-US" sz="2400" dirty="0">
                <a:solidFill>
                  <a:srgbClr val="FFFFFF"/>
                </a:solidFill>
              </a:rPr>
              <a:t> state </a:t>
            </a:r>
            <a:r>
              <a:rPr lang="en-US" sz="2400" dirty="0" err="1">
                <a:solidFill>
                  <a:srgbClr val="FFFFFF"/>
                </a:solidFill>
              </a:rPr>
              <a:t>violentate</a:t>
            </a:r>
            <a:r>
              <a:rPr lang="en-US" sz="2400" dirty="0">
                <a:solidFill>
                  <a:srgbClr val="FFFFFF"/>
                </a:solidFill>
              </a:rPr>
              <a:t> e </a:t>
            </a:r>
            <a:r>
              <a:rPr lang="en-US" sz="2400" dirty="0" err="1">
                <a:solidFill>
                  <a:srgbClr val="FFFFFF"/>
                </a:solidFill>
              </a:rPr>
              <a:t>che</a:t>
            </a:r>
            <a:r>
              <a:rPr lang="en-US" sz="2400" dirty="0">
                <a:solidFill>
                  <a:srgbClr val="FFFFFF"/>
                </a:solidFill>
              </a:rPr>
              <a:t> </a:t>
            </a:r>
            <a:r>
              <a:rPr lang="en-US" sz="2400" dirty="0" err="1">
                <a:solidFill>
                  <a:srgbClr val="FFFFFF"/>
                </a:solidFill>
              </a:rPr>
              <a:t>una</a:t>
            </a:r>
            <a:r>
              <a:rPr lang="en-US" sz="2400" dirty="0">
                <a:solidFill>
                  <a:srgbClr val="FFFFFF"/>
                </a:solidFill>
              </a:rPr>
              <a:t> </a:t>
            </a:r>
            <a:r>
              <a:rPr lang="en-US" sz="2400" dirty="0" err="1">
                <a:solidFill>
                  <a:srgbClr val="FFFFFF"/>
                </a:solidFill>
              </a:rPr>
              <a:t>minoranza</a:t>
            </a:r>
            <a:r>
              <a:rPr lang="en-US" sz="2400" dirty="0">
                <a:solidFill>
                  <a:srgbClr val="FFFFFF"/>
                </a:solidFill>
              </a:rPr>
              <a:t> </a:t>
            </a:r>
            <a:r>
              <a:rPr lang="en-US" sz="2400" dirty="0" err="1">
                <a:solidFill>
                  <a:srgbClr val="FFFFFF"/>
                </a:solidFill>
              </a:rPr>
              <a:t>sostanziale</a:t>
            </a:r>
            <a:r>
              <a:rPr lang="en-US" sz="2400" dirty="0">
                <a:solidFill>
                  <a:srgbClr val="FFFFFF"/>
                </a:solidFill>
              </a:rPr>
              <a:t>, se non la </a:t>
            </a:r>
            <a:r>
              <a:rPr lang="en-US" sz="2400" dirty="0" err="1">
                <a:solidFill>
                  <a:srgbClr val="FFFFFF"/>
                </a:solidFill>
              </a:rPr>
              <a:t>maggioranza</a:t>
            </a:r>
            <a:r>
              <a:rPr lang="en-US" sz="2400" dirty="0">
                <a:solidFill>
                  <a:srgbClr val="FFFFFF"/>
                </a:solidFill>
              </a:rPr>
              <a:t>, </a:t>
            </a:r>
            <a:r>
              <a:rPr lang="en-US" sz="2400" dirty="0" err="1">
                <a:solidFill>
                  <a:srgbClr val="FFFFFF"/>
                </a:solidFill>
              </a:rPr>
              <a:t>abbia</a:t>
            </a:r>
            <a:r>
              <a:rPr lang="en-US" sz="2400" dirty="0">
                <a:solidFill>
                  <a:srgbClr val="FFFFFF"/>
                </a:solidFill>
              </a:rPr>
              <a:t> subito </a:t>
            </a:r>
            <a:r>
              <a:rPr lang="en-US" sz="2400" dirty="0" err="1">
                <a:solidFill>
                  <a:srgbClr val="FFFFFF"/>
                </a:solidFill>
              </a:rPr>
              <a:t>stupri</a:t>
            </a:r>
            <a:r>
              <a:rPr lang="en-US" sz="2400" dirty="0">
                <a:solidFill>
                  <a:srgbClr val="FFFFFF"/>
                </a:solidFill>
              </a:rPr>
              <a:t> </a:t>
            </a:r>
            <a:r>
              <a:rPr lang="en-US" sz="2400" dirty="0" err="1">
                <a:solidFill>
                  <a:srgbClr val="FFFFFF"/>
                </a:solidFill>
              </a:rPr>
              <a:t>multipli</a:t>
            </a:r>
            <a:r>
              <a:rPr lang="en-US" sz="2400" dirty="0">
                <a:solidFill>
                  <a:srgbClr val="FFFFFF"/>
                </a:solidFill>
              </a:rPr>
              <a:t>. " </a:t>
            </a:r>
          </a:p>
          <a:p>
            <a:pPr marL="0" indent="0">
              <a:buNone/>
            </a:pPr>
            <a:r>
              <a:rPr lang="en-US" sz="2400" dirty="0">
                <a:solidFill>
                  <a:srgbClr val="FFFFFF"/>
                </a:solidFill>
              </a:rPr>
              <a:t>(Lo </a:t>
            </a:r>
            <a:r>
              <a:rPr lang="en-US" sz="2400" dirty="0" err="1">
                <a:solidFill>
                  <a:srgbClr val="FFFFFF"/>
                </a:solidFill>
              </a:rPr>
              <a:t>storico</a:t>
            </a:r>
            <a:r>
              <a:rPr lang="en-US" sz="2400" dirty="0">
                <a:solidFill>
                  <a:srgbClr val="FFFFFF"/>
                </a:solidFill>
              </a:rPr>
              <a:t> Anthony </a:t>
            </a:r>
            <a:r>
              <a:rPr lang="en-US" sz="2400" dirty="0" err="1">
                <a:solidFill>
                  <a:srgbClr val="FFFFFF"/>
                </a:solidFill>
              </a:rPr>
              <a:t>Beevor</a:t>
            </a:r>
            <a:r>
              <a:rPr lang="en-US" sz="2400" dirty="0">
                <a:solidFill>
                  <a:srgbClr val="FFFFFF"/>
                </a:solidFill>
              </a:rPr>
              <a:t>, </a:t>
            </a:r>
            <a:r>
              <a:rPr lang="en-US" sz="2400" i="1" dirty="0" err="1">
                <a:solidFill>
                  <a:srgbClr val="FFFFFF"/>
                </a:solidFill>
              </a:rPr>
              <a:t>Berlino</a:t>
            </a:r>
            <a:r>
              <a:rPr lang="en-US" sz="2400" i="1" dirty="0">
                <a:solidFill>
                  <a:srgbClr val="FFFFFF"/>
                </a:solidFill>
              </a:rPr>
              <a:t>, 1945: la </a:t>
            </a:r>
            <a:r>
              <a:rPr lang="en-US" sz="2400" i="1" dirty="0" err="1">
                <a:solidFill>
                  <a:srgbClr val="FFFFFF"/>
                </a:solidFill>
              </a:rPr>
              <a:t>caduta</a:t>
            </a:r>
            <a:r>
              <a:rPr lang="en-US" sz="2400" dirty="0">
                <a:solidFill>
                  <a:srgbClr val="FFFFFF"/>
                </a:solidFill>
              </a:rPr>
              <a:t>).</a:t>
            </a:r>
          </a:p>
        </p:txBody>
      </p:sp>
      <p:sp>
        <p:nvSpPr>
          <p:cNvPr id="85004" name="Oval 85003">
            <a:extLst>
              <a:ext uri="{FF2B5EF4-FFF2-40B4-BE49-F238E27FC236}">
                <a16:creationId xmlns:a16="http://schemas.microsoft.com/office/drawing/2014/main" id="{328E7ECE-D1D9-4A45-83E3-B3AAC21AF5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85006" name="Oval 85005">
            <a:extLst>
              <a:ext uri="{FF2B5EF4-FFF2-40B4-BE49-F238E27FC236}">
                <a16:creationId xmlns:a16="http://schemas.microsoft.com/office/drawing/2014/main" id="{F2299C5D-8E7A-4F30-B5A0-E61C1AF51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98500808"/>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3B3A5939-7A00-0028-2E15-53A7E37BCD5D}"/>
              </a:ext>
            </a:extLst>
          </p:cNvPr>
          <p:cNvPicPr>
            <a:picLocks noChangeAspect="1"/>
          </p:cNvPicPr>
          <p:nvPr/>
        </p:nvPicPr>
        <p:blipFill>
          <a:blip r:embed="rId2"/>
          <a:stretch>
            <a:fillRect/>
          </a:stretch>
        </p:blipFill>
        <p:spPr>
          <a:xfrm>
            <a:off x="1412264" y="99520"/>
            <a:ext cx="3447518" cy="3283760"/>
          </a:xfrm>
          <a:prstGeom prst="rect">
            <a:avLst/>
          </a:prstGeom>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84049" y="3720612"/>
            <a:ext cx="3753413" cy="2946428"/>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chemeClr val="accent1"/>
                </a:solidFill>
              </a14:hiddenFill>
            </a:ext>
            <a:ext uri="{91240B29-F687-4f45-9708-019B960494DF}">
              <a14:hiddenLine xmlns:a14="http://schemas.microsoft.com/office/drawing/2010/main" xmlns:p14="http://schemas.microsoft.com/office/powerpoint/2010/main" xmlns:a16="http://schemas.microsoft.com/office/drawing/2014/main" xmlns="" w="9525">
                <a:solidFill>
                  <a:schemeClr val="tx1"/>
                </a:solidFill>
                <a:miter lim="800000"/>
                <a:headEnd/>
                <a:tailEnd/>
              </a14:hiddenLine>
            </a:ext>
            <a:ext uri="{AF507438-7753-43e0-B8FC-AC1667EBCBE1}">
              <a14:hiddenEffects xmlns:a14="http://schemas.microsoft.com/office/drawing/2010/main" xmlns:p14="http://schemas.microsoft.com/office/powerpoint/2010/main" xmlns:a16="http://schemas.microsoft.com/office/drawing/2014/main" xmlns="">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026320" y="126782"/>
            <a:ext cx="4580845" cy="6663048"/>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chemeClr val="accent1"/>
                </a:solidFill>
              </a14:hiddenFill>
            </a:ext>
            <a:ext uri="{91240B29-F687-4f45-9708-019B960494DF}">
              <a14:hiddenLine xmlns:a14="http://schemas.microsoft.com/office/drawing/2010/main" xmlns:p14="http://schemas.microsoft.com/office/powerpoint/2010/main" xmlns:a16="http://schemas.microsoft.com/office/drawing/2014/main" xmlns="" w="9525">
                <a:solidFill>
                  <a:schemeClr val="tx1"/>
                </a:solidFill>
                <a:miter lim="800000"/>
                <a:headEnd/>
                <a:tailEnd/>
              </a14:hiddenLine>
            </a:ext>
            <a:ext uri="{AF507438-7753-43e0-B8FC-AC1667EBCBE1}">
              <a14:hiddenEffects xmlns:a14="http://schemas.microsoft.com/office/drawing/2010/main" xmlns:p14="http://schemas.microsoft.com/office/powerpoint/2010/main" xmlns:a16="http://schemas.microsoft.com/office/drawing/2014/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2852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8" name="Rectangle 5127">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0" name="Rectangle 5129">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5122" name="Titolo 1"/>
          <p:cNvSpPr>
            <a:spLocks noGrp="1"/>
          </p:cNvSpPr>
          <p:nvPr>
            <p:ph type="title"/>
          </p:nvPr>
        </p:nvSpPr>
        <p:spPr>
          <a:xfrm>
            <a:off x="643468" y="643466"/>
            <a:ext cx="3686312" cy="5528734"/>
          </a:xfrm>
        </p:spPr>
        <p:txBody>
          <a:bodyPr>
            <a:normAutofit/>
          </a:bodyPr>
          <a:lstStyle/>
          <a:p>
            <a:pPr algn="r" eaLnBrk="1" hangingPunct="1"/>
            <a:r>
              <a:rPr lang="it-IT" sz="4800" b="1">
                <a:solidFill>
                  <a:srgbClr val="FFFFFF"/>
                </a:solidFill>
              </a:rPr>
              <a:t>Domanda</a:t>
            </a:r>
          </a:p>
        </p:txBody>
      </p:sp>
      <p:sp>
        <p:nvSpPr>
          <p:cNvPr id="5123" name="Segnaposto contenuto 2"/>
          <p:cNvSpPr>
            <a:spLocks noGrp="1"/>
          </p:cNvSpPr>
          <p:nvPr>
            <p:ph idx="1"/>
          </p:nvPr>
        </p:nvSpPr>
        <p:spPr>
          <a:xfrm>
            <a:off x="5053780" y="599768"/>
            <a:ext cx="6074467" cy="5572432"/>
          </a:xfrm>
        </p:spPr>
        <p:txBody>
          <a:bodyPr anchor="ctr">
            <a:normAutofit/>
          </a:bodyPr>
          <a:lstStyle/>
          <a:p>
            <a:pPr algn="ctr" eaLnBrk="1" hangingPunct="1">
              <a:buFontTx/>
              <a:buNone/>
            </a:pPr>
            <a:endParaRPr lang="it-IT" sz="2400" dirty="0"/>
          </a:p>
          <a:p>
            <a:pPr algn="ctr" eaLnBrk="1" hangingPunct="1">
              <a:buFontTx/>
              <a:buNone/>
            </a:pPr>
            <a:r>
              <a:rPr lang="it-IT" sz="2400" b="1" i="1" dirty="0"/>
              <a:t>Qual è stato l'impatto delle armi nucleari nel sistema internazionale del dopoguerra e come hanno influenzato la natura (e le possibilità) della guerra?</a:t>
            </a:r>
          </a:p>
        </p:txBody>
      </p:sp>
      <p:sp>
        <p:nvSpPr>
          <p:cNvPr id="5132" name="Oval 5131">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5134" name="Oval 5133">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25428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4" name="Rectangle 6153">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56" name="Oval 6155">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6158" name="Oval 6157">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146" name="Rectangle 2"/>
          <p:cNvSpPr>
            <a:spLocks noGrp="1" noChangeArrowheads="1"/>
          </p:cNvSpPr>
          <p:nvPr>
            <p:ph type="title"/>
          </p:nvPr>
        </p:nvSpPr>
        <p:spPr>
          <a:xfrm>
            <a:off x="1490145" y="2376862"/>
            <a:ext cx="2640646" cy="2104273"/>
          </a:xfrm>
          <a:noFill/>
        </p:spPr>
        <p:txBody>
          <a:bodyPr>
            <a:normAutofit/>
          </a:bodyPr>
          <a:lstStyle/>
          <a:p>
            <a:pPr algn="ctr" eaLnBrk="1" hangingPunct="1"/>
            <a:r>
              <a:rPr lang="it-IT" sz="3000" b="1" dirty="0">
                <a:solidFill>
                  <a:srgbClr val="FFFFFF"/>
                </a:solidFill>
              </a:rPr>
              <a:t>Armi nucleari</a:t>
            </a:r>
          </a:p>
        </p:txBody>
      </p:sp>
      <p:sp>
        <p:nvSpPr>
          <p:cNvPr id="6160" name="Rectangle 6159">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T"/>
          </a:p>
        </p:txBody>
      </p:sp>
      <p:graphicFrame>
        <p:nvGraphicFramePr>
          <p:cNvPr id="6149" name="Rectangle 3">
            <a:extLst>
              <a:ext uri="{FF2B5EF4-FFF2-40B4-BE49-F238E27FC236}">
                <a16:creationId xmlns:a16="http://schemas.microsoft.com/office/drawing/2014/main" id="{3BBBF123-5411-E6B9-0CA9-0E614626A74B}"/>
              </a:ext>
            </a:extLst>
          </p:cNvPr>
          <p:cNvGraphicFramePr>
            <a:graphicFrameLocks noGrp="1"/>
          </p:cNvGraphicFramePr>
          <p:nvPr>
            <p:ph idx="1"/>
            <p:extLst>
              <p:ext uri="{D42A27DB-BD31-4B8C-83A1-F6EECF244321}">
                <p14:modId xmlns:p14="http://schemas.microsoft.com/office/powerpoint/2010/main" val="2175988676"/>
              </p:ext>
            </p:extLst>
          </p:nvPr>
        </p:nvGraphicFramePr>
        <p:xfrm>
          <a:off x="6081713" y="725488"/>
          <a:ext cx="5141912" cy="54070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354210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200" name="Group 8199">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8201" name="Oval 8200">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IT"/>
            </a:p>
          </p:txBody>
        </p:sp>
        <p:sp>
          <p:nvSpPr>
            <p:cNvPr id="8202" name="Oval 8201">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IT"/>
            </a:p>
          </p:txBody>
        </p:sp>
      </p:grpSp>
      <p:sp>
        <p:nvSpPr>
          <p:cNvPr id="2" name="Titre 1"/>
          <p:cNvSpPr>
            <a:spLocks noGrp="1"/>
          </p:cNvSpPr>
          <p:nvPr>
            <p:ph type="title"/>
          </p:nvPr>
        </p:nvSpPr>
        <p:spPr>
          <a:xfrm>
            <a:off x="4935793" y="484632"/>
            <a:ext cx="6607277" cy="1609344"/>
          </a:xfrm>
        </p:spPr>
        <p:txBody>
          <a:bodyPr vert="horz" lIns="91440" tIns="45720" rIns="91440" bIns="45720" rtlCol="0" anchor="ctr">
            <a:normAutofit/>
          </a:bodyPr>
          <a:lstStyle/>
          <a:p>
            <a:r>
              <a:rPr lang="en-US" b="1"/>
              <a:t>Robert J. Oppenheimer</a:t>
            </a:r>
          </a:p>
        </p:txBody>
      </p:sp>
      <p:pic>
        <p:nvPicPr>
          <p:cNvPr id="5" name="Content Placeholder 4" descr="robert-oppenheimer-life-portrait"/>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l="5205" r="3286" b="-2"/>
          <a:stretch/>
        </p:blipFill>
        <p:spPr bwMode="auto">
          <a:xfrm>
            <a:off x="633999" y="640080"/>
            <a:ext cx="4001315" cy="5588101"/>
          </a:xfrm>
          <a:prstGeom prst="rect">
            <a:avLst/>
          </a:prstGeom>
          <a:noFill/>
          <a:extLst>
            <a:ext uri="{909E8E84-426E-40dd-AFC4-6F175D3DCCD1}">
              <a14:hiddenFill xmlns="" xmlns:p14="http://schemas.microsoft.com/office/powerpoint/2010/main" xmlns:a14="http://schemas.microsoft.com/office/drawing/2010/main">
                <a:solidFill>
                  <a:srgbClr val="FFFFFF"/>
                </a:solidFill>
              </a14:hiddenFill>
            </a:ext>
            <a:ext uri="{91240B29-F687-4f45-9708-019B960494DF}">
              <a14:hiddenLine xmlns="" xmlns:p14="http://schemas.microsoft.com/office/powerpoint/2010/main" xmlns:a14="http://schemas.microsoft.com/office/drawing/2010/main" w="9525">
                <a:solidFill>
                  <a:srgbClr val="000000"/>
                </a:solidFill>
                <a:miter lim="800000"/>
                <a:headEnd/>
                <a:tailEnd/>
              </a14:hiddenLine>
            </a:ext>
          </a:extLst>
        </p:spPr>
      </p:pic>
      <p:sp>
        <p:nvSpPr>
          <p:cNvPr id="8195" name="Rectangle 3"/>
          <p:cNvSpPr>
            <a:spLocks noGrp="1" noChangeArrowheads="1"/>
          </p:cNvSpPr>
          <p:nvPr>
            <p:ph sz="half" idx="1"/>
          </p:nvPr>
        </p:nvSpPr>
        <p:spPr>
          <a:xfrm>
            <a:off x="4935794" y="2121408"/>
            <a:ext cx="6607276" cy="4050792"/>
          </a:xfrm>
        </p:spPr>
        <p:txBody>
          <a:bodyPr vert="horz" lIns="91440" tIns="45720" rIns="91440" bIns="45720" rtlCol="0">
            <a:normAutofit/>
          </a:bodyPr>
          <a:lstStyle/>
          <a:p>
            <a:pPr marL="0" indent="0" algn="ctr">
              <a:buNone/>
            </a:pPr>
            <a:endParaRPr lang="en-US" sz="2400" dirty="0"/>
          </a:p>
          <a:p>
            <a:pPr marL="0" indent="0" algn="ctr">
              <a:buNone/>
            </a:pPr>
            <a:r>
              <a:rPr lang="en-US" sz="2400" dirty="0"/>
              <a:t>"In </a:t>
            </a:r>
            <a:r>
              <a:rPr lang="en-US" sz="2400" dirty="0" err="1"/>
              <a:t>una</a:t>
            </a:r>
            <a:r>
              <a:rPr lang="en-US" sz="2400" dirty="0"/>
              <a:t> </a:t>
            </a:r>
            <a:r>
              <a:rPr lang="en-US" sz="2400" dirty="0" err="1"/>
              <a:t>sorta</a:t>
            </a:r>
            <a:r>
              <a:rPr lang="en-US" sz="2400" dirty="0"/>
              <a:t> di senso </a:t>
            </a:r>
            <a:r>
              <a:rPr lang="en-US" sz="2400" dirty="0" err="1"/>
              <a:t>grezzo</a:t>
            </a:r>
            <a:r>
              <a:rPr lang="en-US" sz="2400" dirty="0"/>
              <a:t>, </a:t>
            </a:r>
            <a:r>
              <a:rPr lang="en-US" sz="2400" dirty="0" err="1"/>
              <a:t>che</a:t>
            </a:r>
            <a:r>
              <a:rPr lang="en-US" sz="2400" dirty="0"/>
              <a:t> </a:t>
            </a:r>
            <a:r>
              <a:rPr lang="en-US" sz="2400" dirty="0" err="1"/>
              <a:t>nessuna</a:t>
            </a:r>
            <a:r>
              <a:rPr lang="en-US" sz="2400" dirty="0"/>
              <a:t> </a:t>
            </a:r>
            <a:r>
              <a:rPr lang="en-US" sz="2400" dirty="0" err="1"/>
              <a:t>volgarità</a:t>
            </a:r>
            <a:r>
              <a:rPr lang="en-US" sz="2400" dirty="0"/>
              <a:t>, </a:t>
            </a:r>
            <a:r>
              <a:rPr lang="en-US" sz="2400" dirty="0" err="1"/>
              <a:t>nessun</a:t>
            </a:r>
            <a:r>
              <a:rPr lang="en-US" sz="2400" dirty="0"/>
              <a:t> </a:t>
            </a:r>
            <a:r>
              <a:rPr lang="en-US" sz="2400" dirty="0" err="1"/>
              <a:t>umorismo</a:t>
            </a:r>
            <a:r>
              <a:rPr lang="en-US" sz="2400" dirty="0"/>
              <a:t>, </a:t>
            </a:r>
            <a:r>
              <a:rPr lang="en-US" sz="2400" dirty="0" err="1"/>
              <a:t>nessuna</a:t>
            </a:r>
            <a:r>
              <a:rPr lang="en-US" sz="2400" dirty="0"/>
              <a:t> </a:t>
            </a:r>
            <a:r>
              <a:rPr lang="en-US" sz="2400" dirty="0" err="1"/>
              <a:t>esagerazione</a:t>
            </a:r>
            <a:r>
              <a:rPr lang="en-US" sz="2400" dirty="0"/>
              <a:t> </a:t>
            </a:r>
            <a:r>
              <a:rPr lang="en-US" sz="2400" dirty="0" err="1"/>
              <a:t>può</a:t>
            </a:r>
            <a:r>
              <a:rPr lang="en-US" sz="2400" dirty="0"/>
              <a:t> </a:t>
            </a:r>
            <a:r>
              <a:rPr lang="en-US" sz="2400" dirty="0" err="1"/>
              <a:t>spegnere</a:t>
            </a:r>
            <a:r>
              <a:rPr lang="en-US" sz="2400" dirty="0"/>
              <a:t>, </a:t>
            </a:r>
            <a:r>
              <a:rPr lang="en-US" sz="2400" dirty="0" err="1"/>
              <a:t>i</a:t>
            </a:r>
            <a:r>
              <a:rPr lang="en-US" sz="2400" dirty="0"/>
              <a:t> </a:t>
            </a:r>
            <a:r>
              <a:rPr lang="en-US" sz="2400" dirty="0" err="1"/>
              <a:t>fisici</a:t>
            </a:r>
            <a:r>
              <a:rPr lang="en-US" sz="2400" dirty="0"/>
              <a:t> </a:t>
            </a:r>
            <a:r>
              <a:rPr lang="en-US" sz="2400" dirty="0" err="1"/>
              <a:t>hanno</a:t>
            </a:r>
            <a:r>
              <a:rPr lang="en-US" sz="2400" dirty="0"/>
              <a:t> </a:t>
            </a:r>
            <a:r>
              <a:rPr lang="en-US" sz="2400" dirty="0" err="1"/>
              <a:t>conosciuto</a:t>
            </a:r>
            <a:r>
              <a:rPr lang="en-US" sz="2400" dirty="0"/>
              <a:t> il </a:t>
            </a:r>
            <a:r>
              <a:rPr lang="en-US" sz="2400" dirty="0" err="1"/>
              <a:t>peccato</a:t>
            </a:r>
            <a:r>
              <a:rPr lang="en-US" sz="2400" dirty="0"/>
              <a:t>; e </a:t>
            </a:r>
            <a:r>
              <a:rPr lang="en-US" sz="2400" dirty="0" err="1"/>
              <a:t>questa</a:t>
            </a:r>
            <a:r>
              <a:rPr lang="en-US" sz="2400" dirty="0"/>
              <a:t> </a:t>
            </a:r>
            <a:r>
              <a:rPr lang="en-US" sz="2400" dirty="0" err="1"/>
              <a:t>è</a:t>
            </a:r>
            <a:r>
              <a:rPr lang="en-US" sz="2400" dirty="0"/>
              <a:t> </a:t>
            </a:r>
            <a:r>
              <a:rPr lang="en-US" sz="2400" dirty="0" err="1"/>
              <a:t>una</a:t>
            </a:r>
            <a:r>
              <a:rPr lang="en-US" sz="2400" dirty="0"/>
              <a:t> </a:t>
            </a:r>
            <a:r>
              <a:rPr lang="en-US" sz="2400" dirty="0" err="1"/>
              <a:t>conoscenza</a:t>
            </a:r>
            <a:r>
              <a:rPr lang="en-US" sz="2400" dirty="0"/>
              <a:t> </a:t>
            </a:r>
            <a:r>
              <a:rPr lang="en-US" sz="2400" dirty="0" err="1"/>
              <a:t>che</a:t>
            </a:r>
            <a:r>
              <a:rPr lang="en-US" sz="2400" dirty="0"/>
              <a:t> non </a:t>
            </a:r>
            <a:r>
              <a:rPr lang="en-US" sz="2400" dirty="0" err="1"/>
              <a:t>possono</a:t>
            </a:r>
            <a:r>
              <a:rPr lang="en-US" sz="2400" dirty="0"/>
              <a:t> </a:t>
            </a:r>
            <a:r>
              <a:rPr lang="en-US" sz="2400" dirty="0" err="1"/>
              <a:t>perdere</a:t>
            </a:r>
            <a:r>
              <a:rPr lang="en-US" sz="2400" dirty="0"/>
              <a:t>".</a:t>
            </a:r>
          </a:p>
          <a:p>
            <a:pPr marL="0" indent="0" algn="ctr">
              <a:buNone/>
            </a:pPr>
            <a:endParaRPr lang="en-US" sz="2400" dirty="0"/>
          </a:p>
          <a:p>
            <a:pPr marL="0" indent="0" algn="ctr">
              <a:buNone/>
            </a:pPr>
            <a:endParaRPr lang="en-US" sz="2400" dirty="0"/>
          </a:p>
          <a:p>
            <a:pPr marL="0" indent="0" algn="ctr">
              <a:buNone/>
            </a:pPr>
            <a:endParaRPr lang="en-US" sz="2400" dirty="0"/>
          </a:p>
        </p:txBody>
      </p:sp>
    </p:spTree>
    <p:extLst>
      <p:ext uri="{BB962C8B-B14F-4D97-AF65-F5344CB8AC3E}">
        <p14:creationId xmlns:p14="http://schemas.microsoft.com/office/powerpoint/2010/main" val="1552275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8" name="Rectangle 10247">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0" name="Rectangle 10249">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10242" name="Titolo 1"/>
          <p:cNvSpPr>
            <a:spLocks noGrp="1"/>
          </p:cNvSpPr>
          <p:nvPr>
            <p:ph type="title"/>
          </p:nvPr>
        </p:nvSpPr>
        <p:spPr>
          <a:xfrm>
            <a:off x="643468" y="643466"/>
            <a:ext cx="3686312" cy="5528734"/>
          </a:xfrm>
        </p:spPr>
        <p:txBody>
          <a:bodyPr>
            <a:normAutofit/>
          </a:bodyPr>
          <a:lstStyle/>
          <a:p>
            <a:pPr algn="r" eaLnBrk="1" hangingPunct="1"/>
            <a:r>
              <a:rPr lang="it-IT" sz="4800" b="1">
                <a:solidFill>
                  <a:srgbClr val="FFFFFF"/>
                </a:solidFill>
              </a:rPr>
              <a:t>Domanda</a:t>
            </a:r>
          </a:p>
        </p:txBody>
      </p:sp>
      <p:sp>
        <p:nvSpPr>
          <p:cNvPr id="10243" name="Segnaposto contenuto 2"/>
          <p:cNvSpPr>
            <a:spLocks noGrp="1"/>
          </p:cNvSpPr>
          <p:nvPr>
            <p:ph idx="1"/>
          </p:nvPr>
        </p:nvSpPr>
        <p:spPr>
          <a:xfrm>
            <a:off x="5053780" y="599768"/>
            <a:ext cx="6074467" cy="5572432"/>
          </a:xfrm>
        </p:spPr>
        <p:txBody>
          <a:bodyPr anchor="ctr">
            <a:normAutofit/>
          </a:bodyPr>
          <a:lstStyle/>
          <a:p>
            <a:pPr algn="ctr" eaLnBrk="1" hangingPunct="1"/>
            <a:endParaRPr lang="it-IT" sz="2800" dirty="0"/>
          </a:p>
          <a:p>
            <a:pPr algn="ctr" eaLnBrk="1" hangingPunct="1">
              <a:buFontTx/>
              <a:buNone/>
            </a:pPr>
            <a:r>
              <a:rPr lang="it-IT" sz="2800" b="1" i="1" dirty="0"/>
              <a:t>A cosa servono le armi nucleari? La guerra fredda come era atomica</a:t>
            </a:r>
          </a:p>
        </p:txBody>
      </p:sp>
      <p:sp>
        <p:nvSpPr>
          <p:cNvPr id="10252" name="Oval 10251">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254" name="Oval 10253">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54151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2" name="Rectangle 11271">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4" name="Rectangle 11273">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11266" name="Rectangle 2"/>
          <p:cNvSpPr>
            <a:spLocks noGrp="1" noChangeArrowheads="1"/>
          </p:cNvSpPr>
          <p:nvPr>
            <p:ph type="title"/>
          </p:nvPr>
        </p:nvSpPr>
        <p:spPr>
          <a:xfrm>
            <a:off x="643468" y="643466"/>
            <a:ext cx="3686312" cy="5528734"/>
          </a:xfrm>
        </p:spPr>
        <p:txBody>
          <a:bodyPr>
            <a:normAutofit/>
          </a:bodyPr>
          <a:lstStyle/>
          <a:p>
            <a:pPr algn="r" eaLnBrk="1" hangingPunct="1"/>
            <a:r>
              <a:rPr lang="it-IT" sz="1900" b="1">
                <a:solidFill>
                  <a:srgbClr val="FFFFFF"/>
                </a:solidFill>
              </a:rPr>
              <a:t>A cosa servivano/sono/dovrebbero servire le armi nucleari?</a:t>
            </a:r>
          </a:p>
        </p:txBody>
      </p:sp>
      <p:sp>
        <p:nvSpPr>
          <p:cNvPr id="11267" name="Rectangle 3"/>
          <p:cNvSpPr>
            <a:spLocks noGrp="1" noChangeArrowheads="1"/>
          </p:cNvSpPr>
          <p:nvPr>
            <p:ph idx="1"/>
          </p:nvPr>
        </p:nvSpPr>
        <p:spPr>
          <a:xfrm>
            <a:off x="5053780" y="599768"/>
            <a:ext cx="6074467" cy="5572432"/>
          </a:xfrm>
        </p:spPr>
        <p:txBody>
          <a:bodyPr anchor="ctr">
            <a:normAutofit/>
          </a:bodyPr>
          <a:lstStyle/>
          <a:p>
            <a:r>
              <a:rPr lang="it-IT" sz="1900" dirty="0"/>
              <a:t>Valore simbolico (potere)</a:t>
            </a:r>
          </a:p>
          <a:p>
            <a:endParaRPr lang="it-IT" sz="1900" dirty="0"/>
          </a:p>
          <a:p>
            <a:r>
              <a:rPr lang="it-IT" sz="1900" dirty="0"/>
              <a:t>Tentativo di normalizzarle/razionalizzarle</a:t>
            </a:r>
          </a:p>
          <a:p>
            <a:endParaRPr lang="it-IT" sz="1900" dirty="0"/>
          </a:p>
          <a:p>
            <a:r>
              <a:rPr lang="it-IT" sz="1900" dirty="0"/>
              <a:t>Sforzo di giustificare la rilevanza politico-strategica della superiorità nucleare</a:t>
            </a:r>
          </a:p>
          <a:p>
            <a:endParaRPr lang="it-IT" sz="1900" dirty="0"/>
          </a:p>
          <a:p>
            <a:r>
              <a:rPr lang="it-IT" sz="1900" dirty="0"/>
              <a:t>Sforzo per amplificare il loro potere stabilizzante (paradosso: il non uso ha definito il loro significato)</a:t>
            </a:r>
          </a:p>
          <a:p>
            <a:endParaRPr lang="it-IT" sz="1900" dirty="0"/>
          </a:p>
          <a:p>
            <a:r>
              <a:rPr lang="it-IT" sz="1900" dirty="0"/>
              <a:t>Paura della proliferazione e interdipendenza strategica ("interdipendenza per la sopravvivenza")</a:t>
            </a:r>
          </a:p>
          <a:p>
            <a:endParaRPr lang="it-IT" sz="1900" dirty="0"/>
          </a:p>
          <a:p>
            <a:r>
              <a:rPr lang="it-IT" sz="1900" dirty="0"/>
              <a:t>Inviti a vietarle e preoccupazioni ecologiche</a:t>
            </a:r>
          </a:p>
        </p:txBody>
      </p:sp>
      <p:sp>
        <p:nvSpPr>
          <p:cNvPr id="11276" name="Oval 11275">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278" name="Oval 11277">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4558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64958D-AF5D-4863-B5FB-83F6B8CB1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12188656"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re 2"/>
          <p:cNvSpPr>
            <a:spLocks noGrp="1"/>
          </p:cNvSpPr>
          <p:nvPr>
            <p:ph type="title"/>
          </p:nvPr>
        </p:nvSpPr>
        <p:spPr>
          <a:xfrm>
            <a:off x="4970109" y="484632"/>
            <a:ext cx="6730277" cy="1609344"/>
          </a:xfrm>
          <a:ln>
            <a:noFill/>
          </a:ln>
        </p:spPr>
        <p:txBody>
          <a:bodyPr>
            <a:normAutofit/>
          </a:bodyPr>
          <a:lstStyle/>
          <a:p>
            <a:r>
              <a:rPr lang="fr-FR" sz="4800">
                <a:latin typeface="+mn-lt"/>
              </a:rPr>
              <a:t>Struttura</a:t>
            </a:r>
          </a:p>
        </p:txBody>
      </p:sp>
      <p:pic>
        <p:nvPicPr>
          <p:cNvPr id="6" name="Picture 5">
            <a:extLst>
              <a:ext uri="{FF2B5EF4-FFF2-40B4-BE49-F238E27FC236}">
                <a16:creationId xmlns:a16="http://schemas.microsoft.com/office/drawing/2014/main" id="{2B76A86E-F0E5-533B-E847-D3388FFDEAE2}"/>
              </a:ext>
            </a:extLst>
          </p:cNvPr>
          <p:cNvPicPr>
            <a:picLocks noChangeAspect="1"/>
          </p:cNvPicPr>
          <p:nvPr/>
        </p:nvPicPr>
        <p:blipFill rotWithShape="1">
          <a:blip r:embed="rId4"/>
          <a:srcRect l="20122" r="41766"/>
          <a:stretch/>
        </p:blipFill>
        <p:spPr>
          <a:xfrm>
            <a:off x="3344" y="10"/>
            <a:ext cx="4646726" cy="6857990"/>
          </a:xfrm>
          <a:prstGeom prst="rect">
            <a:avLst/>
          </a:prstGeom>
        </p:spPr>
      </p:pic>
      <p:sp>
        <p:nvSpPr>
          <p:cNvPr id="4" name="Espace réservé du contenu 3"/>
          <p:cNvSpPr>
            <a:spLocks noGrp="1"/>
          </p:cNvSpPr>
          <p:nvPr>
            <p:ph idx="1"/>
          </p:nvPr>
        </p:nvSpPr>
        <p:spPr>
          <a:xfrm>
            <a:off x="4970109" y="2121408"/>
            <a:ext cx="6730276" cy="4050792"/>
          </a:xfrm>
        </p:spPr>
        <p:txBody>
          <a:bodyPr>
            <a:normAutofit/>
          </a:bodyPr>
          <a:lstStyle/>
          <a:p>
            <a:endParaRPr lang="fr-FR" sz="1800"/>
          </a:p>
          <a:p>
            <a:endParaRPr lang="en-AU" sz="1800"/>
          </a:p>
          <a:p>
            <a:r>
              <a:rPr lang="en-AU" sz="1800"/>
              <a:t> La metafora e la natura della guerra fredda</a:t>
            </a:r>
          </a:p>
          <a:p>
            <a:endParaRPr lang="en-AU" sz="1800"/>
          </a:p>
          <a:p>
            <a:r>
              <a:rPr lang="en-AU" sz="1800"/>
              <a:t> La guerra fredda come età atomica</a:t>
            </a:r>
          </a:p>
          <a:p>
            <a:endParaRPr lang="en-AU" sz="1800"/>
          </a:p>
          <a:p>
            <a:r>
              <a:rPr lang="en-AU" sz="1800"/>
              <a:t> Le molte guerre (non) fredde</a:t>
            </a:r>
          </a:p>
          <a:p>
            <a:endParaRPr lang="en-AU" sz="1800"/>
          </a:p>
          <a:p>
            <a:r>
              <a:rPr lang="en-AU" sz="1800"/>
              <a:t> Lunga pace o moltiplicatore di violenza? </a:t>
            </a:r>
          </a:p>
          <a:p>
            <a:endParaRPr lang="fr-FR" sz="1800"/>
          </a:p>
          <a:p>
            <a:endParaRPr lang="fr-FR" sz="1800"/>
          </a:p>
          <a:p>
            <a:endParaRPr lang="fr-FR" sz="1800"/>
          </a:p>
        </p:txBody>
      </p:sp>
      <p:grpSp>
        <p:nvGrpSpPr>
          <p:cNvPr id="12" name="Group 11">
            <a:extLst>
              <a:ext uri="{FF2B5EF4-FFF2-40B4-BE49-F238E27FC236}">
                <a16:creationId xmlns:a16="http://schemas.microsoft.com/office/drawing/2014/main" id="{11002ACD-3B0C-4885-8754-8A00E926FE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DF0313CD-4196-4456-A70D-5EE2B995B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80DE0B32-9EE8-4975-AD48-3855B0A82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7795735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egnaposto contenuto 2"/>
          <p:cNvSpPr>
            <a:spLocks noGrp="1"/>
          </p:cNvSpPr>
          <p:nvPr>
            <p:ph idx="4294967295"/>
          </p:nvPr>
        </p:nvSpPr>
        <p:spPr>
          <a:xfrm>
            <a:off x="8466138" y="2676525"/>
            <a:ext cx="3725862" cy="2497138"/>
          </a:xfrm>
        </p:spPr>
        <p:txBody>
          <a:bodyPr>
            <a:normAutofit fontScale="92500"/>
          </a:bodyPr>
          <a:lstStyle/>
          <a:p>
            <a:pPr algn="ctr">
              <a:buFontTx/>
              <a:buNone/>
            </a:pPr>
            <a:r>
              <a:rPr lang="en-US" sz="2500" dirty="0"/>
              <a:t>Le armi nucleari sono "simboli del potere nazionale simili a quelli delle bandiere, delle compagnie aeree e delle squadre olimpiche".</a:t>
            </a:r>
          </a:p>
          <a:p>
            <a:pPr algn="ctr">
              <a:buFontTx/>
              <a:buNone/>
            </a:pPr>
            <a:r>
              <a:rPr lang="en-US" sz="2500" dirty="0"/>
              <a:t>[Scott Sagan]</a:t>
            </a:r>
          </a:p>
          <a:p>
            <a:pPr>
              <a:buFontTx/>
              <a:buNone/>
            </a:pPr>
            <a:endParaRPr lang="en-US" dirty="0"/>
          </a:p>
        </p:txBody>
      </p:sp>
      <p:sp>
        <p:nvSpPr>
          <p:cNvPr id="3" name="Rectangle 3"/>
          <p:cNvSpPr txBox="1">
            <a:spLocks noChangeArrowheads="1"/>
          </p:cNvSpPr>
          <p:nvPr/>
        </p:nvSpPr>
        <p:spPr>
          <a:xfrm>
            <a:off x="128588" y="1"/>
            <a:ext cx="6660139" cy="3157537"/>
          </a:xfrm>
          <a:prstGeom prst="rect">
            <a:avLst/>
          </a:prstGeom>
        </p:spPr>
        <p:txBody>
          <a:bodyPr vert="horz">
            <a:normAutofit fontScale="62500" lnSpcReduction="20000"/>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gn="ctr">
              <a:lnSpc>
                <a:spcPct val="90000"/>
              </a:lnSpc>
              <a:buFontTx/>
              <a:buNone/>
            </a:pPr>
            <a:endParaRPr lang="en-US" altLang="zh-CN" sz="2800" dirty="0">
              <a:ea typeface="宋体" charset="-122"/>
            </a:endParaRPr>
          </a:p>
          <a:p>
            <a:pPr algn="ctr">
              <a:lnSpc>
                <a:spcPct val="90000"/>
              </a:lnSpc>
              <a:buFontTx/>
              <a:buNone/>
            </a:pPr>
            <a:r>
              <a:rPr lang="en-US" altLang="zh-CN" sz="3300" dirty="0">
                <a:ea typeface="宋体" charset="-122"/>
              </a:rPr>
              <a:t>è di fondamentale importanza capire come "tradurre il potere in politica", evitando "rigidità dottrinali"... era necessario immaginare una dottrina strategica basata su un possibile uso di questa "impressionante" tecnologia: definire "se l'era nucleare" presentasse "solo rischi" o non "offrisse anche opportunità</a:t>
            </a:r>
            <a:r>
              <a:rPr lang="it-IT" altLang="zh-CN" sz="3300" dirty="0">
                <a:ea typeface="宋体" charset="-122"/>
              </a:rPr>
              <a:t>". </a:t>
            </a:r>
          </a:p>
          <a:p>
            <a:pPr algn="ctr">
              <a:lnSpc>
                <a:spcPct val="90000"/>
              </a:lnSpc>
              <a:buFontTx/>
              <a:buNone/>
            </a:pPr>
            <a:endParaRPr lang="it-IT" altLang="zh-CN" sz="3300" dirty="0">
              <a:ea typeface="宋体" charset="-122"/>
            </a:endParaRPr>
          </a:p>
          <a:p>
            <a:pPr algn="ctr">
              <a:lnSpc>
                <a:spcPct val="90000"/>
              </a:lnSpc>
              <a:buFontTx/>
              <a:buNone/>
            </a:pPr>
            <a:r>
              <a:rPr lang="it-IT" altLang="zh-CN" sz="3300" dirty="0">
                <a:ea typeface="宋体" charset="-122"/>
              </a:rPr>
              <a:t>[Henry Kissinger, </a:t>
            </a:r>
            <a:r>
              <a:rPr lang="it-IT" altLang="zh-CN" sz="3300" i="1" dirty="0" err="1">
                <a:ea typeface="宋体" charset="-122"/>
              </a:rPr>
              <a:t>Armi nucleari </a:t>
            </a:r>
            <a:r>
              <a:rPr lang="it-IT" altLang="zh-CN" sz="3300" i="1" dirty="0">
                <a:ea typeface="宋体" charset="-122"/>
              </a:rPr>
              <a:t>e politica </a:t>
            </a:r>
            <a:r>
              <a:rPr lang="it-IT" altLang="zh-CN" sz="3300" i="1" dirty="0" err="1">
                <a:ea typeface="宋体" charset="-122"/>
              </a:rPr>
              <a:t>estera</a:t>
            </a:r>
            <a:r>
              <a:rPr lang="it-IT" altLang="zh-CN" sz="3300" i="1" dirty="0">
                <a:ea typeface="宋体" charset="-122"/>
              </a:rPr>
              <a:t>, 1957</a:t>
            </a:r>
            <a:r>
              <a:rPr lang="it-IT" altLang="zh-CN" sz="3300" dirty="0">
                <a:ea typeface="宋体" charset="-122"/>
              </a:rPr>
              <a:t>].</a:t>
            </a:r>
            <a:endParaRPr lang="it-IT" sz="3300" dirty="0"/>
          </a:p>
        </p:txBody>
      </p:sp>
      <p:pic>
        <p:nvPicPr>
          <p:cNvPr id="4" name="Image 3"/>
          <p:cNvPicPr>
            <a:picLocks noChangeAspect="1"/>
          </p:cNvPicPr>
          <p:nvPr/>
        </p:nvPicPr>
        <p:blipFill>
          <a:blip r:embed="rId2"/>
          <a:stretch>
            <a:fillRect/>
          </a:stretch>
        </p:blipFill>
        <p:spPr>
          <a:xfrm>
            <a:off x="1006228" y="3246748"/>
            <a:ext cx="5089772" cy="3388228"/>
          </a:xfrm>
          <a:prstGeom prst="rect">
            <a:avLst/>
          </a:prstGeom>
        </p:spPr>
      </p:pic>
      <p:pic>
        <p:nvPicPr>
          <p:cNvPr id="5" name="Image 4"/>
          <p:cNvPicPr>
            <a:picLocks noChangeAspect="1"/>
          </p:cNvPicPr>
          <p:nvPr/>
        </p:nvPicPr>
        <p:blipFill>
          <a:blip r:embed="rId3"/>
          <a:stretch>
            <a:fillRect/>
          </a:stretch>
        </p:blipFill>
        <p:spPr>
          <a:xfrm>
            <a:off x="7593188" y="285316"/>
            <a:ext cx="4451222" cy="1565785"/>
          </a:xfrm>
          <a:prstGeom prst="rect">
            <a:avLst/>
          </a:prstGeom>
        </p:spPr>
      </p:pic>
    </p:spTree>
    <p:extLst>
      <p:ext uri="{BB962C8B-B14F-4D97-AF65-F5344CB8AC3E}">
        <p14:creationId xmlns:p14="http://schemas.microsoft.com/office/powerpoint/2010/main" val="1546897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idx="4294967295"/>
          </p:nvPr>
        </p:nvSpPr>
        <p:spPr>
          <a:xfrm>
            <a:off x="6264275" y="152400"/>
            <a:ext cx="5927725" cy="6580188"/>
          </a:xfrm>
        </p:spPr>
        <p:txBody>
          <a:bodyPr>
            <a:normAutofit fontScale="77500" lnSpcReduction="20000"/>
          </a:bodyPr>
          <a:lstStyle/>
          <a:p>
            <a:pPr algn="ctr" eaLnBrk="1" hangingPunct="1">
              <a:lnSpc>
                <a:spcPct val="80000"/>
              </a:lnSpc>
              <a:buFontTx/>
              <a:buNone/>
            </a:pPr>
            <a:endParaRPr lang="it-IT" sz="2400" dirty="0"/>
          </a:p>
          <a:p>
            <a:pPr algn="ctr" eaLnBrk="1" hangingPunct="1">
              <a:lnSpc>
                <a:spcPct val="120000"/>
              </a:lnSpc>
              <a:buFontTx/>
              <a:buNone/>
            </a:pPr>
            <a:r>
              <a:rPr lang="it-IT" sz="2700" dirty="0"/>
              <a:t>"Le armi nucleari sono state la seconda forza a favore della pace nel mondo del dopoguerra. Esse fanno apparire il costo della guerra spaventosamente alto e quindi scoraggiano gli Stati dall'iniziare guerre che potrebbero portare all'uso di tali armi. Le armi nucleari hanno contribuito a mantenere la pace tra le grandi potenze e non hanno spinto i pochi altri possessori ad avventure militari... la probabilità di una guerra diminuisce con l'aumentare delle capacità deterrenti e difensive. A prescindere dal numero di Stati nucleari, un mondo nucleare è tollerabile se questi Stati sono in grado di inviare messaggi deterrenti convincenti".</a:t>
            </a:r>
          </a:p>
          <a:p>
            <a:pPr algn="ctr" eaLnBrk="1" hangingPunct="1">
              <a:lnSpc>
                <a:spcPct val="80000"/>
              </a:lnSpc>
              <a:buFontTx/>
              <a:buNone/>
            </a:pPr>
            <a:endParaRPr lang="it-IT" sz="2700" dirty="0"/>
          </a:p>
          <a:p>
            <a:pPr algn="ctr" eaLnBrk="1" hangingPunct="1">
              <a:lnSpc>
                <a:spcPct val="80000"/>
              </a:lnSpc>
              <a:buFontTx/>
              <a:buNone/>
            </a:pPr>
            <a:endParaRPr lang="it-IT" sz="2700" dirty="0"/>
          </a:p>
          <a:p>
            <a:pPr algn="ctr" eaLnBrk="1" hangingPunct="1">
              <a:lnSpc>
                <a:spcPct val="80000"/>
              </a:lnSpc>
              <a:buFontTx/>
              <a:buNone/>
            </a:pPr>
            <a:r>
              <a:rPr lang="it-IT" sz="2700" dirty="0"/>
              <a:t>[Kenneth Waltz, "Armi nucleari: di più può essere meglio" 1981].</a:t>
            </a:r>
          </a:p>
        </p:txBody>
      </p:sp>
      <p:pic>
        <p:nvPicPr>
          <p:cNvPr id="2" name="Image 1"/>
          <p:cNvPicPr>
            <a:picLocks noChangeAspect="1"/>
          </p:cNvPicPr>
          <p:nvPr/>
        </p:nvPicPr>
        <p:blipFill>
          <a:blip r:embed="rId2"/>
          <a:stretch>
            <a:fillRect/>
          </a:stretch>
        </p:blipFill>
        <p:spPr>
          <a:xfrm>
            <a:off x="530225" y="152399"/>
            <a:ext cx="4443219" cy="6377827"/>
          </a:xfrm>
          <a:prstGeom prst="rect">
            <a:avLst/>
          </a:prstGeom>
        </p:spPr>
      </p:pic>
    </p:spTree>
    <p:extLst>
      <p:ext uri="{BB962C8B-B14F-4D97-AF65-F5344CB8AC3E}">
        <p14:creationId xmlns:p14="http://schemas.microsoft.com/office/powerpoint/2010/main" val="368409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3" name="Titre 2"/>
          <p:cNvSpPr>
            <a:spLocks noGrp="1"/>
          </p:cNvSpPr>
          <p:nvPr>
            <p:ph type="title"/>
          </p:nvPr>
        </p:nvSpPr>
        <p:spPr>
          <a:xfrm>
            <a:off x="643468" y="643466"/>
            <a:ext cx="3686312" cy="5528734"/>
          </a:xfrm>
        </p:spPr>
        <p:txBody>
          <a:bodyPr>
            <a:normAutofit/>
          </a:bodyPr>
          <a:lstStyle/>
          <a:p>
            <a:pPr algn="r"/>
            <a:r>
              <a:rPr lang="fr-FR" sz="4800">
                <a:solidFill>
                  <a:srgbClr val="FFFFFF"/>
                </a:solidFill>
              </a:rPr>
              <a:t>Domanda</a:t>
            </a:r>
          </a:p>
        </p:txBody>
      </p:sp>
      <p:sp>
        <p:nvSpPr>
          <p:cNvPr id="2" name="Espace réservé du contenu 1"/>
          <p:cNvSpPr>
            <a:spLocks noGrp="1"/>
          </p:cNvSpPr>
          <p:nvPr>
            <p:ph idx="1"/>
          </p:nvPr>
        </p:nvSpPr>
        <p:spPr>
          <a:xfrm>
            <a:off x="5053780" y="599768"/>
            <a:ext cx="6074467" cy="5572432"/>
          </a:xfrm>
        </p:spPr>
        <p:txBody>
          <a:bodyPr anchor="ctr">
            <a:normAutofit/>
          </a:bodyPr>
          <a:lstStyle/>
          <a:p>
            <a:pPr marL="45720" indent="0" algn="ctr">
              <a:buNone/>
            </a:pPr>
            <a:endParaRPr lang="fr-FR" sz="2400" dirty="0"/>
          </a:p>
          <a:p>
            <a:pPr marL="45720" indent="0" algn="ctr">
              <a:buNone/>
            </a:pPr>
            <a:endParaRPr lang="fr-FR" sz="2400" b="1" dirty="0"/>
          </a:p>
          <a:p>
            <a:pPr marL="45720" indent="0" algn="ctr">
              <a:buNone/>
            </a:pPr>
            <a:r>
              <a:rPr lang="en-AU" sz="2400" b="1" i="1" dirty="0" err="1"/>
              <a:t>Perché</a:t>
            </a:r>
            <a:r>
              <a:rPr lang="en-AU" sz="2400" b="1" i="1" dirty="0"/>
              <a:t> </a:t>
            </a:r>
            <a:r>
              <a:rPr lang="en-AU" sz="2400" b="1" i="1" dirty="0" err="1"/>
              <a:t>gli</a:t>
            </a:r>
            <a:r>
              <a:rPr lang="en-AU" sz="2400" b="1" i="1" dirty="0"/>
              <a:t> </a:t>
            </a:r>
            <a:r>
              <a:rPr lang="en-AU" sz="2400" b="1" i="1" dirty="0" err="1"/>
              <a:t>Stati</a:t>
            </a:r>
            <a:r>
              <a:rPr lang="en-AU" sz="2400" b="1" i="1" dirty="0"/>
              <a:t> </a:t>
            </a:r>
            <a:r>
              <a:rPr lang="en-AU" sz="2400" b="1" i="1" dirty="0" err="1"/>
              <a:t>Uniti</a:t>
            </a:r>
            <a:r>
              <a:rPr lang="en-AU" sz="2400" b="1" i="1" dirty="0"/>
              <a:t> </a:t>
            </a:r>
            <a:r>
              <a:rPr lang="en-AU" sz="2400" b="1" i="1" dirty="0" err="1"/>
              <a:t>erano</a:t>
            </a:r>
            <a:r>
              <a:rPr lang="en-AU" sz="2400" b="1" i="1" dirty="0"/>
              <a:t> </a:t>
            </a:r>
            <a:r>
              <a:rPr lang="en-AU" sz="2400" b="1" i="1" dirty="0" err="1"/>
              <a:t>chiaramente</a:t>
            </a:r>
            <a:r>
              <a:rPr lang="en-AU" sz="2400" b="1" i="1" dirty="0"/>
              <a:t> </a:t>
            </a:r>
            <a:r>
              <a:rPr lang="en-AU" sz="2400" b="1" i="1" dirty="0" err="1"/>
              <a:t>superiori</a:t>
            </a:r>
            <a:r>
              <a:rPr lang="en-AU" sz="2400" b="1" i="1" dirty="0"/>
              <a:t> </a:t>
            </a:r>
            <a:r>
              <a:rPr lang="en-AU" sz="2400" b="1" i="1" dirty="0" err="1"/>
              <a:t>nel</a:t>
            </a:r>
            <a:r>
              <a:rPr lang="en-AU" sz="2400" b="1" i="1" dirty="0"/>
              <a:t> "regno </a:t>
            </a:r>
            <a:r>
              <a:rPr lang="en-AU" sz="2400" b="1" i="1" dirty="0" err="1"/>
              <a:t>nucleare</a:t>
            </a:r>
            <a:r>
              <a:rPr lang="en-AU" sz="2400" b="1" i="1" dirty="0"/>
              <a:t>"? E </a:t>
            </a:r>
            <a:r>
              <a:rPr lang="en-AU" sz="2400" b="1" i="1" dirty="0" err="1"/>
              <a:t>perché</a:t>
            </a:r>
            <a:r>
              <a:rPr lang="en-AU" sz="2400" b="1" i="1" dirty="0"/>
              <a:t> la forma </a:t>
            </a:r>
            <a:r>
              <a:rPr lang="en-AU" sz="2400" b="1" i="1" dirty="0" err="1"/>
              <a:t>più</a:t>
            </a:r>
            <a:r>
              <a:rPr lang="en-AU" sz="2400" b="1" i="1" dirty="0"/>
              <a:t> </a:t>
            </a:r>
            <a:r>
              <a:rPr lang="en-AU" sz="2400" b="1" i="1" dirty="0" err="1"/>
              <a:t>visibile</a:t>
            </a:r>
            <a:r>
              <a:rPr lang="en-AU" sz="2400" b="1" i="1" dirty="0"/>
              <a:t> di "</a:t>
            </a:r>
            <a:r>
              <a:rPr lang="en-AU" sz="2400" b="1" i="1" dirty="0" err="1"/>
              <a:t>bipolarismo</a:t>
            </a:r>
            <a:r>
              <a:rPr lang="en-AU" sz="2400" b="1" i="1" dirty="0"/>
              <a:t>" era proprio in </a:t>
            </a:r>
            <a:r>
              <a:rPr lang="en-AU" sz="2400" b="1" i="1" dirty="0" err="1"/>
              <a:t>questo</a:t>
            </a:r>
            <a:r>
              <a:rPr lang="en-AU" sz="2400" b="1" i="1" dirty="0"/>
              <a:t> </a:t>
            </a:r>
            <a:r>
              <a:rPr lang="en-AU" sz="2400" b="1" i="1" dirty="0" err="1"/>
              <a:t>ambito</a:t>
            </a:r>
            <a:r>
              <a:rPr lang="en-AU" sz="2400" b="1" i="1" dirty="0"/>
              <a:t>?</a:t>
            </a:r>
          </a:p>
        </p:txBody>
      </p:sp>
      <p:sp>
        <p:nvSpPr>
          <p:cNvPr id="12" name="Oval 11">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494911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440" name="Rectangle 18439">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42" name="Rectangle 18441">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18434" name="Rectangle 2"/>
          <p:cNvSpPr>
            <a:spLocks noGrp="1" noChangeArrowheads="1"/>
          </p:cNvSpPr>
          <p:nvPr>
            <p:ph type="title"/>
          </p:nvPr>
        </p:nvSpPr>
        <p:spPr>
          <a:xfrm>
            <a:off x="643468" y="643466"/>
            <a:ext cx="3686312" cy="5528734"/>
          </a:xfrm>
        </p:spPr>
        <p:txBody>
          <a:bodyPr>
            <a:normAutofit/>
          </a:bodyPr>
          <a:lstStyle/>
          <a:p>
            <a:pPr algn="r" eaLnBrk="1" hangingPunct="1"/>
            <a:r>
              <a:rPr lang="it-IT" sz="4400" b="1">
                <a:solidFill>
                  <a:srgbClr val="FFFFFF"/>
                </a:solidFill>
              </a:rPr>
              <a:t>Arsenale nucleare statunitense</a:t>
            </a:r>
          </a:p>
        </p:txBody>
      </p:sp>
      <p:sp>
        <p:nvSpPr>
          <p:cNvPr id="18435" name="Rectangle 3"/>
          <p:cNvSpPr>
            <a:spLocks noGrp="1" noChangeArrowheads="1"/>
          </p:cNvSpPr>
          <p:nvPr>
            <p:ph idx="1"/>
          </p:nvPr>
        </p:nvSpPr>
        <p:spPr>
          <a:xfrm>
            <a:off x="5053780" y="599768"/>
            <a:ext cx="6074467" cy="5572432"/>
          </a:xfrm>
        </p:spPr>
        <p:txBody>
          <a:bodyPr anchor="ctr">
            <a:normAutofit/>
          </a:bodyPr>
          <a:lstStyle/>
          <a:p>
            <a:pPr eaLnBrk="1" hangingPunct="1"/>
            <a:endParaRPr lang="it-IT"/>
          </a:p>
          <a:p>
            <a:pPr eaLnBrk="1" hangingPunct="1"/>
            <a:r>
              <a:rPr lang="en-AU"/>
              <a:t>Monopolistico (fino al 1949)</a:t>
            </a:r>
          </a:p>
          <a:p>
            <a:pPr eaLnBrk="1" hangingPunct="1"/>
            <a:endParaRPr lang="en-AU"/>
          </a:p>
          <a:p>
            <a:pPr eaLnBrk="1" hangingPunct="1"/>
            <a:r>
              <a:rPr lang="en-AU"/>
              <a:t>Inattaccabile (primi anni '60: "capacità di primo attacco")</a:t>
            </a:r>
          </a:p>
          <a:p>
            <a:pPr eaLnBrk="1" hangingPunct="1"/>
            <a:endParaRPr lang="en-AU"/>
          </a:p>
          <a:p>
            <a:pPr eaLnBrk="1" hangingPunct="1"/>
            <a:r>
              <a:rPr lang="en-AU"/>
              <a:t>Copertura tecnologica degli Stati Uniti </a:t>
            </a:r>
          </a:p>
          <a:p>
            <a:pPr eaLnBrk="1" hangingPunct="1"/>
            <a:endParaRPr lang="en-AU"/>
          </a:p>
          <a:p>
            <a:pPr eaLnBrk="1" hangingPunct="1"/>
            <a:r>
              <a:rPr lang="en-AU"/>
              <a:t>Pesanti investimenti sovietici e parità di sorta: deterrenza nucleare e "interdipendenza strategica" come principali paradossi della Guerra Fredda (1972: Trattato ABM)</a:t>
            </a:r>
          </a:p>
        </p:txBody>
      </p:sp>
      <p:sp>
        <p:nvSpPr>
          <p:cNvPr id="18444" name="Oval 18443">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446" name="Oval 18445">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70514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6008688" y="914400"/>
            <a:ext cx="6183312" cy="4810125"/>
          </a:xfrm>
          <a:prstGeom prst="rect">
            <a:avLst/>
          </a:prstGeom>
        </p:spPr>
      </p:pic>
      <p:pic>
        <p:nvPicPr>
          <p:cNvPr id="2" name="Picture 4" descr="Russian-And-American-Nuclear-Arsenals">
            <a:extLst>
              <a:ext uri="{FF2B5EF4-FFF2-40B4-BE49-F238E27FC236}">
                <a16:creationId xmlns:a16="http://schemas.microsoft.com/office/drawing/2014/main" id="{4BE590F5-60FD-D54D-58E0-0B6F8C1F27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810" y="533605"/>
            <a:ext cx="4982949" cy="5571066"/>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pic>
    </p:spTree>
    <p:extLst>
      <p:ext uri="{BB962C8B-B14F-4D97-AF65-F5344CB8AC3E}">
        <p14:creationId xmlns:p14="http://schemas.microsoft.com/office/powerpoint/2010/main" val="35377290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04B6B69-FA44-5A90-F0A5-1B6D726C531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3" name="Titre 2">
            <a:extLst>
              <a:ext uri="{FF2B5EF4-FFF2-40B4-BE49-F238E27FC236}">
                <a16:creationId xmlns:a16="http://schemas.microsoft.com/office/drawing/2014/main" id="{FC18DDFF-52CF-7F83-F7A8-4B0E92959350}"/>
              </a:ext>
            </a:extLst>
          </p:cNvPr>
          <p:cNvSpPr>
            <a:spLocks noGrp="1"/>
          </p:cNvSpPr>
          <p:nvPr>
            <p:ph type="title"/>
          </p:nvPr>
        </p:nvSpPr>
        <p:spPr>
          <a:xfrm>
            <a:off x="643468" y="643466"/>
            <a:ext cx="3686312" cy="5528734"/>
          </a:xfrm>
        </p:spPr>
        <p:txBody>
          <a:bodyPr>
            <a:normAutofit/>
          </a:bodyPr>
          <a:lstStyle/>
          <a:p>
            <a:pPr algn="r"/>
            <a:r>
              <a:rPr lang="fr-FR" sz="4800">
                <a:solidFill>
                  <a:srgbClr val="FFFFFF"/>
                </a:solidFill>
              </a:rPr>
              <a:t>Domanda</a:t>
            </a:r>
          </a:p>
        </p:txBody>
      </p:sp>
      <p:sp>
        <p:nvSpPr>
          <p:cNvPr id="2" name="Espace réservé du contenu 1">
            <a:extLst>
              <a:ext uri="{FF2B5EF4-FFF2-40B4-BE49-F238E27FC236}">
                <a16:creationId xmlns:a16="http://schemas.microsoft.com/office/drawing/2014/main" id="{04091125-8BB8-2172-FB02-208CCEA6A824}"/>
              </a:ext>
            </a:extLst>
          </p:cNvPr>
          <p:cNvSpPr>
            <a:spLocks noGrp="1"/>
          </p:cNvSpPr>
          <p:nvPr>
            <p:ph idx="1"/>
          </p:nvPr>
        </p:nvSpPr>
        <p:spPr>
          <a:xfrm>
            <a:off x="5053780" y="599768"/>
            <a:ext cx="6074467" cy="5572432"/>
          </a:xfrm>
        </p:spPr>
        <p:txBody>
          <a:bodyPr anchor="ctr">
            <a:normAutofit/>
          </a:bodyPr>
          <a:lstStyle/>
          <a:p>
            <a:pPr marL="45720" indent="0" algn="ctr">
              <a:buNone/>
            </a:pPr>
            <a:endParaRPr lang="fr-FR" sz="2800" dirty="0"/>
          </a:p>
          <a:p>
            <a:pPr marL="45720" indent="0" algn="ctr">
              <a:buNone/>
            </a:pPr>
            <a:endParaRPr lang="fr-FR" sz="2800" b="1" dirty="0"/>
          </a:p>
          <a:p>
            <a:pPr marL="45720" indent="0" algn="ctr">
              <a:buNone/>
            </a:pPr>
            <a:r>
              <a:rPr lang="en-AU" sz="2800" b="1" i="1" dirty="0"/>
              <a:t>Come </a:t>
            </a:r>
            <a:r>
              <a:rPr lang="en-AU" sz="2800" b="1" i="1" dirty="0" err="1"/>
              <a:t>si</a:t>
            </a:r>
            <a:r>
              <a:rPr lang="en-AU" sz="2800" b="1" i="1" dirty="0"/>
              <a:t> </a:t>
            </a:r>
            <a:r>
              <a:rPr lang="en-AU" sz="2800" b="1" i="1" dirty="0" err="1"/>
              <a:t>è</a:t>
            </a:r>
            <a:r>
              <a:rPr lang="en-AU" sz="2800" b="1" i="1" dirty="0"/>
              <a:t> </a:t>
            </a:r>
            <a:r>
              <a:rPr lang="en-AU" sz="2800" b="1" i="1" dirty="0" err="1"/>
              <a:t>potuta</a:t>
            </a:r>
            <a:r>
              <a:rPr lang="en-AU" sz="2800" b="1" i="1" dirty="0"/>
              <a:t> </a:t>
            </a:r>
            <a:r>
              <a:rPr lang="en-AU" sz="2800" b="1" i="1" dirty="0" err="1"/>
              <a:t>scatenare</a:t>
            </a:r>
            <a:r>
              <a:rPr lang="en-AU" sz="2800" b="1" i="1" dirty="0"/>
              <a:t> </a:t>
            </a:r>
            <a:r>
              <a:rPr lang="en-AU" sz="2800" b="1" i="1" dirty="0" err="1"/>
              <a:t>una</a:t>
            </a:r>
            <a:r>
              <a:rPr lang="en-AU" sz="2800" b="1" i="1" dirty="0"/>
              <a:t> "</a:t>
            </a:r>
            <a:r>
              <a:rPr lang="en-AU" sz="2800" b="1" i="1" dirty="0" err="1"/>
              <a:t>guerra</a:t>
            </a:r>
            <a:r>
              <a:rPr lang="en-AU" sz="2800" b="1" i="1" dirty="0"/>
              <a:t> </a:t>
            </a:r>
            <a:r>
              <a:rPr lang="en-AU" sz="2800" b="1" i="1" dirty="0" err="1"/>
              <a:t>fredda</a:t>
            </a:r>
            <a:r>
              <a:rPr lang="en-AU" sz="2800" b="1" i="1" dirty="0"/>
              <a:t>"? </a:t>
            </a:r>
            <a:r>
              <a:rPr lang="en-AU" sz="2800" b="1" i="1" dirty="0" err="1"/>
              <a:t>Quali</a:t>
            </a:r>
            <a:r>
              <a:rPr lang="en-AU" sz="2800" b="1" i="1" dirty="0"/>
              <a:t> </a:t>
            </a:r>
            <a:r>
              <a:rPr lang="en-AU" sz="2800" b="1" i="1" dirty="0" err="1"/>
              <a:t>sono</a:t>
            </a:r>
            <a:r>
              <a:rPr lang="en-AU" sz="2800" b="1" i="1" dirty="0"/>
              <a:t> state le </a:t>
            </a:r>
            <a:r>
              <a:rPr lang="en-AU" sz="2800" b="1" i="1" dirty="0" err="1"/>
              <a:t>numerose</a:t>
            </a:r>
            <a:r>
              <a:rPr lang="en-AU" sz="2800" b="1" i="1" dirty="0"/>
              <a:t> "guerre" </a:t>
            </a:r>
            <a:r>
              <a:rPr lang="en-AU" sz="2800" b="1" i="1" dirty="0" err="1"/>
              <a:t>della</a:t>
            </a:r>
            <a:r>
              <a:rPr lang="en-AU" sz="2800" b="1" i="1" dirty="0"/>
              <a:t> </a:t>
            </a:r>
            <a:r>
              <a:rPr lang="en-AU" sz="2800" b="1" i="1" dirty="0" err="1"/>
              <a:t>guerra</a:t>
            </a:r>
            <a:r>
              <a:rPr lang="en-AU" sz="2800" b="1" i="1" dirty="0"/>
              <a:t> </a:t>
            </a:r>
            <a:r>
              <a:rPr lang="en-AU" sz="2800" b="1" i="1" dirty="0" err="1"/>
              <a:t>fredda</a:t>
            </a:r>
            <a:r>
              <a:rPr lang="en-AU" sz="2800" b="1" i="1" dirty="0"/>
              <a:t>? </a:t>
            </a:r>
          </a:p>
        </p:txBody>
      </p:sp>
      <p:sp>
        <p:nvSpPr>
          <p:cNvPr id="12" name="Oval 11">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46807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re 1"/>
          <p:cNvSpPr>
            <a:spLocks noGrp="1"/>
          </p:cNvSpPr>
          <p:nvPr>
            <p:ph type="title"/>
          </p:nvPr>
        </p:nvSpPr>
        <p:spPr>
          <a:xfrm>
            <a:off x="643468" y="643466"/>
            <a:ext cx="3686312" cy="5528734"/>
          </a:xfrm>
        </p:spPr>
        <p:txBody>
          <a:bodyPr>
            <a:normAutofit/>
          </a:bodyPr>
          <a:lstStyle/>
          <a:p>
            <a:pPr algn="r"/>
            <a:r>
              <a:rPr lang="en-US" sz="4800" b="1">
                <a:solidFill>
                  <a:srgbClr val="FFFFFF"/>
                </a:solidFill>
              </a:rPr>
              <a:t>Guerre fredde multiple (non belliche) </a:t>
            </a:r>
            <a:r>
              <a:rPr lang="it-IT" sz="4800" b="1">
                <a:solidFill>
                  <a:srgbClr val="FFFFFF"/>
                </a:solidFill>
              </a:rPr>
              <a:t>....</a:t>
            </a:r>
            <a:endParaRPr lang="en-US" sz="4800" b="1">
              <a:solidFill>
                <a:srgbClr val="FFFFFF"/>
              </a:solidFill>
            </a:endParaRPr>
          </a:p>
        </p:txBody>
      </p:sp>
      <p:sp>
        <p:nvSpPr>
          <p:cNvPr id="3" name="Espace réservé du contenu 2"/>
          <p:cNvSpPr>
            <a:spLocks noGrp="1"/>
          </p:cNvSpPr>
          <p:nvPr>
            <p:ph idx="1"/>
          </p:nvPr>
        </p:nvSpPr>
        <p:spPr>
          <a:xfrm>
            <a:off x="5053780" y="599768"/>
            <a:ext cx="6074467" cy="5572432"/>
          </a:xfrm>
        </p:spPr>
        <p:txBody>
          <a:bodyPr anchor="ctr">
            <a:normAutofit/>
          </a:bodyPr>
          <a:lstStyle/>
          <a:p>
            <a:endParaRPr lang="en-US" sz="2400" dirty="0"/>
          </a:p>
          <a:p>
            <a:r>
              <a:rPr lang="en-US" sz="2400" u="sng" dirty="0"/>
              <a:t>Guerra </a:t>
            </a:r>
            <a:r>
              <a:rPr lang="en-US" sz="2400" u="sng" dirty="0" err="1"/>
              <a:t>fredda</a:t>
            </a:r>
            <a:r>
              <a:rPr lang="en-US" sz="2400" u="sng" dirty="0"/>
              <a:t> </a:t>
            </a:r>
            <a:r>
              <a:rPr lang="en-US" sz="2400" u="sng" dirty="0" err="1"/>
              <a:t>economica</a:t>
            </a:r>
            <a:r>
              <a:rPr lang="en-US" sz="2400" dirty="0"/>
              <a:t>: PIL, </a:t>
            </a:r>
            <a:r>
              <a:rPr lang="en-US" sz="2400" dirty="0" err="1"/>
              <a:t>industrializzazione</a:t>
            </a:r>
            <a:r>
              <a:rPr lang="en-US" sz="2400" dirty="0"/>
              <a:t> e </a:t>
            </a:r>
            <a:r>
              <a:rPr lang="en-US" sz="2400" dirty="0" err="1"/>
              <a:t>indici</a:t>
            </a:r>
            <a:r>
              <a:rPr lang="en-US" sz="2400" dirty="0"/>
              <a:t> di </a:t>
            </a:r>
            <a:r>
              <a:rPr lang="en-US" sz="2400" dirty="0" err="1"/>
              <a:t>produttività</a:t>
            </a:r>
            <a:endParaRPr lang="en-US" sz="2400" dirty="0"/>
          </a:p>
          <a:p>
            <a:endParaRPr lang="en-US" sz="2400" dirty="0"/>
          </a:p>
          <a:p>
            <a:r>
              <a:rPr lang="en-US" sz="2400" u="sng" dirty="0"/>
              <a:t>Guerra </a:t>
            </a:r>
            <a:r>
              <a:rPr lang="en-US" sz="2400" u="sng" dirty="0" err="1"/>
              <a:t>fredda</a:t>
            </a:r>
            <a:r>
              <a:rPr lang="en-US" sz="2400" u="sng" dirty="0"/>
              <a:t> </a:t>
            </a:r>
            <a:r>
              <a:rPr lang="en-US" sz="2400" u="sng" dirty="0" err="1"/>
              <a:t>geopolitica</a:t>
            </a:r>
            <a:r>
              <a:rPr lang="en-US" sz="2400" dirty="0"/>
              <a:t>: </a:t>
            </a:r>
            <a:r>
              <a:rPr lang="en-US" sz="2400" dirty="0" err="1"/>
              <a:t>alleanze</a:t>
            </a:r>
            <a:r>
              <a:rPr lang="en-US" sz="2400" dirty="0"/>
              <a:t> ed </a:t>
            </a:r>
            <a:r>
              <a:rPr lang="en-US" sz="2400" dirty="0" err="1"/>
              <a:t>equilibri</a:t>
            </a:r>
            <a:r>
              <a:rPr lang="en-US" sz="2400" dirty="0"/>
              <a:t> di </a:t>
            </a:r>
            <a:r>
              <a:rPr lang="en-US" sz="2400" dirty="0" err="1"/>
              <a:t>potere</a:t>
            </a:r>
            <a:r>
              <a:rPr lang="en-US" sz="2400" dirty="0"/>
              <a:t>, </a:t>
            </a:r>
            <a:r>
              <a:rPr lang="en-US" sz="2400" dirty="0" err="1"/>
              <a:t>globali</a:t>
            </a:r>
            <a:r>
              <a:rPr lang="en-US" sz="2400" dirty="0"/>
              <a:t> e </a:t>
            </a:r>
            <a:r>
              <a:rPr lang="en-US" sz="2400" dirty="0" err="1"/>
              <a:t>regionali</a:t>
            </a:r>
            <a:endParaRPr lang="en-US" sz="2400" dirty="0"/>
          </a:p>
          <a:p>
            <a:endParaRPr lang="en-US" sz="2400" dirty="0"/>
          </a:p>
          <a:p>
            <a:r>
              <a:rPr lang="en-US" sz="2400" u="sng" dirty="0"/>
              <a:t>Guerra </a:t>
            </a:r>
            <a:r>
              <a:rPr lang="en-US" sz="2400" u="sng" dirty="0" err="1"/>
              <a:t>fredda</a:t>
            </a:r>
            <a:r>
              <a:rPr lang="en-US" sz="2400" u="sng" dirty="0"/>
              <a:t> </a:t>
            </a:r>
            <a:r>
              <a:rPr lang="en-US" sz="2400" u="sng" dirty="0" err="1"/>
              <a:t>culturale</a:t>
            </a:r>
            <a:r>
              <a:rPr lang="en-US" sz="2400" dirty="0"/>
              <a:t>: </a:t>
            </a:r>
            <a:r>
              <a:rPr lang="en-US" sz="2400" dirty="0" err="1"/>
              <a:t>intellettuali</a:t>
            </a:r>
            <a:r>
              <a:rPr lang="en-US" sz="2400" dirty="0"/>
              <a:t>, </a:t>
            </a:r>
            <a:r>
              <a:rPr lang="en-US" sz="2400" dirty="0" err="1"/>
              <a:t>arte</a:t>
            </a:r>
            <a:r>
              <a:rPr lang="en-US" sz="2400" dirty="0"/>
              <a:t>, cinema, sport, </a:t>
            </a:r>
            <a:r>
              <a:rPr lang="en-US" sz="2400" dirty="0" err="1"/>
              <a:t>educazione</a:t>
            </a:r>
            <a:endParaRPr lang="en-US" sz="2400" u="sng" dirty="0"/>
          </a:p>
          <a:p>
            <a:endParaRPr lang="en-US" sz="2400" dirty="0"/>
          </a:p>
          <a:p>
            <a:endParaRPr lang="en-US" sz="2400" dirty="0"/>
          </a:p>
        </p:txBody>
      </p:sp>
      <p:sp>
        <p:nvSpPr>
          <p:cNvPr id="12" name="Oval 11">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544575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C3764FB-4269-9FF3-04B2-08BDB8622BFA}"/>
              </a:ext>
            </a:extLst>
          </p:cNvPr>
          <p:cNvSpPr>
            <a:spLocks noGrp="1"/>
          </p:cNvSpPr>
          <p:nvPr>
            <p:ph type="title"/>
          </p:nvPr>
        </p:nvSpPr>
        <p:spPr>
          <a:xfrm>
            <a:off x="1371599" y="294538"/>
            <a:ext cx="9895951" cy="1033669"/>
          </a:xfrm>
        </p:spPr>
        <p:txBody>
          <a:bodyPr>
            <a:normAutofit/>
          </a:bodyPr>
          <a:lstStyle/>
          <a:p>
            <a:pPr algn="ctr"/>
            <a:r>
              <a:rPr lang="it-FR" sz="4000">
                <a:solidFill>
                  <a:schemeClr val="tx1"/>
                </a:solidFill>
              </a:rPr>
              <a:t>Le numerose guerre fredde</a:t>
            </a:r>
            <a:endParaRPr lang="it-FR" sz="4000" dirty="0">
              <a:solidFill>
                <a:schemeClr val="tx1"/>
              </a:solidFill>
            </a:endParaRPr>
          </a:p>
        </p:txBody>
      </p:sp>
      <p:pic>
        <p:nvPicPr>
          <p:cNvPr id="7" name="Segnaposto contenuto 5">
            <a:extLst>
              <a:ext uri="{FF2B5EF4-FFF2-40B4-BE49-F238E27FC236}">
                <a16:creationId xmlns:a16="http://schemas.microsoft.com/office/drawing/2014/main" id="{62F44168-2088-F269-C354-F45F503576F3}"/>
              </a:ext>
            </a:extLst>
          </p:cNvPr>
          <p:cNvPicPr>
            <a:picLocks noGrp="1" noChangeAspect="1"/>
          </p:cNvPicPr>
          <p:nvPr>
            <p:ph idx="1"/>
          </p:nvPr>
        </p:nvPicPr>
        <p:blipFill>
          <a:blip r:embed="rId2"/>
          <a:stretch>
            <a:fillRect/>
          </a:stretch>
        </p:blipFill>
        <p:spPr>
          <a:xfrm>
            <a:off x="3230300" y="2096641"/>
            <a:ext cx="2914033" cy="4411079"/>
          </a:xfrm>
          <a:prstGeom prst="rect">
            <a:avLst/>
          </a:prstGeom>
        </p:spPr>
      </p:pic>
      <p:pic>
        <p:nvPicPr>
          <p:cNvPr id="6" name="Picture 2" descr="Martha Graham's Cold War By Victoria Phillips (Instructor in Dance, Instructor in Dance, Barnard College)">
            <a:extLst>
              <a:ext uri="{FF2B5EF4-FFF2-40B4-BE49-F238E27FC236}">
                <a16:creationId xmlns:a16="http://schemas.microsoft.com/office/drawing/2014/main" id="{9CF503AF-ACD9-9AAF-7515-C210B662AB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03" y="2057399"/>
            <a:ext cx="2814268" cy="44110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Cold War Games: Propaganda, the Olympics, and U.S. Foreign Policy (Sport  and Society) eBook : Rider, Toby C: Amazon.co.uk: Books">
            <a:extLst>
              <a:ext uri="{FF2B5EF4-FFF2-40B4-BE49-F238E27FC236}">
                <a16:creationId xmlns:a16="http://schemas.microsoft.com/office/drawing/2014/main" id="{3097C210-3FFA-E2FA-1753-87085D00BD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6989" y="2096641"/>
            <a:ext cx="2931989" cy="43718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over of The Whole World Was Watching by Edited by Robert Edelman and Christopher Young">
            <a:extLst>
              <a:ext uri="{FF2B5EF4-FFF2-40B4-BE49-F238E27FC236}">
                <a16:creationId xmlns:a16="http://schemas.microsoft.com/office/drawing/2014/main" id="{D25F7080-D265-8000-85C4-DCFB3B2F57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4633" y="2096641"/>
            <a:ext cx="2762064" cy="4371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7890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re 1"/>
          <p:cNvSpPr>
            <a:spLocks noGrp="1"/>
          </p:cNvSpPr>
          <p:nvPr>
            <p:ph type="title"/>
          </p:nvPr>
        </p:nvSpPr>
        <p:spPr>
          <a:xfrm>
            <a:off x="643468" y="643466"/>
            <a:ext cx="3686312" cy="5528734"/>
          </a:xfrm>
        </p:spPr>
        <p:txBody>
          <a:bodyPr>
            <a:normAutofit/>
          </a:bodyPr>
          <a:lstStyle/>
          <a:p>
            <a:pPr algn="r"/>
            <a:r>
              <a:rPr lang="mr-IN" sz="4800" b="1">
                <a:solidFill>
                  <a:srgbClr val="FFFFFF"/>
                </a:solidFill>
              </a:rPr>
              <a:t>... </a:t>
            </a:r>
            <a:r>
              <a:rPr lang="it-IT" sz="4800" b="1">
                <a:solidFill>
                  <a:srgbClr val="FFFFFF"/>
                </a:solidFill>
              </a:rPr>
              <a:t>ma anche molti conflitti militari "per procura".</a:t>
            </a:r>
            <a:endParaRPr lang="en-US" sz="4800" b="1">
              <a:solidFill>
                <a:srgbClr val="FFFFFF"/>
              </a:solidFill>
            </a:endParaRPr>
          </a:p>
        </p:txBody>
      </p:sp>
      <p:sp>
        <p:nvSpPr>
          <p:cNvPr id="3" name="Espace réservé du contenu 2"/>
          <p:cNvSpPr>
            <a:spLocks noGrp="1"/>
          </p:cNvSpPr>
          <p:nvPr>
            <p:ph idx="1"/>
          </p:nvPr>
        </p:nvSpPr>
        <p:spPr>
          <a:xfrm>
            <a:off x="5053780" y="599768"/>
            <a:ext cx="6074467" cy="5572432"/>
          </a:xfrm>
        </p:spPr>
        <p:txBody>
          <a:bodyPr anchor="ctr">
            <a:normAutofit/>
          </a:bodyPr>
          <a:lstStyle/>
          <a:p>
            <a:endParaRPr lang="en-US" dirty="0"/>
          </a:p>
          <a:p>
            <a:r>
              <a:rPr lang="en-US" dirty="0"/>
              <a:t>La </a:t>
            </a:r>
            <a:r>
              <a:rPr lang="en-US" dirty="0" err="1"/>
              <a:t>guerra</a:t>
            </a:r>
            <a:r>
              <a:rPr lang="en-US" dirty="0"/>
              <a:t> </a:t>
            </a:r>
            <a:r>
              <a:rPr lang="en-US" dirty="0" err="1"/>
              <a:t>fredda</a:t>
            </a:r>
            <a:r>
              <a:rPr lang="en-US" dirty="0"/>
              <a:t> come </a:t>
            </a:r>
            <a:r>
              <a:rPr lang="en-US" dirty="0" err="1"/>
              <a:t>moltiplicatore</a:t>
            </a:r>
            <a:r>
              <a:rPr lang="en-US" dirty="0"/>
              <a:t> di </a:t>
            </a:r>
            <a:r>
              <a:rPr lang="en-US" dirty="0" err="1"/>
              <a:t>violenza</a:t>
            </a:r>
            <a:r>
              <a:rPr lang="en-US" dirty="0"/>
              <a:t> </a:t>
            </a:r>
            <a:r>
              <a:rPr lang="en-US" dirty="0" err="1"/>
              <a:t>nella</a:t>
            </a:r>
            <a:r>
              <a:rPr lang="en-US" dirty="0"/>
              <a:t> "</a:t>
            </a:r>
            <a:r>
              <a:rPr lang="en-US" dirty="0" err="1"/>
              <a:t>periferia</a:t>
            </a:r>
            <a:r>
              <a:rPr lang="en-US" dirty="0"/>
              <a:t> </a:t>
            </a:r>
            <a:r>
              <a:rPr lang="en-US" dirty="0" err="1"/>
              <a:t>globale</a:t>
            </a:r>
            <a:r>
              <a:rPr lang="en-US" dirty="0"/>
              <a:t>".</a:t>
            </a:r>
          </a:p>
          <a:p>
            <a:endParaRPr lang="en-US" dirty="0"/>
          </a:p>
          <a:p>
            <a:r>
              <a:rPr lang="en-US" dirty="0" err="1"/>
              <a:t>Nessuna</a:t>
            </a:r>
            <a:r>
              <a:rPr lang="en-US" dirty="0"/>
              <a:t> "</a:t>
            </a:r>
            <a:r>
              <a:rPr lang="en-US" dirty="0" err="1"/>
              <a:t>Lunga</a:t>
            </a:r>
            <a:r>
              <a:rPr lang="en-US" dirty="0"/>
              <a:t> Pace" </a:t>
            </a:r>
            <a:r>
              <a:rPr lang="en-US" dirty="0" err="1"/>
              <a:t>fuori</a:t>
            </a:r>
            <a:r>
              <a:rPr lang="en-US" dirty="0"/>
              <a:t> </a:t>
            </a:r>
            <a:r>
              <a:rPr lang="en-US" dirty="0" err="1"/>
              <a:t>dall'Europa</a:t>
            </a:r>
            <a:endParaRPr lang="en-US" dirty="0"/>
          </a:p>
          <a:p>
            <a:endParaRPr lang="en-US" dirty="0"/>
          </a:p>
          <a:p>
            <a:r>
              <a:rPr lang="en-US" dirty="0" err="1"/>
              <a:t>Complessa</a:t>
            </a:r>
            <a:r>
              <a:rPr lang="en-US" dirty="0"/>
              <a:t> </a:t>
            </a:r>
            <a:r>
              <a:rPr lang="en-US" dirty="0" err="1"/>
              <a:t>interazione</a:t>
            </a:r>
            <a:r>
              <a:rPr lang="en-US" dirty="0"/>
              <a:t> </a:t>
            </a:r>
            <a:r>
              <a:rPr lang="en-US" dirty="0" err="1"/>
              <a:t>tra</a:t>
            </a:r>
            <a:r>
              <a:rPr lang="en-US" dirty="0"/>
              <a:t> il </a:t>
            </a:r>
            <a:r>
              <a:rPr lang="en-US" dirty="0" err="1"/>
              <a:t>sistema</a:t>
            </a:r>
            <a:r>
              <a:rPr lang="en-US" dirty="0"/>
              <a:t> </a:t>
            </a:r>
            <a:r>
              <a:rPr lang="en-US" dirty="0" err="1"/>
              <a:t>della</a:t>
            </a:r>
            <a:r>
              <a:rPr lang="en-US" dirty="0"/>
              <a:t> </a:t>
            </a:r>
            <a:r>
              <a:rPr lang="en-US" dirty="0" err="1"/>
              <a:t>guerra</a:t>
            </a:r>
            <a:r>
              <a:rPr lang="en-US" dirty="0"/>
              <a:t> </a:t>
            </a:r>
            <a:r>
              <a:rPr lang="en-US" dirty="0" err="1"/>
              <a:t>fredda</a:t>
            </a:r>
            <a:r>
              <a:rPr lang="en-US" dirty="0"/>
              <a:t> e le </a:t>
            </a:r>
            <a:r>
              <a:rPr lang="en-US" dirty="0" err="1"/>
              <a:t>dinamiche</a:t>
            </a:r>
            <a:r>
              <a:rPr lang="en-US" dirty="0"/>
              <a:t> </a:t>
            </a:r>
            <a:r>
              <a:rPr lang="en-US" dirty="0" err="1"/>
              <a:t>locali</a:t>
            </a:r>
            <a:r>
              <a:rPr lang="en-US" dirty="0"/>
              <a:t>/</a:t>
            </a:r>
            <a:r>
              <a:rPr lang="en-US" dirty="0" err="1"/>
              <a:t>endogene</a:t>
            </a:r>
            <a:r>
              <a:rPr lang="en-US" dirty="0"/>
              <a:t>, </a:t>
            </a:r>
            <a:r>
              <a:rPr lang="en-US" dirty="0" err="1"/>
              <a:t>tra</a:t>
            </a:r>
            <a:r>
              <a:rPr lang="en-US" dirty="0"/>
              <a:t> le due </a:t>
            </a:r>
            <a:r>
              <a:rPr lang="en-US" dirty="0" err="1"/>
              <a:t>superpotenze</a:t>
            </a:r>
            <a:r>
              <a:rPr lang="en-US" dirty="0"/>
              <a:t> e </a:t>
            </a:r>
            <a:r>
              <a:rPr lang="en-US" dirty="0" err="1"/>
              <a:t>i</a:t>
            </a:r>
            <a:r>
              <a:rPr lang="en-US" dirty="0"/>
              <a:t> </a:t>
            </a:r>
            <a:r>
              <a:rPr lang="en-US" dirty="0" err="1"/>
              <a:t>loro</a:t>
            </a:r>
            <a:r>
              <a:rPr lang="en-US" dirty="0"/>
              <a:t> </a:t>
            </a:r>
            <a:r>
              <a:rPr lang="en-US" dirty="0" err="1"/>
              <a:t>alleati</a:t>
            </a:r>
            <a:r>
              <a:rPr lang="en-US" dirty="0"/>
              <a:t> </a:t>
            </a:r>
            <a:r>
              <a:rPr lang="en-US" dirty="0" err="1"/>
              <a:t>minori</a:t>
            </a:r>
            <a:r>
              <a:rPr lang="en-US" dirty="0"/>
              <a:t>.</a:t>
            </a:r>
          </a:p>
        </p:txBody>
      </p:sp>
      <p:sp>
        <p:nvSpPr>
          <p:cNvPr id="12" name="Oval 11">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350494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1" name="Group 1030">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032" name="Oval 1031">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IT"/>
            </a:p>
          </p:txBody>
        </p:sp>
        <p:sp>
          <p:nvSpPr>
            <p:cNvPr id="1033" name="Oval 1032">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IT"/>
            </a:p>
          </p:txBody>
        </p:sp>
      </p:grpSp>
      <p:sp>
        <p:nvSpPr>
          <p:cNvPr id="1035" name="Rectangle 1034">
            <a:extLst>
              <a:ext uri="{FF2B5EF4-FFF2-40B4-BE49-F238E27FC236}">
                <a16:creationId xmlns:a16="http://schemas.microsoft.com/office/drawing/2014/main" id="{362E11DD-B54B-4751-9C17-39DAF9EF4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82279" y="881189"/>
            <a:ext cx="6743845" cy="4050792"/>
          </a:xfrm>
          <a:prstGeom prst="rect">
            <a:avLst/>
          </a:prstGeom>
        </p:spPr>
        <p:txBody>
          <a:bodyPr vert="horz" lIns="91440" tIns="45720" rIns="91440" bIns="45720" rtlCol="0">
            <a:noAutofit/>
          </a:bodyPr>
          <a:lstStyle/>
          <a:p>
            <a:pPr>
              <a:lnSpc>
                <a:spcPct val="90000"/>
              </a:lnSpc>
              <a:spcAft>
                <a:spcPts val="600"/>
              </a:spcAft>
              <a:buClr>
                <a:schemeClr val="accent1">
                  <a:lumMod val="75000"/>
                </a:schemeClr>
              </a:buClr>
              <a:buSzPct val="85000"/>
            </a:pPr>
            <a:endParaRPr lang="en-US" sz="2400" dirty="0"/>
          </a:p>
          <a:p>
            <a:pPr>
              <a:lnSpc>
                <a:spcPct val="90000"/>
              </a:lnSpc>
              <a:spcAft>
                <a:spcPts val="600"/>
              </a:spcAft>
              <a:buClr>
                <a:schemeClr val="accent1">
                  <a:lumMod val="75000"/>
                </a:schemeClr>
              </a:buClr>
              <a:buSzPct val="85000"/>
            </a:pPr>
            <a:r>
              <a:rPr lang="en-US" sz="2400" dirty="0"/>
              <a:t>"</a:t>
            </a:r>
            <a:r>
              <a:rPr lang="en-US" sz="2400" dirty="0" err="1"/>
              <a:t>una</a:t>
            </a:r>
            <a:r>
              <a:rPr lang="en-US" sz="2400" dirty="0"/>
              <a:t> </a:t>
            </a:r>
            <a:r>
              <a:rPr lang="en-US" sz="2400" dirty="0" err="1"/>
              <a:t>struttura</a:t>
            </a:r>
            <a:r>
              <a:rPr lang="en-US" sz="2400" dirty="0"/>
              <a:t> </a:t>
            </a:r>
            <a:r>
              <a:rPr lang="en-US" sz="2400" dirty="0" err="1"/>
              <a:t>bipolare</a:t>
            </a:r>
            <a:r>
              <a:rPr lang="en-US" sz="2400" dirty="0"/>
              <a:t> </a:t>
            </a:r>
            <a:r>
              <a:rPr lang="en-US" sz="2400" dirty="0" err="1"/>
              <a:t>delle</a:t>
            </a:r>
            <a:r>
              <a:rPr lang="en-US" sz="2400" dirty="0"/>
              <a:t> </a:t>
            </a:r>
            <a:r>
              <a:rPr lang="en-US" sz="2400" dirty="0" err="1"/>
              <a:t>relazioni</a:t>
            </a:r>
            <a:r>
              <a:rPr lang="en-US" sz="2400" dirty="0"/>
              <a:t> </a:t>
            </a:r>
            <a:r>
              <a:rPr lang="en-US" sz="2400" dirty="0" err="1"/>
              <a:t>internazionali</a:t>
            </a:r>
            <a:r>
              <a:rPr lang="en-US" sz="2400" dirty="0"/>
              <a:t>... </a:t>
            </a:r>
            <a:r>
              <a:rPr lang="en-US" sz="2400" dirty="0" err="1"/>
              <a:t>tende</a:t>
            </a:r>
            <a:r>
              <a:rPr lang="en-US" sz="2400" dirty="0"/>
              <a:t>... a </a:t>
            </a:r>
            <a:r>
              <a:rPr lang="en-US" sz="2400" dirty="0" err="1"/>
              <a:t>indurre</a:t>
            </a:r>
            <a:r>
              <a:rPr lang="en-US" sz="2400" dirty="0"/>
              <a:t>... un senso di cautela e di </a:t>
            </a:r>
            <a:r>
              <a:rPr lang="en-US" sz="2400" dirty="0" err="1"/>
              <a:t>moderazione</a:t>
            </a:r>
            <a:r>
              <a:rPr lang="en-US" sz="2400" dirty="0"/>
              <a:t>, e a </a:t>
            </a:r>
            <a:r>
              <a:rPr lang="en-US" sz="2400" dirty="0" err="1"/>
              <a:t>scoraggiare</a:t>
            </a:r>
            <a:r>
              <a:rPr lang="en-US" sz="2400" dirty="0"/>
              <a:t> </a:t>
            </a:r>
            <a:r>
              <a:rPr lang="en-US" sz="2400" dirty="0" err="1"/>
              <a:t>l'irresponsabilità</a:t>
            </a:r>
            <a:r>
              <a:rPr lang="en-US" sz="2400" dirty="0"/>
              <a:t>" ... le </a:t>
            </a:r>
            <a:r>
              <a:rPr lang="en-US" sz="2400" dirty="0" err="1"/>
              <a:t>armi</a:t>
            </a:r>
            <a:r>
              <a:rPr lang="en-US" sz="2400" dirty="0"/>
              <a:t> </a:t>
            </a:r>
            <a:r>
              <a:rPr lang="en-US" sz="2400" dirty="0" err="1"/>
              <a:t>nucleari</a:t>
            </a:r>
            <a:r>
              <a:rPr lang="en-US" sz="2400" dirty="0"/>
              <a:t> "</a:t>
            </a:r>
            <a:r>
              <a:rPr lang="en-US" sz="2400" dirty="0" err="1"/>
              <a:t>costringevano</a:t>
            </a:r>
            <a:r>
              <a:rPr lang="en-US" sz="2400" dirty="0"/>
              <a:t> </a:t>
            </a:r>
            <a:r>
              <a:rPr lang="en-US" sz="2400" dirty="0" err="1"/>
              <a:t>i</a:t>
            </a:r>
            <a:r>
              <a:rPr lang="en-US" sz="2400" dirty="0"/>
              <a:t> leader </a:t>
            </a:r>
            <a:r>
              <a:rPr lang="en-US" sz="2400" dirty="0" err="1"/>
              <a:t>nazionali</a:t>
            </a:r>
            <a:r>
              <a:rPr lang="en-US" sz="2400" dirty="0"/>
              <a:t>, </a:t>
            </a:r>
            <a:r>
              <a:rPr lang="en-US" sz="2400" dirty="0" err="1"/>
              <a:t>ogni</a:t>
            </a:r>
            <a:r>
              <a:rPr lang="en-US" sz="2400" dirty="0"/>
              <a:t> </a:t>
            </a:r>
            <a:r>
              <a:rPr lang="en-US" sz="2400" dirty="0" err="1"/>
              <a:t>giorno</a:t>
            </a:r>
            <a:r>
              <a:rPr lang="en-US" sz="2400" dirty="0"/>
              <a:t>, a </a:t>
            </a:r>
            <a:r>
              <a:rPr lang="en-US" sz="2400" dirty="0" err="1"/>
              <a:t>confrontarsi</a:t>
            </a:r>
            <a:r>
              <a:rPr lang="en-US" sz="2400" dirty="0"/>
              <a:t> con la </a:t>
            </a:r>
            <a:r>
              <a:rPr lang="en-US" sz="2400" dirty="0" err="1"/>
              <a:t>realtà</a:t>
            </a:r>
            <a:r>
              <a:rPr lang="en-US" sz="2400" dirty="0"/>
              <a:t> di </a:t>
            </a:r>
            <a:r>
              <a:rPr lang="en-US" sz="2400" dirty="0" err="1"/>
              <a:t>ciò</a:t>
            </a:r>
            <a:r>
              <a:rPr lang="en-US" sz="2400" dirty="0"/>
              <a:t> </a:t>
            </a:r>
            <a:r>
              <a:rPr lang="en-US" sz="2400" dirty="0" err="1"/>
              <a:t>che</a:t>
            </a:r>
            <a:r>
              <a:rPr lang="en-US" sz="2400" dirty="0"/>
              <a:t> la </a:t>
            </a:r>
            <a:r>
              <a:rPr lang="en-US" sz="2400" dirty="0" err="1"/>
              <a:t>guerra</a:t>
            </a:r>
            <a:r>
              <a:rPr lang="en-US" sz="2400" dirty="0"/>
              <a:t> </a:t>
            </a:r>
            <a:r>
              <a:rPr lang="en-US" sz="2400" dirty="0" err="1"/>
              <a:t>è</a:t>
            </a:r>
            <a:r>
              <a:rPr lang="en-US" sz="2400" dirty="0"/>
              <a:t> </a:t>
            </a:r>
            <a:r>
              <a:rPr lang="en-US" sz="2400" dirty="0" err="1"/>
              <a:t>realmente</a:t>
            </a:r>
            <a:r>
              <a:rPr lang="en-US" sz="2400" dirty="0"/>
              <a:t>, </a:t>
            </a:r>
            <a:r>
              <a:rPr lang="en-US" sz="2400" dirty="0" err="1"/>
              <a:t>anzi</a:t>
            </a:r>
            <a:r>
              <a:rPr lang="en-US" sz="2400" dirty="0"/>
              <a:t> a </a:t>
            </a:r>
            <a:r>
              <a:rPr lang="en-US" sz="2400" dirty="0" err="1"/>
              <a:t>confrontarsi</a:t>
            </a:r>
            <a:r>
              <a:rPr lang="en-US" sz="2400" dirty="0"/>
              <a:t> con la </a:t>
            </a:r>
            <a:r>
              <a:rPr lang="en-US" sz="2400" dirty="0" err="1"/>
              <a:t>prospettiva</a:t>
            </a:r>
            <a:r>
              <a:rPr lang="en-US" sz="2400" dirty="0"/>
              <a:t> </a:t>
            </a:r>
            <a:r>
              <a:rPr lang="en-US" sz="2400" dirty="0" err="1"/>
              <a:t>della</a:t>
            </a:r>
            <a:r>
              <a:rPr lang="en-US" sz="2400" dirty="0"/>
              <a:t> propria </a:t>
            </a:r>
            <a:r>
              <a:rPr lang="en-US" sz="2400" dirty="0" err="1"/>
              <a:t>mortalità</a:t>
            </a:r>
            <a:r>
              <a:rPr lang="en-US" sz="2400" dirty="0"/>
              <a:t>", </a:t>
            </a:r>
            <a:r>
              <a:rPr lang="en-US" sz="2400" dirty="0" err="1"/>
              <a:t>che</a:t>
            </a:r>
            <a:r>
              <a:rPr lang="en-US" sz="2400" dirty="0"/>
              <a:t> "per </a:t>
            </a:r>
            <a:r>
              <a:rPr lang="en-US" sz="2400" dirty="0" err="1"/>
              <a:t>coloro</a:t>
            </a:r>
            <a:r>
              <a:rPr lang="en-US" sz="2400" dirty="0"/>
              <a:t> </a:t>
            </a:r>
            <a:r>
              <a:rPr lang="en-US" sz="2400" dirty="0" err="1"/>
              <a:t>che</a:t>
            </a:r>
            <a:r>
              <a:rPr lang="en-US" sz="2400" dirty="0"/>
              <a:t> </a:t>
            </a:r>
            <a:r>
              <a:rPr lang="en-US" sz="2400" dirty="0" err="1"/>
              <a:t>cercano</a:t>
            </a:r>
            <a:r>
              <a:rPr lang="en-US" sz="2400" dirty="0"/>
              <a:t> </a:t>
            </a:r>
            <a:r>
              <a:rPr lang="en-US" sz="2400" dirty="0" err="1"/>
              <a:t>modi</a:t>
            </a:r>
            <a:r>
              <a:rPr lang="en-US" sz="2400" dirty="0"/>
              <a:t> per </a:t>
            </a:r>
            <a:r>
              <a:rPr lang="en-US" sz="2400" dirty="0" err="1"/>
              <a:t>evitare</a:t>
            </a:r>
            <a:r>
              <a:rPr lang="en-US" sz="2400" dirty="0"/>
              <a:t> la </a:t>
            </a:r>
            <a:r>
              <a:rPr lang="en-US" sz="2400" dirty="0" err="1"/>
              <a:t>guerra</a:t>
            </a:r>
            <a:r>
              <a:rPr lang="en-US" sz="2400" dirty="0"/>
              <a:t>, non </a:t>
            </a:r>
            <a:r>
              <a:rPr lang="en-US" sz="2400" dirty="0" err="1"/>
              <a:t>è</a:t>
            </a:r>
            <a:r>
              <a:rPr lang="en-US" sz="2400" dirty="0"/>
              <a:t> </a:t>
            </a:r>
            <a:r>
              <a:rPr lang="en-US" sz="2400" dirty="0" err="1"/>
              <a:t>una</a:t>
            </a:r>
            <a:r>
              <a:rPr lang="en-US" sz="2400" dirty="0"/>
              <a:t> </a:t>
            </a:r>
            <a:r>
              <a:rPr lang="en-US" sz="2400" dirty="0" err="1"/>
              <a:t>cosa</a:t>
            </a:r>
            <a:r>
              <a:rPr lang="en-US" sz="2400" dirty="0"/>
              <a:t> </a:t>
            </a:r>
            <a:r>
              <a:rPr lang="en-US" sz="2400" dirty="0" err="1"/>
              <a:t>negativa</a:t>
            </a:r>
            <a:r>
              <a:rPr lang="en-US" sz="2400" dirty="0"/>
              <a:t>".</a:t>
            </a:r>
          </a:p>
          <a:p>
            <a:pPr>
              <a:lnSpc>
                <a:spcPct val="90000"/>
              </a:lnSpc>
              <a:spcAft>
                <a:spcPts val="600"/>
              </a:spcAft>
              <a:buClr>
                <a:schemeClr val="accent1">
                  <a:lumMod val="75000"/>
                </a:schemeClr>
              </a:buClr>
              <a:buSzPct val="85000"/>
            </a:pPr>
            <a:endParaRPr lang="en-US" sz="2400" dirty="0"/>
          </a:p>
          <a:p>
            <a:pPr>
              <a:lnSpc>
                <a:spcPct val="90000"/>
              </a:lnSpc>
              <a:spcAft>
                <a:spcPts val="600"/>
              </a:spcAft>
              <a:buClr>
                <a:schemeClr val="accent1">
                  <a:lumMod val="75000"/>
                </a:schemeClr>
              </a:buClr>
              <a:buSzPct val="85000"/>
            </a:pPr>
            <a:r>
              <a:rPr lang="en-US" sz="2400" dirty="0"/>
              <a:t>[John L. Gaddis, "La </a:t>
            </a:r>
            <a:r>
              <a:rPr lang="en-US" sz="2400" dirty="0" err="1"/>
              <a:t>lunga</a:t>
            </a:r>
            <a:r>
              <a:rPr lang="en-US" sz="2400" dirty="0"/>
              <a:t> pace. </a:t>
            </a:r>
            <a:r>
              <a:rPr lang="en-US" sz="2400" dirty="0" err="1"/>
              <a:t>Elementi</a:t>
            </a:r>
            <a:r>
              <a:rPr lang="en-US" sz="2400" dirty="0"/>
              <a:t> di </a:t>
            </a:r>
            <a:r>
              <a:rPr lang="en-US" sz="2400" dirty="0" err="1"/>
              <a:t>stabilità</a:t>
            </a:r>
            <a:r>
              <a:rPr lang="en-US" sz="2400" dirty="0"/>
              <a:t> </a:t>
            </a:r>
            <a:r>
              <a:rPr lang="en-US" sz="2400" dirty="0" err="1"/>
              <a:t>nel</a:t>
            </a:r>
            <a:r>
              <a:rPr lang="en-US" sz="2400" dirty="0"/>
              <a:t> </a:t>
            </a:r>
            <a:r>
              <a:rPr lang="en-US" sz="2400" dirty="0" err="1"/>
              <a:t>sistema</a:t>
            </a:r>
            <a:r>
              <a:rPr lang="en-US" sz="2400" dirty="0"/>
              <a:t> </a:t>
            </a:r>
            <a:r>
              <a:rPr lang="en-US" sz="2400" dirty="0" err="1"/>
              <a:t>internazionale</a:t>
            </a:r>
            <a:r>
              <a:rPr lang="en-US" sz="2400" dirty="0"/>
              <a:t> del </a:t>
            </a:r>
            <a:r>
              <a:rPr lang="en-US" sz="2400" dirty="0" err="1"/>
              <a:t>dopoguerra</a:t>
            </a:r>
            <a:r>
              <a:rPr lang="en-US" sz="2400" dirty="0"/>
              <a:t>", 1986].</a:t>
            </a:r>
          </a:p>
        </p:txBody>
      </p:sp>
      <p:pic>
        <p:nvPicPr>
          <p:cNvPr id="1026" name="Picture 2" descr="Risultato immagini per quote long peace gaddis"/>
          <p:cNvPicPr>
            <a:picLocks noChangeAspect="1" noChangeArrowheads="1"/>
          </p:cNvPicPr>
          <p:nvPr/>
        </p:nvPicPr>
        <p:blipFill rotWithShape="1">
          <a:blip r:embed="rId6">
            <a:extLst>
              <a:ext uri="{28A0092B-C50C-407E-A947-70E740481C1C}">
                <a14:useLocalDpi xmlns:a14="http://schemas.microsoft.com/office/drawing/2010/main" val="0"/>
              </a:ext>
            </a:extLst>
          </a:blip>
          <a:srcRect r="-2" b="5543"/>
          <a:stretch/>
        </p:blipFill>
        <p:spPr bwMode="auto">
          <a:xfrm>
            <a:off x="7545274" y="10"/>
            <a:ext cx="4646726" cy="6857990"/>
          </a:xfrm>
          <a:prstGeom prst="rect">
            <a:avLst/>
          </a:prstGeom>
          <a:noFill/>
          <a:extLst>
            <a:ext uri="{909E8E84-426E-40dd-AFC4-6F175D3DCCD1}">
              <a14:hiddenFill xmlns="" xmlns:p14="http://schemas.microsoft.com/office/powerpoint/2010/main" xmlns:a14="http://schemas.microsoft.com/office/drawing/2010/main">
                <a:solidFill>
                  <a:srgbClr val="FFFFFF"/>
                </a:solidFill>
              </a14:hiddenFill>
            </a:ext>
          </a:extLst>
        </p:spPr>
      </p:pic>
      <p:grpSp>
        <p:nvGrpSpPr>
          <p:cNvPr id="1037" name="Group 1036">
            <a:extLst>
              <a:ext uri="{FF2B5EF4-FFF2-40B4-BE49-F238E27FC236}">
                <a16:creationId xmlns:a16="http://schemas.microsoft.com/office/drawing/2014/main" id="{B55DE4E1-F219-45A4-96D9-9A86D0E4DB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038" name="Oval 1037">
              <a:extLst>
                <a:ext uri="{FF2B5EF4-FFF2-40B4-BE49-F238E27FC236}">
                  <a16:creationId xmlns:a16="http://schemas.microsoft.com/office/drawing/2014/main" id="{3601C3FF-4A5D-437C-B3DB-A53B99D30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39" name="Oval 1038">
              <a:extLst>
                <a:ext uri="{FF2B5EF4-FFF2-40B4-BE49-F238E27FC236}">
                  <a16:creationId xmlns:a16="http://schemas.microsoft.com/office/drawing/2014/main" id="{61B1BDC9-B583-4F65-8FE9-E2CBE71D93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903721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4" name="Rectangle 2063">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Nixon and Khrushchev stage 'kitchen debate' in Moscow, July 24, 1959 -  POLITICO">
            <a:extLst>
              <a:ext uri="{FF2B5EF4-FFF2-40B4-BE49-F238E27FC236}">
                <a16:creationId xmlns:a16="http://schemas.microsoft.com/office/drawing/2014/main" id="{B058F3BB-7621-A783-A9B7-881AA7E34A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65" b="12949"/>
          <a:stretch/>
        </p:blipFill>
        <p:spPr bwMode="auto">
          <a:xfrm>
            <a:off x="-1"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2066" name="Rectangle 2065">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837459"/>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T"/>
          </a:p>
        </p:txBody>
      </p:sp>
      <p:sp>
        <p:nvSpPr>
          <p:cNvPr id="2068" name="Rectangle 2067">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981573"/>
            <a:ext cx="10222992" cy="2078335"/>
          </a:xfrm>
          <a:prstGeom prst="rect">
            <a:avLst/>
          </a:prstGeom>
          <a:blipFill dpi="0" rotWithShape="1">
            <a:blip r:embed="rId3">
              <a:alphaModFix amt="9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T"/>
          </a:p>
        </p:txBody>
      </p:sp>
      <p:sp>
        <p:nvSpPr>
          <p:cNvPr id="2" name="Titolo 1">
            <a:extLst>
              <a:ext uri="{FF2B5EF4-FFF2-40B4-BE49-F238E27FC236}">
                <a16:creationId xmlns:a16="http://schemas.microsoft.com/office/drawing/2014/main" id="{8AB9677C-4892-809C-64E6-6CC516DED353}"/>
              </a:ext>
            </a:extLst>
          </p:cNvPr>
          <p:cNvSpPr>
            <a:spLocks noGrp="1"/>
          </p:cNvSpPr>
          <p:nvPr>
            <p:ph type="title"/>
          </p:nvPr>
        </p:nvSpPr>
        <p:spPr>
          <a:xfrm>
            <a:off x="1285456" y="4162031"/>
            <a:ext cx="4543683" cy="1767141"/>
          </a:xfrm>
        </p:spPr>
        <p:txBody>
          <a:bodyPr>
            <a:normAutofit/>
          </a:bodyPr>
          <a:lstStyle/>
          <a:p>
            <a:pPr algn="r"/>
            <a:r>
              <a:rPr lang="it-FR" sz="3800" b="1">
                <a:latin typeface="+mn-lt"/>
              </a:rPr>
              <a:t>Il dibattito in cucina (1959)</a:t>
            </a:r>
          </a:p>
        </p:txBody>
      </p:sp>
      <p:sp>
        <p:nvSpPr>
          <p:cNvPr id="3" name="Segnaposto contenuto 2">
            <a:extLst>
              <a:ext uri="{FF2B5EF4-FFF2-40B4-BE49-F238E27FC236}">
                <a16:creationId xmlns:a16="http://schemas.microsoft.com/office/drawing/2014/main" id="{84BA6950-3904-55CD-6CDA-3C3C76F75EAC}"/>
              </a:ext>
            </a:extLst>
          </p:cNvPr>
          <p:cNvSpPr>
            <a:spLocks noGrp="1"/>
          </p:cNvSpPr>
          <p:nvPr>
            <p:ph idx="1"/>
          </p:nvPr>
        </p:nvSpPr>
        <p:spPr>
          <a:xfrm>
            <a:off x="6217920" y="4170410"/>
            <a:ext cx="4699221" cy="1767141"/>
          </a:xfrm>
        </p:spPr>
        <p:txBody>
          <a:bodyPr anchor="ctr">
            <a:normAutofit/>
          </a:bodyPr>
          <a:lstStyle/>
          <a:p>
            <a:pPr marL="0" indent="0">
              <a:buNone/>
            </a:pPr>
            <a:r>
              <a:rPr lang="it-IT" sz="1800" dirty="0">
                <a:hlinkClick r:id="rId5"/>
              </a:rPr>
              <a:t>https://www.youtube.com/watch?v=8kOKb9JcWTI</a:t>
            </a:r>
            <a:endParaRPr lang="it-IT" sz="1800" dirty="0"/>
          </a:p>
          <a:p>
            <a:endParaRPr lang="it-IT" sz="1800" dirty="0"/>
          </a:p>
          <a:p>
            <a:endParaRPr lang="it-FR" sz="1800"/>
          </a:p>
        </p:txBody>
      </p:sp>
      <p:sp>
        <p:nvSpPr>
          <p:cNvPr id="2070" name="Rectangle 2069">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128670"/>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T"/>
          </a:p>
        </p:txBody>
      </p:sp>
      <p:sp>
        <p:nvSpPr>
          <p:cNvPr id="2072" name="Oval 2071">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074" name="Oval 2073">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276003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5388CB-46BD-A8C8-5F45-9CF11EA5C4B1}"/>
              </a:ext>
            </a:extLst>
          </p:cNvPr>
          <p:cNvSpPr>
            <a:spLocks noGrp="1"/>
          </p:cNvSpPr>
          <p:nvPr>
            <p:ph type="title"/>
          </p:nvPr>
        </p:nvSpPr>
        <p:spPr>
          <a:xfrm>
            <a:off x="1131740" y="446494"/>
            <a:ext cx="9928520" cy="645048"/>
          </a:xfrm>
        </p:spPr>
        <p:txBody>
          <a:bodyPr vert="horz" lIns="91440" tIns="45720" rIns="91440" bIns="45720" rtlCol="0" anchor="b">
            <a:normAutofit/>
          </a:bodyPr>
          <a:lstStyle/>
          <a:p>
            <a:pPr algn="ctr"/>
            <a:r>
              <a:rPr lang="en-US" sz="4000" b="1" dirty="0">
                <a:solidFill>
                  <a:schemeClr val="tx1"/>
                </a:solidFill>
                <a:effectLst/>
              </a:rPr>
              <a:t>Pace lunga o violenza globale?</a:t>
            </a:r>
            <a:endParaRPr lang="en-US" sz="4000" b="1" dirty="0">
              <a:solidFill>
                <a:schemeClr val="tx1"/>
              </a:solidFill>
            </a:endParaRPr>
          </a:p>
        </p:txBody>
      </p:sp>
      <p:pic>
        <p:nvPicPr>
          <p:cNvPr id="4" name="Picture 2" descr="The Cold War's Killing Fields: Rethinking the Long Peace: Chamberlin, Paul  Thomas: 9780062367204: Amazon.com: Books">
            <a:extLst>
              <a:ext uri="{FF2B5EF4-FFF2-40B4-BE49-F238E27FC236}">
                <a16:creationId xmlns:a16="http://schemas.microsoft.com/office/drawing/2014/main" id="{48BA93E8-9A8B-765C-D52F-C465E674A47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0629" y="1640134"/>
            <a:ext cx="3068751" cy="46320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THE GLOBAL COLD WAR: THIRD WORLD">
            <a:extLst>
              <a:ext uri="{FF2B5EF4-FFF2-40B4-BE49-F238E27FC236}">
                <a16:creationId xmlns:a16="http://schemas.microsoft.com/office/drawing/2014/main" id="{514488C5-EC3B-B3E8-6512-8A9E5ABDF75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188653" y="1640134"/>
            <a:ext cx="3084964" cy="46320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The Last Colonial Massacre">
            <a:extLst>
              <a:ext uri="{FF2B5EF4-FFF2-40B4-BE49-F238E27FC236}">
                <a16:creationId xmlns:a16="http://schemas.microsoft.com/office/drawing/2014/main" id="{FE5554AF-EC5E-551C-4158-9B768F7480B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02889" y="1610548"/>
            <a:ext cx="2984589" cy="45870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Amazon.fr - The Other Cold War - Kwon, Heonik - Livres">
            <a:extLst>
              <a:ext uri="{FF2B5EF4-FFF2-40B4-BE49-F238E27FC236}">
                <a16:creationId xmlns:a16="http://schemas.microsoft.com/office/drawing/2014/main" id="{8D9D4C5E-3FED-04C5-79AF-2F305A75D2BC}"/>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287479" y="1683280"/>
            <a:ext cx="2872459" cy="4514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6489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olo 1">
            <a:extLst>
              <a:ext uri="{FF2B5EF4-FFF2-40B4-BE49-F238E27FC236}">
                <a16:creationId xmlns:a16="http://schemas.microsoft.com/office/drawing/2014/main" id="{CDE1A015-D862-7339-4AC5-5E3E9DBEB35E}"/>
              </a:ext>
            </a:extLst>
          </p:cNvPr>
          <p:cNvSpPr>
            <a:spLocks noGrp="1"/>
          </p:cNvSpPr>
          <p:nvPr>
            <p:ph type="title"/>
          </p:nvPr>
        </p:nvSpPr>
        <p:spPr>
          <a:xfrm>
            <a:off x="643468" y="643466"/>
            <a:ext cx="3686312" cy="5528734"/>
          </a:xfrm>
        </p:spPr>
        <p:txBody>
          <a:bodyPr>
            <a:normAutofit/>
          </a:bodyPr>
          <a:lstStyle/>
          <a:p>
            <a:pPr algn="r"/>
            <a:r>
              <a:rPr lang="it-FR" sz="4800">
                <a:solidFill>
                  <a:srgbClr val="FFFFFF"/>
                </a:solidFill>
              </a:rPr>
              <a:t>Domanda</a:t>
            </a:r>
          </a:p>
        </p:txBody>
      </p:sp>
      <p:sp>
        <p:nvSpPr>
          <p:cNvPr id="3" name="Segnaposto contenuto 2">
            <a:extLst>
              <a:ext uri="{FF2B5EF4-FFF2-40B4-BE49-F238E27FC236}">
                <a16:creationId xmlns:a16="http://schemas.microsoft.com/office/drawing/2014/main" id="{E3E0AEF7-1E71-FA9B-7A77-11AA1B2FA4FD}"/>
              </a:ext>
            </a:extLst>
          </p:cNvPr>
          <p:cNvSpPr>
            <a:spLocks noGrp="1"/>
          </p:cNvSpPr>
          <p:nvPr>
            <p:ph idx="1"/>
          </p:nvPr>
        </p:nvSpPr>
        <p:spPr>
          <a:xfrm>
            <a:off x="5053780" y="599768"/>
            <a:ext cx="6074467" cy="5572432"/>
          </a:xfrm>
        </p:spPr>
        <p:txBody>
          <a:bodyPr anchor="ctr">
            <a:normAutofit/>
          </a:bodyPr>
          <a:lstStyle/>
          <a:p>
            <a:pPr marL="0" indent="0" algn="ctr">
              <a:buNone/>
            </a:pPr>
            <a:endParaRPr lang="it-FR" sz="2400"/>
          </a:p>
          <a:p>
            <a:pPr marL="0" indent="0" algn="ctr">
              <a:buNone/>
            </a:pPr>
            <a:endParaRPr lang="it-FR" sz="2400"/>
          </a:p>
          <a:p>
            <a:pPr marL="0" indent="0" algn="ctr">
              <a:buNone/>
            </a:pPr>
            <a:r>
              <a:rPr lang="it-FR" sz="2400" b="1"/>
              <a:t>Perché e come la guerra fredda è "diventata globale" nel 1949-50?</a:t>
            </a:r>
          </a:p>
        </p:txBody>
      </p:sp>
      <p:sp>
        <p:nvSpPr>
          <p:cNvPr id="12" name="Oval 11">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105697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olo 1"/>
          <p:cNvSpPr>
            <a:spLocks noGrp="1"/>
          </p:cNvSpPr>
          <p:nvPr>
            <p:ph type="title"/>
          </p:nvPr>
        </p:nvSpPr>
        <p:spPr>
          <a:xfrm>
            <a:off x="643468" y="643466"/>
            <a:ext cx="3686312" cy="5528734"/>
          </a:xfrm>
        </p:spPr>
        <p:txBody>
          <a:bodyPr>
            <a:normAutofit/>
          </a:bodyPr>
          <a:lstStyle/>
          <a:p>
            <a:pPr algn="r"/>
            <a:r>
              <a:rPr lang="en-US" sz="4800" b="1">
                <a:solidFill>
                  <a:srgbClr val="FFFFFF"/>
                </a:solidFill>
                <a:latin typeface="+mn-lt"/>
              </a:rPr>
              <a:t>1949-50: la guerra fredda diventa globale</a:t>
            </a:r>
          </a:p>
        </p:txBody>
      </p:sp>
      <p:sp>
        <p:nvSpPr>
          <p:cNvPr id="3" name="Segnaposto contenuto 2"/>
          <p:cNvSpPr>
            <a:spLocks noGrp="1"/>
          </p:cNvSpPr>
          <p:nvPr>
            <p:ph idx="1"/>
          </p:nvPr>
        </p:nvSpPr>
        <p:spPr>
          <a:xfrm>
            <a:off x="5053780" y="599768"/>
            <a:ext cx="6074467" cy="5572432"/>
          </a:xfrm>
        </p:spPr>
        <p:txBody>
          <a:bodyPr anchor="ctr">
            <a:normAutofit/>
          </a:bodyPr>
          <a:lstStyle/>
          <a:p>
            <a:endParaRPr lang="en-US" sz="2400" dirty="0"/>
          </a:p>
          <a:p>
            <a:r>
              <a:rPr lang="it-IT" sz="2400" u="sng" dirty="0"/>
              <a:t>8.1949</a:t>
            </a:r>
            <a:r>
              <a:rPr lang="it-IT" sz="2400" dirty="0"/>
              <a:t>: Primo test nucleare sovietico: fine formale del monopolio nucleare degli Stati Uniti.</a:t>
            </a:r>
          </a:p>
          <a:p>
            <a:pPr marL="0" indent="0">
              <a:buNone/>
            </a:pPr>
            <a:endParaRPr lang="it-IT" sz="2400" dirty="0"/>
          </a:p>
          <a:p>
            <a:r>
              <a:rPr lang="it-IT" sz="2400" u="sng" dirty="0"/>
              <a:t>10.1949</a:t>
            </a:r>
            <a:r>
              <a:rPr lang="it-IT" sz="2400" dirty="0"/>
              <a:t>: fine della guerra civile cinese e nascita della Repubblica Popolare Cinese: alterazione radicale degli equilibri di potere a livello mondiale.</a:t>
            </a:r>
          </a:p>
          <a:p>
            <a:pPr marL="45720" indent="0">
              <a:buNone/>
            </a:pPr>
            <a:endParaRPr lang="it-IT" sz="2400" dirty="0"/>
          </a:p>
          <a:p>
            <a:r>
              <a:rPr lang="it-IT" sz="2400" u="sng" dirty="0"/>
              <a:t>6.1950</a:t>
            </a:r>
            <a:r>
              <a:rPr lang="it-IT" sz="2400" dirty="0"/>
              <a:t>: inizio della Guerra di Corea: la Guerra Fredda diventa molto calda</a:t>
            </a:r>
          </a:p>
          <a:p>
            <a:pPr>
              <a:buNone/>
            </a:pPr>
            <a:endParaRPr lang="en-US" sz="2400" dirty="0"/>
          </a:p>
        </p:txBody>
      </p:sp>
      <p:sp>
        <p:nvSpPr>
          <p:cNvPr id="12" name="Oval 11">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324477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659" y="1123527"/>
            <a:ext cx="3419064" cy="4604800"/>
          </a:xfrm>
          <a:prstGeom prst="rect">
            <a:avLst/>
          </a:prstGeom>
        </p:spPr>
      </p:pic>
      <p:cxnSp>
        <p:nvCxnSpPr>
          <p:cNvPr id="11" name="Straight Connector 10">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0676" y="2582406"/>
            <a:ext cx="3537345" cy="1687041"/>
          </a:xfrm>
          <a:prstGeom prst="rect">
            <a:avLst/>
          </a:prstGeom>
        </p:spPr>
      </p:pic>
      <p:cxnSp>
        <p:nvCxnSpPr>
          <p:cNvPr id="13" name="Straight Connector 12">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2336" y="1693357"/>
            <a:ext cx="3517120" cy="3465142"/>
          </a:xfrm>
          <a:prstGeom prst="rect">
            <a:avLst/>
          </a:prstGeom>
        </p:spPr>
      </p:pic>
    </p:spTree>
    <p:extLst>
      <p:ext uri="{BB962C8B-B14F-4D97-AF65-F5344CB8AC3E}">
        <p14:creationId xmlns:p14="http://schemas.microsoft.com/office/powerpoint/2010/main" val="26336646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919" name="Group 38918">
            <a:extLst>
              <a:ext uri="{FF2B5EF4-FFF2-40B4-BE49-F238E27FC236}">
                <a16:creationId xmlns:a16="http://schemas.microsoft.com/office/drawing/2014/main" id="{EC78E3E1-BBBA-4058-AAEB-714F04B025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8920" name="Oval 38919">
              <a:extLst>
                <a:ext uri="{FF2B5EF4-FFF2-40B4-BE49-F238E27FC236}">
                  <a16:creationId xmlns:a16="http://schemas.microsoft.com/office/drawing/2014/main" id="{86860FA5-CE2B-4019-8FD1-031D7D84E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8921" name="Oval 38920">
              <a:extLst>
                <a:ext uri="{FF2B5EF4-FFF2-40B4-BE49-F238E27FC236}">
                  <a16:creationId xmlns:a16="http://schemas.microsoft.com/office/drawing/2014/main" id="{392DF474-2C37-4DC7-B889-E88EAADEA6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38923" name="Rectangle 38922">
            <a:extLst>
              <a:ext uri="{FF2B5EF4-FFF2-40B4-BE49-F238E27FC236}">
                <a16:creationId xmlns:a16="http://schemas.microsoft.com/office/drawing/2014/main" id="{F3AF35CD-DA30-4E34-B0F3-32C27766D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914" name="Segnaposto contenuto 3" descr="coldwar.gif"/>
          <p:cNvPicPr>
            <a:picLocks noGrp="1" noChangeAspect="1"/>
          </p:cNvPicPr>
          <p:nvPr>
            <p:ph idx="4294967295"/>
          </p:nvPr>
        </p:nvPicPr>
        <p:blipFill>
          <a:blip r:embed="rId6" cstate="print"/>
          <a:stretch>
            <a:fillRect/>
          </a:stretch>
        </p:blipFill>
        <p:spPr>
          <a:xfrm>
            <a:off x="633999" y="871847"/>
            <a:ext cx="6882269" cy="5124567"/>
          </a:xfrm>
          <a:prstGeom prst="rect">
            <a:avLst/>
          </a:prstGeom>
        </p:spPr>
      </p:pic>
      <p:grpSp>
        <p:nvGrpSpPr>
          <p:cNvPr id="38925" name="Group 38924">
            <a:extLst>
              <a:ext uri="{FF2B5EF4-FFF2-40B4-BE49-F238E27FC236}">
                <a16:creationId xmlns:a16="http://schemas.microsoft.com/office/drawing/2014/main" id="{BCFC42DC-2C46-47C4-BC61-530557385D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8926" name="Oval 38925">
              <a:extLst>
                <a:ext uri="{FF2B5EF4-FFF2-40B4-BE49-F238E27FC236}">
                  <a16:creationId xmlns:a16="http://schemas.microsoft.com/office/drawing/2014/main" id="{54B91A37-AA1F-4966-8ACF-93023547D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8927" name="Oval 38926">
              <a:extLst>
                <a:ext uri="{FF2B5EF4-FFF2-40B4-BE49-F238E27FC236}">
                  <a16:creationId xmlns:a16="http://schemas.microsoft.com/office/drawing/2014/main" id="{17B17AC5-0931-432F-9A4A-DDCFAA010A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9787262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Image 1"/>
          <p:cNvPicPr>
            <a:picLocks noChangeAspect="1"/>
          </p:cNvPicPr>
          <p:nvPr/>
        </p:nvPicPr>
        <p:blipFill rotWithShape="1">
          <a:blip r:embed="rId2">
            <a:extLst>
              <a:ext uri="{28A0092B-C50C-407E-A947-70E740481C1C}">
                <a14:useLocalDpi xmlns:a14="http://schemas.microsoft.com/office/drawing/2010/main" val="0"/>
              </a:ext>
            </a:extLst>
          </a:blip>
          <a:srcRect l="9706" r="37024" b="2"/>
          <a:stretch/>
        </p:blipFill>
        <p:spPr>
          <a:xfrm>
            <a:off x="838199" y="557188"/>
            <a:ext cx="4181917" cy="5750293"/>
          </a:xfrm>
          <a:prstGeom prst="rect">
            <a:avLst/>
          </a:prstGeom>
        </p:spPr>
      </p:pic>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r="3" b="1260"/>
          <a:stretch/>
        </p:blipFill>
        <p:spPr>
          <a:xfrm>
            <a:off x="5186775" y="557188"/>
            <a:ext cx="6167025" cy="2785948"/>
          </a:xfrm>
          <a:prstGeom prst="rect">
            <a:avLst/>
          </a:prstGeom>
        </p:spPr>
      </p:pic>
      <p:pic>
        <p:nvPicPr>
          <p:cNvPr id="3" name="Image 2"/>
          <p:cNvPicPr>
            <a:picLocks noChangeAspect="1"/>
          </p:cNvPicPr>
          <p:nvPr/>
        </p:nvPicPr>
        <p:blipFill rotWithShape="1">
          <a:blip r:embed="rId4">
            <a:extLst>
              <a:ext uri="{28A0092B-C50C-407E-A947-70E740481C1C}">
                <a14:useLocalDpi xmlns:a14="http://schemas.microsoft.com/office/drawing/2010/main" val="0"/>
              </a:ext>
            </a:extLst>
          </a:blip>
          <a:srcRect t="6939" r="-4" b="23392"/>
          <a:stretch/>
        </p:blipFill>
        <p:spPr>
          <a:xfrm>
            <a:off x="5186774" y="3514851"/>
            <a:ext cx="6167025" cy="2792631"/>
          </a:xfrm>
          <a:prstGeom prst="rect">
            <a:avLst/>
          </a:prstGeom>
        </p:spPr>
      </p:pic>
    </p:spTree>
    <p:extLst>
      <p:ext uri="{BB962C8B-B14F-4D97-AF65-F5344CB8AC3E}">
        <p14:creationId xmlns:p14="http://schemas.microsoft.com/office/powerpoint/2010/main" val="3370561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135" name="Rectangle 48134">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37" name="Rectangle 48136">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48129" name="Rectangle 2"/>
          <p:cNvSpPr>
            <a:spLocks noGrp="1" noChangeArrowheads="1"/>
          </p:cNvSpPr>
          <p:nvPr>
            <p:ph type="title"/>
          </p:nvPr>
        </p:nvSpPr>
        <p:spPr>
          <a:xfrm>
            <a:off x="643468" y="643466"/>
            <a:ext cx="3686312" cy="5528734"/>
          </a:xfrm>
        </p:spPr>
        <p:txBody>
          <a:bodyPr>
            <a:normAutofit/>
          </a:bodyPr>
          <a:lstStyle/>
          <a:p>
            <a:pPr algn="r"/>
            <a:r>
              <a:rPr lang="it-IT" sz="4800" b="1">
                <a:solidFill>
                  <a:srgbClr val="FFFFFF"/>
                </a:solidFill>
              </a:rPr>
              <a:t>Corea dopo il 1945</a:t>
            </a:r>
          </a:p>
        </p:txBody>
      </p:sp>
      <p:sp>
        <p:nvSpPr>
          <p:cNvPr id="48130" name="Rectangle 3"/>
          <p:cNvSpPr>
            <a:spLocks noGrp="1" noChangeArrowheads="1"/>
          </p:cNvSpPr>
          <p:nvPr>
            <p:ph idx="1"/>
          </p:nvPr>
        </p:nvSpPr>
        <p:spPr>
          <a:xfrm>
            <a:off x="5053780" y="1146305"/>
            <a:ext cx="6074467" cy="5572432"/>
          </a:xfrm>
        </p:spPr>
        <p:txBody>
          <a:bodyPr anchor="ctr">
            <a:noAutofit/>
          </a:bodyPr>
          <a:lstStyle/>
          <a:p>
            <a:endParaRPr lang="it-IT" sz="2400" dirty="0"/>
          </a:p>
          <a:p>
            <a:r>
              <a:rPr lang="it-IT" sz="2400" dirty="0"/>
              <a:t>Fine del dominio giapponese e divisione in due stati (38° parallelo)</a:t>
            </a:r>
          </a:p>
          <a:p>
            <a:pPr>
              <a:buFont typeface="Arial" charset="0"/>
              <a:buNone/>
            </a:pPr>
            <a:endParaRPr lang="it-IT" sz="2400" dirty="0"/>
          </a:p>
          <a:p>
            <a:r>
              <a:rPr lang="it-IT" sz="2400" dirty="0"/>
              <a:t>Divisione temporanea che viene congelata dall'inizio della Guerra Fredda (guerra a bassa intensità)</a:t>
            </a:r>
          </a:p>
          <a:p>
            <a:endParaRPr lang="it-IT" sz="2400" dirty="0"/>
          </a:p>
          <a:p>
            <a:r>
              <a:rPr lang="it-IT" sz="2400" dirty="0"/>
              <a:t>Pressioni nordcoreane sull'URSS per autorizzare una "riunificazione militare" della penisola</a:t>
            </a:r>
          </a:p>
          <a:p>
            <a:endParaRPr lang="it-IT" sz="2400" dirty="0"/>
          </a:p>
          <a:p>
            <a:r>
              <a:rPr lang="it-IT" sz="2400" dirty="0"/>
              <a:t>La Corea è strategicamente pericolosa per gli Stati Uniti.</a:t>
            </a:r>
          </a:p>
          <a:p>
            <a:endParaRPr lang="it-IT" sz="2400" dirty="0"/>
          </a:p>
          <a:p>
            <a:pPr marL="0" indent="0">
              <a:buNone/>
            </a:pPr>
            <a:endParaRPr lang="it-IT" sz="2400" dirty="0"/>
          </a:p>
          <a:p>
            <a:endParaRPr lang="it-IT" sz="2400" dirty="0"/>
          </a:p>
        </p:txBody>
      </p:sp>
      <p:sp>
        <p:nvSpPr>
          <p:cNvPr id="48139" name="Oval 48138">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8141" name="Oval 48140">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666234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gnaposto contenuto 3" descr="korea_prior_to_war.png">
            <a:extLst>
              <a:ext uri="{FF2B5EF4-FFF2-40B4-BE49-F238E27FC236}">
                <a16:creationId xmlns:a16="http://schemas.microsoft.com/office/drawing/2014/main" id="{2CB0E9F7-272C-19A7-18FC-BF6EAA1C8832}"/>
              </a:ext>
            </a:extLst>
          </p:cNvPr>
          <p:cNvPicPr>
            <a:picLocks noChangeAspect="1"/>
          </p:cNvPicPr>
          <p:nvPr/>
        </p:nvPicPr>
        <p:blipFill rotWithShape="1">
          <a:blip r:embed="rId2" cstate="print"/>
          <a:srcRect l="24586" r="12021" b="-2"/>
          <a:stretch/>
        </p:blipFill>
        <p:spPr>
          <a:xfrm>
            <a:off x="1" y="1"/>
            <a:ext cx="4038603" cy="5271924"/>
          </a:xfrm>
          <a:prstGeom prst="rect">
            <a:avLst/>
          </a:prstGeom>
        </p:spPr>
      </p:pic>
      <p:sp>
        <p:nvSpPr>
          <p:cNvPr id="4" name="Titre 3"/>
          <p:cNvSpPr>
            <a:spLocks noGrp="1"/>
          </p:cNvSpPr>
          <p:nvPr>
            <p:ph type="title"/>
          </p:nvPr>
        </p:nvSpPr>
        <p:spPr>
          <a:xfrm>
            <a:off x="699713" y="5588000"/>
            <a:ext cx="10730287" cy="920590"/>
          </a:xfrm>
        </p:spPr>
        <p:txBody>
          <a:bodyPr vert="horz" lIns="91440" tIns="45720" rIns="91440" bIns="45720" rtlCol="0" anchor="ctr">
            <a:normAutofit/>
          </a:bodyPr>
          <a:lstStyle/>
          <a:p>
            <a:pPr algn="ctr"/>
            <a:r>
              <a:rPr lang="en-US" sz="4000" b="1" kern="1200" dirty="0">
                <a:solidFill>
                  <a:srgbClr val="FFFFFF"/>
                </a:solidFill>
                <a:latin typeface="+mj-lt"/>
                <a:ea typeface="+mj-ea"/>
                <a:cs typeface="+mj-cs"/>
              </a:rPr>
              <a:t> Kim il sung e </a:t>
            </a:r>
            <a:r>
              <a:rPr lang="en-US" sz="4000" b="1" kern="1200" dirty="0" err="1">
                <a:solidFill>
                  <a:srgbClr val="FFFFFF"/>
                </a:solidFill>
                <a:latin typeface="+mj-lt"/>
                <a:ea typeface="+mj-ea"/>
                <a:cs typeface="+mj-cs"/>
              </a:rPr>
              <a:t>Singhman </a:t>
            </a:r>
            <a:r>
              <a:rPr lang="en-US" sz="4000" b="1" kern="1200" dirty="0">
                <a:solidFill>
                  <a:srgbClr val="FFFFFF"/>
                </a:solidFill>
                <a:latin typeface="+mj-lt"/>
                <a:ea typeface="+mj-ea"/>
                <a:cs typeface="+mj-cs"/>
              </a:rPr>
              <a:t>Ree </a:t>
            </a:r>
          </a:p>
        </p:txBody>
      </p:sp>
      <p:pic>
        <p:nvPicPr>
          <p:cNvPr id="8" name="Espace réservé du contenu 7"/>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5325" b="9325"/>
          <a:stretch/>
        </p:blipFill>
        <p:spPr>
          <a:xfrm>
            <a:off x="8115292" y="1"/>
            <a:ext cx="4076700" cy="5271924"/>
          </a:xfrm>
          <a:prstGeom prst="rect">
            <a:avLst/>
          </a:prstGeom>
        </p:spPr>
      </p:pic>
      <p:pic>
        <p:nvPicPr>
          <p:cNvPr id="7" name="Espace réservé du contenu 6"/>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9821" r="1" b="1"/>
          <a:stretch/>
        </p:blipFill>
        <p:spPr>
          <a:xfrm>
            <a:off x="4038600" y="1"/>
            <a:ext cx="4076700" cy="5271924"/>
          </a:xfrm>
          <a:prstGeom prst="rect">
            <a:avLst/>
          </a:prstGeom>
        </p:spPr>
      </p:pic>
    </p:spTree>
    <p:extLst>
      <p:ext uri="{BB962C8B-B14F-4D97-AF65-F5344CB8AC3E}">
        <p14:creationId xmlns:p14="http://schemas.microsoft.com/office/powerpoint/2010/main" val="31798510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extLst>
              <a:ext uri="{28A0092B-C50C-407E-A947-70E740481C1C}">
                <a14:useLocalDpi xmlns:a14="http://schemas.microsoft.com/office/drawing/2010/main" val="0"/>
              </a:ext>
            </a:extLst>
          </a:blip>
          <a:srcRect b="25000"/>
          <a:stretch/>
        </p:blipFill>
        <p:spPr>
          <a:xfrm>
            <a:off x="2489201" y="643467"/>
            <a:ext cx="7213598" cy="5410199"/>
          </a:xfrm>
          <a:prstGeom prst="rect">
            <a:avLst/>
          </a:prstGeom>
        </p:spPr>
      </p:pic>
    </p:spTree>
    <p:extLst>
      <p:ext uri="{BB962C8B-B14F-4D97-AF65-F5344CB8AC3E}">
        <p14:creationId xmlns:p14="http://schemas.microsoft.com/office/powerpoint/2010/main" val="19893775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EC78E3E1-BBBA-4058-AAEB-714F04B025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4" name="Oval 23">
              <a:extLst>
                <a:ext uri="{FF2B5EF4-FFF2-40B4-BE49-F238E27FC236}">
                  <a16:creationId xmlns:a16="http://schemas.microsoft.com/office/drawing/2014/main" id="{86860FA5-CE2B-4019-8FD1-031D7D84E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5" name="Oval 24">
              <a:extLst>
                <a:ext uri="{FF2B5EF4-FFF2-40B4-BE49-F238E27FC236}">
                  <a16:creationId xmlns:a16="http://schemas.microsoft.com/office/drawing/2014/main" id="{392DF474-2C37-4DC7-B889-E88EAADEA6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27" name="Rectangle 26">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E5821A2D-F010-4C2B-8819-23281D9C77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Image 1" descr="Acheson.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396" y="1606405"/>
            <a:ext cx="3573675" cy="3736114"/>
          </a:xfrm>
          <a:prstGeom prst="rect">
            <a:avLst/>
          </a:prstGeom>
        </p:spPr>
      </p:pic>
      <p:sp>
        <p:nvSpPr>
          <p:cNvPr id="3" name="Espace réservé du contenu 2"/>
          <p:cNvSpPr>
            <a:spLocks noGrp="1"/>
          </p:cNvSpPr>
          <p:nvPr>
            <p:ph idx="4294967295"/>
          </p:nvPr>
        </p:nvSpPr>
        <p:spPr>
          <a:xfrm>
            <a:off x="6386285" y="7692"/>
            <a:ext cx="5805409" cy="3715603"/>
          </a:xfrm>
        </p:spPr>
        <p:txBody>
          <a:bodyPr vert="horz" lIns="91440" tIns="45720" rIns="91440" bIns="45720" rtlCol="0">
            <a:noAutofit/>
          </a:bodyPr>
          <a:lstStyle/>
          <a:p>
            <a:pPr marL="0" indent="0">
              <a:buNone/>
            </a:pPr>
            <a:endParaRPr lang="en-US" sz="2400" dirty="0"/>
          </a:p>
          <a:p>
            <a:pPr marL="0" indent="0">
              <a:buNone/>
            </a:pPr>
            <a:r>
              <a:rPr lang="en-US" sz="2400" dirty="0" err="1"/>
              <a:t>Corea</a:t>
            </a:r>
            <a:r>
              <a:rPr lang="en-US" sz="2400" dirty="0"/>
              <a:t> non </a:t>
            </a:r>
            <a:r>
              <a:rPr lang="en-US" sz="2400" dirty="0" err="1"/>
              <a:t>inclusa</a:t>
            </a:r>
            <a:r>
              <a:rPr lang="en-US" sz="2400" dirty="0"/>
              <a:t> </a:t>
            </a:r>
            <a:r>
              <a:rPr lang="en-US" sz="2400" dirty="0" err="1"/>
              <a:t>nel</a:t>
            </a:r>
            <a:r>
              <a:rPr lang="en-US" sz="2400" dirty="0"/>
              <a:t> "</a:t>
            </a:r>
            <a:r>
              <a:rPr lang="en-US" sz="2400" dirty="0" err="1"/>
              <a:t>perimetro</a:t>
            </a:r>
            <a:r>
              <a:rPr lang="en-US" sz="2400" dirty="0"/>
              <a:t> di </a:t>
            </a:r>
            <a:r>
              <a:rPr lang="en-US" sz="2400" dirty="0" err="1"/>
              <a:t>difesa</a:t>
            </a:r>
            <a:r>
              <a:rPr lang="en-US" sz="2400" dirty="0"/>
              <a:t>" </a:t>
            </a:r>
            <a:r>
              <a:rPr lang="en-US" sz="2400" dirty="0" err="1"/>
              <a:t>statunitense</a:t>
            </a:r>
            <a:endParaRPr lang="en-US" sz="2400" dirty="0"/>
          </a:p>
          <a:p>
            <a:pPr marL="0" indent="0">
              <a:buNone/>
            </a:pPr>
            <a:r>
              <a:rPr lang="en-US" sz="2400" dirty="0"/>
              <a:t>[</a:t>
            </a:r>
            <a:r>
              <a:rPr lang="en-US" sz="2400" dirty="0" err="1"/>
              <a:t>Segretario</a:t>
            </a:r>
            <a:r>
              <a:rPr lang="en-US" sz="2400" dirty="0"/>
              <a:t> di </a:t>
            </a:r>
            <a:r>
              <a:rPr lang="en-US" sz="2400" dirty="0" err="1"/>
              <a:t>Stato</a:t>
            </a:r>
            <a:r>
              <a:rPr lang="en-US" sz="2400" dirty="0"/>
              <a:t> Dean Acheson, </a:t>
            </a:r>
            <a:r>
              <a:rPr lang="en-US" sz="2400" dirty="0" err="1"/>
              <a:t>discorso</a:t>
            </a:r>
            <a:r>
              <a:rPr lang="en-US" sz="2400" dirty="0"/>
              <a:t> al National Press Club, 1.1950].</a:t>
            </a:r>
          </a:p>
          <a:p>
            <a:pPr marL="0" indent="0">
              <a:buNone/>
            </a:pPr>
            <a:endParaRPr lang="en-US" sz="2400" dirty="0"/>
          </a:p>
          <a:p>
            <a:pPr marL="0" indent="0">
              <a:buNone/>
            </a:pPr>
            <a:r>
              <a:rPr lang="en-US" sz="2400" dirty="0" err="1"/>
              <a:t>È</a:t>
            </a:r>
            <a:r>
              <a:rPr lang="en-US" sz="2400" dirty="0"/>
              <a:t> </a:t>
            </a:r>
            <a:r>
              <a:rPr lang="en-US" sz="2400" dirty="0" err="1"/>
              <a:t>necessaria</a:t>
            </a:r>
            <a:r>
              <a:rPr lang="en-US" sz="2400" dirty="0"/>
              <a:t> "</a:t>
            </a:r>
            <a:r>
              <a:rPr lang="en-US" sz="2400" dirty="0" err="1"/>
              <a:t>un'azione</a:t>
            </a:r>
            <a:r>
              <a:rPr lang="en-US" sz="2400" dirty="0"/>
              <a:t> </a:t>
            </a:r>
            <a:r>
              <a:rPr lang="en-US" sz="2400" dirty="0" err="1"/>
              <a:t>decisiva</a:t>
            </a:r>
            <a:r>
              <a:rPr lang="en-US" sz="2400" dirty="0"/>
              <a:t> come </a:t>
            </a:r>
            <a:r>
              <a:rPr lang="en-US" sz="2400" dirty="0" err="1"/>
              <a:t>simbolo</a:t>
            </a:r>
            <a:r>
              <a:rPr lang="en-US" sz="2400" dirty="0"/>
              <a:t> </a:t>
            </a:r>
            <a:r>
              <a:rPr lang="en-US" sz="2400" dirty="0" err="1"/>
              <a:t>della</a:t>
            </a:r>
            <a:r>
              <a:rPr lang="en-US" sz="2400" dirty="0"/>
              <a:t> forza e </a:t>
            </a:r>
            <a:r>
              <a:rPr lang="en-US" sz="2400" dirty="0" err="1"/>
              <a:t>della</a:t>
            </a:r>
            <a:r>
              <a:rPr lang="en-US" sz="2400" dirty="0"/>
              <a:t> </a:t>
            </a:r>
            <a:r>
              <a:rPr lang="en-US" sz="2400" dirty="0" err="1"/>
              <a:t>determinazione</a:t>
            </a:r>
            <a:r>
              <a:rPr lang="en-US" sz="2400" dirty="0"/>
              <a:t> </a:t>
            </a:r>
            <a:r>
              <a:rPr lang="en-US" sz="2400" dirty="0" err="1"/>
              <a:t>dell'Occidente</a:t>
            </a:r>
            <a:r>
              <a:rPr lang="en-US" sz="2400" dirty="0"/>
              <a:t>" e per </a:t>
            </a:r>
            <a:r>
              <a:rPr lang="en-US" sz="2400" dirty="0" err="1"/>
              <a:t>prevenire</a:t>
            </a:r>
            <a:r>
              <a:rPr lang="en-US" sz="2400" dirty="0"/>
              <a:t> "</a:t>
            </a:r>
            <a:r>
              <a:rPr lang="en-US" sz="2400" dirty="0" err="1"/>
              <a:t>nuove</a:t>
            </a:r>
            <a:r>
              <a:rPr lang="en-US" sz="2400" dirty="0"/>
              <a:t> </a:t>
            </a:r>
            <a:r>
              <a:rPr lang="en-US" sz="2400" dirty="0" err="1"/>
              <a:t>azioni</a:t>
            </a:r>
            <a:r>
              <a:rPr lang="en-US" sz="2400" dirty="0"/>
              <a:t> aggressive </a:t>
            </a:r>
            <a:r>
              <a:rPr lang="en-US" sz="2400" dirty="0" err="1"/>
              <a:t>altrove</a:t>
            </a:r>
            <a:r>
              <a:rPr lang="en-US" sz="2400" dirty="0"/>
              <a:t> </a:t>
            </a:r>
            <a:r>
              <a:rPr lang="en-US" sz="2400" dirty="0" err="1"/>
              <a:t>che</a:t>
            </a:r>
            <a:r>
              <a:rPr lang="en-US" sz="2400" dirty="0"/>
              <a:t> </a:t>
            </a:r>
            <a:r>
              <a:rPr lang="en-US" sz="2400" dirty="0" err="1"/>
              <a:t>demoralizzino</a:t>
            </a:r>
            <a:r>
              <a:rPr lang="en-US" sz="2400" dirty="0"/>
              <a:t> </a:t>
            </a:r>
            <a:r>
              <a:rPr lang="en-US" sz="2400" dirty="0" err="1"/>
              <a:t>i</a:t>
            </a:r>
            <a:r>
              <a:rPr lang="en-US" sz="2400" dirty="0"/>
              <a:t> </a:t>
            </a:r>
            <a:r>
              <a:rPr lang="en-US" sz="2400" dirty="0" err="1"/>
              <a:t>paesi</a:t>
            </a:r>
            <a:r>
              <a:rPr lang="en-US" sz="2400" dirty="0"/>
              <a:t> </a:t>
            </a:r>
            <a:r>
              <a:rPr lang="en-US" sz="2400" dirty="0" err="1"/>
              <a:t>adiacenti</a:t>
            </a:r>
            <a:r>
              <a:rPr lang="en-US" sz="2400" dirty="0"/>
              <a:t> </a:t>
            </a:r>
            <a:r>
              <a:rPr lang="en-US" sz="2400" dirty="0" err="1"/>
              <a:t>all'orbita</a:t>
            </a:r>
            <a:r>
              <a:rPr lang="en-US" sz="2400" dirty="0"/>
              <a:t> </a:t>
            </a:r>
            <a:r>
              <a:rPr lang="en-US" sz="2400" dirty="0" err="1"/>
              <a:t>sovietica</a:t>
            </a:r>
            <a:r>
              <a:rPr lang="en-US" sz="2400" dirty="0"/>
              <a:t>".</a:t>
            </a:r>
          </a:p>
          <a:p>
            <a:pPr marL="0" indent="0">
              <a:buNone/>
            </a:pPr>
            <a:endParaRPr lang="en-US" sz="2400" dirty="0"/>
          </a:p>
          <a:p>
            <a:pPr marL="0" indent="0">
              <a:buNone/>
            </a:pPr>
            <a:r>
              <a:rPr lang="en-US" sz="2400" dirty="0" err="1"/>
              <a:t>Problema</a:t>
            </a:r>
            <a:r>
              <a:rPr lang="en-US" sz="2400" dirty="0"/>
              <a:t> </a:t>
            </a:r>
            <a:r>
              <a:rPr lang="en-US" sz="2400" dirty="0" err="1"/>
              <a:t>chiave</a:t>
            </a:r>
            <a:r>
              <a:rPr lang="en-US" sz="2400" dirty="0"/>
              <a:t>: </a:t>
            </a:r>
            <a:r>
              <a:rPr lang="en-US" sz="2400" u="sng" dirty="0" err="1"/>
              <a:t>credibilità</a:t>
            </a:r>
            <a:endParaRPr lang="en-US" sz="2400" u="sng" dirty="0"/>
          </a:p>
          <a:p>
            <a:pPr marL="0" indent="0">
              <a:buNone/>
            </a:pPr>
            <a:endParaRPr lang="en-US" sz="2400" dirty="0"/>
          </a:p>
          <a:p>
            <a:pPr marL="0" indent="0">
              <a:buNone/>
            </a:pPr>
            <a:r>
              <a:rPr lang="en-US" sz="2400" dirty="0"/>
              <a:t>[Acheson, 28 </a:t>
            </a:r>
            <a:r>
              <a:rPr lang="en-US" sz="2400" dirty="0" err="1"/>
              <a:t>giugno</a:t>
            </a:r>
            <a:r>
              <a:rPr lang="en-US" sz="2400" dirty="0"/>
              <a:t> 1950]</a:t>
            </a:r>
          </a:p>
        </p:txBody>
      </p:sp>
      <p:grpSp>
        <p:nvGrpSpPr>
          <p:cNvPr id="31" name="Group 30">
            <a:extLst>
              <a:ext uri="{FF2B5EF4-FFF2-40B4-BE49-F238E27FC236}">
                <a16:creationId xmlns:a16="http://schemas.microsoft.com/office/drawing/2014/main" id="{D68B9961-F007-40D1-AF51-61B6DE5106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2" name="Oval 31">
              <a:extLst>
                <a:ext uri="{FF2B5EF4-FFF2-40B4-BE49-F238E27FC236}">
                  <a16:creationId xmlns:a16="http://schemas.microsoft.com/office/drawing/2014/main" id="{E9FDF494-C7FB-47DF-BD39-1F65FA5508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IT"/>
            </a:p>
          </p:txBody>
        </p:sp>
        <p:sp>
          <p:nvSpPr>
            <p:cNvPr id="33" name="Oval 32">
              <a:extLst>
                <a:ext uri="{FF2B5EF4-FFF2-40B4-BE49-F238E27FC236}">
                  <a16:creationId xmlns:a16="http://schemas.microsoft.com/office/drawing/2014/main" id="{3A822E1C-4C1A-4BEE-B19C-0FFB2D57B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IT"/>
            </a:p>
          </p:txBody>
        </p:sp>
      </p:grpSp>
    </p:spTree>
    <p:extLst>
      <p:ext uri="{BB962C8B-B14F-4D97-AF65-F5344CB8AC3E}">
        <p14:creationId xmlns:p14="http://schemas.microsoft.com/office/powerpoint/2010/main" val="1348191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3" name="Titre 2"/>
          <p:cNvSpPr>
            <a:spLocks noGrp="1"/>
          </p:cNvSpPr>
          <p:nvPr>
            <p:ph type="title"/>
          </p:nvPr>
        </p:nvSpPr>
        <p:spPr>
          <a:xfrm>
            <a:off x="643468" y="643466"/>
            <a:ext cx="3686312" cy="5528734"/>
          </a:xfrm>
        </p:spPr>
        <p:txBody>
          <a:bodyPr>
            <a:normAutofit/>
          </a:bodyPr>
          <a:lstStyle/>
          <a:p>
            <a:pPr algn="r"/>
            <a:r>
              <a:rPr lang="fr-FR" sz="4800" b="1">
                <a:solidFill>
                  <a:srgbClr val="FFFFFF"/>
                </a:solidFill>
                <a:latin typeface="+mn-lt"/>
              </a:rPr>
              <a:t>Domanda</a:t>
            </a:r>
          </a:p>
        </p:txBody>
      </p:sp>
      <p:sp>
        <p:nvSpPr>
          <p:cNvPr id="2" name="Espace réservé du contenu 1"/>
          <p:cNvSpPr>
            <a:spLocks noGrp="1"/>
          </p:cNvSpPr>
          <p:nvPr>
            <p:ph idx="1"/>
          </p:nvPr>
        </p:nvSpPr>
        <p:spPr>
          <a:xfrm>
            <a:off x="5053780" y="599768"/>
            <a:ext cx="6074467" cy="5572432"/>
          </a:xfrm>
        </p:spPr>
        <p:txBody>
          <a:bodyPr anchor="ctr">
            <a:normAutofit/>
          </a:bodyPr>
          <a:lstStyle/>
          <a:p>
            <a:pPr marL="45720" indent="0">
              <a:buNone/>
            </a:pPr>
            <a:endParaRPr lang="en-US" dirty="0"/>
          </a:p>
          <a:p>
            <a:pPr marL="45720" indent="0">
              <a:buNone/>
            </a:pPr>
            <a:endParaRPr lang="en-US" dirty="0"/>
          </a:p>
          <a:p>
            <a:pPr marL="45720" indent="0" algn="ctr">
              <a:buNone/>
            </a:pPr>
            <a:r>
              <a:rPr lang="en-US" b="1" i="1" dirty="0"/>
              <a:t>Che </a:t>
            </a:r>
            <a:r>
              <a:rPr lang="en-US" b="1" i="1" dirty="0" err="1"/>
              <a:t>cosa</a:t>
            </a:r>
            <a:r>
              <a:rPr lang="en-US" b="1" i="1" dirty="0"/>
              <a:t> ci dice la </a:t>
            </a:r>
            <a:r>
              <a:rPr lang="en-US" b="1" i="1" dirty="0" err="1"/>
              <a:t>metafora</a:t>
            </a:r>
            <a:r>
              <a:rPr lang="en-US" b="1" i="1" dirty="0"/>
              <a:t> - la "</a:t>
            </a:r>
            <a:r>
              <a:rPr lang="en-US" b="1" i="1" dirty="0" err="1"/>
              <a:t>guerra</a:t>
            </a:r>
            <a:r>
              <a:rPr lang="en-US" b="1" i="1" dirty="0"/>
              <a:t> </a:t>
            </a:r>
            <a:r>
              <a:rPr lang="en-US" b="1" i="1" dirty="0" err="1"/>
              <a:t>fredda</a:t>
            </a:r>
            <a:r>
              <a:rPr lang="en-US" b="1" i="1" dirty="0"/>
              <a:t>" - </a:t>
            </a:r>
            <a:r>
              <a:rPr lang="en-US" b="1" i="1" dirty="0" err="1"/>
              <a:t>sul</a:t>
            </a:r>
            <a:r>
              <a:rPr lang="en-US" b="1" i="1" dirty="0"/>
              <a:t> </a:t>
            </a:r>
            <a:r>
              <a:rPr lang="en-US" b="1" i="1" dirty="0" err="1"/>
              <a:t>sistema</a:t>
            </a:r>
            <a:r>
              <a:rPr lang="en-US" b="1" i="1" dirty="0"/>
              <a:t> </a:t>
            </a:r>
            <a:r>
              <a:rPr lang="en-US" b="1" i="1" dirty="0" err="1"/>
              <a:t>internazionale</a:t>
            </a:r>
            <a:r>
              <a:rPr lang="en-US" b="1" i="1" dirty="0"/>
              <a:t> post-1945 e </a:t>
            </a:r>
            <a:r>
              <a:rPr lang="en-US" b="1" i="1" dirty="0" err="1"/>
              <a:t>sul</a:t>
            </a:r>
            <a:r>
              <a:rPr lang="en-US" b="1" i="1" dirty="0"/>
              <a:t> </a:t>
            </a:r>
            <a:r>
              <a:rPr lang="en-US" b="1" i="1" dirty="0" err="1"/>
              <a:t>tipo</a:t>
            </a:r>
            <a:r>
              <a:rPr lang="en-US" b="1" i="1" dirty="0"/>
              <a:t> di </a:t>
            </a:r>
            <a:r>
              <a:rPr lang="en-US" b="1" i="1" dirty="0" err="1"/>
              <a:t>competizione</a:t>
            </a:r>
            <a:r>
              <a:rPr lang="en-US" b="1" i="1" dirty="0"/>
              <a:t> </a:t>
            </a:r>
            <a:r>
              <a:rPr lang="en-US" b="1" i="1" dirty="0" err="1"/>
              <a:t>tra</a:t>
            </a:r>
            <a:r>
              <a:rPr lang="en-US" b="1" i="1" dirty="0"/>
              <a:t> le due </a:t>
            </a:r>
            <a:r>
              <a:rPr lang="en-US" b="1" i="1" dirty="0" err="1"/>
              <a:t>superpotenze</a:t>
            </a:r>
            <a:r>
              <a:rPr lang="en-US" b="1" i="1" dirty="0"/>
              <a:t>?</a:t>
            </a:r>
          </a:p>
        </p:txBody>
      </p:sp>
      <p:sp>
        <p:nvSpPr>
          <p:cNvPr id="12" name="Oval 11">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74768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8685" y="963877"/>
            <a:ext cx="3464310" cy="4930246"/>
          </a:xfrm>
        </p:spPr>
        <p:txBody>
          <a:bodyPr>
            <a:normAutofit/>
          </a:bodyPr>
          <a:lstStyle/>
          <a:p>
            <a:pPr algn="ctr"/>
            <a:r>
              <a:rPr lang="fr-FR" sz="3800" b="1" dirty="0">
                <a:solidFill>
                  <a:schemeClr val="accent1"/>
                </a:solidFill>
                <a:latin typeface="+mn-lt"/>
              </a:rPr>
              <a:t>Quattro fasi </a:t>
            </a:r>
            <a:r>
              <a:rPr lang="fr-FR" sz="3800" b="1" dirty="0" err="1">
                <a:solidFill>
                  <a:schemeClr val="accent1"/>
                </a:solidFill>
                <a:latin typeface="+mn-lt"/>
              </a:rPr>
              <a:t>Guerra di Corea</a:t>
            </a:r>
            <a:endParaRPr lang="fr-FR" sz="3800" b="1" dirty="0">
              <a:solidFill>
                <a:schemeClr val="accent1"/>
              </a:solidFill>
              <a:latin typeface="+mn-lt"/>
            </a:endParaRPr>
          </a:p>
        </p:txBody>
      </p:sp>
      <p:graphicFrame>
        <p:nvGraphicFramePr>
          <p:cNvPr id="5" name="Espace réservé du contenu 2">
            <a:extLst>
              <a:ext uri="{FF2B5EF4-FFF2-40B4-BE49-F238E27FC236}">
                <a16:creationId xmlns:a16="http://schemas.microsoft.com/office/drawing/2014/main" id="{41AE0F0A-F104-AE1B-E4EA-DE1F106574B0}"/>
              </a:ext>
            </a:extLst>
          </p:cNvPr>
          <p:cNvGraphicFramePr>
            <a:graphicFrameLocks noGrp="1"/>
          </p:cNvGraphicFramePr>
          <p:nvPr>
            <p:ph idx="1"/>
          </p:nvPr>
        </p:nvGraphicFramePr>
        <p:xfrm>
          <a:off x="3735659" y="0"/>
          <a:ext cx="8456341"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813908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re 1"/>
          <p:cNvSpPr>
            <a:spLocks noGrp="1"/>
          </p:cNvSpPr>
          <p:nvPr>
            <p:ph type="title"/>
          </p:nvPr>
        </p:nvSpPr>
        <p:spPr>
          <a:xfrm>
            <a:off x="643468" y="643466"/>
            <a:ext cx="3686312" cy="5528734"/>
          </a:xfrm>
        </p:spPr>
        <p:txBody>
          <a:bodyPr>
            <a:normAutofit/>
          </a:bodyPr>
          <a:lstStyle/>
          <a:p>
            <a:pPr algn="r"/>
            <a:r>
              <a:rPr lang="fr-FR" sz="4800">
                <a:solidFill>
                  <a:srgbClr val="FFFFFF"/>
                </a:solidFill>
                <a:latin typeface="+mn-lt"/>
              </a:rPr>
              <a:t>Domanda</a:t>
            </a:r>
          </a:p>
        </p:txBody>
      </p:sp>
      <p:sp>
        <p:nvSpPr>
          <p:cNvPr id="3" name="Espace réservé du contenu 2"/>
          <p:cNvSpPr>
            <a:spLocks noGrp="1"/>
          </p:cNvSpPr>
          <p:nvPr>
            <p:ph idx="1"/>
          </p:nvPr>
        </p:nvSpPr>
        <p:spPr>
          <a:xfrm>
            <a:off x="5053780" y="599768"/>
            <a:ext cx="6074467" cy="5572432"/>
          </a:xfrm>
        </p:spPr>
        <p:txBody>
          <a:bodyPr anchor="ctr">
            <a:normAutofit/>
          </a:bodyPr>
          <a:lstStyle/>
          <a:p>
            <a:pPr marL="0" indent="0" algn="ctr">
              <a:buNone/>
            </a:pPr>
            <a:endParaRPr lang="fr-FR" sz="2800" dirty="0"/>
          </a:p>
          <a:p>
            <a:pPr marL="0" indent="0" algn="ctr">
              <a:buNone/>
            </a:pPr>
            <a:endParaRPr lang="fr-FR" sz="2800" dirty="0"/>
          </a:p>
          <a:p>
            <a:pPr marL="0" indent="0" algn="ctr">
              <a:buNone/>
            </a:pPr>
            <a:r>
              <a:rPr lang="fr-FR" sz="2800" b="1" i="1" dirty="0"/>
              <a:t>Come </a:t>
            </a:r>
            <a:r>
              <a:rPr lang="fr-FR" sz="2800" b="1" i="1" dirty="0" err="1"/>
              <a:t>possiamo</a:t>
            </a:r>
            <a:r>
              <a:rPr lang="fr-FR" sz="2800" b="1" i="1" dirty="0"/>
              <a:t> </a:t>
            </a:r>
            <a:r>
              <a:rPr lang="fr-FR" sz="2800" b="1" i="1" dirty="0" err="1"/>
              <a:t>spiegare</a:t>
            </a:r>
            <a:r>
              <a:rPr lang="fr-FR" sz="2800" b="1" i="1" dirty="0"/>
              <a:t> il </a:t>
            </a:r>
            <a:r>
              <a:rPr lang="fr-FR" sz="2800" b="1" i="1" dirty="0" err="1"/>
              <a:t>comportamento</a:t>
            </a:r>
            <a:r>
              <a:rPr lang="fr-FR" sz="2800" b="1" i="1" dirty="0"/>
              <a:t> dei </a:t>
            </a:r>
            <a:r>
              <a:rPr lang="fr-FR" sz="2800" b="1" i="1" dirty="0" err="1"/>
              <a:t>diversi</a:t>
            </a:r>
            <a:r>
              <a:rPr lang="fr-FR" sz="2800" b="1" i="1" dirty="0"/>
              <a:t> </a:t>
            </a:r>
            <a:r>
              <a:rPr lang="fr-FR" sz="2800" b="1" i="1" dirty="0" err="1"/>
              <a:t>attori</a:t>
            </a:r>
            <a:r>
              <a:rPr lang="fr-FR" sz="2800" b="1" i="1" dirty="0"/>
              <a:t> </a:t>
            </a:r>
            <a:r>
              <a:rPr lang="fr-FR" sz="2800" b="1" i="1" dirty="0" err="1"/>
              <a:t>coinvolti</a:t>
            </a:r>
            <a:r>
              <a:rPr lang="fr-FR" sz="2800" b="1" i="1" dirty="0"/>
              <a:t> </a:t>
            </a:r>
            <a:r>
              <a:rPr lang="fr-FR" sz="2800" b="1" i="1" dirty="0" err="1"/>
              <a:t>nella</a:t>
            </a:r>
            <a:r>
              <a:rPr lang="fr-FR" sz="2800" b="1" i="1" dirty="0"/>
              <a:t> </a:t>
            </a:r>
            <a:r>
              <a:rPr lang="fr-FR" sz="2800" b="1" i="1" dirty="0" err="1"/>
              <a:t>guerra</a:t>
            </a:r>
            <a:r>
              <a:rPr lang="fr-FR" sz="2800" b="1" i="1" dirty="0"/>
              <a:t> di </a:t>
            </a:r>
            <a:r>
              <a:rPr lang="fr-FR" sz="2800" b="1" i="1" dirty="0" err="1"/>
              <a:t>Corea</a:t>
            </a:r>
            <a:r>
              <a:rPr lang="fr-FR" sz="2800" i="1" dirty="0"/>
              <a:t>? </a:t>
            </a:r>
          </a:p>
        </p:txBody>
      </p:sp>
      <p:sp>
        <p:nvSpPr>
          <p:cNvPr id="12" name="Oval 11">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445037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re 1"/>
          <p:cNvSpPr>
            <a:spLocks noGrp="1"/>
          </p:cNvSpPr>
          <p:nvPr>
            <p:ph type="title"/>
          </p:nvPr>
        </p:nvSpPr>
        <p:spPr>
          <a:xfrm>
            <a:off x="315310" y="643466"/>
            <a:ext cx="4014470" cy="5528734"/>
          </a:xfrm>
        </p:spPr>
        <p:txBody>
          <a:bodyPr>
            <a:normAutofit/>
          </a:bodyPr>
          <a:lstStyle/>
          <a:p>
            <a:pPr algn="r"/>
            <a:r>
              <a:rPr lang="en-AU" sz="2800" b="1" dirty="0">
                <a:solidFill>
                  <a:srgbClr val="FFFFFF"/>
                </a:solidFill>
                <a:latin typeface="+mn-lt"/>
              </a:rPr>
              <a:t>La </a:t>
            </a:r>
            <a:r>
              <a:rPr lang="en-AU" sz="2800" b="1" dirty="0" err="1">
                <a:solidFill>
                  <a:srgbClr val="FFFFFF"/>
                </a:solidFill>
                <a:latin typeface="+mn-lt"/>
              </a:rPr>
              <a:t>guerra</a:t>
            </a:r>
            <a:r>
              <a:rPr lang="en-AU" sz="2800" b="1" dirty="0">
                <a:solidFill>
                  <a:srgbClr val="FFFFFF"/>
                </a:solidFill>
                <a:latin typeface="+mn-lt"/>
              </a:rPr>
              <a:t> di </a:t>
            </a:r>
            <a:r>
              <a:rPr lang="en-AU" sz="2800" b="1" dirty="0" err="1">
                <a:solidFill>
                  <a:srgbClr val="FFFFFF"/>
                </a:solidFill>
                <a:latin typeface="+mn-lt"/>
              </a:rPr>
              <a:t>Corea</a:t>
            </a:r>
            <a:r>
              <a:rPr lang="en-AU" sz="2800" b="1" dirty="0">
                <a:solidFill>
                  <a:srgbClr val="FFFFFF"/>
                </a:solidFill>
                <a:latin typeface="+mn-lt"/>
              </a:rPr>
              <a:t>: </a:t>
            </a:r>
            <a:r>
              <a:rPr lang="en-AU" sz="2800" b="1" dirty="0" err="1">
                <a:solidFill>
                  <a:srgbClr val="FFFFFF"/>
                </a:solidFill>
                <a:latin typeface="+mn-lt"/>
              </a:rPr>
              <a:t>una</a:t>
            </a:r>
            <a:r>
              <a:rPr lang="en-AU" sz="2800" b="1" dirty="0">
                <a:solidFill>
                  <a:srgbClr val="FFFFFF"/>
                </a:solidFill>
                <a:latin typeface="+mn-lt"/>
              </a:rPr>
              <a:t> </a:t>
            </a:r>
            <a:r>
              <a:rPr lang="en-AU" sz="2800" b="1" dirty="0" err="1">
                <a:solidFill>
                  <a:srgbClr val="FFFFFF"/>
                </a:solidFill>
                <a:latin typeface="+mn-lt"/>
              </a:rPr>
              <a:t>guerra</a:t>
            </a:r>
            <a:r>
              <a:rPr lang="en-AU" sz="2800" b="1" dirty="0">
                <a:solidFill>
                  <a:srgbClr val="FFFFFF"/>
                </a:solidFill>
                <a:latin typeface="+mn-lt"/>
              </a:rPr>
              <a:t> "</a:t>
            </a:r>
            <a:r>
              <a:rPr lang="en-AU" sz="2800" b="1" dirty="0" err="1">
                <a:solidFill>
                  <a:srgbClr val="FFFFFF"/>
                </a:solidFill>
                <a:latin typeface="+mn-lt"/>
              </a:rPr>
              <a:t>internazionale</a:t>
            </a:r>
            <a:r>
              <a:rPr lang="en-AU" sz="2800" b="1" dirty="0">
                <a:solidFill>
                  <a:srgbClr val="FFFFFF"/>
                </a:solidFill>
                <a:latin typeface="+mn-lt"/>
              </a:rPr>
              <a:t>" e "civile".</a:t>
            </a:r>
            <a:br>
              <a:rPr lang="en-AU" sz="2800" b="1" dirty="0">
                <a:solidFill>
                  <a:srgbClr val="FFFFFF"/>
                </a:solidFill>
                <a:latin typeface="+mn-lt"/>
              </a:rPr>
            </a:br>
            <a:r>
              <a:rPr lang="en-AU" sz="2800" b="1" dirty="0" err="1">
                <a:solidFill>
                  <a:srgbClr val="FFFFFF"/>
                </a:solidFill>
                <a:latin typeface="+mn-lt"/>
              </a:rPr>
              <a:t>cioè</a:t>
            </a:r>
            <a:r>
              <a:rPr lang="en-AU" sz="2800" b="1" dirty="0">
                <a:solidFill>
                  <a:srgbClr val="FFFFFF"/>
                </a:solidFill>
                <a:latin typeface="+mn-lt"/>
              </a:rPr>
              <a:t>: la </a:t>
            </a:r>
            <a:r>
              <a:rPr lang="en-AU" sz="2800" b="1" dirty="0" err="1">
                <a:solidFill>
                  <a:srgbClr val="FFFFFF"/>
                </a:solidFill>
                <a:latin typeface="+mn-lt"/>
              </a:rPr>
              <a:t>quintessenza</a:t>
            </a:r>
            <a:r>
              <a:rPr lang="en-AU" sz="2800" b="1" dirty="0">
                <a:solidFill>
                  <a:srgbClr val="FFFFFF"/>
                </a:solidFill>
                <a:latin typeface="+mn-lt"/>
              </a:rPr>
              <a:t> </a:t>
            </a:r>
            <a:r>
              <a:rPr lang="en-AU" sz="2800" b="1" dirty="0" err="1">
                <a:solidFill>
                  <a:srgbClr val="FFFFFF"/>
                </a:solidFill>
                <a:latin typeface="+mn-lt"/>
              </a:rPr>
              <a:t>della</a:t>
            </a:r>
            <a:r>
              <a:rPr lang="en-AU" sz="2800" b="1" dirty="0">
                <a:solidFill>
                  <a:srgbClr val="FFFFFF"/>
                </a:solidFill>
                <a:latin typeface="+mn-lt"/>
              </a:rPr>
              <a:t> "</a:t>
            </a:r>
            <a:r>
              <a:rPr lang="en-AU" sz="2800" b="1" dirty="0" err="1">
                <a:solidFill>
                  <a:srgbClr val="FFFFFF"/>
                </a:solidFill>
                <a:latin typeface="+mn-lt"/>
              </a:rPr>
              <a:t>guerra</a:t>
            </a:r>
            <a:r>
              <a:rPr lang="en-AU" sz="2800" b="1" dirty="0">
                <a:solidFill>
                  <a:srgbClr val="FFFFFF"/>
                </a:solidFill>
                <a:latin typeface="+mn-lt"/>
              </a:rPr>
              <a:t> </a:t>
            </a:r>
            <a:r>
              <a:rPr lang="en-AU" sz="2800" b="1" dirty="0" err="1">
                <a:solidFill>
                  <a:srgbClr val="FFFFFF"/>
                </a:solidFill>
                <a:latin typeface="+mn-lt"/>
              </a:rPr>
              <a:t>fredda</a:t>
            </a:r>
            <a:r>
              <a:rPr lang="en-AU" sz="2800" b="1" dirty="0">
                <a:solidFill>
                  <a:srgbClr val="FFFFFF"/>
                </a:solidFill>
                <a:latin typeface="+mn-lt"/>
              </a:rPr>
              <a:t>".</a:t>
            </a:r>
          </a:p>
        </p:txBody>
      </p:sp>
      <p:sp>
        <p:nvSpPr>
          <p:cNvPr id="3" name="Espace réservé du contenu 2"/>
          <p:cNvSpPr>
            <a:spLocks noGrp="1"/>
          </p:cNvSpPr>
          <p:nvPr>
            <p:ph idx="1"/>
          </p:nvPr>
        </p:nvSpPr>
        <p:spPr>
          <a:xfrm>
            <a:off x="5053780" y="599768"/>
            <a:ext cx="6074467" cy="5572432"/>
          </a:xfrm>
        </p:spPr>
        <p:txBody>
          <a:bodyPr anchor="ctr">
            <a:normAutofit/>
          </a:bodyPr>
          <a:lstStyle/>
          <a:p>
            <a:endParaRPr lang="fr-FR"/>
          </a:p>
          <a:p>
            <a:r>
              <a:rPr lang="fr-FR" u="sng"/>
              <a:t>Stati Uniti</a:t>
            </a:r>
            <a:r>
              <a:rPr lang="fr-FR"/>
              <a:t>: </a:t>
            </a:r>
            <a:r>
              <a:rPr lang="fr-FR" err="1"/>
              <a:t>credibilità </a:t>
            </a:r>
            <a:r>
              <a:rPr lang="fr-FR"/>
              <a:t>+ equilibrio di potere in Asia + pressioni </a:t>
            </a:r>
            <a:r>
              <a:rPr lang="fr-FR" err="1"/>
              <a:t>interne</a:t>
            </a:r>
          </a:p>
          <a:p>
            <a:endParaRPr lang="fr-FR"/>
          </a:p>
          <a:p>
            <a:r>
              <a:rPr lang="fr-FR" u="sng"/>
              <a:t>Unione Sovietica</a:t>
            </a:r>
            <a:r>
              <a:rPr lang="fr-FR"/>
              <a:t>: </a:t>
            </a:r>
            <a:r>
              <a:rPr lang="fr-FR" err="1"/>
              <a:t>opportunismo </a:t>
            </a:r>
            <a:r>
              <a:rPr lang="fr-FR"/>
              <a:t>+ </a:t>
            </a:r>
            <a:r>
              <a:rPr lang="fr-FR" err="1"/>
              <a:t>basso rischio </a:t>
            </a:r>
            <a:r>
              <a:rPr lang="fr-FR"/>
              <a:t>+ </a:t>
            </a:r>
            <a:r>
              <a:rPr lang="fr-FR" err="1"/>
              <a:t>proto-competizione con la </a:t>
            </a:r>
            <a:r>
              <a:rPr lang="fr-FR"/>
              <a:t>Cina</a:t>
            </a:r>
          </a:p>
          <a:p>
            <a:endParaRPr lang="fr-FR"/>
          </a:p>
          <a:p>
            <a:r>
              <a:rPr lang="fr-FR" u="sng"/>
              <a:t>Cina</a:t>
            </a:r>
            <a:r>
              <a:rPr lang="fr-FR"/>
              <a:t>: </a:t>
            </a:r>
            <a:r>
              <a:rPr lang="fr-FR" err="1"/>
              <a:t>paura </a:t>
            </a:r>
            <a:r>
              <a:rPr lang="fr-FR"/>
              <a:t>degli USA + consolidamento </a:t>
            </a:r>
            <a:r>
              <a:rPr lang="fr-FR" err="1"/>
              <a:t>interno </a:t>
            </a:r>
            <a:r>
              <a:rPr lang="fr-FR"/>
              <a:t>+ </a:t>
            </a:r>
            <a:r>
              <a:rPr lang="fr-FR" err="1"/>
              <a:t>credenziali rivoluzionarie</a:t>
            </a:r>
            <a:endParaRPr lang="fr-FR"/>
          </a:p>
          <a:p>
            <a:endParaRPr lang="fr-FR"/>
          </a:p>
          <a:p>
            <a:r>
              <a:rPr lang="fr-FR" u="sng" err="1"/>
              <a:t>Due Coree</a:t>
            </a:r>
            <a:r>
              <a:rPr lang="fr-FR"/>
              <a:t>: </a:t>
            </a:r>
            <a:r>
              <a:rPr lang="fr-FR" err="1"/>
              <a:t>cercare </a:t>
            </a:r>
            <a:r>
              <a:rPr lang="fr-FR"/>
              <a:t>di sfruttare la </a:t>
            </a:r>
            <a:r>
              <a:rPr lang="fr-FR" err="1"/>
              <a:t>Guerra </a:t>
            </a:r>
            <a:r>
              <a:rPr lang="fr-FR"/>
              <a:t>Fredda diventandone </a:t>
            </a:r>
            <a:r>
              <a:rPr lang="fr-FR" err="1"/>
              <a:t>al contempo </a:t>
            </a:r>
            <a:r>
              <a:rPr lang="fr-FR"/>
              <a:t>le </a:t>
            </a:r>
            <a:r>
              <a:rPr lang="fr-FR" err="1"/>
              <a:t>prime vittime </a:t>
            </a:r>
          </a:p>
        </p:txBody>
      </p:sp>
      <p:sp>
        <p:nvSpPr>
          <p:cNvPr id="12" name="Oval 11">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091052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T"/>
          </a:p>
        </p:txBody>
      </p:sp>
      <p:sp>
        <p:nvSpPr>
          <p:cNvPr id="21" name="Rectangle 20">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T"/>
          </a:p>
        </p:txBody>
      </p:sp>
      <p:sp>
        <p:nvSpPr>
          <p:cNvPr id="23" name="Rectangle 22">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T"/>
          </a:p>
        </p:txBody>
      </p:sp>
      <p:grpSp>
        <p:nvGrpSpPr>
          <p:cNvPr id="25" name="Group 24">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26" name="Oval 25">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a:lstStyle/>
            <a:p>
              <a:endParaRPr lang="en-IT"/>
            </a:p>
          </p:txBody>
        </p:sp>
        <p:sp>
          <p:nvSpPr>
            <p:cNvPr id="27" name="Oval 26">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a:lstStyle/>
            <a:p>
              <a:endParaRPr lang="en-IT"/>
            </a:p>
          </p:txBody>
        </p:sp>
      </p:grpSp>
      <p:sp useBgFill="1">
        <p:nvSpPr>
          <p:cNvPr id="29" name="Rectangle 28">
            <a:extLst>
              <a:ext uri="{FF2B5EF4-FFF2-40B4-BE49-F238E27FC236}">
                <a16:creationId xmlns:a16="http://schemas.microsoft.com/office/drawing/2014/main" id="{E8035907-EB9C-4E11-8A9B-D25B0AD8D7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Segnaposto contenuto 2"/>
          <p:cNvSpPr>
            <a:spLocks noGrp="1"/>
          </p:cNvSpPr>
          <p:nvPr>
            <p:ph idx="1"/>
          </p:nvPr>
        </p:nvSpPr>
        <p:spPr>
          <a:xfrm>
            <a:off x="7937524" y="2064730"/>
            <a:ext cx="2942706" cy="2728536"/>
          </a:xfrm>
        </p:spPr>
        <p:txBody>
          <a:bodyPr vert="horz" lIns="91440" tIns="45720" rIns="91440" bIns="45720" rtlCol="0" anchor="ctr">
            <a:normAutofit/>
          </a:bodyPr>
          <a:lstStyle/>
          <a:p>
            <a:pPr marL="0" indent="0">
              <a:buNone/>
            </a:pPr>
            <a:r>
              <a:rPr lang="en-US" sz="2800" b="1" i="1">
                <a:solidFill>
                  <a:schemeClr val="tx2"/>
                </a:solidFill>
              </a:rPr>
              <a:t>Perché la guerra di Corea è stata così importante?</a:t>
            </a:r>
          </a:p>
        </p:txBody>
      </p:sp>
      <p:grpSp>
        <p:nvGrpSpPr>
          <p:cNvPr id="31" name="Group 30">
            <a:extLst>
              <a:ext uri="{FF2B5EF4-FFF2-40B4-BE49-F238E27FC236}">
                <a16:creationId xmlns:a16="http://schemas.microsoft.com/office/drawing/2014/main" id="{B4CFDD4A-4FA1-4CD9-90D5-E253C2040B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14818" y="720071"/>
            <a:ext cx="5417868" cy="5417858"/>
            <a:chOff x="1311770" y="720071"/>
            <a:chExt cx="5417868" cy="5417858"/>
          </a:xfrm>
        </p:grpSpPr>
        <p:sp>
          <p:nvSpPr>
            <p:cNvPr id="32" name="Oval 31">
              <a:extLst>
                <a:ext uri="{FF2B5EF4-FFF2-40B4-BE49-F238E27FC236}">
                  <a16:creationId xmlns:a16="http://schemas.microsoft.com/office/drawing/2014/main" id="{4AB5B6FA-7B4F-437A-9C78-144C7DCD1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1770" y="720071"/>
              <a:ext cx="5417868" cy="5417858"/>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3" name="Oval 32">
              <a:extLst>
                <a:ext uri="{FF2B5EF4-FFF2-40B4-BE49-F238E27FC236}">
                  <a16:creationId xmlns:a16="http://schemas.microsoft.com/office/drawing/2014/main" id="{A4199C21-6AE0-4F6F-AA96-6FFF97BB9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8390" y="1006688"/>
              <a:ext cx="4844628" cy="4844620"/>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olo 1"/>
          <p:cNvSpPr>
            <a:spLocks noGrp="1"/>
          </p:cNvSpPr>
          <p:nvPr>
            <p:ph type="title"/>
          </p:nvPr>
        </p:nvSpPr>
        <p:spPr>
          <a:xfrm>
            <a:off x="1717507" y="1316890"/>
            <a:ext cx="4606394" cy="4224216"/>
          </a:xfrm>
        </p:spPr>
        <p:txBody>
          <a:bodyPr vert="horz" lIns="91440" tIns="45720" rIns="91440" bIns="45720" rtlCol="0" anchor="ctr">
            <a:normAutofit/>
          </a:bodyPr>
          <a:lstStyle/>
          <a:p>
            <a:pPr algn="ctr">
              <a:lnSpc>
                <a:spcPct val="80000"/>
              </a:lnSpc>
            </a:pPr>
            <a:r>
              <a:rPr lang="en-US" sz="6000" b="1">
                <a:solidFill>
                  <a:srgbClr val="FFFFFF"/>
                </a:solidFill>
              </a:rPr>
              <a:t>Domanda</a:t>
            </a:r>
          </a:p>
        </p:txBody>
      </p:sp>
      <p:sp>
        <p:nvSpPr>
          <p:cNvPr id="35" name="Rectangle 34">
            <a:extLst>
              <a:ext uri="{FF2B5EF4-FFF2-40B4-BE49-F238E27FC236}">
                <a16:creationId xmlns:a16="http://schemas.microsoft.com/office/drawing/2014/main" id="{D9C69FA7-0958-4ED9-A0DF-E87A0C137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5208" y="3388657"/>
            <a:ext cx="36576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T"/>
          </a:p>
        </p:txBody>
      </p:sp>
    </p:spTree>
    <p:extLst>
      <p:ext uri="{BB962C8B-B14F-4D97-AF65-F5344CB8AC3E}">
        <p14:creationId xmlns:p14="http://schemas.microsoft.com/office/powerpoint/2010/main" val="23733268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8479777" y="639763"/>
            <a:ext cx="3046073" cy="5177377"/>
          </a:xfrm>
          <a:ln>
            <a:noFill/>
          </a:ln>
        </p:spPr>
        <p:txBody>
          <a:bodyPr rtlCol="0">
            <a:normAutofit/>
          </a:bodyPr>
          <a:lstStyle/>
          <a:p>
            <a:pPr>
              <a:defRPr/>
            </a:pPr>
            <a:r>
              <a:rPr lang="en-US" sz="4000" b="1">
                <a:latin typeface="+mn-lt"/>
              </a:rPr>
              <a:t>Guerra di Corea</a:t>
            </a:r>
          </a:p>
        </p:txBody>
      </p:sp>
      <p:grpSp>
        <p:nvGrpSpPr>
          <p:cNvPr id="12" name="Group 11">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Segnaposto contenuto 2">
            <a:extLst>
              <a:ext uri="{FF2B5EF4-FFF2-40B4-BE49-F238E27FC236}">
                <a16:creationId xmlns:a16="http://schemas.microsoft.com/office/drawing/2014/main" id="{487F73EB-73BA-135F-5CBC-5CD42788D314}"/>
              </a:ext>
            </a:extLst>
          </p:cNvPr>
          <p:cNvGraphicFramePr>
            <a:graphicFrameLocks noGrp="1"/>
          </p:cNvGraphicFramePr>
          <p:nvPr>
            <p:ph idx="1"/>
            <p:extLst>
              <p:ext uri="{D42A27DB-BD31-4B8C-83A1-F6EECF244321}">
                <p14:modId xmlns:p14="http://schemas.microsoft.com/office/powerpoint/2010/main" val="2930317455"/>
              </p:ext>
            </p:extLst>
          </p:nvPr>
        </p:nvGraphicFramePr>
        <p:xfrm>
          <a:off x="622300" y="639763"/>
          <a:ext cx="6572250" cy="558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3231402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3" name="Group 1032">
            <a:extLst>
              <a:ext uri="{FF2B5EF4-FFF2-40B4-BE49-F238E27FC236}">
                <a16:creationId xmlns:a16="http://schemas.microsoft.com/office/drawing/2014/main" id="{240B56E4-373D-4EC3-816C-0EAC1C8680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034" name="Oval 1033">
              <a:extLst>
                <a:ext uri="{FF2B5EF4-FFF2-40B4-BE49-F238E27FC236}">
                  <a16:creationId xmlns:a16="http://schemas.microsoft.com/office/drawing/2014/main" id="{1E90CEEA-DB88-4D63-9114-2E1FFD157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35" name="Oval 1034">
              <a:extLst>
                <a:ext uri="{FF2B5EF4-FFF2-40B4-BE49-F238E27FC236}">
                  <a16:creationId xmlns:a16="http://schemas.microsoft.com/office/drawing/2014/main" id="{D2A175AA-4B16-4687-A52A-897C3A13F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037" name="Rectangle 1036">
            <a:extLst>
              <a:ext uri="{FF2B5EF4-FFF2-40B4-BE49-F238E27FC236}">
                <a16:creationId xmlns:a16="http://schemas.microsoft.com/office/drawing/2014/main" id="{BCE5EFF9-B12A-4A10-94DD-F33EDBCD27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769317" cy="3355942"/>
          </a:xfrm>
          <a:prstGeom prst="rect">
            <a:avLst/>
          </a:prstGeom>
          <a:blipFill dpi="0" rotWithShape="1">
            <a:blip r:embed="rId4">
              <a:duotone>
                <a:schemeClr val="bg2">
                  <a:shade val="45000"/>
                  <a:satMod val="135000"/>
                </a:schemeClr>
                <a:prstClr val="white"/>
              </a:duotone>
            </a:blip>
            <a:srcRect/>
            <a:tile tx="0" ty="0" sx="92000" sy="89000" flip="xy" algn="ctr"/>
          </a:blipFill>
          <a:ln w="25400" cap="flat" cmpd="sng" algn="ctr">
            <a:noFill/>
            <a:prstDash val="solid"/>
          </a:ln>
          <a:effectLst/>
        </p:spPr>
        <p:txBody>
          <a:bodyPr lIns="0" tIns="0" rIns="0" bIns="0" rtlCol="0" anchor="ctr"/>
          <a:lstStyle/>
          <a:p>
            <a:pPr algn="ctr"/>
            <a:endParaRPr lang="en-US" sz="2000" kern="0">
              <a:solidFill>
                <a:prstClr val="white"/>
              </a:solidFill>
              <a:latin typeface="Rockwell Extra Bold" pitchFamily="18" charset="0"/>
            </a:endParaRPr>
          </a:p>
        </p:txBody>
      </p:sp>
      <p:pic>
        <p:nvPicPr>
          <p:cNvPr id="1028" name="Picture 4" descr="Image result for the korean war an international history"/>
          <p:cNvPicPr>
            <a:picLocks noChangeAspect="1" noChangeArrowheads="1"/>
          </p:cNvPicPr>
          <p:nvPr/>
        </p:nvPicPr>
        <p:blipFill rotWithShape="1">
          <a:blip r:embed="rId5">
            <a:extLst>
              <a:ext uri="{28A0092B-C50C-407E-A947-70E740481C1C}">
                <a14:useLocalDpi xmlns:a14="http://schemas.microsoft.com/office/drawing/2010/main" val="0"/>
              </a:ext>
            </a:extLst>
          </a:blip>
          <a:srcRect t="12579" r="2" b="12879"/>
          <a:stretch/>
        </p:blipFill>
        <p:spPr bwMode="auto">
          <a:xfrm>
            <a:off x="2930184" y="-2655"/>
            <a:ext cx="2996169" cy="3358597"/>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descr="Immagine che contiene testo, schermata, Carattere, numero&#10;&#10;Descrizione generata automaticamente"/>
          <p:cNvPicPr>
            <a:picLocks noChangeAspect="1"/>
          </p:cNvPicPr>
          <p:nvPr/>
        </p:nvPicPr>
        <p:blipFill rotWithShape="1">
          <a:blip r:embed="rId6">
            <a:extLst>
              <a:ext uri="{28A0092B-C50C-407E-A947-70E740481C1C}">
                <a14:useLocalDpi xmlns:a14="http://schemas.microsoft.com/office/drawing/2010/main" val="0"/>
              </a:ext>
            </a:extLst>
          </a:blip>
          <a:srcRect t="9109" r="1" b="1"/>
          <a:stretch/>
        </p:blipFill>
        <p:spPr>
          <a:xfrm>
            <a:off x="20" y="3504904"/>
            <a:ext cx="5926333" cy="3353096"/>
          </a:xfrm>
          <a:prstGeom prst="rect">
            <a:avLst/>
          </a:prstGeom>
        </p:spPr>
      </p:pic>
      <p:sp>
        <p:nvSpPr>
          <p:cNvPr id="1044" name="Rectangle 1043">
            <a:extLst>
              <a:ext uri="{FF2B5EF4-FFF2-40B4-BE49-F238E27FC236}">
                <a16:creationId xmlns:a16="http://schemas.microsoft.com/office/drawing/2014/main" id="{426EEE46-1E2E-459B-85C5-B12A77BED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7220" y="0"/>
            <a:ext cx="6104779" cy="6857999"/>
          </a:xfrm>
          <a:prstGeom prst="rect">
            <a:avLst/>
          </a:prstGeom>
          <a:blipFill dpi="0" rotWithShape="1">
            <a:blip r:embed="rId7">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p:cNvSpPr>
            <a:spLocks noGrp="1"/>
          </p:cNvSpPr>
          <p:nvPr>
            <p:ph idx="4294967295"/>
          </p:nvPr>
        </p:nvSpPr>
        <p:spPr>
          <a:xfrm>
            <a:off x="6400799" y="2121408"/>
            <a:ext cx="5299585" cy="4050792"/>
          </a:xfrm>
        </p:spPr>
        <p:txBody>
          <a:bodyPr vert="horz" lIns="91440" tIns="45720" rIns="91440" bIns="45720" rtlCol="0">
            <a:normAutofit/>
          </a:bodyPr>
          <a:lstStyle/>
          <a:p>
            <a:pPr marL="0" indent="0" algn="ctr">
              <a:buNone/>
            </a:pPr>
            <a:endParaRPr lang="en-US" sz="2400" dirty="0"/>
          </a:p>
          <a:p>
            <a:pPr marL="0" indent="0" algn="ctr">
              <a:buNone/>
            </a:pPr>
            <a:r>
              <a:rPr lang="en-US" sz="2400" dirty="0"/>
              <a:t>Nel 1953 "gran </a:t>
            </a:r>
            <a:r>
              <a:rPr lang="en-US" sz="2400" dirty="0" err="1"/>
              <a:t>parte</a:t>
            </a:r>
            <a:r>
              <a:rPr lang="en-US" sz="2400" dirty="0"/>
              <a:t> </a:t>
            </a:r>
            <a:r>
              <a:rPr lang="en-US" sz="2400" dirty="0" err="1"/>
              <a:t>della</a:t>
            </a:r>
            <a:r>
              <a:rPr lang="en-US" sz="2400" dirty="0"/>
              <a:t> </a:t>
            </a:r>
            <a:r>
              <a:rPr lang="en-US" sz="2400" dirty="0" err="1"/>
              <a:t>Corea</a:t>
            </a:r>
            <a:r>
              <a:rPr lang="en-US" sz="2400" dirty="0"/>
              <a:t> era in </a:t>
            </a:r>
            <a:r>
              <a:rPr lang="en-US" sz="2400" dirty="0" err="1"/>
              <a:t>rovina</a:t>
            </a:r>
            <a:r>
              <a:rPr lang="en-US" sz="2400" dirty="0"/>
              <a:t>. I </a:t>
            </a:r>
            <a:r>
              <a:rPr lang="en-US" sz="2400" dirty="0" err="1"/>
              <a:t>coreani</a:t>
            </a:r>
            <a:r>
              <a:rPr lang="en-US" sz="2400" dirty="0"/>
              <a:t> </a:t>
            </a:r>
            <a:r>
              <a:rPr lang="en-US" sz="2400" dirty="0" err="1"/>
              <a:t>uccisi</a:t>
            </a:r>
            <a:r>
              <a:rPr lang="en-US" sz="2400" dirty="0"/>
              <a:t>, </a:t>
            </a:r>
            <a:r>
              <a:rPr lang="en-US" sz="2400" dirty="0" err="1"/>
              <a:t>feriti</a:t>
            </a:r>
            <a:r>
              <a:rPr lang="en-US" sz="2400" dirty="0"/>
              <a:t> o </a:t>
            </a:r>
            <a:r>
              <a:rPr lang="en-US" sz="2400" dirty="0" err="1"/>
              <a:t>dispersi</a:t>
            </a:r>
            <a:r>
              <a:rPr lang="en-US" sz="2400" dirty="0"/>
              <a:t> </a:t>
            </a:r>
            <a:r>
              <a:rPr lang="en-US" sz="2400" dirty="0" err="1"/>
              <a:t>erano</a:t>
            </a:r>
            <a:r>
              <a:rPr lang="en-US" sz="2400" dirty="0"/>
              <a:t> circa 3 </a:t>
            </a:r>
            <a:r>
              <a:rPr lang="en-US" sz="2400" dirty="0" err="1"/>
              <a:t>milioni</a:t>
            </a:r>
            <a:r>
              <a:rPr lang="en-US" sz="2400" dirty="0"/>
              <a:t>, un decimo </a:t>
            </a:r>
            <a:r>
              <a:rPr lang="en-US" sz="2400" dirty="0" err="1"/>
              <a:t>della</a:t>
            </a:r>
            <a:r>
              <a:rPr lang="en-US" sz="2400" dirty="0"/>
              <a:t> </a:t>
            </a:r>
            <a:r>
              <a:rPr lang="en-US" sz="2400" dirty="0" err="1"/>
              <a:t>popolazione</a:t>
            </a:r>
            <a:r>
              <a:rPr lang="en-US" sz="2400" dirty="0"/>
              <a:t>.  </a:t>
            </a:r>
            <a:r>
              <a:rPr lang="en-US" sz="2400" dirty="0" err="1"/>
              <a:t>Altri</a:t>
            </a:r>
            <a:r>
              <a:rPr lang="en-US" sz="2400" dirty="0"/>
              <a:t> 5 </a:t>
            </a:r>
            <a:r>
              <a:rPr lang="en-US" sz="2400" dirty="0" err="1"/>
              <a:t>milioni</a:t>
            </a:r>
            <a:r>
              <a:rPr lang="en-US" sz="2400" dirty="0"/>
              <a:t> </a:t>
            </a:r>
            <a:r>
              <a:rPr lang="en-US" sz="2400" dirty="0" err="1"/>
              <a:t>divennero</a:t>
            </a:r>
            <a:r>
              <a:rPr lang="en-US" sz="2400" dirty="0"/>
              <a:t> </a:t>
            </a:r>
            <a:r>
              <a:rPr lang="en-US" sz="2400" dirty="0" err="1"/>
              <a:t>rifugiati</a:t>
            </a:r>
            <a:r>
              <a:rPr lang="en-US" sz="2400" dirty="0"/>
              <a:t> e </a:t>
            </a:r>
            <a:r>
              <a:rPr lang="en-US" sz="2400" dirty="0" err="1"/>
              <a:t>forse</a:t>
            </a:r>
            <a:r>
              <a:rPr lang="en-US" sz="2400" dirty="0"/>
              <a:t> il doppio </a:t>
            </a:r>
            <a:r>
              <a:rPr lang="en-US" sz="2400" dirty="0" err="1"/>
              <a:t>videro</a:t>
            </a:r>
            <a:r>
              <a:rPr lang="en-US" sz="2400" dirty="0"/>
              <a:t> le </a:t>
            </a:r>
            <a:r>
              <a:rPr lang="en-US" sz="2400" dirty="0" err="1"/>
              <a:t>loro</a:t>
            </a:r>
            <a:r>
              <a:rPr lang="en-US" sz="2400" dirty="0"/>
              <a:t> </a:t>
            </a:r>
            <a:r>
              <a:rPr lang="en-US" sz="2400" dirty="0" err="1"/>
              <a:t>famiglie</a:t>
            </a:r>
            <a:r>
              <a:rPr lang="en-US" sz="2400" dirty="0"/>
              <a:t> </a:t>
            </a:r>
            <a:r>
              <a:rPr lang="en-US" sz="2400" dirty="0" err="1"/>
              <a:t>permanentemente</a:t>
            </a:r>
            <a:r>
              <a:rPr lang="en-US" sz="2400" dirty="0"/>
              <a:t> </a:t>
            </a:r>
            <a:r>
              <a:rPr lang="en-US" sz="2400" dirty="0" err="1"/>
              <a:t>divise</a:t>
            </a:r>
            <a:r>
              <a:rPr lang="en-US" sz="2400" dirty="0"/>
              <a:t>". </a:t>
            </a:r>
          </a:p>
          <a:p>
            <a:pPr marL="0" indent="0" algn="ctr">
              <a:buNone/>
            </a:pPr>
            <a:r>
              <a:rPr lang="en-US" sz="2400" dirty="0"/>
              <a:t>[</a:t>
            </a:r>
            <a:r>
              <a:rPr lang="en-US" sz="2400" dirty="0" err="1"/>
              <a:t>storico</a:t>
            </a:r>
            <a:r>
              <a:rPr lang="en-US" sz="2400" dirty="0"/>
              <a:t> William </a:t>
            </a:r>
            <a:r>
              <a:rPr lang="en-US" sz="2400" dirty="0" err="1"/>
              <a:t>Stueck</a:t>
            </a:r>
            <a:r>
              <a:rPr lang="en-US" sz="2400" dirty="0"/>
              <a:t>]</a:t>
            </a:r>
          </a:p>
          <a:p>
            <a:pPr marL="0" indent="0" algn="ctr">
              <a:buNone/>
            </a:pPr>
            <a:endParaRPr lang="en-US" sz="2400" dirty="0"/>
          </a:p>
          <a:p>
            <a:pPr marL="0" indent="0" algn="ctr">
              <a:buNone/>
            </a:pPr>
            <a:endParaRPr lang="en-US" sz="2400" dirty="0"/>
          </a:p>
          <a:p>
            <a:pPr marL="0" indent="0" algn="ctr">
              <a:buNone/>
            </a:pPr>
            <a:endParaRPr lang="en-US" sz="2400" dirty="0"/>
          </a:p>
        </p:txBody>
      </p:sp>
      <p:grpSp>
        <p:nvGrpSpPr>
          <p:cNvPr id="1045" name="Group 1044">
            <a:extLst>
              <a:ext uri="{FF2B5EF4-FFF2-40B4-BE49-F238E27FC236}">
                <a16:creationId xmlns:a16="http://schemas.microsoft.com/office/drawing/2014/main" id="{BB3C3B5B-B6A2-4C52-831F-3D4FBEF9254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042" name="Oval 1041">
              <a:extLst>
                <a:ext uri="{FF2B5EF4-FFF2-40B4-BE49-F238E27FC236}">
                  <a16:creationId xmlns:a16="http://schemas.microsoft.com/office/drawing/2014/main" id="{64E7942F-7C05-45E8-B6CD-0D22951E77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43" name="Oval 1042">
              <a:extLst>
                <a:ext uri="{FF2B5EF4-FFF2-40B4-BE49-F238E27FC236}">
                  <a16:creationId xmlns:a16="http://schemas.microsoft.com/office/drawing/2014/main" id="{E91AFEAF-5CBA-4B38-AFF0-10ED1F5F9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5138745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p:nvSpPr>
          <p:cNvPr id="44039" name="Freeform: Shape 44038">
            <a:extLst>
              <a:ext uri="{FF2B5EF4-FFF2-40B4-BE49-F238E27FC236}">
                <a16:creationId xmlns:a16="http://schemas.microsoft.com/office/drawing/2014/main" id="{3E9FBC8E-8666-4442-8D7D-B250510CD4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84" y="2005"/>
            <a:ext cx="10908632" cy="6853991"/>
          </a:xfrm>
          <a:custGeom>
            <a:avLst/>
            <a:gdLst>
              <a:gd name="connsiteX0" fmla="*/ 9059740 w 10908632"/>
              <a:gd name="connsiteY0" fmla="*/ 0 h 6853991"/>
              <a:gd name="connsiteX1" fmla="*/ 9694921 w 10908632"/>
              <a:gd name="connsiteY1" fmla="*/ 0 h 6853991"/>
              <a:gd name="connsiteX2" fmla="*/ 9825053 w 10908632"/>
              <a:gd name="connsiteY2" fmla="*/ 165594 h 6853991"/>
              <a:gd name="connsiteX3" fmla="*/ 10908632 w 10908632"/>
              <a:gd name="connsiteY3" fmla="*/ 3429000 h 6853991"/>
              <a:gd name="connsiteX4" fmla="*/ 9825053 w 10908632"/>
              <a:gd name="connsiteY4" fmla="*/ 6692406 h 6853991"/>
              <a:gd name="connsiteX5" fmla="*/ 9698072 w 10908632"/>
              <a:gd name="connsiteY5" fmla="*/ 6853991 h 6853991"/>
              <a:gd name="connsiteX6" fmla="*/ 9063562 w 10908632"/>
              <a:gd name="connsiteY6" fmla="*/ 6853991 h 6853991"/>
              <a:gd name="connsiteX7" fmla="*/ 9138428 w 10908632"/>
              <a:gd name="connsiteY7" fmla="*/ 6775466 h 6853991"/>
              <a:gd name="connsiteX8" fmla="*/ 10431379 w 10908632"/>
              <a:gd name="connsiteY8" fmla="*/ 3429000 h 6853991"/>
              <a:gd name="connsiteX9" fmla="*/ 9138428 w 10908632"/>
              <a:gd name="connsiteY9" fmla="*/ 82534 h 6853991"/>
              <a:gd name="connsiteX10" fmla="*/ 2037821 w 10908632"/>
              <a:gd name="connsiteY10" fmla="*/ 0 h 6853991"/>
              <a:gd name="connsiteX11" fmla="*/ 8870811 w 10908632"/>
              <a:gd name="connsiteY11" fmla="*/ 0 h 6853991"/>
              <a:gd name="connsiteX12" fmla="*/ 8877212 w 10908632"/>
              <a:gd name="connsiteY12" fmla="*/ 6103 h 6853991"/>
              <a:gd name="connsiteX13" fmla="*/ 10295021 w 10908632"/>
              <a:gd name="connsiteY13" fmla="*/ 3429000 h 6853991"/>
              <a:gd name="connsiteX14" fmla="*/ 8877212 w 10908632"/>
              <a:gd name="connsiteY14" fmla="*/ 6851897 h 6853991"/>
              <a:gd name="connsiteX15" fmla="*/ 8875015 w 10908632"/>
              <a:gd name="connsiteY15" fmla="*/ 6853991 h 6853991"/>
              <a:gd name="connsiteX16" fmla="*/ 2033617 w 10908632"/>
              <a:gd name="connsiteY16" fmla="*/ 6853991 h 6853991"/>
              <a:gd name="connsiteX17" fmla="*/ 2031421 w 10908632"/>
              <a:gd name="connsiteY17" fmla="*/ 6851897 h 6853991"/>
              <a:gd name="connsiteX18" fmla="*/ 613611 w 10908632"/>
              <a:gd name="connsiteY18" fmla="*/ 3429000 h 6853991"/>
              <a:gd name="connsiteX19" fmla="*/ 2031420 w 10908632"/>
              <a:gd name="connsiteY19" fmla="*/ 6103 h 6853991"/>
              <a:gd name="connsiteX20" fmla="*/ 1213711 w 10908632"/>
              <a:gd name="connsiteY20" fmla="*/ 0 h 6853991"/>
              <a:gd name="connsiteX21" fmla="*/ 1848893 w 10908632"/>
              <a:gd name="connsiteY21" fmla="*/ 0 h 6853991"/>
              <a:gd name="connsiteX22" fmla="*/ 1770204 w 10908632"/>
              <a:gd name="connsiteY22" fmla="*/ 82534 h 6853991"/>
              <a:gd name="connsiteX23" fmla="*/ 477253 w 10908632"/>
              <a:gd name="connsiteY23" fmla="*/ 3429000 h 6853991"/>
              <a:gd name="connsiteX24" fmla="*/ 1770204 w 10908632"/>
              <a:gd name="connsiteY24" fmla="*/ 6775466 h 6853991"/>
              <a:gd name="connsiteX25" fmla="*/ 1845071 w 10908632"/>
              <a:gd name="connsiteY25" fmla="*/ 6853991 h 6853991"/>
              <a:gd name="connsiteX26" fmla="*/ 1210561 w 10908632"/>
              <a:gd name="connsiteY26" fmla="*/ 6853991 h 6853991"/>
              <a:gd name="connsiteX27" fmla="*/ 1083579 w 10908632"/>
              <a:gd name="connsiteY27" fmla="*/ 6692406 h 6853991"/>
              <a:gd name="connsiteX28" fmla="*/ 0 w 10908632"/>
              <a:gd name="connsiteY28" fmla="*/ 3429000 h 6853991"/>
              <a:gd name="connsiteX29" fmla="*/ 1083579 w 10908632"/>
              <a:gd name="connsiteY29" fmla="*/ 165594 h 685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908632" h="6853991">
                <a:moveTo>
                  <a:pt x="9059740" y="0"/>
                </a:moveTo>
                <a:lnTo>
                  <a:pt x="9694921" y="0"/>
                </a:lnTo>
                <a:lnTo>
                  <a:pt x="9825053" y="165594"/>
                </a:lnTo>
                <a:cubicBezTo>
                  <a:pt x="10505610" y="1075607"/>
                  <a:pt x="10908632" y="2205238"/>
                  <a:pt x="10908632" y="3429000"/>
                </a:cubicBezTo>
                <a:cubicBezTo>
                  <a:pt x="10908632" y="4652762"/>
                  <a:pt x="10505610" y="5782393"/>
                  <a:pt x="9825053" y="6692406"/>
                </a:cubicBezTo>
                <a:lnTo>
                  <a:pt x="9698072" y="6853991"/>
                </a:lnTo>
                <a:lnTo>
                  <a:pt x="9063562" y="6853991"/>
                </a:lnTo>
                <a:lnTo>
                  <a:pt x="9138428" y="6775466"/>
                </a:lnTo>
                <a:cubicBezTo>
                  <a:pt x="9941761" y="5891604"/>
                  <a:pt x="10431379" y="4717480"/>
                  <a:pt x="10431379" y="3429000"/>
                </a:cubicBezTo>
                <a:cubicBezTo>
                  <a:pt x="10431379" y="2140521"/>
                  <a:pt x="9941761" y="966397"/>
                  <a:pt x="9138428" y="82534"/>
                </a:cubicBezTo>
                <a:close/>
                <a:moveTo>
                  <a:pt x="2037821" y="0"/>
                </a:moveTo>
                <a:lnTo>
                  <a:pt x="8870811" y="0"/>
                </a:lnTo>
                <a:lnTo>
                  <a:pt x="8877212" y="6103"/>
                </a:lnTo>
                <a:cubicBezTo>
                  <a:pt x="9753207" y="882099"/>
                  <a:pt x="10295021" y="2092275"/>
                  <a:pt x="10295021" y="3429000"/>
                </a:cubicBezTo>
                <a:cubicBezTo>
                  <a:pt x="10295021" y="4765725"/>
                  <a:pt x="9753207" y="5975902"/>
                  <a:pt x="8877212" y="6851897"/>
                </a:cubicBezTo>
                <a:lnTo>
                  <a:pt x="8875015" y="6853991"/>
                </a:lnTo>
                <a:lnTo>
                  <a:pt x="2033617" y="6853991"/>
                </a:lnTo>
                <a:lnTo>
                  <a:pt x="2031421" y="6851897"/>
                </a:lnTo>
                <a:cubicBezTo>
                  <a:pt x="1155426" y="5975902"/>
                  <a:pt x="613611" y="4765725"/>
                  <a:pt x="613611" y="3429000"/>
                </a:cubicBezTo>
                <a:cubicBezTo>
                  <a:pt x="613611" y="2092275"/>
                  <a:pt x="1155425" y="882099"/>
                  <a:pt x="2031420" y="6103"/>
                </a:cubicBezTo>
                <a:close/>
                <a:moveTo>
                  <a:pt x="1213711" y="0"/>
                </a:moveTo>
                <a:lnTo>
                  <a:pt x="1848893" y="0"/>
                </a:lnTo>
                <a:lnTo>
                  <a:pt x="1770204" y="82534"/>
                </a:lnTo>
                <a:cubicBezTo>
                  <a:pt x="966871" y="966397"/>
                  <a:pt x="477253" y="2140521"/>
                  <a:pt x="477253" y="3429000"/>
                </a:cubicBezTo>
                <a:cubicBezTo>
                  <a:pt x="477253" y="4717480"/>
                  <a:pt x="966872" y="5891604"/>
                  <a:pt x="1770204" y="6775466"/>
                </a:cubicBezTo>
                <a:lnTo>
                  <a:pt x="1845071" y="6853991"/>
                </a:lnTo>
                <a:lnTo>
                  <a:pt x="1210561" y="6853991"/>
                </a:lnTo>
                <a:lnTo>
                  <a:pt x="1083579" y="6692406"/>
                </a:lnTo>
                <a:cubicBezTo>
                  <a:pt x="403022" y="5782393"/>
                  <a:pt x="0" y="4652762"/>
                  <a:pt x="0" y="3429000"/>
                </a:cubicBezTo>
                <a:cubicBezTo>
                  <a:pt x="0" y="2205238"/>
                  <a:pt x="403022" y="1075607"/>
                  <a:pt x="1083579" y="165594"/>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pic>
        <p:nvPicPr>
          <p:cNvPr id="44034" name="Segnaposto contenuto 3" descr="us_military_bases_okinawa1.png"/>
          <p:cNvPicPr>
            <a:picLocks noGrp="1" noChangeAspect="1"/>
          </p:cNvPicPr>
          <p:nvPr>
            <p:ph idx="4294967295"/>
          </p:nvPr>
        </p:nvPicPr>
        <p:blipFill>
          <a:blip r:embed="rId3"/>
          <a:stretch>
            <a:fillRect/>
          </a:stretch>
        </p:blipFill>
        <p:spPr>
          <a:xfrm>
            <a:off x="2863464" y="818727"/>
            <a:ext cx="6465073" cy="5220546"/>
          </a:xfrm>
          <a:prstGeom prst="rect">
            <a:avLst/>
          </a:prstGeom>
        </p:spPr>
      </p:pic>
    </p:spTree>
    <p:extLst>
      <p:ext uri="{BB962C8B-B14F-4D97-AF65-F5344CB8AC3E}">
        <p14:creationId xmlns:p14="http://schemas.microsoft.com/office/powerpoint/2010/main" val="2911145735"/>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re 1"/>
          <p:cNvSpPr>
            <a:spLocks noGrp="1"/>
          </p:cNvSpPr>
          <p:nvPr>
            <p:ph type="title"/>
          </p:nvPr>
        </p:nvSpPr>
        <p:spPr>
          <a:xfrm>
            <a:off x="643468" y="643466"/>
            <a:ext cx="3686312" cy="5528734"/>
          </a:xfrm>
        </p:spPr>
        <p:txBody>
          <a:bodyPr>
            <a:normAutofit/>
          </a:bodyPr>
          <a:lstStyle/>
          <a:p>
            <a:pPr algn="r"/>
            <a:r>
              <a:rPr lang="en-US" sz="3700" b="1">
                <a:solidFill>
                  <a:srgbClr val="FFFFFF"/>
                </a:solidFill>
              </a:rPr>
              <a:t>Questioni storiografiche fondamentali</a:t>
            </a:r>
          </a:p>
        </p:txBody>
      </p:sp>
      <p:sp>
        <p:nvSpPr>
          <p:cNvPr id="3" name="Espace réservé du contenu 2"/>
          <p:cNvSpPr>
            <a:spLocks noGrp="1"/>
          </p:cNvSpPr>
          <p:nvPr>
            <p:ph idx="1"/>
          </p:nvPr>
        </p:nvSpPr>
        <p:spPr>
          <a:xfrm>
            <a:off x="5053780" y="599768"/>
            <a:ext cx="6074467" cy="5572432"/>
          </a:xfrm>
        </p:spPr>
        <p:txBody>
          <a:bodyPr anchor="ctr">
            <a:normAutofit/>
          </a:bodyPr>
          <a:lstStyle/>
          <a:p>
            <a:r>
              <a:rPr lang="en-US"/>
              <a:t>Armi nucleari: di più può essere meglio?</a:t>
            </a:r>
          </a:p>
          <a:p>
            <a:endParaRPr lang="en-US"/>
          </a:p>
          <a:p>
            <a:r>
              <a:rPr lang="en-US"/>
              <a:t>Altre guerre fredde</a:t>
            </a:r>
          </a:p>
          <a:p>
            <a:endParaRPr lang="en-US"/>
          </a:p>
          <a:p>
            <a:r>
              <a:rPr lang="en-US"/>
              <a:t>Struttura vs. agenzia</a:t>
            </a:r>
          </a:p>
          <a:p>
            <a:endParaRPr lang="en-US"/>
          </a:p>
          <a:p>
            <a:r>
              <a:rPr lang="en-US"/>
              <a:t>Superpotenze imperiali o "tirannia dei deboli"</a:t>
            </a:r>
          </a:p>
          <a:p>
            <a:endParaRPr lang="en-US"/>
          </a:p>
          <a:p>
            <a:r>
              <a:rPr lang="en-US"/>
              <a:t>Complessi militari-industriali?</a:t>
            </a:r>
          </a:p>
        </p:txBody>
      </p:sp>
      <p:sp>
        <p:nvSpPr>
          <p:cNvPr id="12" name="Oval 11">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330491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2168B3A-3AE7-4946-8AF6-76E3E5176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4C2224D-8669-4449-BA35-66D2DEF0EE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5325" cy="5897880"/>
          </a:xfrm>
          <a:prstGeom prst="rect">
            <a:avLst/>
          </a:prstGeom>
          <a:solidFill>
            <a:srgbClr val="FFFFFF"/>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Immagine che contiene testo, libro, Carattere, Volantino&#10;&#10;Descrizione generata automaticamente"/>
          <p:cNvPicPr>
            <a:picLocks noChangeAspect="1"/>
          </p:cNvPicPr>
          <p:nvPr/>
        </p:nvPicPr>
        <p:blipFill>
          <a:blip r:embed="rId2"/>
          <a:stretch>
            <a:fillRect/>
          </a:stretch>
        </p:blipFill>
        <p:spPr>
          <a:xfrm>
            <a:off x="1567051" y="801792"/>
            <a:ext cx="3280832" cy="5249332"/>
          </a:xfrm>
          <a:prstGeom prst="rect">
            <a:avLst/>
          </a:prstGeom>
        </p:spPr>
      </p:pic>
      <p:sp>
        <p:nvSpPr>
          <p:cNvPr id="14" name="Rectangle 13">
            <a:extLst>
              <a:ext uri="{FF2B5EF4-FFF2-40B4-BE49-F238E27FC236}">
                <a16:creationId xmlns:a16="http://schemas.microsoft.com/office/drawing/2014/main" id="{F99E36D9-8C4D-4CA1-89BA-D0BF2FB972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070" y="480060"/>
            <a:ext cx="5455325" cy="5897880"/>
          </a:xfrm>
          <a:prstGeom prst="rect">
            <a:avLst/>
          </a:prstGeom>
          <a:solidFill>
            <a:srgbClr val="FFFFFF"/>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age 9" descr="Immagine che contiene testo, disegno, poster, clipart&#10;&#10;Descrizione generata automaticamente"/>
          <p:cNvPicPr>
            <a:picLocks noChangeAspect="1"/>
          </p:cNvPicPr>
          <p:nvPr/>
        </p:nvPicPr>
        <p:blipFill>
          <a:blip r:embed="rId3"/>
          <a:stretch>
            <a:fillRect/>
          </a:stretch>
        </p:blipFill>
        <p:spPr>
          <a:xfrm>
            <a:off x="7212876" y="801792"/>
            <a:ext cx="3543298" cy="5249332"/>
          </a:xfrm>
          <a:prstGeom prst="rect">
            <a:avLst/>
          </a:prstGeom>
        </p:spPr>
      </p:pic>
      <p:sp>
        <p:nvSpPr>
          <p:cNvPr id="4" name="Segnaposto contenuto 3">
            <a:extLst>
              <a:ext uri="{FF2B5EF4-FFF2-40B4-BE49-F238E27FC236}">
                <a16:creationId xmlns:a16="http://schemas.microsoft.com/office/drawing/2014/main" id="{D3F5DEF8-C5A7-F826-8BDB-9350B48A5616}"/>
              </a:ext>
            </a:extLst>
          </p:cNvPr>
          <p:cNvSpPr>
            <a:spLocks/>
          </p:cNvSpPr>
          <p:nvPr/>
        </p:nvSpPr>
        <p:spPr>
          <a:xfrm>
            <a:off x="838200" y="1825625"/>
            <a:ext cx="5181600" cy="4351338"/>
          </a:xfrm>
          <a:prstGeom prst="rect">
            <a:avLst/>
          </a:prstGeom>
        </p:spPr>
        <p:txBody>
          <a:bodyPr/>
          <a:lstStyle/>
          <a:p>
            <a:endParaRPr lang="it-FR"/>
          </a:p>
        </p:txBody>
      </p:sp>
      <p:sp>
        <p:nvSpPr>
          <p:cNvPr id="6" name="Segnaposto contenuto 5">
            <a:extLst>
              <a:ext uri="{FF2B5EF4-FFF2-40B4-BE49-F238E27FC236}">
                <a16:creationId xmlns:a16="http://schemas.microsoft.com/office/drawing/2014/main" id="{6AF46F08-5F0D-84D8-59E3-86231A80F0FA}"/>
              </a:ext>
            </a:extLst>
          </p:cNvPr>
          <p:cNvSpPr>
            <a:spLocks/>
          </p:cNvSpPr>
          <p:nvPr/>
        </p:nvSpPr>
        <p:spPr>
          <a:xfrm>
            <a:off x="6172200" y="1825625"/>
            <a:ext cx="5181600" cy="4351338"/>
          </a:xfrm>
          <a:prstGeom prst="rect">
            <a:avLst/>
          </a:prstGeom>
        </p:spPr>
        <p:txBody>
          <a:bodyPr/>
          <a:lstStyle/>
          <a:p>
            <a:endParaRPr lang="it-FR"/>
          </a:p>
        </p:txBody>
      </p:sp>
    </p:spTree>
    <p:extLst>
      <p:ext uri="{BB962C8B-B14F-4D97-AF65-F5344CB8AC3E}">
        <p14:creationId xmlns:p14="http://schemas.microsoft.com/office/powerpoint/2010/main" val="3810511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3" name="Titre 2"/>
          <p:cNvSpPr>
            <a:spLocks noGrp="1"/>
          </p:cNvSpPr>
          <p:nvPr>
            <p:ph type="title"/>
          </p:nvPr>
        </p:nvSpPr>
        <p:spPr>
          <a:xfrm>
            <a:off x="643468" y="643466"/>
            <a:ext cx="3686312" cy="5528734"/>
          </a:xfrm>
        </p:spPr>
        <p:txBody>
          <a:bodyPr>
            <a:normAutofit/>
          </a:bodyPr>
          <a:lstStyle/>
          <a:p>
            <a:pPr algn="r"/>
            <a:r>
              <a:rPr lang="fr-FR" sz="3700" b="1">
                <a:solidFill>
                  <a:srgbClr val="FFFFFF"/>
                </a:solidFill>
                <a:latin typeface="+mn-lt"/>
              </a:rPr>
              <a:t>La metafora: una genealogia </a:t>
            </a:r>
          </a:p>
        </p:txBody>
      </p:sp>
      <p:sp>
        <p:nvSpPr>
          <p:cNvPr id="2" name="Espace réservé du contenu 1"/>
          <p:cNvSpPr>
            <a:spLocks noGrp="1"/>
          </p:cNvSpPr>
          <p:nvPr>
            <p:ph idx="1"/>
          </p:nvPr>
        </p:nvSpPr>
        <p:spPr>
          <a:xfrm>
            <a:off x="5053780" y="599768"/>
            <a:ext cx="6074467" cy="5572432"/>
          </a:xfrm>
        </p:spPr>
        <p:txBody>
          <a:bodyPr anchor="ctr">
            <a:normAutofit/>
          </a:bodyPr>
          <a:lstStyle/>
          <a:p>
            <a:r>
              <a:rPr lang="en-US" u="sng"/>
              <a:t>Don Juan Manuel </a:t>
            </a:r>
            <a:r>
              <a:rPr lang="en-US"/>
              <a:t>(inizio XIV secolo, Castiglia): </a:t>
            </a:r>
            <a:r>
              <a:rPr lang="en-US" i="1"/>
              <a:t>La </a:t>
            </a:r>
            <a:r>
              <a:rPr lang="en-US" i="1" err="1"/>
              <a:t>Guera </a:t>
            </a:r>
            <a:r>
              <a:rPr lang="en-US" i="1"/>
              <a:t>Fria/Tibia: </a:t>
            </a:r>
            <a:r>
              <a:rPr lang="en-US"/>
              <a:t>Scontro tra due religioni monoteiste e universaliste: veicoli di salvezza e trasformazione.</a:t>
            </a:r>
          </a:p>
          <a:p>
            <a:endParaRPr lang="en-US"/>
          </a:p>
          <a:p>
            <a:r>
              <a:rPr lang="en-US" u="sng"/>
              <a:t>Eduard Bernstein </a:t>
            </a:r>
            <a:r>
              <a:rPr lang="en-US"/>
              <a:t>(1893): la corsa agli armamenti tra la Germania e i suoi vicini è una sorta di "guerra fredda" in cui "non si spara ma si sanguina".</a:t>
            </a:r>
          </a:p>
          <a:p>
            <a:endParaRPr lang="en-US"/>
          </a:p>
          <a:p>
            <a:r>
              <a:rPr lang="en-US" u="sng"/>
              <a:t>George Orwell </a:t>
            </a:r>
            <a:r>
              <a:rPr lang="en-US"/>
              <a:t>(1945): Semplificazione geopolitica, mobilitazione permanente e "pace che non è pace".</a:t>
            </a:r>
          </a:p>
          <a:p>
            <a:endParaRPr lang="en-US"/>
          </a:p>
          <a:p>
            <a:r>
              <a:rPr lang="en-US" u="sng"/>
              <a:t>Walter Lippmann </a:t>
            </a:r>
            <a:r>
              <a:rPr lang="en-US"/>
              <a:t>(1947): rifiuto diplomatico/rifiuto non dialettico</a:t>
            </a:r>
          </a:p>
        </p:txBody>
      </p:sp>
      <p:sp>
        <p:nvSpPr>
          <p:cNvPr id="12" name="Oval 11">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33481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995746" y="178420"/>
            <a:ext cx="6534615" cy="1170879"/>
          </a:xfrm>
        </p:spPr>
        <p:txBody>
          <a:bodyPr anchor="b">
            <a:normAutofit fontScale="90000"/>
          </a:bodyPr>
          <a:lstStyle/>
          <a:p>
            <a:pPr algn="ctr"/>
            <a:br>
              <a:rPr lang="en-US" sz="2800" u="sng" dirty="0"/>
            </a:br>
            <a:r>
              <a:rPr lang="en-US" sz="2800" u="sng" dirty="0">
                <a:latin typeface="+mn-lt"/>
              </a:rPr>
              <a:t>George Orwell, "Tu e la bomba atomica", </a:t>
            </a:r>
            <a:r>
              <a:rPr lang="en-US" sz="2800" i="1" u="sng" dirty="0">
                <a:latin typeface="+mn-lt"/>
              </a:rPr>
              <a:t>The Tribune, 12.1945</a:t>
            </a:r>
            <a:r>
              <a:rPr lang="en-US" sz="2800" u="sng" dirty="0">
                <a:latin typeface="+mn-lt"/>
              </a:rPr>
              <a:t>]</a:t>
            </a:r>
            <a:br>
              <a:rPr lang="fr-FR" sz="2800" u="sng" dirty="0"/>
            </a:br>
            <a:endParaRPr lang="en-US" sz="2800" u="sng" dirty="0"/>
          </a:p>
        </p:txBody>
      </p:sp>
      <p:sp>
        <p:nvSpPr>
          <p:cNvPr id="2" name="Espace réservé du contenu 1"/>
          <p:cNvSpPr>
            <a:spLocks noGrp="1"/>
          </p:cNvSpPr>
          <p:nvPr>
            <p:ph idx="1"/>
          </p:nvPr>
        </p:nvSpPr>
        <p:spPr>
          <a:xfrm>
            <a:off x="4226312" y="1271239"/>
            <a:ext cx="7872761" cy="4984595"/>
          </a:xfrm>
        </p:spPr>
        <p:txBody>
          <a:bodyPr anchor="t">
            <a:noAutofit/>
          </a:bodyPr>
          <a:lstStyle/>
          <a:p>
            <a:pPr marL="45720" indent="0" algn="ctr">
              <a:buNone/>
            </a:pPr>
            <a:endParaRPr lang="en-US" dirty="0"/>
          </a:p>
          <a:p>
            <a:pPr marL="45720" indent="0" algn="ctr">
              <a:buNone/>
            </a:pPr>
            <a:r>
              <a:rPr lang="en-US" dirty="0"/>
              <a:t>La "prospettiva di due o tre mostruosi super-Stati, ciascuno dei quali in possesso di un'arma con cui milioni di persone possono essere spazzate via in pochi secondi, che si dividono il mondo". ... "Guardando al mondo nel suo complesso, per molti decenni la deriva non è stata verso l'anarchia, ma verso la </a:t>
            </a:r>
            <a:r>
              <a:rPr lang="en-US" b="1" dirty="0"/>
              <a:t>reimposizione della schiavitù</a:t>
            </a:r>
            <a:r>
              <a:rPr lang="en-US" dirty="0"/>
              <a:t>. Forse ci stiamo dirigendo non verso un crollo generale, ma verso un'epoca orribilmente stabile come gli imperi schiavisti dell'antichità". ...</a:t>
            </a:r>
          </a:p>
          <a:p>
            <a:pPr marL="45720" indent="0" algn="ctr">
              <a:buNone/>
            </a:pPr>
            <a:r>
              <a:rPr lang="en-US" dirty="0"/>
              <a:t>Tre Stati: Stati Uniti, URSS e Cina/Asia orientale. Ognuno di essi sarebbe "allo stesso tempo inespugnabile e in uno stato permanente di </a:t>
            </a:r>
            <a:r>
              <a:rPr lang="en-US" b="1" dirty="0"/>
              <a:t>'guerra fredda' </a:t>
            </a:r>
            <a:r>
              <a:rPr lang="en-US" dirty="0"/>
              <a:t>con i suoi vicini". La Bomba forse "porrebbe fine alle guerre su larga scala al costo di prolungare indefinitamente una 'pace che non è pace'".</a:t>
            </a:r>
          </a:p>
        </p:txBody>
      </p:sp>
      <p:pic>
        <p:nvPicPr>
          <p:cNvPr id="3" name="Image 2"/>
          <p:cNvPicPr>
            <a:picLocks noChangeAspect="1"/>
          </p:cNvPicPr>
          <p:nvPr/>
        </p:nvPicPr>
        <p:blipFill rotWithShape="1">
          <a:blip r:embed="rId2">
            <a:extLst>
              <a:ext uri="{28A0092B-C50C-407E-A947-70E740481C1C}">
                <a14:useLocalDpi xmlns:a14="http://schemas.microsoft.com/office/drawing/2010/main" val="0"/>
              </a:ext>
            </a:extLst>
          </a:blip>
          <a:srcRect t="1887" r="-1" b="1552"/>
          <a:stretch/>
        </p:blipFill>
        <p:spPr>
          <a:xfrm>
            <a:off x="390838" y="489509"/>
            <a:ext cx="3589603" cy="5199182"/>
          </a:xfrm>
          <a:prstGeom prst="rect">
            <a:avLst/>
          </a:prstGeom>
        </p:spPr>
      </p:pic>
    </p:spTree>
    <p:extLst>
      <p:ext uri="{BB962C8B-B14F-4D97-AF65-F5344CB8AC3E}">
        <p14:creationId xmlns:p14="http://schemas.microsoft.com/office/powerpoint/2010/main" val="2987850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Lippmann (Walter) – Publictionnaire">
            <a:extLst>
              <a:ext uri="{FF2B5EF4-FFF2-40B4-BE49-F238E27FC236}">
                <a16:creationId xmlns:a16="http://schemas.microsoft.com/office/drawing/2014/main" id="{9BC7560E-928C-B6EC-942A-6AABC785AE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994" r="12578" b="-1"/>
          <a:stretch/>
        </p:blipFill>
        <p:spPr bwMode="auto">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3468029" y="1"/>
            <a:ext cx="5112434" cy="6857998"/>
          </a:xfrm>
          <a:prstGeom prst="rect">
            <a:avLst/>
          </a:prstGeom>
        </p:spPr>
        <p:txBody>
          <a:bodyPr vert="horz" lIns="91440" tIns="45720" rIns="91440" bIns="45720" rtlCol="0">
            <a:noAutofit/>
          </a:bodyPr>
          <a:lstStyle/>
          <a:p>
            <a:pPr algn="ctr">
              <a:lnSpc>
                <a:spcPct val="90000"/>
              </a:lnSpc>
              <a:spcAft>
                <a:spcPts val="600"/>
              </a:spcAft>
            </a:pPr>
            <a:endParaRPr lang="en-US" sz="2000" dirty="0">
              <a:solidFill>
                <a:schemeClr val="tx1">
                  <a:lumMod val="85000"/>
                  <a:lumOff val="15000"/>
                </a:schemeClr>
              </a:solidFill>
            </a:endParaRPr>
          </a:p>
          <a:p>
            <a:pPr algn="ctr">
              <a:lnSpc>
                <a:spcPct val="90000"/>
              </a:lnSpc>
              <a:spcAft>
                <a:spcPts val="600"/>
              </a:spcAft>
            </a:pPr>
            <a:endParaRPr lang="en-US" sz="2000" dirty="0">
              <a:solidFill>
                <a:schemeClr val="tx1">
                  <a:lumMod val="85000"/>
                  <a:lumOff val="15000"/>
                </a:schemeClr>
              </a:solidFill>
            </a:endParaRPr>
          </a:p>
          <a:p>
            <a:pPr algn="ctr">
              <a:lnSpc>
                <a:spcPct val="90000"/>
              </a:lnSpc>
              <a:spcAft>
                <a:spcPts val="600"/>
              </a:spcAft>
            </a:pPr>
            <a:r>
              <a:rPr lang="en-US" sz="2000" dirty="0">
                <a:solidFill>
                  <a:schemeClr val="tx1">
                    <a:lumMod val="85000"/>
                    <a:lumOff val="15000"/>
                  </a:schemeClr>
                </a:solidFill>
              </a:rPr>
              <a:t>"La mia obiezione, quindi, alla politica di contenimento non è che essa cerchi di affrontare il potere sovietico con il potere americano, ma che questa politica è mal concepita e deve tradursi in un uso improprio del potere americano. Infatti, come ho cercato di dimostrare, essa impegna questo Paese in una lotta che non ha come obiettivo nulla di più sostanziale della speranza che in dieci o quindici anni il potere sovietico, come risultato di una lunga frustrazione, si "sciolga" o si "ammorbidisca". In questa lotta prolungata il ruolo degli Stati Uniti è, secondo il signor X, quello di reagire "in una serie di punti geografici e politici sempre diversi" alle invasioni del potere sovietico".</a:t>
            </a:r>
          </a:p>
        </p:txBody>
      </p:sp>
      <p:pic>
        <p:nvPicPr>
          <p:cNvPr id="2" name="Image 1"/>
          <p:cNvPicPr>
            <a:picLocks noChangeAspect="1"/>
          </p:cNvPicPr>
          <p:nvPr/>
        </p:nvPicPr>
        <p:blipFill rotWithShape="1">
          <a:blip r:embed="rId3">
            <a:extLst>
              <a:ext uri="{28A0092B-C50C-407E-A947-70E740481C1C}">
                <a14:useLocalDpi xmlns:a14="http://schemas.microsoft.com/office/drawing/2010/main" val="0"/>
              </a:ext>
            </a:extLst>
          </a:blip>
          <a:srcRect l="18646" r="11138"/>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Tree>
    <p:extLst>
      <p:ext uri="{BB962C8B-B14F-4D97-AF65-F5344CB8AC3E}">
        <p14:creationId xmlns:p14="http://schemas.microsoft.com/office/powerpoint/2010/main" val="2532124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re 1"/>
          <p:cNvSpPr>
            <a:spLocks noGrp="1"/>
          </p:cNvSpPr>
          <p:nvPr>
            <p:ph type="title"/>
          </p:nvPr>
        </p:nvSpPr>
        <p:spPr>
          <a:xfrm>
            <a:off x="643468" y="643466"/>
            <a:ext cx="3686312" cy="5528734"/>
          </a:xfrm>
        </p:spPr>
        <p:txBody>
          <a:bodyPr>
            <a:normAutofit/>
          </a:bodyPr>
          <a:lstStyle/>
          <a:p>
            <a:pPr algn="r"/>
            <a:r>
              <a:rPr lang="en-AU" sz="3000" b="1" dirty="0" err="1">
                <a:solidFill>
                  <a:srgbClr val="FFFFFF"/>
                </a:solidFill>
                <a:latin typeface="+mn-lt"/>
              </a:rPr>
              <a:t>Elementi</a:t>
            </a:r>
            <a:r>
              <a:rPr lang="en-AU" sz="3000" b="1" dirty="0">
                <a:solidFill>
                  <a:srgbClr val="FFFFFF"/>
                </a:solidFill>
                <a:latin typeface="+mn-lt"/>
              </a:rPr>
              <a:t> </a:t>
            </a:r>
            <a:r>
              <a:rPr lang="en-AU" sz="3000" b="1" dirty="0" err="1">
                <a:solidFill>
                  <a:srgbClr val="FFFFFF"/>
                </a:solidFill>
                <a:latin typeface="+mn-lt"/>
              </a:rPr>
              <a:t>fondamentali</a:t>
            </a:r>
            <a:r>
              <a:rPr lang="en-AU" sz="3000" b="1" dirty="0">
                <a:solidFill>
                  <a:srgbClr val="FFFFFF"/>
                </a:solidFill>
                <a:latin typeface="+mn-lt"/>
              </a:rPr>
              <a:t> </a:t>
            </a:r>
            <a:r>
              <a:rPr lang="en-AU" sz="3000" b="1" dirty="0" err="1">
                <a:solidFill>
                  <a:srgbClr val="FFFFFF"/>
                </a:solidFill>
                <a:latin typeface="+mn-lt"/>
              </a:rPr>
              <a:t>della</a:t>
            </a:r>
            <a:r>
              <a:rPr lang="en-AU" sz="3000" b="1" dirty="0">
                <a:solidFill>
                  <a:srgbClr val="FFFFFF"/>
                </a:solidFill>
                <a:latin typeface="+mn-lt"/>
              </a:rPr>
              <a:t> "</a:t>
            </a:r>
            <a:r>
              <a:rPr lang="en-AU" sz="3000" b="1" dirty="0" err="1">
                <a:solidFill>
                  <a:srgbClr val="FFFFFF"/>
                </a:solidFill>
                <a:latin typeface="+mn-lt"/>
              </a:rPr>
              <a:t>guerra</a:t>
            </a:r>
            <a:r>
              <a:rPr lang="en-AU" sz="3000" b="1" dirty="0">
                <a:solidFill>
                  <a:srgbClr val="FFFFFF"/>
                </a:solidFill>
                <a:latin typeface="+mn-lt"/>
              </a:rPr>
              <a:t> </a:t>
            </a:r>
            <a:r>
              <a:rPr lang="en-AU" sz="3000" b="1" dirty="0" err="1">
                <a:solidFill>
                  <a:srgbClr val="FFFFFF"/>
                </a:solidFill>
                <a:latin typeface="+mn-lt"/>
              </a:rPr>
              <a:t>fredda</a:t>
            </a:r>
            <a:r>
              <a:rPr lang="en-AU" sz="3000" b="1" dirty="0">
                <a:solidFill>
                  <a:srgbClr val="FFFFFF"/>
                </a:solidFill>
                <a:latin typeface="+mn-lt"/>
              </a:rPr>
              <a:t>": </a:t>
            </a:r>
            <a:r>
              <a:rPr lang="en-AU" sz="3000" b="1" dirty="0" err="1">
                <a:solidFill>
                  <a:srgbClr val="FFFFFF"/>
                </a:solidFill>
                <a:latin typeface="+mn-lt"/>
              </a:rPr>
              <a:t>una</a:t>
            </a:r>
            <a:r>
              <a:rPr lang="en-AU" sz="3000" b="1" dirty="0">
                <a:solidFill>
                  <a:srgbClr val="FFFFFF"/>
                </a:solidFill>
                <a:latin typeface="+mn-lt"/>
              </a:rPr>
              <a:t> </a:t>
            </a:r>
            <a:r>
              <a:rPr lang="en-AU" sz="3000" b="1" dirty="0" err="1">
                <a:solidFill>
                  <a:srgbClr val="FFFFFF"/>
                </a:solidFill>
                <a:latin typeface="+mn-lt"/>
              </a:rPr>
              <a:t>guerra</a:t>
            </a:r>
            <a:r>
              <a:rPr lang="en-AU" sz="3000" b="1" dirty="0">
                <a:solidFill>
                  <a:srgbClr val="FFFFFF"/>
                </a:solidFill>
                <a:latin typeface="+mn-lt"/>
              </a:rPr>
              <a:t> </a:t>
            </a:r>
            <a:r>
              <a:rPr lang="en-AU" sz="3000" b="1" dirty="0" err="1">
                <a:solidFill>
                  <a:srgbClr val="FFFFFF"/>
                </a:solidFill>
                <a:latin typeface="+mn-lt"/>
              </a:rPr>
              <a:t>totale</a:t>
            </a:r>
            <a:r>
              <a:rPr lang="en-AU" sz="3000" b="1" dirty="0">
                <a:solidFill>
                  <a:srgbClr val="FFFFFF"/>
                </a:solidFill>
                <a:latin typeface="+mn-lt"/>
              </a:rPr>
              <a:t> e </a:t>
            </a:r>
            <a:r>
              <a:rPr lang="en-AU" sz="3000" b="1" dirty="0" err="1">
                <a:solidFill>
                  <a:srgbClr val="FFFFFF"/>
                </a:solidFill>
                <a:latin typeface="+mn-lt"/>
              </a:rPr>
              <a:t>una</a:t>
            </a:r>
            <a:r>
              <a:rPr lang="en-AU" sz="3000" b="1" dirty="0">
                <a:solidFill>
                  <a:srgbClr val="FFFFFF"/>
                </a:solidFill>
                <a:latin typeface="+mn-lt"/>
              </a:rPr>
              <a:t> non </a:t>
            </a:r>
            <a:r>
              <a:rPr lang="en-AU" sz="3000" b="1" dirty="0" err="1">
                <a:solidFill>
                  <a:srgbClr val="FFFFFF"/>
                </a:solidFill>
                <a:latin typeface="+mn-lt"/>
              </a:rPr>
              <a:t>guerra</a:t>
            </a:r>
            <a:endParaRPr lang="en-AU" sz="3000" b="1" dirty="0">
              <a:solidFill>
                <a:srgbClr val="FFFFFF"/>
              </a:solidFill>
              <a:latin typeface="+mn-lt"/>
            </a:endParaRPr>
          </a:p>
        </p:txBody>
      </p:sp>
      <p:sp>
        <p:nvSpPr>
          <p:cNvPr id="3" name="Espace réservé du contenu 2"/>
          <p:cNvSpPr>
            <a:spLocks noGrp="1"/>
          </p:cNvSpPr>
          <p:nvPr>
            <p:ph idx="1"/>
          </p:nvPr>
        </p:nvSpPr>
        <p:spPr>
          <a:xfrm>
            <a:off x="5053780" y="599768"/>
            <a:ext cx="6074467" cy="5572432"/>
          </a:xfrm>
        </p:spPr>
        <p:txBody>
          <a:bodyPr anchor="ctr">
            <a:noAutofit/>
          </a:bodyPr>
          <a:lstStyle/>
          <a:p>
            <a:endParaRPr lang="en-AU" dirty="0"/>
          </a:p>
          <a:p>
            <a:r>
              <a:rPr lang="en-AU" u="sng" dirty="0" err="1"/>
              <a:t>Ideologia</a:t>
            </a:r>
            <a:r>
              <a:rPr lang="en-AU" dirty="0"/>
              <a:t>: </a:t>
            </a:r>
            <a:r>
              <a:rPr lang="en-AU" dirty="0" err="1"/>
              <a:t>scontro</a:t>
            </a:r>
            <a:r>
              <a:rPr lang="en-AU" dirty="0"/>
              <a:t> </a:t>
            </a:r>
            <a:r>
              <a:rPr lang="en-AU" dirty="0" err="1"/>
              <a:t>tra</a:t>
            </a:r>
            <a:r>
              <a:rPr lang="en-AU" dirty="0"/>
              <a:t> </a:t>
            </a:r>
            <a:r>
              <a:rPr lang="en-AU" dirty="0" err="1"/>
              <a:t>universalismi</a:t>
            </a:r>
            <a:r>
              <a:rPr lang="en-AU" dirty="0"/>
              <a:t>/</a:t>
            </a:r>
            <a:r>
              <a:rPr lang="en-AU" dirty="0" err="1"/>
              <a:t>visioni</a:t>
            </a:r>
            <a:r>
              <a:rPr lang="en-AU" dirty="0"/>
              <a:t> </a:t>
            </a:r>
            <a:r>
              <a:rPr lang="en-AU" dirty="0" err="1"/>
              <a:t>della</a:t>
            </a:r>
            <a:r>
              <a:rPr lang="en-AU" dirty="0"/>
              <a:t> </a:t>
            </a:r>
            <a:r>
              <a:rPr lang="en-AU" dirty="0" err="1"/>
              <a:t>modernità</a:t>
            </a:r>
            <a:r>
              <a:rPr lang="en-AU" dirty="0"/>
              <a:t> e del </a:t>
            </a:r>
            <a:r>
              <a:rPr lang="en-AU" dirty="0" err="1"/>
              <a:t>processo</a:t>
            </a:r>
            <a:r>
              <a:rPr lang="en-AU" dirty="0"/>
              <a:t> </a:t>
            </a:r>
            <a:r>
              <a:rPr lang="en-AU" dirty="0" err="1"/>
              <a:t>storico</a:t>
            </a:r>
            <a:r>
              <a:rPr lang="en-AU" dirty="0"/>
              <a:t>; </a:t>
            </a:r>
            <a:r>
              <a:rPr lang="en-AU" dirty="0" err="1"/>
              <a:t>Teleologie</a:t>
            </a:r>
            <a:endParaRPr lang="en-AU" dirty="0"/>
          </a:p>
          <a:p>
            <a:endParaRPr lang="en-AU" dirty="0"/>
          </a:p>
          <a:p>
            <a:r>
              <a:rPr lang="en-AU" u="sng" dirty="0" err="1"/>
              <a:t>Armi</a:t>
            </a:r>
            <a:r>
              <a:rPr lang="en-AU" dirty="0"/>
              <a:t>: </a:t>
            </a:r>
            <a:r>
              <a:rPr lang="en-AU" dirty="0" err="1"/>
              <a:t>corsa</a:t>
            </a:r>
            <a:r>
              <a:rPr lang="en-AU" dirty="0"/>
              <a:t> </a:t>
            </a:r>
            <a:r>
              <a:rPr lang="en-AU" dirty="0" err="1"/>
              <a:t>agli</a:t>
            </a:r>
            <a:r>
              <a:rPr lang="en-AU" dirty="0"/>
              <a:t> </a:t>
            </a:r>
            <a:r>
              <a:rPr lang="en-AU" dirty="0" err="1"/>
              <a:t>armamenti</a:t>
            </a:r>
            <a:r>
              <a:rPr lang="en-AU" dirty="0"/>
              <a:t> e </a:t>
            </a:r>
            <a:r>
              <a:rPr lang="en-AU" dirty="0" err="1"/>
              <a:t>mobilitazione</a:t>
            </a:r>
            <a:r>
              <a:rPr lang="en-AU" dirty="0"/>
              <a:t> </a:t>
            </a:r>
            <a:r>
              <a:rPr lang="en-AU" dirty="0" err="1"/>
              <a:t>permanente</a:t>
            </a:r>
            <a:r>
              <a:rPr lang="en-AU" dirty="0"/>
              <a:t> (</a:t>
            </a:r>
            <a:r>
              <a:rPr lang="en-AU" dirty="0" err="1"/>
              <a:t>complessi</a:t>
            </a:r>
            <a:r>
              <a:rPr lang="en-AU" dirty="0"/>
              <a:t> </a:t>
            </a:r>
            <a:r>
              <a:rPr lang="en-AU" dirty="0" err="1"/>
              <a:t>militari-industriali</a:t>
            </a:r>
            <a:r>
              <a:rPr lang="en-AU" dirty="0"/>
              <a:t>)</a:t>
            </a:r>
          </a:p>
          <a:p>
            <a:endParaRPr lang="en-AU" u="sng" dirty="0"/>
          </a:p>
          <a:p>
            <a:r>
              <a:rPr lang="en-AU" u="sng" dirty="0" err="1"/>
              <a:t>Geopolitica</a:t>
            </a:r>
            <a:r>
              <a:rPr lang="en-AU" dirty="0"/>
              <a:t>: </a:t>
            </a:r>
            <a:r>
              <a:rPr lang="en-AU" dirty="0" err="1"/>
              <a:t>semplificazione</a:t>
            </a:r>
            <a:r>
              <a:rPr lang="en-AU" dirty="0"/>
              <a:t> </a:t>
            </a:r>
            <a:r>
              <a:rPr lang="en-AU" dirty="0" err="1"/>
              <a:t>geopolitica</a:t>
            </a:r>
            <a:r>
              <a:rPr lang="en-AU" dirty="0"/>
              <a:t>; </a:t>
            </a:r>
            <a:r>
              <a:rPr lang="en-AU" dirty="0" err="1"/>
              <a:t>bipolarismo</a:t>
            </a:r>
            <a:r>
              <a:rPr lang="en-AU" dirty="0"/>
              <a:t> </a:t>
            </a:r>
            <a:r>
              <a:rPr lang="en-AU" dirty="0" err="1"/>
              <a:t>asimmetrico</a:t>
            </a:r>
            <a:r>
              <a:rPr lang="en-AU" dirty="0"/>
              <a:t>; </a:t>
            </a:r>
            <a:r>
              <a:rPr lang="en-AU" dirty="0" err="1"/>
              <a:t>equilibrio</a:t>
            </a:r>
            <a:r>
              <a:rPr lang="en-AU" dirty="0"/>
              <a:t> di </a:t>
            </a:r>
            <a:r>
              <a:rPr lang="en-AU" dirty="0" err="1"/>
              <a:t>potere</a:t>
            </a:r>
            <a:r>
              <a:rPr lang="en-AU" dirty="0"/>
              <a:t> </a:t>
            </a:r>
            <a:r>
              <a:rPr lang="en-AU" dirty="0" err="1"/>
              <a:t>europeo</a:t>
            </a:r>
            <a:r>
              <a:rPr lang="en-AU" dirty="0"/>
              <a:t>; </a:t>
            </a:r>
          </a:p>
          <a:p>
            <a:endParaRPr lang="en-AU" dirty="0"/>
          </a:p>
          <a:p>
            <a:r>
              <a:rPr lang="en-AU" u="sng" dirty="0" err="1"/>
              <a:t>Diplomazia</a:t>
            </a:r>
            <a:r>
              <a:rPr lang="en-AU" dirty="0"/>
              <a:t>: </a:t>
            </a:r>
            <a:r>
              <a:rPr lang="en-AU" dirty="0" err="1"/>
              <a:t>sistema</a:t>
            </a:r>
            <a:r>
              <a:rPr lang="en-AU" dirty="0"/>
              <a:t> </a:t>
            </a:r>
            <a:r>
              <a:rPr lang="en-AU" dirty="0" err="1"/>
              <a:t>globale</a:t>
            </a:r>
            <a:r>
              <a:rPr lang="en-AU" dirty="0"/>
              <a:t> di </a:t>
            </a:r>
            <a:r>
              <a:rPr lang="en-AU" dirty="0" err="1"/>
              <a:t>alleanze</a:t>
            </a:r>
            <a:r>
              <a:rPr lang="en-AU" dirty="0"/>
              <a:t>;</a:t>
            </a:r>
          </a:p>
          <a:p>
            <a:endParaRPr lang="en-AU" dirty="0"/>
          </a:p>
          <a:p>
            <a:r>
              <a:rPr lang="en-AU" u="sng" kern="100" dirty="0" err="1">
                <a:effectLst/>
                <a:ea typeface="Calibri" panose="020F0502020204030204" pitchFamily="34" charset="0"/>
                <a:cs typeface="Times New Roman" panose="02020603050405020304" pitchFamily="18" charset="0"/>
              </a:rPr>
              <a:t>Competizione</a:t>
            </a:r>
            <a:r>
              <a:rPr lang="en-AU" u="sng" kern="100" dirty="0">
                <a:effectLst/>
                <a:ea typeface="Calibri" panose="020F0502020204030204" pitchFamily="34" charset="0"/>
                <a:cs typeface="Times New Roman" panose="02020603050405020304" pitchFamily="18" charset="0"/>
              </a:rPr>
              <a:t> </a:t>
            </a:r>
            <a:r>
              <a:rPr lang="en-AU" u="sng" kern="100" dirty="0" err="1">
                <a:effectLst/>
                <a:ea typeface="Calibri" panose="020F0502020204030204" pitchFamily="34" charset="0"/>
                <a:cs typeface="Times New Roman" panose="02020603050405020304" pitchFamily="18" charset="0"/>
              </a:rPr>
              <a:t>totale</a:t>
            </a:r>
            <a:r>
              <a:rPr lang="en-AU" u="sng" kern="100" dirty="0">
                <a:effectLst/>
                <a:ea typeface="Calibri" panose="020F0502020204030204" pitchFamily="34" charset="0"/>
                <a:cs typeface="Times New Roman" panose="02020603050405020304" pitchFamily="18" charset="0"/>
              </a:rPr>
              <a:t>/</a:t>
            </a:r>
            <a:r>
              <a:rPr lang="en-AU" u="sng" kern="100" dirty="0" err="1">
                <a:effectLst/>
                <a:ea typeface="Calibri" panose="020F0502020204030204" pitchFamily="34" charset="0"/>
                <a:cs typeface="Times New Roman" panose="02020603050405020304" pitchFamily="18" charset="0"/>
              </a:rPr>
              <a:t>olistica</a:t>
            </a:r>
            <a:r>
              <a:rPr lang="en-AU" kern="100" dirty="0">
                <a:effectLst/>
                <a:ea typeface="Calibri" panose="020F0502020204030204" pitchFamily="34" charset="0"/>
                <a:cs typeface="Times New Roman" panose="02020603050405020304" pitchFamily="18" charset="0"/>
              </a:rPr>
              <a:t>: </a:t>
            </a:r>
            <a:r>
              <a:rPr lang="en-AU" kern="100" dirty="0" err="1">
                <a:effectLst/>
                <a:ea typeface="Calibri" panose="020F0502020204030204" pitchFamily="34" charset="0"/>
                <a:cs typeface="Times New Roman" panose="02020603050405020304" pitchFamily="18" charset="0"/>
              </a:rPr>
              <a:t>cultura</a:t>
            </a:r>
            <a:r>
              <a:rPr lang="en-AU" kern="100" dirty="0">
                <a:effectLst/>
                <a:ea typeface="Calibri" panose="020F0502020204030204" pitchFamily="34" charset="0"/>
                <a:cs typeface="Times New Roman" panose="02020603050405020304" pitchFamily="18" charset="0"/>
              </a:rPr>
              <a:t>, sport, </a:t>
            </a:r>
            <a:r>
              <a:rPr lang="en-AU" kern="100" dirty="0" err="1">
                <a:effectLst/>
                <a:ea typeface="Calibri" panose="020F0502020204030204" pitchFamily="34" charset="0"/>
                <a:cs typeface="Times New Roman" panose="02020603050405020304" pitchFamily="18" charset="0"/>
              </a:rPr>
              <a:t>guerra</a:t>
            </a:r>
            <a:r>
              <a:rPr lang="en-AU" kern="100" dirty="0">
                <a:effectLst/>
                <a:ea typeface="Calibri" panose="020F0502020204030204" pitchFamily="34" charset="0"/>
                <a:cs typeface="Times New Roman" panose="02020603050405020304" pitchFamily="18" charset="0"/>
              </a:rPr>
              <a:t>, danza, etc.</a:t>
            </a:r>
          </a:p>
          <a:p>
            <a:endParaRPr lang="en-AU" dirty="0"/>
          </a:p>
        </p:txBody>
      </p:sp>
      <p:sp>
        <p:nvSpPr>
          <p:cNvPr id="12" name="Oval 11">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9074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1" name="Oval 10">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IT"/>
            </a:p>
          </p:txBody>
        </p:sp>
        <p:sp>
          <p:nvSpPr>
            <p:cNvPr id="12" name="Oval 11">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IT"/>
            </a:p>
          </p:txBody>
        </p:sp>
      </p:grpSp>
      <p:sp>
        <p:nvSpPr>
          <p:cNvPr id="14" name="Rectangle 13">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egnaposto contenuto 3" descr="Joseph-stalin3.gif"/>
          <p:cNvPicPr>
            <a:picLocks noGrp="1" noChangeAspect="1"/>
          </p:cNvPicPr>
          <p:nvPr/>
        </p:nvPicPr>
        <p:blipFill rotWithShape="1">
          <a:blip r:embed="rId6">
            <a:extLst>
              <a:ext uri="{28A0092B-C50C-407E-A947-70E740481C1C}">
                <a14:useLocalDpi xmlns:a14="http://schemas.microsoft.com/office/drawing/2010/main" val="0"/>
              </a:ext>
            </a:extLst>
          </a:blip>
          <a:srcRect t="353" r="1" b="16392"/>
          <a:stretch/>
        </p:blipFill>
        <p:spPr bwMode="auto">
          <a:xfrm>
            <a:off x="3343" y="10"/>
            <a:ext cx="7548923" cy="6857990"/>
          </a:xfrm>
          <a:prstGeom prst="rect">
            <a:avLst/>
          </a:prstGeom>
          <a:noFill/>
          <a:extLst>
            <a:ext uri="{909E8E84-426E-40dd-AFC4-6F175D3DCCD1}">
              <a14:hiddenFill xmlns="" xmlns:p14="http://schemas.microsoft.com/office/powerpoint/2010/main" xmlns:a14="http://schemas.microsoft.com/office/drawing/2010/main">
                <a:solidFill>
                  <a:srgbClr val="FFFFFF"/>
                </a:solidFill>
              </a14:hiddenFill>
            </a:ext>
            <a:ext uri="{91240B29-F687-4f45-9708-019B960494DF}">
              <a14:hiddenLine xmlns="" xmlns:p14="http://schemas.microsoft.com/office/powerpoint/2010/main" xmlns:a14="http://schemas.microsoft.com/office/drawing/2010/main" w="9525">
                <a:solidFill>
                  <a:srgbClr val="000000"/>
                </a:solidFill>
                <a:miter lim="800000"/>
                <a:headEnd/>
                <a:tailEnd/>
              </a14:hiddenLine>
            </a:ext>
          </a:extLst>
        </p:spPr>
      </p:pic>
      <p:sp>
        <p:nvSpPr>
          <p:cNvPr id="2" name="Rectangle 1"/>
          <p:cNvSpPr/>
          <p:nvPr/>
        </p:nvSpPr>
        <p:spPr>
          <a:xfrm>
            <a:off x="7883611" y="2121408"/>
            <a:ext cx="3816774" cy="4050792"/>
          </a:xfrm>
          <a:prstGeom prst="rect">
            <a:avLst/>
          </a:prstGeom>
        </p:spPr>
        <p:txBody>
          <a:bodyPr vert="horz" lIns="91440" tIns="45720" rIns="91440" bIns="45720" rtlCol="0">
            <a:normAutofit/>
          </a:bodyPr>
          <a:lstStyle/>
          <a:p>
            <a:pPr algn="ctr">
              <a:lnSpc>
                <a:spcPct val="90000"/>
              </a:lnSpc>
              <a:spcAft>
                <a:spcPts val="600"/>
              </a:spcAft>
              <a:buClr>
                <a:schemeClr val="accent1">
                  <a:lumMod val="75000"/>
                </a:schemeClr>
              </a:buClr>
              <a:buSzPct val="85000"/>
            </a:pPr>
            <a:endParaRPr lang="en-US" sz="2000" dirty="0"/>
          </a:p>
          <a:p>
            <a:pPr algn="ctr">
              <a:lnSpc>
                <a:spcPct val="90000"/>
              </a:lnSpc>
              <a:spcAft>
                <a:spcPts val="600"/>
              </a:spcAft>
              <a:buClr>
                <a:schemeClr val="accent1">
                  <a:lumMod val="75000"/>
                </a:schemeClr>
              </a:buClr>
              <a:buSzPct val="85000"/>
            </a:pPr>
            <a:r>
              <a:rPr lang="en-US" sz="2000" dirty="0"/>
              <a:t>"Chi </a:t>
            </a:r>
            <a:r>
              <a:rPr lang="en-US" sz="2000" dirty="0" err="1"/>
              <a:t>occupa</a:t>
            </a:r>
            <a:r>
              <a:rPr lang="en-US" sz="2000" dirty="0"/>
              <a:t> un </a:t>
            </a:r>
            <a:r>
              <a:rPr lang="en-US" sz="2000" dirty="0" err="1"/>
              <a:t>territorio</a:t>
            </a:r>
            <a:r>
              <a:rPr lang="en-US" sz="2000" dirty="0"/>
              <a:t> [dopo la </a:t>
            </a:r>
            <a:r>
              <a:rPr lang="en-US" sz="2000" dirty="0" err="1"/>
              <a:t>guerra</a:t>
            </a:r>
            <a:r>
              <a:rPr lang="en-US" sz="2000" dirty="0"/>
              <a:t>] vi </a:t>
            </a:r>
            <a:r>
              <a:rPr lang="en-US" sz="2000" dirty="0" err="1"/>
              <a:t>impone</a:t>
            </a:r>
            <a:r>
              <a:rPr lang="en-US" sz="2000" dirty="0"/>
              <a:t> </a:t>
            </a:r>
            <a:r>
              <a:rPr lang="en-US" sz="2000" dirty="0" err="1"/>
              <a:t>anche</a:t>
            </a:r>
            <a:r>
              <a:rPr lang="en-US" sz="2000" dirty="0"/>
              <a:t> il proprio </a:t>
            </a:r>
            <a:r>
              <a:rPr lang="en-US" sz="2000" dirty="0" err="1"/>
              <a:t>sistema</a:t>
            </a:r>
            <a:r>
              <a:rPr lang="en-US" sz="2000" dirty="0"/>
              <a:t> </a:t>
            </a:r>
            <a:r>
              <a:rPr lang="en-US" sz="2000" dirty="0" err="1"/>
              <a:t>sociale</a:t>
            </a:r>
            <a:r>
              <a:rPr lang="en-US" sz="2000" dirty="0"/>
              <a:t>. </a:t>
            </a:r>
            <a:r>
              <a:rPr lang="en-US" sz="2000" dirty="0" err="1"/>
              <a:t>Ognuno</a:t>
            </a:r>
            <a:r>
              <a:rPr lang="en-US" sz="2000" dirty="0"/>
              <a:t> </a:t>
            </a:r>
            <a:r>
              <a:rPr lang="en-US" sz="2000" dirty="0" err="1"/>
              <a:t>impone</a:t>
            </a:r>
            <a:r>
              <a:rPr lang="en-US" sz="2000" dirty="0"/>
              <a:t> il proprio </a:t>
            </a:r>
            <a:r>
              <a:rPr lang="en-US" sz="2000" dirty="0" err="1"/>
              <a:t>sistema</a:t>
            </a:r>
            <a:r>
              <a:rPr lang="en-US" sz="2000" dirty="0"/>
              <a:t> </a:t>
            </a:r>
            <a:r>
              <a:rPr lang="en-US" sz="2000" dirty="0" err="1"/>
              <a:t>nella</a:t>
            </a:r>
            <a:r>
              <a:rPr lang="en-US" sz="2000" dirty="0"/>
              <a:t> </a:t>
            </a:r>
            <a:r>
              <a:rPr lang="en-US" sz="2000" dirty="0" err="1"/>
              <a:t>misura</a:t>
            </a:r>
            <a:r>
              <a:rPr lang="en-US" sz="2000" dirty="0"/>
              <a:t> in cui il </a:t>
            </a:r>
            <a:r>
              <a:rPr lang="en-US" sz="2000" dirty="0" err="1"/>
              <a:t>suo</a:t>
            </a:r>
            <a:r>
              <a:rPr lang="en-US" sz="2000" dirty="0"/>
              <a:t> </a:t>
            </a:r>
            <a:r>
              <a:rPr lang="en-US" sz="2000" dirty="0" err="1"/>
              <a:t>esercito</a:t>
            </a:r>
            <a:r>
              <a:rPr lang="en-US" sz="2000" dirty="0"/>
              <a:t> ha il </a:t>
            </a:r>
            <a:r>
              <a:rPr lang="en-US" sz="2000" dirty="0" err="1"/>
              <a:t>potere</a:t>
            </a:r>
            <a:r>
              <a:rPr lang="en-US" sz="2000" dirty="0"/>
              <a:t> di </a:t>
            </a:r>
            <a:r>
              <a:rPr lang="en-US" sz="2000" dirty="0" err="1"/>
              <a:t>farlo</a:t>
            </a:r>
            <a:r>
              <a:rPr lang="en-US" sz="2000" dirty="0"/>
              <a:t>". </a:t>
            </a:r>
          </a:p>
          <a:p>
            <a:pPr algn="ctr">
              <a:lnSpc>
                <a:spcPct val="90000"/>
              </a:lnSpc>
              <a:spcAft>
                <a:spcPts val="600"/>
              </a:spcAft>
              <a:buClr>
                <a:schemeClr val="accent1">
                  <a:lumMod val="75000"/>
                </a:schemeClr>
              </a:buClr>
              <a:buSzPct val="85000"/>
            </a:pPr>
            <a:endParaRPr lang="en-US" sz="2000" dirty="0"/>
          </a:p>
          <a:p>
            <a:pPr algn="ctr">
              <a:lnSpc>
                <a:spcPct val="90000"/>
              </a:lnSpc>
              <a:spcAft>
                <a:spcPts val="600"/>
              </a:spcAft>
              <a:buClr>
                <a:schemeClr val="accent1">
                  <a:lumMod val="75000"/>
                </a:schemeClr>
              </a:buClr>
              <a:buSzPct val="85000"/>
            </a:pPr>
            <a:r>
              <a:rPr lang="en-US" sz="2000" dirty="0"/>
              <a:t>[</a:t>
            </a:r>
            <a:r>
              <a:rPr lang="en-US" sz="2000" dirty="0" err="1"/>
              <a:t>Iosif</a:t>
            </a:r>
            <a:r>
              <a:rPr lang="en-US" sz="2000" dirty="0"/>
              <a:t> Stalin]</a:t>
            </a:r>
          </a:p>
          <a:p>
            <a:pPr algn="ctr">
              <a:lnSpc>
                <a:spcPct val="90000"/>
              </a:lnSpc>
              <a:spcAft>
                <a:spcPts val="600"/>
              </a:spcAft>
              <a:buClr>
                <a:schemeClr val="accent1">
                  <a:lumMod val="75000"/>
                </a:schemeClr>
              </a:buClr>
              <a:buSzPct val="85000"/>
            </a:pPr>
            <a:endParaRPr lang="en-US" sz="2000" dirty="0"/>
          </a:p>
        </p:txBody>
      </p:sp>
      <p:grpSp>
        <p:nvGrpSpPr>
          <p:cNvPr id="16" name="Group 15">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7" name="Oval 16">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74705005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Wood Type</Template>
  <TotalTime>33</TotalTime>
  <Words>2161</Words>
  <Application>Microsoft Macintosh PowerPoint</Application>
  <PresentationFormat>Widescreen</PresentationFormat>
  <Paragraphs>227</Paragraphs>
  <Slides>48</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宋体</vt:lpstr>
      <vt:lpstr>Aptos</vt:lpstr>
      <vt:lpstr>Arial</vt:lpstr>
      <vt:lpstr>Calibri</vt:lpstr>
      <vt:lpstr>Rockwell</vt:lpstr>
      <vt:lpstr>Rockwell Condensed</vt:lpstr>
      <vt:lpstr>Rockwell Extra Bold</vt:lpstr>
      <vt:lpstr>Wingdings</vt:lpstr>
      <vt:lpstr>Wood Type</vt:lpstr>
      <vt:lpstr>PowerPoint Presentation</vt:lpstr>
      <vt:lpstr>Struttura</vt:lpstr>
      <vt:lpstr>Il dibattito in cucina (1959)</vt:lpstr>
      <vt:lpstr>Domanda</vt:lpstr>
      <vt:lpstr>La metafora: una genealogia </vt:lpstr>
      <vt:lpstr> George Orwell, "Tu e la bomba atomica", The Tribune, 12.1945] </vt:lpstr>
      <vt:lpstr>PowerPoint Presentation</vt:lpstr>
      <vt:lpstr>Elementi fondamentali della "guerra fredda": una guerra totale e una non guerra</vt:lpstr>
      <vt:lpstr>PowerPoint Presentation</vt:lpstr>
      <vt:lpstr>Domanda</vt:lpstr>
      <vt:lpstr>Guerra fredda</vt:lpstr>
      <vt:lpstr>PowerPoint Presentation</vt:lpstr>
      <vt:lpstr>PowerPoint Presentation</vt:lpstr>
      <vt:lpstr>PowerPoint Presentation</vt:lpstr>
      <vt:lpstr>Domanda</vt:lpstr>
      <vt:lpstr>Armi nucleari</vt:lpstr>
      <vt:lpstr>Robert J. Oppenheimer</vt:lpstr>
      <vt:lpstr>Domanda</vt:lpstr>
      <vt:lpstr>A cosa servivano/sono/dovrebbero servire le armi nucleari?</vt:lpstr>
      <vt:lpstr>PowerPoint Presentation</vt:lpstr>
      <vt:lpstr>PowerPoint Presentation</vt:lpstr>
      <vt:lpstr>Domanda</vt:lpstr>
      <vt:lpstr>Arsenale nucleare statunitense</vt:lpstr>
      <vt:lpstr>PowerPoint Presentation</vt:lpstr>
      <vt:lpstr>Domanda</vt:lpstr>
      <vt:lpstr>Guerre fredde multiple (non belliche) ....</vt:lpstr>
      <vt:lpstr>Le numerose guerre fredde</vt:lpstr>
      <vt:lpstr>... ma anche molti conflitti militari "per procura".</vt:lpstr>
      <vt:lpstr>PowerPoint Presentation</vt:lpstr>
      <vt:lpstr>Pace lunga o violenza globale?</vt:lpstr>
      <vt:lpstr>Domanda</vt:lpstr>
      <vt:lpstr>1949-50: la guerra fredda diventa globale</vt:lpstr>
      <vt:lpstr>PowerPoint Presentation</vt:lpstr>
      <vt:lpstr>PowerPoint Presentation</vt:lpstr>
      <vt:lpstr>PowerPoint Presentation</vt:lpstr>
      <vt:lpstr>Corea dopo il 1945</vt:lpstr>
      <vt:lpstr> Kim il sung e Singhman Ree </vt:lpstr>
      <vt:lpstr>PowerPoint Presentation</vt:lpstr>
      <vt:lpstr>PowerPoint Presentation</vt:lpstr>
      <vt:lpstr>Quattro fasi Guerra di Corea</vt:lpstr>
      <vt:lpstr>Domanda</vt:lpstr>
      <vt:lpstr>La guerra di Corea: una guerra "internazionale" e "civile". cioè: la quintessenza della "guerra fredda".</vt:lpstr>
      <vt:lpstr>Domanda</vt:lpstr>
      <vt:lpstr>Guerra di Corea</vt:lpstr>
      <vt:lpstr>PowerPoint Presentation</vt:lpstr>
      <vt:lpstr>PowerPoint Presentation</vt:lpstr>
      <vt:lpstr>Questioni storiografiche fondamentali</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 3 XX-XXI Century World History Reims</dc:title>
  <dc:creator>Alessandra Bitumi</dc:creator>
  <cp:keywords>, docId:FFCA2E102BB227BABA15B59C8D5E1D0E</cp:keywords>
  <cp:lastModifiedBy>Alessandra Bitumi</cp:lastModifiedBy>
  <cp:revision>7</cp:revision>
  <dcterms:created xsi:type="dcterms:W3CDTF">2024-02-20T15:10:53Z</dcterms:created>
  <dcterms:modified xsi:type="dcterms:W3CDTF">2024-03-04T18:45:48Z</dcterms:modified>
</cp:coreProperties>
</file>