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0"/>
  </p:notesMasterIdLst>
  <p:sldIdLst>
    <p:sldId id="256" r:id="rId5"/>
    <p:sldId id="317" r:id="rId6"/>
    <p:sldId id="272" r:id="rId7"/>
    <p:sldId id="257" r:id="rId8"/>
    <p:sldId id="298" r:id="rId9"/>
    <p:sldId id="258" r:id="rId10"/>
    <p:sldId id="314" r:id="rId11"/>
    <p:sldId id="315" r:id="rId12"/>
    <p:sldId id="316" r:id="rId13"/>
    <p:sldId id="259" r:id="rId14"/>
    <p:sldId id="260" r:id="rId15"/>
    <p:sldId id="261" r:id="rId16"/>
    <p:sldId id="262" r:id="rId17"/>
    <p:sldId id="294" r:id="rId18"/>
    <p:sldId id="295" r:id="rId19"/>
    <p:sldId id="296" r:id="rId20"/>
    <p:sldId id="297" r:id="rId21"/>
    <p:sldId id="273" r:id="rId22"/>
    <p:sldId id="299" r:id="rId23"/>
    <p:sldId id="313" r:id="rId24"/>
    <p:sldId id="310" r:id="rId25"/>
    <p:sldId id="311" r:id="rId26"/>
    <p:sldId id="304" r:id="rId27"/>
    <p:sldId id="275" r:id="rId28"/>
    <p:sldId id="263" r:id="rId29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80"/>
    <p:restoredTop sz="92296"/>
  </p:normalViewPr>
  <p:slideViewPr>
    <p:cSldViewPr>
      <p:cViewPr varScale="1">
        <p:scale>
          <a:sx n="58" d="100"/>
          <a:sy n="58" d="100"/>
        </p:scale>
        <p:origin x="160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7BE44-AF04-A741-BDE6-3CD0F74903E2}" type="datetimeFigureOut">
              <a:rPr lang="it-IT" smtClean="0"/>
              <a:t>26/03/2024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EDA20-11DC-1241-80AC-113BCDA8ACF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9283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D3690-5FE6-4ECE-AA64-7795DB5431BD}" type="datetimeFigureOut">
              <a:rPr lang="it-IT"/>
              <a:pPr>
                <a:defRPr/>
              </a:pPr>
              <a:t>26/03/2024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D4F4A-90B3-4DFE-AAE8-93F6DF643F4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BCD31-BB5B-4EA1-8BA2-B896ED2ABF67}" type="datetimeFigureOut">
              <a:rPr lang="it-IT"/>
              <a:pPr>
                <a:defRPr/>
              </a:pPr>
              <a:t>26/03/2024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1A19F8-D4E2-4CA7-82BE-44747F38871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0BD0E-22D2-4027-B60B-AF7945F43EAD}" type="datetimeFigureOut">
              <a:rPr lang="it-IT"/>
              <a:pPr>
                <a:defRPr/>
              </a:pPr>
              <a:t>26/03/2024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45AC4-AA74-47F2-8968-09C8EEBD49E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C51BF-E694-4D32-BC9E-1174806B6991}" type="datetimeFigureOut">
              <a:rPr lang="it-IT"/>
              <a:pPr>
                <a:defRPr/>
              </a:pPr>
              <a:t>26/03/2024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CAB6F-4DFE-41E6-8975-F4232025D0B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065A4-7B6E-4B28-AA88-3E8A7D8105C7}" type="datetimeFigureOut">
              <a:rPr lang="it-IT"/>
              <a:pPr>
                <a:defRPr/>
              </a:pPr>
              <a:t>26/03/2024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E0141-5D70-429C-93B7-623C5C51A38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C17F2-A571-45E0-9BCA-9F939896C136}" type="datetimeFigureOut">
              <a:rPr lang="it-IT"/>
              <a:pPr>
                <a:defRPr/>
              </a:pPr>
              <a:t>26/03/2024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5A38E-A1D5-43B7-854E-D5A8D8602E5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D446B-D909-4495-89CD-83698A2FE488}" type="datetimeFigureOut">
              <a:rPr lang="it-IT"/>
              <a:pPr>
                <a:defRPr/>
              </a:pPr>
              <a:t>26/03/2024</a:t>
            </a:fld>
            <a:endParaRPr lang="it-IT"/>
          </a:p>
        </p:txBody>
      </p:sp>
      <p:sp>
        <p:nvSpPr>
          <p:cNvPr id="8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EAF96-D0A4-4AA9-A511-0283A24DBBA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DE74-996E-41FB-9B73-34250EF4B3F5}" type="datetimeFigureOut">
              <a:rPr lang="it-IT"/>
              <a:pPr>
                <a:defRPr/>
              </a:pPr>
              <a:t>26/03/2024</a:t>
            </a:fld>
            <a:endParaRPr lang="it-IT"/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0BB4C-8727-4563-ADE8-E6BA2598895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37859-9B0B-4D70-BF1E-393D016A06AC}" type="datetimeFigureOut">
              <a:rPr lang="it-IT"/>
              <a:pPr>
                <a:defRPr/>
              </a:pPr>
              <a:t>26/03/2024</a:t>
            </a:fld>
            <a:endParaRPr lang="it-IT"/>
          </a:p>
        </p:txBody>
      </p:sp>
      <p:sp>
        <p:nvSpPr>
          <p:cNvPr id="3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451D8-1038-43FA-8C75-99D8D564007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5A2FE-939A-476F-801D-F3CF1FF39DC0}" type="datetimeFigureOut">
              <a:rPr lang="it-IT"/>
              <a:pPr>
                <a:defRPr/>
              </a:pPr>
              <a:t>26/03/2024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DF6AE-8900-416C-A0E2-A08A6DD0CC0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12041-C8BF-4FD6-B718-D5EA56887105}" type="datetimeFigureOut">
              <a:rPr lang="it-IT"/>
              <a:pPr>
                <a:defRPr/>
              </a:pPr>
              <a:t>26/03/2024</a:t>
            </a:fld>
            <a:endParaRPr lang="it-IT"/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D3166-3FAF-4376-9AED-E5DD00B65A3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621CC1-F12A-444D-858B-2266EFA0C9C4}" type="datetimeFigureOut">
              <a:rPr lang="it-IT"/>
              <a:pPr>
                <a:defRPr/>
              </a:pPr>
              <a:t>26/03/2024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F238283-F400-4B0C-BBB0-370D9CE9D0E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olo 1"/>
          <p:cNvSpPr>
            <a:spLocks noGrp="1"/>
          </p:cNvSpPr>
          <p:nvPr>
            <p:ph type="ctrTitle"/>
          </p:nvPr>
        </p:nvSpPr>
        <p:spPr>
          <a:xfrm>
            <a:off x="487836" y="4559523"/>
            <a:ext cx="8176104" cy="1236440"/>
          </a:xfrm>
          <a:noFill/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it-IT" sz="36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ELEMENTI DI COMUNICAZIONE</a:t>
            </a:r>
            <a:br>
              <a:rPr lang="it-IT" sz="36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32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prima parte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87836" y="5795963"/>
            <a:ext cx="8176104" cy="560388"/>
          </a:xfrm>
          <a:noFill/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STRUTTURA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CONCETTI BASE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it-IT" sz="1500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C9FB474-7599-0A97-D1E6-977FD756FC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876"/>
          <a:stretch/>
        </p:blipFill>
        <p:spPr>
          <a:xfrm>
            <a:off x="20" y="-52551"/>
            <a:ext cx="9143979" cy="42394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0182"/>
    </mc:Choice>
    <mc:Fallback xmlns="">
      <p:transition spd="slow" advTm="270182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420786"/>
            <a:ext cx="4998679" cy="2193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CasellaDiTesto 3"/>
          <p:cNvSpPr txBox="1">
            <a:spLocks noChangeArrowheads="1"/>
          </p:cNvSpPr>
          <p:nvPr/>
        </p:nvSpPr>
        <p:spPr bwMode="auto">
          <a:xfrm>
            <a:off x="971600" y="4149080"/>
            <a:ext cx="78486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FORMA </a:t>
            </a: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 EMOZIONI</a:t>
            </a:r>
          </a:p>
          <a:p>
            <a:endParaRPr lang="it-IT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					    </a:t>
            </a: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AZIONE</a:t>
            </a:r>
          </a:p>
          <a:p>
            <a:endParaRPr lang="it-IT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Wingdings" pitchFamily="2" charset="2"/>
            </a:endParaRPr>
          </a:p>
          <a:p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CONTENUTO  RAGIONE</a:t>
            </a:r>
          </a:p>
          <a:p>
            <a:endParaRPr lang="it-IT" dirty="0">
              <a:latin typeface="Calibri" pitchFamily="34" charset="0"/>
              <a:sym typeface="Wingdings" pitchFamily="2" charset="2"/>
            </a:endParaRPr>
          </a:p>
          <a:p>
            <a:endParaRPr lang="it-IT" dirty="0">
              <a:latin typeface="Calibri" pitchFamily="34" charset="0"/>
              <a:sym typeface="Wingdings" pitchFamily="2" charset="2"/>
            </a:endParaRPr>
          </a:p>
          <a:p>
            <a:endParaRPr lang="it-IT" dirty="0">
              <a:latin typeface="Calibri" pitchFamily="34" charset="0"/>
            </a:endParaRPr>
          </a:p>
        </p:txBody>
      </p:sp>
      <p:cxnSp>
        <p:nvCxnSpPr>
          <p:cNvPr id="12" name="Connettore 2 11"/>
          <p:cNvCxnSpPr/>
          <p:nvPr/>
        </p:nvCxnSpPr>
        <p:spPr>
          <a:xfrm flipV="1">
            <a:off x="5004048" y="5184347"/>
            <a:ext cx="1008063" cy="5048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Connettore 2 12"/>
          <p:cNvCxnSpPr/>
          <p:nvPr/>
        </p:nvCxnSpPr>
        <p:spPr>
          <a:xfrm>
            <a:off x="5076056" y="4396939"/>
            <a:ext cx="1079500" cy="50482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" name="CasellaDiTesto 3"/>
          <p:cNvSpPr txBox="1">
            <a:spLocks noChangeArrowheads="1"/>
          </p:cNvSpPr>
          <p:nvPr/>
        </p:nvSpPr>
        <p:spPr bwMode="auto">
          <a:xfrm>
            <a:off x="1655762" y="548680"/>
            <a:ext cx="59039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dirty="0">
                <a:solidFill>
                  <a:srgbClr val="002060"/>
                </a:solidFill>
                <a:latin typeface="Verdana" pitchFamily="34" charset="0"/>
              </a:rPr>
              <a:t>Forma / Contenuto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59"/>
    </mc:Choice>
    <mc:Fallback xmlns="">
      <p:transition spd="slow" advTm="205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412776"/>
            <a:ext cx="694019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sellaDiTesto 3"/>
          <p:cNvSpPr txBox="1">
            <a:spLocks noChangeArrowheads="1"/>
          </p:cNvSpPr>
          <p:nvPr/>
        </p:nvSpPr>
        <p:spPr bwMode="auto">
          <a:xfrm>
            <a:off x="1917352" y="548680"/>
            <a:ext cx="59039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dirty="0">
                <a:solidFill>
                  <a:srgbClr val="002060"/>
                </a:solidFill>
                <a:latin typeface="Verdana" pitchFamily="34" charset="0"/>
              </a:rPr>
              <a:t>Ragione vs Emozione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47"/>
    </mc:Choice>
    <mc:Fallback xmlns="">
      <p:transition spd="slow" advTm="2447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e 1"/>
          <p:cNvSpPr/>
          <p:nvPr/>
        </p:nvSpPr>
        <p:spPr>
          <a:xfrm>
            <a:off x="1039389" y="2960687"/>
            <a:ext cx="1323459" cy="12811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" name="Rettangolo 2"/>
          <p:cNvSpPr/>
          <p:nvPr/>
        </p:nvSpPr>
        <p:spPr>
          <a:xfrm>
            <a:off x="1259632" y="3140968"/>
            <a:ext cx="79694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cs typeface="+mn-cs"/>
              </a:rPr>
              <a:t>A</a:t>
            </a:r>
          </a:p>
        </p:txBody>
      </p:sp>
      <p:sp>
        <p:nvSpPr>
          <p:cNvPr id="8196" name="CasellaDiTesto 3"/>
          <p:cNvSpPr txBox="1">
            <a:spLocks noChangeArrowheads="1"/>
          </p:cNvSpPr>
          <p:nvPr/>
        </p:nvSpPr>
        <p:spPr bwMode="auto">
          <a:xfrm>
            <a:off x="2771800" y="692696"/>
            <a:ext cx="6264275" cy="5820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dirty="0">
              <a:latin typeface="Calibri" pitchFamily="34" charset="0"/>
            </a:endParaRPr>
          </a:p>
          <a:p>
            <a:endParaRPr lang="it-IT" dirty="0">
              <a:latin typeface="Calibri" pitchFamily="34" charset="0"/>
            </a:endParaRP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it-IT" sz="2600" dirty="0">
                <a:latin typeface="Verdana" charset="0"/>
                <a:ea typeface="Verdana" charset="0"/>
                <a:cs typeface="Verdana" charset="0"/>
                <a:sym typeface="Wingdings"/>
              </a:rPr>
              <a:t>Interazione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it-IT" sz="2600" dirty="0">
                <a:latin typeface="Verdana" charset="0"/>
                <a:ea typeface="Verdana" charset="0"/>
                <a:cs typeface="Verdana" charset="0"/>
                <a:sym typeface="Wingdings"/>
              </a:rPr>
              <a:t>Esprimere un giudizio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it-IT" sz="2600" dirty="0">
                <a:latin typeface="Verdana" charset="0"/>
                <a:ea typeface="Verdana" charset="0"/>
                <a:cs typeface="Verdana" charset="0"/>
                <a:sym typeface="Wingdings"/>
              </a:rPr>
              <a:t>Fare un acquisto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it-IT" sz="2600" dirty="0">
                <a:latin typeface="Verdana" charset="0"/>
                <a:ea typeface="Verdana" charset="0"/>
                <a:cs typeface="Verdana" charset="0"/>
                <a:sym typeface="Wingdings"/>
              </a:rPr>
              <a:t>Votare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it-IT" sz="2600" dirty="0">
                <a:latin typeface="Verdana" charset="0"/>
                <a:ea typeface="Verdana" charset="0"/>
                <a:cs typeface="Verdana" charset="0"/>
                <a:sym typeface="Wingdings"/>
              </a:rPr>
              <a:t>Iscriversi, tesserarsi a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it-IT" sz="2600" dirty="0">
                <a:latin typeface="Verdana" charset="0"/>
                <a:ea typeface="Verdana" charset="0"/>
                <a:cs typeface="Verdana" charset="0"/>
                <a:sym typeface="Wingdings"/>
              </a:rPr>
              <a:t>Ricordarsi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it-IT" sz="2600" dirty="0">
                <a:latin typeface="Verdana" charset="0"/>
                <a:ea typeface="Verdana" charset="0"/>
                <a:cs typeface="Verdana" charset="0"/>
                <a:sym typeface="Wingdings"/>
              </a:rPr>
              <a:t>Intervenire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it-IT" sz="2600" dirty="0">
                <a:latin typeface="Verdana" charset="0"/>
                <a:ea typeface="Verdana" charset="0"/>
                <a:cs typeface="Verdana" charset="0"/>
                <a:sym typeface="Wingdings"/>
              </a:rPr>
              <a:t>…</a:t>
            </a:r>
            <a:endParaRPr lang="it-IT" sz="2600" dirty="0">
              <a:latin typeface="Verdana" charset="0"/>
              <a:ea typeface="Verdana" charset="0"/>
              <a:cs typeface="Verdana" charset="0"/>
            </a:endParaRPr>
          </a:p>
          <a:p>
            <a:pPr>
              <a:lnSpc>
                <a:spcPct val="150000"/>
              </a:lnSpc>
            </a:pPr>
            <a:endParaRPr lang="it-IT" dirty="0">
              <a:latin typeface="Calibri" pitchFamily="34" charset="0"/>
            </a:endParaRPr>
          </a:p>
        </p:txBody>
      </p:sp>
      <p:sp>
        <p:nvSpPr>
          <p:cNvPr id="7" name="CasellaDiTesto 3"/>
          <p:cNvSpPr txBox="1">
            <a:spLocks noChangeArrowheads="1"/>
          </p:cNvSpPr>
          <p:nvPr/>
        </p:nvSpPr>
        <p:spPr bwMode="auto">
          <a:xfrm>
            <a:off x="1917352" y="548680"/>
            <a:ext cx="59039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dirty="0">
                <a:solidFill>
                  <a:srgbClr val="002060"/>
                </a:solidFill>
                <a:latin typeface="Verdana" pitchFamily="34" charset="0"/>
              </a:rPr>
              <a:t>Azione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it-IT" sz="3200" dirty="0">
                <a:solidFill>
                  <a:srgbClr val="002060"/>
                </a:solidFill>
                <a:latin typeface="Verdana" pitchFamily="34" charset="0"/>
                <a:ea typeface="+mn-ea"/>
                <a:cs typeface="Arial" charset="0"/>
              </a:rPr>
              <a:t>Comunicazione:</a:t>
            </a:r>
            <a:br>
              <a:rPr lang="it-IT" sz="3200" dirty="0">
                <a:solidFill>
                  <a:srgbClr val="002060"/>
                </a:solidFill>
                <a:latin typeface="Verdana" pitchFamily="34" charset="0"/>
                <a:ea typeface="+mn-ea"/>
                <a:cs typeface="Arial" charset="0"/>
              </a:rPr>
            </a:br>
            <a:r>
              <a:rPr lang="it-IT" sz="3200" dirty="0">
                <a:solidFill>
                  <a:srgbClr val="002060"/>
                </a:solidFill>
                <a:latin typeface="Verdana" pitchFamily="34" charset="0"/>
                <a:ea typeface="+mn-ea"/>
                <a:cs typeface="Arial" charset="0"/>
              </a:rPr>
              <a:t>8 concetti base (+1)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just" eaLnBrk="1" fontAlgn="auto" hangingPunct="1">
              <a:lnSpc>
                <a:spcPct val="160000"/>
              </a:lnSpc>
              <a:spcAft>
                <a:spcPts val="0"/>
              </a:spcAft>
              <a:buNone/>
              <a:defRPr/>
            </a:pPr>
            <a:r>
              <a:rPr lang="it-IT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Comunicazione come contatto (connessione):</a:t>
            </a:r>
          </a:p>
          <a:p>
            <a:pPr marL="0" indent="0" algn="just" eaLnBrk="1" fontAlgn="auto" hangingPunct="1">
              <a:lnSpc>
                <a:spcPct val="160000"/>
              </a:lnSpc>
              <a:spcAft>
                <a:spcPts val="0"/>
              </a:spcAft>
              <a:buNone/>
              <a:defRPr/>
            </a:pPr>
            <a:r>
              <a:rPr lang="it-IT" dirty="0">
                <a:latin typeface="Verdana" pitchFamily="34" charset="0"/>
                <a:ea typeface="Verdana" pitchFamily="34" charset="0"/>
                <a:cs typeface="Verdana" pitchFamily="34" charset="0"/>
              </a:rPr>
              <a:t>le vie ed i mezzi di comunicazione sono possibilità di contaminazioni culturali e di partecipazione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6467F377-4C75-C149-B36C-BFF944CF999B}"/>
              </a:ext>
            </a:extLst>
          </p:cNvPr>
          <p:cNvSpPr/>
          <p:nvPr/>
        </p:nvSpPr>
        <p:spPr>
          <a:xfrm>
            <a:off x="683568" y="274638"/>
            <a:ext cx="6094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dirty="0">
                <a:solidFill>
                  <a:srgbClr val="002060"/>
                </a:solidFill>
                <a:latin typeface="Verdana" pitchFamily="34" charset="0"/>
              </a:rPr>
              <a:t>1°</a:t>
            </a:r>
            <a:endParaRPr lang="it-IT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"/>
    </mc:Choice>
    <mc:Fallback xmlns="">
      <p:transition spd="slow" advTm="102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it-IT" altLang="it-IT" sz="3200" dirty="0">
                <a:solidFill>
                  <a:srgbClr val="002060"/>
                </a:solidFill>
                <a:latin typeface="Verdana" pitchFamily="34" charset="0"/>
                <a:ea typeface="+mn-ea"/>
                <a:cs typeface="Arial" charset="0"/>
              </a:rPr>
              <a:t>Connessione come</a:t>
            </a:r>
            <a:br>
              <a:rPr lang="it-IT" altLang="it-IT" sz="3200" dirty="0">
                <a:solidFill>
                  <a:srgbClr val="002060"/>
                </a:solidFill>
                <a:latin typeface="Verdana" pitchFamily="34" charset="0"/>
                <a:ea typeface="+mn-ea"/>
                <a:cs typeface="Arial" charset="0"/>
              </a:rPr>
            </a:br>
            <a:r>
              <a:rPr lang="it-IT" altLang="it-IT" sz="3200" dirty="0">
                <a:solidFill>
                  <a:srgbClr val="002060"/>
                </a:solidFill>
                <a:latin typeface="Verdana" pitchFamily="34" charset="0"/>
                <a:ea typeface="+mn-ea"/>
                <a:cs typeface="Arial" charset="0"/>
              </a:rPr>
              <a:t>Interpenetrazione - Interdipendenza globale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 rtlCol="0">
            <a:normAutofit fontScale="62500" lnSpcReduction="20000"/>
          </a:bodyPr>
          <a:lstStyle/>
          <a:p>
            <a:pPr algn="just">
              <a:buNone/>
              <a:defRPr/>
            </a:pPr>
            <a:r>
              <a:rPr lang="it-IT" sz="4400" dirty="0">
                <a:latin typeface="Verdana" pitchFamily="34" charset="0"/>
                <a:ea typeface="Verdana" pitchFamily="34" charset="0"/>
                <a:cs typeface="Verdana" pitchFamily="34" charset="0"/>
              </a:rPr>
              <a:t>Nella storia dell’umanità connessioni tra</a:t>
            </a:r>
          </a:p>
          <a:p>
            <a:pPr algn="just">
              <a:lnSpc>
                <a:spcPct val="140000"/>
              </a:lnSpc>
              <a:buFont typeface="Calibri" pitchFamily="34" charset="0"/>
              <a:buChar char="₋"/>
              <a:defRPr/>
            </a:pPr>
            <a:r>
              <a:rPr lang="it-IT" sz="4400" dirty="0">
                <a:latin typeface="Verdana" pitchFamily="34" charset="0"/>
                <a:ea typeface="Verdana" pitchFamily="34" charset="0"/>
                <a:cs typeface="Verdana" pitchFamily="34" charset="0"/>
              </a:rPr>
              <a:t>nuove vie</a:t>
            </a:r>
          </a:p>
          <a:p>
            <a:pPr algn="just">
              <a:lnSpc>
                <a:spcPct val="140000"/>
              </a:lnSpc>
              <a:buFont typeface="Calibri" pitchFamily="34" charset="0"/>
              <a:buChar char="₋"/>
              <a:defRPr/>
            </a:pPr>
            <a:r>
              <a:rPr lang="it-IT" sz="4400" dirty="0">
                <a:latin typeface="Verdana" pitchFamily="34" charset="0"/>
                <a:ea typeface="Verdana" pitchFamily="34" charset="0"/>
                <a:cs typeface="Verdana" pitchFamily="34" charset="0"/>
              </a:rPr>
              <a:t>nuovi mezzi di comunicazione</a:t>
            </a:r>
          </a:p>
          <a:p>
            <a:pPr algn="just">
              <a:lnSpc>
                <a:spcPct val="140000"/>
              </a:lnSpc>
              <a:buFont typeface="Calibri" pitchFamily="34" charset="0"/>
              <a:buChar char="₋"/>
              <a:defRPr/>
            </a:pPr>
            <a:r>
              <a:rPr lang="it-IT" sz="4400" dirty="0">
                <a:latin typeface="Verdana" pitchFamily="34" charset="0"/>
                <a:ea typeface="Verdana" pitchFamily="34" charset="0"/>
                <a:cs typeface="Verdana" pitchFamily="34" charset="0"/>
              </a:rPr>
              <a:t>mutamenti delle condizioni produttive</a:t>
            </a:r>
          </a:p>
          <a:p>
            <a:pPr algn="just">
              <a:lnSpc>
                <a:spcPct val="140000"/>
              </a:lnSpc>
              <a:buFont typeface="Calibri" pitchFamily="34" charset="0"/>
              <a:buChar char="₋"/>
              <a:defRPr/>
            </a:pPr>
            <a:r>
              <a:rPr lang="it-IT" sz="4400" dirty="0">
                <a:latin typeface="Verdana" pitchFamily="34" charset="0"/>
                <a:ea typeface="Verdana" pitchFamily="34" charset="0"/>
                <a:cs typeface="Verdana" pitchFamily="34" charset="0"/>
              </a:rPr>
              <a:t>evoluzioni nelle tecnologie dei servizi</a:t>
            </a:r>
          </a:p>
          <a:p>
            <a:pPr algn="just">
              <a:lnSpc>
                <a:spcPct val="140000"/>
              </a:lnSpc>
              <a:buFont typeface="Calibri" pitchFamily="34" charset="0"/>
              <a:buChar char="₋"/>
              <a:defRPr/>
            </a:pPr>
            <a:r>
              <a:rPr lang="it-IT" sz="4400" dirty="0">
                <a:latin typeface="Verdana" pitchFamily="34" charset="0"/>
                <a:ea typeface="Verdana" pitchFamily="34" charset="0"/>
                <a:cs typeface="Verdana" pitchFamily="34" charset="0"/>
              </a:rPr>
              <a:t>adozione di nuovi codici</a:t>
            </a:r>
          </a:p>
          <a:p>
            <a:pPr algn="just">
              <a:lnSpc>
                <a:spcPct val="140000"/>
              </a:lnSpc>
              <a:buFont typeface="Calibri" pitchFamily="34" charset="0"/>
              <a:buChar char="₋"/>
              <a:defRPr/>
            </a:pPr>
            <a:r>
              <a:rPr lang="it-IT" sz="4400" dirty="0">
                <a:latin typeface="Verdana" pitchFamily="34" charset="0"/>
                <a:ea typeface="Verdana" pitchFamily="34" charset="0"/>
                <a:cs typeface="Verdana" pitchFamily="34" charset="0"/>
              </a:rPr>
              <a:t>cambiamenti politici</a:t>
            </a:r>
          </a:p>
          <a:p>
            <a:pPr algn="just">
              <a:lnSpc>
                <a:spcPct val="140000"/>
              </a:lnSpc>
              <a:buFont typeface="Calibri" pitchFamily="34" charset="0"/>
              <a:buChar char="₋"/>
              <a:defRPr/>
            </a:pPr>
            <a:r>
              <a:rPr lang="it-IT" sz="4400" dirty="0">
                <a:latin typeface="Verdana" pitchFamily="34" charset="0"/>
                <a:ea typeface="Verdana" pitchFamily="34" charset="0"/>
                <a:cs typeface="Verdana" pitchFamily="34" charset="0"/>
              </a:rPr>
              <a:t>cambiamenti culturali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5255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53"/>
    </mc:Choice>
    <mc:Fallback xmlns="">
      <p:transition spd="slow" advTm="3353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altLang="it-IT" sz="3200" dirty="0">
                <a:solidFill>
                  <a:srgbClr val="002060"/>
                </a:solidFill>
                <a:latin typeface="Verdana" pitchFamily="34" charset="0"/>
                <a:ea typeface="+mn-ea"/>
                <a:cs typeface="Arial" charset="0"/>
              </a:rPr>
              <a:t>Es. Torchio a caratteri mobili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5724"/>
          </a:xfrm>
        </p:spPr>
        <p:txBody>
          <a:bodyPr rtlCol="0">
            <a:noAutofit/>
          </a:bodyPr>
          <a:lstStyle/>
          <a:p>
            <a:pPr algn="just">
              <a:lnSpc>
                <a:spcPct val="150000"/>
              </a:lnSpc>
              <a:buFont typeface="Calibri" pitchFamily="34" charset="0"/>
              <a:buChar char="₋"/>
              <a:defRPr/>
            </a:pPr>
            <a:r>
              <a:rPr lang="it-IT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Premesse tecniche indispensabili</a:t>
            </a:r>
          </a:p>
          <a:p>
            <a:pPr algn="just">
              <a:lnSpc>
                <a:spcPct val="150000"/>
              </a:lnSpc>
              <a:buFont typeface="Calibri" pitchFamily="34" charset="0"/>
              <a:buChar char="₋"/>
              <a:defRPr/>
            </a:pPr>
            <a:r>
              <a:rPr lang="it-IT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Invenzione del torchio tipografico e dei caratteri mobili</a:t>
            </a:r>
          </a:p>
          <a:p>
            <a:pPr algn="just">
              <a:lnSpc>
                <a:spcPct val="150000"/>
              </a:lnSpc>
              <a:buFont typeface="Calibri" pitchFamily="34" charset="0"/>
              <a:buChar char="₋"/>
              <a:defRPr/>
            </a:pPr>
            <a:r>
              <a:rPr lang="it-IT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Conseguenze diffusione della stampa </a:t>
            </a:r>
          </a:p>
          <a:p>
            <a:pPr algn="just">
              <a:lnSpc>
                <a:spcPct val="150000"/>
              </a:lnSpc>
              <a:buFont typeface="Calibri" pitchFamily="34" charset="0"/>
              <a:buChar char="₋"/>
              <a:defRPr/>
            </a:pPr>
            <a:r>
              <a:rPr lang="it-IT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Religiose</a:t>
            </a:r>
          </a:p>
          <a:p>
            <a:pPr algn="just">
              <a:lnSpc>
                <a:spcPct val="150000"/>
              </a:lnSpc>
              <a:buFont typeface="Calibri" pitchFamily="34" charset="0"/>
              <a:buChar char="₋"/>
              <a:defRPr/>
            </a:pPr>
            <a:r>
              <a:rPr lang="it-IT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Politiche</a:t>
            </a:r>
          </a:p>
          <a:p>
            <a:pPr algn="just">
              <a:lnSpc>
                <a:spcPct val="150000"/>
              </a:lnSpc>
              <a:buFont typeface="Calibri" pitchFamily="34" charset="0"/>
              <a:buChar char="₋"/>
              <a:defRPr/>
            </a:pPr>
            <a:r>
              <a:rPr lang="it-IT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Culturali </a:t>
            </a:r>
          </a:p>
          <a:p>
            <a:pPr algn="just">
              <a:lnSpc>
                <a:spcPct val="150000"/>
              </a:lnSpc>
              <a:buFont typeface="Calibri" pitchFamily="34" charset="0"/>
              <a:buChar char="₋"/>
              <a:defRPr/>
            </a:pPr>
            <a:r>
              <a:rPr lang="it-IT" sz="2600" dirty="0">
                <a:latin typeface="Verdana" pitchFamily="34" charset="0"/>
                <a:ea typeface="Verdana" pitchFamily="34" charset="0"/>
                <a:cs typeface="Verdana" pitchFamily="34" charset="0"/>
              </a:rPr>
              <a:t>Rinascimento e Riforma protestante</a:t>
            </a:r>
          </a:p>
        </p:txBody>
      </p:sp>
    </p:spTree>
    <p:extLst>
      <p:ext uri="{BB962C8B-B14F-4D97-AF65-F5344CB8AC3E}">
        <p14:creationId xmlns:p14="http://schemas.microsoft.com/office/powerpoint/2010/main" val="3986718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6"/>
    </mc:Choice>
    <mc:Fallback xmlns="">
      <p:transition spd="slow" advTm="76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altLang="it-IT" sz="3200" dirty="0">
                <a:solidFill>
                  <a:srgbClr val="002060"/>
                </a:solidFill>
                <a:latin typeface="Verdana" pitchFamily="34" charset="0"/>
                <a:ea typeface="+mn-ea"/>
                <a:cs typeface="Arial" charset="0"/>
              </a:rPr>
              <a:t>I nuovi media</a:t>
            </a:r>
          </a:p>
        </p:txBody>
      </p:sp>
      <p:sp>
        <p:nvSpPr>
          <p:cNvPr id="41987" name="Segnaposto contenuto 2"/>
          <p:cNvSpPr>
            <a:spLocks noGrp="1"/>
          </p:cNvSpPr>
          <p:nvPr>
            <p:ph idx="1"/>
          </p:nvPr>
        </p:nvSpPr>
        <p:spPr>
          <a:xfrm>
            <a:off x="323528" y="1166018"/>
            <a:ext cx="8229600" cy="4525963"/>
          </a:xfrm>
        </p:spPr>
        <p:txBody>
          <a:bodyPr/>
          <a:lstStyle/>
          <a:p>
            <a:pPr algn="just" eaLnBrk="1" hangingPunct="1">
              <a:lnSpc>
                <a:spcPts val="3200"/>
              </a:lnSpc>
              <a:buFont typeface="Verdana" charset="0"/>
              <a:buChar char="-"/>
            </a:pPr>
            <a:r>
              <a:rPr lang="it-IT" altLang="it-IT" sz="2500" dirty="0">
                <a:latin typeface="Verdana" charset="0"/>
                <a:ea typeface="Verdana" charset="0"/>
                <a:cs typeface="Verdana" charset="0"/>
              </a:rPr>
              <a:t>estensioni, protesi (Mc Luhan 1964)</a:t>
            </a:r>
          </a:p>
          <a:p>
            <a:pPr algn="just" eaLnBrk="1" hangingPunct="1">
              <a:lnSpc>
                <a:spcPts val="3200"/>
              </a:lnSpc>
              <a:buFont typeface="Verdana" charset="0"/>
              <a:buChar char="-"/>
            </a:pPr>
            <a:r>
              <a:rPr lang="it-IT" altLang="it-IT" sz="2500" dirty="0">
                <a:latin typeface="Verdana" charset="0"/>
                <a:ea typeface="Verdana" charset="0"/>
                <a:cs typeface="Verdana" charset="0"/>
              </a:rPr>
              <a:t>uso collettivo, intelligenza collettiva (Levy 1996)</a:t>
            </a:r>
          </a:p>
          <a:p>
            <a:pPr algn="just" eaLnBrk="1" hangingPunct="1">
              <a:lnSpc>
                <a:spcPts val="3200"/>
              </a:lnSpc>
              <a:buFont typeface="Verdana" charset="0"/>
              <a:buChar char="-"/>
            </a:pPr>
            <a:r>
              <a:rPr lang="it-IT" altLang="it-IT" sz="2500" dirty="0">
                <a:latin typeface="Verdana" charset="0"/>
                <a:ea typeface="Verdana" charset="0"/>
                <a:cs typeface="Verdana" charset="0"/>
              </a:rPr>
              <a:t>connettivi (De </a:t>
            </a:r>
            <a:r>
              <a:rPr lang="it-IT" altLang="it-IT" sz="2500" dirty="0" err="1">
                <a:latin typeface="Verdana" charset="0"/>
                <a:ea typeface="Verdana" charset="0"/>
                <a:cs typeface="Verdana" charset="0"/>
              </a:rPr>
              <a:t>Kerkove</a:t>
            </a:r>
            <a:r>
              <a:rPr lang="it-IT" altLang="it-IT" sz="2500" dirty="0">
                <a:latin typeface="Verdana" charset="0"/>
                <a:ea typeface="Verdana" charset="0"/>
                <a:cs typeface="Verdana" charset="0"/>
              </a:rPr>
              <a:t> 2000)</a:t>
            </a:r>
          </a:p>
          <a:p>
            <a:pPr algn="just" eaLnBrk="1" hangingPunct="1">
              <a:lnSpc>
                <a:spcPts val="3200"/>
              </a:lnSpc>
              <a:buFont typeface="Verdana" charset="0"/>
              <a:buChar char="-"/>
            </a:pPr>
            <a:r>
              <a:rPr lang="it-IT" altLang="it-IT" sz="2500" dirty="0">
                <a:latin typeface="Verdana" charset="0"/>
                <a:ea typeface="Verdana" charset="0"/>
                <a:cs typeface="Verdana" charset="0"/>
              </a:rPr>
              <a:t>partecipativi (Monaci, Scifo 2009)</a:t>
            </a:r>
          </a:p>
          <a:p>
            <a:pPr algn="just" eaLnBrk="1" hangingPunct="1">
              <a:lnSpc>
                <a:spcPts val="3200"/>
              </a:lnSpc>
              <a:buFont typeface="Verdana" charset="0"/>
              <a:buChar char="-"/>
            </a:pPr>
            <a:r>
              <a:rPr lang="it-IT" altLang="it-IT" sz="2500" dirty="0">
                <a:latin typeface="Verdana" charset="0"/>
                <a:ea typeface="Verdana" charset="0"/>
                <a:cs typeface="Verdana" charset="0"/>
              </a:rPr>
              <a:t>organizzativo (Rivoltella 2003)</a:t>
            </a:r>
          </a:p>
          <a:p>
            <a:pPr algn="just" eaLnBrk="1" hangingPunct="1">
              <a:lnSpc>
                <a:spcPts val="3200"/>
              </a:lnSpc>
              <a:buFont typeface="Verdana" charset="0"/>
              <a:buChar char="-"/>
            </a:pPr>
            <a:r>
              <a:rPr lang="it-IT" altLang="it-IT" sz="2500" dirty="0">
                <a:latin typeface="Verdana" charset="0"/>
                <a:ea typeface="Verdana" charset="0"/>
                <a:cs typeface="Verdana" charset="0"/>
              </a:rPr>
              <a:t>convergenti (cultura della convergenza – Jenkins 2006)</a:t>
            </a:r>
          </a:p>
          <a:p>
            <a:pPr algn="just" eaLnBrk="1" hangingPunct="1">
              <a:lnSpc>
                <a:spcPts val="3200"/>
              </a:lnSpc>
              <a:buFont typeface="Verdana" charset="0"/>
              <a:buChar char="-"/>
            </a:pPr>
            <a:r>
              <a:rPr lang="it-IT" altLang="it-IT" sz="2500" dirty="0">
                <a:latin typeface="Verdana" charset="0"/>
                <a:ea typeface="Verdana" charset="0"/>
                <a:cs typeface="Verdana" charset="0"/>
              </a:rPr>
              <a:t>Software culture (</a:t>
            </a:r>
            <a:r>
              <a:rPr lang="it-IT" altLang="it-IT" sz="2500" dirty="0" err="1">
                <a:latin typeface="Verdana" charset="0"/>
                <a:ea typeface="Verdana" charset="0"/>
                <a:cs typeface="Verdana" charset="0"/>
              </a:rPr>
              <a:t>Manovich</a:t>
            </a:r>
            <a:r>
              <a:rPr lang="it-IT" altLang="it-IT" sz="2500" dirty="0">
                <a:latin typeface="Verdana" charset="0"/>
                <a:ea typeface="Verdana" charset="0"/>
                <a:cs typeface="Verdana" charset="0"/>
              </a:rPr>
              <a:t> 2010)</a:t>
            </a:r>
          </a:p>
          <a:p>
            <a:pPr algn="just" eaLnBrk="1" hangingPunct="1">
              <a:lnSpc>
                <a:spcPts val="3200"/>
              </a:lnSpc>
              <a:buFont typeface="Verdana" charset="0"/>
              <a:buChar char="-"/>
            </a:pPr>
            <a:r>
              <a:rPr lang="it-IT" altLang="it-IT" sz="2500" dirty="0">
                <a:latin typeface="Verdana" charset="0"/>
                <a:ea typeface="Verdana" charset="0"/>
                <a:cs typeface="Verdana" charset="0"/>
              </a:rPr>
              <a:t>Web society (la relazione diventa connessione Costantino 2015)</a:t>
            </a:r>
          </a:p>
          <a:p>
            <a:pPr algn="just" eaLnBrk="1" hangingPunct="1">
              <a:lnSpc>
                <a:spcPts val="3200"/>
              </a:lnSpc>
              <a:buFont typeface="Verdana" charset="0"/>
              <a:buChar char="-"/>
            </a:pPr>
            <a:r>
              <a:rPr lang="it-IT" altLang="it-IT" sz="2500" dirty="0">
                <a:latin typeface="Verdana" charset="0"/>
                <a:ea typeface="Verdana" charset="0"/>
                <a:cs typeface="Verdana" charset="0"/>
              </a:rPr>
              <a:t>Social Society (Strizzolo, 2019)</a:t>
            </a:r>
            <a:endParaRPr lang="it-IT" altLang="it-IT" sz="2500" dirty="0"/>
          </a:p>
        </p:txBody>
      </p:sp>
    </p:spTree>
    <p:extLst>
      <p:ext uri="{BB962C8B-B14F-4D97-AF65-F5344CB8AC3E}">
        <p14:creationId xmlns:p14="http://schemas.microsoft.com/office/powerpoint/2010/main" val="46229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"/>
    </mc:Choice>
    <mc:Fallback xmlns="">
      <p:transition spd="slow" advTm="103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dirty="0">
                <a:solidFill>
                  <a:srgbClr val="002060"/>
                </a:solidFill>
                <a:latin typeface="Verdana" pitchFamily="34" charset="0"/>
                <a:ea typeface="+mn-ea"/>
                <a:cs typeface="Arial" charset="0"/>
              </a:rPr>
              <a:t>Comunicazione:</a:t>
            </a:r>
            <a:br>
              <a:rPr lang="it-IT" sz="3200" dirty="0">
                <a:solidFill>
                  <a:srgbClr val="002060"/>
                </a:solidFill>
                <a:latin typeface="Verdana" pitchFamily="34" charset="0"/>
                <a:ea typeface="+mn-ea"/>
                <a:cs typeface="Arial" charset="0"/>
              </a:rPr>
            </a:br>
            <a:r>
              <a:rPr lang="it-IT" sz="3200" dirty="0">
                <a:solidFill>
                  <a:srgbClr val="002060"/>
                </a:solidFill>
                <a:latin typeface="Verdana" pitchFamily="34" charset="0"/>
                <a:ea typeface="+mn-ea"/>
                <a:cs typeface="Arial" charset="0"/>
              </a:rPr>
              <a:t>8 concetti base (+1)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marL="0" indent="0" algn="just" eaLnBrk="1" fontAlgn="auto" hangingPunct="1">
              <a:lnSpc>
                <a:spcPct val="160000"/>
              </a:lnSpc>
              <a:spcAft>
                <a:spcPts val="0"/>
              </a:spcAft>
              <a:buNone/>
              <a:defRPr/>
            </a:pPr>
            <a:r>
              <a:rPr lang="it-IT" sz="33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Comunicazione come trasferimento di risorse e influenza (</a:t>
            </a:r>
            <a:r>
              <a:rPr lang="it-IT" sz="3300" dirty="0">
                <a:latin typeface="Verdana" pitchFamily="34" charset="0"/>
                <a:ea typeface="Verdana" pitchFamily="34" charset="0"/>
                <a:cs typeface="Verdana" pitchFamily="34" charset="0"/>
              </a:rPr>
              <a:t>approccio comportamentista) allo stimolo informativo A conseguirebbe nel destinatario il comportamento B</a:t>
            </a:r>
          </a:p>
          <a:p>
            <a:pPr marL="0" indent="0" algn="just" eaLnBrk="1" fontAlgn="auto" hangingPunct="1">
              <a:lnSpc>
                <a:spcPct val="160000"/>
              </a:lnSpc>
              <a:spcAft>
                <a:spcPts val="0"/>
              </a:spcAft>
              <a:buNone/>
              <a:defRPr/>
            </a:pPr>
            <a:r>
              <a:rPr lang="it-IT" sz="3300" dirty="0"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 FORME DI POTERE</a:t>
            </a:r>
            <a:endParaRPr lang="it-IT" sz="33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it-IT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96A0CC-6ADE-154E-9ABD-B55E1BE9A25A}"/>
              </a:ext>
            </a:extLst>
          </p:cNvPr>
          <p:cNvSpPr/>
          <p:nvPr/>
        </p:nvSpPr>
        <p:spPr>
          <a:xfrm>
            <a:off x="683568" y="274638"/>
            <a:ext cx="6094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dirty="0">
                <a:solidFill>
                  <a:srgbClr val="002060"/>
                </a:solidFill>
                <a:latin typeface="Verdana" pitchFamily="34" charset="0"/>
              </a:rPr>
              <a:t>2°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3910844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5"/>
    </mc:Choice>
    <mc:Fallback xmlns="">
      <p:transition spd="slow" advTm="985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dirty="0">
                <a:solidFill>
                  <a:srgbClr val="002060"/>
                </a:solidFill>
                <a:latin typeface="Verdana" pitchFamily="34" charset="0"/>
                <a:ea typeface="+mn-ea"/>
                <a:cs typeface="Arial" charset="0"/>
              </a:rPr>
              <a:t>Comunicazione:</a:t>
            </a:r>
            <a:br>
              <a:rPr lang="it-IT" sz="3200" dirty="0">
                <a:solidFill>
                  <a:srgbClr val="002060"/>
                </a:solidFill>
                <a:latin typeface="Verdana" pitchFamily="34" charset="0"/>
                <a:ea typeface="+mn-ea"/>
                <a:cs typeface="Arial" charset="0"/>
              </a:rPr>
            </a:br>
            <a:r>
              <a:rPr lang="it-IT" sz="3200" dirty="0">
                <a:solidFill>
                  <a:srgbClr val="002060"/>
                </a:solidFill>
                <a:latin typeface="Verdana" pitchFamily="34" charset="0"/>
                <a:ea typeface="+mn-ea"/>
                <a:cs typeface="Arial" charset="0"/>
              </a:rPr>
              <a:t>8 concetti base (+1)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/>
          <a:lstStyle/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it-IT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Comunicazione come passaggio di informazione:</a:t>
            </a:r>
            <a:r>
              <a:rPr 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il valore dell’informazione è la riduzione dell’incertezza, l’obiettivo aumentare le informazioni possibili riducendo il rumore, la ridondanza e l’entropia. Come ogni passaggio da lavoro ad energia e, viceversa, implica una perdita di energia, così ogni trasformazione di dati in un messaggio e viceversa implica la perdita di informazioni. La </a:t>
            </a:r>
            <a:r>
              <a:rPr lang="it-IT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neghentropia</a:t>
            </a:r>
            <a:r>
              <a:rPr 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corrisponde al «valore legato alla progressiva perdita di disorganizzazione [nella composizione di un messaggio] a favore di un ordine sempre crescente» [Mazzoli 2003: 32; </a:t>
            </a:r>
            <a:r>
              <a:rPr lang="it-IT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Shannon</a:t>
            </a:r>
            <a:r>
              <a:rPr 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it-IT" sz="20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Weaver</a:t>
            </a:r>
            <a:r>
              <a:rPr lang="it-IT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1983; Eco 1972]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it-IT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A856333-894B-3B42-A64F-6B3B4718CAAC}"/>
              </a:ext>
            </a:extLst>
          </p:cNvPr>
          <p:cNvSpPr/>
          <p:nvPr/>
        </p:nvSpPr>
        <p:spPr>
          <a:xfrm>
            <a:off x="683568" y="274638"/>
            <a:ext cx="6094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dirty="0">
                <a:solidFill>
                  <a:srgbClr val="002060"/>
                </a:solidFill>
                <a:latin typeface="Verdana" pitchFamily="34" charset="0"/>
              </a:rPr>
              <a:t>3°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701902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"/>
    </mc:Choice>
    <mc:Fallback xmlns="">
      <p:transition spd="slow" advTm="149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C62360A-B643-ED4F-BACD-AE672B95F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3° Tradotto in pratica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EEEA9C-8CF2-5A46-8BCB-43AE28D29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35352"/>
            <a:ext cx="8363272" cy="4525963"/>
          </a:xfrm>
        </p:spPr>
        <p:txBody>
          <a:bodyPr/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it-IT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vogliamo informare non dobbiamo confondere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Informazioni chiare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Ordinate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Coerenti (non contradditorie) e non opache </a:t>
            </a:r>
            <a:r>
              <a:rPr lang="it-IT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 FIDUCIA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Ridurre il rumore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sz="2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Formalmente efficienti (non dispersione risorse)</a:t>
            </a:r>
            <a:endParaRPr lang="it-IT" sz="2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925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4"/>
    </mc:Choice>
    <mc:Fallback xmlns="">
      <p:transition spd="slow" advTm="474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5" name="Rectangle 2054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1873A859-894B-3593-A3F3-BE7DC5485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369" y="238539"/>
            <a:ext cx="8263890" cy="1434415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it-IT" sz="4700" dirty="0">
                <a:latin typeface="Verdana" pitchFamily="34" charset="0"/>
                <a:ea typeface="+mn-ea"/>
                <a:cs typeface="Arial" charset="0"/>
              </a:rPr>
              <a:t>Stat rosa pristina nomine,</a:t>
            </a:r>
            <a:br>
              <a:rPr lang="it-IT" sz="4700" dirty="0">
                <a:latin typeface="Verdana" pitchFamily="34" charset="0"/>
                <a:ea typeface="+mn-ea"/>
                <a:cs typeface="Arial" charset="0"/>
              </a:rPr>
            </a:br>
            <a:r>
              <a:rPr lang="it-IT" sz="4700" dirty="0">
                <a:latin typeface="Verdana" pitchFamily="34" charset="0"/>
                <a:ea typeface="+mn-ea"/>
                <a:cs typeface="Arial" charset="0"/>
              </a:rPr>
              <a:t>nomina nuda </a:t>
            </a:r>
            <a:r>
              <a:rPr lang="it-IT" sz="4700" dirty="0" err="1">
                <a:latin typeface="Verdana" pitchFamily="34" charset="0"/>
                <a:ea typeface="+mn-ea"/>
                <a:cs typeface="Arial" charset="0"/>
              </a:rPr>
              <a:t>tenemus</a:t>
            </a:r>
            <a:endParaRPr lang="en-GB" sz="4700" dirty="0"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2057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9369" y="1681544"/>
            <a:ext cx="8229600" cy="18288"/>
          </a:xfrm>
          <a:custGeom>
            <a:avLst/>
            <a:gdLst>
              <a:gd name="connsiteX0" fmla="*/ 0 w 8229600"/>
              <a:gd name="connsiteY0" fmla="*/ 0 h 18288"/>
              <a:gd name="connsiteX1" fmla="*/ 521208 w 8229600"/>
              <a:gd name="connsiteY1" fmla="*/ 0 h 18288"/>
              <a:gd name="connsiteX2" fmla="*/ 1371600 w 8229600"/>
              <a:gd name="connsiteY2" fmla="*/ 0 h 18288"/>
              <a:gd name="connsiteX3" fmla="*/ 2221992 w 8229600"/>
              <a:gd name="connsiteY3" fmla="*/ 0 h 18288"/>
              <a:gd name="connsiteX4" fmla="*/ 3072384 w 8229600"/>
              <a:gd name="connsiteY4" fmla="*/ 0 h 18288"/>
              <a:gd name="connsiteX5" fmla="*/ 3511296 w 8229600"/>
              <a:gd name="connsiteY5" fmla="*/ 0 h 18288"/>
              <a:gd name="connsiteX6" fmla="*/ 4114800 w 8229600"/>
              <a:gd name="connsiteY6" fmla="*/ 0 h 18288"/>
              <a:gd name="connsiteX7" fmla="*/ 4553712 w 8229600"/>
              <a:gd name="connsiteY7" fmla="*/ 0 h 18288"/>
              <a:gd name="connsiteX8" fmla="*/ 5239512 w 8229600"/>
              <a:gd name="connsiteY8" fmla="*/ 0 h 18288"/>
              <a:gd name="connsiteX9" fmla="*/ 5843016 w 8229600"/>
              <a:gd name="connsiteY9" fmla="*/ 0 h 18288"/>
              <a:gd name="connsiteX10" fmla="*/ 6611112 w 8229600"/>
              <a:gd name="connsiteY10" fmla="*/ 0 h 18288"/>
              <a:gd name="connsiteX11" fmla="*/ 7461504 w 8229600"/>
              <a:gd name="connsiteY11" fmla="*/ 0 h 18288"/>
              <a:gd name="connsiteX12" fmla="*/ 8229600 w 8229600"/>
              <a:gd name="connsiteY12" fmla="*/ 0 h 18288"/>
              <a:gd name="connsiteX13" fmla="*/ 8229600 w 8229600"/>
              <a:gd name="connsiteY13" fmla="*/ 18288 h 18288"/>
              <a:gd name="connsiteX14" fmla="*/ 7461504 w 8229600"/>
              <a:gd name="connsiteY14" fmla="*/ 18288 h 18288"/>
              <a:gd name="connsiteX15" fmla="*/ 6940296 w 8229600"/>
              <a:gd name="connsiteY15" fmla="*/ 18288 h 18288"/>
              <a:gd name="connsiteX16" fmla="*/ 6419088 w 8229600"/>
              <a:gd name="connsiteY16" fmla="*/ 18288 h 18288"/>
              <a:gd name="connsiteX17" fmla="*/ 5650992 w 8229600"/>
              <a:gd name="connsiteY17" fmla="*/ 18288 h 18288"/>
              <a:gd name="connsiteX18" fmla="*/ 5129784 w 8229600"/>
              <a:gd name="connsiteY18" fmla="*/ 18288 h 18288"/>
              <a:gd name="connsiteX19" fmla="*/ 4690872 w 8229600"/>
              <a:gd name="connsiteY19" fmla="*/ 18288 h 18288"/>
              <a:gd name="connsiteX20" fmla="*/ 4087368 w 8229600"/>
              <a:gd name="connsiteY20" fmla="*/ 18288 h 18288"/>
              <a:gd name="connsiteX21" fmla="*/ 3401568 w 8229600"/>
              <a:gd name="connsiteY21" fmla="*/ 18288 h 18288"/>
              <a:gd name="connsiteX22" fmla="*/ 2798064 w 8229600"/>
              <a:gd name="connsiteY22" fmla="*/ 18288 h 18288"/>
              <a:gd name="connsiteX23" fmla="*/ 2276856 w 8229600"/>
              <a:gd name="connsiteY23" fmla="*/ 18288 h 18288"/>
              <a:gd name="connsiteX24" fmla="*/ 1426464 w 8229600"/>
              <a:gd name="connsiteY24" fmla="*/ 18288 h 18288"/>
              <a:gd name="connsiteX25" fmla="*/ 740664 w 8229600"/>
              <a:gd name="connsiteY25" fmla="*/ 18288 h 18288"/>
              <a:gd name="connsiteX26" fmla="*/ 0 w 8229600"/>
              <a:gd name="connsiteY26" fmla="*/ 18288 h 18288"/>
              <a:gd name="connsiteX27" fmla="*/ 0 w 8229600"/>
              <a:gd name="connsiteY27" fmla="*/ 0 h 18288"/>
              <a:gd name="connsiteX0" fmla="*/ 0 w 8229600"/>
              <a:gd name="connsiteY0" fmla="*/ 0 h 18288"/>
              <a:gd name="connsiteX1" fmla="*/ 521208 w 8229600"/>
              <a:gd name="connsiteY1" fmla="*/ 0 h 18288"/>
              <a:gd name="connsiteX2" fmla="*/ 960120 w 8229600"/>
              <a:gd name="connsiteY2" fmla="*/ 0 h 18288"/>
              <a:gd name="connsiteX3" fmla="*/ 1481328 w 8229600"/>
              <a:gd name="connsiteY3" fmla="*/ 0 h 18288"/>
              <a:gd name="connsiteX4" fmla="*/ 2167128 w 8229600"/>
              <a:gd name="connsiteY4" fmla="*/ 0 h 18288"/>
              <a:gd name="connsiteX5" fmla="*/ 2935224 w 8229600"/>
              <a:gd name="connsiteY5" fmla="*/ 0 h 18288"/>
              <a:gd name="connsiteX6" fmla="*/ 3785616 w 8229600"/>
              <a:gd name="connsiteY6" fmla="*/ 0 h 18288"/>
              <a:gd name="connsiteX7" fmla="*/ 4636008 w 8229600"/>
              <a:gd name="connsiteY7" fmla="*/ 0 h 18288"/>
              <a:gd name="connsiteX8" fmla="*/ 5239512 w 8229600"/>
              <a:gd name="connsiteY8" fmla="*/ 0 h 18288"/>
              <a:gd name="connsiteX9" fmla="*/ 6007608 w 8229600"/>
              <a:gd name="connsiteY9" fmla="*/ 0 h 18288"/>
              <a:gd name="connsiteX10" fmla="*/ 6693408 w 8229600"/>
              <a:gd name="connsiteY10" fmla="*/ 0 h 18288"/>
              <a:gd name="connsiteX11" fmla="*/ 7296912 w 8229600"/>
              <a:gd name="connsiteY11" fmla="*/ 0 h 18288"/>
              <a:gd name="connsiteX12" fmla="*/ 8229600 w 8229600"/>
              <a:gd name="connsiteY12" fmla="*/ 0 h 18288"/>
              <a:gd name="connsiteX13" fmla="*/ 8229600 w 8229600"/>
              <a:gd name="connsiteY13" fmla="*/ 18288 h 18288"/>
              <a:gd name="connsiteX14" fmla="*/ 7626096 w 8229600"/>
              <a:gd name="connsiteY14" fmla="*/ 18288 h 18288"/>
              <a:gd name="connsiteX15" fmla="*/ 7022592 w 8229600"/>
              <a:gd name="connsiteY15" fmla="*/ 18288 h 18288"/>
              <a:gd name="connsiteX16" fmla="*/ 6172200 w 8229600"/>
              <a:gd name="connsiteY16" fmla="*/ 18288 h 18288"/>
              <a:gd name="connsiteX17" fmla="*/ 5650992 w 8229600"/>
              <a:gd name="connsiteY17" fmla="*/ 18288 h 18288"/>
              <a:gd name="connsiteX18" fmla="*/ 4882896 w 8229600"/>
              <a:gd name="connsiteY18" fmla="*/ 18288 h 18288"/>
              <a:gd name="connsiteX19" fmla="*/ 4443984 w 8229600"/>
              <a:gd name="connsiteY19" fmla="*/ 18288 h 18288"/>
              <a:gd name="connsiteX20" fmla="*/ 3758184 w 8229600"/>
              <a:gd name="connsiteY20" fmla="*/ 18288 h 18288"/>
              <a:gd name="connsiteX21" fmla="*/ 3236976 w 8229600"/>
              <a:gd name="connsiteY21" fmla="*/ 18288 h 18288"/>
              <a:gd name="connsiteX22" fmla="*/ 2386584 w 8229600"/>
              <a:gd name="connsiteY22" fmla="*/ 18288 h 18288"/>
              <a:gd name="connsiteX23" fmla="*/ 1947672 w 8229600"/>
              <a:gd name="connsiteY23" fmla="*/ 18288 h 18288"/>
              <a:gd name="connsiteX24" fmla="*/ 1261872 w 8229600"/>
              <a:gd name="connsiteY24" fmla="*/ 18288 h 18288"/>
              <a:gd name="connsiteX25" fmla="*/ 822960 w 8229600"/>
              <a:gd name="connsiteY25" fmla="*/ 18288 h 18288"/>
              <a:gd name="connsiteX26" fmla="*/ 0 w 8229600"/>
              <a:gd name="connsiteY26" fmla="*/ 18288 h 18288"/>
              <a:gd name="connsiteX27" fmla="*/ 0 w 8229600"/>
              <a:gd name="connsiteY2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229600" h="18288" fill="none" extrusionOk="0">
                <a:moveTo>
                  <a:pt x="0" y="0"/>
                </a:moveTo>
                <a:cubicBezTo>
                  <a:pt x="215278" y="6969"/>
                  <a:pt x="340572" y="21894"/>
                  <a:pt x="521208" y="0"/>
                </a:cubicBezTo>
                <a:cubicBezTo>
                  <a:pt x="745939" y="29643"/>
                  <a:pt x="1127486" y="-40512"/>
                  <a:pt x="1371600" y="0"/>
                </a:cubicBezTo>
                <a:cubicBezTo>
                  <a:pt x="1567490" y="28416"/>
                  <a:pt x="1945702" y="13075"/>
                  <a:pt x="2221992" y="0"/>
                </a:cubicBezTo>
                <a:cubicBezTo>
                  <a:pt x="2446218" y="-17340"/>
                  <a:pt x="2853686" y="-7924"/>
                  <a:pt x="3072384" y="0"/>
                </a:cubicBezTo>
                <a:cubicBezTo>
                  <a:pt x="3286960" y="20656"/>
                  <a:pt x="3324417" y="20174"/>
                  <a:pt x="3511296" y="0"/>
                </a:cubicBezTo>
                <a:cubicBezTo>
                  <a:pt x="3710690" y="-39182"/>
                  <a:pt x="3945457" y="-64074"/>
                  <a:pt x="4114800" y="0"/>
                </a:cubicBezTo>
                <a:cubicBezTo>
                  <a:pt x="4336079" y="28138"/>
                  <a:pt x="4420759" y="12117"/>
                  <a:pt x="4553712" y="0"/>
                </a:cubicBezTo>
                <a:cubicBezTo>
                  <a:pt x="4688252" y="-2224"/>
                  <a:pt x="5047430" y="19664"/>
                  <a:pt x="5239512" y="0"/>
                </a:cubicBezTo>
                <a:cubicBezTo>
                  <a:pt x="5424392" y="-49610"/>
                  <a:pt x="5708717" y="13540"/>
                  <a:pt x="5843016" y="0"/>
                </a:cubicBezTo>
                <a:cubicBezTo>
                  <a:pt x="6005788" y="32949"/>
                  <a:pt x="6198255" y="37080"/>
                  <a:pt x="6611112" y="0"/>
                </a:cubicBezTo>
                <a:cubicBezTo>
                  <a:pt x="6954152" y="635"/>
                  <a:pt x="7244390" y="18057"/>
                  <a:pt x="7461504" y="0"/>
                </a:cubicBezTo>
                <a:cubicBezTo>
                  <a:pt x="7693790" y="9882"/>
                  <a:pt x="7984486" y="17646"/>
                  <a:pt x="8229600" y="0"/>
                </a:cubicBezTo>
                <a:cubicBezTo>
                  <a:pt x="8228428" y="6016"/>
                  <a:pt x="8229853" y="9684"/>
                  <a:pt x="8229600" y="18288"/>
                </a:cubicBezTo>
                <a:cubicBezTo>
                  <a:pt x="7945777" y="19945"/>
                  <a:pt x="7812308" y="-8511"/>
                  <a:pt x="7461504" y="18288"/>
                </a:cubicBezTo>
                <a:cubicBezTo>
                  <a:pt x="7129391" y="53185"/>
                  <a:pt x="7087333" y="41906"/>
                  <a:pt x="6940296" y="18288"/>
                </a:cubicBezTo>
                <a:cubicBezTo>
                  <a:pt x="6810862" y="-23020"/>
                  <a:pt x="6701312" y="19361"/>
                  <a:pt x="6419088" y="18288"/>
                </a:cubicBezTo>
                <a:cubicBezTo>
                  <a:pt x="6152777" y="18855"/>
                  <a:pt x="5868611" y="48802"/>
                  <a:pt x="5650992" y="18288"/>
                </a:cubicBezTo>
                <a:cubicBezTo>
                  <a:pt x="5439747" y="15250"/>
                  <a:pt x="5334901" y="-1044"/>
                  <a:pt x="5129784" y="18288"/>
                </a:cubicBezTo>
                <a:cubicBezTo>
                  <a:pt x="4955906" y="40458"/>
                  <a:pt x="4793216" y="33888"/>
                  <a:pt x="4690872" y="18288"/>
                </a:cubicBezTo>
                <a:cubicBezTo>
                  <a:pt x="4552374" y="31087"/>
                  <a:pt x="4318742" y="6248"/>
                  <a:pt x="4087368" y="18288"/>
                </a:cubicBezTo>
                <a:cubicBezTo>
                  <a:pt x="3849418" y="32625"/>
                  <a:pt x="3751577" y="29688"/>
                  <a:pt x="3401568" y="18288"/>
                </a:cubicBezTo>
                <a:cubicBezTo>
                  <a:pt x="3067953" y="20409"/>
                  <a:pt x="3012425" y="26879"/>
                  <a:pt x="2798064" y="18288"/>
                </a:cubicBezTo>
                <a:cubicBezTo>
                  <a:pt x="2565154" y="16520"/>
                  <a:pt x="2426719" y="-31794"/>
                  <a:pt x="2276856" y="18288"/>
                </a:cubicBezTo>
                <a:cubicBezTo>
                  <a:pt x="2090980" y="4382"/>
                  <a:pt x="1702030" y="-8180"/>
                  <a:pt x="1426464" y="18288"/>
                </a:cubicBezTo>
                <a:cubicBezTo>
                  <a:pt x="1104481" y="69643"/>
                  <a:pt x="985013" y="-7690"/>
                  <a:pt x="740664" y="18288"/>
                </a:cubicBezTo>
                <a:cubicBezTo>
                  <a:pt x="507391" y="41643"/>
                  <a:pt x="191740" y="-11654"/>
                  <a:pt x="0" y="18288"/>
                </a:cubicBezTo>
                <a:cubicBezTo>
                  <a:pt x="714" y="9707"/>
                  <a:pt x="1025" y="3120"/>
                  <a:pt x="0" y="0"/>
                </a:cubicBezTo>
                <a:close/>
              </a:path>
              <a:path w="8229600" h="18288" stroke="0" extrusionOk="0">
                <a:moveTo>
                  <a:pt x="0" y="0"/>
                </a:moveTo>
                <a:cubicBezTo>
                  <a:pt x="270709" y="-27213"/>
                  <a:pt x="397128" y="23656"/>
                  <a:pt x="521208" y="0"/>
                </a:cubicBezTo>
                <a:cubicBezTo>
                  <a:pt x="631319" y="-5947"/>
                  <a:pt x="842157" y="28261"/>
                  <a:pt x="960120" y="0"/>
                </a:cubicBezTo>
                <a:cubicBezTo>
                  <a:pt x="1077930" y="6549"/>
                  <a:pt x="1318669" y="-15893"/>
                  <a:pt x="1481328" y="0"/>
                </a:cubicBezTo>
                <a:cubicBezTo>
                  <a:pt x="1659104" y="-21090"/>
                  <a:pt x="1870243" y="69945"/>
                  <a:pt x="2167128" y="0"/>
                </a:cubicBezTo>
                <a:cubicBezTo>
                  <a:pt x="2460684" y="-5519"/>
                  <a:pt x="2753885" y="-62993"/>
                  <a:pt x="2935224" y="0"/>
                </a:cubicBezTo>
                <a:cubicBezTo>
                  <a:pt x="3115119" y="56580"/>
                  <a:pt x="3535280" y="40687"/>
                  <a:pt x="3785616" y="0"/>
                </a:cubicBezTo>
                <a:cubicBezTo>
                  <a:pt x="4057881" y="25645"/>
                  <a:pt x="4308335" y="-2666"/>
                  <a:pt x="4636008" y="0"/>
                </a:cubicBezTo>
                <a:cubicBezTo>
                  <a:pt x="4987152" y="19805"/>
                  <a:pt x="5025979" y="14149"/>
                  <a:pt x="5239512" y="0"/>
                </a:cubicBezTo>
                <a:cubicBezTo>
                  <a:pt x="5437586" y="211"/>
                  <a:pt x="5752721" y="5618"/>
                  <a:pt x="6007608" y="0"/>
                </a:cubicBezTo>
                <a:cubicBezTo>
                  <a:pt x="6280137" y="-5132"/>
                  <a:pt x="6386079" y="-21510"/>
                  <a:pt x="6693408" y="0"/>
                </a:cubicBezTo>
                <a:cubicBezTo>
                  <a:pt x="6986580" y="4991"/>
                  <a:pt x="7015252" y="-18088"/>
                  <a:pt x="7296912" y="0"/>
                </a:cubicBezTo>
                <a:cubicBezTo>
                  <a:pt x="7569796" y="10390"/>
                  <a:pt x="7895472" y="71473"/>
                  <a:pt x="8229600" y="0"/>
                </a:cubicBezTo>
                <a:cubicBezTo>
                  <a:pt x="8230227" y="7450"/>
                  <a:pt x="8228885" y="11999"/>
                  <a:pt x="8229600" y="18288"/>
                </a:cubicBezTo>
                <a:cubicBezTo>
                  <a:pt x="8094333" y="-5252"/>
                  <a:pt x="7850928" y="37448"/>
                  <a:pt x="7626096" y="18288"/>
                </a:cubicBezTo>
                <a:cubicBezTo>
                  <a:pt x="7448378" y="-569"/>
                  <a:pt x="7315174" y="-1844"/>
                  <a:pt x="7022592" y="18288"/>
                </a:cubicBezTo>
                <a:cubicBezTo>
                  <a:pt x="6686163" y="50499"/>
                  <a:pt x="6352629" y="23510"/>
                  <a:pt x="6172200" y="18288"/>
                </a:cubicBezTo>
                <a:cubicBezTo>
                  <a:pt x="6015590" y="42345"/>
                  <a:pt x="5770309" y="21278"/>
                  <a:pt x="5650992" y="18288"/>
                </a:cubicBezTo>
                <a:cubicBezTo>
                  <a:pt x="5483975" y="12092"/>
                  <a:pt x="5165324" y="68948"/>
                  <a:pt x="4882896" y="18288"/>
                </a:cubicBezTo>
                <a:cubicBezTo>
                  <a:pt x="4568934" y="7053"/>
                  <a:pt x="4556334" y="27676"/>
                  <a:pt x="4443984" y="18288"/>
                </a:cubicBezTo>
                <a:cubicBezTo>
                  <a:pt x="4320775" y="10576"/>
                  <a:pt x="4034988" y="-3490"/>
                  <a:pt x="3758184" y="18288"/>
                </a:cubicBezTo>
                <a:cubicBezTo>
                  <a:pt x="3445155" y="-998"/>
                  <a:pt x="3367892" y="13824"/>
                  <a:pt x="3236976" y="18288"/>
                </a:cubicBezTo>
                <a:cubicBezTo>
                  <a:pt x="3093796" y="26408"/>
                  <a:pt x="2635824" y="24132"/>
                  <a:pt x="2386584" y="18288"/>
                </a:cubicBezTo>
                <a:cubicBezTo>
                  <a:pt x="2139815" y="-3297"/>
                  <a:pt x="2105958" y="25945"/>
                  <a:pt x="1947672" y="18288"/>
                </a:cubicBezTo>
                <a:cubicBezTo>
                  <a:pt x="1801011" y="-19911"/>
                  <a:pt x="1533636" y="14646"/>
                  <a:pt x="1261872" y="18288"/>
                </a:cubicBezTo>
                <a:cubicBezTo>
                  <a:pt x="989528" y="32227"/>
                  <a:pt x="1025848" y="14685"/>
                  <a:pt x="822960" y="18288"/>
                </a:cubicBezTo>
                <a:cubicBezTo>
                  <a:pt x="653456" y="20956"/>
                  <a:pt x="304027" y="8001"/>
                  <a:pt x="0" y="18288"/>
                </a:cubicBezTo>
                <a:cubicBezTo>
                  <a:pt x="-27" y="11611"/>
                  <a:pt x="-1713" y="5475"/>
                  <a:pt x="0" y="0"/>
                </a:cubicBezTo>
                <a:close/>
              </a:path>
              <a:path w="8229600" h="18288" fill="none" stroke="0" extrusionOk="0">
                <a:moveTo>
                  <a:pt x="0" y="0"/>
                </a:moveTo>
                <a:cubicBezTo>
                  <a:pt x="205130" y="6064"/>
                  <a:pt x="324007" y="6684"/>
                  <a:pt x="521208" y="0"/>
                </a:cubicBezTo>
                <a:cubicBezTo>
                  <a:pt x="695888" y="-14632"/>
                  <a:pt x="1101879" y="6017"/>
                  <a:pt x="1371600" y="0"/>
                </a:cubicBezTo>
                <a:cubicBezTo>
                  <a:pt x="1622968" y="4691"/>
                  <a:pt x="1936552" y="-7433"/>
                  <a:pt x="2221992" y="0"/>
                </a:cubicBezTo>
                <a:cubicBezTo>
                  <a:pt x="2498663" y="51226"/>
                  <a:pt x="2885875" y="-8757"/>
                  <a:pt x="3072384" y="0"/>
                </a:cubicBezTo>
                <a:cubicBezTo>
                  <a:pt x="3288944" y="24235"/>
                  <a:pt x="3331110" y="5443"/>
                  <a:pt x="3511296" y="0"/>
                </a:cubicBezTo>
                <a:cubicBezTo>
                  <a:pt x="3687973" y="-19690"/>
                  <a:pt x="3901025" y="-20092"/>
                  <a:pt x="4114800" y="0"/>
                </a:cubicBezTo>
                <a:cubicBezTo>
                  <a:pt x="4336102" y="32988"/>
                  <a:pt x="4416982" y="-5831"/>
                  <a:pt x="4553712" y="0"/>
                </a:cubicBezTo>
                <a:cubicBezTo>
                  <a:pt x="4674310" y="-5056"/>
                  <a:pt x="5080160" y="-12181"/>
                  <a:pt x="5239512" y="0"/>
                </a:cubicBezTo>
                <a:cubicBezTo>
                  <a:pt x="5419031" y="-38513"/>
                  <a:pt x="5691629" y="2226"/>
                  <a:pt x="5843016" y="0"/>
                </a:cubicBezTo>
                <a:cubicBezTo>
                  <a:pt x="5978317" y="-40553"/>
                  <a:pt x="6314754" y="9782"/>
                  <a:pt x="6611112" y="0"/>
                </a:cubicBezTo>
                <a:cubicBezTo>
                  <a:pt x="6973004" y="-17646"/>
                  <a:pt x="7175490" y="18489"/>
                  <a:pt x="7461504" y="0"/>
                </a:cubicBezTo>
                <a:cubicBezTo>
                  <a:pt x="7746737" y="-34159"/>
                  <a:pt x="7962178" y="39853"/>
                  <a:pt x="8229600" y="0"/>
                </a:cubicBezTo>
                <a:cubicBezTo>
                  <a:pt x="8228796" y="5852"/>
                  <a:pt x="8229698" y="10429"/>
                  <a:pt x="8229600" y="18288"/>
                </a:cubicBezTo>
                <a:cubicBezTo>
                  <a:pt x="7944174" y="-29104"/>
                  <a:pt x="7795646" y="-34405"/>
                  <a:pt x="7461504" y="18288"/>
                </a:cubicBezTo>
                <a:cubicBezTo>
                  <a:pt x="7129776" y="51087"/>
                  <a:pt x="7082769" y="31446"/>
                  <a:pt x="6940296" y="18288"/>
                </a:cubicBezTo>
                <a:cubicBezTo>
                  <a:pt x="6799665" y="-15875"/>
                  <a:pt x="6652769" y="31783"/>
                  <a:pt x="6419088" y="18288"/>
                </a:cubicBezTo>
                <a:cubicBezTo>
                  <a:pt x="6143970" y="52275"/>
                  <a:pt x="5863165" y="-16531"/>
                  <a:pt x="5650992" y="18288"/>
                </a:cubicBezTo>
                <a:cubicBezTo>
                  <a:pt x="5419172" y="40606"/>
                  <a:pt x="5309448" y="-405"/>
                  <a:pt x="5129784" y="18288"/>
                </a:cubicBezTo>
                <a:cubicBezTo>
                  <a:pt x="4947928" y="26023"/>
                  <a:pt x="4795021" y="5860"/>
                  <a:pt x="4690872" y="18288"/>
                </a:cubicBezTo>
                <a:cubicBezTo>
                  <a:pt x="4564358" y="-9579"/>
                  <a:pt x="4295485" y="-25280"/>
                  <a:pt x="4087368" y="18288"/>
                </a:cubicBezTo>
                <a:cubicBezTo>
                  <a:pt x="3871704" y="40406"/>
                  <a:pt x="3732927" y="-10898"/>
                  <a:pt x="3401568" y="18288"/>
                </a:cubicBezTo>
                <a:cubicBezTo>
                  <a:pt x="3075889" y="19660"/>
                  <a:pt x="3025898" y="44400"/>
                  <a:pt x="2798064" y="18288"/>
                </a:cubicBezTo>
                <a:cubicBezTo>
                  <a:pt x="2581856" y="-20869"/>
                  <a:pt x="2428311" y="-4900"/>
                  <a:pt x="2276856" y="18288"/>
                </a:cubicBezTo>
                <a:cubicBezTo>
                  <a:pt x="2098246" y="53283"/>
                  <a:pt x="1737531" y="55959"/>
                  <a:pt x="1426464" y="18288"/>
                </a:cubicBezTo>
                <a:cubicBezTo>
                  <a:pt x="1104708" y="26489"/>
                  <a:pt x="1006595" y="15928"/>
                  <a:pt x="740664" y="18288"/>
                </a:cubicBezTo>
                <a:cubicBezTo>
                  <a:pt x="480378" y="33084"/>
                  <a:pt x="202592" y="-12357"/>
                  <a:pt x="0" y="18288"/>
                </a:cubicBezTo>
                <a:cubicBezTo>
                  <a:pt x="888" y="9601"/>
                  <a:pt x="860" y="4150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custGeom>
                    <a:avLst/>
                    <a:gdLst>
                      <a:gd name="connsiteX0" fmla="*/ 0 w 8229600"/>
                      <a:gd name="connsiteY0" fmla="*/ 0 h 18288"/>
                      <a:gd name="connsiteX1" fmla="*/ 521208 w 8229600"/>
                      <a:gd name="connsiteY1" fmla="*/ 0 h 18288"/>
                      <a:gd name="connsiteX2" fmla="*/ 1371600 w 8229600"/>
                      <a:gd name="connsiteY2" fmla="*/ 0 h 18288"/>
                      <a:gd name="connsiteX3" fmla="*/ 2221992 w 8229600"/>
                      <a:gd name="connsiteY3" fmla="*/ 0 h 18288"/>
                      <a:gd name="connsiteX4" fmla="*/ 3072384 w 8229600"/>
                      <a:gd name="connsiteY4" fmla="*/ 0 h 18288"/>
                      <a:gd name="connsiteX5" fmla="*/ 3511296 w 8229600"/>
                      <a:gd name="connsiteY5" fmla="*/ 0 h 18288"/>
                      <a:gd name="connsiteX6" fmla="*/ 4114800 w 8229600"/>
                      <a:gd name="connsiteY6" fmla="*/ 0 h 18288"/>
                      <a:gd name="connsiteX7" fmla="*/ 4553712 w 8229600"/>
                      <a:gd name="connsiteY7" fmla="*/ 0 h 18288"/>
                      <a:gd name="connsiteX8" fmla="*/ 5239512 w 8229600"/>
                      <a:gd name="connsiteY8" fmla="*/ 0 h 18288"/>
                      <a:gd name="connsiteX9" fmla="*/ 5843016 w 8229600"/>
                      <a:gd name="connsiteY9" fmla="*/ 0 h 18288"/>
                      <a:gd name="connsiteX10" fmla="*/ 6611112 w 8229600"/>
                      <a:gd name="connsiteY10" fmla="*/ 0 h 18288"/>
                      <a:gd name="connsiteX11" fmla="*/ 7461504 w 8229600"/>
                      <a:gd name="connsiteY11" fmla="*/ 0 h 18288"/>
                      <a:gd name="connsiteX12" fmla="*/ 8229600 w 8229600"/>
                      <a:gd name="connsiteY12" fmla="*/ 0 h 18288"/>
                      <a:gd name="connsiteX13" fmla="*/ 8229600 w 8229600"/>
                      <a:gd name="connsiteY13" fmla="*/ 18288 h 18288"/>
                      <a:gd name="connsiteX14" fmla="*/ 7461504 w 8229600"/>
                      <a:gd name="connsiteY14" fmla="*/ 18288 h 18288"/>
                      <a:gd name="connsiteX15" fmla="*/ 6940296 w 8229600"/>
                      <a:gd name="connsiteY15" fmla="*/ 18288 h 18288"/>
                      <a:gd name="connsiteX16" fmla="*/ 6419088 w 8229600"/>
                      <a:gd name="connsiteY16" fmla="*/ 18288 h 18288"/>
                      <a:gd name="connsiteX17" fmla="*/ 5650992 w 8229600"/>
                      <a:gd name="connsiteY17" fmla="*/ 18288 h 18288"/>
                      <a:gd name="connsiteX18" fmla="*/ 5129784 w 8229600"/>
                      <a:gd name="connsiteY18" fmla="*/ 18288 h 18288"/>
                      <a:gd name="connsiteX19" fmla="*/ 4690872 w 8229600"/>
                      <a:gd name="connsiteY19" fmla="*/ 18288 h 18288"/>
                      <a:gd name="connsiteX20" fmla="*/ 4087368 w 8229600"/>
                      <a:gd name="connsiteY20" fmla="*/ 18288 h 18288"/>
                      <a:gd name="connsiteX21" fmla="*/ 3401568 w 8229600"/>
                      <a:gd name="connsiteY21" fmla="*/ 18288 h 18288"/>
                      <a:gd name="connsiteX22" fmla="*/ 2798064 w 8229600"/>
                      <a:gd name="connsiteY22" fmla="*/ 18288 h 18288"/>
                      <a:gd name="connsiteX23" fmla="*/ 2276856 w 8229600"/>
                      <a:gd name="connsiteY23" fmla="*/ 18288 h 18288"/>
                      <a:gd name="connsiteX24" fmla="*/ 1426464 w 8229600"/>
                      <a:gd name="connsiteY24" fmla="*/ 18288 h 18288"/>
                      <a:gd name="connsiteX25" fmla="*/ 740664 w 8229600"/>
                      <a:gd name="connsiteY25" fmla="*/ 18288 h 18288"/>
                      <a:gd name="connsiteX26" fmla="*/ 0 w 8229600"/>
                      <a:gd name="connsiteY26" fmla="*/ 18288 h 18288"/>
                      <a:gd name="connsiteX27" fmla="*/ 0 w 8229600"/>
                      <a:gd name="connsiteY27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</a:cxnLst>
                    <a:rect l="l" t="t" r="r" b="b"/>
                    <a:pathLst>
                      <a:path w="8229600" h="18288" fill="none" extrusionOk="0">
                        <a:moveTo>
                          <a:pt x="0" y="0"/>
                        </a:moveTo>
                        <a:cubicBezTo>
                          <a:pt x="227594" y="-4267"/>
                          <a:pt x="329693" y="13251"/>
                          <a:pt x="521208" y="0"/>
                        </a:cubicBezTo>
                        <a:cubicBezTo>
                          <a:pt x="712723" y="-13251"/>
                          <a:pt x="1137373" y="-13618"/>
                          <a:pt x="1371600" y="0"/>
                        </a:cubicBezTo>
                        <a:cubicBezTo>
                          <a:pt x="1605827" y="13618"/>
                          <a:pt x="1975382" y="-27374"/>
                          <a:pt x="2221992" y="0"/>
                        </a:cubicBezTo>
                        <a:cubicBezTo>
                          <a:pt x="2468602" y="27374"/>
                          <a:pt x="2863316" y="-20517"/>
                          <a:pt x="3072384" y="0"/>
                        </a:cubicBezTo>
                        <a:cubicBezTo>
                          <a:pt x="3281452" y="20517"/>
                          <a:pt x="3331438" y="10793"/>
                          <a:pt x="3511296" y="0"/>
                        </a:cubicBezTo>
                        <a:cubicBezTo>
                          <a:pt x="3691154" y="-10793"/>
                          <a:pt x="3906405" y="-29737"/>
                          <a:pt x="4114800" y="0"/>
                        </a:cubicBezTo>
                        <a:cubicBezTo>
                          <a:pt x="4323195" y="29737"/>
                          <a:pt x="4428852" y="-2234"/>
                          <a:pt x="4553712" y="0"/>
                        </a:cubicBezTo>
                        <a:cubicBezTo>
                          <a:pt x="4678572" y="2234"/>
                          <a:pt x="5065629" y="29368"/>
                          <a:pt x="5239512" y="0"/>
                        </a:cubicBezTo>
                        <a:cubicBezTo>
                          <a:pt x="5413395" y="-29368"/>
                          <a:pt x="5703888" y="11839"/>
                          <a:pt x="5843016" y="0"/>
                        </a:cubicBezTo>
                        <a:cubicBezTo>
                          <a:pt x="5982144" y="-11839"/>
                          <a:pt x="6260765" y="24719"/>
                          <a:pt x="6611112" y="0"/>
                        </a:cubicBezTo>
                        <a:cubicBezTo>
                          <a:pt x="6961459" y="-24719"/>
                          <a:pt x="7228293" y="32959"/>
                          <a:pt x="7461504" y="0"/>
                        </a:cubicBezTo>
                        <a:cubicBezTo>
                          <a:pt x="7694715" y="-32959"/>
                          <a:pt x="7990029" y="-3422"/>
                          <a:pt x="8229600" y="0"/>
                        </a:cubicBezTo>
                        <a:cubicBezTo>
                          <a:pt x="8228940" y="5812"/>
                          <a:pt x="8229447" y="9773"/>
                          <a:pt x="8229600" y="18288"/>
                        </a:cubicBezTo>
                        <a:cubicBezTo>
                          <a:pt x="7940706" y="-9293"/>
                          <a:pt x="7792584" y="-16009"/>
                          <a:pt x="7461504" y="18288"/>
                        </a:cubicBezTo>
                        <a:cubicBezTo>
                          <a:pt x="7130424" y="52585"/>
                          <a:pt x="7080072" y="43845"/>
                          <a:pt x="6940296" y="18288"/>
                        </a:cubicBezTo>
                        <a:cubicBezTo>
                          <a:pt x="6800520" y="-7269"/>
                          <a:pt x="6672872" y="26671"/>
                          <a:pt x="6419088" y="18288"/>
                        </a:cubicBezTo>
                        <a:cubicBezTo>
                          <a:pt x="6165304" y="9905"/>
                          <a:pt x="5869721" y="4987"/>
                          <a:pt x="5650992" y="18288"/>
                        </a:cubicBezTo>
                        <a:cubicBezTo>
                          <a:pt x="5432263" y="31589"/>
                          <a:pt x="5308310" y="3023"/>
                          <a:pt x="5129784" y="18288"/>
                        </a:cubicBezTo>
                        <a:cubicBezTo>
                          <a:pt x="4951258" y="33553"/>
                          <a:pt x="4799696" y="15357"/>
                          <a:pt x="4690872" y="18288"/>
                        </a:cubicBezTo>
                        <a:cubicBezTo>
                          <a:pt x="4582048" y="21219"/>
                          <a:pt x="4311124" y="-7836"/>
                          <a:pt x="4087368" y="18288"/>
                        </a:cubicBezTo>
                        <a:cubicBezTo>
                          <a:pt x="3863612" y="44412"/>
                          <a:pt x="3730288" y="13374"/>
                          <a:pt x="3401568" y="18288"/>
                        </a:cubicBezTo>
                        <a:cubicBezTo>
                          <a:pt x="3072848" y="23202"/>
                          <a:pt x="3020684" y="32425"/>
                          <a:pt x="2798064" y="18288"/>
                        </a:cubicBezTo>
                        <a:cubicBezTo>
                          <a:pt x="2575444" y="4151"/>
                          <a:pt x="2440915" y="-7352"/>
                          <a:pt x="2276856" y="18288"/>
                        </a:cubicBezTo>
                        <a:cubicBezTo>
                          <a:pt x="2112797" y="43928"/>
                          <a:pt x="1726502" y="-9560"/>
                          <a:pt x="1426464" y="18288"/>
                        </a:cubicBezTo>
                        <a:cubicBezTo>
                          <a:pt x="1126426" y="46136"/>
                          <a:pt x="992925" y="21016"/>
                          <a:pt x="740664" y="18288"/>
                        </a:cubicBezTo>
                        <a:cubicBezTo>
                          <a:pt x="488403" y="15560"/>
                          <a:pt x="195650" y="-16061"/>
                          <a:pt x="0" y="18288"/>
                        </a:cubicBezTo>
                        <a:cubicBezTo>
                          <a:pt x="348" y="9455"/>
                          <a:pt x="654" y="3983"/>
                          <a:pt x="0" y="0"/>
                        </a:cubicBezTo>
                        <a:close/>
                      </a:path>
                      <a:path w="8229600" h="18288" stroke="0" extrusionOk="0">
                        <a:moveTo>
                          <a:pt x="0" y="0"/>
                        </a:moveTo>
                        <a:cubicBezTo>
                          <a:pt x="259263" y="-9445"/>
                          <a:pt x="404731" y="4427"/>
                          <a:pt x="521208" y="0"/>
                        </a:cubicBezTo>
                        <a:cubicBezTo>
                          <a:pt x="637685" y="-4427"/>
                          <a:pt x="839187" y="564"/>
                          <a:pt x="960120" y="0"/>
                        </a:cubicBezTo>
                        <a:cubicBezTo>
                          <a:pt x="1081053" y="-564"/>
                          <a:pt x="1313469" y="-16481"/>
                          <a:pt x="1481328" y="0"/>
                        </a:cubicBezTo>
                        <a:cubicBezTo>
                          <a:pt x="1649187" y="16481"/>
                          <a:pt x="1885247" y="26161"/>
                          <a:pt x="2167128" y="0"/>
                        </a:cubicBezTo>
                        <a:cubicBezTo>
                          <a:pt x="2449009" y="-26161"/>
                          <a:pt x="2761875" y="-22202"/>
                          <a:pt x="2935224" y="0"/>
                        </a:cubicBezTo>
                        <a:cubicBezTo>
                          <a:pt x="3108573" y="22202"/>
                          <a:pt x="3540687" y="-2863"/>
                          <a:pt x="3785616" y="0"/>
                        </a:cubicBezTo>
                        <a:cubicBezTo>
                          <a:pt x="4030545" y="2863"/>
                          <a:pt x="4280774" y="-12442"/>
                          <a:pt x="4636008" y="0"/>
                        </a:cubicBezTo>
                        <a:cubicBezTo>
                          <a:pt x="4991242" y="12442"/>
                          <a:pt x="5025483" y="16914"/>
                          <a:pt x="5239512" y="0"/>
                        </a:cubicBezTo>
                        <a:cubicBezTo>
                          <a:pt x="5453541" y="-16914"/>
                          <a:pt x="5754008" y="16592"/>
                          <a:pt x="6007608" y="0"/>
                        </a:cubicBezTo>
                        <a:cubicBezTo>
                          <a:pt x="6261208" y="-16592"/>
                          <a:pt x="6407957" y="-11909"/>
                          <a:pt x="6693408" y="0"/>
                        </a:cubicBezTo>
                        <a:cubicBezTo>
                          <a:pt x="6978859" y="11909"/>
                          <a:pt x="7015437" y="-20890"/>
                          <a:pt x="7296912" y="0"/>
                        </a:cubicBezTo>
                        <a:cubicBezTo>
                          <a:pt x="7578387" y="20890"/>
                          <a:pt x="7859622" y="46406"/>
                          <a:pt x="8229600" y="0"/>
                        </a:cubicBezTo>
                        <a:cubicBezTo>
                          <a:pt x="8230508" y="6337"/>
                          <a:pt x="8228722" y="11778"/>
                          <a:pt x="8229600" y="18288"/>
                        </a:cubicBezTo>
                        <a:cubicBezTo>
                          <a:pt x="8075287" y="35054"/>
                          <a:pt x="7821366" y="21850"/>
                          <a:pt x="7626096" y="18288"/>
                        </a:cubicBezTo>
                        <a:cubicBezTo>
                          <a:pt x="7430826" y="14726"/>
                          <a:pt x="7320004" y="-9669"/>
                          <a:pt x="7022592" y="18288"/>
                        </a:cubicBezTo>
                        <a:cubicBezTo>
                          <a:pt x="6725180" y="46245"/>
                          <a:pt x="6348804" y="-14025"/>
                          <a:pt x="6172200" y="18288"/>
                        </a:cubicBezTo>
                        <a:cubicBezTo>
                          <a:pt x="5995596" y="50601"/>
                          <a:pt x="5788102" y="22890"/>
                          <a:pt x="5650992" y="18288"/>
                        </a:cubicBezTo>
                        <a:cubicBezTo>
                          <a:pt x="5513882" y="13686"/>
                          <a:pt x="5198399" y="29121"/>
                          <a:pt x="4882896" y="18288"/>
                        </a:cubicBezTo>
                        <a:cubicBezTo>
                          <a:pt x="4567393" y="7455"/>
                          <a:pt x="4557008" y="26965"/>
                          <a:pt x="4443984" y="18288"/>
                        </a:cubicBezTo>
                        <a:cubicBezTo>
                          <a:pt x="4330960" y="9611"/>
                          <a:pt x="4061674" y="28891"/>
                          <a:pt x="3758184" y="18288"/>
                        </a:cubicBezTo>
                        <a:cubicBezTo>
                          <a:pt x="3454694" y="7685"/>
                          <a:pt x="3380392" y="19119"/>
                          <a:pt x="3236976" y="18288"/>
                        </a:cubicBezTo>
                        <a:cubicBezTo>
                          <a:pt x="3093560" y="17457"/>
                          <a:pt x="2632116" y="37607"/>
                          <a:pt x="2386584" y="18288"/>
                        </a:cubicBezTo>
                        <a:cubicBezTo>
                          <a:pt x="2141052" y="-1031"/>
                          <a:pt x="2110884" y="28777"/>
                          <a:pt x="1947672" y="18288"/>
                        </a:cubicBezTo>
                        <a:cubicBezTo>
                          <a:pt x="1784460" y="7799"/>
                          <a:pt x="1535467" y="461"/>
                          <a:pt x="1261872" y="18288"/>
                        </a:cubicBezTo>
                        <a:cubicBezTo>
                          <a:pt x="988277" y="36115"/>
                          <a:pt x="1021096" y="10375"/>
                          <a:pt x="822960" y="18288"/>
                        </a:cubicBezTo>
                        <a:cubicBezTo>
                          <a:pt x="624824" y="26201"/>
                          <a:pt x="298309" y="1283"/>
                          <a:pt x="0" y="18288"/>
                        </a:cubicBezTo>
                        <a:cubicBezTo>
                          <a:pt x="-633" y="12278"/>
                          <a:pt x="-757" y="586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3CE7B50-5797-930E-2CF0-0FD6DF338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369" y="2071316"/>
            <a:ext cx="5035164" cy="4119172"/>
          </a:xfrm>
        </p:spPr>
        <p:txBody>
          <a:bodyPr anchor="t">
            <a:norm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9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Raymond Williams, </a:t>
            </a:r>
            <a:r>
              <a:rPr lang="it-IT" sz="1900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Comunicazione (</a:t>
            </a:r>
            <a:r>
              <a:rPr lang="it-IT" sz="19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1976):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9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l’</a:t>
            </a:r>
            <a:r>
              <a:rPr lang="it-IT" sz="1900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atto </a:t>
            </a:r>
            <a:r>
              <a:rPr lang="it-IT" sz="19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del comunicare (mettere in comune o trasmettere), il </a:t>
            </a:r>
            <a:r>
              <a:rPr lang="it-IT" sz="1900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contenuto </a:t>
            </a:r>
            <a:r>
              <a:rPr lang="it-IT" sz="19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che viene messo in comune o trasmesso, poi, più di recente, i cosiddetti «mezzi di comunicazione, intesi come mezzi di trasporto di merci e persone»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900" dirty="0"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…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9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«infrastrutture e organizzazioni che si occupano di confezionare e condivi­dere messaggi (media)»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900" dirty="0">
                <a:latin typeface="Verdana" panose="020B0604030504040204" pitchFamily="34" charset="0"/>
                <a:ea typeface="Verdana" panose="020B0604030504040204" pitchFamily="34" charset="0"/>
              </a:rPr>
              <a:t>Pag. 3 Boccia Artieri, Colombo, Gili</a:t>
            </a:r>
            <a:endParaRPr lang="en-GB" sz="19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2050" name="Picture 2" descr="Immagine che contiene edificio, esterni, persona, copricapo&#10;&#10;Descrizione generata automaticamente">
            <a:extLst>
              <a:ext uri="{FF2B5EF4-FFF2-40B4-BE49-F238E27FC236}">
                <a16:creationId xmlns:a16="http://schemas.microsoft.com/office/drawing/2014/main" id="{78EE7E76-945D-CE7D-8B4C-E3380679057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35" r="27049" b="1"/>
          <a:stretch/>
        </p:blipFill>
        <p:spPr bwMode="auto">
          <a:xfrm>
            <a:off x="5756743" y="2093976"/>
            <a:ext cx="2955798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8916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3909"/>
    </mc:Choice>
    <mc:Fallback xmlns="">
      <p:transition spd="slow" advTm="123909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8235257-4FD1-9B66-5C0C-8A7998112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Diversi livelli di comunicazione</a:t>
            </a:r>
            <a:endParaRPr lang="en-GB" sz="3200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64703C-F47B-18CA-CCAE-A87FFE49F0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5055" y="1268760"/>
            <a:ext cx="8229600" cy="4525963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Ma come lo stesso Weaver (1953) chiarisce, la teoria matematica della comunicazione fa riferimento a uno dei livelli in cui possiamo osservare la comunicazione, e precisamente al livello tecnico, da lui definito livello A, che cerca di rispondere alla domanda: «Quanto accuratamente possono es­sere trasmessi i simboli della comunicazione?». Ma esiste anche un livello B, che risponde a un problema semantico chiedendosi: «Quanto precisamente i simboli trasmessi trasmettono il significato desiderato?»; e un livello C relativo al problema dell’efficacia che si chiede: «Quanto efficacemente il significato ricevuto influenza la condotta nel modo desiderato?» </a:t>
            </a: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Pag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 19 Artieri, Colombo, Gili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it-IT" sz="22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en-GB" sz="22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92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"/>
    </mc:Choice>
    <mc:Fallback xmlns="">
      <p:transition spd="slow" advTm="102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A9FC91-8113-8949-9333-FED0B110E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fiducia 1/2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55213A-6584-A74F-A9EA-59553AF38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Prerequisito della comunicazione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Potenzia e sostiene il livello di relazione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Sostiene l’intenzionalità positiva relazionale e risolvere il blocco comunicativo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Supporta inferenze positive (VS negative)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8649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"/>
    </mc:Choice>
    <mc:Fallback xmlns="">
      <p:transition spd="slow" advTm="102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A9FC91-8113-8949-9333-FED0B110E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fiducia 2/2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855213A-6584-A74F-A9EA-59553AF38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FontTx/>
              <a:buChar char="-"/>
            </a:pP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Rende possibile fare promesse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Dal punto di vista cognitivo, si colloca in una zona intermedia tra completa conoscenza e completa ignoranza: “Chi sa completamente non ha bisogno di fidarsi, chi non sa affatto non può ragionevolmente fidarsi” (Simmel, 1908)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endParaRPr lang="it-IT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017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6"/>
    </mc:Choice>
    <mc:Fallback xmlns="">
      <p:transition spd="slow" advTm="616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D52757-7F11-AD46-AE08-C4BA820E4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Ridurre il rumore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A1D8B14-C989-B54B-95C0-13D79BCDF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FontTx/>
              <a:buChar char="-"/>
            </a:pPr>
            <a:r>
              <a:rPr lang="it-IT" sz="2600" kern="1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Stato di coscienza integra</a:t>
            </a:r>
          </a:p>
          <a:p>
            <a:pPr lvl="0" algn="just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FontTx/>
              <a:buChar char="-"/>
            </a:pPr>
            <a:r>
              <a:rPr lang="it-IT" sz="2600" kern="1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Lucidità</a:t>
            </a:r>
          </a:p>
          <a:p>
            <a:pPr lvl="0" algn="just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FontTx/>
              <a:buChar char="-"/>
            </a:pPr>
            <a:r>
              <a:rPr lang="it-IT" sz="2600" kern="1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grado di mantenere una capacità associativa</a:t>
            </a:r>
          </a:p>
          <a:p>
            <a:pPr lvl="0" algn="just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FontTx/>
              <a:buChar char="-"/>
            </a:pPr>
            <a:r>
              <a:rPr lang="it-IT" sz="2600" kern="15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Relativa serenità: trasmettere che non si vuole arrivare frettolosamente a un giudizio</a:t>
            </a:r>
          </a:p>
        </p:txBody>
      </p:sp>
    </p:spTree>
    <p:extLst>
      <p:ext uri="{BB962C8B-B14F-4D97-AF65-F5344CB8AC3E}">
        <p14:creationId xmlns:p14="http://schemas.microsoft.com/office/powerpoint/2010/main" val="1884163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"/>
    </mc:Choice>
    <mc:Fallback xmlns="">
      <p:transition spd="slow" advTm="103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Comunicazione:</a:t>
            </a:r>
            <a:br>
              <a:rPr lang="it-IT" sz="3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32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 concetti base (+1)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it-IT" sz="28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Comunicazione come condivisione:</a:t>
            </a:r>
            <a:r>
              <a:rPr lang="it-IT" sz="2800" dirty="0">
                <a:latin typeface="Verdana" pitchFamily="34" charset="0"/>
                <a:ea typeface="Verdana" pitchFamily="34" charset="0"/>
                <a:cs typeface="Verdana" pitchFamily="34" charset="0"/>
              </a:rPr>
              <a:t> atto sociale e reciproco di partecipazione. L’«accordo intersoggettivo determina un sistema organico e coerente nel quale le persone producono la loro percezione della realtà sociale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it-IT" sz="28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 </a:t>
            </a:r>
            <a:r>
              <a:rPr lang="it-IT" sz="28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realtà come costruzione sociale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476980B7-F2D5-1A48-8A7F-00CD495CB194}"/>
              </a:ext>
            </a:extLst>
          </p:cNvPr>
          <p:cNvSpPr/>
          <p:nvPr/>
        </p:nvSpPr>
        <p:spPr>
          <a:xfrm>
            <a:off x="683568" y="274638"/>
            <a:ext cx="6094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dirty="0">
                <a:solidFill>
                  <a:srgbClr val="002060"/>
                </a:solidFill>
                <a:latin typeface="Verdana" pitchFamily="34" charset="0"/>
              </a:rPr>
              <a:t>4°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158146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"/>
    </mc:Choice>
    <mc:Fallback xmlns="">
      <p:transition spd="slow" advTm="102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Comunicazione:</a:t>
            </a:r>
            <a:br>
              <a:rPr lang="it-IT" sz="3200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</a:br>
            <a:r>
              <a:rPr lang="it-IT" sz="3200" dirty="0">
                <a:solidFill>
                  <a:srgbClr val="002060"/>
                </a:solidFill>
                <a:latin typeface="Verdana" pitchFamily="34" charset="0"/>
                <a:cs typeface="Arial" charset="0"/>
              </a:rPr>
              <a:t>8 concetti base (+1)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it-IT" sz="24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Comunicazione come inferenza: </a:t>
            </a:r>
            <a:r>
              <a:rPr lang="it-IT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il significato complessivo del testo è una deduzione che deriva dalla composizione di tutte le sue parti (ciascuna fondante un’ipotesi di lettura)</a:t>
            </a: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endParaRPr lang="it-IT" sz="24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 eaLnBrk="1" fontAlgn="auto" hangingPunct="1">
              <a:lnSpc>
                <a:spcPct val="150000"/>
              </a:lnSpc>
              <a:spcAft>
                <a:spcPts val="0"/>
              </a:spcAft>
              <a:buNone/>
              <a:defRPr/>
            </a:pPr>
            <a:r>
              <a:rPr lang="it-IT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Noi (come persone e come organizzazione) siamo la nostra reputazione (comportamenti-storia-percezione)</a:t>
            </a:r>
            <a:endParaRPr lang="it-IT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74518281-C4F3-1B43-B76D-9B0433401858}"/>
              </a:ext>
            </a:extLst>
          </p:cNvPr>
          <p:cNvSpPr/>
          <p:nvPr/>
        </p:nvSpPr>
        <p:spPr>
          <a:xfrm>
            <a:off x="683568" y="274638"/>
            <a:ext cx="6094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200" dirty="0">
                <a:solidFill>
                  <a:srgbClr val="002060"/>
                </a:solidFill>
                <a:latin typeface="Verdana" pitchFamily="34" charset="0"/>
              </a:rPr>
              <a:t>5°</a:t>
            </a:r>
            <a:endParaRPr lang="it-IT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46"/>
    </mc:Choice>
    <mc:Fallback xmlns="">
      <p:transition spd="slow" advTm="84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80" name="Rectangle 3079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5" name="CasellaDiTesto 3"/>
          <p:cNvSpPr txBox="1">
            <a:spLocks noChangeArrowheads="1"/>
          </p:cNvSpPr>
          <p:nvPr/>
        </p:nvSpPr>
        <p:spPr bwMode="auto">
          <a:xfrm>
            <a:off x="3490722" y="329184"/>
            <a:ext cx="5170932" cy="178308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3200" dirty="0" err="1">
                <a:latin typeface="Verdana" panose="020B0604030504040204" pitchFamily="34" charset="0"/>
                <a:ea typeface="Verdana" panose="020B0604030504040204" pitchFamily="34" charset="0"/>
                <a:cs typeface="+mj-cs"/>
              </a:rPr>
              <a:t>Comunicazione</a:t>
            </a:r>
            <a:endParaRPr lang="en-US" sz="3200" dirty="0">
              <a:latin typeface="Verdana" panose="020B0604030504040204" pitchFamily="34" charset="0"/>
              <a:ea typeface="Verdana" panose="020B0604030504040204" pitchFamily="34" charset="0"/>
              <a:cs typeface="+mj-cs"/>
            </a:endParaRPr>
          </a:p>
        </p:txBody>
      </p:sp>
      <p:pic>
        <p:nvPicPr>
          <p:cNvPr id="2" name="Picture 2" descr="comunicazione">
            <a:extLst>
              <a:ext uri="{FF2B5EF4-FFF2-40B4-BE49-F238E27FC236}">
                <a16:creationId xmlns:a16="http://schemas.microsoft.com/office/drawing/2014/main" id="{ED96BC90-C35C-8650-6B25-E98D5C302B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56" r="32038"/>
          <a:stretch/>
        </p:blipFill>
        <p:spPr bwMode="auto">
          <a:xfrm>
            <a:off x="20" y="1"/>
            <a:ext cx="3039386" cy="6858000"/>
          </a:xfrm>
          <a:custGeom>
            <a:avLst/>
            <a:gdLst/>
            <a:ahLst/>
            <a:cxnLst/>
            <a:rect l="l" t="t" r="r" b="b"/>
            <a:pathLst>
              <a:path w="4052542" h="6858000">
                <a:moveTo>
                  <a:pt x="0" y="0"/>
                </a:moveTo>
                <a:lnTo>
                  <a:pt x="4020923" y="0"/>
                </a:lnTo>
                <a:lnTo>
                  <a:pt x="4022656" y="14697"/>
                </a:lnTo>
                <a:cubicBezTo>
                  <a:pt x="4037606" y="98462"/>
                  <a:pt x="4035072" y="183369"/>
                  <a:pt x="4039126" y="267642"/>
                </a:cubicBezTo>
                <a:cubicBezTo>
                  <a:pt x="4043941" y="370699"/>
                  <a:pt x="4037860" y="474136"/>
                  <a:pt x="4035579" y="577446"/>
                </a:cubicBezTo>
                <a:cubicBezTo>
                  <a:pt x="4033805" y="665399"/>
                  <a:pt x="4025063" y="753226"/>
                  <a:pt x="4027724" y="841306"/>
                </a:cubicBezTo>
                <a:cubicBezTo>
                  <a:pt x="4027914" y="844352"/>
                  <a:pt x="4027914" y="847398"/>
                  <a:pt x="4027724" y="850444"/>
                </a:cubicBezTo>
                <a:cubicBezTo>
                  <a:pt x="4019615" y="947281"/>
                  <a:pt x="4019615" y="1044626"/>
                  <a:pt x="4027724" y="1141464"/>
                </a:cubicBezTo>
                <a:cubicBezTo>
                  <a:pt x="4030296" y="1181772"/>
                  <a:pt x="4029574" y="1222221"/>
                  <a:pt x="4025570" y="1262415"/>
                </a:cubicBezTo>
                <a:cubicBezTo>
                  <a:pt x="4021769" y="1313563"/>
                  <a:pt x="4009606" y="1365472"/>
                  <a:pt x="4018348" y="1416238"/>
                </a:cubicBezTo>
                <a:cubicBezTo>
                  <a:pt x="4024037" y="1458058"/>
                  <a:pt x="4027166" y="1500194"/>
                  <a:pt x="4027724" y="1542394"/>
                </a:cubicBezTo>
                <a:cubicBezTo>
                  <a:pt x="4032158" y="1636820"/>
                  <a:pt x="4027977" y="1731753"/>
                  <a:pt x="4026330" y="1826433"/>
                </a:cubicBezTo>
                <a:cubicBezTo>
                  <a:pt x="4024556" y="1936724"/>
                  <a:pt x="4027344" y="2047015"/>
                  <a:pt x="4018475" y="2157432"/>
                </a:cubicBezTo>
                <a:cubicBezTo>
                  <a:pt x="4013597" y="2246629"/>
                  <a:pt x="4013597" y="2336029"/>
                  <a:pt x="4018475" y="2425226"/>
                </a:cubicBezTo>
                <a:cubicBezTo>
                  <a:pt x="4020882" y="2506961"/>
                  <a:pt x="4033172" y="2587934"/>
                  <a:pt x="4031145" y="2670557"/>
                </a:cubicBezTo>
                <a:cubicBezTo>
                  <a:pt x="4028737" y="2766886"/>
                  <a:pt x="4017335" y="2862962"/>
                  <a:pt x="4020882" y="2959546"/>
                </a:cubicBezTo>
                <a:cubicBezTo>
                  <a:pt x="4022529" y="3005617"/>
                  <a:pt x="4022656" y="3051688"/>
                  <a:pt x="4023543" y="3097758"/>
                </a:cubicBezTo>
                <a:cubicBezTo>
                  <a:pt x="4024683" y="3153221"/>
                  <a:pt x="4034692" y="3208556"/>
                  <a:pt x="4029117" y="3263892"/>
                </a:cubicBezTo>
                <a:cubicBezTo>
                  <a:pt x="4019869" y="3356161"/>
                  <a:pt x="3995923" y="3446906"/>
                  <a:pt x="4010873" y="3541459"/>
                </a:cubicBezTo>
                <a:cubicBezTo>
                  <a:pt x="4019108" y="3593495"/>
                  <a:pt x="4028357" y="3645658"/>
                  <a:pt x="4033172" y="3698201"/>
                </a:cubicBezTo>
                <a:cubicBezTo>
                  <a:pt x="4037353" y="3745160"/>
                  <a:pt x="4047868" y="3792881"/>
                  <a:pt x="4039886" y="3839586"/>
                </a:cubicBezTo>
                <a:cubicBezTo>
                  <a:pt x="4033045" y="3879565"/>
                  <a:pt x="4036592" y="3919544"/>
                  <a:pt x="4031271" y="3959523"/>
                </a:cubicBezTo>
                <a:cubicBezTo>
                  <a:pt x="4024303" y="4011939"/>
                  <a:pt x="4020629" y="4065244"/>
                  <a:pt x="4015308" y="4118042"/>
                </a:cubicBezTo>
                <a:cubicBezTo>
                  <a:pt x="4010620" y="4165889"/>
                  <a:pt x="4006946" y="4213610"/>
                  <a:pt x="4019615" y="4258539"/>
                </a:cubicBezTo>
                <a:cubicBezTo>
                  <a:pt x="4050656" y="4371622"/>
                  <a:pt x="4033679" y="4484070"/>
                  <a:pt x="4022023" y="4596391"/>
                </a:cubicBezTo>
                <a:cubicBezTo>
                  <a:pt x="4016321" y="4650965"/>
                  <a:pt x="4007959" y="4708712"/>
                  <a:pt x="4020629" y="4758718"/>
                </a:cubicBezTo>
                <a:cubicBezTo>
                  <a:pt x="4043941" y="4847432"/>
                  <a:pt x="4025697" y="4931705"/>
                  <a:pt x="4015561" y="5016866"/>
                </a:cubicBezTo>
                <a:cubicBezTo>
                  <a:pt x="4003335" y="5100174"/>
                  <a:pt x="4005096" y="5184929"/>
                  <a:pt x="4020756" y="5267654"/>
                </a:cubicBezTo>
                <a:cubicBezTo>
                  <a:pt x="4033172" y="5326035"/>
                  <a:pt x="4033172" y="5385432"/>
                  <a:pt x="4034692" y="5444194"/>
                </a:cubicBezTo>
                <a:cubicBezTo>
                  <a:pt x="4035579" y="5481001"/>
                  <a:pt x="4022023" y="5518441"/>
                  <a:pt x="4013027" y="5555120"/>
                </a:cubicBezTo>
                <a:cubicBezTo>
                  <a:pt x="3996937" y="5621371"/>
                  <a:pt x="3991109" y="5688636"/>
                  <a:pt x="4013027" y="5753237"/>
                </a:cubicBezTo>
                <a:cubicBezTo>
                  <a:pt x="4043561" y="5842713"/>
                  <a:pt x="4061045" y="5932189"/>
                  <a:pt x="4048375" y="6026870"/>
                </a:cubicBezTo>
                <a:cubicBezTo>
                  <a:pt x="4041027" y="6085251"/>
                  <a:pt x="4039380" y="6144902"/>
                  <a:pt x="4028357" y="6202522"/>
                </a:cubicBezTo>
                <a:cubicBezTo>
                  <a:pt x="4010240" y="6298091"/>
                  <a:pt x="4016701" y="6393024"/>
                  <a:pt x="4031145" y="6487196"/>
                </a:cubicBezTo>
                <a:cubicBezTo>
                  <a:pt x="4041293" y="6565885"/>
                  <a:pt x="4042395" y="6645474"/>
                  <a:pt x="4034439" y="6724403"/>
                </a:cubicBezTo>
                <a:lnTo>
                  <a:pt x="4025206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7" name="sketchy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90722" y="2395728"/>
            <a:ext cx="3182691" cy="18288"/>
          </a:xfrm>
          <a:custGeom>
            <a:avLst/>
            <a:gdLst>
              <a:gd name="connsiteX0" fmla="*/ 0 w 3182691"/>
              <a:gd name="connsiteY0" fmla="*/ 0 h 18288"/>
              <a:gd name="connsiteX1" fmla="*/ 636538 w 3182691"/>
              <a:gd name="connsiteY1" fmla="*/ 0 h 18288"/>
              <a:gd name="connsiteX2" fmla="*/ 1273076 w 3182691"/>
              <a:gd name="connsiteY2" fmla="*/ 0 h 18288"/>
              <a:gd name="connsiteX3" fmla="*/ 1909615 w 3182691"/>
              <a:gd name="connsiteY3" fmla="*/ 0 h 18288"/>
              <a:gd name="connsiteX4" fmla="*/ 2482499 w 3182691"/>
              <a:gd name="connsiteY4" fmla="*/ 0 h 18288"/>
              <a:gd name="connsiteX5" fmla="*/ 3182691 w 3182691"/>
              <a:gd name="connsiteY5" fmla="*/ 0 h 18288"/>
              <a:gd name="connsiteX6" fmla="*/ 3182691 w 3182691"/>
              <a:gd name="connsiteY6" fmla="*/ 18288 h 18288"/>
              <a:gd name="connsiteX7" fmla="*/ 2609807 w 3182691"/>
              <a:gd name="connsiteY7" fmla="*/ 18288 h 18288"/>
              <a:gd name="connsiteX8" fmla="*/ 2068749 w 3182691"/>
              <a:gd name="connsiteY8" fmla="*/ 18288 h 18288"/>
              <a:gd name="connsiteX9" fmla="*/ 1432211 w 3182691"/>
              <a:gd name="connsiteY9" fmla="*/ 18288 h 18288"/>
              <a:gd name="connsiteX10" fmla="*/ 859327 w 3182691"/>
              <a:gd name="connsiteY10" fmla="*/ 18288 h 18288"/>
              <a:gd name="connsiteX11" fmla="*/ 0 w 3182691"/>
              <a:gd name="connsiteY11" fmla="*/ 18288 h 18288"/>
              <a:gd name="connsiteX12" fmla="*/ 0 w 3182691"/>
              <a:gd name="connsiteY12" fmla="*/ 0 h 18288"/>
              <a:gd name="connsiteX0" fmla="*/ 0 w 3182691"/>
              <a:gd name="connsiteY0" fmla="*/ 0 h 18288"/>
              <a:gd name="connsiteX1" fmla="*/ 572884 w 3182691"/>
              <a:gd name="connsiteY1" fmla="*/ 0 h 18288"/>
              <a:gd name="connsiteX2" fmla="*/ 1113942 w 3182691"/>
              <a:gd name="connsiteY2" fmla="*/ 0 h 18288"/>
              <a:gd name="connsiteX3" fmla="*/ 1686826 w 3182691"/>
              <a:gd name="connsiteY3" fmla="*/ 0 h 18288"/>
              <a:gd name="connsiteX4" fmla="*/ 2323364 w 3182691"/>
              <a:gd name="connsiteY4" fmla="*/ 0 h 18288"/>
              <a:gd name="connsiteX5" fmla="*/ 3182691 w 3182691"/>
              <a:gd name="connsiteY5" fmla="*/ 0 h 18288"/>
              <a:gd name="connsiteX6" fmla="*/ 3182691 w 3182691"/>
              <a:gd name="connsiteY6" fmla="*/ 18288 h 18288"/>
              <a:gd name="connsiteX7" fmla="*/ 2546153 w 3182691"/>
              <a:gd name="connsiteY7" fmla="*/ 18288 h 18288"/>
              <a:gd name="connsiteX8" fmla="*/ 1845961 w 3182691"/>
              <a:gd name="connsiteY8" fmla="*/ 18288 h 18288"/>
              <a:gd name="connsiteX9" fmla="*/ 1304903 w 3182691"/>
              <a:gd name="connsiteY9" fmla="*/ 18288 h 18288"/>
              <a:gd name="connsiteX10" fmla="*/ 604711 w 3182691"/>
              <a:gd name="connsiteY10" fmla="*/ 18288 h 18288"/>
              <a:gd name="connsiteX11" fmla="*/ 0 w 3182691"/>
              <a:gd name="connsiteY11" fmla="*/ 18288 h 18288"/>
              <a:gd name="connsiteX12" fmla="*/ 0 w 3182691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182691" h="18288" fill="none" extrusionOk="0">
                <a:moveTo>
                  <a:pt x="0" y="0"/>
                </a:moveTo>
                <a:cubicBezTo>
                  <a:pt x="225870" y="33585"/>
                  <a:pt x="418138" y="17639"/>
                  <a:pt x="636538" y="0"/>
                </a:cubicBezTo>
                <a:cubicBezTo>
                  <a:pt x="866402" y="-9774"/>
                  <a:pt x="1016900" y="-17532"/>
                  <a:pt x="1273076" y="0"/>
                </a:cubicBezTo>
                <a:cubicBezTo>
                  <a:pt x="1519343" y="-34410"/>
                  <a:pt x="1705438" y="-53754"/>
                  <a:pt x="1909615" y="0"/>
                </a:cubicBezTo>
                <a:cubicBezTo>
                  <a:pt x="2120433" y="2855"/>
                  <a:pt x="2209200" y="-17463"/>
                  <a:pt x="2482499" y="0"/>
                </a:cubicBezTo>
                <a:cubicBezTo>
                  <a:pt x="2733571" y="54170"/>
                  <a:pt x="2997997" y="-48885"/>
                  <a:pt x="3182691" y="0"/>
                </a:cubicBezTo>
                <a:cubicBezTo>
                  <a:pt x="3182657" y="4844"/>
                  <a:pt x="3182281" y="11009"/>
                  <a:pt x="3182691" y="18288"/>
                </a:cubicBezTo>
                <a:cubicBezTo>
                  <a:pt x="2941063" y="3169"/>
                  <a:pt x="2872422" y="16194"/>
                  <a:pt x="2609807" y="18288"/>
                </a:cubicBezTo>
                <a:cubicBezTo>
                  <a:pt x="2341801" y="10032"/>
                  <a:pt x="2328606" y="28832"/>
                  <a:pt x="2068749" y="18288"/>
                </a:cubicBezTo>
                <a:cubicBezTo>
                  <a:pt x="1813820" y="1121"/>
                  <a:pt x="1714804" y="37605"/>
                  <a:pt x="1432211" y="18288"/>
                </a:cubicBezTo>
                <a:cubicBezTo>
                  <a:pt x="1164810" y="-27006"/>
                  <a:pt x="993140" y="27575"/>
                  <a:pt x="859327" y="18288"/>
                </a:cubicBezTo>
                <a:cubicBezTo>
                  <a:pt x="750703" y="-24974"/>
                  <a:pt x="236193" y="38731"/>
                  <a:pt x="0" y="18288"/>
                </a:cubicBezTo>
                <a:cubicBezTo>
                  <a:pt x="-649" y="11698"/>
                  <a:pt x="663" y="5413"/>
                  <a:pt x="0" y="0"/>
                </a:cubicBezTo>
                <a:close/>
              </a:path>
              <a:path w="3182691" h="18288" stroke="0" extrusionOk="0">
                <a:moveTo>
                  <a:pt x="0" y="0"/>
                </a:moveTo>
                <a:cubicBezTo>
                  <a:pt x="243084" y="-23531"/>
                  <a:pt x="399010" y="-30989"/>
                  <a:pt x="572884" y="0"/>
                </a:cubicBezTo>
                <a:cubicBezTo>
                  <a:pt x="745196" y="46048"/>
                  <a:pt x="956262" y="22379"/>
                  <a:pt x="1113942" y="0"/>
                </a:cubicBezTo>
                <a:cubicBezTo>
                  <a:pt x="1345494" y="6575"/>
                  <a:pt x="1537971" y="57434"/>
                  <a:pt x="1686826" y="0"/>
                </a:cubicBezTo>
                <a:cubicBezTo>
                  <a:pt x="1847487" y="-5870"/>
                  <a:pt x="2194651" y="-1232"/>
                  <a:pt x="2323364" y="0"/>
                </a:cubicBezTo>
                <a:cubicBezTo>
                  <a:pt x="2488731" y="36406"/>
                  <a:pt x="2902092" y="-40336"/>
                  <a:pt x="3182691" y="0"/>
                </a:cubicBezTo>
                <a:cubicBezTo>
                  <a:pt x="3182166" y="5049"/>
                  <a:pt x="3182884" y="12044"/>
                  <a:pt x="3182691" y="18288"/>
                </a:cubicBezTo>
                <a:cubicBezTo>
                  <a:pt x="3012562" y="-37820"/>
                  <a:pt x="2765408" y="35618"/>
                  <a:pt x="2546153" y="18288"/>
                </a:cubicBezTo>
                <a:cubicBezTo>
                  <a:pt x="2331952" y="13878"/>
                  <a:pt x="2142129" y="19805"/>
                  <a:pt x="1845961" y="18288"/>
                </a:cubicBezTo>
                <a:cubicBezTo>
                  <a:pt x="1537526" y="31994"/>
                  <a:pt x="1468653" y="-6175"/>
                  <a:pt x="1304903" y="18288"/>
                </a:cubicBezTo>
                <a:cubicBezTo>
                  <a:pt x="1191987" y="26138"/>
                  <a:pt x="927061" y="14626"/>
                  <a:pt x="604711" y="18288"/>
                </a:cubicBezTo>
                <a:cubicBezTo>
                  <a:pt x="273947" y="45577"/>
                  <a:pt x="111622" y="-24554"/>
                  <a:pt x="0" y="18288"/>
                </a:cubicBezTo>
                <a:cubicBezTo>
                  <a:pt x="-39" y="12511"/>
                  <a:pt x="-381" y="8039"/>
                  <a:pt x="0" y="0"/>
                </a:cubicBezTo>
                <a:close/>
              </a:path>
              <a:path w="3182691" h="18288" fill="none" stroke="0" extrusionOk="0">
                <a:moveTo>
                  <a:pt x="0" y="0"/>
                </a:moveTo>
                <a:cubicBezTo>
                  <a:pt x="245832" y="29445"/>
                  <a:pt x="388924" y="-28919"/>
                  <a:pt x="636538" y="0"/>
                </a:cubicBezTo>
                <a:cubicBezTo>
                  <a:pt x="838014" y="3247"/>
                  <a:pt x="1005059" y="8075"/>
                  <a:pt x="1273076" y="0"/>
                </a:cubicBezTo>
                <a:cubicBezTo>
                  <a:pt x="1555121" y="-15110"/>
                  <a:pt x="1674116" y="-4878"/>
                  <a:pt x="1909615" y="0"/>
                </a:cubicBezTo>
                <a:cubicBezTo>
                  <a:pt x="2127874" y="21642"/>
                  <a:pt x="2229467" y="-10228"/>
                  <a:pt x="2482499" y="0"/>
                </a:cubicBezTo>
                <a:cubicBezTo>
                  <a:pt x="2772379" y="28915"/>
                  <a:pt x="3003217" y="-43687"/>
                  <a:pt x="3182691" y="0"/>
                </a:cubicBezTo>
                <a:cubicBezTo>
                  <a:pt x="3183005" y="4158"/>
                  <a:pt x="3181712" y="12539"/>
                  <a:pt x="3182691" y="18288"/>
                </a:cubicBezTo>
                <a:cubicBezTo>
                  <a:pt x="2948637" y="17089"/>
                  <a:pt x="2873728" y="22327"/>
                  <a:pt x="2609807" y="18288"/>
                </a:cubicBezTo>
                <a:cubicBezTo>
                  <a:pt x="2342839" y="11870"/>
                  <a:pt x="2331621" y="30535"/>
                  <a:pt x="2068749" y="18288"/>
                </a:cubicBezTo>
                <a:cubicBezTo>
                  <a:pt x="1813814" y="-7352"/>
                  <a:pt x="1700576" y="36739"/>
                  <a:pt x="1432211" y="18288"/>
                </a:cubicBezTo>
                <a:cubicBezTo>
                  <a:pt x="1148444" y="-27053"/>
                  <a:pt x="987622" y="2403"/>
                  <a:pt x="859327" y="18288"/>
                </a:cubicBezTo>
                <a:cubicBezTo>
                  <a:pt x="743387" y="37422"/>
                  <a:pt x="194182" y="18789"/>
                  <a:pt x="0" y="18288"/>
                </a:cubicBezTo>
                <a:cubicBezTo>
                  <a:pt x="20" y="11469"/>
                  <a:pt x="-29" y="515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custGeom>
                    <a:avLst/>
                    <a:gdLst>
                      <a:gd name="connsiteX0" fmla="*/ 0 w 3182691"/>
                      <a:gd name="connsiteY0" fmla="*/ 0 h 18288"/>
                      <a:gd name="connsiteX1" fmla="*/ 636538 w 3182691"/>
                      <a:gd name="connsiteY1" fmla="*/ 0 h 18288"/>
                      <a:gd name="connsiteX2" fmla="*/ 1273076 w 3182691"/>
                      <a:gd name="connsiteY2" fmla="*/ 0 h 18288"/>
                      <a:gd name="connsiteX3" fmla="*/ 1909615 w 3182691"/>
                      <a:gd name="connsiteY3" fmla="*/ 0 h 18288"/>
                      <a:gd name="connsiteX4" fmla="*/ 2482499 w 3182691"/>
                      <a:gd name="connsiteY4" fmla="*/ 0 h 18288"/>
                      <a:gd name="connsiteX5" fmla="*/ 3182691 w 3182691"/>
                      <a:gd name="connsiteY5" fmla="*/ 0 h 18288"/>
                      <a:gd name="connsiteX6" fmla="*/ 3182691 w 3182691"/>
                      <a:gd name="connsiteY6" fmla="*/ 18288 h 18288"/>
                      <a:gd name="connsiteX7" fmla="*/ 2609807 w 3182691"/>
                      <a:gd name="connsiteY7" fmla="*/ 18288 h 18288"/>
                      <a:gd name="connsiteX8" fmla="*/ 2068749 w 3182691"/>
                      <a:gd name="connsiteY8" fmla="*/ 18288 h 18288"/>
                      <a:gd name="connsiteX9" fmla="*/ 1432211 w 3182691"/>
                      <a:gd name="connsiteY9" fmla="*/ 18288 h 18288"/>
                      <a:gd name="connsiteX10" fmla="*/ 859327 w 3182691"/>
                      <a:gd name="connsiteY10" fmla="*/ 18288 h 18288"/>
                      <a:gd name="connsiteX11" fmla="*/ 0 w 3182691"/>
                      <a:gd name="connsiteY11" fmla="*/ 18288 h 18288"/>
                      <a:gd name="connsiteX12" fmla="*/ 0 w 3182691"/>
                      <a:gd name="connsiteY12" fmla="*/ 0 h 1828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</a:cxnLst>
                    <a:rect l="l" t="t" r="r" b="b"/>
                    <a:pathLst>
                      <a:path w="3182691" h="18288" fill="none" extrusionOk="0">
                        <a:moveTo>
                          <a:pt x="0" y="0"/>
                        </a:moveTo>
                        <a:cubicBezTo>
                          <a:pt x="253588" y="25878"/>
                          <a:pt x="409323" y="-5359"/>
                          <a:pt x="636538" y="0"/>
                        </a:cubicBezTo>
                        <a:cubicBezTo>
                          <a:pt x="863753" y="5359"/>
                          <a:pt x="1013406" y="3458"/>
                          <a:pt x="1273076" y="0"/>
                        </a:cubicBezTo>
                        <a:cubicBezTo>
                          <a:pt x="1532746" y="-3458"/>
                          <a:pt x="1697408" y="-16840"/>
                          <a:pt x="1909615" y="0"/>
                        </a:cubicBezTo>
                        <a:cubicBezTo>
                          <a:pt x="2121822" y="16840"/>
                          <a:pt x="2213494" y="-18555"/>
                          <a:pt x="2482499" y="0"/>
                        </a:cubicBezTo>
                        <a:cubicBezTo>
                          <a:pt x="2751504" y="18555"/>
                          <a:pt x="3004132" y="-28750"/>
                          <a:pt x="3182691" y="0"/>
                        </a:cubicBezTo>
                        <a:cubicBezTo>
                          <a:pt x="3183133" y="4516"/>
                          <a:pt x="3181864" y="12266"/>
                          <a:pt x="3182691" y="18288"/>
                        </a:cubicBezTo>
                        <a:cubicBezTo>
                          <a:pt x="2947041" y="16687"/>
                          <a:pt x="2875741" y="22937"/>
                          <a:pt x="2609807" y="18288"/>
                        </a:cubicBezTo>
                        <a:cubicBezTo>
                          <a:pt x="2343873" y="13639"/>
                          <a:pt x="2331203" y="31729"/>
                          <a:pt x="2068749" y="18288"/>
                        </a:cubicBezTo>
                        <a:cubicBezTo>
                          <a:pt x="1806295" y="4847"/>
                          <a:pt x="1713773" y="47088"/>
                          <a:pt x="1432211" y="18288"/>
                        </a:cubicBezTo>
                        <a:cubicBezTo>
                          <a:pt x="1150649" y="-10512"/>
                          <a:pt x="982765" y="3747"/>
                          <a:pt x="859327" y="18288"/>
                        </a:cubicBezTo>
                        <a:cubicBezTo>
                          <a:pt x="735889" y="32829"/>
                          <a:pt x="254183" y="35231"/>
                          <a:pt x="0" y="18288"/>
                        </a:cubicBezTo>
                        <a:cubicBezTo>
                          <a:pt x="-306" y="11477"/>
                          <a:pt x="485" y="4355"/>
                          <a:pt x="0" y="0"/>
                        </a:cubicBezTo>
                        <a:close/>
                      </a:path>
                      <a:path w="3182691" h="18288" stroke="0" extrusionOk="0">
                        <a:moveTo>
                          <a:pt x="0" y="0"/>
                        </a:moveTo>
                        <a:cubicBezTo>
                          <a:pt x="247695" y="-19360"/>
                          <a:pt x="392581" y="-28596"/>
                          <a:pt x="572884" y="0"/>
                        </a:cubicBezTo>
                        <a:cubicBezTo>
                          <a:pt x="753187" y="28596"/>
                          <a:pt x="922042" y="4121"/>
                          <a:pt x="1113942" y="0"/>
                        </a:cubicBezTo>
                        <a:cubicBezTo>
                          <a:pt x="1305842" y="-4121"/>
                          <a:pt x="1501806" y="28092"/>
                          <a:pt x="1686826" y="0"/>
                        </a:cubicBezTo>
                        <a:cubicBezTo>
                          <a:pt x="1871846" y="-28092"/>
                          <a:pt x="2170181" y="-20672"/>
                          <a:pt x="2323364" y="0"/>
                        </a:cubicBezTo>
                        <a:cubicBezTo>
                          <a:pt x="2476547" y="20672"/>
                          <a:pt x="2919163" y="6097"/>
                          <a:pt x="3182691" y="0"/>
                        </a:cubicBezTo>
                        <a:cubicBezTo>
                          <a:pt x="3183268" y="4624"/>
                          <a:pt x="3183510" y="11191"/>
                          <a:pt x="3182691" y="18288"/>
                        </a:cubicBezTo>
                        <a:cubicBezTo>
                          <a:pt x="3026064" y="-10849"/>
                          <a:pt x="2775005" y="23067"/>
                          <a:pt x="2546153" y="18288"/>
                        </a:cubicBezTo>
                        <a:cubicBezTo>
                          <a:pt x="2317301" y="13509"/>
                          <a:pt x="2164351" y="-9884"/>
                          <a:pt x="1845961" y="18288"/>
                        </a:cubicBezTo>
                        <a:cubicBezTo>
                          <a:pt x="1527571" y="46460"/>
                          <a:pt x="1455006" y="5824"/>
                          <a:pt x="1304903" y="18288"/>
                        </a:cubicBezTo>
                        <a:cubicBezTo>
                          <a:pt x="1154800" y="30752"/>
                          <a:pt x="942107" y="-12056"/>
                          <a:pt x="604711" y="18288"/>
                        </a:cubicBezTo>
                        <a:cubicBezTo>
                          <a:pt x="267315" y="48632"/>
                          <a:pt x="141927" y="-8395"/>
                          <a:pt x="0" y="18288"/>
                        </a:cubicBezTo>
                        <a:cubicBezTo>
                          <a:pt x="-171" y="12755"/>
                          <a:pt x="-690" y="793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4" name="CasellaDiTesto 2"/>
          <p:cNvSpPr txBox="1">
            <a:spLocks noChangeArrowheads="1"/>
          </p:cNvSpPr>
          <p:nvPr/>
        </p:nvSpPr>
        <p:spPr bwMode="auto">
          <a:xfrm>
            <a:off x="3490722" y="2459736"/>
            <a:ext cx="5170932" cy="4069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Emittente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che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,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attraverso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un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canale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,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trasmette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informazione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,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che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conserva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o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perde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, verso un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ricevente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che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può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o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meno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recepire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tale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messaggio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e,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comunque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,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elaborarlo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in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qualsiasi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modo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creda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meglio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,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all’interno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di un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contesto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+ azione (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risposta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)</a:t>
            </a: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+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interazione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sociale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7148"/>
    </mc:Choice>
    <mc:Fallback xmlns="">
      <p:transition spd="slow" advTm="277148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sellaDiTesto 1"/>
          <p:cNvSpPr txBox="1">
            <a:spLocks noChangeArrowheads="1"/>
          </p:cNvSpPr>
          <p:nvPr/>
        </p:nvSpPr>
        <p:spPr bwMode="auto">
          <a:xfrm>
            <a:off x="791369" y="1556792"/>
            <a:ext cx="7561262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Emergono così elementi costitutivi la comunicazione che specifichiamo: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it-IT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Canale</a:t>
            </a: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Il mezzo fisico attraverso cui passa il messaggio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it-IT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Messaggio</a:t>
            </a: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L’oggetto trasmesso nella comunicazione, composto da un contenuto [le informazioni] e da un contenitore [la forma]</a:t>
            </a:r>
          </a:p>
          <a:p>
            <a:endParaRPr lang="it-IT" dirty="0">
              <a:latin typeface="Calibri" pitchFamily="34" charset="0"/>
            </a:endParaRPr>
          </a:p>
          <a:p>
            <a:endParaRPr lang="it-IT" dirty="0">
              <a:latin typeface="Calibri" pitchFamily="34" charset="0"/>
            </a:endParaRPr>
          </a:p>
        </p:txBody>
      </p:sp>
      <p:sp>
        <p:nvSpPr>
          <p:cNvPr id="3" name="CasellaDiTesto 3"/>
          <p:cNvSpPr txBox="1">
            <a:spLocks noChangeArrowheads="1"/>
          </p:cNvSpPr>
          <p:nvPr/>
        </p:nvSpPr>
        <p:spPr bwMode="auto">
          <a:xfrm>
            <a:off x="1655762" y="548680"/>
            <a:ext cx="59039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dirty="0">
                <a:solidFill>
                  <a:srgbClr val="002060"/>
                </a:solidFill>
                <a:latin typeface="Verdana" pitchFamily="34" charset="0"/>
              </a:rPr>
              <a:t>Elementi costituivi 1/2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561"/>
    </mc:Choice>
    <mc:Fallback xmlns="">
      <p:transition spd="slow" advTm="6056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asellaDiTesto 1"/>
          <p:cNvSpPr txBox="1">
            <a:spLocks noChangeArrowheads="1"/>
          </p:cNvSpPr>
          <p:nvPr/>
        </p:nvSpPr>
        <p:spPr bwMode="auto">
          <a:xfrm>
            <a:off x="791369" y="1556792"/>
            <a:ext cx="7561262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it-IT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Codice</a:t>
            </a: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Sistema per l’organizzazione dei segni </a:t>
            </a: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 codifica dell’informazione</a:t>
            </a:r>
            <a:endParaRPr lang="it-IT" sz="2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it-IT" sz="2600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Contesto</a:t>
            </a: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Cornice fisica o psicologica all’interno della quale si svolge la comunicazione, determina quali codici linguistici e comportamentali attivare</a:t>
            </a:r>
          </a:p>
          <a:p>
            <a:pPr marL="342900" indent="-342900" algn="just">
              <a:lnSpc>
                <a:spcPct val="150000"/>
              </a:lnSpc>
              <a:buFontTx/>
              <a:buChar char="-"/>
            </a:pP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Prive di contesto, le parole e le azioni prive di senso</a:t>
            </a:r>
          </a:p>
          <a:p>
            <a:endParaRPr lang="it-IT" dirty="0">
              <a:latin typeface="Calibri" pitchFamily="34" charset="0"/>
            </a:endParaRPr>
          </a:p>
          <a:p>
            <a:endParaRPr lang="it-IT" dirty="0">
              <a:latin typeface="Calibri" pitchFamily="34" charset="0"/>
            </a:endParaRPr>
          </a:p>
        </p:txBody>
      </p:sp>
      <p:sp>
        <p:nvSpPr>
          <p:cNvPr id="3" name="CasellaDiTesto 3"/>
          <p:cNvSpPr txBox="1">
            <a:spLocks noChangeArrowheads="1"/>
          </p:cNvSpPr>
          <p:nvPr/>
        </p:nvSpPr>
        <p:spPr bwMode="auto">
          <a:xfrm>
            <a:off x="1655762" y="548680"/>
            <a:ext cx="590391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dirty="0">
                <a:solidFill>
                  <a:srgbClr val="002060"/>
                </a:solidFill>
                <a:latin typeface="Verdana" pitchFamily="34" charset="0"/>
              </a:rPr>
              <a:t>Elementi costituivi 2/2</a:t>
            </a:r>
          </a:p>
        </p:txBody>
      </p:sp>
    </p:spTree>
    <p:extLst>
      <p:ext uri="{BB962C8B-B14F-4D97-AF65-F5344CB8AC3E}">
        <p14:creationId xmlns:p14="http://schemas.microsoft.com/office/powerpoint/2010/main" val="2339971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6721"/>
    </mc:Choice>
    <mc:Fallback xmlns="">
      <p:transition spd="slow" advTm="18672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68313" y="765175"/>
            <a:ext cx="8207375" cy="5759450"/>
          </a:xfrm>
          <a:prstGeom prst="rect">
            <a:avLst/>
          </a:prstGeom>
          <a:solidFill>
            <a:srgbClr val="FFFF99"/>
          </a:solidFill>
          <a:ln w="38100">
            <a:solidFill>
              <a:schemeClr val="accent6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" name="Titolo 1"/>
          <p:cNvSpPr txBox="1">
            <a:spLocks/>
          </p:cNvSpPr>
          <p:nvPr/>
        </p:nvSpPr>
        <p:spPr>
          <a:xfrm>
            <a:off x="468313" y="188913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it-IT" sz="3200" dirty="0">
                <a:solidFill>
                  <a:srgbClr val="002060"/>
                </a:solidFill>
                <a:latin typeface="Verdana" pitchFamily="34" charset="0"/>
              </a:rPr>
              <a:t>Schema comunicazione</a:t>
            </a:r>
          </a:p>
        </p:txBody>
      </p:sp>
      <p:sp>
        <p:nvSpPr>
          <p:cNvPr id="5124" name="Rettangolo 3"/>
          <p:cNvSpPr>
            <a:spLocks noChangeArrowheads="1"/>
          </p:cNvSpPr>
          <p:nvPr/>
        </p:nvSpPr>
        <p:spPr bwMode="auto">
          <a:xfrm>
            <a:off x="423073" y="1917619"/>
            <a:ext cx="1795684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EMITTENTE</a:t>
            </a:r>
          </a:p>
        </p:txBody>
      </p:sp>
      <p:sp>
        <p:nvSpPr>
          <p:cNvPr id="5125" name="Rettangolo 4"/>
          <p:cNvSpPr>
            <a:spLocks noChangeArrowheads="1"/>
          </p:cNvSpPr>
          <p:nvPr/>
        </p:nvSpPr>
        <p:spPr bwMode="auto">
          <a:xfrm>
            <a:off x="6396441" y="1721433"/>
            <a:ext cx="180690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RICEVENTE</a:t>
            </a:r>
          </a:p>
        </p:txBody>
      </p:sp>
      <p:sp>
        <p:nvSpPr>
          <p:cNvPr id="7" name="Freccia a destra 6"/>
          <p:cNvSpPr/>
          <p:nvPr/>
        </p:nvSpPr>
        <p:spPr>
          <a:xfrm>
            <a:off x="2195513" y="1125538"/>
            <a:ext cx="4537075" cy="2303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127" name="Rettangolo 6"/>
          <p:cNvSpPr>
            <a:spLocks noChangeArrowheads="1"/>
          </p:cNvSpPr>
          <p:nvPr/>
        </p:nvSpPr>
        <p:spPr bwMode="auto">
          <a:xfrm>
            <a:off x="2135414" y="1349996"/>
            <a:ext cx="121058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CANALE</a:t>
            </a:r>
          </a:p>
        </p:txBody>
      </p:sp>
      <p:sp>
        <p:nvSpPr>
          <p:cNvPr id="9" name="Rettangolo arrotondato 8"/>
          <p:cNvSpPr/>
          <p:nvPr/>
        </p:nvSpPr>
        <p:spPr>
          <a:xfrm>
            <a:off x="2898775" y="1893888"/>
            <a:ext cx="2376488" cy="85725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/>
          </a:p>
        </p:txBody>
      </p:sp>
      <p:sp>
        <p:nvSpPr>
          <p:cNvPr id="5129" name="Rettangolo 9"/>
          <p:cNvSpPr>
            <a:spLocks noChangeArrowheads="1"/>
          </p:cNvSpPr>
          <p:nvPr/>
        </p:nvSpPr>
        <p:spPr bwMode="auto">
          <a:xfrm>
            <a:off x="1308424" y="3064609"/>
            <a:ext cx="1611339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CODIFICA</a:t>
            </a:r>
          </a:p>
        </p:txBody>
      </p:sp>
      <p:sp>
        <p:nvSpPr>
          <p:cNvPr id="5130" name="Rettangolo 10"/>
          <p:cNvSpPr>
            <a:spLocks noChangeArrowheads="1"/>
          </p:cNvSpPr>
          <p:nvPr/>
        </p:nvSpPr>
        <p:spPr bwMode="auto">
          <a:xfrm>
            <a:off x="6066745" y="3118200"/>
            <a:ext cx="200728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DECODIFICA</a:t>
            </a:r>
          </a:p>
        </p:txBody>
      </p:sp>
      <p:sp>
        <p:nvSpPr>
          <p:cNvPr id="12" name="Rettangolo 11"/>
          <p:cNvSpPr/>
          <p:nvPr/>
        </p:nvSpPr>
        <p:spPr>
          <a:xfrm>
            <a:off x="3220117" y="1588405"/>
            <a:ext cx="21939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cap="all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messaggio</a:t>
            </a:r>
          </a:p>
        </p:txBody>
      </p:sp>
      <p:sp>
        <p:nvSpPr>
          <p:cNvPr id="5132" name="CasellaDiTesto 12"/>
          <p:cNvSpPr txBox="1">
            <a:spLocks noChangeArrowheads="1"/>
          </p:cNvSpPr>
          <p:nvPr/>
        </p:nvSpPr>
        <p:spPr bwMode="auto">
          <a:xfrm>
            <a:off x="3862550" y="2203510"/>
            <a:ext cx="2376488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CONTENUTO </a:t>
            </a:r>
          </a:p>
          <a:p>
            <a:r>
              <a:rPr lang="it-IT" sz="11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it-IT" sz="1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INFORMAZIONE</a:t>
            </a:r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</p:txBody>
      </p:sp>
      <p:sp>
        <p:nvSpPr>
          <p:cNvPr id="5133" name="Rettangolo 13"/>
          <p:cNvSpPr>
            <a:spLocks noChangeArrowheads="1"/>
          </p:cNvSpPr>
          <p:nvPr/>
        </p:nvSpPr>
        <p:spPr bwMode="auto">
          <a:xfrm>
            <a:off x="2925194" y="1893888"/>
            <a:ext cx="11031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FORMA</a:t>
            </a:r>
          </a:p>
        </p:txBody>
      </p:sp>
      <p:cxnSp>
        <p:nvCxnSpPr>
          <p:cNvPr id="15" name="Connettore 1 14"/>
          <p:cNvCxnSpPr/>
          <p:nvPr/>
        </p:nvCxnSpPr>
        <p:spPr>
          <a:xfrm rot="16200000" flipH="1">
            <a:off x="7042944" y="2299494"/>
            <a:ext cx="2232025" cy="26987"/>
          </a:xfrm>
          <a:prstGeom prst="line">
            <a:avLst/>
          </a:prstGeom>
          <a:ln>
            <a:prstDash val="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6" name="CasellaDiTesto 15"/>
          <p:cNvSpPr txBox="1"/>
          <p:nvPr/>
        </p:nvSpPr>
        <p:spPr>
          <a:xfrm>
            <a:off x="8196431" y="931974"/>
            <a:ext cx="523220" cy="2563522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200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INFORMAZIONE</a:t>
            </a:r>
          </a:p>
        </p:txBody>
      </p:sp>
      <p:sp>
        <p:nvSpPr>
          <p:cNvPr id="17" name="Freccia a destra 16"/>
          <p:cNvSpPr/>
          <p:nvPr/>
        </p:nvSpPr>
        <p:spPr>
          <a:xfrm rot="10800000">
            <a:off x="2124075" y="3500438"/>
            <a:ext cx="4392613" cy="1008062"/>
          </a:xfrm>
          <a:prstGeom prst="rightArrow">
            <a:avLst/>
          </a:prstGeom>
          <a:solidFill>
            <a:srgbClr val="92D050">
              <a:alpha val="6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5137" name="CasellaDiTesto 17"/>
          <p:cNvSpPr txBox="1">
            <a:spLocks noChangeArrowheads="1"/>
          </p:cNvSpPr>
          <p:nvPr/>
        </p:nvSpPr>
        <p:spPr bwMode="auto">
          <a:xfrm>
            <a:off x="3412205" y="3820260"/>
            <a:ext cx="1809747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2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RISPOSTA</a:t>
            </a:r>
          </a:p>
        </p:txBody>
      </p:sp>
      <p:cxnSp>
        <p:nvCxnSpPr>
          <p:cNvPr id="19" name="Connettore 1 18"/>
          <p:cNvCxnSpPr/>
          <p:nvPr/>
        </p:nvCxnSpPr>
        <p:spPr>
          <a:xfrm rot="5400000">
            <a:off x="6696818" y="4976589"/>
            <a:ext cx="2951162" cy="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8148964" y="3654252"/>
            <a:ext cx="523220" cy="2727075"/>
          </a:xfrm>
          <a:prstGeom prst="rect">
            <a:avLst/>
          </a:prstGeom>
          <a:noFill/>
        </p:spPr>
        <p:txBody>
          <a:bodyPr vert="vert270"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COMUNICAZIONE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3609816" y="4813121"/>
            <a:ext cx="165301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azione</a:t>
            </a:r>
          </a:p>
        </p:txBody>
      </p:sp>
      <p:sp>
        <p:nvSpPr>
          <p:cNvPr id="22" name="Rettangolo 21"/>
          <p:cNvSpPr/>
          <p:nvPr/>
        </p:nvSpPr>
        <p:spPr>
          <a:xfrm>
            <a:off x="2677157" y="5732462"/>
            <a:ext cx="367017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+ interazione sociale</a:t>
            </a:r>
          </a:p>
        </p:txBody>
      </p:sp>
      <p:sp>
        <p:nvSpPr>
          <p:cNvPr id="5142" name="Rettangolo 22"/>
          <p:cNvSpPr>
            <a:spLocks noChangeArrowheads="1"/>
          </p:cNvSpPr>
          <p:nvPr/>
        </p:nvSpPr>
        <p:spPr bwMode="auto">
          <a:xfrm>
            <a:off x="503107" y="6065430"/>
            <a:ext cx="2034403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CONTESTO</a:t>
            </a:r>
          </a:p>
        </p:txBody>
      </p:sp>
      <p:cxnSp>
        <p:nvCxnSpPr>
          <p:cNvPr id="27" name="Connettore 1 26"/>
          <p:cNvCxnSpPr/>
          <p:nvPr/>
        </p:nvCxnSpPr>
        <p:spPr>
          <a:xfrm rot="16200000" flipH="1">
            <a:off x="1582738" y="2646364"/>
            <a:ext cx="936625" cy="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1 44"/>
          <p:cNvCxnSpPr/>
          <p:nvPr/>
        </p:nvCxnSpPr>
        <p:spPr>
          <a:xfrm rot="16200000" flipH="1">
            <a:off x="6335712" y="2673351"/>
            <a:ext cx="936625" cy="0"/>
          </a:xfrm>
          <a:prstGeom prst="line">
            <a:avLst/>
          </a:prstGeom>
          <a:ln w="158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/>
          <p:nvPr/>
        </p:nvCxnSpPr>
        <p:spPr>
          <a:xfrm rot="5400000" flipH="1" flipV="1">
            <a:off x="3492500" y="1903413"/>
            <a:ext cx="863600" cy="8636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8246"/>
    </mc:Choice>
    <mc:Fallback xmlns="">
      <p:transition spd="slow" advTm="208246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374A173-EAAA-A34A-6FAF-976AEB528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sz="3200" dirty="0">
                <a:solidFill>
                  <a:srgbClr val="002060"/>
                </a:solidFill>
                <a:latin typeface="Verdana" pitchFamily="34" charset="0"/>
                <a:ea typeface="+mn-ea"/>
                <a:cs typeface="Arial" charset="0"/>
              </a:rPr>
              <a:t>Soggetto agente</a:t>
            </a:r>
            <a:endParaRPr lang="en-GB" sz="3200" dirty="0">
              <a:solidFill>
                <a:srgbClr val="002060"/>
              </a:solidFill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90CA474-9DDC-F5EC-40D1-6B29F92C5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/>
          <a:lstStyle/>
          <a:p>
            <a:pPr marL="0" indent="0" algn="just">
              <a:lnSpc>
                <a:spcPts val="3200"/>
              </a:lnSpc>
              <a:spcBef>
                <a:spcPts val="0"/>
              </a:spcBef>
              <a:buNone/>
            </a:pPr>
            <a:r>
              <a:rPr lang="it-IT" sz="2000" i="1" dirty="0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A</a:t>
            </a:r>
            <a:r>
              <a:rPr lang="it-IT" sz="2000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ttore sociale </a:t>
            </a:r>
            <a:r>
              <a:rPr lang="it-IT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(e comuni­cativo): </a:t>
            </a:r>
            <a:r>
              <a:rPr lang="it-IT" sz="2000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emittente</a:t>
            </a:r>
            <a:r>
              <a:rPr lang="it-IT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, </a:t>
            </a:r>
            <a:r>
              <a:rPr lang="it-IT" sz="2000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parlante</a:t>
            </a:r>
            <a:r>
              <a:rPr lang="it-IT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, </a:t>
            </a:r>
            <a:r>
              <a:rPr lang="it-IT" sz="2000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locutore</a:t>
            </a:r>
            <a:r>
              <a:rPr lang="it-IT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, </a:t>
            </a:r>
            <a:r>
              <a:rPr lang="it-IT" sz="2000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enunciatore </a:t>
            </a:r>
            <a:r>
              <a:rPr lang="it-IT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e, sull’altro lato della relazione, </a:t>
            </a:r>
            <a:r>
              <a:rPr lang="it-IT" sz="2000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destinatario</a:t>
            </a:r>
            <a:r>
              <a:rPr lang="it-IT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, </a:t>
            </a:r>
            <a:r>
              <a:rPr lang="it-IT" sz="2000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ricevente</a:t>
            </a:r>
            <a:r>
              <a:rPr lang="it-IT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, </a:t>
            </a:r>
            <a:r>
              <a:rPr lang="it-IT" sz="2000" i="1" dirty="0" err="1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enunciatario</a:t>
            </a:r>
            <a:r>
              <a:rPr lang="it-IT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.</a:t>
            </a:r>
          </a:p>
          <a:p>
            <a:pPr marL="0" indent="0" algn="just">
              <a:lnSpc>
                <a:spcPts val="3200"/>
              </a:lnSpc>
              <a:spcBef>
                <a:spcPts val="0"/>
              </a:spcBef>
              <a:buNone/>
            </a:pPr>
            <a:r>
              <a:rPr lang="it-IT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Noi useremo: «soggetto agente»:</a:t>
            </a:r>
          </a:p>
          <a:p>
            <a:pPr algn="just">
              <a:lnSpc>
                <a:spcPts val="3200"/>
              </a:lnSpc>
              <a:spcBef>
                <a:spcPts val="0"/>
              </a:spcBef>
              <a:buAutoNum type="arabicPeriod"/>
            </a:pPr>
            <a:r>
              <a:rPr lang="it-IT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si riferisce a tutti i partecipan­ti alla relazione comunicativa, indipendentemente dal ruolo particolare che rivestono</a:t>
            </a:r>
          </a:p>
          <a:p>
            <a:pPr algn="just">
              <a:lnSpc>
                <a:spcPts val="3200"/>
              </a:lnSpc>
              <a:spcBef>
                <a:spcPts val="0"/>
              </a:spcBef>
              <a:buAutoNum type="arabicPeriod"/>
            </a:pPr>
            <a:r>
              <a:rPr lang="it-IT" sz="20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implica che i soggetti interpretino i propri comportamenti e quelli altrui come espressioni di in­tenzionalità e volontà. Ciò vale per le persone che comunicano, ma anche per «attori collettivi», …, che perseguono particolari fini ed operano secondo logiche e con effetti («effetti strut­turali») che possono anche andare oltre le stesse intenzioni dei singoli.</a:t>
            </a:r>
          </a:p>
          <a:p>
            <a:pPr algn="just">
              <a:lnSpc>
                <a:spcPts val="3200"/>
              </a:lnSpc>
              <a:spcBef>
                <a:spcPts val="0"/>
              </a:spcBef>
              <a:buAutoNum type="arabicPeriod"/>
            </a:pPr>
            <a:r>
              <a:rPr lang="it-IT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Pag</a:t>
            </a:r>
            <a:r>
              <a:rPr lang="it-IT" sz="2000" dirty="0">
                <a:latin typeface="Verdana" panose="020B0604030504040204" pitchFamily="34" charset="0"/>
                <a:ea typeface="Verdana" panose="020B0604030504040204" pitchFamily="34" charset="0"/>
              </a:rPr>
              <a:t> 25 Artieri, Colombo, Gili</a:t>
            </a:r>
            <a:endParaRPr lang="en-GB" sz="20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GB" sz="1800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846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94E42A-BA36-8C57-26CF-D1083834D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sz="3200" dirty="0">
                <a:solidFill>
                  <a:srgbClr val="002060"/>
                </a:solidFill>
                <a:latin typeface="Verdana" pitchFamily="34" charset="0"/>
                <a:ea typeface="+mn-ea"/>
                <a:cs typeface="Arial" charset="0"/>
              </a:rPr>
              <a:t>Emittente</a:t>
            </a:r>
            <a:endParaRPr lang="en-GB" sz="3200" dirty="0">
              <a:solidFill>
                <a:srgbClr val="002060"/>
              </a:solidFill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806ADD4-959F-4E1A-8B22-B9C61A23C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 algn="just">
              <a:lnSpc>
                <a:spcPts val="3200"/>
              </a:lnSpc>
              <a:spcBef>
                <a:spcPts val="0"/>
              </a:spcBef>
              <a:buNone/>
            </a:pPr>
            <a:r>
              <a:rPr lang="it-IT" sz="2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Emittente :</a:t>
            </a:r>
          </a:p>
          <a:p>
            <a:pPr algn="just">
              <a:lnSpc>
                <a:spcPts val="3200"/>
              </a:lnSpc>
              <a:spcBef>
                <a:spcPts val="0"/>
              </a:spcBef>
              <a:buFontTx/>
              <a:buChar char="-"/>
            </a:pPr>
            <a:r>
              <a:rPr lang="it-IT" sz="2400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animatore </a:t>
            </a:r>
            <a:r>
              <a:rPr lang="it-IT" sz="2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chi materialmente comunica e si rivolge all’inter­locutore: è, per usare l’espressione di Goffman, la «macchina parlante»</a:t>
            </a:r>
          </a:p>
          <a:p>
            <a:pPr algn="just">
              <a:lnSpc>
                <a:spcPts val="3200"/>
              </a:lnSpc>
              <a:spcBef>
                <a:spcPts val="0"/>
              </a:spcBef>
              <a:buFontTx/>
              <a:buChar char="-"/>
            </a:pPr>
            <a:r>
              <a:rPr lang="it-IT" sz="2400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autore </a:t>
            </a:r>
            <a:r>
              <a:rPr lang="it-IT" sz="2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(Goffman lo definisce anche «stratega»), chi ha ideato e costruito il messaggio e ha deciso di conferirgli una determinata forma</a:t>
            </a:r>
          </a:p>
          <a:p>
            <a:pPr algn="just">
              <a:lnSpc>
                <a:spcPts val="3200"/>
              </a:lnSpc>
              <a:spcBef>
                <a:spcPts val="0"/>
              </a:spcBef>
              <a:buFontTx/>
              <a:buChar char="-"/>
            </a:pPr>
            <a:r>
              <a:rPr lang="it-IT" sz="2400" i="1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mandan­te </a:t>
            </a:r>
            <a:r>
              <a:rPr lang="it-IT" sz="2400" dirty="0">
                <a:effectLst/>
                <a:latin typeface="Verdana" panose="020B0604030504040204" pitchFamily="34" charset="0"/>
                <a:ea typeface="Verdana" panose="020B0604030504040204" pitchFamily="34" charset="0"/>
                <a:cs typeface="Simoncini Garamond Std"/>
              </a:rPr>
              <a:t>(Goffman parla anche di «committente» o «responsabile»), il soggetto nel nome del quale si parla e che assume la responsabilità di ciò che viene detto</a:t>
            </a:r>
          </a:p>
        </p:txBody>
      </p:sp>
    </p:spTree>
    <p:extLst>
      <p:ext uri="{BB962C8B-B14F-4D97-AF65-F5344CB8AC3E}">
        <p14:creationId xmlns:p14="http://schemas.microsoft.com/office/powerpoint/2010/main" val="372439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3"/>
    </mc:Choice>
    <mc:Fallback xmlns="">
      <p:transition spd="slow" advTm="1053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AC14EB-E5A0-269B-70CE-07DC5957E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sz="3200" dirty="0">
                <a:solidFill>
                  <a:srgbClr val="002060"/>
                </a:solidFill>
                <a:latin typeface="Verdana" pitchFamily="34" charset="0"/>
                <a:ea typeface="+mn-ea"/>
                <a:cs typeface="Arial" charset="0"/>
              </a:rPr>
              <a:t>Ricevente</a:t>
            </a:r>
            <a:endParaRPr lang="en-GB" sz="3200" dirty="0">
              <a:solidFill>
                <a:srgbClr val="002060"/>
              </a:solidFill>
              <a:latin typeface="Verdana" pitchFamily="34" charset="0"/>
              <a:ea typeface="+mn-ea"/>
              <a:cs typeface="Arial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88766F-2983-21AE-5D19-1CBA8D845D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Ricevente: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partecipante ratificato o designato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occasionale o accidentale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Diretto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Indiretto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In presenza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>A distanza</a:t>
            </a:r>
            <a:endParaRPr lang="en-GB" sz="2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184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94"/>
    </mc:Choice>
    <mc:Fallback xmlns="">
      <p:transition spd="slow" advTm="2494"/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66197E6C6865A49AC0B87229B5674DD" ma:contentTypeVersion="7" ma:contentTypeDescription="Creare un nuovo documento." ma:contentTypeScope="" ma:versionID="5baaa43a06cfb387b1a9a8a471c04eb0">
  <xsd:schema xmlns:xsd="http://www.w3.org/2001/XMLSchema" xmlns:xs="http://www.w3.org/2001/XMLSchema" xmlns:p="http://schemas.microsoft.com/office/2006/metadata/properties" xmlns:ns2="82af3b81-bae1-46bf-9e8c-b1cd931c91a3" targetNamespace="http://schemas.microsoft.com/office/2006/metadata/properties" ma:root="true" ma:fieldsID="a3c3314b88e6adbdc4354c214396f54e" ns2:_="">
    <xsd:import namespace="82af3b81-bae1-46bf-9e8c-b1cd931c91a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af3b81-bae1-46bf-9e8c-b1cd931c91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CE0D92F-8CAB-47C3-99E2-BAAE9EE831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1B8B9C0-52F5-48AD-A9DF-DE7B4DA0677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F2A9888-D1F6-40E3-BE04-29A4E5AEF2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2af3b81-bae1-46bf-9e8c-b1cd931c91a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1791</TotalTime>
  <Words>1196</Words>
  <Application>Microsoft Office PowerPoint</Application>
  <PresentationFormat>Presentazione su schermo (4:3)</PresentationFormat>
  <Paragraphs>145</Paragraphs>
  <Slides>25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29" baseType="lpstr">
      <vt:lpstr>Arial</vt:lpstr>
      <vt:lpstr>Calibri</vt:lpstr>
      <vt:lpstr>Verdana</vt:lpstr>
      <vt:lpstr>Tema di Office</vt:lpstr>
      <vt:lpstr>ELEMENTI DI COMUNICAZIONE prima parte</vt:lpstr>
      <vt:lpstr>Stat rosa pristina nomine, nomina nuda tenemus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Soggetto agente</vt:lpstr>
      <vt:lpstr>Emittente</vt:lpstr>
      <vt:lpstr>Ricevente</vt:lpstr>
      <vt:lpstr>Presentazione standard di PowerPoint</vt:lpstr>
      <vt:lpstr>Presentazione standard di PowerPoint</vt:lpstr>
      <vt:lpstr>Presentazione standard di PowerPoint</vt:lpstr>
      <vt:lpstr>Comunicazione: 8 concetti base (+1)</vt:lpstr>
      <vt:lpstr>Connessione come Interpenetrazione - Interdipendenza globale</vt:lpstr>
      <vt:lpstr>Es. Torchio a caratteri mobili</vt:lpstr>
      <vt:lpstr>I nuovi media</vt:lpstr>
      <vt:lpstr>Comunicazione: 8 concetti base (+1)</vt:lpstr>
      <vt:lpstr>Comunicazione: 8 concetti base (+1)</vt:lpstr>
      <vt:lpstr>3° Tradotto in pratica</vt:lpstr>
      <vt:lpstr>Diversi livelli di comunicazione</vt:lpstr>
      <vt:lpstr>La fiducia 1/2</vt:lpstr>
      <vt:lpstr>La fiducia 2/2</vt:lpstr>
      <vt:lpstr>Ridurre il rumore</vt:lpstr>
      <vt:lpstr>Comunicazione: 8 concetti base (+1)</vt:lpstr>
      <vt:lpstr>Comunicazione: 8 concetti base (+1)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DEFINIZIONI DI COMUNICAZIONE</dc:title>
  <dc:creator>Nicola</dc:creator>
  <cp:lastModifiedBy>nicola strizzolo</cp:lastModifiedBy>
  <cp:revision>181</cp:revision>
  <dcterms:created xsi:type="dcterms:W3CDTF">2011-03-04T06:24:27Z</dcterms:created>
  <dcterms:modified xsi:type="dcterms:W3CDTF">2024-03-26T07:44:36Z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0x010100266197E6C6865A49AC0B87229B5674DD</vt:lpwstr>
  </property>
</Properties>
</file>