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78" r:id="rId6"/>
    <p:sldId id="303" r:id="rId7"/>
    <p:sldId id="279" r:id="rId8"/>
    <p:sldId id="280" r:id="rId9"/>
    <p:sldId id="281" r:id="rId10"/>
    <p:sldId id="285" r:id="rId11"/>
    <p:sldId id="305" r:id="rId12"/>
    <p:sldId id="286" r:id="rId13"/>
    <p:sldId id="282" r:id="rId14"/>
    <p:sldId id="287" r:id="rId15"/>
    <p:sldId id="288" r:id="rId16"/>
    <p:sldId id="289" r:id="rId17"/>
    <p:sldId id="290" r:id="rId18"/>
    <p:sldId id="306" r:id="rId19"/>
    <p:sldId id="307" r:id="rId20"/>
    <p:sldId id="283" r:id="rId21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6"/>
    <p:restoredTop sz="92263"/>
  </p:normalViewPr>
  <p:slideViewPr>
    <p:cSldViewPr>
      <p:cViewPr varScale="1">
        <p:scale>
          <a:sx n="58" d="100"/>
          <a:sy n="58" d="100"/>
        </p:scale>
        <p:origin x="166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7BE44-AF04-A741-BDE6-3CD0F74903E2}" type="datetimeFigureOut">
              <a:rPr lang="it-IT" smtClean="0"/>
              <a:t>12/10/2023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EDA20-11DC-1241-80AC-113BCDA8AC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9283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EDA20-11DC-1241-80AC-113BCDA8ACF4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9301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D3690-5FE6-4ECE-AA64-7795DB5431BD}" type="datetimeFigureOut">
              <a:rPr lang="it-IT"/>
              <a:pPr>
                <a:defRPr/>
              </a:pPr>
              <a:t>12/10/2023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4F4A-90B3-4DFE-AAE8-93F6DF643F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BCD31-BB5B-4EA1-8BA2-B896ED2ABF67}" type="datetimeFigureOut">
              <a:rPr lang="it-IT"/>
              <a:pPr>
                <a:defRPr/>
              </a:pPr>
              <a:t>12/10/2023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A19F8-D4E2-4CA7-82BE-44747F3887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0BD0E-22D2-4027-B60B-AF7945F43EAD}" type="datetimeFigureOut">
              <a:rPr lang="it-IT"/>
              <a:pPr>
                <a:defRPr/>
              </a:pPr>
              <a:t>12/10/2023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45AC4-AA74-47F2-8968-09C8EEBD49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C51BF-E694-4D32-BC9E-1174806B6991}" type="datetimeFigureOut">
              <a:rPr lang="it-IT"/>
              <a:pPr>
                <a:defRPr/>
              </a:pPr>
              <a:t>12/10/2023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CAB6F-4DFE-41E6-8975-F4232025D0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065A4-7B6E-4B28-AA88-3E8A7D8105C7}" type="datetimeFigureOut">
              <a:rPr lang="it-IT"/>
              <a:pPr>
                <a:defRPr/>
              </a:pPr>
              <a:t>12/10/2023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E0141-5D70-429C-93B7-623C5C51A38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C17F2-A571-45E0-9BCA-9F939896C136}" type="datetimeFigureOut">
              <a:rPr lang="it-IT"/>
              <a:pPr>
                <a:defRPr/>
              </a:pPr>
              <a:t>12/10/2023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5A38E-A1D5-43B7-854E-D5A8D8602E5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D446B-D909-4495-89CD-83698A2FE488}" type="datetimeFigureOut">
              <a:rPr lang="it-IT"/>
              <a:pPr>
                <a:defRPr/>
              </a:pPr>
              <a:t>12/10/2023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EAF96-D0A4-4AA9-A511-0283A24DBBA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EDE74-996E-41FB-9B73-34250EF4B3F5}" type="datetimeFigureOut">
              <a:rPr lang="it-IT"/>
              <a:pPr>
                <a:defRPr/>
              </a:pPr>
              <a:t>12/10/2023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0BB4C-8727-4563-ADE8-E6BA2598895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37859-9B0B-4D70-BF1E-393D016A06AC}" type="datetimeFigureOut">
              <a:rPr lang="it-IT"/>
              <a:pPr>
                <a:defRPr/>
              </a:pPr>
              <a:t>12/10/2023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451D8-1038-43FA-8C75-99D8D564007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5A2FE-939A-476F-801D-F3CF1FF39DC0}" type="datetimeFigureOut">
              <a:rPr lang="it-IT"/>
              <a:pPr>
                <a:defRPr/>
              </a:pPr>
              <a:t>12/10/2023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DF6AE-8900-416C-A0E2-A08A6DD0CC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12041-C8BF-4FD6-B718-D5EA56887105}" type="datetimeFigureOut">
              <a:rPr lang="it-IT"/>
              <a:pPr>
                <a:defRPr/>
              </a:pPr>
              <a:t>12/10/2023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D3166-3FAF-4376-9AED-E5DD00B65A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621CC1-F12A-444D-858B-2266EFA0C9C4}" type="datetimeFigureOut">
              <a:rPr lang="it-IT"/>
              <a:pPr>
                <a:defRPr/>
              </a:pPr>
              <a:t>12/10/2023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238283-F400-4B0C-BBB0-370D9CE9D0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CKHhnS5F_08&amp;t=65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eccani.it/enciclopedia/otello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/>
          <a:lstStyle/>
          <a:p>
            <a:r>
              <a:rPr lang="it-IT" sz="4200" dirty="0">
                <a:latin typeface="Verdana"/>
                <a:ea typeface="Verdana"/>
              </a:rPr>
              <a:t>Le funzioni del linguaggio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sz="3600" dirty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757"/>
    </mc:Choice>
    <mc:Fallback xmlns="">
      <p:transition spd="slow" advTm="16475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Il caso Iago</a:t>
            </a:r>
            <a:br>
              <a:rPr lang="it-IT" sz="32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</a:br>
            <a:r>
              <a:rPr lang="it-IT" sz="2000" dirty="0">
                <a:hlinkClick r:id="rId4"/>
              </a:rPr>
              <a:t>https://www.youtube.com/watch?v=CKHhnS5F_08&amp;t=65s</a:t>
            </a:r>
            <a:endParaRPr lang="it-IT" sz="2000" dirty="0">
              <a:solidFill>
                <a:srgbClr val="002060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4" name="Monologo di Iago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2800" y="1741264"/>
            <a:ext cx="75184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0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67"/>
    </mc:Choice>
    <mc:Fallback xmlns="">
      <p:transition spd="slow" advTm="34767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Iago VS Otello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sz="2000" dirty="0">
                <a:latin typeface="Verdana" charset="0"/>
                <a:ea typeface="Verdana" charset="0"/>
                <a:cs typeface="Verdana" charset="0"/>
              </a:rPr>
              <a:t>Trama: Otello, generale moro al servizio di Venezia, si è unito in matrimonio d'amore con Desdemona, la giovanissima figlia del senatore veneziano </a:t>
            </a:r>
            <a:r>
              <a:rPr lang="it-IT" sz="2000" dirty="0" err="1">
                <a:latin typeface="Verdana" charset="0"/>
                <a:ea typeface="Verdana" charset="0"/>
                <a:cs typeface="Verdana" charset="0"/>
              </a:rPr>
              <a:t>Brabanzio</a:t>
            </a:r>
            <a:r>
              <a:rPr lang="it-IT" sz="2000" dirty="0">
                <a:latin typeface="Verdana" charset="0"/>
                <a:ea typeface="Verdana" charset="0"/>
                <a:cs typeface="Verdana" charset="0"/>
              </a:rPr>
              <a:t>, superando l'accusa di averla quasi stregata. Ricevuto l'ordine di trasferirsi a Cipro, minacciata dai Turchi, Otello nomina suo luogotenente il giovane Cassio, scatenando il rancore dell'alfiere Iago che comincia a tramare la sua vendetta. Questa si compirà a Cipro dove Otello, cedendo alle </a:t>
            </a:r>
            <a:r>
              <a:rPr lang="it-IT" sz="20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insinuazioni di Iago, si convince che Desdemona lo tradisce con Cassio e, accecato dalla gelosia, la uccide; subito dopo, scopertane l'innocenza, si toglie la vita</a:t>
            </a:r>
            <a:r>
              <a:rPr lang="it-IT" sz="2000" dirty="0">
                <a:latin typeface="Verdana" charset="0"/>
                <a:ea typeface="Verdana" charset="0"/>
                <a:cs typeface="Verdana" charset="0"/>
              </a:rPr>
              <a:t>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935596" y="6195453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hlinkClick r:id="rId2"/>
              </a:rPr>
              <a:t>http://www.treccani.it/enciclopedia/otello/</a:t>
            </a:r>
            <a:r>
              <a:rPr lang="it-IT" dirty="0"/>
              <a:t>; ultimo accesso 19/10/2017</a:t>
            </a:r>
          </a:p>
        </p:txBody>
      </p:sp>
    </p:spTree>
    <p:extLst>
      <p:ext uri="{BB962C8B-B14F-4D97-AF65-F5344CB8AC3E}">
        <p14:creationId xmlns:p14="http://schemas.microsoft.com/office/powerpoint/2010/main" val="203287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012"/>
    </mc:Choice>
    <mc:Fallback xmlns="">
      <p:transition spd="slow" advTm="14701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Armi di Iago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9219" y="1521069"/>
            <a:ext cx="8229600" cy="5141168"/>
          </a:xfrm>
        </p:spPr>
        <p:txBody>
          <a:bodyPr/>
          <a:lstStyle/>
          <a:p>
            <a:pPr marL="0" indent="0" algn="just">
              <a:lnSpc>
                <a:spcPts val="3000"/>
              </a:lnSpc>
              <a:buNone/>
            </a:pPr>
            <a:r>
              <a:rPr lang="it-IT" sz="16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A1</a:t>
            </a:r>
            <a:r>
              <a:rPr lang="it-IT" sz="1600" dirty="0">
                <a:latin typeface="Verdana" charset="0"/>
                <a:ea typeface="Verdana" charset="0"/>
                <a:cs typeface="Verdana" charset="0"/>
              </a:rPr>
              <a:t> Iago </a:t>
            </a:r>
            <a:r>
              <a:rPr lang="it-IT" sz="16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scredita</a:t>
            </a:r>
            <a:r>
              <a:rPr lang="it-IT" sz="1600" dirty="0">
                <a:latin typeface="Verdana" charset="0"/>
                <a:ea typeface="Verdana" charset="0"/>
                <a:cs typeface="Verdana" charset="0"/>
              </a:rPr>
              <a:t> Cassio presso Otello, facendolo ubriacare e turbare la pace pubblica, aizzato da </a:t>
            </a:r>
            <a:r>
              <a:rPr lang="it-IT" sz="16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Roderigo, amante non corrisposto di Desdemona</a:t>
            </a:r>
          </a:p>
          <a:p>
            <a:pPr marL="0" indent="0" algn="just">
              <a:lnSpc>
                <a:spcPts val="3000"/>
              </a:lnSpc>
              <a:buNone/>
            </a:pPr>
            <a:r>
              <a:rPr lang="it-IT" sz="16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A2 </a:t>
            </a:r>
            <a:r>
              <a:rPr lang="it-IT" sz="1600" dirty="0">
                <a:latin typeface="Verdana" charset="0"/>
                <a:ea typeface="Verdana" charset="0"/>
                <a:cs typeface="Verdana" charset="0"/>
              </a:rPr>
              <a:t>Cassio, privato del grado, vien </a:t>
            </a:r>
            <a:r>
              <a:rPr lang="it-IT" sz="16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indotto</a:t>
            </a:r>
            <a:r>
              <a:rPr lang="it-IT" sz="1600" dirty="0">
                <a:latin typeface="Verdana" charset="0"/>
                <a:ea typeface="Verdana" charset="0"/>
                <a:cs typeface="Verdana" charset="0"/>
              </a:rPr>
              <a:t> da Iago a pregar Desdemona d'intercedere a suo favore</a:t>
            </a:r>
          </a:p>
          <a:p>
            <a:pPr marL="0" indent="0" algn="just">
              <a:lnSpc>
                <a:spcPts val="3000"/>
              </a:lnSpc>
              <a:buNone/>
            </a:pPr>
            <a:r>
              <a:rPr lang="it-IT" sz="16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A3</a:t>
            </a:r>
            <a:r>
              <a:rPr lang="it-IT" sz="1600" dirty="0">
                <a:latin typeface="Verdana" charset="0"/>
                <a:ea typeface="Verdana" charset="0"/>
                <a:cs typeface="Verdana" charset="0"/>
              </a:rPr>
              <a:t> Iago </a:t>
            </a:r>
            <a:r>
              <a:rPr lang="it-IT" sz="16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instilla</a:t>
            </a:r>
            <a:r>
              <a:rPr lang="it-IT" sz="1600" dirty="0">
                <a:latin typeface="Verdana" charset="0"/>
                <a:ea typeface="Verdana" charset="0"/>
                <a:cs typeface="Verdana" charset="0"/>
              </a:rPr>
              <a:t> nell'animo di Otello il </a:t>
            </a:r>
            <a:r>
              <a:rPr lang="it-IT" sz="16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sospetto che la sua sposa lo tradisca con Cassio</a:t>
            </a:r>
          </a:p>
          <a:p>
            <a:pPr marL="0" indent="0" algn="just">
              <a:lnSpc>
                <a:spcPts val="3000"/>
              </a:lnSpc>
              <a:buNone/>
            </a:pPr>
            <a:r>
              <a:rPr lang="it-IT" sz="16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A4 </a:t>
            </a:r>
            <a:r>
              <a:rPr lang="it-IT" sz="1600" dirty="0">
                <a:latin typeface="Verdana" charset="0"/>
                <a:ea typeface="Verdana" charset="0"/>
                <a:cs typeface="Verdana" charset="0"/>
              </a:rPr>
              <a:t>l’ </a:t>
            </a:r>
            <a:r>
              <a:rPr lang="it-IT" sz="16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intervento di Desdemona in favore di conferma i sospetti di Otello </a:t>
            </a:r>
            <a:r>
              <a:rPr lang="it-IT" sz="16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  <a:sym typeface="Wingdings"/>
              </a:rPr>
              <a:t> </a:t>
            </a:r>
            <a:r>
              <a:rPr lang="it-IT" sz="16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furiosa gelosia</a:t>
            </a:r>
          </a:p>
          <a:p>
            <a:pPr marL="0" indent="0" algn="just">
              <a:lnSpc>
                <a:spcPts val="3000"/>
              </a:lnSpc>
              <a:buNone/>
            </a:pPr>
            <a:r>
              <a:rPr lang="it-IT" sz="16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A5 </a:t>
            </a:r>
            <a:r>
              <a:rPr lang="it-IT" sz="1600" dirty="0">
                <a:latin typeface="Verdana" charset="0"/>
                <a:ea typeface="Verdana" charset="0"/>
                <a:cs typeface="Verdana" charset="0"/>
              </a:rPr>
              <a:t>Iago riesce a fare in modo che un fazzoletto, </a:t>
            </a:r>
            <a:r>
              <a:rPr lang="it-IT" sz="16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dato da Otello a Desdemona come prezioso pegno sia ritrovato presso Cassio</a:t>
            </a:r>
          </a:p>
          <a:p>
            <a:pPr marL="0" indent="0" algn="just">
              <a:lnSpc>
                <a:spcPts val="3000"/>
              </a:lnSpc>
              <a:buNone/>
            </a:pPr>
            <a:r>
              <a:rPr lang="it-IT" sz="16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A6 </a:t>
            </a:r>
            <a:r>
              <a:rPr lang="it-IT" sz="1600" dirty="0">
                <a:latin typeface="Verdana" charset="0"/>
                <a:ea typeface="Verdana" charset="0"/>
                <a:cs typeface="Verdana" charset="0"/>
              </a:rPr>
              <a:t>Otello, </a:t>
            </a:r>
            <a:r>
              <a:rPr lang="it-IT" sz="16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accecato dalla gelosia</a:t>
            </a:r>
            <a:r>
              <a:rPr lang="it-IT" sz="1600" dirty="0">
                <a:latin typeface="Verdana" charset="0"/>
                <a:ea typeface="Verdana" charset="0"/>
                <a:cs typeface="Verdana" charset="0"/>
              </a:rPr>
              <a:t>, </a:t>
            </a:r>
            <a:r>
              <a:rPr lang="it-IT" sz="16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soffoca Desdemona </a:t>
            </a:r>
            <a:r>
              <a:rPr lang="it-IT" sz="1600" dirty="0">
                <a:latin typeface="Verdana" charset="0"/>
                <a:ea typeface="Verdana" charset="0"/>
                <a:cs typeface="Verdana" charset="0"/>
              </a:rPr>
              <a:t>nel letto</a:t>
            </a:r>
          </a:p>
          <a:p>
            <a:pPr marL="0" indent="0" algn="just">
              <a:lnSpc>
                <a:spcPts val="3000"/>
              </a:lnSpc>
              <a:buNone/>
            </a:pPr>
            <a:r>
              <a:rPr lang="it-IT" sz="16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A7</a:t>
            </a:r>
            <a:r>
              <a:rPr lang="it-IT" sz="1600" dirty="0">
                <a:latin typeface="Verdana" charset="0"/>
                <a:ea typeface="Verdana" charset="0"/>
                <a:cs typeface="Verdana" charset="0"/>
              </a:rPr>
              <a:t> Vengono trovate lettere che provano la colpa di Iago e l'innocenza di Cassio :Otello si uccide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it-IT" sz="1400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115616" y="1115452"/>
            <a:ext cx="1809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REPUTAZIONE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1835696" y="1415534"/>
            <a:ext cx="0" cy="264949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3095444" y="1115452"/>
            <a:ext cx="1885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STAKEHOLDER</a:t>
            </a:r>
          </a:p>
        </p:txBody>
      </p:sp>
      <p:cxnSp>
        <p:nvCxnSpPr>
          <p:cNvPr id="12" name="Connettore 1 11"/>
          <p:cNvCxnSpPr/>
          <p:nvPr/>
        </p:nvCxnSpPr>
        <p:spPr>
          <a:xfrm flipH="1">
            <a:off x="2610787" y="1300118"/>
            <a:ext cx="517069" cy="76073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6724288" y="2171402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MANIPOLAZIONE</a:t>
            </a:r>
          </a:p>
        </p:txBody>
      </p:sp>
      <p:cxnSp>
        <p:nvCxnSpPr>
          <p:cNvPr id="16" name="Connettore 1 15"/>
          <p:cNvCxnSpPr>
            <a:cxnSpLocks/>
          </p:cNvCxnSpPr>
          <p:nvPr/>
        </p:nvCxnSpPr>
        <p:spPr>
          <a:xfrm flipH="1">
            <a:off x="4788024" y="2367759"/>
            <a:ext cx="1936265" cy="149622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5431547" y="274274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IM</a:t>
            </a:r>
          </a:p>
        </p:txBody>
      </p:sp>
      <p:cxnSp>
        <p:nvCxnSpPr>
          <p:cNvPr id="19" name="Connettore 1 18"/>
          <p:cNvCxnSpPr>
            <a:cxnSpLocks/>
          </p:cNvCxnSpPr>
          <p:nvPr/>
        </p:nvCxnSpPr>
        <p:spPr>
          <a:xfrm>
            <a:off x="5652120" y="3068960"/>
            <a:ext cx="0" cy="204409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8466227" y="364108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E</a:t>
            </a:r>
          </a:p>
        </p:txBody>
      </p:sp>
      <p:cxnSp>
        <p:nvCxnSpPr>
          <p:cNvPr id="22" name="Connettore 1 21"/>
          <p:cNvCxnSpPr>
            <a:cxnSpLocks/>
          </p:cNvCxnSpPr>
          <p:nvPr/>
        </p:nvCxnSpPr>
        <p:spPr>
          <a:xfrm>
            <a:off x="6876256" y="3568623"/>
            <a:ext cx="1589971" cy="271517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Connettore 1 24"/>
          <p:cNvCxnSpPr>
            <a:cxnSpLocks/>
          </p:cNvCxnSpPr>
          <p:nvPr/>
        </p:nvCxnSpPr>
        <p:spPr>
          <a:xfrm flipH="1">
            <a:off x="2020158" y="3909378"/>
            <a:ext cx="6387173" cy="671751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3707904" y="4455111"/>
            <a:ext cx="5271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INDUZIONE (INTERPRETAZIONE SITUAZIONE)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6724287" y="5217104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E</a:t>
            </a:r>
          </a:p>
        </p:txBody>
      </p:sp>
      <p:cxnSp>
        <p:nvCxnSpPr>
          <p:cNvPr id="54" name="Connettore 1 53"/>
          <p:cNvCxnSpPr/>
          <p:nvPr/>
        </p:nvCxnSpPr>
        <p:spPr>
          <a:xfrm flipH="1">
            <a:off x="5509829" y="5445224"/>
            <a:ext cx="1214458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Connettore 1 62"/>
          <p:cNvCxnSpPr>
            <a:cxnSpLocks/>
          </p:cNvCxnSpPr>
          <p:nvPr/>
        </p:nvCxnSpPr>
        <p:spPr>
          <a:xfrm flipH="1">
            <a:off x="4038427" y="5471488"/>
            <a:ext cx="2685860" cy="261768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027035B7-E44A-874A-9D2D-D382A786BEC9}"/>
              </a:ext>
            </a:extLst>
          </p:cNvPr>
          <p:cNvCxnSpPr>
            <a:cxnSpLocks/>
          </p:cNvCxnSpPr>
          <p:nvPr/>
        </p:nvCxnSpPr>
        <p:spPr>
          <a:xfrm flipH="1">
            <a:off x="1835696" y="2417641"/>
            <a:ext cx="4888591" cy="855728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68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594"/>
    </mc:Choice>
    <mc:Fallback xmlns="">
      <p:transition spd="slow" advTm="43559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E</a:t>
            </a:r>
            <a:r>
              <a:rPr lang="it-IT" sz="3600" dirty="0">
                <a:solidFill>
                  <a:srgbClr val="002060"/>
                </a:solidFill>
                <a:latin typeface="Verdana" pitchFamily="34" charset="0"/>
                <a:cs typeface="Arial" charset="0"/>
                <a:sym typeface="Wingdings" pitchFamily="2" charset="2"/>
              </a:rPr>
              <a:t> </a:t>
            </a:r>
            <a:r>
              <a:rPr lang="it-IT" sz="3600" dirty="0" err="1">
                <a:solidFill>
                  <a:srgbClr val="002060"/>
                </a:solidFill>
                <a:latin typeface="Verdana" pitchFamily="34" charset="0"/>
                <a:cs typeface="Arial" charset="0"/>
              </a:rPr>
              <a:t>Interpreazione</a:t>
            </a:r>
            <a:r>
              <a:rPr lang="it-IT" sz="36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/Scelta </a:t>
            </a:r>
            <a:r>
              <a:rPr lang="it-IT" sz="3600" dirty="0">
                <a:solidFill>
                  <a:srgbClr val="002060"/>
                </a:solidFill>
                <a:latin typeface="Verdana" pitchFamily="34" charset="0"/>
                <a:cs typeface="Arial" charset="0"/>
                <a:sym typeface="Wingdings" pitchFamily="2" charset="2"/>
              </a:rPr>
              <a:t> </a:t>
            </a:r>
            <a:r>
              <a:rPr lang="it-IT" sz="36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/>
          <a:lstStyle/>
          <a:p>
            <a:pPr marR="0" lvl="0" algn="just" defTabSz="914400" latinLnBrk="0">
              <a:lnSpc>
                <a:spcPct val="150000"/>
              </a:lnSpc>
              <a:buClrTx/>
              <a:buSzTx/>
              <a:buFontTx/>
              <a:buChar char="-"/>
              <a:tabLst/>
              <a:defRPr/>
            </a:pPr>
            <a:r>
              <a:rPr lang="it-IT" sz="2200" dirty="0">
                <a:latin typeface="Verdana" charset="0"/>
                <a:ea typeface="Verdana" charset="0"/>
                <a:cs typeface="Verdana" charset="0"/>
              </a:rPr>
              <a:t>L’E trasforma le possibili scelte in azione</a:t>
            </a:r>
          </a:p>
          <a:p>
            <a:pPr marR="0" lvl="0" algn="just" defTabSz="914400" latinLnBrk="0">
              <a:lnSpc>
                <a:spcPct val="150000"/>
              </a:lnSpc>
              <a:buClrTx/>
              <a:buSzTx/>
              <a:buFontTx/>
              <a:buChar char="-"/>
              <a:tabLst/>
              <a:defRPr/>
            </a:pPr>
            <a:r>
              <a:rPr lang="it-IT" sz="2200" dirty="0">
                <a:latin typeface="Verdana" charset="0"/>
                <a:ea typeface="Verdana" charset="0"/>
                <a:cs typeface="Verdana" charset="0"/>
              </a:rPr>
              <a:t>L’E è generabile dalla forma (che si traduce in chimica nel cervello --&gt; azione) e dalle immagini mentali prodotto dal contenuto</a:t>
            </a:r>
          </a:p>
          <a:p>
            <a:pPr marR="0" lvl="0" algn="just" defTabSz="914400" latinLnBrk="0">
              <a:lnSpc>
                <a:spcPct val="150000"/>
              </a:lnSpc>
              <a:buClrTx/>
              <a:buSzTx/>
              <a:buFontTx/>
              <a:buChar char="-"/>
              <a:tabLst/>
              <a:defRPr/>
            </a:pPr>
            <a:r>
              <a:rPr lang="it-IT" sz="2200" dirty="0">
                <a:latin typeface="Verdana" charset="0"/>
                <a:ea typeface="Verdana" charset="0"/>
                <a:cs typeface="Verdana" charset="0"/>
              </a:rPr>
              <a:t>L’E condiziona verso certe direzioni le interpretazioni delle scene e le scelte di azioni</a:t>
            </a:r>
          </a:p>
          <a:p>
            <a:pPr marR="0" lvl="0" algn="just" defTabSz="914400" latinLnBrk="0">
              <a:lnSpc>
                <a:spcPct val="150000"/>
              </a:lnSpc>
              <a:buClrTx/>
              <a:buSzTx/>
              <a:buFontTx/>
              <a:buChar char="-"/>
              <a:tabLst/>
              <a:defRPr/>
            </a:pPr>
            <a:r>
              <a:rPr lang="it-IT" sz="2200" dirty="0">
                <a:latin typeface="Verdana" charset="0"/>
                <a:ea typeface="Verdana" charset="0"/>
                <a:cs typeface="Verdana" charset="0"/>
              </a:rPr>
              <a:t>L’induzione non è mai certa, ma parvenza soddisfacente o gratificante di razionalità, di fare la cosa giusta (in quel momento sentiamo che è l’opzione più forte se non l’unica)</a:t>
            </a:r>
          </a:p>
        </p:txBody>
      </p:sp>
    </p:spTree>
    <p:extLst>
      <p:ext uri="{BB962C8B-B14F-4D97-AF65-F5344CB8AC3E}">
        <p14:creationId xmlns:p14="http://schemas.microsoft.com/office/powerpoint/2010/main" val="90516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654"/>
    </mc:Choice>
    <mc:Fallback xmlns="">
      <p:transition spd="slow" advTm="13965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Interpretazione o scelta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547184"/>
              </p:ext>
            </p:extLst>
          </p:nvPr>
        </p:nvGraphicFramePr>
        <p:xfrm>
          <a:off x="4247964" y="2247973"/>
          <a:ext cx="648072" cy="2201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5356">
                <a:tc>
                  <a:txBody>
                    <a:bodyPr/>
                    <a:lstStyle/>
                    <a:p>
                      <a:r>
                        <a:rPr lang="it-IT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015">
                <a:tc>
                  <a:txBody>
                    <a:bodyPr/>
                    <a:lstStyle/>
                    <a:p>
                      <a:r>
                        <a:rPr lang="it-IT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917">
                <a:tc>
                  <a:txBody>
                    <a:bodyPr/>
                    <a:lstStyle/>
                    <a:p>
                      <a:r>
                        <a:rPr lang="it-IT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it-IT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it-IT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721394" y="1657463"/>
            <a:ext cx="7965406" cy="531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200" dirty="0">
                <a:latin typeface="Verdana" charset="0"/>
                <a:ea typeface="Verdana" charset="0"/>
                <a:cs typeface="Verdana" charset="0"/>
              </a:rPr>
              <a:t>Rosa di opzioni di azioni o di possibili interpretazioni</a:t>
            </a:r>
          </a:p>
        </p:txBody>
      </p:sp>
      <p:cxnSp>
        <p:nvCxnSpPr>
          <p:cNvPr id="8" name="Connettore 2 7"/>
          <p:cNvCxnSpPr/>
          <p:nvPr/>
        </p:nvCxnSpPr>
        <p:spPr>
          <a:xfrm>
            <a:off x="5076056" y="3386829"/>
            <a:ext cx="1728192" cy="303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92794" y="4429083"/>
            <a:ext cx="84226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400" dirty="0">
                <a:latin typeface="Verdana" charset="0"/>
                <a:ea typeface="Verdana" charset="0"/>
                <a:cs typeface="Verdana" charset="0"/>
              </a:rPr>
              <a:t>Siamo influenzati nella scelta da ciò che ci da più emozioni: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it-IT" sz="2400" dirty="0">
                <a:latin typeface="Verdana" charset="0"/>
                <a:ea typeface="Verdana" charset="0"/>
                <a:cs typeface="Verdana" charset="0"/>
              </a:rPr>
              <a:t>retorica della ragionevolezza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it-IT" sz="2400" dirty="0">
                <a:latin typeface="Verdana" charset="0"/>
                <a:ea typeface="Verdana" charset="0"/>
                <a:cs typeface="Verdana" charset="0"/>
              </a:rPr>
              <a:t>forza dell’impulso</a:t>
            </a:r>
          </a:p>
          <a:p>
            <a:pPr marL="285750" indent="-285750" algn="just">
              <a:buFontTx/>
              <a:buChar char="-"/>
            </a:pPr>
            <a:endParaRPr lang="it-IT" dirty="0">
              <a:latin typeface="Verdana" charset="0"/>
              <a:ea typeface="Verdana" charset="0"/>
              <a:cs typeface="Verdana" charset="0"/>
            </a:endParaRP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C9FFE968-8247-5A48-89E1-8C4EC48C4DD2}"/>
              </a:ext>
            </a:extLst>
          </p:cNvPr>
          <p:cNvCxnSpPr/>
          <p:nvPr/>
        </p:nvCxnSpPr>
        <p:spPr>
          <a:xfrm>
            <a:off x="2051720" y="3389865"/>
            <a:ext cx="1800200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14"/>
    </mc:Choice>
    <mc:Fallback xmlns="">
      <p:transition spd="slow" advTm="11211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38C02D-A396-3844-B17B-78F6795D4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Usare le emozioni per costruire ambienti comunicativi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03F6B7-7596-BA47-9D82-406347C8E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stimolati positivamente si è più «intelligenti»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Nell’ambiente in cui cresciamo subiamo gli stimoli (legati ad emozioni positive o negative) che segnano il desiderio di riuscita (</a:t>
            </a:r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achievement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oppure il contrario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Profezia che si </a:t>
            </a:r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autoadempie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(effetto pigmalione)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400" dirty="0">
                <a:latin typeface="Verdana" charset="0"/>
                <a:ea typeface="Verdana" charset="0"/>
                <a:cs typeface="Verdana" charset="0"/>
              </a:rPr>
              <a:t>Psicologia positiva (</a:t>
            </a:r>
            <a:r>
              <a:rPr lang="it-IT" sz="2400" dirty="0" err="1">
                <a:latin typeface="Verdana" charset="0"/>
                <a:ea typeface="Verdana" charset="0"/>
                <a:cs typeface="Verdana" charset="0"/>
              </a:rPr>
              <a:t>Frankl</a:t>
            </a:r>
            <a:r>
              <a:rPr lang="it-IT" sz="2400" dirty="0">
                <a:latin typeface="Verdana" charset="0"/>
                <a:ea typeface="Verdana" charset="0"/>
                <a:cs typeface="Verdana" charset="0"/>
              </a:rPr>
              <a:t>)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Remain calm, patient and good-humored </a:t>
            </a:r>
            <a:r>
              <a:rPr lang="en-US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(Page - K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it-IT" sz="2400" dirty="0">
              <a:latin typeface="Verdana" charset="0"/>
              <a:ea typeface="Verdana" charset="0"/>
              <a:cs typeface="Verdana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endParaRPr lang="it-IT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endParaRPr lang="it-IT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84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9161"/>
    </mc:Choice>
    <mc:Fallback xmlns="">
      <p:transition spd="slow" advTm="60916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3ADB00-9ADE-9B46-86F9-C6D169750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 coordinazione</a:t>
            </a:r>
            <a:br>
              <a:rPr lang="it-IT" sz="3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3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delle sequenze interattive</a:t>
            </a:r>
            <a:endParaRPr lang="it-IT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2140E2-0029-5F41-A9E8-A9569625C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600" dirty="0">
                <a:latin typeface="Verdana" charset="0"/>
                <a:ea typeface="Verdana" charset="0"/>
                <a:cs typeface="Verdana" charset="0"/>
              </a:rPr>
              <a:t>Gestiamo attraverso segnali l’alternanza tra emittente e destinatario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600" dirty="0">
                <a:latin typeface="Verdana" charset="0"/>
                <a:ea typeface="Verdana" charset="0"/>
                <a:cs typeface="Verdana" charset="0"/>
              </a:rPr>
              <a:t>Regoliamo e siamo regolati da gerarchie (costruzione sociale della realtà)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600" dirty="0">
                <a:latin typeface="Verdana" charset="0"/>
                <a:ea typeface="Verdana" charset="0"/>
                <a:cs typeface="Verdana" charset="0"/>
              </a:rPr>
              <a:t>Diamo possibilità di partecipazione o escludiamo da (non diamo voce, mobbing, violenza psicologica)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115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011"/>
    </mc:Choice>
    <mc:Fallback xmlns="">
      <p:transition spd="slow" advTm="18101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Di </a:t>
            </a:r>
            <a:r>
              <a:rPr lang="it-IT" sz="3600" dirty="0" err="1">
                <a:solidFill>
                  <a:srgbClr val="002060"/>
                </a:solidFill>
                <a:latin typeface="Verdana" pitchFamily="34" charset="0"/>
                <a:cs typeface="Arial" charset="0"/>
              </a:rPr>
              <a:t>metacomunicazione</a:t>
            </a:r>
            <a:endParaRPr lang="it-IT" sz="3600" dirty="0">
              <a:solidFill>
                <a:srgbClr val="00206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 bwMode="auto">
          <a:xfrm>
            <a:off x="457882" y="231845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it-IT" sz="3200" dirty="0">
              <a:solidFill>
                <a:srgbClr val="00206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 bwMode="auto">
          <a:xfrm>
            <a:off x="457200" y="1417638"/>
            <a:ext cx="8229600" cy="481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400" dirty="0">
                <a:latin typeface="Verdana" charset="0"/>
                <a:ea typeface="Verdana" charset="0"/>
                <a:cs typeface="Verdana" charset="0"/>
              </a:rPr>
              <a:t>Comunichiamo la (sulla) comunicazione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400" dirty="0">
                <a:latin typeface="Verdana" charset="0"/>
                <a:ea typeface="Verdana" charset="0"/>
                <a:cs typeface="Verdana" charset="0"/>
              </a:rPr>
              <a:t>Tracciamo l’importanza del messaggio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400" dirty="0">
                <a:latin typeface="Verdana" charset="0"/>
                <a:ea typeface="Verdana" charset="0"/>
                <a:cs typeface="Verdana" charset="0"/>
              </a:rPr>
              <a:t>Comunicazione il valore della nostra comunicazione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400" dirty="0">
                <a:latin typeface="Verdana" charset="0"/>
                <a:ea typeface="Verdana" charset="0"/>
                <a:cs typeface="Verdana" charset="0"/>
              </a:rPr>
              <a:t>Esistono marche della fonte, del valore della fonte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400" dirty="0">
                <a:latin typeface="Verdana" charset="0"/>
                <a:ea typeface="Verdana" charset="0"/>
                <a:cs typeface="Verdana" charset="0"/>
              </a:rPr>
              <a:t>Legame di reputazione tra marche e </a:t>
            </a:r>
            <a:r>
              <a:rPr lang="it-IT" sz="2400" dirty="0" err="1">
                <a:latin typeface="Verdana" charset="0"/>
                <a:ea typeface="Verdana" charset="0"/>
                <a:cs typeface="Verdana" charset="0"/>
              </a:rPr>
              <a:t>comunic</a:t>
            </a:r>
            <a:r>
              <a:rPr lang="it-IT" sz="2400" dirty="0">
                <a:latin typeface="Verdana" charset="0"/>
                <a:ea typeface="Verdana" charset="0"/>
                <a:cs typeface="Verdana" charset="0"/>
              </a:rPr>
              <a:t>-azione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858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204"/>
    </mc:Choice>
    <mc:Fallback xmlns="">
      <p:transition spd="slow" advTm="50220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Le funzioni del linguaggio 1/2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81335"/>
            <a:ext cx="8229600" cy="5102027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sz="4000" dirty="0">
                <a:latin typeface="Verdana" charset="0"/>
                <a:ea typeface="Verdana" charset="0"/>
                <a:cs typeface="Verdana" charset="0"/>
              </a:rPr>
              <a:t>Ogni atto comunicativo implica molto di più che il semplice flusso di informazioni da emittente a destinatario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357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929"/>
    </mc:Choice>
    <mc:Fallback xmlns="">
      <p:transition spd="slow" advTm="6592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Le funzioni del linguaggio 2/2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02027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  <a:tabLst>
                <a:tab pos="1349375" algn="l"/>
              </a:tabLst>
            </a:pPr>
            <a:r>
              <a:rPr lang="it-IT" sz="2600" dirty="0">
                <a:latin typeface="Verdana" charset="0"/>
                <a:ea typeface="Verdana" charset="0"/>
                <a:cs typeface="Verdana" charset="0"/>
              </a:rPr>
              <a:t>Ovvero quando comunichiamo, svolgiamo le seguenti funzioni: </a:t>
            </a:r>
          </a:p>
          <a:p>
            <a:pPr marL="514350" indent="-514350" algn="just">
              <a:lnSpc>
                <a:spcPct val="150000"/>
              </a:lnSpc>
              <a:buAutoNum type="alphaLcParenR"/>
              <a:tabLst>
                <a:tab pos="1349375" algn="l"/>
              </a:tabLst>
            </a:pPr>
            <a:r>
              <a:rPr lang="it-IT" sz="26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Referenziale (o rappresentazionale)</a:t>
            </a:r>
          </a:p>
          <a:p>
            <a:pPr marL="514350" indent="-514350" algn="just">
              <a:lnSpc>
                <a:spcPct val="150000"/>
              </a:lnSpc>
              <a:buAutoNum type="alphaLcParenR"/>
              <a:tabLst>
                <a:tab pos="1349375" algn="l"/>
              </a:tabLst>
            </a:pPr>
            <a:r>
              <a:rPr lang="it-IT" sz="26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Interpersonale (o espressiva)</a:t>
            </a:r>
            <a:endParaRPr lang="it-IT" sz="2600" dirty="0">
              <a:latin typeface="Verdana" charset="0"/>
              <a:ea typeface="Verdana" charset="0"/>
              <a:cs typeface="Verdana" charset="0"/>
            </a:endParaRPr>
          </a:p>
          <a:p>
            <a:pPr marL="514350" indent="-514350" algn="just">
              <a:lnSpc>
                <a:spcPct val="150000"/>
              </a:lnSpc>
              <a:buAutoNum type="alphaLcParenR"/>
              <a:tabLst>
                <a:tab pos="1349375" algn="l"/>
              </a:tabLst>
            </a:pPr>
            <a:r>
              <a:rPr lang="it-IT" sz="26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Di auto ed etero regolazione</a:t>
            </a:r>
          </a:p>
          <a:p>
            <a:pPr marL="514350" indent="-514350" algn="just">
              <a:lnSpc>
                <a:spcPct val="150000"/>
              </a:lnSpc>
              <a:buAutoNum type="alphaLcParenR"/>
              <a:tabLst>
                <a:tab pos="1349375" algn="l"/>
              </a:tabLst>
            </a:pPr>
            <a:r>
              <a:rPr lang="it-IT" sz="26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Di coordinazione delle sequenze interattive</a:t>
            </a:r>
          </a:p>
          <a:p>
            <a:pPr marL="514350" indent="-514350" algn="just">
              <a:lnSpc>
                <a:spcPct val="150000"/>
              </a:lnSpc>
              <a:buAutoNum type="alphaLcParenR"/>
              <a:tabLst>
                <a:tab pos="1349375" algn="l"/>
              </a:tabLst>
            </a:pPr>
            <a:r>
              <a:rPr lang="it-IT" sz="26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Di </a:t>
            </a:r>
            <a:r>
              <a:rPr lang="it-IT" sz="2600" dirty="0" err="1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metacomunicazione</a:t>
            </a:r>
            <a:endParaRPr lang="it-IT" sz="2600" dirty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203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185"/>
    </mc:Choice>
    <mc:Fallback xmlns="">
      <p:transition spd="slow" advTm="9618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Referenziale - Rappresentazionale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35698"/>
          </a:xfrm>
        </p:spPr>
        <p:txBody>
          <a:bodyPr/>
          <a:lstStyle/>
          <a:p>
            <a:pPr marL="0" indent="0" algn="just">
              <a:lnSpc>
                <a:spcPts val="3400"/>
              </a:lnSpc>
              <a:buNone/>
            </a:pPr>
            <a:r>
              <a:rPr lang="it-IT" sz="2600" dirty="0">
                <a:latin typeface="Verdana" charset="0"/>
                <a:ea typeface="Verdana" charset="0"/>
                <a:cs typeface="Verdana" charset="0"/>
              </a:rPr>
              <a:t>Descriviamo il reale o uno stato di cose veicoliamo informazioni che si riferiscono all’oggetto che descriviamo</a:t>
            </a:r>
          </a:p>
          <a:p>
            <a:pPr algn="just">
              <a:lnSpc>
                <a:spcPts val="3400"/>
              </a:lnSpc>
              <a:buFontTx/>
              <a:buChar char="-"/>
            </a:pPr>
            <a:r>
              <a:rPr lang="it-IT" sz="2600" dirty="0">
                <a:latin typeface="Verdana" charset="0"/>
                <a:ea typeface="Verdana" charset="0"/>
                <a:cs typeface="Verdana" charset="0"/>
              </a:rPr>
              <a:t>Dal valore dell’informazione che veicoliamo deriva il nostro potere</a:t>
            </a:r>
          </a:p>
          <a:p>
            <a:pPr algn="just">
              <a:lnSpc>
                <a:spcPts val="3400"/>
              </a:lnSpc>
              <a:buFontTx/>
              <a:buChar char="-"/>
            </a:pPr>
            <a:r>
              <a:rPr lang="it-IT" sz="2600" dirty="0">
                <a:latin typeface="Verdana" charset="0"/>
                <a:ea typeface="Verdana" charset="0"/>
                <a:cs typeface="Verdana" charset="0"/>
              </a:rPr>
              <a:t>Da che cosa deriva il valore dell’informazione?</a:t>
            </a:r>
          </a:p>
          <a:p>
            <a:pPr algn="just">
              <a:lnSpc>
                <a:spcPts val="3400"/>
              </a:lnSpc>
              <a:buFontTx/>
              <a:buChar char="-"/>
            </a:pPr>
            <a:r>
              <a:rPr lang="it-IT" sz="2600" dirty="0">
                <a:latin typeface="Verdana" charset="0"/>
                <a:ea typeface="Verdana" charset="0"/>
                <a:cs typeface="Verdana" charset="0"/>
              </a:rPr>
              <a:t>Rilevanza dell’informazione</a:t>
            </a:r>
          </a:p>
          <a:p>
            <a:pPr algn="just">
              <a:lnSpc>
                <a:spcPts val="3400"/>
              </a:lnSpc>
              <a:buFontTx/>
              <a:buChar char="-"/>
            </a:pPr>
            <a:r>
              <a:rPr lang="it-IT" sz="2600" dirty="0">
                <a:latin typeface="Verdana" charset="0"/>
                <a:ea typeface="Verdana" charset="0"/>
                <a:cs typeface="Verdana" charset="0"/>
              </a:rPr>
              <a:t>Possibilità di avere quell’informazione</a:t>
            </a:r>
          </a:p>
          <a:p>
            <a:pPr algn="just">
              <a:lnSpc>
                <a:spcPts val="3400"/>
              </a:lnSpc>
              <a:buFontTx/>
              <a:buChar char="-"/>
            </a:pPr>
            <a:r>
              <a:rPr lang="it-IT" sz="2600" dirty="0">
                <a:latin typeface="Verdana" charset="0"/>
                <a:ea typeface="Verdana" charset="0"/>
                <a:cs typeface="Verdana" charset="0"/>
              </a:rPr>
              <a:t>Diffusione dell’informazione</a:t>
            </a:r>
          </a:p>
          <a:p>
            <a:pPr algn="just">
              <a:lnSpc>
                <a:spcPts val="3400"/>
              </a:lnSpc>
              <a:buFontTx/>
              <a:buChar char="-"/>
            </a:pPr>
            <a:r>
              <a:rPr lang="it-IT" sz="2600" dirty="0">
                <a:latin typeface="Verdana" charset="0"/>
                <a:ea typeface="Verdana" charset="0"/>
                <a:cs typeface="Verdana" charset="0"/>
              </a:rPr>
              <a:t>Incertezza (dall’incertezza che riesce a ridurre)</a:t>
            </a:r>
          </a:p>
        </p:txBody>
      </p:sp>
    </p:spTree>
    <p:extLst>
      <p:ext uri="{BB962C8B-B14F-4D97-AF65-F5344CB8AC3E}">
        <p14:creationId xmlns:p14="http://schemas.microsoft.com/office/powerpoint/2010/main" val="129387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518"/>
    </mc:Choice>
    <mc:Fallback xmlns="">
      <p:transition spd="slow" advTm="24451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Potere informativo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1460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sz="2600" dirty="0">
                <a:latin typeface="Verdana" charset="0"/>
                <a:ea typeface="Verdana" charset="0"/>
                <a:cs typeface="Verdana" charset="0"/>
              </a:rPr>
              <a:t>Potere o no di soddisfare la richiesta di informazioni rilevanti, esclusive, attendibili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600" dirty="0">
                <a:latin typeface="Verdana" charset="0"/>
                <a:ea typeface="Verdana" charset="0"/>
                <a:cs typeface="Verdana" charset="0"/>
              </a:rPr>
              <a:t>Posizione in situazione di passaggio di informazioni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600" dirty="0">
                <a:latin typeface="Verdana" charset="0"/>
                <a:ea typeface="Verdana" charset="0"/>
                <a:cs typeface="Verdana" charset="0"/>
              </a:rPr>
              <a:t>- Leadership, </a:t>
            </a:r>
            <a:r>
              <a:rPr lang="it-IT" sz="2600" dirty="0" err="1">
                <a:latin typeface="Verdana" charset="0"/>
                <a:ea typeface="Verdana" charset="0"/>
                <a:cs typeface="Verdana" charset="0"/>
              </a:rPr>
              <a:t>Gatekeeping</a:t>
            </a:r>
            <a:endParaRPr lang="it-IT" sz="2600" dirty="0">
              <a:latin typeface="Verdana" charset="0"/>
              <a:ea typeface="Verdana" charset="0"/>
              <a:cs typeface="Verdana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600" dirty="0">
                <a:latin typeface="Verdana" charset="0"/>
                <a:ea typeface="Verdana" charset="0"/>
                <a:cs typeface="Verdana" charset="0"/>
              </a:rPr>
              <a:t>Potere dei media: non di condizionare l’azione ma essere </a:t>
            </a:r>
            <a:r>
              <a:rPr lang="it-IT" sz="2600" dirty="0" err="1">
                <a:latin typeface="Verdana" charset="0"/>
                <a:ea typeface="Verdana" charset="0"/>
                <a:cs typeface="Verdana" charset="0"/>
              </a:rPr>
              <a:t>gatekeeper</a:t>
            </a:r>
            <a:r>
              <a:rPr lang="it-IT" sz="2600" dirty="0">
                <a:latin typeface="Verdana" charset="0"/>
                <a:ea typeface="Verdana" charset="0"/>
                <a:cs typeface="Verdana" charset="0"/>
              </a:rPr>
              <a:t> dell’informazione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600" dirty="0">
                <a:latin typeface="Verdana" charset="0"/>
                <a:ea typeface="Verdana" charset="0"/>
                <a:cs typeface="Verdana" charset="0"/>
              </a:rPr>
              <a:t>Agenda </a:t>
            </a:r>
            <a:r>
              <a:rPr lang="it-IT" sz="2600" dirty="0" err="1">
                <a:latin typeface="Verdana" charset="0"/>
                <a:ea typeface="Verdana" charset="0"/>
                <a:cs typeface="Verdana" charset="0"/>
              </a:rPr>
              <a:t>setting</a:t>
            </a:r>
            <a:r>
              <a:rPr lang="it-IT" sz="2600" dirty="0">
                <a:latin typeface="Verdana" charset="0"/>
                <a:ea typeface="Verdana" charset="0"/>
                <a:cs typeface="Verdana" charset="0"/>
              </a:rPr>
              <a:t>, </a:t>
            </a:r>
            <a:r>
              <a:rPr lang="it-IT" sz="2600" dirty="0" err="1">
                <a:latin typeface="Verdana" charset="0"/>
                <a:ea typeface="Verdana" charset="0"/>
                <a:cs typeface="Verdana" charset="0"/>
              </a:rPr>
              <a:t>Priming</a:t>
            </a:r>
            <a:r>
              <a:rPr lang="it-IT" sz="2600" dirty="0">
                <a:latin typeface="Verdana" charset="0"/>
                <a:ea typeface="Verdana" charset="0"/>
                <a:cs typeface="Verdana" charset="0"/>
              </a:rPr>
              <a:t>, Indicizzazione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550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210"/>
    </mc:Choice>
    <mc:Fallback xmlns="">
      <p:transition spd="slow" advTm="43221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Interpersonale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sz="2600" dirty="0">
                <a:latin typeface="Verdana" charset="0"/>
                <a:ea typeface="Verdana" charset="0"/>
                <a:cs typeface="Verdana" charset="0"/>
              </a:rPr>
              <a:t>Comunichiamo ciò che noi siamo (identità e costruiamo così la nostra reputazione) in relazione al mondo e all’interlocutore, ciò che l’interlocutore è per il resto del mondo e per noi, includendo in questo l’identità personale, lo stato emotivo temporale e atteggiamenti abituali e le relazioni sociali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06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680"/>
    </mc:Choice>
    <mc:Fallback xmlns="">
      <p:transition spd="slow" advTm="26968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Di auto ed etero regolazione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82298"/>
            <a:ext cx="8229600" cy="452596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Usiamo il linguaggio per regolare le nostre azioni e quelle degli interlocutori, attraverso richieste, ordini, comandi, persuasioni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it-I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Forza                                 Fiducia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it-IT" sz="2000" dirty="0">
              <a:latin typeface="Verdana" charset="0"/>
              <a:ea typeface="Verdana" charset="0"/>
              <a:cs typeface="Verdana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it-IT" sz="2000" dirty="0">
              <a:latin typeface="Verdana" charset="0"/>
              <a:ea typeface="Verdana" charset="0"/>
              <a:cs typeface="Verdana" charset="0"/>
            </a:endParaRP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A1F637A5-389D-1345-9C50-B575CC26EA3C}"/>
              </a:ext>
            </a:extLst>
          </p:cNvPr>
          <p:cNvCxnSpPr/>
          <p:nvPr/>
        </p:nvCxnSpPr>
        <p:spPr>
          <a:xfrm>
            <a:off x="2555776" y="4509120"/>
            <a:ext cx="3888432" cy="0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56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167"/>
    </mc:Choice>
    <mc:Fallback xmlns="">
      <p:transition spd="slow" advTm="50416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12EA3B-7B5E-D846-9001-3BBE269E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Segno come tecnologia</a:t>
            </a:r>
            <a:endParaRPr lang="it-IT" sz="3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C63F24-E61F-5443-B141-89B82236C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it-IT" sz="2400" dirty="0">
                <a:latin typeface="Verdana" charset="0"/>
                <a:ea typeface="Verdana" charset="0"/>
                <a:cs typeface="Verdana" charset="0"/>
              </a:rPr>
              <a:t>Portare in giro concetti senza gli oggetti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it-IT" sz="2400" dirty="0">
                <a:latin typeface="Verdana" charset="0"/>
                <a:ea typeface="Verdana" charset="0"/>
                <a:cs typeface="Verdana" charset="0"/>
              </a:rPr>
              <a:t>Ricordare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it-IT" sz="2400" dirty="0">
                <a:latin typeface="Verdana" charset="0"/>
                <a:ea typeface="Verdana" charset="0"/>
                <a:cs typeface="Verdana" charset="0"/>
              </a:rPr>
              <a:t>Telecomunicare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it-IT" sz="2400" dirty="0">
                <a:latin typeface="Verdana" charset="0"/>
                <a:ea typeface="Verdana" charset="0"/>
                <a:cs typeface="Verdana" charset="0"/>
              </a:rPr>
              <a:t>Far agire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it-IT" sz="2400" dirty="0">
                <a:latin typeface="Verdana" charset="0"/>
                <a:ea typeface="Verdana" charset="0"/>
                <a:cs typeface="Verdana" charset="0"/>
              </a:rPr>
              <a:t>Agire per comando (differenziale autorità-potere, forza, atti illocutori)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it-IT" sz="2400" dirty="0">
                <a:latin typeface="Verdana" charset="0"/>
                <a:ea typeface="Verdana" charset="0"/>
                <a:cs typeface="Verdana" charset="0"/>
              </a:rPr>
              <a:t>Agire per influenza (</a:t>
            </a:r>
            <a:r>
              <a:rPr lang="it-IT" sz="2400" dirty="0" err="1">
                <a:latin typeface="Verdana" charset="0"/>
                <a:ea typeface="Verdana" charset="0"/>
                <a:cs typeface="Verdana" charset="0"/>
              </a:rPr>
              <a:t>implicature</a:t>
            </a:r>
            <a:r>
              <a:rPr lang="it-IT" sz="2400" dirty="0">
                <a:latin typeface="Verdana" charset="0"/>
                <a:ea typeface="Verdana" charset="0"/>
                <a:cs typeface="Verdana" charset="0"/>
              </a:rPr>
              <a:t> conversazionali, atti perlocutori)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109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676"/>
    </mc:Choice>
    <mc:Fallback xmlns="">
      <p:transition spd="slow" advTm="9967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Dal segno all’azione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1556792"/>
            <a:ext cx="822960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Segno </a:t>
            </a:r>
            <a:r>
              <a:rPr lang="it-IT" dirty="0">
                <a:sym typeface="Wingdings"/>
              </a:rPr>
              <a:t> Immagine mentale (IM)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ym typeface="Wingding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ym typeface="Wingdings"/>
              </a:rPr>
              <a:t>Segno  ?  Azione (A)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ym typeface="Wingding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ym typeface="Wingdings"/>
              </a:rPr>
              <a:t>	    IM  Ragione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ym typeface="Wingding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ym typeface="Wingdings"/>
              </a:rPr>
              <a:t>Segno  Emozione (E)		      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ym typeface="Wingding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ym typeface="Wingdings"/>
              </a:rPr>
              <a:t>		      IM  E</a:t>
            </a:r>
            <a:endParaRPr lang="it-IT" dirty="0"/>
          </a:p>
        </p:txBody>
      </p:sp>
      <p:cxnSp>
        <p:nvCxnSpPr>
          <p:cNvPr id="5" name="Connettore 2 4"/>
          <p:cNvCxnSpPr/>
          <p:nvPr/>
        </p:nvCxnSpPr>
        <p:spPr>
          <a:xfrm>
            <a:off x="4716016" y="3933056"/>
            <a:ext cx="2160240" cy="6866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Connettore 2 5"/>
          <p:cNvCxnSpPr>
            <a:cxnSpLocks/>
          </p:cNvCxnSpPr>
          <p:nvPr/>
        </p:nvCxnSpPr>
        <p:spPr>
          <a:xfrm flipV="1">
            <a:off x="4716016" y="4837945"/>
            <a:ext cx="2160240" cy="11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V="1">
            <a:off x="4716016" y="5187444"/>
            <a:ext cx="2160240" cy="5458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5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656"/>
    </mc:Choice>
    <mc:Fallback xmlns="">
      <p:transition spd="slow" advTm="146656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DD5465312C79547BB9250D0BCE4BEB3" ma:contentTypeVersion="4" ma:contentTypeDescription="Creare un nuovo documento." ma:contentTypeScope="" ma:versionID="7354281a92359742fe223a2e6a5bf825">
  <xsd:schema xmlns:xsd="http://www.w3.org/2001/XMLSchema" xmlns:xs="http://www.w3.org/2001/XMLSchema" xmlns:p="http://schemas.microsoft.com/office/2006/metadata/properties" xmlns:ns2="e7697a35-487d-4c7e-9698-8d3886b024f0" xmlns:ns3="12f08c00-dc56-4213-bf7a-19a314144aca" targetNamespace="http://schemas.microsoft.com/office/2006/metadata/properties" ma:root="true" ma:fieldsID="afcdecdfa1de0fca55cb4a1a1a20c454" ns2:_="" ns3:_="">
    <xsd:import namespace="e7697a35-487d-4c7e-9698-8d3886b024f0"/>
    <xsd:import namespace="12f08c00-dc56-4213-bf7a-19a314144a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697a35-487d-4c7e-9698-8d3886b024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08c00-dc56-4213-bf7a-19a314144a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75C44E-E42D-4E76-AF9E-B5EA5D6601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697a35-487d-4c7e-9698-8d3886b024f0"/>
    <ds:schemaRef ds:uri="12f08c00-dc56-4213-bf7a-19a314144a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B8B9C0-52F5-48AD-A9DF-DE7B4DA0677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CE0D92F-8CAB-47C3-99E2-BAAE9EE831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869</Words>
  <Application>Microsoft Office PowerPoint</Application>
  <PresentationFormat>Presentazione su schermo (4:3)</PresentationFormat>
  <Paragraphs>98</Paragraphs>
  <Slides>17</Slides>
  <Notes>1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Arial</vt:lpstr>
      <vt:lpstr>Calibri</vt:lpstr>
      <vt:lpstr>Verdana</vt:lpstr>
      <vt:lpstr>Tema di Office</vt:lpstr>
      <vt:lpstr>Le funzioni del linguaggio</vt:lpstr>
      <vt:lpstr>Le funzioni del linguaggio 1/2</vt:lpstr>
      <vt:lpstr>Le funzioni del linguaggio 2/2</vt:lpstr>
      <vt:lpstr>Referenziale - Rappresentazionale</vt:lpstr>
      <vt:lpstr>Potere informativo</vt:lpstr>
      <vt:lpstr>Interpersonale</vt:lpstr>
      <vt:lpstr>Di auto ed etero regolazione</vt:lpstr>
      <vt:lpstr>Segno come tecnologia</vt:lpstr>
      <vt:lpstr>Dal segno all’azione</vt:lpstr>
      <vt:lpstr>Il caso Iago https://www.youtube.com/watch?v=CKHhnS5F_08&amp;t=65s</vt:lpstr>
      <vt:lpstr>Iago VS Otello</vt:lpstr>
      <vt:lpstr>Armi di Iago</vt:lpstr>
      <vt:lpstr>E Interpreazione/Scelta  A</vt:lpstr>
      <vt:lpstr>Interpretazione o scelta</vt:lpstr>
      <vt:lpstr>Usare le emozioni per costruire ambienti comunicativi</vt:lpstr>
      <vt:lpstr>Di coordinazione delle sequenze interattive</vt:lpstr>
      <vt:lpstr>Di metacomunicazione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DEFINIZIONI DI COMUNICAZIONE</dc:title>
  <dc:creator>Nicola</dc:creator>
  <cp:lastModifiedBy>Nicola Strizzolo</cp:lastModifiedBy>
  <cp:revision>179</cp:revision>
  <dcterms:created xsi:type="dcterms:W3CDTF">2011-03-04T06:24:27Z</dcterms:created>
  <dcterms:modified xsi:type="dcterms:W3CDTF">2023-10-12T09:18:56Z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0x010100BDD5465312C79547BB9250D0BCE4BEB3</vt:lpwstr>
  </property>
</Properties>
</file>