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sldIdLst>
    <p:sldId id="256" r:id="rId5"/>
    <p:sldId id="317" r:id="rId6"/>
    <p:sldId id="272" r:id="rId7"/>
    <p:sldId id="257" r:id="rId8"/>
    <p:sldId id="298" r:id="rId9"/>
    <p:sldId id="258" r:id="rId10"/>
    <p:sldId id="314" r:id="rId11"/>
    <p:sldId id="315" r:id="rId12"/>
    <p:sldId id="316" r:id="rId13"/>
    <p:sldId id="259" r:id="rId14"/>
    <p:sldId id="260" r:id="rId15"/>
    <p:sldId id="261" r:id="rId16"/>
    <p:sldId id="262" r:id="rId17"/>
    <p:sldId id="294" r:id="rId18"/>
    <p:sldId id="295" r:id="rId19"/>
    <p:sldId id="296" r:id="rId20"/>
    <p:sldId id="297" r:id="rId21"/>
    <p:sldId id="273" r:id="rId22"/>
    <p:sldId id="299" r:id="rId23"/>
    <p:sldId id="313" r:id="rId24"/>
    <p:sldId id="310" r:id="rId25"/>
    <p:sldId id="311" r:id="rId26"/>
    <p:sldId id="304" r:id="rId27"/>
    <p:sldId id="275" r:id="rId28"/>
    <p:sldId id="263" r:id="rId29"/>
    <p:sldId id="300" r:id="rId30"/>
    <p:sldId id="312" r:id="rId31"/>
    <p:sldId id="309" r:id="rId32"/>
    <p:sldId id="276" r:id="rId33"/>
    <p:sldId id="308" r:id="rId34"/>
    <p:sldId id="277" r:id="rId35"/>
    <p:sldId id="301" r:id="rId36"/>
    <p:sldId id="291" r:id="rId37"/>
    <p:sldId id="302" r:id="rId3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795E91-1EAE-4DE1-A5B5-8E3F03D8A256}" v="15" dt="2022-11-02T15:21:18.18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0"/>
    <p:restoredTop sz="92296"/>
  </p:normalViewPr>
  <p:slideViewPr>
    <p:cSldViewPr>
      <p:cViewPr varScale="1">
        <p:scale>
          <a:sx n="104" d="100"/>
          <a:sy n="104" d="100"/>
        </p:scale>
        <p:origin x="195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7BE44-AF04-A741-BDE6-3CD0F74903E2}" type="datetimeFigureOut">
              <a:rPr lang="it-IT" smtClean="0"/>
              <a:t>02/04/2024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EDA20-11DC-1241-80AC-113BCDA8ACF4}" type="slidenum">
              <a:rPr lang="it-IT" smtClean="0"/>
              <a:t>‹N›</a:t>
            </a:fld>
            <a:endParaRPr lang="it-IT"/>
          </a:p>
        </p:txBody>
      </p:sp>
    </p:spTree>
    <p:extLst>
      <p:ext uri="{BB962C8B-B14F-4D97-AF65-F5344CB8AC3E}">
        <p14:creationId xmlns:p14="http://schemas.microsoft.com/office/powerpoint/2010/main" val="147928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23DD3690-5FE6-4ECE-AA64-7795DB5431BD}" type="datetimeFigureOut">
              <a:rPr lang="it-IT"/>
              <a:pPr>
                <a:defRPr/>
              </a:pPr>
              <a:t>02/04/2024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ED4F4A-90B3-4DFE-AAE8-93F6DF643F4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69BCD31-BB5B-4EA1-8BA2-B896ED2ABF67}" type="datetimeFigureOut">
              <a:rPr lang="it-IT"/>
              <a:pPr>
                <a:defRPr/>
              </a:pPr>
              <a:t>02/04/2024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71A19F8-D4E2-4CA7-82BE-44747F38871E}"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160BD0E-22D2-4027-B60B-AF7945F43EAD}" type="datetimeFigureOut">
              <a:rPr lang="it-IT"/>
              <a:pPr>
                <a:defRPr/>
              </a:pPr>
              <a:t>02/04/2024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C845AC4-AA74-47F2-8968-09C8EEBD49EC}"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1BC51BF-E694-4D32-BC9E-1174806B6991}" type="datetimeFigureOut">
              <a:rPr lang="it-IT"/>
              <a:pPr>
                <a:defRPr/>
              </a:pPr>
              <a:t>02/04/2024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02CAB6F-4DFE-41E6-8975-F4232025D0BF}"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56065A4-7B6E-4B28-AA88-3E8A7D8105C7}" type="datetimeFigureOut">
              <a:rPr lang="it-IT"/>
              <a:pPr>
                <a:defRPr/>
              </a:pPr>
              <a:t>02/04/2024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55E0141-5D70-429C-93B7-623C5C51A38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B80C17F2-A571-45E0-9BCA-9F939896C136}" type="datetimeFigureOut">
              <a:rPr lang="it-IT"/>
              <a:pPr>
                <a:defRPr/>
              </a:pPr>
              <a:t>02/04/2024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375A38E-A1D5-43B7-854E-D5A8D8602E5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CE9D446B-D909-4495-89CD-83698A2FE488}" type="datetimeFigureOut">
              <a:rPr lang="it-IT"/>
              <a:pPr>
                <a:defRPr/>
              </a:pPr>
              <a:t>02/04/2024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F7BEAF96-D0A4-4AA9-A511-0283A24DBBAD}"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114EDE74-996E-41FB-9B73-34250EF4B3F5}" type="datetimeFigureOut">
              <a:rPr lang="it-IT"/>
              <a:pPr>
                <a:defRPr/>
              </a:pPr>
              <a:t>02/04/2024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830BB4C-8727-4563-ADE8-E6BA2598895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6337859-9B0B-4D70-BF1E-393D016A06AC}" type="datetimeFigureOut">
              <a:rPr lang="it-IT"/>
              <a:pPr>
                <a:defRPr/>
              </a:pPr>
              <a:t>02/04/2024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44451D8-1038-43FA-8C75-99D8D564007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715A2FE-939A-476F-801D-F3CF1FF39DC0}" type="datetimeFigureOut">
              <a:rPr lang="it-IT"/>
              <a:pPr>
                <a:defRPr/>
              </a:pPr>
              <a:t>02/04/2024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44DF6AE-8900-416C-A0E2-A08A6DD0CC05}"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E012041-C8BF-4FD6-B718-D5EA56887105}" type="datetimeFigureOut">
              <a:rPr lang="it-IT"/>
              <a:pPr>
                <a:defRPr/>
              </a:pPr>
              <a:t>02/04/2024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5AD3166-3FAF-4376-9AED-E5DD00B65A3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1621CC1-F12A-444D-858B-2266EFA0C9C4}" type="datetimeFigureOut">
              <a:rPr lang="it-IT"/>
              <a:pPr>
                <a:defRPr/>
              </a:pPr>
              <a:t>02/04/2024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238283-F400-4B0C-BBB0-370D9CE9D0E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olo 1"/>
          <p:cNvSpPr>
            <a:spLocks noGrp="1"/>
          </p:cNvSpPr>
          <p:nvPr>
            <p:ph type="ctrTitle"/>
          </p:nvPr>
        </p:nvSpPr>
        <p:spPr>
          <a:xfrm>
            <a:off x="487836" y="4559523"/>
            <a:ext cx="8176104" cy="1236440"/>
          </a:xfrm>
          <a:noFill/>
        </p:spPr>
        <p:txBody>
          <a:bodyPr>
            <a:normAutofit/>
          </a:bodyPr>
          <a:lstStyle/>
          <a:p>
            <a:pPr eaLnBrk="1" hangingPunct="1">
              <a:lnSpc>
                <a:spcPct val="90000"/>
              </a:lnSpc>
            </a:pPr>
            <a: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t>ELEMENTI DI COMUNICAZIONE</a:t>
            </a:r>
            <a:b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br>
            <a:r>
              <a:rPr lang="it-IT" sz="3200" dirty="0">
                <a:solidFill>
                  <a:schemeClr val="accent1"/>
                </a:solidFill>
                <a:latin typeface="Verdana" panose="020B0604030504040204" pitchFamily="34" charset="0"/>
                <a:ea typeface="Verdana" panose="020B0604030504040204" pitchFamily="34" charset="0"/>
                <a:cs typeface="Verdana" panose="020B0604030504040204" pitchFamily="34" charset="0"/>
              </a:rPr>
              <a:t>prima parte</a:t>
            </a:r>
          </a:p>
        </p:txBody>
      </p:sp>
      <p:sp>
        <p:nvSpPr>
          <p:cNvPr id="3" name="Sottotitolo 2"/>
          <p:cNvSpPr>
            <a:spLocks noGrp="1"/>
          </p:cNvSpPr>
          <p:nvPr>
            <p:ph type="subTitle" idx="1"/>
          </p:nvPr>
        </p:nvSpPr>
        <p:spPr>
          <a:xfrm>
            <a:off x="487836" y="5795963"/>
            <a:ext cx="8176104" cy="560388"/>
          </a:xfrm>
          <a:noFill/>
        </p:spPr>
        <p:txBody>
          <a:bodyPr rtlCol="0">
            <a:normAutofit fontScale="92500" lnSpcReduction="20000"/>
          </a:bodyPr>
          <a:lstStyle/>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STRUTTURA</a:t>
            </a:r>
          </a:p>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CONCETTI BASE</a:t>
            </a:r>
          </a:p>
          <a:p>
            <a:pPr eaLnBrk="1" fontAlgn="auto" hangingPunct="1">
              <a:lnSpc>
                <a:spcPct val="90000"/>
              </a:lnSpc>
              <a:spcAft>
                <a:spcPts val="0"/>
              </a:spcAft>
              <a:buFont typeface="Arial" pitchFamily="34" charset="0"/>
              <a:buNone/>
              <a:defRPr/>
            </a:pPr>
            <a:endParaRPr lang="it-IT" sz="1500" dirty="0"/>
          </a:p>
        </p:txBody>
      </p:sp>
      <p:pic>
        <p:nvPicPr>
          <p:cNvPr id="4" name="Immagine 3">
            <a:extLst>
              <a:ext uri="{FF2B5EF4-FFF2-40B4-BE49-F238E27FC236}">
                <a16:creationId xmlns:a16="http://schemas.microsoft.com/office/drawing/2014/main" id="{1C9FB474-7599-0A97-D1E6-977FD756FC3F}"/>
              </a:ext>
            </a:extLst>
          </p:cNvPr>
          <p:cNvPicPr>
            <a:picLocks noChangeAspect="1"/>
          </p:cNvPicPr>
          <p:nvPr/>
        </p:nvPicPr>
        <p:blipFill rotWithShape="1">
          <a:blip r:embed="rId2"/>
          <a:srcRect b="1876"/>
          <a:stretch/>
        </p:blipFill>
        <p:spPr>
          <a:xfrm>
            <a:off x="20" y="-52551"/>
            <a:ext cx="9143979" cy="42394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70182"/>
    </mc:Choice>
    <mc:Fallback xmlns="">
      <p:transition spd="slow" advTm="27018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2" cstate="print"/>
          <a:srcRect/>
          <a:stretch>
            <a:fillRect/>
          </a:stretch>
        </p:blipFill>
        <p:spPr bwMode="auto">
          <a:xfrm>
            <a:off x="1979712" y="1420786"/>
            <a:ext cx="4998679" cy="2193298"/>
          </a:xfrm>
          <a:prstGeom prst="rect">
            <a:avLst/>
          </a:prstGeom>
          <a:noFill/>
          <a:ln w="9525">
            <a:noFill/>
            <a:miter lim="800000"/>
            <a:headEnd/>
            <a:tailEnd/>
          </a:ln>
        </p:spPr>
      </p:pic>
      <p:sp>
        <p:nvSpPr>
          <p:cNvPr id="6147" name="CasellaDiTesto 3"/>
          <p:cNvSpPr txBox="1">
            <a:spLocks noChangeArrowheads="1"/>
          </p:cNvSpPr>
          <p:nvPr/>
        </p:nvSpPr>
        <p:spPr bwMode="auto">
          <a:xfrm>
            <a:off x="971600" y="4149080"/>
            <a:ext cx="7848600" cy="2862322"/>
          </a:xfrm>
          <a:prstGeom prst="rect">
            <a:avLst/>
          </a:prstGeom>
          <a:noFill/>
          <a:ln w="9525">
            <a:noFill/>
            <a:miter lim="800000"/>
            <a:headEnd/>
            <a:tailEnd/>
          </a:ln>
        </p:spPr>
        <p:txBody>
          <a:bodyPr>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   FORMA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EMOZIONI</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rPr>
              <a:t>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AZIONE</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CONTENUTO  RAGIONE</a:t>
            </a:r>
          </a:p>
          <a:p>
            <a:endParaRPr lang="it-IT" dirty="0">
              <a:latin typeface="Calibri" pitchFamily="34" charset="0"/>
              <a:sym typeface="Wingdings" pitchFamily="2" charset="2"/>
            </a:endParaRPr>
          </a:p>
          <a:p>
            <a:endParaRPr lang="it-IT" dirty="0">
              <a:latin typeface="Calibri" pitchFamily="34" charset="0"/>
              <a:sym typeface="Wingdings" pitchFamily="2" charset="2"/>
            </a:endParaRPr>
          </a:p>
          <a:p>
            <a:endParaRPr lang="it-IT" dirty="0">
              <a:latin typeface="Calibri" pitchFamily="34" charset="0"/>
            </a:endParaRPr>
          </a:p>
        </p:txBody>
      </p:sp>
      <p:cxnSp>
        <p:nvCxnSpPr>
          <p:cNvPr id="12" name="Connettore 2 11"/>
          <p:cNvCxnSpPr/>
          <p:nvPr/>
        </p:nvCxnSpPr>
        <p:spPr>
          <a:xfrm flipV="1">
            <a:off x="5004048" y="5184347"/>
            <a:ext cx="1008063"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ttore 2 12"/>
          <p:cNvCxnSpPr/>
          <p:nvPr/>
        </p:nvCxnSpPr>
        <p:spPr>
          <a:xfrm>
            <a:off x="5076056" y="4396939"/>
            <a:ext cx="1079500"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Forma / Contenuto</a:t>
            </a:r>
          </a:p>
        </p:txBody>
      </p:sp>
    </p:spTree>
  </p:cSld>
  <p:clrMapOvr>
    <a:masterClrMapping/>
  </p:clrMapOvr>
  <mc:AlternateContent xmlns:mc="http://schemas.openxmlformats.org/markup-compatibility/2006" xmlns:p14="http://schemas.microsoft.com/office/powerpoint/2010/main">
    <mc:Choice Requires="p14">
      <p:transition spd="slow" p14:dur="2000" advTm="2059"/>
    </mc:Choice>
    <mc:Fallback xmlns="">
      <p:transition spd="slow" advTm="205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187624" y="1412776"/>
            <a:ext cx="6940190" cy="4536504"/>
          </a:xfrm>
          <a:prstGeom prst="rect">
            <a:avLst/>
          </a:prstGeom>
          <a:noFill/>
          <a:ln w="9525">
            <a:noFill/>
            <a:miter lim="800000"/>
            <a:headEnd/>
            <a:tailEnd/>
          </a:ln>
        </p:spPr>
      </p:pic>
      <p:sp>
        <p:nvSpPr>
          <p:cNvPr id="3"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Ragione vs Emozione</a:t>
            </a:r>
          </a:p>
        </p:txBody>
      </p:sp>
    </p:spTree>
  </p:cSld>
  <p:clrMapOvr>
    <a:masterClrMapping/>
  </p:clrMapOvr>
  <mc:AlternateContent xmlns:mc="http://schemas.openxmlformats.org/markup-compatibility/2006" xmlns:p14="http://schemas.microsoft.com/office/powerpoint/2010/main">
    <mc:Choice Requires="p14">
      <p:transition spd="slow" p14:dur="2000" advTm="2447"/>
    </mc:Choice>
    <mc:Fallback xmlns="">
      <p:transition spd="slow" advTm="244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039389" y="2960687"/>
            <a:ext cx="1323459" cy="1281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Rettangolo 2"/>
          <p:cNvSpPr/>
          <p:nvPr/>
        </p:nvSpPr>
        <p:spPr>
          <a:xfrm>
            <a:off x="1259632" y="3140968"/>
            <a:ext cx="796945" cy="923330"/>
          </a:xfrm>
          <a:prstGeom prst="rect">
            <a:avLst/>
          </a:prstGeom>
          <a:noFill/>
        </p:spPr>
        <p:txBody>
          <a:bodyPr wrap="square">
            <a:spAutoFit/>
          </a:bodyPr>
          <a:lstStyle/>
          <a:p>
            <a:pPr algn="ctr" fontAlgn="auto">
              <a:spcBef>
                <a:spcPts val="0"/>
              </a:spcBef>
              <a:spcAft>
                <a:spcPts val="0"/>
              </a:spcAft>
              <a:defRPr/>
            </a:pPr>
            <a:r>
              <a:rPr lang="it-IT"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A</a:t>
            </a:r>
          </a:p>
        </p:txBody>
      </p:sp>
      <p:sp>
        <p:nvSpPr>
          <p:cNvPr id="8196" name="CasellaDiTesto 3"/>
          <p:cNvSpPr txBox="1">
            <a:spLocks noChangeArrowheads="1"/>
          </p:cNvSpPr>
          <p:nvPr/>
        </p:nvSpPr>
        <p:spPr bwMode="auto">
          <a:xfrm>
            <a:off x="2771800" y="692696"/>
            <a:ext cx="6264275" cy="5820183"/>
          </a:xfrm>
          <a:prstGeom prst="rect">
            <a:avLst/>
          </a:prstGeom>
          <a:noFill/>
          <a:ln w="9525">
            <a:noFill/>
            <a:miter lim="800000"/>
            <a:headEnd/>
            <a:tailEnd/>
          </a:ln>
        </p:spPr>
        <p:txBody>
          <a:bodyPr>
            <a:spAutoFit/>
          </a:bodyPr>
          <a:lstStyle/>
          <a:p>
            <a:endParaRPr lang="it-IT" dirty="0">
              <a:latin typeface="Calibri" pitchFamily="34" charset="0"/>
            </a:endParaRPr>
          </a:p>
          <a:p>
            <a:endParaRPr lang="it-IT" dirty="0">
              <a:latin typeface="Calibri" pitchFamily="34" charset="0"/>
            </a:endParaRPr>
          </a:p>
          <a:p>
            <a:pPr marL="285750" indent="-285750" algn="just">
              <a:lnSpc>
                <a:spcPct val="150000"/>
              </a:lnSpc>
              <a:buFontTx/>
              <a:buChar char="-"/>
            </a:pPr>
            <a:r>
              <a:rPr lang="it-IT" sz="2600" dirty="0">
                <a:latin typeface="Verdana" charset="0"/>
                <a:ea typeface="Verdana" charset="0"/>
                <a:cs typeface="Verdana" charset="0"/>
                <a:sym typeface="Wingdings"/>
              </a:rPr>
              <a:t>Interazione</a:t>
            </a:r>
          </a:p>
          <a:p>
            <a:pPr marL="285750" indent="-285750" algn="just">
              <a:lnSpc>
                <a:spcPct val="150000"/>
              </a:lnSpc>
              <a:buFontTx/>
              <a:buChar char="-"/>
            </a:pPr>
            <a:r>
              <a:rPr lang="it-IT" sz="2600" dirty="0">
                <a:latin typeface="Verdana" charset="0"/>
                <a:ea typeface="Verdana" charset="0"/>
                <a:cs typeface="Verdana" charset="0"/>
                <a:sym typeface="Wingdings"/>
              </a:rPr>
              <a:t>Esprimere un giudizio</a:t>
            </a:r>
          </a:p>
          <a:p>
            <a:pPr marL="285750" indent="-285750" algn="just">
              <a:lnSpc>
                <a:spcPct val="150000"/>
              </a:lnSpc>
              <a:buFontTx/>
              <a:buChar char="-"/>
            </a:pPr>
            <a:r>
              <a:rPr lang="it-IT" sz="2600" dirty="0">
                <a:latin typeface="Verdana" charset="0"/>
                <a:ea typeface="Verdana" charset="0"/>
                <a:cs typeface="Verdana" charset="0"/>
                <a:sym typeface="Wingdings"/>
              </a:rPr>
              <a:t>Fare un acquisto</a:t>
            </a:r>
          </a:p>
          <a:p>
            <a:pPr marL="285750" indent="-285750" algn="just">
              <a:lnSpc>
                <a:spcPct val="150000"/>
              </a:lnSpc>
              <a:buFontTx/>
              <a:buChar char="-"/>
            </a:pPr>
            <a:r>
              <a:rPr lang="it-IT" sz="2600" dirty="0">
                <a:latin typeface="Verdana" charset="0"/>
                <a:ea typeface="Verdana" charset="0"/>
                <a:cs typeface="Verdana" charset="0"/>
                <a:sym typeface="Wingdings"/>
              </a:rPr>
              <a:t>Votare</a:t>
            </a:r>
          </a:p>
          <a:p>
            <a:pPr marL="285750" indent="-285750" algn="just">
              <a:lnSpc>
                <a:spcPct val="150000"/>
              </a:lnSpc>
              <a:buFontTx/>
              <a:buChar char="-"/>
            </a:pPr>
            <a:r>
              <a:rPr lang="it-IT" sz="2600" dirty="0">
                <a:latin typeface="Verdana" charset="0"/>
                <a:ea typeface="Verdana" charset="0"/>
                <a:cs typeface="Verdana" charset="0"/>
                <a:sym typeface="Wingdings"/>
              </a:rPr>
              <a:t>Iscriversi, tesserarsi a</a:t>
            </a:r>
          </a:p>
          <a:p>
            <a:pPr marL="285750" indent="-285750" algn="just">
              <a:lnSpc>
                <a:spcPct val="150000"/>
              </a:lnSpc>
              <a:buFontTx/>
              <a:buChar char="-"/>
            </a:pPr>
            <a:r>
              <a:rPr lang="it-IT" sz="2600" dirty="0">
                <a:latin typeface="Verdana" charset="0"/>
                <a:ea typeface="Verdana" charset="0"/>
                <a:cs typeface="Verdana" charset="0"/>
                <a:sym typeface="Wingdings"/>
              </a:rPr>
              <a:t>Ricordarsi</a:t>
            </a:r>
          </a:p>
          <a:p>
            <a:pPr marL="285750" indent="-285750" algn="just">
              <a:lnSpc>
                <a:spcPct val="150000"/>
              </a:lnSpc>
              <a:buFontTx/>
              <a:buChar char="-"/>
            </a:pPr>
            <a:r>
              <a:rPr lang="it-IT" sz="2600" dirty="0">
                <a:latin typeface="Verdana" charset="0"/>
                <a:ea typeface="Verdana" charset="0"/>
                <a:cs typeface="Verdana" charset="0"/>
                <a:sym typeface="Wingdings"/>
              </a:rPr>
              <a:t>Intervenire</a:t>
            </a:r>
          </a:p>
          <a:p>
            <a:pPr marL="285750" indent="-285750" algn="just">
              <a:lnSpc>
                <a:spcPct val="150000"/>
              </a:lnSpc>
              <a:buFontTx/>
              <a:buChar char="-"/>
            </a:pPr>
            <a:r>
              <a:rPr lang="it-IT" sz="2600" dirty="0">
                <a:latin typeface="Verdana" charset="0"/>
                <a:ea typeface="Verdana" charset="0"/>
                <a:cs typeface="Verdana" charset="0"/>
                <a:sym typeface="Wingdings"/>
              </a:rPr>
              <a:t>…</a:t>
            </a:r>
            <a:endParaRPr lang="it-IT" sz="2600" dirty="0">
              <a:latin typeface="Verdana" charset="0"/>
              <a:ea typeface="Verdana" charset="0"/>
              <a:cs typeface="Verdana" charset="0"/>
            </a:endParaRPr>
          </a:p>
          <a:p>
            <a:pPr>
              <a:lnSpc>
                <a:spcPct val="150000"/>
              </a:lnSpc>
            </a:pPr>
            <a:endParaRPr lang="it-IT" dirty="0">
              <a:latin typeface="Calibri" pitchFamily="34" charset="0"/>
            </a:endParaRPr>
          </a:p>
        </p:txBody>
      </p:sp>
      <p:sp>
        <p:nvSpPr>
          <p:cNvPr id="7"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Azione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457200" y="274638"/>
            <a:ext cx="8229600" cy="1143000"/>
          </a:xfrm>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60000"/>
              </a:lnSpc>
              <a:spcAft>
                <a:spcPts val="0"/>
              </a:spcAft>
              <a:buNone/>
              <a:defRPr/>
            </a:pPr>
            <a:r>
              <a:rPr lang="it-IT" i="1" dirty="0">
                <a:latin typeface="Verdana" pitchFamily="34" charset="0"/>
                <a:ea typeface="Verdana" pitchFamily="34" charset="0"/>
                <a:cs typeface="Verdana" pitchFamily="34" charset="0"/>
              </a:rPr>
              <a:t>Comunicazione come contatto (connessione):</a:t>
            </a:r>
          </a:p>
          <a:p>
            <a:pPr marL="0" indent="0" algn="just" eaLnBrk="1" fontAlgn="auto" hangingPunct="1">
              <a:lnSpc>
                <a:spcPct val="160000"/>
              </a:lnSpc>
              <a:spcAft>
                <a:spcPts val="0"/>
              </a:spcAft>
              <a:buNone/>
              <a:defRPr/>
            </a:pPr>
            <a:r>
              <a:rPr lang="it-IT" dirty="0">
                <a:latin typeface="Verdana" pitchFamily="34" charset="0"/>
                <a:ea typeface="Verdana" pitchFamily="34" charset="0"/>
                <a:cs typeface="Verdana" pitchFamily="34" charset="0"/>
              </a:rPr>
              <a:t>le vie ed i mezzi di comunicazione sono possibilità di contaminazioni culturali e di partecipazione</a:t>
            </a:r>
          </a:p>
          <a:p>
            <a:pPr eaLnBrk="1" fontAlgn="auto" hangingPunct="1">
              <a:spcAft>
                <a:spcPts val="0"/>
              </a:spcAft>
              <a:buFont typeface="Arial" pitchFamily="34" charset="0"/>
              <a:buChar char="•"/>
              <a:defRPr/>
            </a:pPr>
            <a:endParaRPr lang="it-IT" dirty="0"/>
          </a:p>
        </p:txBody>
      </p:sp>
      <p:sp>
        <p:nvSpPr>
          <p:cNvPr id="2" name="Rettangolo 1">
            <a:extLst>
              <a:ext uri="{FF2B5EF4-FFF2-40B4-BE49-F238E27FC236}">
                <a16:creationId xmlns:a16="http://schemas.microsoft.com/office/drawing/2014/main" id="{6467F377-4C75-C149-B36C-BFF944CF999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1°</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noAutofit/>
          </a:bodyPr>
          <a:lstStyle/>
          <a:p>
            <a:pPr eaLnBrk="1" hangingPunct="1"/>
            <a:r>
              <a:rPr lang="it-IT" altLang="it-IT" sz="3200" dirty="0">
                <a:solidFill>
                  <a:srgbClr val="002060"/>
                </a:solidFill>
                <a:latin typeface="Verdana" pitchFamily="34" charset="0"/>
                <a:ea typeface="+mn-ea"/>
                <a:cs typeface="Arial" charset="0"/>
              </a:rPr>
              <a:t>Connessione come</a:t>
            </a:r>
            <a:br>
              <a:rPr lang="it-IT" altLang="it-IT" sz="3200" dirty="0">
                <a:solidFill>
                  <a:srgbClr val="002060"/>
                </a:solidFill>
                <a:latin typeface="Verdana" pitchFamily="34" charset="0"/>
                <a:ea typeface="+mn-ea"/>
                <a:cs typeface="Arial" charset="0"/>
              </a:rPr>
            </a:br>
            <a:r>
              <a:rPr lang="it-IT" altLang="it-IT" sz="3200" dirty="0">
                <a:solidFill>
                  <a:srgbClr val="002060"/>
                </a:solidFill>
                <a:latin typeface="Verdana" pitchFamily="34" charset="0"/>
                <a:ea typeface="+mn-ea"/>
                <a:cs typeface="Arial" charset="0"/>
              </a:rPr>
              <a:t>Interpenetrazione - Interdipendenza globale</a:t>
            </a:r>
          </a:p>
        </p:txBody>
      </p:sp>
      <p:sp>
        <p:nvSpPr>
          <p:cNvPr id="5" name="Segnaposto contenuto 4"/>
          <p:cNvSpPr>
            <a:spLocks noGrp="1"/>
          </p:cNvSpPr>
          <p:nvPr>
            <p:ph idx="1"/>
          </p:nvPr>
        </p:nvSpPr>
        <p:spPr>
          <a:xfrm>
            <a:off x="457200" y="1600200"/>
            <a:ext cx="8229600" cy="4983162"/>
          </a:xfrm>
        </p:spPr>
        <p:txBody>
          <a:bodyPr rtlCol="0">
            <a:normAutofit fontScale="62500" lnSpcReduction="20000"/>
          </a:bodyPr>
          <a:lstStyle/>
          <a:p>
            <a:pPr algn="just">
              <a:buNone/>
              <a:defRPr/>
            </a:pPr>
            <a:r>
              <a:rPr lang="it-IT" sz="4400" dirty="0">
                <a:latin typeface="Verdana" pitchFamily="34" charset="0"/>
                <a:ea typeface="Verdana" pitchFamily="34" charset="0"/>
                <a:cs typeface="Verdana" pitchFamily="34" charset="0"/>
              </a:rPr>
              <a:t>Nella storia dell’umanità connessioni tra</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nuove vie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nuovi mezzi di comunicazione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mutamenti delle condizioni produttive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evoluzioni nelle tecnologie dei servizi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adozione di nuovi codici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politici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culturali</a:t>
            </a:r>
          </a:p>
          <a:p>
            <a:pPr>
              <a:buFont typeface="Arial" panose="020B0604020202020204" pitchFamily="34" charset="0"/>
              <a:buChar char="•"/>
              <a:defRPr/>
            </a:pPr>
            <a:endParaRPr lang="it-IT" dirty="0"/>
          </a:p>
        </p:txBody>
      </p:sp>
    </p:spTree>
    <p:extLst>
      <p:ext uri="{BB962C8B-B14F-4D97-AF65-F5344CB8AC3E}">
        <p14:creationId xmlns:p14="http://schemas.microsoft.com/office/powerpoint/2010/main" val="2405255475"/>
      </p:ext>
    </p:extLst>
  </p:cSld>
  <p:clrMapOvr>
    <a:masterClrMapping/>
  </p:clrMapOvr>
  <mc:AlternateContent xmlns:mc="http://schemas.openxmlformats.org/markup-compatibility/2006" xmlns:p14="http://schemas.microsoft.com/office/powerpoint/2010/main">
    <mc:Choice Requires="p14">
      <p:transition spd="slow" p14:dur="2000" advTm="3353"/>
    </mc:Choice>
    <mc:Fallback xmlns="">
      <p:transition spd="slow" advTm="335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Es. Torchio a caratteri mobili</a:t>
            </a:r>
          </a:p>
        </p:txBody>
      </p:sp>
      <p:sp>
        <p:nvSpPr>
          <p:cNvPr id="3" name="Segnaposto contenuto 2"/>
          <p:cNvSpPr>
            <a:spLocks noGrp="1"/>
          </p:cNvSpPr>
          <p:nvPr>
            <p:ph idx="1"/>
          </p:nvPr>
        </p:nvSpPr>
        <p:spPr>
          <a:xfrm>
            <a:off x="457200" y="1417638"/>
            <a:ext cx="8229600" cy="5165724"/>
          </a:xfrm>
        </p:spPr>
        <p:txBody>
          <a:bodyPr rtlCol="0">
            <a:noAutofit/>
          </a:bodyPr>
          <a:lstStyle/>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Premesse tecniche indispensabili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Invenzione del torchio tipografico e dei caratteri mobili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Conseguenze diffusione della stampa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Religiose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Politiche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Culturali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Rinascimento e Riforma protestante</a:t>
            </a:r>
          </a:p>
        </p:txBody>
      </p:sp>
    </p:spTree>
    <p:extLst>
      <p:ext uri="{BB962C8B-B14F-4D97-AF65-F5344CB8AC3E}">
        <p14:creationId xmlns:p14="http://schemas.microsoft.com/office/powerpoint/2010/main" val="3986718501"/>
      </p:ext>
    </p:extLst>
  </p:cSld>
  <p:clrMapOvr>
    <a:masterClrMapping/>
  </p:clrMapOvr>
  <mc:AlternateContent xmlns:mc="http://schemas.openxmlformats.org/markup-compatibility/2006" xmlns:p14="http://schemas.microsoft.com/office/powerpoint/2010/main">
    <mc:Choice Requires="p14">
      <p:transition spd="slow" p14:dur="2000" advTm="76"/>
    </mc:Choice>
    <mc:Fallback xmlns="">
      <p:transition spd="slow" advTm="7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I nuovi media</a:t>
            </a:r>
          </a:p>
        </p:txBody>
      </p:sp>
      <p:sp>
        <p:nvSpPr>
          <p:cNvPr id="41987" name="Segnaposto contenuto 2"/>
          <p:cNvSpPr>
            <a:spLocks noGrp="1"/>
          </p:cNvSpPr>
          <p:nvPr>
            <p:ph idx="1"/>
          </p:nvPr>
        </p:nvSpPr>
        <p:spPr>
          <a:xfrm>
            <a:off x="323528" y="1166018"/>
            <a:ext cx="8229600" cy="4525963"/>
          </a:xfrm>
        </p:spPr>
        <p:txBody>
          <a:bodyPr/>
          <a:lstStyle/>
          <a:p>
            <a:pPr algn="just" eaLnBrk="1" hangingPunct="1">
              <a:lnSpc>
                <a:spcPts val="3200"/>
              </a:lnSpc>
              <a:buFont typeface="Verdana" charset="0"/>
              <a:buChar char="-"/>
            </a:pPr>
            <a:r>
              <a:rPr lang="it-IT" altLang="it-IT" sz="2500" dirty="0">
                <a:latin typeface="Verdana" charset="0"/>
                <a:ea typeface="Verdana" charset="0"/>
                <a:cs typeface="Verdana" charset="0"/>
              </a:rPr>
              <a:t>estensioni, protesi (Mc Luhan 1964)</a:t>
            </a:r>
          </a:p>
          <a:p>
            <a:pPr algn="just" eaLnBrk="1" hangingPunct="1">
              <a:lnSpc>
                <a:spcPts val="3200"/>
              </a:lnSpc>
              <a:buFont typeface="Verdana" charset="0"/>
              <a:buChar char="-"/>
            </a:pPr>
            <a:r>
              <a:rPr lang="it-IT" altLang="it-IT" sz="2500" dirty="0">
                <a:latin typeface="Verdana" charset="0"/>
                <a:ea typeface="Verdana" charset="0"/>
                <a:cs typeface="Verdana" charset="0"/>
              </a:rPr>
              <a:t>uso collettivo, intelligenza collettiva (Levy 1996)</a:t>
            </a:r>
          </a:p>
          <a:p>
            <a:pPr algn="just" eaLnBrk="1" hangingPunct="1">
              <a:lnSpc>
                <a:spcPts val="3200"/>
              </a:lnSpc>
              <a:buFont typeface="Verdana" charset="0"/>
              <a:buChar char="-"/>
            </a:pPr>
            <a:r>
              <a:rPr lang="it-IT" altLang="it-IT" sz="2500" dirty="0">
                <a:latin typeface="Verdana" charset="0"/>
                <a:ea typeface="Verdana" charset="0"/>
                <a:cs typeface="Verdana" charset="0"/>
              </a:rPr>
              <a:t>connettivi (De </a:t>
            </a:r>
            <a:r>
              <a:rPr lang="it-IT" altLang="it-IT" sz="2500" dirty="0" err="1">
                <a:latin typeface="Verdana" charset="0"/>
                <a:ea typeface="Verdana" charset="0"/>
                <a:cs typeface="Verdana" charset="0"/>
              </a:rPr>
              <a:t>Kerkove</a:t>
            </a:r>
            <a:r>
              <a:rPr lang="it-IT" altLang="it-IT" sz="2500" dirty="0">
                <a:latin typeface="Verdana" charset="0"/>
                <a:ea typeface="Verdana" charset="0"/>
                <a:cs typeface="Verdana" charset="0"/>
              </a:rPr>
              <a:t> 2000)</a:t>
            </a:r>
          </a:p>
          <a:p>
            <a:pPr algn="just" eaLnBrk="1" hangingPunct="1">
              <a:lnSpc>
                <a:spcPts val="3200"/>
              </a:lnSpc>
              <a:buFont typeface="Verdana" charset="0"/>
              <a:buChar char="-"/>
            </a:pPr>
            <a:r>
              <a:rPr lang="it-IT" altLang="it-IT" sz="2500" dirty="0">
                <a:latin typeface="Verdana" charset="0"/>
                <a:ea typeface="Verdana" charset="0"/>
                <a:cs typeface="Verdana" charset="0"/>
              </a:rPr>
              <a:t>partecipativi (Monaci, Scifo 2009)</a:t>
            </a:r>
          </a:p>
          <a:p>
            <a:pPr algn="just" eaLnBrk="1" hangingPunct="1">
              <a:lnSpc>
                <a:spcPts val="3200"/>
              </a:lnSpc>
              <a:buFont typeface="Verdana" charset="0"/>
              <a:buChar char="-"/>
            </a:pPr>
            <a:r>
              <a:rPr lang="it-IT" altLang="it-IT" sz="2500" dirty="0">
                <a:latin typeface="Verdana" charset="0"/>
                <a:ea typeface="Verdana" charset="0"/>
                <a:cs typeface="Verdana" charset="0"/>
              </a:rPr>
              <a:t>organizzativo (Rivoltella 2003)</a:t>
            </a:r>
          </a:p>
          <a:p>
            <a:pPr algn="just" eaLnBrk="1" hangingPunct="1">
              <a:lnSpc>
                <a:spcPts val="3200"/>
              </a:lnSpc>
              <a:buFont typeface="Verdana" charset="0"/>
              <a:buChar char="-"/>
            </a:pPr>
            <a:r>
              <a:rPr lang="it-IT" altLang="it-IT" sz="2500" dirty="0">
                <a:latin typeface="Verdana" charset="0"/>
                <a:ea typeface="Verdana" charset="0"/>
                <a:cs typeface="Verdana" charset="0"/>
              </a:rPr>
              <a:t>convergenti (cultura della convergenza – Jenkins 2006)</a:t>
            </a:r>
          </a:p>
          <a:p>
            <a:pPr algn="just" eaLnBrk="1" hangingPunct="1">
              <a:lnSpc>
                <a:spcPts val="3200"/>
              </a:lnSpc>
              <a:buFont typeface="Verdana" charset="0"/>
              <a:buChar char="-"/>
            </a:pPr>
            <a:r>
              <a:rPr lang="it-IT" altLang="it-IT" sz="2500" dirty="0">
                <a:latin typeface="Verdana" charset="0"/>
                <a:ea typeface="Verdana" charset="0"/>
                <a:cs typeface="Verdana" charset="0"/>
              </a:rPr>
              <a:t>Software culture (</a:t>
            </a:r>
            <a:r>
              <a:rPr lang="it-IT" altLang="it-IT" sz="2500" dirty="0" err="1">
                <a:latin typeface="Verdana" charset="0"/>
                <a:ea typeface="Verdana" charset="0"/>
                <a:cs typeface="Verdana" charset="0"/>
              </a:rPr>
              <a:t>Manovich</a:t>
            </a:r>
            <a:r>
              <a:rPr lang="it-IT" altLang="it-IT" sz="2500" dirty="0">
                <a:latin typeface="Verdana" charset="0"/>
                <a:ea typeface="Verdana" charset="0"/>
                <a:cs typeface="Verdana" charset="0"/>
              </a:rPr>
              <a:t> 2010)</a:t>
            </a:r>
          </a:p>
          <a:p>
            <a:pPr algn="just" eaLnBrk="1" hangingPunct="1">
              <a:lnSpc>
                <a:spcPts val="3200"/>
              </a:lnSpc>
              <a:buFont typeface="Verdana" charset="0"/>
              <a:buChar char="-"/>
            </a:pPr>
            <a:r>
              <a:rPr lang="it-IT" altLang="it-IT" sz="2500" dirty="0">
                <a:latin typeface="Verdana" charset="0"/>
                <a:ea typeface="Verdana" charset="0"/>
                <a:cs typeface="Verdana" charset="0"/>
              </a:rPr>
              <a:t>Web society (la relazione diventa connessione Costantino 2015)</a:t>
            </a:r>
          </a:p>
          <a:p>
            <a:pPr algn="just" eaLnBrk="1" hangingPunct="1">
              <a:lnSpc>
                <a:spcPts val="3200"/>
              </a:lnSpc>
              <a:buFont typeface="Verdana" charset="0"/>
              <a:buChar char="-"/>
            </a:pPr>
            <a:r>
              <a:rPr lang="it-IT" altLang="it-IT" sz="2500" dirty="0">
                <a:latin typeface="Verdana" charset="0"/>
                <a:ea typeface="Verdana" charset="0"/>
                <a:cs typeface="Verdana" charset="0"/>
              </a:rPr>
              <a:t>Social Society (Strizzolo, 2019)</a:t>
            </a:r>
            <a:endParaRPr lang="it-IT" altLang="it-IT" sz="2500" dirty="0"/>
          </a:p>
        </p:txBody>
      </p:sp>
    </p:spTree>
    <p:extLst>
      <p:ext uri="{BB962C8B-B14F-4D97-AF65-F5344CB8AC3E}">
        <p14:creationId xmlns:p14="http://schemas.microsoft.com/office/powerpoint/2010/main" val="462297920"/>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844824"/>
            <a:ext cx="8229600" cy="4525963"/>
          </a:xfrm>
        </p:spPr>
        <p:txBody>
          <a:bodyPr rtlCol="0">
            <a:normAutofit fontScale="92500" lnSpcReduction="10000"/>
          </a:bodyPr>
          <a:lstStyle/>
          <a:p>
            <a:pPr marL="0" indent="0" algn="just" eaLnBrk="1" fontAlgn="auto" hangingPunct="1">
              <a:lnSpc>
                <a:spcPct val="160000"/>
              </a:lnSpc>
              <a:spcAft>
                <a:spcPts val="0"/>
              </a:spcAft>
              <a:buNone/>
              <a:defRPr/>
            </a:pPr>
            <a:r>
              <a:rPr lang="it-IT" sz="3300" i="1" dirty="0">
                <a:latin typeface="Verdana" pitchFamily="34" charset="0"/>
                <a:ea typeface="Verdana" pitchFamily="34" charset="0"/>
                <a:cs typeface="Verdana" pitchFamily="34" charset="0"/>
              </a:rPr>
              <a:t>Comunicazione come trasferimento di risorse e influenza (</a:t>
            </a:r>
            <a:r>
              <a:rPr lang="it-IT" sz="3300" dirty="0">
                <a:latin typeface="Verdana" pitchFamily="34" charset="0"/>
                <a:ea typeface="Verdana" pitchFamily="34" charset="0"/>
                <a:cs typeface="Verdana" pitchFamily="34" charset="0"/>
              </a:rPr>
              <a:t>approccio comportamentista) allo stimolo informativo A conseguirebbe nel destinatario il comportamento B</a:t>
            </a:r>
          </a:p>
          <a:p>
            <a:pPr marL="0" indent="0" algn="just" eaLnBrk="1" fontAlgn="auto" hangingPunct="1">
              <a:lnSpc>
                <a:spcPct val="160000"/>
              </a:lnSpc>
              <a:spcAft>
                <a:spcPts val="0"/>
              </a:spcAft>
              <a:buNone/>
              <a:defRPr/>
            </a:pPr>
            <a:r>
              <a:rPr lang="it-IT" sz="3300" dirty="0">
                <a:latin typeface="Verdana" pitchFamily="34" charset="0"/>
                <a:ea typeface="Verdana" pitchFamily="34" charset="0"/>
                <a:cs typeface="Verdana" pitchFamily="34" charset="0"/>
                <a:sym typeface="Wingdings" pitchFamily="2" charset="2"/>
              </a:rPr>
              <a:t> FORME DI POTERE</a:t>
            </a:r>
            <a:endParaRPr lang="it-IT" sz="3300" dirty="0">
              <a:latin typeface="Verdana" pitchFamily="34" charset="0"/>
              <a:ea typeface="Verdana" pitchFamily="34" charset="0"/>
              <a:cs typeface="Verdana" pitchFamily="34" charset="0"/>
            </a:endParaRPr>
          </a:p>
          <a:p>
            <a:pPr marL="514350" indent="-514350" eaLnBrk="1" fontAlgn="auto" hangingPunct="1">
              <a:spcAft>
                <a:spcPts val="0"/>
              </a:spcAft>
              <a:buFont typeface="+mj-lt"/>
              <a:buAutoNum type="arabicPeriod"/>
              <a:defRPr/>
            </a:pPr>
            <a:endParaRPr lang="it-IT"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6496A0CC-6ADE-154E-9ABD-B55E1BE9A25A}"/>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2°</a:t>
            </a:r>
            <a:endParaRPr lang="it-IT" sz="3200" dirty="0"/>
          </a:p>
        </p:txBody>
      </p:sp>
    </p:spTree>
    <p:extLst>
      <p:ext uri="{BB962C8B-B14F-4D97-AF65-F5344CB8AC3E}">
        <p14:creationId xmlns:p14="http://schemas.microsoft.com/office/powerpoint/2010/main" val="3910844074"/>
      </p:ext>
    </p:extLst>
  </p:cSld>
  <p:clrMapOvr>
    <a:masterClrMapping/>
  </p:clrMapOvr>
  <mc:AlternateContent xmlns:mc="http://schemas.openxmlformats.org/markup-compatibility/2006" xmlns:p14="http://schemas.microsoft.com/office/powerpoint/2010/main">
    <mc:Choice Requires="p14">
      <p:transition spd="slow" p14:dur="2000" advTm="985"/>
    </mc:Choice>
    <mc:Fallback xmlns="">
      <p:transition spd="slow" advTm="98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417638"/>
            <a:ext cx="8229600" cy="4525963"/>
          </a:xfrm>
        </p:spPr>
        <p:txBody>
          <a:bodyPr/>
          <a:lstStyle/>
          <a:p>
            <a:pPr marL="0" indent="0" algn="just" eaLnBrk="1" fontAlgn="auto" hangingPunct="1">
              <a:lnSpc>
                <a:spcPct val="150000"/>
              </a:lnSpc>
              <a:spcAft>
                <a:spcPts val="0"/>
              </a:spcAft>
              <a:buNone/>
              <a:defRPr/>
            </a:pPr>
            <a:r>
              <a:rPr lang="it-IT" sz="2000" i="1" dirty="0">
                <a:latin typeface="Verdana" pitchFamily="34" charset="0"/>
                <a:ea typeface="Verdana" pitchFamily="34" charset="0"/>
                <a:cs typeface="Verdana" pitchFamily="34" charset="0"/>
              </a:rPr>
              <a:t>Comunicazione come passaggio di informazione:</a:t>
            </a:r>
            <a:r>
              <a:rPr lang="it-IT" sz="2000" dirty="0">
                <a:latin typeface="Verdana" pitchFamily="34" charset="0"/>
                <a:ea typeface="Verdana" pitchFamily="34" charset="0"/>
                <a:cs typeface="Verdana" pitchFamily="34" charset="0"/>
              </a:rPr>
              <a:t> il valore dell’informazione è la riduzione dell’incertezza, l’obiettivo aumentare le informazioni possibili riducendo il rumore, la ridondanza e l’entropia. Come ogni passaggio da lavoro ad energia e, viceversa, implica una perdita di energia, così ogni trasformazione di dati in un messaggio e viceversa implica la perdita di informazioni. La </a:t>
            </a:r>
            <a:r>
              <a:rPr lang="it-IT" sz="2000" dirty="0" err="1">
                <a:latin typeface="Verdana" pitchFamily="34" charset="0"/>
                <a:ea typeface="Verdana" pitchFamily="34" charset="0"/>
                <a:cs typeface="Verdana" pitchFamily="34" charset="0"/>
              </a:rPr>
              <a:t>neghentropia</a:t>
            </a:r>
            <a:r>
              <a:rPr lang="it-IT" sz="2000" dirty="0">
                <a:latin typeface="Verdana" pitchFamily="34" charset="0"/>
                <a:ea typeface="Verdana" pitchFamily="34" charset="0"/>
                <a:cs typeface="Verdana" pitchFamily="34" charset="0"/>
              </a:rPr>
              <a:t> corrisponde al «valore legato alla progressiva perdita di disorganizzazione [nella composizione di un messaggio] a favore di un ordine sempre crescente» [Mazzoli 2003: 32; </a:t>
            </a:r>
            <a:r>
              <a:rPr lang="it-IT" sz="2000" dirty="0" err="1">
                <a:latin typeface="Verdana" pitchFamily="34" charset="0"/>
                <a:ea typeface="Verdana" pitchFamily="34" charset="0"/>
                <a:cs typeface="Verdana" pitchFamily="34" charset="0"/>
              </a:rPr>
              <a:t>Shannon</a:t>
            </a:r>
            <a:r>
              <a:rPr lang="it-IT" sz="2000" dirty="0">
                <a:latin typeface="Verdana" pitchFamily="34" charset="0"/>
                <a:ea typeface="Verdana" pitchFamily="34" charset="0"/>
                <a:cs typeface="Verdana" pitchFamily="34" charset="0"/>
              </a:rPr>
              <a:t>, </a:t>
            </a:r>
            <a:r>
              <a:rPr lang="it-IT" sz="2000" dirty="0" err="1">
                <a:latin typeface="Verdana" pitchFamily="34" charset="0"/>
                <a:ea typeface="Verdana" pitchFamily="34" charset="0"/>
                <a:cs typeface="Verdana" pitchFamily="34" charset="0"/>
              </a:rPr>
              <a:t>Weaver</a:t>
            </a:r>
            <a:r>
              <a:rPr lang="it-IT" sz="2000" dirty="0">
                <a:latin typeface="Verdana" pitchFamily="34" charset="0"/>
                <a:ea typeface="Verdana" pitchFamily="34" charset="0"/>
                <a:cs typeface="Verdana" pitchFamily="34" charset="0"/>
              </a:rPr>
              <a:t> 1983; Eco 1972]</a:t>
            </a:r>
          </a:p>
          <a:p>
            <a:pPr marL="514350" indent="-514350" eaLnBrk="1" fontAlgn="auto" hangingPunct="1">
              <a:spcAft>
                <a:spcPts val="0"/>
              </a:spcAft>
              <a:buFont typeface="+mj-lt"/>
              <a:buAutoNum type="arabicPeriod"/>
              <a:defRPr/>
            </a:pPr>
            <a:endParaRPr lang="it-IT" sz="2000" dirty="0">
              <a:latin typeface="Verdana" pitchFamily="34" charset="0"/>
              <a:ea typeface="Verdana" pitchFamily="34" charset="0"/>
              <a:cs typeface="Verdana" pitchFamily="34" charset="0"/>
            </a:endParaRPr>
          </a:p>
        </p:txBody>
      </p:sp>
      <p:sp>
        <p:nvSpPr>
          <p:cNvPr id="4" name="Rettangolo 3">
            <a:extLst>
              <a:ext uri="{FF2B5EF4-FFF2-40B4-BE49-F238E27FC236}">
                <a16:creationId xmlns:a16="http://schemas.microsoft.com/office/drawing/2014/main" id="{5A856333-894B-3B42-A64F-6B3B4718CAAC}"/>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3°</a:t>
            </a:r>
            <a:endParaRPr lang="it-IT" sz="3200" dirty="0"/>
          </a:p>
        </p:txBody>
      </p:sp>
    </p:spTree>
    <p:extLst>
      <p:ext uri="{BB962C8B-B14F-4D97-AF65-F5344CB8AC3E}">
        <p14:creationId xmlns:p14="http://schemas.microsoft.com/office/powerpoint/2010/main" val="701902990"/>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2360A-B643-ED4F-BACD-AE672B95F35D}"/>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3° Tradotto in pratica</a:t>
            </a:r>
          </a:p>
        </p:txBody>
      </p:sp>
      <p:sp>
        <p:nvSpPr>
          <p:cNvPr id="3" name="Segnaposto contenuto 2">
            <a:extLst>
              <a:ext uri="{FF2B5EF4-FFF2-40B4-BE49-F238E27FC236}">
                <a16:creationId xmlns:a16="http://schemas.microsoft.com/office/drawing/2014/main" id="{C2EEEA9C-8CF2-5A46-8BCB-43AE28D2935E}"/>
              </a:ext>
            </a:extLst>
          </p:cNvPr>
          <p:cNvSpPr>
            <a:spLocks noGrp="1"/>
          </p:cNvSpPr>
          <p:nvPr>
            <p:ph idx="1"/>
          </p:nvPr>
        </p:nvSpPr>
        <p:spPr>
          <a:xfrm>
            <a:off x="457200" y="1435352"/>
            <a:ext cx="8363272" cy="4525963"/>
          </a:xfrm>
        </p:spPr>
        <p:txBody>
          <a:bodyPr/>
          <a:lstStyle/>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Se vogliamo informare non dobbiamo confondere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Informazioni chiare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Ordinate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Coerenti (non contradditorie) e non opache </a:t>
            </a: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 FIDUCIA</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Ridurre il rumore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Formalmente efficienti (non dispersione risorse)</a:t>
            </a:r>
            <a:endParaRPr lang="it-IT" sz="2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9259744"/>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73A859-894B-3593-A3F3-BE7DC5485C2C}"/>
              </a:ext>
            </a:extLst>
          </p:cNvPr>
          <p:cNvSpPr>
            <a:spLocks noGrp="1"/>
          </p:cNvSpPr>
          <p:nvPr>
            <p:ph type="title"/>
          </p:nvPr>
        </p:nvSpPr>
        <p:spPr>
          <a:xfrm>
            <a:off x="429369" y="238539"/>
            <a:ext cx="8263890" cy="1434415"/>
          </a:xfrm>
        </p:spPr>
        <p:txBody>
          <a:bodyPr anchor="b">
            <a:normAutofit/>
          </a:bodyPr>
          <a:lstStyle/>
          <a:p>
            <a:pPr>
              <a:lnSpc>
                <a:spcPct val="90000"/>
              </a:lnSpc>
            </a:pPr>
            <a:r>
              <a:rPr lang="it-IT" sz="4700" dirty="0">
                <a:latin typeface="Verdana" pitchFamily="34" charset="0"/>
                <a:ea typeface="+mn-ea"/>
                <a:cs typeface="Arial" charset="0"/>
              </a:rPr>
              <a:t>Stat rosa pristina nomine,</a:t>
            </a:r>
            <a:br>
              <a:rPr lang="it-IT" sz="4700" dirty="0">
                <a:latin typeface="Verdana" pitchFamily="34" charset="0"/>
                <a:ea typeface="+mn-ea"/>
                <a:cs typeface="Arial" charset="0"/>
              </a:rPr>
            </a:br>
            <a:r>
              <a:rPr lang="it-IT" sz="4700" dirty="0">
                <a:latin typeface="Verdana" pitchFamily="34" charset="0"/>
                <a:ea typeface="+mn-ea"/>
                <a:cs typeface="Arial" charset="0"/>
              </a:rPr>
              <a:t>nomina nuda </a:t>
            </a:r>
            <a:r>
              <a:rPr lang="it-IT" sz="4700" dirty="0" err="1">
                <a:latin typeface="Verdana" pitchFamily="34" charset="0"/>
                <a:ea typeface="+mn-ea"/>
                <a:cs typeface="Arial" charset="0"/>
              </a:rPr>
              <a:t>tenemus</a:t>
            </a:r>
            <a:endParaRPr lang="en-GB" sz="4700" dirty="0">
              <a:latin typeface="Verdana" pitchFamily="34" charset="0"/>
              <a:ea typeface="+mn-ea"/>
              <a:cs typeface="Arial" charset="0"/>
            </a:endParaRPr>
          </a:p>
        </p:txBody>
      </p:sp>
      <p:sp>
        <p:nvSpPr>
          <p:cNvPr id="205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F3CE7B50-5797-930E-2CF0-0FD6DF338731}"/>
              </a:ext>
            </a:extLst>
          </p:cNvPr>
          <p:cNvSpPr>
            <a:spLocks noGrp="1"/>
          </p:cNvSpPr>
          <p:nvPr>
            <p:ph idx="1"/>
          </p:nvPr>
        </p:nvSpPr>
        <p:spPr>
          <a:xfrm>
            <a:off x="429369" y="2071316"/>
            <a:ext cx="5035164" cy="4119172"/>
          </a:xfrm>
        </p:spPr>
        <p:txBody>
          <a:bodyPr anchor="t">
            <a:normAutofit/>
          </a:bodyPr>
          <a:lstStyle/>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Raymond Williams, </a:t>
            </a:r>
            <a:r>
              <a:rPr lang="it-IT" sz="1900" i="1" dirty="0">
                <a:effectLst/>
                <a:latin typeface="Verdana" panose="020B0604030504040204" pitchFamily="34" charset="0"/>
                <a:ea typeface="Verdana" panose="020B0604030504040204" pitchFamily="34" charset="0"/>
                <a:cs typeface="Simoncini Garamond Std"/>
              </a:rPr>
              <a:t>Comunicazione (</a:t>
            </a:r>
            <a:r>
              <a:rPr lang="it-IT" sz="1900" dirty="0">
                <a:effectLst/>
                <a:latin typeface="Verdana" panose="020B0604030504040204" pitchFamily="34" charset="0"/>
                <a:ea typeface="Verdana" panose="020B0604030504040204" pitchFamily="34" charset="0"/>
                <a:cs typeface="Simoncini Garamond Std"/>
              </a:rPr>
              <a:t>1976):</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l’</a:t>
            </a:r>
            <a:r>
              <a:rPr lang="it-IT" sz="1900" i="1" dirty="0">
                <a:effectLst/>
                <a:latin typeface="Verdana" panose="020B0604030504040204" pitchFamily="34" charset="0"/>
                <a:ea typeface="Verdana" panose="020B0604030504040204" pitchFamily="34" charset="0"/>
                <a:cs typeface="Simoncini Garamond Std"/>
              </a:rPr>
              <a:t>atto </a:t>
            </a:r>
            <a:r>
              <a:rPr lang="it-IT" sz="1900" dirty="0">
                <a:effectLst/>
                <a:latin typeface="Verdana" panose="020B0604030504040204" pitchFamily="34" charset="0"/>
                <a:ea typeface="Verdana" panose="020B0604030504040204" pitchFamily="34" charset="0"/>
                <a:cs typeface="Simoncini Garamond Std"/>
              </a:rPr>
              <a:t>del comunicare (mettere in comune o trasmettere), il </a:t>
            </a:r>
            <a:r>
              <a:rPr lang="it-IT" sz="1900" i="1" dirty="0">
                <a:effectLst/>
                <a:latin typeface="Verdana" panose="020B0604030504040204" pitchFamily="34" charset="0"/>
                <a:ea typeface="Verdana" panose="020B0604030504040204" pitchFamily="34" charset="0"/>
                <a:cs typeface="Simoncini Garamond Std"/>
              </a:rPr>
              <a:t>contenuto </a:t>
            </a:r>
            <a:r>
              <a:rPr lang="it-IT" sz="1900" dirty="0">
                <a:effectLst/>
                <a:latin typeface="Verdana" panose="020B0604030504040204" pitchFamily="34" charset="0"/>
                <a:ea typeface="Verdana" panose="020B0604030504040204" pitchFamily="34" charset="0"/>
                <a:cs typeface="Simoncini Garamond Std"/>
              </a:rPr>
              <a:t>che viene messo in comune o trasmesso, poi, più di recente, i cosiddetti «mezzi di comunicazione, intesi come mezzi di trasporto di merci e persone»</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cs typeface="Simoncini Garamond Std"/>
              </a:rPr>
              <a:t>…</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«infrastrutture e organizzazioni che si occupano di confezionare e condivi­dere messaggi (media)»</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rPr>
              <a:t>Pag. 3 Boccia Artieri, Colombo, Gili</a:t>
            </a:r>
            <a:endParaRPr lang="en-GB" sz="1900" dirty="0">
              <a:latin typeface="Verdana" panose="020B0604030504040204" pitchFamily="34" charset="0"/>
              <a:ea typeface="Verdana" panose="020B0604030504040204" pitchFamily="34" charset="0"/>
            </a:endParaRPr>
          </a:p>
        </p:txBody>
      </p:sp>
      <p:pic>
        <p:nvPicPr>
          <p:cNvPr id="2050" name="Picture 2" descr="Immagine che contiene edificio, esterni, persona, copricapo&#10;&#10;Descrizione generata automaticamente">
            <a:extLst>
              <a:ext uri="{FF2B5EF4-FFF2-40B4-BE49-F238E27FC236}">
                <a16:creationId xmlns:a16="http://schemas.microsoft.com/office/drawing/2014/main" id="{78EE7E76-945D-CE7D-8B4C-E338067905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035" r="27049" b="1"/>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916434"/>
      </p:ext>
    </p:extLst>
  </p:cSld>
  <p:clrMapOvr>
    <a:masterClrMapping/>
  </p:clrMapOvr>
  <mc:AlternateContent xmlns:mc="http://schemas.openxmlformats.org/markup-compatibility/2006" xmlns:p14="http://schemas.microsoft.com/office/powerpoint/2010/main">
    <mc:Choice Requires="p14">
      <p:transition spd="slow" p14:dur="2000" advTm="123909"/>
    </mc:Choice>
    <mc:Fallback xmlns="">
      <p:transition spd="slow" advTm="12390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235257-4FD1-9B66-5C0C-8A7998112433}"/>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rPr>
              <a:t>Diversi livelli di comunicazione</a:t>
            </a:r>
            <a:endParaRPr lang="en-GB" sz="3200" dirty="0">
              <a:solidFill>
                <a:srgbClr val="002060"/>
              </a:solidFill>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9664703C-F47B-18CA-CCAE-A87FFE49F0D2}"/>
              </a:ext>
            </a:extLst>
          </p:cNvPr>
          <p:cNvSpPr>
            <a:spLocks noGrp="1"/>
          </p:cNvSpPr>
          <p:nvPr>
            <p:ph idx="1"/>
          </p:nvPr>
        </p:nvSpPr>
        <p:spPr>
          <a:xfrm>
            <a:off x="435055" y="1268760"/>
            <a:ext cx="8229600" cy="4525963"/>
          </a:xfrm>
        </p:spPr>
        <p:txBody>
          <a:bodyPr/>
          <a:lstStyle/>
          <a:p>
            <a:pPr marL="0" indent="0" algn="just">
              <a:lnSpc>
                <a:spcPct val="150000"/>
              </a:lnSpc>
              <a:spcBef>
                <a:spcPts val="0"/>
              </a:spcBef>
              <a:spcAft>
                <a:spcPts val="0"/>
              </a:spcAft>
              <a:buNone/>
            </a:pPr>
            <a:r>
              <a:rPr lang="it-IT" sz="2000" dirty="0">
                <a:effectLst/>
                <a:latin typeface="Verdana" panose="020B0604030504040204" pitchFamily="34" charset="0"/>
                <a:ea typeface="Verdana" panose="020B0604030504040204" pitchFamily="34" charset="0"/>
                <a:cs typeface="Times New Roman" panose="02020603050405020304" pitchFamily="18" charset="0"/>
              </a:rPr>
              <a:t>Ma come lo stesso Weaver (1953) chiarisce, la teoria matematica della comunicazione fa riferimento a uno dei livelli in cui possiamo osservare la comunicazione, e precisamente al livello tecnico, da lui definito livello A, che cerca di rispondere alla domanda: «Quanto accuratamente possono es­sere trasmessi i simboli della comunicazione?». Ma esiste anche un livello B, che risponde a un problema semantico chiedendosi: «Quanto precisamente i simboli trasmessi trasmettono il significato desiderato?»; e un livello C relativo al problema dell’efficacia che si chiede: «Quanto efficacemente il significato ricevuto influenza la condotta nel modo desiderato?» </a:t>
            </a: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19 Artieri, Colombo, Gili</a:t>
            </a:r>
            <a:endParaRPr lang="en-GB" sz="2000" dirty="0">
              <a:latin typeface="Verdana" panose="020B0604030504040204" pitchFamily="34" charset="0"/>
              <a:ea typeface="Verdana" panose="020B0604030504040204" pitchFamily="34" charset="0"/>
            </a:endParaRPr>
          </a:p>
          <a:p>
            <a:pPr marL="0" indent="0" algn="just">
              <a:lnSpc>
                <a:spcPct val="107000"/>
              </a:lnSpc>
              <a:spcAft>
                <a:spcPts val="800"/>
              </a:spcAft>
              <a:buNone/>
            </a:pPr>
            <a:endParaRPr lang="it-IT" sz="2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endParaRPr lang="en-GB" sz="22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53926621"/>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1/2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Prerequisito della comunicazione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Potenzia e sostiene il livello di relazione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Sostiene l’intenzionalità positiva relazionale e risolvere il blocco comunicativo</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Supporta inferenze positive (VS negative)</a:t>
            </a:r>
          </a:p>
          <a:p>
            <a:pPr marL="0" indent="0">
              <a:buNone/>
            </a:pPr>
            <a:endParaRPr lang="it-IT" dirty="0"/>
          </a:p>
        </p:txBody>
      </p:sp>
    </p:spTree>
    <p:extLst>
      <p:ext uri="{BB962C8B-B14F-4D97-AF65-F5344CB8AC3E}">
        <p14:creationId xmlns:p14="http://schemas.microsoft.com/office/powerpoint/2010/main" val="958649654"/>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2/2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Rende possibile fare promesse</a:t>
            </a:r>
          </a:p>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Dal punto di vista cognitivo, si colloca in una zona intermedia tra completa conoscenza e completa ignoranza: “Chi sa completamente non ha bisogno di fidarsi, chi non sa affatto non può ragionevolmente fidarsi” (Simmel, 1908)</a:t>
            </a:r>
          </a:p>
          <a:p>
            <a:pPr algn="just">
              <a:lnSpc>
                <a:spcPct val="150000"/>
              </a:lnSpc>
              <a:buFontTx/>
              <a:buChar char="-"/>
            </a:pPr>
            <a:endParaRPr lang="it-IT"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370172303"/>
      </p:ext>
    </p:extLst>
  </p:cSld>
  <p:clrMapOvr>
    <a:masterClrMapping/>
  </p:clrMapOvr>
  <mc:AlternateContent xmlns:mc="http://schemas.openxmlformats.org/markup-compatibility/2006" xmlns:p14="http://schemas.microsoft.com/office/powerpoint/2010/main">
    <mc:Choice Requires="p14">
      <p:transition spd="slow" p14:dur="2000" advTm="616"/>
    </mc:Choice>
    <mc:Fallback xmlns="">
      <p:transition spd="slow" advTm="61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D52757-7F11-AD46-AE08-C4BA820E4ECB}"/>
              </a:ext>
            </a:extLst>
          </p:cNvPr>
          <p:cNvSpPr>
            <a:spLocks noGrp="1"/>
          </p:cNvSpPr>
          <p:nvPr>
            <p:ph type="title"/>
          </p:nvPr>
        </p:nvSpPr>
        <p:spPr/>
        <p:txBody>
          <a:bodyPr/>
          <a:lstStyle/>
          <a:p>
            <a:r>
              <a:rPr lang="it-IT" sz="3200" dirty="0">
                <a:solidFill>
                  <a:srgbClr val="002060"/>
                </a:solidFill>
                <a:latin typeface="Verdana" pitchFamily="34" charset="0"/>
                <a:cs typeface="Arial" charset="0"/>
              </a:rPr>
              <a:t>Ridurre il rumore</a:t>
            </a:r>
          </a:p>
        </p:txBody>
      </p:sp>
      <p:sp>
        <p:nvSpPr>
          <p:cNvPr id="3" name="Segnaposto contenuto 2">
            <a:extLst>
              <a:ext uri="{FF2B5EF4-FFF2-40B4-BE49-F238E27FC236}">
                <a16:creationId xmlns:a16="http://schemas.microsoft.com/office/drawing/2014/main" id="{EA1D8B14-C989-B54B-95C0-13D79BCDFE43}"/>
              </a:ext>
            </a:extLst>
          </p:cNvPr>
          <p:cNvSpPr>
            <a:spLocks noGrp="1"/>
          </p:cNvSpPr>
          <p:nvPr>
            <p:ph idx="1"/>
          </p:nvPr>
        </p:nvSpPr>
        <p:spPr/>
        <p:txBody>
          <a:bodyPr/>
          <a:lstStyle/>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Stato di coscienza integra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Lucidità</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In grado di mantenere una capacità associativa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Relativa serenità: trasmettere che non si vuole arrivare frettolosamente a un giudizio</a:t>
            </a:r>
          </a:p>
        </p:txBody>
      </p:sp>
    </p:spTree>
    <p:extLst>
      <p:ext uri="{BB962C8B-B14F-4D97-AF65-F5344CB8AC3E}">
        <p14:creationId xmlns:p14="http://schemas.microsoft.com/office/powerpoint/2010/main" val="1884163228"/>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Comunicazione:</a:t>
            </a:r>
            <a:b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concetti base (+1)</a:t>
            </a:r>
          </a:p>
        </p:txBody>
      </p:sp>
      <p:sp>
        <p:nvSpPr>
          <p:cNvPr id="3" name="Segnaposto contenuto 2"/>
          <p:cNvSpPr>
            <a:spLocks noGrp="1"/>
          </p:cNvSpPr>
          <p:nvPr>
            <p:ph idx="1"/>
          </p:nvPr>
        </p:nvSpPr>
        <p:spPr/>
        <p:txBody>
          <a:bodyPr/>
          <a:lstStyle/>
          <a:p>
            <a:pPr marL="0" indent="0" algn="just">
              <a:lnSpc>
                <a:spcPct val="150000"/>
              </a:lnSpc>
              <a:buNone/>
            </a:pPr>
            <a:r>
              <a:rPr lang="it-IT" sz="2800" i="1" dirty="0">
                <a:latin typeface="Verdana" pitchFamily="34" charset="0"/>
                <a:ea typeface="Verdana" pitchFamily="34" charset="0"/>
                <a:cs typeface="Verdana" pitchFamily="34" charset="0"/>
              </a:rPr>
              <a:t>Comunicazione come condivisione:</a:t>
            </a:r>
            <a:r>
              <a:rPr lang="it-IT" sz="2800" dirty="0">
                <a:latin typeface="Verdana" pitchFamily="34" charset="0"/>
                <a:ea typeface="Verdana" pitchFamily="34" charset="0"/>
                <a:cs typeface="Verdana" pitchFamily="34" charset="0"/>
              </a:rPr>
              <a:t> atto sociale e reciproco di partecipazione. L’«accordo intersoggettivo determina un sistema organico e coerente nel quale le persone producono la loro percezione della realtà sociale</a:t>
            </a:r>
          </a:p>
          <a:p>
            <a:pPr marL="0" indent="0" algn="just">
              <a:lnSpc>
                <a:spcPct val="150000"/>
              </a:lnSpc>
              <a:buNone/>
            </a:pPr>
            <a:r>
              <a:rPr lang="it-IT" sz="2800" dirty="0">
                <a:solidFill>
                  <a:srgbClr val="FF0000"/>
                </a:solidFill>
                <a:latin typeface="Verdana" pitchFamily="34" charset="0"/>
                <a:ea typeface="Verdana" pitchFamily="34" charset="0"/>
                <a:cs typeface="Verdana" pitchFamily="34" charset="0"/>
                <a:sym typeface="Wingdings" pitchFamily="2" charset="2"/>
              </a:rPr>
              <a:t> </a:t>
            </a:r>
            <a:r>
              <a:rPr lang="it-IT" sz="2800" dirty="0">
                <a:solidFill>
                  <a:srgbClr val="FF0000"/>
                </a:solidFill>
                <a:latin typeface="Verdana" pitchFamily="34" charset="0"/>
                <a:ea typeface="Verdana" pitchFamily="34" charset="0"/>
                <a:cs typeface="Verdana" pitchFamily="34" charset="0"/>
              </a:rPr>
              <a:t>La realtà come costruzione sociale</a:t>
            </a:r>
          </a:p>
          <a:p>
            <a:pPr marL="0" indent="0" algn="just">
              <a:lnSpc>
                <a:spcPct val="150000"/>
              </a:lnSpc>
              <a:buNone/>
            </a:pPr>
            <a:endParaRPr lang="it-IT" dirty="0"/>
          </a:p>
        </p:txBody>
      </p:sp>
      <p:sp>
        <p:nvSpPr>
          <p:cNvPr id="4" name="Rettangolo 3">
            <a:extLst>
              <a:ext uri="{FF2B5EF4-FFF2-40B4-BE49-F238E27FC236}">
                <a16:creationId xmlns:a16="http://schemas.microsoft.com/office/drawing/2014/main" id="{476980B7-F2D5-1A48-8A7F-00CD495CB194}"/>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4°</a:t>
            </a:r>
            <a:endParaRPr lang="it-IT" sz="3200" dirty="0"/>
          </a:p>
        </p:txBody>
      </p:sp>
    </p:spTree>
    <p:extLst>
      <p:ext uri="{BB962C8B-B14F-4D97-AF65-F5344CB8AC3E}">
        <p14:creationId xmlns:p14="http://schemas.microsoft.com/office/powerpoint/2010/main" val="158146477"/>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lnSpcReduction="10000"/>
          </a:bodyPr>
          <a:lstStyle/>
          <a:p>
            <a:pPr marL="0" indent="0" algn="just" eaLnBrk="1" fontAlgn="auto" hangingPunct="1">
              <a:lnSpc>
                <a:spcPct val="150000"/>
              </a:lnSpc>
              <a:spcAft>
                <a:spcPts val="0"/>
              </a:spcAft>
              <a:buNone/>
              <a:defRPr/>
            </a:pPr>
            <a:r>
              <a:rPr lang="it-IT" sz="2400" i="1" dirty="0">
                <a:latin typeface="Verdana" pitchFamily="34" charset="0"/>
                <a:ea typeface="Verdana" pitchFamily="34" charset="0"/>
                <a:cs typeface="Verdana" pitchFamily="34" charset="0"/>
              </a:rPr>
              <a:t>Comunicazione come inferenza: </a:t>
            </a:r>
            <a:r>
              <a:rPr lang="it-IT" sz="2400" dirty="0">
                <a:latin typeface="Verdana" pitchFamily="34" charset="0"/>
                <a:ea typeface="Verdana" pitchFamily="34" charset="0"/>
                <a:cs typeface="Verdana" pitchFamily="34" charset="0"/>
              </a:rPr>
              <a:t>il significato complessivo del testo è una deduzione che deriva dalla composizione di tutte le sue parti (ciascuna fondante un’ipotesi di lettura)</a:t>
            </a:r>
          </a:p>
          <a:p>
            <a:pPr marL="0" indent="0" algn="just" eaLnBrk="1" fontAlgn="auto" hangingPunct="1">
              <a:lnSpc>
                <a:spcPct val="150000"/>
              </a:lnSpc>
              <a:spcAft>
                <a:spcPts val="0"/>
              </a:spcAft>
              <a:buNone/>
              <a:defRPr/>
            </a:pPr>
            <a:endParaRPr lang="it-IT" sz="2400" i="1"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400" dirty="0">
                <a:latin typeface="Verdana" pitchFamily="34" charset="0"/>
                <a:ea typeface="Verdana" pitchFamily="34" charset="0"/>
                <a:cs typeface="Verdana" pitchFamily="34" charset="0"/>
              </a:rPr>
              <a:t>Noi (come persone e come organizzazione) siamo la nostra reputazione (comportamenti-storia-percezione)</a:t>
            </a:r>
            <a:endParaRPr lang="it-IT" dirty="0"/>
          </a:p>
        </p:txBody>
      </p:sp>
      <p:sp>
        <p:nvSpPr>
          <p:cNvPr id="4" name="Rettangolo 3">
            <a:extLst>
              <a:ext uri="{FF2B5EF4-FFF2-40B4-BE49-F238E27FC236}">
                <a16:creationId xmlns:a16="http://schemas.microsoft.com/office/drawing/2014/main" id="{74518281-C4F3-1B43-B76D-9B0433401858}"/>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5°</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846"/>
    </mc:Choice>
    <mc:Fallback xmlns="">
      <p:transition spd="slow" advTm="84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50000"/>
              </a:lnSpc>
              <a:spcAft>
                <a:spcPts val="0"/>
              </a:spcAft>
              <a:buNone/>
              <a:defRPr/>
            </a:pPr>
            <a:r>
              <a:rPr lang="it-IT" sz="2800" i="1" dirty="0">
                <a:latin typeface="Verdana" pitchFamily="34" charset="0"/>
                <a:ea typeface="Verdana" pitchFamily="34" charset="0"/>
                <a:cs typeface="Verdana" pitchFamily="34" charset="0"/>
              </a:rPr>
              <a:t>Comunicazione come scambio: </a:t>
            </a:r>
            <a:r>
              <a:rPr lang="it-IT" sz="2800" dirty="0">
                <a:latin typeface="Verdana" pitchFamily="34" charset="0"/>
                <a:ea typeface="Verdana" pitchFamily="34" charset="0"/>
                <a:cs typeface="Verdana" pitchFamily="34" charset="0"/>
              </a:rPr>
              <a:t>la comunicazione è basata su una relazione che presuppone la disposizione allo scambio reciproco</a:t>
            </a:r>
          </a:p>
          <a:p>
            <a:pPr marL="0" indent="0" algn="just" eaLnBrk="1" fontAlgn="auto" hangingPunct="1">
              <a:lnSpc>
                <a:spcPct val="150000"/>
              </a:lnSpc>
              <a:spcAft>
                <a:spcPts val="0"/>
              </a:spcAft>
              <a:buNone/>
              <a:defRPr/>
            </a:pPr>
            <a:endParaRPr lang="it-IT" sz="2800"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800" dirty="0">
                <a:latin typeface="Verdana" pitchFamily="34" charset="0"/>
                <a:ea typeface="Verdana" pitchFamily="34" charset="0"/>
                <a:cs typeface="Verdana" pitchFamily="34" charset="0"/>
              </a:rPr>
              <a:t>Dallo scambio –&gt; Relazione</a:t>
            </a:r>
          </a:p>
          <a:p>
            <a:pPr marL="514350" indent="-514350" eaLnBrk="1" fontAlgn="auto" hangingPunct="1">
              <a:spcAft>
                <a:spcPts val="0"/>
              </a:spcAft>
              <a:buFont typeface="+mj-lt"/>
              <a:buAutoNum type="arabicPeriod" startAt="5"/>
              <a:defRPr/>
            </a:pPr>
            <a:endParaRPr lang="it-IT" sz="2100" i="1"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546E5F30-6FDD-2B4E-9453-92965A7566D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6°</a:t>
            </a:r>
            <a:endParaRPr lang="it-IT" sz="3200" dirty="0"/>
          </a:p>
        </p:txBody>
      </p:sp>
    </p:spTree>
    <p:extLst>
      <p:ext uri="{BB962C8B-B14F-4D97-AF65-F5344CB8AC3E}">
        <p14:creationId xmlns:p14="http://schemas.microsoft.com/office/powerpoint/2010/main" val="491110562"/>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3F112EB-5680-950B-463C-ACEDE9F4565B}"/>
              </a:ext>
            </a:extLst>
          </p:cNvPr>
          <p:cNvPicPr>
            <a:picLocks noChangeAspect="1"/>
          </p:cNvPicPr>
          <p:nvPr/>
        </p:nvPicPr>
        <p:blipFill>
          <a:blip r:embed="rId2"/>
          <a:stretch>
            <a:fillRect/>
          </a:stretch>
        </p:blipFill>
        <p:spPr>
          <a:xfrm>
            <a:off x="0" y="319698"/>
            <a:ext cx="9144000" cy="6218604"/>
          </a:xfrm>
          <a:prstGeom prst="rect">
            <a:avLst/>
          </a:prstGeom>
        </p:spPr>
      </p:pic>
      <p:sp>
        <p:nvSpPr>
          <p:cNvPr id="6" name="CasellaDiTesto 5">
            <a:extLst>
              <a:ext uri="{FF2B5EF4-FFF2-40B4-BE49-F238E27FC236}">
                <a16:creationId xmlns:a16="http://schemas.microsoft.com/office/drawing/2014/main" id="{43B9ACB0-139B-7F08-7CC8-2C2327AC1DE1}"/>
              </a:ext>
            </a:extLst>
          </p:cNvPr>
          <p:cNvSpPr txBox="1"/>
          <p:nvPr/>
        </p:nvSpPr>
        <p:spPr>
          <a:xfrm>
            <a:off x="251520" y="6453336"/>
            <a:ext cx="3384376" cy="369332"/>
          </a:xfrm>
          <a:prstGeom prst="rect">
            <a:avLst/>
          </a:prstGeom>
          <a:noFill/>
        </p:spPr>
        <p:txBody>
          <a:bodyPr wrap="square" rtlCol="0">
            <a:spAutoFit/>
          </a:bodyPr>
          <a:lstStyle/>
          <a:p>
            <a:r>
              <a:rPr lang="it-IT" dirty="0" err="1"/>
              <a:t>Pag</a:t>
            </a:r>
            <a:r>
              <a:rPr lang="it-IT" dirty="0"/>
              <a:t> 12 Artieri, Colombo, Gili</a:t>
            </a:r>
            <a:endParaRPr lang="en-GB" dirty="0"/>
          </a:p>
        </p:txBody>
      </p:sp>
    </p:spTree>
    <p:extLst>
      <p:ext uri="{BB962C8B-B14F-4D97-AF65-F5344CB8AC3E}">
        <p14:creationId xmlns:p14="http://schemas.microsoft.com/office/powerpoint/2010/main" val="1523986657"/>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EC367-F72E-7148-A570-150279B066DD}"/>
              </a:ext>
            </a:extLst>
          </p:cNvPr>
          <p:cNvSpPr>
            <a:spLocks noGrp="1"/>
          </p:cNvSpPr>
          <p:nvPr>
            <p:ph type="title"/>
          </p:nvPr>
        </p:nvSpPr>
        <p:spPr/>
        <p:txBody>
          <a:bodyPr/>
          <a:lstStyle/>
          <a:p>
            <a:r>
              <a:rPr lang="it-IT" sz="3200" dirty="0">
                <a:solidFill>
                  <a:srgbClr val="002060"/>
                </a:solidFill>
                <a:latin typeface="Verdana" pitchFamily="34" charset="0"/>
                <a:cs typeface="Arial" charset="0"/>
              </a:rPr>
              <a:t>Dimensioni relazione</a:t>
            </a:r>
          </a:p>
        </p:txBody>
      </p:sp>
      <p:sp>
        <p:nvSpPr>
          <p:cNvPr id="3" name="Segnaposto contenuto 2">
            <a:extLst>
              <a:ext uri="{FF2B5EF4-FFF2-40B4-BE49-F238E27FC236}">
                <a16:creationId xmlns:a16="http://schemas.microsoft.com/office/drawing/2014/main" id="{305C37B4-1FBB-1F49-8ED0-2FC05757D1E5}"/>
              </a:ext>
            </a:extLst>
          </p:cNvPr>
          <p:cNvSpPr>
            <a:spLocks noGrp="1"/>
          </p:cNvSpPr>
          <p:nvPr>
            <p:ph idx="1"/>
          </p:nvPr>
        </p:nvSpPr>
        <p:spPr>
          <a:xfrm>
            <a:off x="457200" y="1268760"/>
            <a:ext cx="8229600" cy="4708525"/>
          </a:xfrm>
        </p:spPr>
        <p:txBody>
          <a:bodyPr/>
          <a:lstStyle/>
          <a:p>
            <a:pPr marL="0" indent="0" algn="just" eaLnBrk="1" fontAlgn="auto" hangingPunct="1">
              <a:lnSpc>
                <a:spcPts val="3200"/>
              </a:lnSpc>
              <a:spcBef>
                <a:spcPts val="0"/>
              </a:spcBef>
              <a:spcAft>
                <a:spcPts val="0"/>
              </a:spcAft>
              <a:buNone/>
              <a:defRPr/>
            </a:pPr>
            <a:r>
              <a:rPr lang="it-IT" sz="2000" dirty="0">
                <a:effectLst/>
                <a:latin typeface="Verdana" panose="020B0604030504040204" pitchFamily="34" charset="0"/>
                <a:ea typeface="Verdana" panose="020B0604030504040204" pitchFamily="34" charset="0"/>
                <a:cs typeface="Times New Roman" panose="02020603050405020304" pitchFamily="18" charset="0"/>
              </a:rPr>
              <a:t>«Un soggetto della comunicazione è … tale perché il suo agire comunicativo è intenzionale e relazionale» Pag. 31 Boccia Artieri, Colombo, Gili</a:t>
            </a:r>
            <a:endParaRPr lang="it-IT" sz="2000" dirty="0">
              <a:latin typeface="Verdana" pitchFamily="34" charset="0"/>
              <a:ea typeface="Verdana" pitchFamily="34" charset="0"/>
              <a:cs typeface="Verdana" pitchFamily="34" charset="0"/>
            </a:endParaRP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1. Reciprocità: Molte relazioni implicano una transazione, la differenza o meno dell’equivalente del valore scambiato in entrambe le direzioni corrisponde al grado di reciprocità o non reciprocità della relazione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2. Durata: Le relazioni che rimangono costantemente attive si possono considerare durature, mentre quelle che sussistono in un paio di occasioni si possono classificare come altamente transitorie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3. Intensità: La forza degli obblighi derivanti da una relazione corrisponde al grado di intensità della stessa</a:t>
            </a:r>
          </a:p>
          <a:p>
            <a:endParaRPr lang="it-IT" dirty="0"/>
          </a:p>
        </p:txBody>
      </p:sp>
    </p:spTree>
    <p:extLst>
      <p:ext uri="{BB962C8B-B14F-4D97-AF65-F5344CB8AC3E}">
        <p14:creationId xmlns:p14="http://schemas.microsoft.com/office/powerpoint/2010/main" val="2647414527"/>
      </p:ext>
    </p:extLst>
  </p:cSld>
  <p:clrMapOvr>
    <a:masterClrMapping/>
  </p:clrMapOvr>
  <mc:AlternateContent xmlns:mc="http://schemas.openxmlformats.org/markup-compatibility/2006" xmlns:p14="http://schemas.microsoft.com/office/powerpoint/2010/main">
    <mc:Choice Requires="p14">
      <p:transition spd="slow" p14:dur="2000" advTm="1217"/>
    </mc:Choice>
    <mc:Fallback xmlns="">
      <p:transition spd="slow" advTm="121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a:xfrm>
            <a:off x="457200" y="1628800"/>
            <a:ext cx="8229600" cy="4525963"/>
          </a:xfrm>
        </p:spPr>
        <p:txBody>
          <a:bodyPr/>
          <a:lstStyle/>
          <a:p>
            <a:pPr marL="0" indent="0" algn="just" eaLnBrk="1" fontAlgn="auto" hangingPunct="1">
              <a:lnSpc>
                <a:spcPct val="150000"/>
              </a:lnSpc>
              <a:spcAft>
                <a:spcPts val="0"/>
              </a:spcAft>
              <a:buNone/>
              <a:defRPr/>
            </a:pPr>
            <a:r>
              <a:rPr lang="it-IT" sz="2800" i="1" dirty="0">
                <a:latin typeface="Verdana" panose="020B0604030504040204" pitchFamily="34" charset="0"/>
                <a:ea typeface="Verdana" panose="020B0604030504040204" pitchFamily="34" charset="0"/>
                <a:cs typeface="Verdana" panose="020B0604030504040204" pitchFamily="34" charset="0"/>
              </a:rPr>
              <a:t>Comunicazione come relazione sociale: </a:t>
            </a:r>
            <a:r>
              <a:rPr lang="it-IT" sz="2800" dirty="0">
                <a:latin typeface="Verdana" panose="020B0604030504040204" pitchFamily="34" charset="0"/>
                <a:ea typeface="Verdana" panose="020B0604030504040204" pitchFamily="34" charset="0"/>
                <a:cs typeface="Verdana" panose="020B0604030504040204" pitchFamily="34" charset="0"/>
              </a:rPr>
              <a:t>caso rilevante per la sociologia della tipologia precedente: «la formazione di un’unità sociale […] è realizzata a partire da individui singoli, mediante l’uso di un linguaggio o di segni» [ibidem: 22]</a:t>
            </a:r>
          </a:p>
          <a:p>
            <a:pPr marL="0" indent="0">
              <a:buNone/>
            </a:pPr>
            <a:r>
              <a:rPr lang="it-IT" sz="2800" dirty="0">
                <a:latin typeface="Verdana" panose="020B0604030504040204" pitchFamily="34" charset="0"/>
                <a:ea typeface="Verdana" panose="020B0604030504040204" pitchFamily="34" charset="0"/>
                <a:cs typeface="Verdana" panose="020B0604030504040204" pitchFamily="34" charset="0"/>
              </a:rPr>
              <a:t>- Relazione </a:t>
            </a:r>
            <a:r>
              <a:rPr lang="it-IT" sz="2800" dirty="0">
                <a:latin typeface="Verdana" panose="020B0604030504040204" pitchFamily="34" charset="0"/>
                <a:ea typeface="Verdana" panose="020B0604030504040204" pitchFamily="34" charset="0"/>
                <a:cs typeface="Verdana" panose="020B0604030504040204" pitchFamily="34" charset="0"/>
                <a:sym typeface="Wingdings" pitchFamily="2" charset="2"/>
              </a:rPr>
              <a:t> Comunità (Social Network)</a:t>
            </a:r>
            <a:endParaRPr lang="it-IT" sz="28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68AA9D8-8923-4843-80A4-0D4E9B3C06F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7°</a:t>
            </a:r>
            <a:endParaRPr lang="it-IT" sz="3200" dirty="0"/>
          </a:p>
        </p:txBody>
      </p:sp>
    </p:spTree>
    <p:extLst>
      <p:ext uri="{BB962C8B-B14F-4D97-AF65-F5344CB8AC3E}">
        <p14:creationId xmlns:p14="http://schemas.microsoft.com/office/powerpoint/2010/main" val="845839248"/>
      </p:ext>
    </p:extLst>
  </p:cSld>
  <p:clrMapOvr>
    <a:masterClrMapping/>
  </p:clrMapOvr>
  <mc:AlternateContent xmlns:mc="http://schemas.openxmlformats.org/markup-compatibility/2006" xmlns:p14="http://schemas.microsoft.com/office/powerpoint/2010/main">
    <mc:Choice Requires="p14">
      <p:transition spd="slow" p14:dur="2000" advTm="706"/>
    </mc:Choice>
    <mc:Fallback xmlns="">
      <p:transition spd="slow" advTm="70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307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5" name="CasellaDiTesto 3"/>
          <p:cNvSpPr txBox="1">
            <a:spLocks noChangeArrowheads="1"/>
          </p:cNvSpPr>
          <p:nvPr/>
        </p:nvSpPr>
        <p:spPr bwMode="auto">
          <a:xfrm>
            <a:off x="3490722" y="329184"/>
            <a:ext cx="5170932" cy="1783080"/>
          </a:xfrm>
          <a:prstGeom prst="rect">
            <a:avLst/>
          </a:prstGeom>
        </p:spPr>
        <p:txBody>
          <a:bodyPr vert="horz" lIns="91440" tIns="45720" rIns="91440" bIns="45720" rtlCol="0" anchor="b">
            <a:normAutofit/>
          </a:bodyPr>
          <a:lstStyle/>
          <a:p>
            <a:pPr>
              <a:lnSpc>
                <a:spcPct val="90000"/>
              </a:lnSpc>
              <a:spcAft>
                <a:spcPts val="600"/>
              </a:spcAft>
            </a:pPr>
            <a:r>
              <a:rPr lang="en-US" sz="3200" dirty="0" err="1">
                <a:latin typeface="Verdana" panose="020B0604030504040204" pitchFamily="34" charset="0"/>
                <a:ea typeface="Verdana" panose="020B0604030504040204" pitchFamily="34" charset="0"/>
                <a:cs typeface="+mj-cs"/>
              </a:rPr>
              <a:t>Comunicazione</a:t>
            </a:r>
            <a:endParaRPr lang="en-US" sz="3200" dirty="0">
              <a:latin typeface="Verdana" panose="020B0604030504040204" pitchFamily="34" charset="0"/>
              <a:ea typeface="Verdana" panose="020B0604030504040204" pitchFamily="34" charset="0"/>
              <a:cs typeface="+mj-cs"/>
            </a:endParaRPr>
          </a:p>
        </p:txBody>
      </p:sp>
      <p:pic>
        <p:nvPicPr>
          <p:cNvPr id="2" name="Picture 2" descr="comunicazione">
            <a:extLst>
              <a:ext uri="{FF2B5EF4-FFF2-40B4-BE49-F238E27FC236}">
                <a16:creationId xmlns:a16="http://schemas.microsoft.com/office/drawing/2014/main" id="{ED96BC90-C35C-8650-6B25-E98D5C302B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956" r="32038"/>
          <a:stretch/>
        </p:blipFill>
        <p:spPr bwMode="auto">
          <a:xfrm>
            <a:off x="20" y="1"/>
            <a:ext cx="3039386"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077"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 name="connsiteX0" fmla="*/ 0 w 3182691"/>
              <a:gd name="connsiteY0" fmla="*/ 0 h 18288"/>
              <a:gd name="connsiteX1" fmla="*/ 572884 w 3182691"/>
              <a:gd name="connsiteY1" fmla="*/ 0 h 18288"/>
              <a:gd name="connsiteX2" fmla="*/ 1113942 w 3182691"/>
              <a:gd name="connsiteY2" fmla="*/ 0 h 18288"/>
              <a:gd name="connsiteX3" fmla="*/ 1686826 w 3182691"/>
              <a:gd name="connsiteY3" fmla="*/ 0 h 18288"/>
              <a:gd name="connsiteX4" fmla="*/ 2323364 w 3182691"/>
              <a:gd name="connsiteY4" fmla="*/ 0 h 18288"/>
              <a:gd name="connsiteX5" fmla="*/ 3182691 w 3182691"/>
              <a:gd name="connsiteY5" fmla="*/ 0 h 18288"/>
              <a:gd name="connsiteX6" fmla="*/ 3182691 w 3182691"/>
              <a:gd name="connsiteY6" fmla="*/ 18288 h 18288"/>
              <a:gd name="connsiteX7" fmla="*/ 2546153 w 3182691"/>
              <a:gd name="connsiteY7" fmla="*/ 18288 h 18288"/>
              <a:gd name="connsiteX8" fmla="*/ 1845961 w 3182691"/>
              <a:gd name="connsiteY8" fmla="*/ 18288 h 18288"/>
              <a:gd name="connsiteX9" fmla="*/ 1304903 w 3182691"/>
              <a:gd name="connsiteY9" fmla="*/ 18288 h 18288"/>
              <a:gd name="connsiteX10" fmla="*/ 604711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25870" y="33585"/>
                  <a:pt x="418138" y="17639"/>
                  <a:pt x="636538" y="0"/>
                </a:cubicBezTo>
                <a:cubicBezTo>
                  <a:pt x="866402" y="-9774"/>
                  <a:pt x="1016900" y="-17532"/>
                  <a:pt x="1273076" y="0"/>
                </a:cubicBezTo>
                <a:cubicBezTo>
                  <a:pt x="1519343" y="-34410"/>
                  <a:pt x="1705438" y="-53754"/>
                  <a:pt x="1909615" y="0"/>
                </a:cubicBezTo>
                <a:cubicBezTo>
                  <a:pt x="2120433" y="2855"/>
                  <a:pt x="2209200" y="-17463"/>
                  <a:pt x="2482499" y="0"/>
                </a:cubicBezTo>
                <a:cubicBezTo>
                  <a:pt x="2733571" y="54170"/>
                  <a:pt x="2997997" y="-48885"/>
                  <a:pt x="3182691" y="0"/>
                </a:cubicBezTo>
                <a:cubicBezTo>
                  <a:pt x="3182657" y="4844"/>
                  <a:pt x="3182281" y="11009"/>
                  <a:pt x="3182691" y="18288"/>
                </a:cubicBezTo>
                <a:cubicBezTo>
                  <a:pt x="2941063" y="3169"/>
                  <a:pt x="2872422" y="16194"/>
                  <a:pt x="2609807" y="18288"/>
                </a:cubicBezTo>
                <a:cubicBezTo>
                  <a:pt x="2341801" y="10032"/>
                  <a:pt x="2328606" y="28832"/>
                  <a:pt x="2068749" y="18288"/>
                </a:cubicBezTo>
                <a:cubicBezTo>
                  <a:pt x="1813820" y="1121"/>
                  <a:pt x="1714804" y="37605"/>
                  <a:pt x="1432211" y="18288"/>
                </a:cubicBezTo>
                <a:cubicBezTo>
                  <a:pt x="1164810" y="-27006"/>
                  <a:pt x="993140" y="27575"/>
                  <a:pt x="859327" y="18288"/>
                </a:cubicBezTo>
                <a:cubicBezTo>
                  <a:pt x="750703" y="-24974"/>
                  <a:pt x="236193" y="38731"/>
                  <a:pt x="0" y="18288"/>
                </a:cubicBezTo>
                <a:cubicBezTo>
                  <a:pt x="-649" y="11698"/>
                  <a:pt x="663" y="5413"/>
                  <a:pt x="0" y="0"/>
                </a:cubicBezTo>
                <a:close/>
              </a:path>
              <a:path w="3182691" h="18288" stroke="0" extrusionOk="0">
                <a:moveTo>
                  <a:pt x="0" y="0"/>
                </a:moveTo>
                <a:cubicBezTo>
                  <a:pt x="243084" y="-23531"/>
                  <a:pt x="399010" y="-30989"/>
                  <a:pt x="572884" y="0"/>
                </a:cubicBezTo>
                <a:cubicBezTo>
                  <a:pt x="745196" y="46048"/>
                  <a:pt x="956262" y="22379"/>
                  <a:pt x="1113942" y="0"/>
                </a:cubicBezTo>
                <a:cubicBezTo>
                  <a:pt x="1345494" y="6575"/>
                  <a:pt x="1537971" y="57434"/>
                  <a:pt x="1686826" y="0"/>
                </a:cubicBezTo>
                <a:cubicBezTo>
                  <a:pt x="1847487" y="-5870"/>
                  <a:pt x="2194651" y="-1232"/>
                  <a:pt x="2323364" y="0"/>
                </a:cubicBezTo>
                <a:cubicBezTo>
                  <a:pt x="2488731" y="36406"/>
                  <a:pt x="2902092" y="-40336"/>
                  <a:pt x="3182691" y="0"/>
                </a:cubicBezTo>
                <a:cubicBezTo>
                  <a:pt x="3182166" y="5049"/>
                  <a:pt x="3182884" y="12044"/>
                  <a:pt x="3182691" y="18288"/>
                </a:cubicBezTo>
                <a:cubicBezTo>
                  <a:pt x="3012562" y="-37820"/>
                  <a:pt x="2765408" y="35618"/>
                  <a:pt x="2546153" y="18288"/>
                </a:cubicBezTo>
                <a:cubicBezTo>
                  <a:pt x="2331952" y="13878"/>
                  <a:pt x="2142129" y="19805"/>
                  <a:pt x="1845961" y="18288"/>
                </a:cubicBezTo>
                <a:cubicBezTo>
                  <a:pt x="1537526" y="31994"/>
                  <a:pt x="1468653" y="-6175"/>
                  <a:pt x="1304903" y="18288"/>
                </a:cubicBezTo>
                <a:cubicBezTo>
                  <a:pt x="1191987" y="26138"/>
                  <a:pt x="927061" y="14626"/>
                  <a:pt x="604711" y="18288"/>
                </a:cubicBezTo>
                <a:cubicBezTo>
                  <a:pt x="273947" y="45577"/>
                  <a:pt x="111622" y="-24554"/>
                  <a:pt x="0" y="18288"/>
                </a:cubicBezTo>
                <a:cubicBezTo>
                  <a:pt x="-39" y="12511"/>
                  <a:pt x="-381" y="8039"/>
                  <a:pt x="0" y="0"/>
                </a:cubicBezTo>
                <a:close/>
              </a:path>
              <a:path w="3182691" h="18288" fill="none" stroke="0" extrusionOk="0">
                <a:moveTo>
                  <a:pt x="0" y="0"/>
                </a:moveTo>
                <a:cubicBezTo>
                  <a:pt x="245832" y="29445"/>
                  <a:pt x="388924" y="-28919"/>
                  <a:pt x="636538" y="0"/>
                </a:cubicBezTo>
                <a:cubicBezTo>
                  <a:pt x="838014" y="3247"/>
                  <a:pt x="1005059" y="8075"/>
                  <a:pt x="1273076" y="0"/>
                </a:cubicBezTo>
                <a:cubicBezTo>
                  <a:pt x="1555121" y="-15110"/>
                  <a:pt x="1674116" y="-4878"/>
                  <a:pt x="1909615" y="0"/>
                </a:cubicBezTo>
                <a:cubicBezTo>
                  <a:pt x="2127874" y="21642"/>
                  <a:pt x="2229467" y="-10228"/>
                  <a:pt x="2482499" y="0"/>
                </a:cubicBezTo>
                <a:cubicBezTo>
                  <a:pt x="2772379" y="28915"/>
                  <a:pt x="3003217" y="-43687"/>
                  <a:pt x="3182691" y="0"/>
                </a:cubicBezTo>
                <a:cubicBezTo>
                  <a:pt x="3183005" y="4158"/>
                  <a:pt x="3181712" y="12539"/>
                  <a:pt x="3182691" y="18288"/>
                </a:cubicBezTo>
                <a:cubicBezTo>
                  <a:pt x="2948637" y="17089"/>
                  <a:pt x="2873728" y="22327"/>
                  <a:pt x="2609807" y="18288"/>
                </a:cubicBezTo>
                <a:cubicBezTo>
                  <a:pt x="2342839" y="11870"/>
                  <a:pt x="2331621" y="30535"/>
                  <a:pt x="2068749" y="18288"/>
                </a:cubicBezTo>
                <a:cubicBezTo>
                  <a:pt x="1813814" y="-7352"/>
                  <a:pt x="1700576" y="36739"/>
                  <a:pt x="1432211" y="18288"/>
                </a:cubicBezTo>
                <a:cubicBezTo>
                  <a:pt x="1148444" y="-27053"/>
                  <a:pt x="987622" y="2403"/>
                  <a:pt x="859327" y="18288"/>
                </a:cubicBezTo>
                <a:cubicBezTo>
                  <a:pt x="743387" y="37422"/>
                  <a:pt x="194182" y="18789"/>
                  <a:pt x="0" y="18288"/>
                </a:cubicBezTo>
                <a:cubicBezTo>
                  <a:pt x="20" y="11469"/>
                  <a:pt x="-29" y="515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CasellaDiTesto 2"/>
          <p:cNvSpPr txBox="1">
            <a:spLocks noChangeArrowheads="1"/>
          </p:cNvSpPr>
          <p:nvPr/>
        </p:nvSpPr>
        <p:spPr bwMode="auto">
          <a:xfrm>
            <a:off x="3490722" y="2459736"/>
            <a:ext cx="5170932" cy="4069080"/>
          </a:xfrm>
          <a:prstGeom prst="rect">
            <a:avLst/>
          </a:prstGeom>
        </p:spPr>
        <p:txBody>
          <a:bodyPr vert="horz" lIns="91440" tIns="45720" rIns="91440" bIns="45720" rtlCol="0">
            <a:noAutofit/>
          </a:bodyPr>
          <a:lstStyle/>
          <a:p>
            <a:pPr>
              <a:lnSpc>
                <a:spcPct val="150000"/>
              </a:lnSpc>
              <a:spcAft>
                <a:spcPts val="0"/>
              </a:spcAft>
            </a:pPr>
            <a:r>
              <a:rPr lang="en-US" sz="2000" dirty="0" err="1">
                <a:latin typeface="Verdana" panose="020B0604030504040204" pitchFamily="34" charset="0"/>
                <a:ea typeface="Verdana" panose="020B0604030504040204" pitchFamily="34" charset="0"/>
                <a:cs typeface="+mn-cs"/>
              </a:rPr>
              <a:t>Emittente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attraverso</a:t>
            </a:r>
            <a:r>
              <a:rPr lang="en-US" sz="2000" dirty="0">
                <a:latin typeface="Verdana" panose="020B0604030504040204" pitchFamily="34" charset="0"/>
                <a:ea typeface="Verdana" panose="020B0604030504040204" pitchFamily="34" charset="0"/>
                <a:cs typeface="+mn-cs"/>
              </a:rPr>
              <a:t> un </a:t>
            </a:r>
            <a:r>
              <a:rPr lang="en-US" sz="2000" dirty="0" err="1">
                <a:latin typeface="Verdana" panose="020B0604030504040204" pitchFamily="34" charset="0"/>
                <a:ea typeface="Verdana" panose="020B0604030504040204" pitchFamily="34" charset="0"/>
                <a:cs typeface="+mn-cs"/>
              </a:rPr>
              <a:t>canale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trasmette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informazione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conserva</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perde</a:t>
            </a:r>
            <a:r>
              <a:rPr lang="en-US" sz="2000" dirty="0">
                <a:latin typeface="Verdana" panose="020B0604030504040204" pitchFamily="34" charset="0"/>
                <a:ea typeface="Verdana" panose="020B0604030504040204" pitchFamily="34" charset="0"/>
                <a:cs typeface="+mn-cs"/>
              </a:rPr>
              <a:t>, verso un </a:t>
            </a:r>
            <a:r>
              <a:rPr lang="en-US" sz="2000" dirty="0" err="1">
                <a:latin typeface="Verdana" panose="020B0604030504040204" pitchFamily="34" charset="0"/>
                <a:ea typeface="Verdana" panose="020B0604030504040204" pitchFamily="34" charset="0"/>
                <a:cs typeface="+mn-cs"/>
              </a:rPr>
              <a:t>ricevente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può</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meno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recepire</a:t>
            </a:r>
            <a:r>
              <a:rPr lang="en-US" sz="2000" dirty="0">
                <a:latin typeface="Verdana" panose="020B0604030504040204" pitchFamily="34" charset="0"/>
                <a:ea typeface="Verdana" panose="020B0604030504040204" pitchFamily="34" charset="0"/>
                <a:cs typeface="+mn-cs"/>
              </a:rPr>
              <a:t> tale </a:t>
            </a:r>
            <a:r>
              <a:rPr lang="en-US" sz="2000" dirty="0" err="1">
                <a:latin typeface="Verdana" panose="020B0604030504040204" pitchFamily="34" charset="0"/>
                <a:ea typeface="Verdana" panose="020B0604030504040204" pitchFamily="34" charset="0"/>
                <a:cs typeface="+mn-cs"/>
              </a:rPr>
              <a:t>messaggio</a:t>
            </a:r>
            <a:r>
              <a:rPr lang="en-US" sz="2000" dirty="0">
                <a:latin typeface="Verdana" panose="020B0604030504040204" pitchFamily="34" charset="0"/>
                <a:ea typeface="Verdana" panose="020B0604030504040204" pitchFamily="34" charset="0"/>
                <a:cs typeface="+mn-cs"/>
              </a:rPr>
              <a:t> e, </a:t>
            </a:r>
            <a:r>
              <a:rPr lang="en-US" sz="2000" dirty="0" err="1">
                <a:latin typeface="Verdana" panose="020B0604030504040204" pitchFamily="34" charset="0"/>
                <a:ea typeface="Verdana" panose="020B0604030504040204" pitchFamily="34" charset="0"/>
                <a:cs typeface="+mn-cs"/>
              </a:rPr>
              <a:t>comunque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elaborarlo</a:t>
            </a:r>
            <a:r>
              <a:rPr lang="en-US" sz="2000" dirty="0">
                <a:latin typeface="Verdana" panose="020B0604030504040204" pitchFamily="34" charset="0"/>
                <a:ea typeface="Verdana" panose="020B0604030504040204" pitchFamily="34" charset="0"/>
                <a:cs typeface="+mn-cs"/>
              </a:rPr>
              <a:t> in </a:t>
            </a:r>
            <a:r>
              <a:rPr lang="en-US" sz="2000" dirty="0" err="1">
                <a:latin typeface="Verdana" panose="020B0604030504040204" pitchFamily="34" charset="0"/>
                <a:ea typeface="Verdana" panose="020B0604030504040204" pitchFamily="34" charset="0"/>
                <a:cs typeface="+mn-cs"/>
              </a:rPr>
              <a:t>qualsiasi</a:t>
            </a:r>
            <a:r>
              <a:rPr lang="en-US" sz="2000" dirty="0">
                <a:latin typeface="Verdana" panose="020B0604030504040204" pitchFamily="34" charset="0"/>
                <a:ea typeface="Verdana" panose="020B0604030504040204" pitchFamily="34" charset="0"/>
                <a:cs typeface="+mn-cs"/>
              </a:rPr>
              <a:t> modo </a:t>
            </a:r>
            <a:r>
              <a:rPr lang="en-US" sz="2000" dirty="0" err="1">
                <a:latin typeface="Verdana" panose="020B0604030504040204" pitchFamily="34" charset="0"/>
                <a:ea typeface="Verdana" panose="020B0604030504040204" pitchFamily="34" charset="0"/>
                <a:cs typeface="+mn-cs"/>
              </a:rPr>
              <a:t>creda</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meglio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all’interno</a:t>
            </a:r>
            <a:r>
              <a:rPr lang="en-US" sz="2000" dirty="0">
                <a:latin typeface="Verdana" panose="020B0604030504040204" pitchFamily="34" charset="0"/>
                <a:ea typeface="Verdana" panose="020B0604030504040204" pitchFamily="34" charset="0"/>
                <a:cs typeface="+mn-cs"/>
              </a:rPr>
              <a:t> di un </a:t>
            </a:r>
            <a:r>
              <a:rPr lang="en-US" sz="2000" dirty="0" err="1">
                <a:latin typeface="Verdana" panose="020B0604030504040204" pitchFamily="34" charset="0"/>
                <a:ea typeface="Verdana" panose="020B0604030504040204" pitchFamily="34" charset="0"/>
                <a:cs typeface="+mn-cs"/>
              </a:rPr>
              <a:t>contesto</a:t>
            </a:r>
            <a:endParaRPr lang="en-US" sz="2000" dirty="0">
              <a:latin typeface="Verdana" panose="020B0604030504040204" pitchFamily="34" charset="0"/>
              <a:ea typeface="Verdana" panose="020B0604030504040204" pitchFamily="34" charset="0"/>
              <a:cs typeface="+mn-cs"/>
            </a:endParaRPr>
          </a:p>
          <a:p>
            <a:pPr>
              <a:lnSpc>
                <a:spcPct val="150000"/>
              </a:lnSpc>
              <a:spcAft>
                <a:spcPts val="0"/>
              </a:spcAft>
            </a:pPr>
            <a:r>
              <a:rPr lang="en-US" sz="2000" dirty="0">
                <a:latin typeface="Verdana" panose="020B0604030504040204" pitchFamily="34" charset="0"/>
                <a:ea typeface="Verdana" panose="020B0604030504040204" pitchFamily="34" charset="0"/>
                <a:cs typeface="+mn-cs"/>
              </a:rPr>
              <a:t>+ azione (</a:t>
            </a:r>
            <a:r>
              <a:rPr lang="en-US" sz="2000" dirty="0" err="1">
                <a:latin typeface="Verdana" panose="020B0604030504040204" pitchFamily="34" charset="0"/>
                <a:ea typeface="Verdana" panose="020B0604030504040204" pitchFamily="34" charset="0"/>
                <a:cs typeface="+mn-cs"/>
              </a:rPr>
              <a:t>risposta</a:t>
            </a:r>
            <a:r>
              <a:rPr lang="en-US" sz="2000" dirty="0">
                <a:latin typeface="Verdana" panose="020B0604030504040204" pitchFamily="34" charset="0"/>
                <a:ea typeface="Verdana" panose="020B0604030504040204" pitchFamily="34" charset="0"/>
                <a:cs typeface="+mn-cs"/>
              </a:rPr>
              <a:t>)</a:t>
            </a:r>
          </a:p>
          <a:p>
            <a:pPr>
              <a:lnSpc>
                <a:spcPct val="150000"/>
              </a:lnSpc>
              <a:spcAft>
                <a:spcPts val="0"/>
              </a:spcAft>
            </a:pP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interazione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sociale</a:t>
            </a:r>
            <a:endParaRPr lang="en-US" sz="2000" dirty="0">
              <a:latin typeface="Verdana" panose="020B0604030504040204" pitchFamily="34" charset="0"/>
              <a:ea typeface="Verdana" panose="020B0604030504040204" pitchFamily="34" charset="0"/>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advTm="277148"/>
    </mc:Choice>
    <mc:Fallback xmlns="">
      <p:transition spd="slow" advTm="27714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771D7-0651-294A-94A7-1941A53BAAEE}"/>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Relazioni</a:t>
            </a:r>
          </a:p>
        </p:txBody>
      </p:sp>
      <p:sp>
        <p:nvSpPr>
          <p:cNvPr id="3" name="Segnaposto contenuto 2">
            <a:extLst>
              <a:ext uri="{FF2B5EF4-FFF2-40B4-BE49-F238E27FC236}">
                <a16:creationId xmlns:a16="http://schemas.microsoft.com/office/drawing/2014/main" id="{D88E9945-9A90-9547-B182-7698046F3E25}"/>
              </a:ext>
            </a:extLst>
          </p:cNvPr>
          <p:cNvSpPr>
            <a:spLocks noGrp="1"/>
          </p:cNvSpPr>
          <p:nvPr>
            <p:ph idx="1"/>
          </p:nvPr>
        </p:nvSpPr>
        <p:spPr/>
        <p:txBody>
          <a:bodyPr/>
          <a:lstStyle/>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Le relazioni contribuiscono all’integrazione della comunità (gruppo, classe, associazione, organizzazione) svincolate da strutture territoriali, da economie formali o da istituzioni politiche.</a:t>
            </a:r>
          </a:p>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Studio da paese di pescatori-agricoltori in Norvegia [</a:t>
            </a:r>
            <a:r>
              <a:rPr lang="it-IT" sz="2800" dirty="0" err="1">
                <a:latin typeface="Verdana" pitchFamily="34" charset="0"/>
                <a:ea typeface="Verdana" pitchFamily="34" charset="0"/>
                <a:cs typeface="Verdana" pitchFamily="34" charset="0"/>
              </a:rPr>
              <a:t>Barnes</a:t>
            </a:r>
            <a:r>
              <a:rPr lang="it-IT" sz="2800" dirty="0">
                <a:latin typeface="Verdana" pitchFamily="34" charset="0"/>
                <a:ea typeface="Verdana" pitchFamily="34" charset="0"/>
                <a:cs typeface="Verdana" pitchFamily="34" charset="0"/>
              </a:rPr>
              <a:t>, 1954]</a:t>
            </a:r>
          </a:p>
          <a:p>
            <a:pPr>
              <a:buFontTx/>
              <a:buChar char="-"/>
            </a:pPr>
            <a:endParaRPr lang="it-IT" dirty="0"/>
          </a:p>
        </p:txBody>
      </p:sp>
    </p:spTree>
    <p:extLst>
      <p:ext uri="{BB962C8B-B14F-4D97-AF65-F5344CB8AC3E}">
        <p14:creationId xmlns:p14="http://schemas.microsoft.com/office/powerpoint/2010/main" val="4023457727"/>
      </p:ext>
    </p:extLst>
  </p:cSld>
  <p:clrMapOvr>
    <a:masterClrMapping/>
  </p:clrMapOvr>
  <mc:AlternateContent xmlns:mc="http://schemas.openxmlformats.org/markup-compatibility/2006" xmlns:p14="http://schemas.microsoft.com/office/powerpoint/2010/main">
    <mc:Choice Requires="p14">
      <p:transition spd="slow" p14:dur="2000" advTm="381"/>
    </mc:Choice>
    <mc:Fallback xmlns="">
      <p:transition spd="slow" advTm="381"/>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endParaRPr lang="it-IT" sz="3200" dirty="0"/>
          </a:p>
        </p:txBody>
      </p:sp>
      <p:sp>
        <p:nvSpPr>
          <p:cNvPr id="3" name="Segnaposto contenuto 2"/>
          <p:cNvSpPr>
            <a:spLocks noGrp="1"/>
          </p:cNvSpPr>
          <p:nvPr>
            <p:ph idx="1"/>
          </p:nvPr>
        </p:nvSpPr>
        <p:spPr>
          <a:xfrm>
            <a:off x="457200" y="1772816"/>
            <a:ext cx="8229600" cy="4525963"/>
          </a:xfrm>
        </p:spPr>
        <p:txBody>
          <a:bodyPr/>
          <a:lstStyle/>
          <a:p>
            <a:pPr marL="0" indent="0" algn="just">
              <a:lnSpc>
                <a:spcPct val="150000"/>
              </a:lnSpc>
              <a:buNone/>
            </a:pPr>
            <a:r>
              <a:rPr lang="it-IT" sz="2400" i="1" dirty="0">
                <a:latin typeface="Verdana" pitchFamily="34" charset="0"/>
                <a:ea typeface="Verdana" pitchFamily="34" charset="0"/>
                <a:cs typeface="Verdana" pitchFamily="34" charset="0"/>
              </a:rPr>
              <a:t>Comunicazione come interpretazione: </a:t>
            </a:r>
            <a:r>
              <a:rPr lang="it-IT" sz="2400" dirty="0">
                <a:latin typeface="Verdana" pitchFamily="34" charset="0"/>
                <a:ea typeface="Verdana" pitchFamily="34" charset="0"/>
                <a:cs typeface="Verdana" pitchFamily="34" charset="0"/>
              </a:rPr>
              <a:t>l’interpretazione del testo è data da una rete di relazioni strutturali contestuali, che si riferiscono sia ad elementi interni (come per l’inferenza) che esterni, come la precomprensione del testo, scommessa culturale che il lettore fa sulla base di suoi presupposti socialmente e storicamente (interpretazione ermeneutica) collocati.</a:t>
            </a:r>
          </a:p>
          <a:p>
            <a:endParaRPr lang="it-IT" dirty="0"/>
          </a:p>
        </p:txBody>
      </p:sp>
      <p:sp>
        <p:nvSpPr>
          <p:cNvPr id="4" name="Rettangolo 3">
            <a:extLst>
              <a:ext uri="{FF2B5EF4-FFF2-40B4-BE49-F238E27FC236}">
                <a16:creationId xmlns:a16="http://schemas.microsoft.com/office/drawing/2014/main" id="{09373999-752E-4940-AF78-58D3D242F11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8°</a:t>
            </a:r>
            <a:endParaRPr lang="it-IT" sz="3200" dirty="0"/>
          </a:p>
        </p:txBody>
      </p:sp>
    </p:spTree>
    <p:extLst>
      <p:ext uri="{BB962C8B-B14F-4D97-AF65-F5344CB8AC3E}">
        <p14:creationId xmlns:p14="http://schemas.microsoft.com/office/powerpoint/2010/main" val="1111960882"/>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EE67C-ACFB-044E-870A-32725021B25C}"/>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Tradotto in pratica</a:t>
            </a:r>
            <a:endParaRPr lang="it-IT" sz="3200" dirty="0"/>
          </a:p>
        </p:txBody>
      </p:sp>
      <p:sp>
        <p:nvSpPr>
          <p:cNvPr id="3" name="Segnaposto contenuto 2">
            <a:extLst>
              <a:ext uri="{FF2B5EF4-FFF2-40B4-BE49-F238E27FC236}">
                <a16:creationId xmlns:a16="http://schemas.microsoft.com/office/drawing/2014/main" id="{695DDCEC-D6A8-064E-B6D2-4206E4BAD082}"/>
              </a:ext>
            </a:extLst>
          </p:cNvPr>
          <p:cNvSpPr>
            <a:spLocks noGrp="1"/>
          </p:cNvSpPr>
          <p:nvPr>
            <p:ph idx="1"/>
          </p:nvPr>
        </p:nvSpPr>
        <p:spPr/>
        <p:txBody>
          <a:bodyPr/>
          <a:lstStyle/>
          <a:p>
            <a:pPr marL="0" indent="0" algn="just">
              <a:lnSpc>
                <a:spcPct val="150000"/>
              </a:lnSpc>
              <a:buNone/>
            </a:pPr>
            <a:r>
              <a:rPr lang="it-IT" sz="3600" dirty="0">
                <a:latin typeface="Verdana" panose="020B0604030504040204" pitchFamily="34" charset="0"/>
                <a:ea typeface="Verdana" panose="020B0604030504040204" pitchFamily="34" charset="0"/>
                <a:cs typeface="Verdana" panose="020B0604030504040204" pitchFamily="34" charset="0"/>
              </a:rPr>
              <a:t>Noi (come persone e come organizzazione) siamo la nostra reputazione (comportamenti-storia-percezione) e questa dipende anche dal contesto</a:t>
            </a:r>
          </a:p>
          <a:p>
            <a:pPr marL="0" indent="0">
              <a:buNone/>
            </a:pPr>
            <a:endParaRPr lang="it-IT" dirty="0"/>
          </a:p>
        </p:txBody>
      </p:sp>
    </p:spTree>
    <p:extLst>
      <p:ext uri="{BB962C8B-B14F-4D97-AF65-F5344CB8AC3E}">
        <p14:creationId xmlns:p14="http://schemas.microsoft.com/office/powerpoint/2010/main" val="2128303460"/>
      </p:ext>
    </p:extLst>
  </p:cSld>
  <p:clrMapOvr>
    <a:masterClrMapping/>
  </p:clrMapOvr>
  <mc:AlternateContent xmlns:mc="http://schemas.openxmlformats.org/markup-compatibility/2006" xmlns:p14="http://schemas.microsoft.com/office/powerpoint/2010/main">
    <mc:Choice Requires="p14">
      <p:transition spd="slow" p14:dur="2000" advTm="660"/>
    </mc:Choice>
    <mc:Fallback xmlns="">
      <p:transition spd="slow" advTm="66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0AB4-BDBE-E042-B7E5-086470E2044B}"/>
              </a:ext>
            </a:extLst>
          </p:cNvPr>
          <p:cNvSpPr>
            <a:spLocks noGrp="1"/>
          </p:cNvSpPr>
          <p:nvPr>
            <p:ph type="title"/>
          </p:nvPr>
        </p:nvSpPr>
        <p:spPr>
          <a:xfrm>
            <a:off x="457200" y="620688"/>
            <a:ext cx="8229600" cy="1143000"/>
          </a:xfrm>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La </a:t>
            </a:r>
            <a:r>
              <a:rPr lang="it-IT" sz="3200" dirty="0" err="1">
                <a:solidFill>
                  <a:srgbClr val="002060"/>
                </a:solidFill>
                <a:latin typeface="Verdana" pitchFamily="34" charset="0"/>
                <a:cs typeface="Arial" charset="0"/>
              </a:rPr>
              <a:t>Comunic</a:t>
            </a:r>
            <a:r>
              <a:rPr lang="it-IT" sz="3200" dirty="0">
                <a:solidFill>
                  <a:srgbClr val="002060"/>
                </a:solidFill>
                <a:latin typeface="Verdana" pitchFamily="34" charset="0"/>
                <a:cs typeface="Arial" charset="0"/>
              </a:rPr>
              <a:t>-Azione</a:t>
            </a:r>
            <a:br>
              <a:rPr lang="it-IT" sz="3200" dirty="0">
                <a:solidFill>
                  <a:srgbClr val="002060"/>
                </a:solidFill>
                <a:latin typeface="Verdana" pitchFamily="34" charset="0"/>
                <a:cs typeface="Arial" charset="0"/>
              </a:rPr>
            </a:br>
            <a:endParaRPr lang="it-IT"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a:extLst>
              <a:ext uri="{FF2B5EF4-FFF2-40B4-BE49-F238E27FC236}">
                <a16:creationId xmlns:a16="http://schemas.microsoft.com/office/drawing/2014/main" id="{35A39192-5A7B-1C4A-ADC8-DE828557D756}"/>
              </a:ext>
            </a:extLst>
          </p:cNvPr>
          <p:cNvSpPr>
            <a:spLocks noGrp="1"/>
          </p:cNvSpPr>
          <p:nvPr>
            <p:ph idx="1"/>
          </p:nvPr>
        </p:nvSpPr>
        <p:spPr>
          <a:xfrm>
            <a:off x="457200" y="1864435"/>
            <a:ext cx="8229600" cy="4525963"/>
          </a:xfrm>
        </p:spPr>
        <p:txBody>
          <a:bodyPr/>
          <a:lstStyle/>
          <a:p>
            <a:pPr marL="0" indent="0" algn="just">
              <a:lnSpc>
                <a:spcPct val="150000"/>
              </a:lnSpc>
              <a:buNone/>
            </a:pPr>
            <a:r>
              <a:rPr lang="it-IT" sz="3000" dirty="0">
                <a:latin typeface="Verdana" panose="020B0604030504040204" pitchFamily="34" charset="0"/>
                <a:ea typeface="Verdana" panose="020B0604030504040204" pitchFamily="34" charset="0"/>
                <a:cs typeface="Verdana" panose="020B0604030504040204" pitchFamily="34" charset="0"/>
              </a:rPr>
              <a:t>Oggi, molto più di prima, ogni comunicazione ha conseguenze pragmatiche (per la potenza virale della riproduzione e diffusione digitale) ed ogni azione (mediata) ha il supporto della comunicazione (digitale)</a:t>
            </a: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16B86FB-8C18-7644-8489-F103247B83CF}"/>
              </a:ext>
            </a:extLst>
          </p:cNvPr>
          <p:cNvSpPr/>
          <p:nvPr/>
        </p:nvSpPr>
        <p:spPr>
          <a:xfrm>
            <a:off x="683568" y="485316"/>
            <a:ext cx="609462" cy="584775"/>
          </a:xfrm>
          <a:prstGeom prst="rect">
            <a:avLst/>
          </a:prstGeom>
        </p:spPr>
        <p:txBody>
          <a:bodyPr wrap="none">
            <a:spAutoFit/>
          </a:bodyPr>
          <a:lstStyle/>
          <a:p>
            <a:r>
              <a:rPr lang="it-IT" sz="3200" dirty="0">
                <a:solidFill>
                  <a:srgbClr val="002060"/>
                </a:solidFill>
                <a:latin typeface="Verdana" pitchFamily="34" charset="0"/>
              </a:rPr>
              <a:t>9°</a:t>
            </a:r>
            <a:endParaRPr lang="it-IT" sz="3200" dirty="0"/>
          </a:p>
        </p:txBody>
      </p:sp>
    </p:spTree>
    <p:extLst>
      <p:ext uri="{BB962C8B-B14F-4D97-AF65-F5344CB8AC3E}">
        <p14:creationId xmlns:p14="http://schemas.microsoft.com/office/powerpoint/2010/main" val="3432862998"/>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EE291A-5B35-1B4B-8252-7382BC27B5BF}"/>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9° Tradotto in pratica</a:t>
            </a:r>
            <a:endParaRPr lang="it-IT" sz="3200" dirty="0"/>
          </a:p>
        </p:txBody>
      </p:sp>
      <p:sp>
        <p:nvSpPr>
          <p:cNvPr id="3" name="Segnaposto contenuto 2">
            <a:extLst>
              <a:ext uri="{FF2B5EF4-FFF2-40B4-BE49-F238E27FC236}">
                <a16:creationId xmlns:a16="http://schemas.microsoft.com/office/drawing/2014/main" id="{26F5912E-DE75-9C49-A8D9-944234A4CA86}"/>
              </a:ext>
            </a:extLst>
          </p:cNvPr>
          <p:cNvSpPr>
            <a:spLocks noGrp="1"/>
          </p:cNvSpPr>
          <p:nvPr>
            <p:ph idx="1"/>
          </p:nvPr>
        </p:nvSpPr>
        <p:spPr/>
        <p:txBody>
          <a:bodyPr/>
          <a:lstStyle/>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Attenzione ai Social</a:t>
            </a:r>
          </a:p>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Molte nostre </a:t>
            </a:r>
            <a:r>
              <a:rPr lang="it-IT" dirty="0" err="1">
                <a:latin typeface="Verdana" panose="020B0604030504040204" pitchFamily="34" charset="0"/>
                <a:ea typeface="Verdana" panose="020B0604030504040204" pitchFamily="34" charset="0"/>
                <a:cs typeface="Verdana" panose="020B0604030504040204" pitchFamily="34" charset="0"/>
              </a:rPr>
              <a:t>comunic</a:t>
            </a:r>
            <a:r>
              <a:rPr lang="it-IT" dirty="0">
                <a:latin typeface="Verdana" panose="020B0604030504040204" pitchFamily="34" charset="0"/>
                <a:ea typeface="Verdana" panose="020B0604030504040204" pitchFamily="34" charset="0"/>
                <a:cs typeface="Verdana" panose="020B0604030504040204" pitchFamily="34" charset="0"/>
              </a:rPr>
              <a:t>-azioni ci possono tornare contro</a:t>
            </a:r>
          </a:p>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Fare lezione utilizzando le nuove tecnologie (</a:t>
            </a:r>
            <a:r>
              <a:rPr lang="it-IT" dirty="0" err="1">
                <a:latin typeface="Verdana" panose="020B0604030504040204" pitchFamily="34" charset="0"/>
                <a:ea typeface="Verdana" panose="020B0604030504040204" pitchFamily="34" charset="0"/>
                <a:cs typeface="Verdana" panose="020B0604030504040204" pitchFamily="34" charset="0"/>
              </a:rPr>
              <a:t>flipped</a:t>
            </a:r>
            <a:r>
              <a:rPr lang="it-IT" dirty="0">
                <a:latin typeface="Verdana" panose="020B0604030504040204" pitchFamily="34" charset="0"/>
                <a:ea typeface="Verdana" panose="020B0604030504040204" pitchFamily="34" charset="0"/>
                <a:cs typeface="Verdana" panose="020B0604030504040204" pitchFamily="34" charset="0"/>
              </a:rPr>
              <a:t> </a:t>
            </a:r>
            <a:r>
              <a:rPr lang="it-IT" dirty="0" err="1">
                <a:latin typeface="Verdana" panose="020B0604030504040204" pitchFamily="34" charset="0"/>
                <a:ea typeface="Verdana" panose="020B0604030504040204" pitchFamily="34" charset="0"/>
                <a:cs typeface="Verdana" panose="020B0604030504040204" pitchFamily="34" charset="0"/>
              </a:rPr>
              <a:t>classroom</a:t>
            </a:r>
            <a:r>
              <a:rPr lang="it-IT" dirty="0">
                <a:latin typeface="Verdana" panose="020B0604030504040204" pitchFamily="34" charset="0"/>
                <a:ea typeface="Verdana" panose="020B0604030504040204" pitchFamily="34" charset="0"/>
                <a:cs typeface="Verdana" panose="020B0604030504040204" pitchFamily="34" charset="0"/>
              </a:rPr>
              <a:t>)</a:t>
            </a:r>
          </a:p>
          <a:p>
            <a:pPr>
              <a:buFontTx/>
              <a:buChar char="-"/>
            </a:pPr>
            <a:endParaRPr lang="it-IT" dirty="0"/>
          </a:p>
        </p:txBody>
      </p:sp>
    </p:spTree>
    <p:extLst>
      <p:ext uri="{BB962C8B-B14F-4D97-AF65-F5344CB8AC3E}">
        <p14:creationId xmlns:p14="http://schemas.microsoft.com/office/powerpoint/2010/main" val="1123583035"/>
      </p:ext>
    </p:extLst>
  </p:cSld>
  <p:clrMapOvr>
    <a:masterClrMapping/>
  </p:clrMapOvr>
  <mc:AlternateContent xmlns:mc="http://schemas.openxmlformats.org/markup-compatibility/2006" xmlns:p14="http://schemas.microsoft.com/office/powerpoint/2010/main">
    <mc:Choice Requires="p14">
      <p:transition spd="slow" p14:dur="2000" advTm="46"/>
    </mc:Choice>
    <mc:Fallback xmlns="">
      <p:transition spd="slow" advTm="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algn="just">
              <a:lnSpc>
                <a:spcPct val="150000"/>
              </a:lnSpc>
            </a:pPr>
            <a:r>
              <a:rPr lang="it-IT" sz="2600" dirty="0">
                <a:latin typeface="Verdana" panose="020B0604030504040204" pitchFamily="34" charset="0"/>
                <a:ea typeface="Verdana" panose="020B0604030504040204" pitchFamily="34" charset="0"/>
                <a:cs typeface="Verdana" panose="020B0604030504040204" pitchFamily="34" charset="0"/>
              </a:rPr>
              <a:t>Emergono così elementi costitutivi la comunicazione che specifichiamo: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Canale</a:t>
            </a:r>
            <a:r>
              <a:rPr lang="it-IT" sz="2600" dirty="0">
                <a:latin typeface="Verdana" panose="020B0604030504040204" pitchFamily="34" charset="0"/>
                <a:ea typeface="Verdana" panose="020B0604030504040204" pitchFamily="34" charset="0"/>
                <a:cs typeface="Verdana" panose="020B0604030504040204" pitchFamily="34" charset="0"/>
              </a:rPr>
              <a:t> Il mezzo fisico attraverso cui passa il messaggio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Messaggio</a:t>
            </a:r>
            <a:r>
              <a:rPr lang="it-IT" sz="2600" dirty="0">
                <a:latin typeface="Verdana" panose="020B0604030504040204" pitchFamily="34" charset="0"/>
                <a:ea typeface="Verdana" panose="020B0604030504040204" pitchFamily="34" charset="0"/>
                <a:cs typeface="Verdana" panose="020B0604030504040204" pitchFamily="34" charset="0"/>
              </a:rPr>
              <a:t> L’oggetto trasmesso nella comunicazione, composto da un contenuto [le informazioni] e da un contenitore [la forma]</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1/2</a:t>
            </a:r>
          </a:p>
        </p:txBody>
      </p:sp>
    </p:spTree>
  </p:cSld>
  <p:clrMapOvr>
    <a:masterClrMapping/>
  </p:clrMapOvr>
  <mc:AlternateContent xmlns:mc="http://schemas.openxmlformats.org/markup-compatibility/2006" xmlns:p14="http://schemas.microsoft.com/office/powerpoint/2010/main">
    <mc:Choice Requires="p14">
      <p:transition spd="slow" p14:dur="2000" advTm="60561"/>
    </mc:Choice>
    <mc:Fallback xmlns="">
      <p:transition spd="slow" advTm="6056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Codice</a:t>
            </a:r>
            <a:r>
              <a:rPr lang="it-IT" sz="2600" dirty="0">
                <a:latin typeface="Verdana" panose="020B0604030504040204" pitchFamily="34" charset="0"/>
                <a:ea typeface="Verdana" panose="020B0604030504040204" pitchFamily="34" charset="0"/>
                <a:cs typeface="Verdana" panose="020B0604030504040204" pitchFamily="34" charset="0"/>
              </a:rPr>
              <a:t> Sistema per l’organizzazione dei segni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codifica dell’informazione</a:t>
            </a:r>
            <a:endParaRPr lang="it-IT" sz="26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Contesto</a:t>
            </a:r>
            <a:r>
              <a:rPr lang="it-IT" sz="2600" dirty="0">
                <a:latin typeface="Verdana" panose="020B0604030504040204" pitchFamily="34" charset="0"/>
                <a:ea typeface="Verdana" panose="020B0604030504040204" pitchFamily="34" charset="0"/>
                <a:cs typeface="Verdana" panose="020B0604030504040204" pitchFamily="34" charset="0"/>
              </a:rPr>
              <a:t> Cornice fisica o psicologica all’interno della quale si svolge la comunicazione, determina quali codici linguistici e comportamentali attivare</a:t>
            </a:r>
          </a:p>
          <a:p>
            <a:pPr marL="342900" indent="-342900"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Prive di contesto, le parole e le azioni prive di senso</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2/2</a:t>
            </a:r>
          </a:p>
        </p:txBody>
      </p:sp>
    </p:spTree>
    <p:extLst>
      <p:ext uri="{BB962C8B-B14F-4D97-AF65-F5344CB8AC3E}">
        <p14:creationId xmlns:p14="http://schemas.microsoft.com/office/powerpoint/2010/main" val="2339971099"/>
      </p:ext>
    </p:extLst>
  </p:cSld>
  <p:clrMapOvr>
    <a:masterClrMapping/>
  </p:clrMapOvr>
  <mc:AlternateContent xmlns:mc="http://schemas.openxmlformats.org/markup-compatibility/2006" xmlns:p14="http://schemas.microsoft.com/office/powerpoint/2010/main">
    <mc:Choice Requires="p14">
      <p:transition spd="slow" p14:dur="2000" advTm="186721"/>
    </mc:Choice>
    <mc:Fallback xmlns="">
      <p:transition spd="slow" advTm="18672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8313" y="765175"/>
            <a:ext cx="8207375" cy="5759450"/>
          </a:xfrm>
          <a:prstGeom prst="rect">
            <a:avLst/>
          </a:prstGeom>
          <a:solidFill>
            <a:srgbClr val="FFFF99"/>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Titolo 1"/>
          <p:cNvSpPr txBox="1">
            <a:spLocks/>
          </p:cNvSpPr>
          <p:nvPr/>
        </p:nvSpPr>
        <p:spPr>
          <a:xfrm>
            <a:off x="468313" y="188913"/>
            <a:ext cx="8229600" cy="1143000"/>
          </a:xfrm>
          <a:prstGeom prst="rect">
            <a:avLst/>
          </a:prstGeom>
        </p:spPr>
        <p:txBody>
          <a:bodyPr/>
          <a:lstStyle/>
          <a:p>
            <a:pPr algn="ctr">
              <a:defRPr/>
            </a:pPr>
            <a:r>
              <a:rPr lang="it-IT" sz="3200" dirty="0">
                <a:solidFill>
                  <a:srgbClr val="002060"/>
                </a:solidFill>
                <a:latin typeface="Verdana" pitchFamily="34" charset="0"/>
              </a:rPr>
              <a:t>Schema comunicazione</a:t>
            </a:r>
          </a:p>
        </p:txBody>
      </p:sp>
      <p:sp>
        <p:nvSpPr>
          <p:cNvPr id="5124" name="Rettangolo 3"/>
          <p:cNvSpPr>
            <a:spLocks noChangeArrowheads="1"/>
          </p:cNvSpPr>
          <p:nvPr/>
        </p:nvSpPr>
        <p:spPr bwMode="auto">
          <a:xfrm>
            <a:off x="423073" y="1917619"/>
            <a:ext cx="1795684"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EMITTENTE</a:t>
            </a:r>
          </a:p>
        </p:txBody>
      </p:sp>
      <p:sp>
        <p:nvSpPr>
          <p:cNvPr id="5125" name="Rettangolo 4"/>
          <p:cNvSpPr>
            <a:spLocks noChangeArrowheads="1"/>
          </p:cNvSpPr>
          <p:nvPr/>
        </p:nvSpPr>
        <p:spPr bwMode="auto">
          <a:xfrm>
            <a:off x="6396441" y="1721433"/>
            <a:ext cx="1806905"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RICEVENTE</a:t>
            </a:r>
          </a:p>
        </p:txBody>
      </p:sp>
      <p:sp>
        <p:nvSpPr>
          <p:cNvPr id="7" name="Freccia a destra 6"/>
          <p:cNvSpPr/>
          <p:nvPr/>
        </p:nvSpPr>
        <p:spPr>
          <a:xfrm>
            <a:off x="2195513" y="1125538"/>
            <a:ext cx="4537075" cy="2303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27" name="Rettangolo 6"/>
          <p:cNvSpPr>
            <a:spLocks noChangeArrowheads="1"/>
          </p:cNvSpPr>
          <p:nvPr/>
        </p:nvSpPr>
        <p:spPr bwMode="auto">
          <a:xfrm>
            <a:off x="2135414" y="1349996"/>
            <a:ext cx="1210588"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CANALE</a:t>
            </a:r>
          </a:p>
        </p:txBody>
      </p:sp>
      <p:sp>
        <p:nvSpPr>
          <p:cNvPr id="9" name="Rettangolo arrotondato 8"/>
          <p:cNvSpPr/>
          <p:nvPr/>
        </p:nvSpPr>
        <p:spPr>
          <a:xfrm>
            <a:off x="2898775" y="1893888"/>
            <a:ext cx="2376488" cy="8572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5129" name="Rettangolo 9"/>
          <p:cNvSpPr>
            <a:spLocks noChangeArrowheads="1"/>
          </p:cNvSpPr>
          <p:nvPr/>
        </p:nvSpPr>
        <p:spPr bwMode="auto">
          <a:xfrm>
            <a:off x="1308424" y="3064609"/>
            <a:ext cx="1611339"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CODIFICA</a:t>
            </a:r>
          </a:p>
        </p:txBody>
      </p:sp>
      <p:sp>
        <p:nvSpPr>
          <p:cNvPr id="5130" name="Rettangolo 10"/>
          <p:cNvSpPr>
            <a:spLocks noChangeArrowheads="1"/>
          </p:cNvSpPr>
          <p:nvPr/>
        </p:nvSpPr>
        <p:spPr bwMode="auto">
          <a:xfrm>
            <a:off x="6066745" y="3118200"/>
            <a:ext cx="2007281"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DECODIFICA</a:t>
            </a:r>
          </a:p>
        </p:txBody>
      </p:sp>
      <p:sp>
        <p:nvSpPr>
          <p:cNvPr id="12" name="Rettangolo 11"/>
          <p:cNvSpPr/>
          <p:nvPr/>
        </p:nvSpPr>
        <p:spPr>
          <a:xfrm>
            <a:off x="3220117" y="1588405"/>
            <a:ext cx="2193925" cy="400110"/>
          </a:xfrm>
          <a:prstGeom prst="rect">
            <a:avLst/>
          </a:prstGeom>
        </p:spPr>
        <p:txBody>
          <a:bodyPr wrap="square">
            <a:spAutoFit/>
          </a:bodyPr>
          <a:lstStyle/>
          <a:p>
            <a:pPr fontAlgn="auto">
              <a:spcBef>
                <a:spcPts val="0"/>
              </a:spcBef>
              <a:spcAft>
                <a:spcPts val="0"/>
              </a:spcAft>
              <a:defRPr/>
            </a:pPr>
            <a:r>
              <a:rPr lang="it-IT" sz="2000" cap="all" dirty="0">
                <a:solidFill>
                  <a:schemeClr val="bg1"/>
                </a:solidFill>
                <a:latin typeface="Verdana" panose="020B0604030504040204" pitchFamily="34" charset="0"/>
                <a:ea typeface="Verdana" panose="020B0604030504040204" pitchFamily="34" charset="0"/>
                <a:cs typeface="Verdana" panose="020B0604030504040204" pitchFamily="34" charset="0"/>
              </a:rPr>
              <a:t>messaggio</a:t>
            </a:r>
          </a:p>
        </p:txBody>
      </p:sp>
      <p:sp>
        <p:nvSpPr>
          <p:cNvPr id="5132" name="CasellaDiTesto 12"/>
          <p:cNvSpPr txBox="1">
            <a:spLocks noChangeArrowheads="1"/>
          </p:cNvSpPr>
          <p:nvPr/>
        </p:nvSpPr>
        <p:spPr bwMode="auto">
          <a:xfrm>
            <a:off x="3862550" y="2203510"/>
            <a:ext cx="2376488" cy="553998"/>
          </a:xfrm>
          <a:prstGeom prst="rect">
            <a:avLst/>
          </a:prstGeom>
          <a:noFill/>
          <a:ln w="9525">
            <a:noFill/>
            <a:miter lim="800000"/>
            <a:headEnd/>
            <a:tailEnd/>
          </a:ln>
        </p:spPr>
        <p:txBody>
          <a:bodyPr>
            <a:spAutoFit/>
          </a:bodyPr>
          <a:lstStyle/>
          <a:p>
            <a:r>
              <a:rPr lang="it-IT" sz="1600" dirty="0">
                <a:latin typeface="Verdana" panose="020B0604030504040204" pitchFamily="34" charset="0"/>
                <a:ea typeface="Verdana" panose="020B0604030504040204" pitchFamily="34" charset="0"/>
                <a:cs typeface="Verdana" panose="020B0604030504040204" pitchFamily="34" charset="0"/>
              </a:rPr>
              <a:t>CONTENUTO </a:t>
            </a:r>
          </a:p>
          <a:p>
            <a:r>
              <a:rPr lang="it-IT" sz="1100" dirty="0">
                <a:latin typeface="Verdana" panose="020B0604030504040204" pitchFamily="34" charset="0"/>
                <a:ea typeface="Verdana" panose="020B0604030504040204" pitchFamily="34" charset="0"/>
                <a:cs typeface="Verdana" panose="020B0604030504040204" pitchFamily="34" charset="0"/>
              </a:rPr>
              <a:t>(</a:t>
            </a:r>
            <a:r>
              <a:rPr lang="it-IT" sz="1200" dirty="0">
                <a:latin typeface="Verdana" panose="020B0604030504040204" pitchFamily="34" charset="0"/>
                <a:ea typeface="Verdana" panose="020B0604030504040204" pitchFamily="34" charset="0"/>
                <a:cs typeface="Verdana" panose="020B0604030504040204" pitchFamily="34" charset="0"/>
              </a:rPr>
              <a:t>INFORMAZIONE</a:t>
            </a:r>
            <a:r>
              <a:rPr lang="it-IT" sz="1400" dirty="0">
                <a:latin typeface="Verdana" panose="020B0604030504040204" pitchFamily="34" charset="0"/>
                <a:ea typeface="Verdana" panose="020B0604030504040204" pitchFamily="34" charset="0"/>
                <a:cs typeface="Verdana" panose="020B0604030504040204" pitchFamily="34" charset="0"/>
              </a:rPr>
              <a:t>)</a:t>
            </a:r>
          </a:p>
        </p:txBody>
      </p:sp>
      <p:sp>
        <p:nvSpPr>
          <p:cNvPr id="5133" name="Rettangolo 13"/>
          <p:cNvSpPr>
            <a:spLocks noChangeArrowheads="1"/>
          </p:cNvSpPr>
          <p:nvPr/>
        </p:nvSpPr>
        <p:spPr bwMode="auto">
          <a:xfrm>
            <a:off x="2925194" y="1893888"/>
            <a:ext cx="1103187"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FORMA</a:t>
            </a:r>
          </a:p>
        </p:txBody>
      </p:sp>
      <p:cxnSp>
        <p:nvCxnSpPr>
          <p:cNvPr id="15" name="Connettore 1 14"/>
          <p:cNvCxnSpPr/>
          <p:nvPr/>
        </p:nvCxnSpPr>
        <p:spPr>
          <a:xfrm rot="16200000" flipH="1">
            <a:off x="7042944" y="2299494"/>
            <a:ext cx="2232025" cy="26987"/>
          </a:xfrm>
          <a:prstGeom prst="line">
            <a:avLst/>
          </a:prstGeom>
          <a:ln>
            <a:prstDash val="dash"/>
          </a:ln>
        </p:spPr>
        <p:style>
          <a:lnRef idx="3">
            <a:schemeClr val="accent6"/>
          </a:lnRef>
          <a:fillRef idx="0">
            <a:schemeClr val="accent6"/>
          </a:fillRef>
          <a:effectRef idx="2">
            <a:schemeClr val="accent6"/>
          </a:effectRef>
          <a:fontRef idx="minor">
            <a:schemeClr val="tx1"/>
          </a:fontRef>
        </p:style>
      </p:cxnSp>
      <p:sp>
        <p:nvSpPr>
          <p:cNvPr id="16" name="CasellaDiTesto 15"/>
          <p:cNvSpPr txBox="1"/>
          <p:nvPr/>
        </p:nvSpPr>
        <p:spPr>
          <a:xfrm>
            <a:off x="8196431" y="931974"/>
            <a:ext cx="523220" cy="2563522"/>
          </a:xfrm>
          <a:prstGeom prst="rect">
            <a:avLst/>
          </a:prstGeom>
          <a:noFill/>
        </p:spPr>
        <p:txBody>
          <a:bodyPr vert="vert270" wrap="square">
            <a:spAutoFit/>
          </a:bodyPr>
          <a:lstStyle/>
          <a:p>
            <a:pPr fontAlgn="auto">
              <a:spcBef>
                <a:spcPts val="0"/>
              </a:spcBef>
              <a:spcAft>
                <a:spcPts val="0"/>
              </a:spcAft>
              <a:defRPr/>
            </a:pPr>
            <a:r>
              <a:rPr lang="it-IT" sz="2200" dirty="0">
                <a:solidFill>
                  <a:srgbClr val="FFC000"/>
                </a:solidFill>
                <a:latin typeface="Verdana" panose="020B0604030504040204" pitchFamily="34" charset="0"/>
                <a:ea typeface="Verdana" panose="020B0604030504040204" pitchFamily="34" charset="0"/>
                <a:cs typeface="Verdana" panose="020B0604030504040204" pitchFamily="34" charset="0"/>
              </a:rPr>
              <a:t>INFORMAZIONE</a:t>
            </a:r>
          </a:p>
        </p:txBody>
      </p:sp>
      <p:sp>
        <p:nvSpPr>
          <p:cNvPr id="17" name="Freccia a destra 16"/>
          <p:cNvSpPr/>
          <p:nvPr/>
        </p:nvSpPr>
        <p:spPr>
          <a:xfrm rot="10800000">
            <a:off x="2124075" y="3500438"/>
            <a:ext cx="4392613" cy="1008062"/>
          </a:xfrm>
          <a:prstGeom prst="rightArrow">
            <a:avLst/>
          </a:prstGeom>
          <a:solidFill>
            <a:srgbClr val="92D050">
              <a:alpha val="6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37" name="CasellaDiTesto 17"/>
          <p:cNvSpPr txBox="1">
            <a:spLocks noChangeArrowheads="1"/>
          </p:cNvSpPr>
          <p:nvPr/>
        </p:nvSpPr>
        <p:spPr bwMode="auto">
          <a:xfrm>
            <a:off x="3412205" y="3820260"/>
            <a:ext cx="1809747" cy="430887"/>
          </a:xfrm>
          <a:prstGeom prst="rect">
            <a:avLst/>
          </a:prstGeom>
          <a:noFill/>
          <a:ln w="9525">
            <a:noFill/>
            <a:miter lim="800000"/>
            <a:headEnd/>
            <a:tailEnd/>
          </a:ln>
        </p:spPr>
        <p:txBody>
          <a:bodyPr wrap="squar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RISPOSTA</a:t>
            </a:r>
          </a:p>
        </p:txBody>
      </p:sp>
      <p:cxnSp>
        <p:nvCxnSpPr>
          <p:cNvPr id="19" name="Connettore 1 18"/>
          <p:cNvCxnSpPr/>
          <p:nvPr/>
        </p:nvCxnSpPr>
        <p:spPr>
          <a:xfrm rot="5400000">
            <a:off x="6696818" y="4976589"/>
            <a:ext cx="2951162" cy="0"/>
          </a:xfrm>
          <a:prstGeom prst="line">
            <a:avLst/>
          </a:prstGeom>
          <a:ln>
            <a:solidFill>
              <a:srgbClr val="FF0000"/>
            </a:solidFill>
            <a:prstDash val="dash"/>
          </a:ln>
        </p:spPr>
        <p:style>
          <a:lnRef idx="3">
            <a:schemeClr val="accent6"/>
          </a:lnRef>
          <a:fillRef idx="0">
            <a:schemeClr val="accent6"/>
          </a:fillRef>
          <a:effectRef idx="2">
            <a:schemeClr val="accent6"/>
          </a:effectRef>
          <a:fontRef idx="minor">
            <a:schemeClr val="tx1"/>
          </a:fontRef>
        </p:style>
      </p:cxnSp>
      <p:sp>
        <p:nvSpPr>
          <p:cNvPr id="20" name="CasellaDiTesto 19"/>
          <p:cNvSpPr txBox="1"/>
          <p:nvPr/>
        </p:nvSpPr>
        <p:spPr>
          <a:xfrm>
            <a:off x="8148964" y="3654252"/>
            <a:ext cx="523220" cy="2727075"/>
          </a:xfrm>
          <a:prstGeom prst="rect">
            <a:avLst/>
          </a:prstGeom>
          <a:noFill/>
        </p:spPr>
        <p:txBody>
          <a:bodyPr vert="vert270" wrap="square">
            <a:spAutoFit/>
          </a:bodyPr>
          <a:lstStyle/>
          <a:p>
            <a:pPr fontAlgn="auto">
              <a:spcBef>
                <a:spcPts val="0"/>
              </a:spcBef>
              <a:spcAft>
                <a:spcPts val="0"/>
              </a:spcAft>
              <a:defRPr/>
            </a:pPr>
            <a:r>
              <a:rPr lang="it-IT" sz="2200" dirty="0">
                <a:solidFill>
                  <a:srgbClr val="FF0000"/>
                </a:solidFill>
                <a:latin typeface="Verdana" panose="020B0604030504040204" pitchFamily="34" charset="0"/>
                <a:ea typeface="Verdana" panose="020B0604030504040204" pitchFamily="34" charset="0"/>
                <a:cs typeface="Verdana" panose="020B0604030504040204" pitchFamily="34" charset="0"/>
              </a:rPr>
              <a:t>COMUNICAZIONE</a:t>
            </a:r>
          </a:p>
        </p:txBody>
      </p:sp>
      <p:sp>
        <p:nvSpPr>
          <p:cNvPr id="21" name="Rettangolo 20"/>
          <p:cNvSpPr/>
          <p:nvPr/>
        </p:nvSpPr>
        <p:spPr>
          <a:xfrm>
            <a:off x="3609816" y="4813121"/>
            <a:ext cx="1653017" cy="492443"/>
          </a:xfrm>
          <a:prstGeom prst="rect">
            <a:avLst/>
          </a:prstGeom>
        </p:spPr>
        <p:txBody>
          <a:bodyPr wrap="none">
            <a:spAutoFit/>
          </a:bodyPr>
          <a:lstStyle/>
          <a:p>
            <a:pPr fontAlgn="auto">
              <a:spcBef>
                <a:spcPts val="0"/>
              </a:spcBef>
              <a:spcAft>
                <a:spcPts val="0"/>
              </a:spcAft>
              <a:buFont typeface="Arial" pitchFamily="34" charset="0"/>
              <a:buNone/>
              <a:defRPr/>
            </a:pPr>
            <a:r>
              <a:rPr lang="it-IT" sz="2600" dirty="0">
                <a:latin typeface="Verdana" panose="020B0604030504040204" pitchFamily="34" charset="0"/>
                <a:ea typeface="Verdana" panose="020B0604030504040204" pitchFamily="34" charset="0"/>
                <a:cs typeface="Verdana" panose="020B0604030504040204" pitchFamily="34" charset="0"/>
              </a:rPr>
              <a:t>+ azione</a:t>
            </a:r>
          </a:p>
        </p:txBody>
      </p:sp>
      <p:sp>
        <p:nvSpPr>
          <p:cNvPr id="22" name="Rettangolo 21"/>
          <p:cNvSpPr/>
          <p:nvPr/>
        </p:nvSpPr>
        <p:spPr>
          <a:xfrm>
            <a:off x="2677157" y="5732462"/>
            <a:ext cx="3670172" cy="492443"/>
          </a:xfrm>
          <a:prstGeom prst="rect">
            <a:avLst/>
          </a:prstGeom>
        </p:spPr>
        <p:txBody>
          <a:bodyPr wrap="none">
            <a:spAutoFit/>
          </a:bodyPr>
          <a:lstStyle/>
          <a:p>
            <a:pPr fontAlgn="auto">
              <a:spcBef>
                <a:spcPts val="0"/>
              </a:spcBef>
              <a:spcAft>
                <a:spcPts val="0"/>
              </a:spcAft>
              <a:defRPr/>
            </a:pPr>
            <a:r>
              <a:rPr lang="it-IT" sz="2600" dirty="0">
                <a:latin typeface="Verdana" panose="020B0604030504040204" pitchFamily="34" charset="0"/>
                <a:ea typeface="Verdana" panose="020B0604030504040204" pitchFamily="34" charset="0"/>
                <a:cs typeface="Verdana" panose="020B0604030504040204" pitchFamily="34" charset="0"/>
              </a:rPr>
              <a:t>+ interazione sociale</a:t>
            </a:r>
          </a:p>
        </p:txBody>
      </p:sp>
      <p:sp>
        <p:nvSpPr>
          <p:cNvPr id="5142" name="Rettangolo 22"/>
          <p:cNvSpPr>
            <a:spLocks noChangeArrowheads="1"/>
          </p:cNvSpPr>
          <p:nvPr/>
        </p:nvSpPr>
        <p:spPr bwMode="auto">
          <a:xfrm>
            <a:off x="503107" y="6065430"/>
            <a:ext cx="2034403" cy="492443"/>
          </a:xfrm>
          <a:prstGeom prst="rect">
            <a:avLst/>
          </a:prstGeom>
          <a:noFill/>
          <a:ln w="9525">
            <a:noFill/>
            <a:miter lim="800000"/>
            <a:headEnd/>
            <a:tailEnd/>
          </a:ln>
        </p:spPr>
        <p:txBody>
          <a:bodyPr wrap="none">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CONTESTO</a:t>
            </a:r>
          </a:p>
        </p:txBody>
      </p:sp>
      <p:cxnSp>
        <p:nvCxnSpPr>
          <p:cNvPr id="27" name="Connettore 1 26"/>
          <p:cNvCxnSpPr/>
          <p:nvPr/>
        </p:nvCxnSpPr>
        <p:spPr>
          <a:xfrm rot="16200000" flipH="1">
            <a:off x="1582738" y="2646364"/>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rot="16200000" flipH="1">
            <a:off x="6335712" y="2673351"/>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Connettore 1 46"/>
          <p:cNvCxnSpPr/>
          <p:nvPr/>
        </p:nvCxnSpPr>
        <p:spPr>
          <a:xfrm rot="5400000" flipH="1" flipV="1">
            <a:off x="3492500" y="1903413"/>
            <a:ext cx="863600" cy="8636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208246"/>
    </mc:Choice>
    <mc:Fallback xmlns="">
      <p:transition spd="slow" advTm="20824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4A173-EAAA-A34A-6FAF-976AEB528EBD}"/>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Soggetto agente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D90CA474-9DDC-F5EC-40D1-6B29F92C507F}"/>
              </a:ext>
            </a:extLst>
          </p:cNvPr>
          <p:cNvSpPr>
            <a:spLocks noGrp="1"/>
          </p:cNvSpPr>
          <p:nvPr>
            <p:ph idx="1"/>
          </p:nvPr>
        </p:nvSpPr>
        <p:spPr>
          <a:xfrm>
            <a:off x="457200" y="1052736"/>
            <a:ext cx="8229600" cy="4525963"/>
          </a:xfrm>
        </p:spPr>
        <p:txBody>
          <a:bodyPr/>
          <a:lstStyle/>
          <a:p>
            <a:pPr marL="0" indent="0" algn="just">
              <a:lnSpc>
                <a:spcPts val="3200"/>
              </a:lnSpc>
              <a:spcBef>
                <a:spcPts val="0"/>
              </a:spcBef>
              <a:buNone/>
            </a:pPr>
            <a:r>
              <a:rPr lang="it-IT" sz="2000" i="1" dirty="0">
                <a:latin typeface="Verdana" panose="020B0604030504040204" pitchFamily="34" charset="0"/>
                <a:ea typeface="Verdana" panose="020B0604030504040204" pitchFamily="34" charset="0"/>
                <a:cs typeface="Times New Roman" panose="02020603050405020304" pitchFamily="18" charset="0"/>
              </a:rPr>
              <a:t>A</a:t>
            </a:r>
            <a:r>
              <a:rPr lang="it-IT" sz="2000" i="1" dirty="0">
                <a:effectLst/>
                <a:latin typeface="Verdana" panose="020B0604030504040204" pitchFamily="34" charset="0"/>
                <a:ea typeface="Verdana" panose="020B0604030504040204" pitchFamily="34" charset="0"/>
                <a:cs typeface="Simoncini Garamond Std"/>
              </a:rPr>
              <a:t>ttore sociale </a:t>
            </a:r>
            <a:r>
              <a:rPr lang="it-IT" sz="2000" dirty="0">
                <a:effectLst/>
                <a:latin typeface="Verdana" panose="020B0604030504040204" pitchFamily="34" charset="0"/>
                <a:ea typeface="Verdana" panose="020B0604030504040204" pitchFamily="34" charset="0"/>
                <a:cs typeface="Simoncini Garamond Std"/>
              </a:rPr>
              <a:t>(e comuni­cativo): </a:t>
            </a:r>
            <a:r>
              <a:rPr lang="it-IT" sz="2000" i="1" dirty="0">
                <a:effectLst/>
                <a:latin typeface="Verdana" panose="020B0604030504040204" pitchFamily="34" charset="0"/>
                <a:ea typeface="Verdana" panose="020B0604030504040204" pitchFamily="34" charset="0"/>
                <a:cs typeface="Simoncini Garamond Std"/>
              </a:rPr>
              <a:t>emittente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parlante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locutore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enunciatore </a:t>
            </a:r>
            <a:r>
              <a:rPr lang="it-IT" sz="2000" dirty="0">
                <a:effectLst/>
                <a:latin typeface="Verdana" panose="020B0604030504040204" pitchFamily="34" charset="0"/>
                <a:ea typeface="Verdana" panose="020B0604030504040204" pitchFamily="34" charset="0"/>
                <a:cs typeface="Simoncini Garamond Std"/>
              </a:rPr>
              <a:t>e, sull’altro lato della relazione, </a:t>
            </a:r>
            <a:r>
              <a:rPr lang="it-IT" sz="2000" i="1" dirty="0">
                <a:effectLst/>
                <a:latin typeface="Verdana" panose="020B0604030504040204" pitchFamily="34" charset="0"/>
                <a:ea typeface="Verdana" panose="020B0604030504040204" pitchFamily="34" charset="0"/>
                <a:cs typeface="Simoncini Garamond Std"/>
              </a:rPr>
              <a:t>destinatario</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ricevente</a:t>
            </a:r>
            <a:r>
              <a:rPr lang="it-IT" sz="2000" dirty="0">
                <a:effectLst/>
                <a:latin typeface="Verdana" panose="020B0604030504040204" pitchFamily="34" charset="0"/>
                <a:ea typeface="Verdana" panose="020B0604030504040204" pitchFamily="34" charset="0"/>
                <a:cs typeface="Simoncini Garamond Std"/>
              </a:rPr>
              <a:t>, </a:t>
            </a:r>
            <a:r>
              <a:rPr lang="it-IT" sz="2000" i="1" dirty="0" err="1">
                <a:effectLst/>
                <a:latin typeface="Verdana" panose="020B0604030504040204" pitchFamily="34" charset="0"/>
                <a:ea typeface="Verdana" panose="020B0604030504040204" pitchFamily="34" charset="0"/>
                <a:cs typeface="Simoncini Garamond Std"/>
              </a:rPr>
              <a:t>enunciatario</a:t>
            </a:r>
            <a:r>
              <a:rPr lang="it-IT" sz="2000" dirty="0">
                <a:effectLst/>
                <a:latin typeface="Verdana" panose="020B0604030504040204" pitchFamily="34" charset="0"/>
                <a:ea typeface="Verdana" panose="020B0604030504040204" pitchFamily="34" charset="0"/>
                <a:cs typeface="Simoncini Garamond Std"/>
              </a:rPr>
              <a:t>.</a:t>
            </a:r>
          </a:p>
          <a:p>
            <a:pPr marL="0" indent="0" algn="just">
              <a:lnSpc>
                <a:spcPts val="3200"/>
              </a:lnSpc>
              <a:spcBef>
                <a:spcPts val="0"/>
              </a:spcBef>
              <a:buNone/>
            </a:pPr>
            <a:r>
              <a:rPr lang="it-IT" sz="2000" dirty="0">
                <a:effectLst/>
                <a:latin typeface="Verdana" panose="020B0604030504040204" pitchFamily="34" charset="0"/>
                <a:ea typeface="Verdana" panose="020B0604030504040204" pitchFamily="34" charset="0"/>
                <a:cs typeface="Simoncini Garamond Std"/>
              </a:rPr>
              <a:t>Noi useremo: «soggetto agente»:</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si riferisce a tutti i partecipan­ti alla relazione comunicativa, indipendentemente dal ruolo particolare che rivestono</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implica che i soggetti interpretino i propri comportamenti e quelli altrui come espressioni di in­tenzionalità e volontà. Ciò vale per le persone che comunicano, ma anche per «attori collettivi», …, che perseguono particolari fini ed operano secondo logiche e con effetti («effetti strut­turali») che possono anche andare oltre le stesse intenzioni dei singoli.</a:t>
            </a:r>
          </a:p>
          <a:p>
            <a:pPr algn="just">
              <a:lnSpc>
                <a:spcPts val="3200"/>
              </a:lnSpc>
              <a:spcBef>
                <a:spcPts val="0"/>
              </a:spcBef>
              <a:buAutoNum type="arabicPeriod"/>
            </a:pP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25 Artieri, Colombo, Gili</a:t>
            </a:r>
            <a:endParaRPr lang="en-GB" sz="2000" dirty="0">
              <a:latin typeface="Verdana" panose="020B0604030504040204" pitchFamily="34" charset="0"/>
              <a:ea typeface="Verdana" panose="020B0604030504040204" pitchFamily="34" charset="0"/>
            </a:endParaRPr>
          </a:p>
          <a:p>
            <a:pPr marL="0" indent="0">
              <a:buNone/>
            </a:pP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2284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4E42A-BA36-8C57-26CF-D1083834D0AB}"/>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Emittente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2806ADD4-959F-4E1A-8B22-B9C61A23C323}"/>
              </a:ext>
            </a:extLst>
          </p:cNvPr>
          <p:cNvSpPr>
            <a:spLocks noGrp="1"/>
          </p:cNvSpPr>
          <p:nvPr>
            <p:ph idx="1"/>
          </p:nvPr>
        </p:nvSpPr>
        <p:spPr>
          <a:xfrm>
            <a:off x="457200" y="1417638"/>
            <a:ext cx="8229600" cy="4708525"/>
          </a:xfrm>
        </p:spPr>
        <p:txBody>
          <a:bodyPr/>
          <a:lstStyle/>
          <a:p>
            <a:pPr marL="0" indent="0" algn="just">
              <a:lnSpc>
                <a:spcPts val="3200"/>
              </a:lnSpc>
              <a:spcBef>
                <a:spcPts val="0"/>
              </a:spcBef>
              <a:buNone/>
            </a:pPr>
            <a:r>
              <a:rPr lang="it-IT" sz="2400" dirty="0">
                <a:effectLst/>
                <a:latin typeface="Verdana" panose="020B0604030504040204" pitchFamily="34" charset="0"/>
                <a:ea typeface="Verdana" panose="020B0604030504040204" pitchFamily="34" charset="0"/>
                <a:cs typeface="Simoncini Garamond Std"/>
              </a:rPr>
              <a:t>Emittente :</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animatore </a:t>
            </a:r>
            <a:r>
              <a:rPr lang="it-IT" sz="2400" dirty="0">
                <a:effectLst/>
                <a:latin typeface="Verdana" panose="020B0604030504040204" pitchFamily="34" charset="0"/>
                <a:ea typeface="Verdana" panose="020B0604030504040204" pitchFamily="34" charset="0"/>
                <a:cs typeface="Simoncini Garamond Std"/>
              </a:rPr>
              <a:t>chi materialmente comunica e si rivolge all’inter­locutore: è, per usare l’espressione di Goffman, la «macchina parlante»</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autore </a:t>
            </a:r>
            <a:r>
              <a:rPr lang="it-IT" sz="2400" dirty="0">
                <a:effectLst/>
                <a:latin typeface="Verdana" panose="020B0604030504040204" pitchFamily="34" charset="0"/>
                <a:ea typeface="Verdana" panose="020B0604030504040204" pitchFamily="34" charset="0"/>
                <a:cs typeface="Simoncini Garamond Std"/>
              </a:rPr>
              <a:t>(Goffman lo definisce anche «stratega»), chi ha ideato e costruito il messaggio e ha deciso di conferirgli una determinata forma</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mandan­te </a:t>
            </a:r>
            <a:r>
              <a:rPr lang="it-IT" sz="2400" dirty="0">
                <a:effectLst/>
                <a:latin typeface="Verdana" panose="020B0604030504040204" pitchFamily="34" charset="0"/>
                <a:ea typeface="Verdana" panose="020B0604030504040204" pitchFamily="34" charset="0"/>
                <a:cs typeface="Simoncini Garamond Std"/>
              </a:rPr>
              <a:t>(Goffman parla anche di «committente» o «responsabile»), il soggetto nel nome del quale si parla e che assume la responsabilità di ciò che viene detto</a:t>
            </a:r>
          </a:p>
        </p:txBody>
      </p:sp>
    </p:spTree>
    <p:extLst>
      <p:ext uri="{BB962C8B-B14F-4D97-AF65-F5344CB8AC3E}">
        <p14:creationId xmlns:p14="http://schemas.microsoft.com/office/powerpoint/2010/main" val="372439058"/>
      </p:ext>
    </p:extLst>
  </p:cSld>
  <p:clrMapOvr>
    <a:masterClrMapping/>
  </p:clrMapOvr>
  <mc:AlternateContent xmlns:mc="http://schemas.openxmlformats.org/markup-compatibility/2006" xmlns:p14="http://schemas.microsoft.com/office/powerpoint/2010/main">
    <mc:Choice Requires="p14">
      <p:transition spd="slow" p14:dur="2000" advTm="1053"/>
    </mc:Choice>
    <mc:Fallback xmlns="">
      <p:transition spd="slow" advTm="105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C14EB-E5A0-269B-70CE-07DC5957E689}"/>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Ricevente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F488766F-2983-21AE-5D19-1CBA8D845D64}"/>
              </a:ext>
            </a:extLst>
          </p:cNvPr>
          <p:cNvSpPr>
            <a:spLocks noGrp="1"/>
          </p:cNvSpPr>
          <p:nvPr>
            <p:ph idx="1"/>
          </p:nvPr>
        </p:nvSpPr>
        <p:spPr/>
        <p:txBody>
          <a:bodyPr/>
          <a:lstStyle/>
          <a:p>
            <a:pPr marL="0" indent="0">
              <a:lnSpc>
                <a:spcPct val="150000"/>
              </a:lnSpc>
              <a:spcBef>
                <a:spcPts val="0"/>
              </a:spcBef>
              <a:buNone/>
            </a:pPr>
            <a:r>
              <a:rPr lang="it-IT" sz="2400" dirty="0">
                <a:latin typeface="Verdana" panose="020B0604030504040204" pitchFamily="34" charset="0"/>
                <a:ea typeface="Verdana" panose="020B0604030504040204" pitchFamily="34" charset="0"/>
              </a:rPr>
              <a:t>Ricevente: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partecipante ratificato o designato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occasionale o accidentale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 presenza</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A distanza</a:t>
            </a:r>
            <a:endParaRPr lang="en-GB" sz="2400" dirty="0">
              <a:latin typeface="Verdana" panose="020B0604030504040204" pitchFamily="34" charset="0"/>
              <a:ea typeface="Verdana" panose="020B0604030504040204" pitchFamily="34" charset="0"/>
            </a:endParaRPr>
          </a:p>
          <a:p>
            <a:endParaRPr lang="en-GB" dirty="0"/>
          </a:p>
        </p:txBody>
      </p:sp>
    </p:spTree>
    <p:extLst>
      <p:ext uri="{BB962C8B-B14F-4D97-AF65-F5344CB8AC3E}">
        <p14:creationId xmlns:p14="http://schemas.microsoft.com/office/powerpoint/2010/main" val="3151844714"/>
      </p:ext>
    </p:extLst>
  </p:cSld>
  <p:clrMapOvr>
    <a:masterClrMapping/>
  </p:clrMapOvr>
  <mc:AlternateContent xmlns:mc="http://schemas.openxmlformats.org/markup-compatibility/2006" xmlns:p14="http://schemas.microsoft.com/office/powerpoint/2010/main">
    <mc:Choice Requires="p14">
      <p:transition spd="slow" p14:dur="2000" advTm="2494"/>
    </mc:Choice>
    <mc:Fallback xmlns="">
      <p:transition spd="slow" advTm="2494"/>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266197E6C6865A49AC0B87229B5674DD" ma:contentTypeVersion="7" ma:contentTypeDescription="Creare un nuovo documento." ma:contentTypeScope="" ma:versionID="5baaa43a06cfb387b1a9a8a471c04eb0">
  <xsd:schema xmlns:xsd="http://www.w3.org/2001/XMLSchema" xmlns:xs="http://www.w3.org/2001/XMLSchema" xmlns:p="http://schemas.microsoft.com/office/2006/metadata/properties" xmlns:ns2="82af3b81-bae1-46bf-9e8c-b1cd931c91a3" targetNamespace="http://schemas.microsoft.com/office/2006/metadata/properties" ma:root="true" ma:fieldsID="a3c3314b88e6adbdc4354c214396f54e" ns2:_="">
    <xsd:import namespace="82af3b81-bae1-46bf-9e8c-b1cd931c91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f3b81-bae1-46bf-9e8c-b1cd931c91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E0D92F-8CAB-47C3-99E2-BAAE9EE8319C}">
  <ds:schemaRefs>
    <ds:schemaRef ds:uri="http://schemas.microsoft.com/sharepoint/v3/contenttype/forms"/>
  </ds:schemaRefs>
</ds:datastoreItem>
</file>

<file path=customXml/itemProps2.xml><?xml version="1.0" encoding="utf-8"?>
<ds:datastoreItem xmlns:ds="http://schemas.openxmlformats.org/officeDocument/2006/customXml" ds:itemID="{F1B8B9C0-52F5-48AD-A9DF-DE7B4DA0677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F2A9888-D1F6-40E3-BE04-29A4E5AEF2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af3b81-bae1-46bf-9e8c-b1cd931c9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1791</TotalTime>
  <Words>1621</Words>
  <Application>Microsoft Office PowerPoint</Application>
  <PresentationFormat>Presentazione su schermo (4:3)</PresentationFormat>
  <Paragraphs>177</Paragraphs>
  <Slides>34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34</vt:i4>
      </vt:variant>
    </vt:vector>
  </HeadingPairs>
  <TitlesOfParts>
    <vt:vector size="38" baseType="lpstr">
      <vt:lpstr>Arial</vt:lpstr>
      <vt:lpstr>Calibri</vt:lpstr>
      <vt:lpstr>Verdana</vt:lpstr>
      <vt:lpstr>Tema di Office</vt:lpstr>
      <vt:lpstr>ELEMENTI DI COMUNICAZIONE prima parte</vt:lpstr>
      <vt:lpstr>Stat rosa pristina nomine, nomina nuda tenemus</vt:lpstr>
      <vt:lpstr>Presentazione standard di PowerPoint</vt:lpstr>
      <vt:lpstr>Presentazione standard di PowerPoint</vt:lpstr>
      <vt:lpstr>Presentazione standard di PowerPoint</vt:lpstr>
      <vt:lpstr>Presentazione standard di PowerPoint</vt:lpstr>
      <vt:lpstr>Soggetto agente</vt:lpstr>
      <vt:lpstr>Emittente</vt:lpstr>
      <vt:lpstr>Ricevente</vt:lpstr>
      <vt:lpstr>Presentazione standard di PowerPoint</vt:lpstr>
      <vt:lpstr>Presentazione standard di PowerPoint</vt:lpstr>
      <vt:lpstr>Presentazione standard di PowerPoint</vt:lpstr>
      <vt:lpstr>Comunicazione: 8 concetti base (+1)</vt:lpstr>
      <vt:lpstr>Connessione come Interpenetrazione - Interdipendenza globale</vt:lpstr>
      <vt:lpstr>Es. Torchio a caratteri mobili</vt:lpstr>
      <vt:lpstr>I nuovi media</vt:lpstr>
      <vt:lpstr>Comunicazione: 8 concetti base (+1)</vt:lpstr>
      <vt:lpstr>Comunicazione: 8 concetti base (+1)</vt:lpstr>
      <vt:lpstr>3° Tradotto in pratica</vt:lpstr>
      <vt:lpstr>Diversi livelli di comunicazione</vt:lpstr>
      <vt:lpstr>La fiducia 1/2</vt:lpstr>
      <vt:lpstr>La fiducia 2/2</vt:lpstr>
      <vt:lpstr>Ridurre il rumore</vt:lpstr>
      <vt:lpstr>Comunicazione: 8 concetti base (+1)</vt:lpstr>
      <vt:lpstr>Comunicazione: 8 concetti base (+1)</vt:lpstr>
      <vt:lpstr>Comunicazione: 8 concetti base (+1)</vt:lpstr>
      <vt:lpstr>Presentazione standard di PowerPoint</vt:lpstr>
      <vt:lpstr>Dimensioni relazione</vt:lpstr>
      <vt:lpstr>Comunicazione: 8 concetti base (+1)</vt:lpstr>
      <vt:lpstr>Relazioni</vt:lpstr>
      <vt:lpstr>Comunicazione: 8 concetti base (+1)</vt:lpstr>
      <vt:lpstr>8° Tradotto in pratica</vt:lpstr>
      <vt:lpstr>Comunicazione: 8 concetti base (+1) La Comunic-Azione </vt:lpstr>
      <vt:lpstr>9° Tradotto in pratica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DEFINIZIONI DI COMUNICAZIONE</dc:title>
  <dc:creator>Nicola</dc:creator>
  <cp:lastModifiedBy>Nicola Strizzolo</cp:lastModifiedBy>
  <cp:revision>180</cp:revision>
  <dcterms:created xsi:type="dcterms:W3CDTF">2011-03-04T06:24:27Z</dcterms:created>
  <dcterms:modified xsi:type="dcterms:W3CDTF">2024-04-02T13:16:23Z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0x010100266197E6C6865A49AC0B87229B5674DD</vt:lpwstr>
  </property>
</Properties>
</file>