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345C7-933E-4CB7-BCBD-877AAFC5DDDE}" type="datetimeFigureOut">
              <a:rPr lang="en-GB" smtClean="0"/>
              <a:t>02/11/2023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2699B-E766-4861-85C5-63097DE92438}" type="slidenum">
              <a:rPr lang="en-GB" smtClean="0"/>
              <a:t>‹N›</a:t>
            </a:fld>
            <a:endParaRPr lang="en-GB"/>
          </a:p>
        </p:txBody>
      </p:sp>
    </p:spTree>
    <p:extLst>
      <p:ext uri="{BB962C8B-B14F-4D97-AF65-F5344CB8AC3E}">
        <p14:creationId xmlns:p14="http://schemas.microsoft.com/office/powerpoint/2010/main" val="19375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2E12699B-E766-4861-85C5-63097DE92438}" type="slidenum">
              <a:rPr lang="en-GB" smtClean="0"/>
              <a:t>3</a:t>
            </a:fld>
            <a:endParaRPr lang="en-GB"/>
          </a:p>
        </p:txBody>
      </p:sp>
    </p:spTree>
    <p:extLst>
      <p:ext uri="{BB962C8B-B14F-4D97-AF65-F5344CB8AC3E}">
        <p14:creationId xmlns:p14="http://schemas.microsoft.com/office/powerpoint/2010/main" val="262333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B15E2-DED9-3386-694B-E43AD5BC81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D8E4820B-606D-B011-D93E-3BA2944C7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8717B162-0267-597C-48BB-D6841B7E5DF9}"/>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5" name="Segnaposto piè di pagina 4">
            <a:extLst>
              <a:ext uri="{FF2B5EF4-FFF2-40B4-BE49-F238E27FC236}">
                <a16:creationId xmlns:a16="http://schemas.microsoft.com/office/drawing/2014/main" id="{52C965EA-10F4-99E3-A72E-BBD6DCE20D2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0CF271B-27E3-167E-A187-26B6D80AEF03}"/>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78166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037E5-9F3A-AAA0-F7D2-0657B6EF72D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32C11670-BCED-E64A-888A-F29D757D2AC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37148D3-3C61-03C3-7228-59423BFE6F9F}"/>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5" name="Segnaposto piè di pagina 4">
            <a:extLst>
              <a:ext uri="{FF2B5EF4-FFF2-40B4-BE49-F238E27FC236}">
                <a16:creationId xmlns:a16="http://schemas.microsoft.com/office/drawing/2014/main" id="{1A6A9D4A-DBB8-926E-06BF-5A59741CF7D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BAA6023-F7FE-5905-DDB1-00AC87E37E38}"/>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48044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AC9DD33-2AF7-44B2-3A5E-DB992B93E26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8E4FED6-A75B-3431-5F5A-12CB075D0A3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55F1D9A-E873-5E1A-90CC-63548C0BF7EE}"/>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5" name="Segnaposto piè di pagina 4">
            <a:extLst>
              <a:ext uri="{FF2B5EF4-FFF2-40B4-BE49-F238E27FC236}">
                <a16:creationId xmlns:a16="http://schemas.microsoft.com/office/drawing/2014/main" id="{8CEDDEEC-380D-1156-8A3D-14057F94B0A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B8DABFD-DA41-4886-6912-62D16EDE1C3E}"/>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73981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E66E4-472A-DB25-295E-CE71E2DB65C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A123497-F37E-3585-3120-9ABC12476A9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1172053-56EA-CC2B-71AC-C179054E8E1A}"/>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5" name="Segnaposto piè di pagina 4">
            <a:extLst>
              <a:ext uri="{FF2B5EF4-FFF2-40B4-BE49-F238E27FC236}">
                <a16:creationId xmlns:a16="http://schemas.microsoft.com/office/drawing/2014/main" id="{6E4F0094-2BBD-7E49-3334-4E5F43717E7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49A8E74-6981-B75E-032F-1FA611F0D4D1}"/>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44506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5AB41-4733-0BB8-2284-AE7246DB863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DECBB39-4E8F-0529-162A-2D75ABD1F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421A750-8617-75F9-D187-2FF2586530F0}"/>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5" name="Segnaposto piè di pagina 4">
            <a:extLst>
              <a:ext uri="{FF2B5EF4-FFF2-40B4-BE49-F238E27FC236}">
                <a16:creationId xmlns:a16="http://schemas.microsoft.com/office/drawing/2014/main" id="{87174FD9-EE21-5C4D-2BD7-DF86418287F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720C89B-C46B-65ED-8632-6EC718F8DBCB}"/>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81313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E1B2C-A929-83E0-B451-7DB7CE20679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6A8249B1-5146-B687-B0AC-995D1D0A7FE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61FC5A3B-4FFA-F7E8-C69A-8C8AA236B97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3E572ABF-A853-E66A-A70B-F539758A2B45}"/>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6" name="Segnaposto piè di pagina 5">
            <a:extLst>
              <a:ext uri="{FF2B5EF4-FFF2-40B4-BE49-F238E27FC236}">
                <a16:creationId xmlns:a16="http://schemas.microsoft.com/office/drawing/2014/main" id="{DE249AB0-0F2D-48D9-6970-3E3E00FDA1C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95D06615-E365-770D-8C9E-37834D359CCE}"/>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256562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5ECCC1-67F6-8FB9-F750-983904C6E061}"/>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140C3605-55EF-6BE4-6B9C-677BBE33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0DA09F7-6C72-5BFD-B122-EB305F2499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C00421E8-A953-F06A-7728-380963DAA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596FFE5-7E67-C067-A955-5E6EF06916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6D8E8BBF-BF78-9338-E4D5-A242DF622C79}"/>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8" name="Segnaposto piè di pagina 7">
            <a:extLst>
              <a:ext uri="{FF2B5EF4-FFF2-40B4-BE49-F238E27FC236}">
                <a16:creationId xmlns:a16="http://schemas.microsoft.com/office/drawing/2014/main" id="{2AB5D2A9-8062-B6D9-6101-FF1B416AFD2C}"/>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C568211B-619A-BD89-1EC7-5848130D45CD}"/>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95251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502E87-EEBD-1109-E61A-C92883C8ABB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4B58F2AB-DB81-AE6A-085C-8A9E3B64137B}"/>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4" name="Segnaposto piè di pagina 3">
            <a:extLst>
              <a:ext uri="{FF2B5EF4-FFF2-40B4-BE49-F238E27FC236}">
                <a16:creationId xmlns:a16="http://schemas.microsoft.com/office/drawing/2014/main" id="{9645282B-E8CB-B22F-E62B-60B6D6DDBF8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0E7A538C-8D58-04F5-60E1-F5A91196ECE2}"/>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9668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E8B9CAE-94B3-D25E-B4A3-4D22C64ACC25}"/>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3" name="Segnaposto piè di pagina 2">
            <a:extLst>
              <a:ext uri="{FF2B5EF4-FFF2-40B4-BE49-F238E27FC236}">
                <a16:creationId xmlns:a16="http://schemas.microsoft.com/office/drawing/2014/main" id="{49BB6865-CF73-E5D5-A5AB-E68F55912FD2}"/>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D6D969F8-C49E-70A9-BA21-AD7EE0531863}"/>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310680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2545D-0197-5E0B-BCB0-69E4E59D449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BDBFF76-2F0D-ABBC-551E-0E5D6AB7E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E5D9E01F-EBA8-BF07-A42D-2C0A18104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C7F063-6483-8A11-25F1-7BB8C997C4E5}"/>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6" name="Segnaposto piè di pagina 5">
            <a:extLst>
              <a:ext uri="{FF2B5EF4-FFF2-40B4-BE49-F238E27FC236}">
                <a16:creationId xmlns:a16="http://schemas.microsoft.com/office/drawing/2014/main" id="{88213101-B3D6-EE72-8DC5-7B0036B4652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B8E1897-7F0F-C990-9C67-E7E20D79A95B}"/>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294849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BE452-CE5A-8AF3-863B-45179236F9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002A20E1-E6D5-7E27-6904-C95D4B617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83DE306B-59D7-BC3D-D6BE-6A46D2776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C7F5762-48E0-5AE7-DC0E-8080AF2CC182}"/>
              </a:ext>
            </a:extLst>
          </p:cNvPr>
          <p:cNvSpPr>
            <a:spLocks noGrp="1"/>
          </p:cNvSpPr>
          <p:nvPr>
            <p:ph type="dt" sz="half" idx="10"/>
          </p:nvPr>
        </p:nvSpPr>
        <p:spPr/>
        <p:txBody>
          <a:bodyPr/>
          <a:lstStyle/>
          <a:p>
            <a:fld id="{7565C7D2-438C-47CF-9427-54619B551443}" type="datetimeFigureOut">
              <a:rPr lang="en-GB" smtClean="0"/>
              <a:t>02/11/2023</a:t>
            </a:fld>
            <a:endParaRPr lang="en-GB"/>
          </a:p>
        </p:txBody>
      </p:sp>
      <p:sp>
        <p:nvSpPr>
          <p:cNvPr id="6" name="Segnaposto piè di pagina 5">
            <a:extLst>
              <a:ext uri="{FF2B5EF4-FFF2-40B4-BE49-F238E27FC236}">
                <a16:creationId xmlns:a16="http://schemas.microsoft.com/office/drawing/2014/main" id="{37CD356F-404B-A457-2037-D64F0CDBD55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CE4F3F7-1682-2F83-EE63-9D54867A4977}"/>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63258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67D2DAA-AFBA-D8DD-ECC8-E37FDA9B0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06096CAE-E97E-4EA6-F55A-832CAAECB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FA027A0-5DE0-1E07-1348-4899F95B2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5C7D2-438C-47CF-9427-54619B551443}" type="datetimeFigureOut">
              <a:rPr lang="en-GB" smtClean="0"/>
              <a:t>02/11/2023</a:t>
            </a:fld>
            <a:endParaRPr lang="en-GB"/>
          </a:p>
        </p:txBody>
      </p:sp>
      <p:sp>
        <p:nvSpPr>
          <p:cNvPr id="5" name="Segnaposto piè di pagina 4">
            <a:extLst>
              <a:ext uri="{FF2B5EF4-FFF2-40B4-BE49-F238E27FC236}">
                <a16:creationId xmlns:a16="http://schemas.microsoft.com/office/drawing/2014/main" id="{427440F3-1E10-C732-C723-0BEDE912B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057972C3-44E9-0A3D-57EE-9A9226E8B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4CCEF-6E52-4FC8-A12C-A42FD73A2E10}" type="slidenum">
              <a:rPr lang="en-GB" smtClean="0"/>
              <a:t>‹N›</a:t>
            </a:fld>
            <a:endParaRPr lang="en-GB"/>
          </a:p>
        </p:txBody>
      </p:sp>
    </p:spTree>
    <p:extLst>
      <p:ext uri="{BB962C8B-B14F-4D97-AF65-F5344CB8AC3E}">
        <p14:creationId xmlns:p14="http://schemas.microsoft.com/office/powerpoint/2010/main" val="220869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lacittafutura.it/cultura/il-giovane-lukacs-estetica-e-filosofia-della-stori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265D1-9DC4-2EEB-E77E-39E312E7481A}"/>
              </a:ext>
            </a:extLst>
          </p:cNvPr>
          <p:cNvSpPr>
            <a:spLocks noGrp="1"/>
          </p:cNvSpPr>
          <p:nvPr>
            <p:ph type="ctrTitle"/>
          </p:nvPr>
        </p:nvSpPr>
        <p:spPr>
          <a:xfrm>
            <a:off x="7336544" y="957057"/>
            <a:ext cx="4645250" cy="2889114"/>
          </a:xfrm>
        </p:spPr>
        <p:txBody>
          <a:bodyPr anchor="b">
            <a:normAutofit/>
          </a:bodyPr>
          <a:lstStyle/>
          <a:p>
            <a:pPr algn="l"/>
            <a:r>
              <a:rPr lang="it-IT" sz="2000" dirty="0">
                <a:latin typeface="Verdana" panose="020B0604030504040204" pitchFamily="34" charset="0"/>
                <a:ea typeface="Verdana" panose="020B0604030504040204" pitchFamily="34" charset="0"/>
              </a:rPr>
              <a:t>Comunicazione</a:t>
            </a:r>
            <a:br>
              <a:rPr lang="it-IT" sz="2000" dirty="0">
                <a:latin typeface="Verdana" panose="020B0604030504040204" pitchFamily="34" charset="0"/>
                <a:ea typeface="Verdana" panose="020B0604030504040204" pitchFamily="34" charset="0"/>
              </a:rPr>
            </a:br>
            <a:r>
              <a:rPr lang="it-IT" b="1" dirty="0">
                <a:solidFill>
                  <a:srgbClr val="C00000"/>
                </a:solidFill>
                <a:latin typeface="Verdana" panose="020B0604030504040204" pitchFamily="34" charset="0"/>
                <a:ea typeface="Verdana" panose="020B0604030504040204" pitchFamily="34" charset="0"/>
              </a:rPr>
              <a:t>Culture</a:t>
            </a:r>
            <a:br>
              <a:rPr lang="it-IT" sz="42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e mutamento sociale</a:t>
            </a:r>
            <a:br>
              <a:rPr lang="it-IT" sz="2000" dirty="0">
                <a:latin typeface="Verdana" panose="020B0604030504040204" pitchFamily="34" charset="0"/>
                <a:ea typeface="Verdana" panose="020B0604030504040204" pitchFamily="34" charset="0"/>
              </a:rPr>
            </a:br>
            <a:br>
              <a:rPr lang="it-IT" sz="2000" dirty="0">
                <a:latin typeface="Verdana" panose="020B0604030504040204" pitchFamily="34" charset="0"/>
                <a:ea typeface="Verdana" panose="020B0604030504040204" pitchFamily="34" charset="0"/>
              </a:rPr>
            </a:br>
            <a:endParaRPr lang="en-GB" sz="2000" dirty="0">
              <a:latin typeface="Verdana" panose="020B0604030504040204" pitchFamily="34" charset="0"/>
              <a:ea typeface="Verdana" panose="020B0604030504040204" pitchFamily="34" charset="0"/>
            </a:endParaRPr>
          </a:p>
        </p:txBody>
      </p:sp>
      <p:sp>
        <p:nvSpPr>
          <p:cNvPr id="3" name="Sottotitolo 2">
            <a:extLst>
              <a:ext uri="{FF2B5EF4-FFF2-40B4-BE49-F238E27FC236}">
                <a16:creationId xmlns:a16="http://schemas.microsoft.com/office/drawing/2014/main" id="{ED365CFE-861C-3C41-F171-943DD748E41B}"/>
              </a:ext>
            </a:extLst>
          </p:cNvPr>
          <p:cNvSpPr>
            <a:spLocks noGrp="1"/>
          </p:cNvSpPr>
          <p:nvPr>
            <p:ph type="subTitle" idx="1"/>
          </p:nvPr>
        </p:nvSpPr>
        <p:spPr>
          <a:xfrm>
            <a:off x="5371801" y="4761187"/>
            <a:ext cx="6609993" cy="1452880"/>
          </a:xfrm>
        </p:spPr>
        <p:txBody>
          <a:bodyPr anchor="t">
            <a:noAutofit/>
          </a:bodyPr>
          <a:lstStyle/>
          <a:p>
            <a:pPr algn="r"/>
            <a:endParaRPr lang="en-GB" sz="2000" dirty="0">
              <a:latin typeface="Verdana" panose="020B0604030504040204" pitchFamily="34" charset="0"/>
              <a:ea typeface="Verdana" panose="020B0604030504040204" pitchFamily="34" charset="0"/>
            </a:endParaRPr>
          </a:p>
        </p:txBody>
      </p:sp>
      <p:sp>
        <p:nvSpPr>
          <p:cNvPr id="1035" name="Freeform: Shape 103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E5E73D49-6947-85AB-5064-158A52D8C2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7"/>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11F33CD-9598-249D-5414-EE97BF40AE9B}"/>
              </a:ext>
            </a:extLst>
          </p:cNvPr>
          <p:cNvSpPr txBox="1"/>
          <p:nvPr/>
        </p:nvSpPr>
        <p:spPr>
          <a:xfrm>
            <a:off x="4183117" y="5934660"/>
            <a:ext cx="8797159" cy="923330"/>
          </a:xfrm>
          <a:prstGeom prst="rect">
            <a:avLst/>
          </a:prstGeom>
          <a:noFill/>
        </p:spPr>
        <p:txBody>
          <a:bodyPr wrap="square" rtlCol="0">
            <a:spAutoFit/>
          </a:bodyPr>
          <a:lstStyle/>
          <a:p>
            <a:r>
              <a:rPr lang="it-IT" dirty="0">
                <a:solidFill>
                  <a:schemeClr val="accent1">
                    <a:lumMod val="75000"/>
                  </a:schemeClr>
                </a:solidFill>
                <a:latin typeface="Verdana" panose="020B0604030504040204" pitchFamily="34" charset="0"/>
                <a:ea typeface="Verdana" panose="020B0604030504040204" pitchFamily="34" charset="0"/>
              </a:rPr>
              <a:t>FONTE IMMAGINE: http://www.giancarlomontelli.it/portfolio/2019/03/13/il-barone-di-muunchhausen/</a:t>
            </a:r>
            <a:endParaRPr lang="en-GB" dirty="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7630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2131"/>
    </mc:Choice>
    <mc:Fallback xmlns="">
      <p:transition spd="slow" advTm="1621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58"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2" name="Rectangle 2061">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olo 1">
            <a:extLst>
              <a:ext uri="{FF2B5EF4-FFF2-40B4-BE49-F238E27FC236}">
                <a16:creationId xmlns:a16="http://schemas.microsoft.com/office/drawing/2014/main" id="{E0950C56-3DF2-47B9-0F9D-A7E6F9D4E287}"/>
              </a:ext>
            </a:extLst>
          </p:cNvPr>
          <p:cNvSpPr>
            <a:spLocks noGrp="1"/>
          </p:cNvSpPr>
          <p:nvPr>
            <p:ph type="title"/>
          </p:nvPr>
        </p:nvSpPr>
        <p:spPr>
          <a:xfrm>
            <a:off x="1047280" y="759805"/>
            <a:ext cx="10306520" cy="1325563"/>
          </a:xfrm>
        </p:spPr>
        <p:txBody>
          <a:bodyPr>
            <a:normAutofit/>
          </a:bodyPr>
          <a:lstStyle/>
          <a:p>
            <a:r>
              <a:rPr lang="it-IT" sz="3200" dirty="0">
                <a:solidFill>
                  <a:srgbClr val="FFFFFF"/>
                </a:solidFill>
                <a:latin typeface="Verdana" panose="020B0604030504040204" pitchFamily="34" charset="0"/>
                <a:ea typeface="Verdana" panose="020B0604030504040204" pitchFamily="34" charset="0"/>
              </a:rPr>
              <a:t>La mia posizione sulla CULTURA</a:t>
            </a:r>
            <a:endParaRPr lang="en-GB" sz="3200" dirty="0">
              <a:solidFill>
                <a:srgbClr val="FFFFFF"/>
              </a:solidFill>
              <a:latin typeface="Verdana" panose="020B0604030504040204" pitchFamily="34" charset="0"/>
              <a:ea typeface="Verdana" panose="020B0604030504040204" pitchFamily="34" charset="0"/>
            </a:endParaRPr>
          </a:p>
        </p:txBody>
      </p:sp>
      <p:pic>
        <p:nvPicPr>
          <p:cNvPr id="2050" name="Picture 2" descr="Scatola degli attrezzi di legno">
            <a:extLst>
              <a:ext uri="{FF2B5EF4-FFF2-40B4-BE49-F238E27FC236}">
                <a16:creationId xmlns:a16="http://schemas.microsoft.com/office/drawing/2014/main" id="{3938CFB6-3D90-936D-1511-121CF83CF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5" r="3194" b="-5"/>
          <a:stretch/>
        </p:blipFill>
        <p:spPr bwMode="auto">
          <a:xfrm>
            <a:off x="9285875" y="4415633"/>
            <a:ext cx="1816459" cy="201656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274A2487-5416-DC2D-31E7-2BC27D185B83}"/>
              </a:ext>
            </a:extLst>
          </p:cNvPr>
          <p:cNvSpPr>
            <a:spLocks noGrp="1"/>
          </p:cNvSpPr>
          <p:nvPr>
            <p:ph idx="1"/>
          </p:nvPr>
        </p:nvSpPr>
        <p:spPr>
          <a:xfrm>
            <a:off x="1106313" y="2209456"/>
            <a:ext cx="7848502" cy="4559206"/>
          </a:xfrm>
        </p:spPr>
        <p:txBody>
          <a:bodyPr>
            <a:normAutofit fontScale="77500" lnSpcReduction="20000"/>
          </a:bodyPr>
          <a:lstStyle/>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Soluzione di complessità e insieme cassetta degli attrezzi</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Inglobare le manifestazioni della vita e dare forma ai suoi elementi caotici, ricostruendo una totalità dotata di un senso unitario (George </a:t>
            </a:r>
            <a:r>
              <a:rPr lang="it-IT" sz="2600" b="0" i="0" dirty="0" err="1">
                <a:effectLst/>
                <a:latin typeface="Verdana" panose="020B0604030504040204" pitchFamily="34" charset="0"/>
                <a:ea typeface="Verdana" panose="020B0604030504040204" pitchFamily="34" charset="0"/>
              </a:rPr>
              <a:t>Lukács</a:t>
            </a:r>
            <a:r>
              <a:rPr lang="it-IT" sz="2600" dirty="0">
                <a:latin typeface="Verdana" panose="020B0604030504040204" pitchFamily="34" charset="0"/>
                <a:ea typeface="Verdana" panose="020B0604030504040204" pitchFamily="34" charset="0"/>
              </a:rPr>
              <a:t>; in </a:t>
            </a:r>
            <a:r>
              <a:rPr lang="it-IT" sz="2600" dirty="0">
                <a:latin typeface="Verdana" panose="020B0604030504040204" pitchFamily="34" charset="0"/>
                <a:ea typeface="Verdana" panose="020B0604030504040204" pitchFamily="34" charset="0"/>
                <a:hlinkClick r:id="rId3"/>
              </a:rPr>
              <a:t>https://www.lacittafutura.it/cultura/il-giovane-</a:t>
            </a:r>
            <a:r>
              <a:rPr lang="it-IT" sz="2600" dirty="0" err="1">
                <a:latin typeface="Verdana" panose="020B0604030504040204" pitchFamily="34" charset="0"/>
                <a:ea typeface="Verdana" panose="020B0604030504040204" pitchFamily="34" charset="0"/>
                <a:hlinkClick r:id="rId3"/>
              </a:rPr>
              <a:t>lukacs</a:t>
            </a:r>
            <a:r>
              <a:rPr lang="it-IT" sz="2600" dirty="0">
                <a:latin typeface="Verdana" panose="020B0604030504040204" pitchFamily="34" charset="0"/>
                <a:ea typeface="Verdana" panose="020B0604030504040204" pitchFamily="34" charset="0"/>
                <a:hlinkClick r:id="rId3"/>
              </a:rPr>
              <a:t>-estetica-e-filosofia-della-storia</a:t>
            </a:r>
            <a:r>
              <a:rPr lang="it-IT" sz="2600" dirty="0">
                <a:latin typeface="Verdana" panose="020B0604030504040204" pitchFamily="34" charset="0"/>
                <a:ea typeface="Verdana" panose="020B0604030504040204" pitchFamily="34" charset="0"/>
              </a:rPr>
              <a:t>)</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Riduzione di complessità (Niklas Luhmann)</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Cassetta degli attrezzi (Ann </a:t>
            </a:r>
            <a:r>
              <a:rPr lang="it-IT" sz="2600" dirty="0" err="1">
                <a:latin typeface="Verdana" panose="020B0604030504040204" pitchFamily="34" charset="0"/>
                <a:ea typeface="Verdana" panose="020B0604030504040204" pitchFamily="34" charset="0"/>
              </a:rPr>
              <a:t>Swidler</a:t>
            </a:r>
            <a:r>
              <a:rPr lang="it-IT" sz="2600" dirty="0">
                <a:latin typeface="Verdana" panose="020B0604030504040204" pitchFamily="34" charset="0"/>
                <a:ea typeface="Verdana" panose="020B0604030504040204" pitchFamily="34" charset="0"/>
              </a:rPr>
              <a:t>)</a:t>
            </a:r>
          </a:p>
          <a:p>
            <a:pPr marL="0" indent="0" algn="just">
              <a:lnSpc>
                <a:spcPts val="2300"/>
              </a:lnSpc>
              <a:spcBef>
                <a:spcPts val="0"/>
              </a:spcBef>
              <a:buNone/>
            </a:pPr>
            <a:r>
              <a:rPr lang="it-IT" sz="2600" dirty="0">
                <a:latin typeface="Verdana" panose="020B0604030504040204" pitchFamily="34" charset="0"/>
                <a:ea typeface="Verdana" panose="020B0604030504040204" pitchFamily="34" charset="0"/>
              </a:rPr>
              <a:t>Complessità: mondo esteriore (accadimenti, relazioni e connessioni, visioni e previsioni) come quello </a:t>
            </a:r>
            <a:r>
              <a:rPr lang="it-IT" sz="2600" dirty="0" err="1">
                <a:latin typeface="Verdana" panose="020B0604030504040204" pitchFamily="34" charset="0"/>
                <a:ea typeface="Verdana" panose="020B0604030504040204" pitchFamily="34" charset="0"/>
              </a:rPr>
              <a:t>interiorE</a:t>
            </a:r>
            <a:r>
              <a:rPr lang="it-IT" sz="2600" dirty="0">
                <a:latin typeface="Verdana" panose="020B0604030504040204" pitchFamily="34" charset="0"/>
                <a:ea typeface="Verdana" panose="020B0604030504040204" pitchFamily="34" charset="0"/>
              </a:rPr>
              <a:t> (spiritualità ed </a:t>
            </a:r>
            <a:r>
              <a:rPr lang="it-IT" sz="2600" dirty="0" err="1">
                <a:latin typeface="Verdana" panose="020B0604030504040204" pitchFamily="34" charset="0"/>
                <a:ea typeface="Verdana" panose="020B0604030504040204" pitchFamily="34" charset="0"/>
              </a:rPr>
              <a:t>emozioni</a:t>
            </a:r>
            <a:r>
              <a:rPr lang="it-IT" sz="2600" dirty="0" err="1">
                <a:latin typeface="Verdana" panose="020B0604030504040204" pitchFamily="34" charset="0"/>
                <a:ea typeface="Verdana" panose="020B0604030504040204" pitchFamily="34" charset="0"/>
                <a:sym typeface="Wingdings" panose="05000000000000000000" pitchFamily="2" charset="2"/>
              </a:rPr>
              <a:t>sentimenti</a:t>
            </a:r>
            <a:r>
              <a:rPr lang="it-IT" sz="2600" dirty="0">
                <a:latin typeface="Verdana" panose="020B0604030504040204" pitchFamily="34" charset="0"/>
                <a:ea typeface="Verdana" panose="020B0604030504040204" pitchFamily="34" charset="0"/>
                <a:sym typeface="Wingdings" panose="05000000000000000000" pitchFamily="2" charset="2"/>
              </a:rPr>
              <a:t>)</a:t>
            </a:r>
          </a:p>
          <a:p>
            <a:pPr marL="0" indent="0" algn="just">
              <a:lnSpc>
                <a:spcPts val="2300"/>
              </a:lnSpc>
              <a:spcBef>
                <a:spcPts val="0"/>
              </a:spcBef>
              <a:buNone/>
            </a:pPr>
            <a:r>
              <a:rPr lang="it-IT" sz="2600" dirty="0">
                <a:latin typeface="Verdana" panose="020B0604030504040204" pitchFamily="34" charset="0"/>
                <a:ea typeface="Verdana" panose="020B0604030504040204" pitchFamily="34" charset="0"/>
              </a:rPr>
              <a:t>Ma soprattutto, in questo momento, quello che scrivo (come lo scrivo), che è quello che vedo, penso, sono capace di immaginare e descrivere, è frutto della cultura (per cui impossibile uscirne)</a:t>
            </a:r>
            <a:endParaRPr lang="it-IT" sz="2600" dirty="0"/>
          </a:p>
          <a:p>
            <a:pPr>
              <a:buFontTx/>
              <a:buChar char="-"/>
            </a:pPr>
            <a:endParaRPr lang="en-GB" sz="1500" dirty="0"/>
          </a:p>
        </p:txBody>
      </p:sp>
      <p:pic>
        <p:nvPicPr>
          <p:cNvPr id="2052" name="Picture 4">
            <a:extLst>
              <a:ext uri="{FF2B5EF4-FFF2-40B4-BE49-F238E27FC236}">
                <a16:creationId xmlns:a16="http://schemas.microsoft.com/office/drawing/2014/main" id="{A35D32B2-A39A-D43C-634E-DE7E9EF3E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190" y="2877750"/>
            <a:ext cx="2058195" cy="117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48868"/>
      </p:ext>
    </p:extLst>
  </p:cSld>
  <p:clrMapOvr>
    <a:masterClrMapping/>
  </p:clrMapOvr>
  <mc:AlternateContent xmlns:mc="http://schemas.openxmlformats.org/markup-compatibility/2006" xmlns:p14="http://schemas.microsoft.com/office/powerpoint/2010/main">
    <mc:Choice Requires="p14">
      <p:transition spd="slow" p14:dur="2000" advTm="212412"/>
    </mc:Choice>
    <mc:Fallback xmlns="">
      <p:transition spd="slow" advTm="21241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4319A-C683-14DE-E3FA-4DBDBAD63954}"/>
              </a:ext>
            </a:extLst>
          </p:cNvPr>
          <p:cNvSpPr>
            <a:spLocks noGrp="1"/>
          </p:cNvSpPr>
          <p:nvPr>
            <p:ph type="title"/>
          </p:nvPr>
        </p:nvSpPr>
        <p:spPr>
          <a:xfrm>
            <a:off x="4965430" y="629268"/>
            <a:ext cx="6586491" cy="1286160"/>
          </a:xfrm>
        </p:spPr>
        <p:txBody>
          <a:bodyPr anchor="b">
            <a:normAutofit/>
          </a:bodyPr>
          <a:lstStyle/>
          <a:p>
            <a:pPr algn="ctr"/>
            <a:r>
              <a:rPr lang="it-IT" sz="3200" dirty="0">
                <a:latin typeface="Verdana" panose="020B0604030504040204" pitchFamily="34" charset="0"/>
                <a:ea typeface="Verdana" panose="020B0604030504040204" pitchFamily="34" charset="0"/>
              </a:rPr>
              <a:t>Integrazione:</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riproduzione e innovazione</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7B8785D-9BE1-E50F-B4D1-AF78D15D4452}"/>
              </a:ext>
            </a:extLst>
          </p:cNvPr>
          <p:cNvSpPr>
            <a:spLocks noGrp="1"/>
          </p:cNvSpPr>
          <p:nvPr>
            <p:ph idx="1"/>
          </p:nvPr>
        </p:nvSpPr>
        <p:spPr>
          <a:xfrm>
            <a:off x="4635591" y="2115116"/>
            <a:ext cx="7556389" cy="5021407"/>
          </a:xfrm>
        </p:spPr>
        <p:txBody>
          <a:bodyPr>
            <a:normAutofit/>
          </a:bodyPr>
          <a:lstStyle/>
          <a:p>
            <a:pPr marL="0" indent="0" algn="just">
              <a:lnSpc>
                <a:spcPts val="2600"/>
              </a:lnSpc>
              <a:spcBef>
                <a:spcPts val="0"/>
              </a:spcBef>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La cultura: fattore importante dell’azione umana, in cui sono presenti sia le regole che governano il gruppo sia le caratteristiche che contraddistinguono il gruppo stesso</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D</a:t>
            </a:r>
            <a:r>
              <a:rPr lang="it-IT" sz="2000" dirty="0">
                <a:effectLst/>
                <a:latin typeface="Verdana" panose="020B0604030504040204" pitchFamily="34" charset="0"/>
                <a:ea typeface="Verdana" panose="020B0604030504040204" pitchFamily="34" charset="0"/>
                <a:cs typeface="Times New Roman" panose="02020603050405020304" pitchFamily="18" charset="0"/>
              </a:rPr>
              <a:t>a una parte, permette la legittimazione dell’azione</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D</a:t>
            </a:r>
            <a:r>
              <a:rPr lang="it-IT" sz="2000" dirty="0">
                <a:effectLst/>
                <a:latin typeface="Verdana" panose="020B0604030504040204" pitchFamily="34" charset="0"/>
                <a:ea typeface="Verdana" panose="020B0604030504040204" pitchFamily="34" charset="0"/>
                <a:cs typeface="Times New Roman" panose="02020603050405020304" pitchFamily="18" charset="0"/>
              </a:rPr>
              <a:t>all’altra parte presenta un valore intrinseco che prescinde dalla sua fruibilità o meno</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Questa peculiarità caratterizzano le funzioni della cultura consentendo alle società di sopravvivere, favorendo l’integrazione interna e riducendo l’ansia che si può scatenare negli individui in situazioni non previste o di mutamento</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Se</a:t>
            </a:r>
            <a:r>
              <a:rPr lang="it-IT" sz="2000" dirty="0">
                <a:effectLst/>
                <a:latin typeface="Verdana" panose="020B0604030504040204" pitchFamily="34" charset="0"/>
                <a:ea typeface="Verdana" panose="020B0604030504040204" pitchFamily="34" charset="0"/>
                <a:cs typeface="Times New Roman" panose="02020603050405020304" pitchFamily="18" charset="0"/>
              </a:rPr>
              <a:t>mpre presente tensione tra l’innovazione e la tendenza a conservare il patrimonio precedente acquisito</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Garantisce la possibilità evolutiva</a:t>
            </a:r>
            <a:endParaRPr lang="en-GB" sz="20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sz="1600" dirty="0"/>
          </a:p>
        </p:txBody>
      </p:sp>
      <p:pic>
        <p:nvPicPr>
          <p:cNvPr id="3074" name="Picture 2">
            <a:extLst>
              <a:ext uri="{FF2B5EF4-FFF2-40B4-BE49-F238E27FC236}">
                <a16:creationId xmlns:a16="http://schemas.microsoft.com/office/drawing/2014/main" id="{83EABE47-8EA6-D402-5AA5-CF8E085BA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11" r="4019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9" name="Straight Connector 307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79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769096"/>
      </p:ext>
    </p:extLst>
  </p:cSld>
  <p:clrMapOvr>
    <a:masterClrMapping/>
  </p:clrMapOvr>
  <mc:AlternateContent xmlns:mc="http://schemas.openxmlformats.org/markup-compatibility/2006" xmlns:p14="http://schemas.microsoft.com/office/powerpoint/2010/main">
    <mc:Choice Requires="p14">
      <p:transition spd="slow" p14:dur="2000" advTm="257624"/>
    </mc:Choice>
    <mc:Fallback xmlns="">
      <p:transition spd="slow" advTm="2576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C792C2B-B92D-86BE-2F9F-F175BD6A3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84" r="8782" b="2"/>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4103" name="Freeform: Shape 410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05" name="Freeform: Shape 410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71152D0-2038-2FCA-2333-EA20A4F6B128}"/>
              </a:ext>
            </a:extLst>
          </p:cNvPr>
          <p:cNvSpPr>
            <a:spLocks noGrp="1"/>
          </p:cNvSpPr>
          <p:nvPr>
            <p:ph type="title"/>
          </p:nvPr>
        </p:nvSpPr>
        <p:spPr>
          <a:xfrm>
            <a:off x="804673" y="1396289"/>
            <a:ext cx="4782458" cy="1325563"/>
          </a:xfrm>
        </p:spPr>
        <p:txBody>
          <a:bodyPr>
            <a:normAutofit/>
          </a:bodyPr>
          <a:lstStyle/>
          <a:p>
            <a:r>
              <a:rPr lang="it-IT" sz="3200" dirty="0">
                <a:latin typeface="Verdana" panose="020B0604030504040204" pitchFamily="34" charset="0"/>
                <a:ea typeface="Verdana" panose="020B0604030504040204" pitchFamily="34" charset="0"/>
              </a:rPr>
              <a:t>Individuale e collettiva</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9DF35F8-586F-9649-C8C5-4ABE8156B81F}"/>
              </a:ext>
            </a:extLst>
          </p:cNvPr>
          <p:cNvSpPr>
            <a:spLocks noGrp="1"/>
          </p:cNvSpPr>
          <p:nvPr>
            <p:ph idx="1"/>
          </p:nvPr>
        </p:nvSpPr>
        <p:spPr>
          <a:xfrm>
            <a:off x="115614" y="2871982"/>
            <a:ext cx="5471516" cy="3986008"/>
          </a:xfrm>
        </p:spPr>
        <p:txBody>
          <a:bodyPr anchor="t">
            <a:normAutofit/>
          </a:bodyPr>
          <a:lstStyle/>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E</a:t>
            </a:r>
            <a:r>
              <a:rPr lang="it-IT" sz="2000" dirty="0">
                <a:effectLst/>
                <a:latin typeface="Verdana" panose="020B0604030504040204" pitchFamily="34" charset="0"/>
                <a:ea typeface="Verdana" panose="020B0604030504040204" pitchFamily="34" charset="0"/>
                <a:cs typeface="Times New Roman" panose="02020603050405020304" pitchFamily="18" charset="0"/>
              </a:rPr>
              <a:t>spressione della totalità della vita social di ogni individuo</a:t>
            </a:r>
          </a:p>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S</a:t>
            </a:r>
            <a:r>
              <a:rPr lang="it-IT" sz="2000" dirty="0">
                <a:effectLst/>
                <a:latin typeface="Verdana" panose="020B0604030504040204" pitchFamily="34" charset="0"/>
                <a:ea typeface="Verdana" panose="020B0604030504040204" pitchFamily="34" charset="0"/>
                <a:cs typeface="Times New Roman" panose="02020603050405020304" pitchFamily="18" charset="0"/>
              </a:rPr>
              <a:t>i caratterizza per la sua dimensione collettiva costituita da:</a:t>
            </a:r>
          </a:p>
          <a:p>
            <a:pPr algn="just">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elementi oggettivi (strumenti, capacità ecc.)</a:t>
            </a:r>
          </a:p>
          <a:p>
            <a:pPr algn="just">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elementi soggettivi (credenze, ruoli, valori ecc.)</a:t>
            </a:r>
          </a:p>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R</a:t>
            </a:r>
            <a:r>
              <a:rPr lang="it-IT" sz="2000" dirty="0">
                <a:effectLst/>
                <a:latin typeface="Verdana" panose="020B0604030504040204" pitchFamily="34" charset="0"/>
                <a:ea typeface="Verdana" panose="020B0604030504040204" pitchFamily="34" charset="0"/>
                <a:cs typeface="Times New Roman" panose="02020603050405020304" pitchFamily="18" charset="0"/>
              </a:rPr>
              <a:t>appresenta uno dei principali fattori di valutazione dell’aderenza degli individui alla società</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91396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8145"/>
    </mc:Choice>
    <mc:Fallback xmlns="">
      <p:transition spd="slow" advTm="781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82F61E3-534A-F979-57EE-C55A7373A099}"/>
              </a:ext>
            </a:extLst>
          </p:cNvPr>
          <p:cNvSpPr>
            <a:spLocks noGrp="1"/>
          </p:cNvSpPr>
          <p:nvPr>
            <p:ph type="title"/>
          </p:nvPr>
        </p:nvSpPr>
        <p:spPr>
          <a:xfrm>
            <a:off x="2311147" y="365760"/>
            <a:ext cx="7569706" cy="1288238"/>
          </a:xfrm>
        </p:spPr>
        <p:txBody>
          <a:bodyPr anchor="ctr">
            <a:normAutofit/>
          </a:bodyPr>
          <a:lstStyle/>
          <a:p>
            <a:pPr algn="ctr"/>
            <a:r>
              <a:rPr lang="en-GB" sz="3200" i="0" dirty="0">
                <a:effectLst/>
                <a:latin typeface="Verdana" panose="020B0604030504040204" pitchFamily="34" charset="0"/>
                <a:ea typeface="Verdana" panose="020B0604030504040204" pitchFamily="34" charset="0"/>
              </a:rPr>
              <a:t>Edward Burnett Tylor</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FD710E75-92DB-AFB5-7F6C-25A4FC2F3E22}"/>
              </a:ext>
            </a:extLst>
          </p:cNvPr>
          <p:cNvSpPr>
            <a:spLocks noGrp="1"/>
          </p:cNvSpPr>
          <p:nvPr>
            <p:ph idx="1"/>
          </p:nvPr>
        </p:nvSpPr>
        <p:spPr>
          <a:xfrm>
            <a:off x="2165569" y="1956816"/>
            <a:ext cx="7860863" cy="4024884"/>
          </a:xfrm>
        </p:spPr>
        <p:txBody>
          <a:bodyPr anchor="t">
            <a:normAutofit fontScale="92500"/>
          </a:bodyPr>
          <a:lstStyle/>
          <a:p>
            <a:pPr marL="0" indent="0" algn="just">
              <a:lnSpc>
                <a:spcPct val="150000"/>
              </a:lnSpc>
              <a:spcBef>
                <a:spcPts val="0"/>
              </a:spcBef>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Tra i fondatori dell’antropologia moderna</a:t>
            </a:r>
          </a:p>
          <a:p>
            <a:pPr marL="0" indent="0" algn="just">
              <a:lnSpc>
                <a:spcPct val="150000"/>
              </a:lnSpc>
              <a:spcBef>
                <a:spcPts val="0"/>
              </a:spcBef>
              <a:buNone/>
            </a:pPr>
            <a:endParaRPr lang="it-IT"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ct val="150000"/>
              </a:lnSpc>
              <a:spcBef>
                <a:spcPts val="0"/>
              </a:spcBef>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1871, la prima definizione di cultura:</a:t>
            </a:r>
          </a:p>
          <a:p>
            <a:pPr marL="0" indent="0" algn="just">
              <a:lnSpc>
                <a:spcPct val="150000"/>
              </a:lnSpc>
              <a:spcBef>
                <a:spcPts val="0"/>
              </a:spcBef>
              <a:spcAft>
                <a:spcPts val="800"/>
              </a:spcAft>
              <a:buNone/>
            </a:pPr>
            <a:r>
              <a:rPr lang="it-IT" sz="2400" i="1" dirty="0">
                <a:effectLst/>
                <a:latin typeface="Verdana" panose="020B0604030504040204" pitchFamily="34" charset="0"/>
                <a:ea typeface="Verdana" panose="020B0604030504040204" pitchFamily="34" charset="0"/>
                <a:cs typeface="Times New Roman" panose="02020603050405020304" pitchFamily="18" charset="0"/>
              </a:rPr>
              <a:t>quel complesso di elementi che comprende conoscenze, credenze, arte, morale, leggi, usi e ogni altra capacità e usanza acquisita dall’uomo in quanto membro di una società </a:t>
            </a:r>
            <a:r>
              <a:rPr lang="it-IT" sz="2400" dirty="0">
                <a:effectLst/>
                <a:latin typeface="Verdana" panose="020B0604030504040204" pitchFamily="34" charset="0"/>
                <a:ea typeface="Verdana" panose="020B0604030504040204" pitchFamily="34" charset="0"/>
                <a:cs typeface="Times New Roman" panose="02020603050405020304" pitchFamily="18" charset="0"/>
              </a:rPr>
              <a:t>(Tylor, 1871, p. 1)</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3583995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8031"/>
    </mc:Choice>
    <mc:Fallback xmlns="">
      <p:transition spd="slow" advTm="680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80089ED-808F-5406-28BA-6713657E9502}"/>
              </a:ext>
            </a:extLst>
          </p:cNvPr>
          <p:cNvSpPr>
            <a:spLocks noGrp="1"/>
          </p:cNvSpPr>
          <p:nvPr>
            <p:ph type="title"/>
          </p:nvPr>
        </p:nvSpPr>
        <p:spPr>
          <a:xfrm>
            <a:off x="804672" y="640080"/>
            <a:ext cx="3282696" cy="5257800"/>
          </a:xfrm>
        </p:spPr>
        <p:txBody>
          <a:bodyPr>
            <a:normAutofit/>
          </a:bodyPr>
          <a:lstStyle/>
          <a:p>
            <a:r>
              <a:rPr lang="it-IT" sz="3200" dirty="0">
                <a:solidFill>
                  <a:schemeClr val="bg1"/>
                </a:solidFill>
                <a:latin typeface="Verdana" panose="020B0604030504040204" pitchFamily="34" charset="0"/>
                <a:ea typeface="Verdana" panose="020B0604030504040204" pitchFamily="34" charset="0"/>
              </a:rPr>
              <a:t>I concetti di cultura secondo </a:t>
            </a:r>
            <a:r>
              <a:rPr lang="it-IT" sz="32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Kluckhohn</a:t>
            </a:r>
            <a:r>
              <a:rPr lang="it-IT" sz="3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e </a:t>
            </a:r>
            <a:r>
              <a:rPr lang="it-IT" sz="32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Kroeber</a:t>
            </a:r>
            <a:endParaRPr lang="en-GB" sz="3200" dirty="0">
              <a:solidFill>
                <a:schemeClr val="bg1"/>
              </a:solidFill>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C9DBBCEE-B55A-A164-8E27-3C340A4BF710}"/>
              </a:ext>
            </a:extLst>
          </p:cNvPr>
          <p:cNvSpPr>
            <a:spLocks noGrp="1"/>
          </p:cNvSpPr>
          <p:nvPr>
            <p:ph idx="1"/>
          </p:nvPr>
        </p:nvSpPr>
        <p:spPr>
          <a:xfrm>
            <a:off x="4709160" y="0"/>
            <a:ext cx="7481316" cy="6858000"/>
          </a:xfrm>
        </p:spPr>
        <p:txBody>
          <a:bodyPr anchor="ctr">
            <a:normAutofit fontScale="92500"/>
          </a:bodyPr>
          <a:lstStyle/>
          <a:p>
            <a:pPr marL="0" indent="0" algn="just">
              <a:lnSpc>
                <a:spcPts val="2880"/>
              </a:lnSpc>
              <a:spcBef>
                <a:spcPts val="0"/>
              </a:spcBef>
              <a:spcAft>
                <a:spcPts val="800"/>
              </a:spcAft>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164 definizioni classificate in sette categorie: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Enumerativo-descrittive (carattere generale con enfasi su cosa sia cultura)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Storiche (eredità sociale e tradizione)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Normative (regole, valori e comportamento)</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Psicologiche (cultura come strumento di apprendimento e di risoluzione di problemi, nonché sugli aspetti abitudinari del quotidiano)</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Strutturali (modelli e organizzazione della cultura)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Genetiche (cultura come prodotto della vita con rilievo a idee e simboli)</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spcAft>
                <a:spcPts val="800"/>
              </a:spcAft>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Incomplete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880"/>
              </a:lnSpc>
              <a:spcBef>
                <a:spcPts val="0"/>
              </a:spcBef>
              <a:buNone/>
            </a:pPr>
            <a:r>
              <a:rPr lang="en-GB" sz="2400" b="0" i="0" dirty="0">
                <a:effectLst/>
                <a:latin typeface="Verdana" panose="020B0604030504040204" pitchFamily="34" charset="0"/>
                <a:ea typeface="Verdana" panose="020B0604030504040204" pitchFamily="34" charset="0"/>
              </a:rPr>
              <a:t>Kluckhohn, C., Kroeber, A. L., </a:t>
            </a:r>
            <a:r>
              <a:rPr lang="en-GB" sz="2400" b="0" i="1" dirty="0">
                <a:effectLst/>
                <a:latin typeface="Verdana" panose="020B0604030504040204" pitchFamily="34" charset="0"/>
                <a:ea typeface="Verdana" panose="020B0604030504040204" pitchFamily="34" charset="0"/>
              </a:rPr>
              <a:t>Culture. A critical review of concepts and definitions</a:t>
            </a:r>
            <a:r>
              <a:rPr lang="en-GB" sz="2400" b="0" i="0" dirty="0">
                <a:effectLst/>
                <a:latin typeface="Verdana" panose="020B0604030504040204" pitchFamily="34" charset="0"/>
                <a:ea typeface="Verdana" panose="020B0604030504040204" pitchFamily="34" charset="0"/>
              </a:rPr>
              <a:t>, Cambridge, Mass., 1952 (tr. it.: </a:t>
            </a:r>
            <a:r>
              <a:rPr lang="en-GB" sz="2400" b="0" i="1" dirty="0">
                <a:effectLst/>
                <a:latin typeface="Verdana" panose="020B0604030504040204" pitchFamily="34" charset="0"/>
                <a:ea typeface="Verdana" panose="020B0604030504040204" pitchFamily="34" charset="0"/>
              </a:rPr>
              <a:t>Il </a:t>
            </a:r>
            <a:r>
              <a:rPr lang="en-GB" sz="2400" b="0" i="1" dirty="0" err="1">
                <a:effectLst/>
                <a:latin typeface="Verdana" panose="020B0604030504040204" pitchFamily="34" charset="0"/>
                <a:ea typeface="Verdana" panose="020B0604030504040204" pitchFamily="34" charset="0"/>
              </a:rPr>
              <a:t>concetto</a:t>
            </a:r>
            <a:r>
              <a:rPr lang="en-GB" sz="2400" b="0" i="1" dirty="0">
                <a:effectLst/>
                <a:latin typeface="Verdana" panose="020B0604030504040204" pitchFamily="34" charset="0"/>
                <a:ea typeface="Verdana" panose="020B0604030504040204" pitchFamily="34" charset="0"/>
              </a:rPr>
              <a:t> di </a:t>
            </a:r>
            <a:r>
              <a:rPr lang="en-GB" sz="2400" b="0" i="1" dirty="0" err="1">
                <a:effectLst/>
                <a:latin typeface="Verdana" panose="020B0604030504040204" pitchFamily="34" charset="0"/>
                <a:ea typeface="Verdana" panose="020B0604030504040204" pitchFamily="34" charset="0"/>
              </a:rPr>
              <a:t>cultura</a:t>
            </a:r>
            <a:r>
              <a:rPr lang="en-GB" sz="2400" b="0" i="0" dirty="0">
                <a:effectLst/>
                <a:latin typeface="Verdana" panose="020B0604030504040204" pitchFamily="34" charset="0"/>
                <a:ea typeface="Verdana" panose="020B0604030504040204" pitchFamily="34" charset="0"/>
              </a:rPr>
              <a:t>, Bologna 1972).</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3957692"/>
      </p:ext>
    </p:extLst>
  </p:cSld>
  <p:clrMapOvr>
    <a:masterClrMapping/>
  </p:clrMapOvr>
  <mc:AlternateContent xmlns:mc="http://schemas.openxmlformats.org/markup-compatibility/2006" xmlns:p14="http://schemas.microsoft.com/office/powerpoint/2010/main">
    <mc:Choice Requires="p14">
      <p:transition spd="slow" p14:dur="2000" advTm="139910"/>
    </mc:Choice>
    <mc:Fallback xmlns="">
      <p:transition spd="slow" advTm="1399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822582B-B88F-7D17-0F58-88C9D9AE424E}"/>
              </a:ext>
            </a:extLst>
          </p:cNvPr>
          <p:cNvSpPr>
            <a:spLocks noGrp="1"/>
          </p:cNvSpPr>
          <p:nvPr>
            <p:ph type="title"/>
          </p:nvPr>
        </p:nvSpPr>
        <p:spPr>
          <a:xfrm>
            <a:off x="833002" y="448253"/>
            <a:ext cx="10520702" cy="1325563"/>
          </a:xfrm>
        </p:spPr>
        <p:txBody>
          <a:bodyPr>
            <a:normAutofit/>
          </a:bodyPr>
          <a:lstStyle/>
          <a:p>
            <a:pPr algn="ctr"/>
            <a:r>
              <a:rPr lang="it-IT" sz="3200" dirty="0">
                <a:latin typeface="Verdana" panose="020B0604030504040204" pitchFamily="34" charset="0"/>
                <a:ea typeface="Verdana" panose="020B0604030504040204" pitchFamily="34" charset="0"/>
              </a:rPr>
              <a:t>Le 4 dimensioni delle definizioni</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55483F43-9DC2-E3A8-9EA4-2BDD370A838B}"/>
              </a:ext>
            </a:extLst>
          </p:cNvPr>
          <p:cNvSpPr>
            <a:spLocks noGrp="1"/>
          </p:cNvSpPr>
          <p:nvPr>
            <p:ph idx="1"/>
          </p:nvPr>
        </p:nvSpPr>
        <p:spPr>
          <a:xfrm>
            <a:off x="178676" y="1773817"/>
            <a:ext cx="6505903" cy="4973824"/>
          </a:xfrm>
        </p:spPr>
        <p:txBody>
          <a:bodyPr>
            <a:normAutofit fontScale="85000" lnSpcReduction="10000"/>
          </a:bodyPr>
          <a:lstStyle/>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soggettiva (riferimento a valori, modelli comportamentali e norme interiorizzate)</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oggettiva (forme culturali come memoria collettiva e tradizione)</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descrittiva (immagini del mondo, costruzione della realtà sociale che spiegano e interpretano l’identità individuale </a:t>
            </a:r>
            <a:r>
              <a:rPr lang="it-IT" sz="2400" dirty="0" err="1">
                <a:effectLst/>
                <a:latin typeface="Verdana" panose="020B0604030504040204" pitchFamily="34" charset="0"/>
                <a:ea typeface="Verdana" panose="020B0604030504040204" pitchFamily="34" charset="0"/>
                <a:cs typeface="Times New Roman" panose="02020603050405020304" pitchFamily="18" charset="0"/>
              </a:rPr>
              <a:t>e/O</a:t>
            </a:r>
            <a:r>
              <a:rPr lang="it-IT" sz="2400" dirty="0">
                <a:effectLst/>
                <a:latin typeface="Verdana" panose="020B0604030504040204" pitchFamily="34" charset="0"/>
                <a:ea typeface="Verdana" panose="020B0604030504040204" pitchFamily="34" charset="0"/>
                <a:cs typeface="Times New Roman" panose="02020603050405020304" pitchFamily="18" charset="0"/>
              </a:rPr>
              <a:t> collettiva, e i fenomeni sociali)</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prescrittiva (valori e norme che indicano il modo in cui gli individui e il collettivo devono orientarsi nel loro comportamento)</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None/>
            </a:pPr>
            <a:r>
              <a:rPr lang="it-IT" sz="2400" dirty="0">
                <a:latin typeface="Verdana" panose="020B0604030504040204" pitchFamily="34" charset="0"/>
                <a:ea typeface="Verdana" panose="020B0604030504040204" pitchFamily="34" charset="0"/>
                <a:cs typeface="Times New Roman" panose="02020603050405020304" pitchFamily="18" charset="0"/>
              </a:rPr>
              <a:t>L</a:t>
            </a:r>
            <a:r>
              <a:rPr lang="it-IT" sz="2400" dirty="0">
                <a:effectLst/>
                <a:latin typeface="Verdana" panose="020B0604030504040204" pitchFamily="34" charset="0"/>
                <a:ea typeface="Verdana" panose="020B0604030504040204" pitchFamily="34" charset="0"/>
                <a:cs typeface="Times New Roman" panose="02020603050405020304" pitchFamily="18" charset="0"/>
              </a:rPr>
              <a:t>a prescrizione trova giustificazione nella descrizione e viceversa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en-GB" sz="1700" dirty="0"/>
          </a:p>
        </p:txBody>
      </p:sp>
      <p:pic>
        <p:nvPicPr>
          <p:cNvPr id="5122" name="Picture 2" descr="Quarta dimensione - Wikipedia">
            <a:extLst>
              <a:ext uri="{FF2B5EF4-FFF2-40B4-BE49-F238E27FC236}">
                <a16:creationId xmlns:a16="http://schemas.microsoft.com/office/drawing/2014/main" id="{D0B9CF4F-E4FB-23B4-6BF5-E3FC7703C7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3141" y="2191807"/>
            <a:ext cx="3985156" cy="39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39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4904"/>
    </mc:Choice>
    <mc:Fallback xmlns="">
      <p:transition spd="slow" advTm="849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Freeform: Shape 6157">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50D991E-1E4D-7A5C-CA08-AA455365A4D6}"/>
              </a:ext>
            </a:extLst>
          </p:cNvPr>
          <p:cNvSpPr>
            <a:spLocks noGrp="1"/>
          </p:cNvSpPr>
          <p:nvPr>
            <p:ph type="title"/>
          </p:nvPr>
        </p:nvSpPr>
        <p:spPr>
          <a:xfrm>
            <a:off x="1137037" y="484094"/>
            <a:ext cx="9998441" cy="1206594"/>
          </a:xfrm>
        </p:spPr>
        <p:txBody>
          <a:bodyPr>
            <a:normAutofit/>
          </a:bodyPr>
          <a:lstStyle/>
          <a:p>
            <a:r>
              <a:rPr lang="it-IT" sz="3200" dirty="0">
                <a:latin typeface="Verdana" panose="020B0604030504040204" pitchFamily="34" charset="0"/>
                <a:ea typeface="Verdana" panose="020B0604030504040204" pitchFamily="34" charset="0"/>
              </a:rPr>
              <a:t>Intercultura</a:t>
            </a:r>
            <a:endParaRPr lang="en-GB" sz="3200" dirty="0">
              <a:latin typeface="Verdana" panose="020B0604030504040204" pitchFamily="34" charset="0"/>
              <a:ea typeface="Verdana" panose="020B0604030504040204" pitchFamily="34" charset="0"/>
            </a:endParaRPr>
          </a:p>
        </p:txBody>
      </p:sp>
      <p:sp>
        <p:nvSpPr>
          <p:cNvPr id="6160" name="Freeform: Shape 6159">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146" name="Picture 2" descr="integrazione">
            <a:extLst>
              <a:ext uri="{FF2B5EF4-FFF2-40B4-BE49-F238E27FC236}">
                <a16:creationId xmlns:a16="http://schemas.microsoft.com/office/drawing/2014/main" id="{C8A93C8B-2A46-2273-272C-5B1D706787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32" r="27310"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6162"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0748C091-FD95-A7C4-4C69-DC9AB40C8B2E}"/>
              </a:ext>
            </a:extLst>
          </p:cNvPr>
          <p:cNvSpPr>
            <a:spLocks noGrp="1"/>
          </p:cNvSpPr>
          <p:nvPr>
            <p:ph idx="1"/>
          </p:nvPr>
        </p:nvSpPr>
        <p:spPr>
          <a:xfrm>
            <a:off x="4756318" y="0"/>
            <a:ext cx="7435681" cy="6858000"/>
          </a:xfrm>
        </p:spPr>
        <p:txBody>
          <a:bodyPr anchor="ctr">
            <a:normAutofit lnSpcReduction="10000"/>
          </a:bodyPr>
          <a:lstStyle/>
          <a:p>
            <a:pPr marL="0" indent="0" algn="just">
              <a:spcBef>
                <a:spcPts val="0"/>
              </a:spcBef>
              <a:buNone/>
            </a:pPr>
            <a:r>
              <a:rPr lang="it-IT" sz="2000" dirty="0">
                <a:latin typeface="Verdana" panose="020B0604030504040204" pitchFamily="34" charset="0"/>
                <a:ea typeface="Verdana" panose="020B0604030504040204" pitchFamily="34" charset="0"/>
                <a:cs typeface="Times New Roman" panose="02020603050405020304" pitchFamily="18" charset="0"/>
              </a:rPr>
              <a:t>L'interazione tra diverse culture porta alla formazione di nuove identità culturali, sia polivalenti che trans-etniche. La comunicazione interculturale rappresenta una dinamica complessa e multidimensionale tra individui di differenti sfondi culturali. Attraverso questa interazione, le persone sperimentano sia momenti di contrasto che di accoglienza, visti come occasioni preziose per il proprio sviluppo personale, con l'obiettivo di superare gli ostacoli e promuovere una convivenza civile rinnovata</a:t>
            </a:r>
          </a:p>
          <a:p>
            <a:pPr marL="0" indent="0" algn="just">
              <a:spcBef>
                <a:spcPts val="0"/>
              </a:spcBef>
              <a:buNone/>
            </a:pPr>
            <a:endParaRPr lang="it-IT"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spcBef>
                <a:spcPts val="0"/>
              </a:spcBef>
              <a:buNone/>
            </a:pPr>
            <a:r>
              <a:rPr lang="it-IT" sz="2000" dirty="0">
                <a:effectLst/>
                <a:latin typeface="Verdana" panose="020B0604030504040204" pitchFamily="34" charset="0"/>
                <a:ea typeface="Verdana" panose="020B0604030504040204" pitchFamily="34" charset="0"/>
                <a:cs typeface="Times New Roman" panose="02020603050405020304" pitchFamily="18" charset="0"/>
              </a:rPr>
              <a:t>Il dibattito su interculturalità e multiculturalità si gioca su aspetti culturali e identitari: la grande sfida che le società e i sistemi sociali affrontano con difficoltà, e che sempre più dovranno affrontate è la loro configurazione come sistemi chiusi (non accoglienti) o come sistemi aperti (accoglienti) verso “culture altre”: l’enigma cultura di Bauman (1999).</a:t>
            </a:r>
          </a:p>
          <a:p>
            <a:pPr marL="0" indent="0" algn="just">
              <a:spcBef>
                <a:spcPts val="0"/>
              </a:spcBef>
              <a:buNone/>
            </a:pPr>
            <a:endParaRPr lang="it-IT" sz="20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spcBef>
                <a:spcPts val="0"/>
              </a:spcBef>
              <a:buNone/>
            </a:pPr>
            <a:r>
              <a:rPr lang="it-IT" sz="2000" dirty="0">
                <a:latin typeface="Verdana" panose="020B0604030504040204" pitchFamily="34" charset="0"/>
                <a:ea typeface="Verdana" panose="020B0604030504040204" pitchFamily="34" charset="0"/>
                <a:cs typeface="Times New Roman" panose="02020603050405020304" pitchFamily="18" charset="0"/>
              </a:rPr>
              <a:t>Comunicazione interculturale: l'arte di negoziare significati tra individui provenienti da culture differenti. Integrazione culturale: "un processo vario e complesso, definito sia dal tempo che dallo spazio, mirato a promuovere la coesistenza pacifica tra popolazioni o gruppi, basandosi sul rispetto delle differenze"</a:t>
            </a:r>
            <a:endParaRPr lang="en-GB" sz="20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60405639"/>
      </p:ext>
    </p:extLst>
  </p:cSld>
  <p:clrMapOvr>
    <a:masterClrMapping/>
  </p:clrMapOvr>
  <mc:AlternateContent xmlns:mc="http://schemas.openxmlformats.org/markup-compatibility/2006" xmlns:p14="http://schemas.microsoft.com/office/powerpoint/2010/main">
    <mc:Choice Requires="p14">
      <p:transition spd="slow" p14:dur="2000" advTm="153830"/>
    </mc:Choice>
    <mc:Fallback xmlns="">
      <p:transition spd="slow" advTm="153830"/>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772</Words>
  <Application>Microsoft Office PowerPoint</Application>
  <PresentationFormat>Widescreen</PresentationFormat>
  <Paragraphs>50</Paragraphs>
  <Slides>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Calibri Light</vt:lpstr>
      <vt:lpstr>Verdana</vt:lpstr>
      <vt:lpstr>Tema di Office</vt:lpstr>
      <vt:lpstr>Comunicazione Culture e mutamento sociale  </vt:lpstr>
      <vt:lpstr>La mia posizione sulla CULTURA</vt:lpstr>
      <vt:lpstr>Integrazione: riproduzione e innovazione</vt:lpstr>
      <vt:lpstr>Individuale e collettiva</vt:lpstr>
      <vt:lpstr>Edward Burnett Tylor</vt:lpstr>
      <vt:lpstr>I concetti di cultura secondo Kluckhohn e Kroeber</vt:lpstr>
      <vt:lpstr>Le 4 dimensioni delle definizioni</vt:lpstr>
      <vt:lpstr>Intercultura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Comunicazione Culture e mutamento sociale</dc:title>
  <dc:creator>nicola strizzolo</dc:creator>
  <cp:lastModifiedBy>Nicola Strizzolo</cp:lastModifiedBy>
  <cp:revision>66</cp:revision>
  <dcterms:created xsi:type="dcterms:W3CDTF">2022-11-28T21:09:18Z</dcterms:created>
  <dcterms:modified xsi:type="dcterms:W3CDTF">2023-11-02T12:24:40Z</dcterms:modified>
</cp:coreProperties>
</file>