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8" r:id="rId6"/>
    <p:sldId id="303" r:id="rId7"/>
    <p:sldId id="279" r:id="rId8"/>
    <p:sldId id="280" r:id="rId9"/>
    <p:sldId id="281" r:id="rId10"/>
    <p:sldId id="285" r:id="rId11"/>
    <p:sldId id="305" r:id="rId12"/>
    <p:sldId id="286" r:id="rId13"/>
    <p:sldId id="282" r:id="rId14"/>
    <p:sldId id="287" r:id="rId15"/>
    <p:sldId id="288" r:id="rId16"/>
    <p:sldId id="289" r:id="rId17"/>
    <p:sldId id="290" r:id="rId18"/>
    <p:sldId id="306" r:id="rId19"/>
    <p:sldId id="307" r:id="rId20"/>
    <p:sldId id="283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/>
    <p:restoredTop sz="92263"/>
  </p:normalViewPr>
  <p:slideViewPr>
    <p:cSldViewPr>
      <p:cViewPr varScale="1">
        <p:scale>
          <a:sx n="58" d="100"/>
          <a:sy n="58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7BE44-AF04-A741-BDE6-3CD0F74903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EDA20-11DC-1241-80AC-113BCDA8A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EDA20-11DC-1241-80AC-113BCDA8ACF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3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3690-5FE6-4ECE-AA64-7795DB5431BD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4F4A-90B3-4DFE-AAE8-93F6DF643F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CD31-BB5B-4EA1-8BA2-B896ED2ABF67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19F8-D4E2-4CA7-82BE-44747F3887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BD0E-22D2-4027-B60B-AF7945F43EAD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5AC4-AA74-47F2-8968-09C8EEBD49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51BF-E694-4D32-BC9E-1174806B6991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AB6F-4DFE-41E6-8975-F4232025D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65A4-7B6E-4B28-AA88-3E8A7D8105C7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0141-5D70-429C-93B7-623C5C51A3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17F2-A571-45E0-9BCA-9F939896C136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A38E-A1D5-43B7-854E-D5A8D8602E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446B-D909-4495-89CD-83698A2FE488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AF96-D0A4-4AA9-A511-0283A24DBB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DE74-996E-41FB-9B73-34250EF4B3F5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BB4C-8727-4563-ADE8-E6BA25988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7859-9B0B-4D70-BF1E-393D016A06AC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51D8-1038-43FA-8C75-99D8D5640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A2FE-939A-476F-801D-F3CF1FF39DC0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F6AE-8900-416C-A0E2-A08A6DD0CC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2041-C8BF-4FD6-B718-D5EA56887105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3166-3FAF-4376-9AED-E5DD00B65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21CC1-F12A-444D-858B-2266EFA0C9C4}" type="datetimeFigureOut">
              <a:rPr lang="it-IT"/>
              <a:pPr>
                <a:defRPr/>
              </a:pPr>
              <a:t>11/03/2024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38283-F400-4B0C-BBB0-370D9CE9D0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CKHhnS5F_08&amp;t=65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ccani.it/enciclopedia/otell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it-IT" sz="4200" dirty="0">
                <a:latin typeface="Verdana"/>
                <a:ea typeface="Verdana"/>
              </a:rPr>
              <a:t>Le funzioni del linguaggio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57"/>
    </mc:Choice>
    <mc:Fallback xmlns="">
      <p:transition spd="slow" advTm="1647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Il caso Iago</a:t>
            </a:r>
            <a:b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</a:br>
            <a:r>
              <a:rPr lang="it-IT" sz="2000" dirty="0">
                <a:hlinkClick r:id="rId4"/>
              </a:rPr>
              <a:t>https://www.youtube.com/watch?v=CKHhnS5F_08&amp;t=65s</a:t>
            </a:r>
            <a:endParaRPr lang="it-IT" sz="20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" name="Monologo di Iag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0" y="1741264"/>
            <a:ext cx="7518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7"/>
    </mc:Choice>
    <mc:Fallback xmlns="">
      <p:transition spd="slow" advTm="3476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Iago VS Otello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Trama: Otello, generale moro al servizio di Venezia, si è unito in matrimonio d'amore con Desdemona, la giovanissima figlia del senatore veneziano </a:t>
            </a:r>
            <a:r>
              <a:rPr lang="it-IT" sz="2000" dirty="0" err="1">
                <a:latin typeface="Verdana" charset="0"/>
                <a:ea typeface="Verdana" charset="0"/>
                <a:cs typeface="Verdana" charset="0"/>
              </a:rPr>
              <a:t>Brabanzio</a:t>
            </a: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, superando l'accusa di averla quasi stregata. Ricevuto l'ordine di trasferirsi a Cipro, minacciata dai Turchi, Otello nomina suo luogotenente il giovane Cassio, scatenando il rancore dell'alfiere Iago che comincia a tramare la sua vendetta. Questa si compirà a Cipro dove Otello, cedendo alle </a:t>
            </a:r>
            <a:r>
              <a:rPr lang="it-IT" sz="20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insinuazioni di Iago, si convince che Desdemona lo tradisce con Cassio e, accecato dalla gelosia, la uccide; subito dopo, scopertane l'innocenza, si toglie la vita</a:t>
            </a:r>
            <a:r>
              <a:rPr lang="it-IT" sz="2000" dirty="0">
                <a:latin typeface="Verdana" charset="0"/>
                <a:ea typeface="Verdana" charset="0"/>
                <a:cs typeface="Verdana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5596" y="619545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http://www.treccani.it/enciclopedia/otello/</a:t>
            </a:r>
            <a:r>
              <a:rPr lang="it-IT" dirty="0"/>
              <a:t>; ultimo accesso 19/10/2017</a:t>
            </a:r>
          </a:p>
        </p:txBody>
      </p:sp>
    </p:spTree>
    <p:extLst>
      <p:ext uri="{BB962C8B-B14F-4D97-AF65-F5344CB8AC3E}">
        <p14:creationId xmlns:p14="http://schemas.microsoft.com/office/powerpoint/2010/main" val="20328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12"/>
    </mc:Choice>
    <mc:Fallback xmlns="">
      <p:transition spd="slow" advTm="1470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Armi di Iago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219" y="1521069"/>
            <a:ext cx="8229600" cy="5141168"/>
          </a:xfrm>
        </p:spPr>
        <p:txBody>
          <a:bodyPr/>
          <a:lstStyle/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A1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Iago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scredita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Cassio presso Otello, facendolo ubriacare e turbare la pace pubblica, aizzato da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Roderigo, amante non corrisposto di Desdemona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A2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Cassio, privato del grado, vien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indotto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da Iago a pregar Desdemona d'intercedere a suo favore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A3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Iago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instilla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nell'animo di Otello il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sospetto che la sua sposa lo tradisca con Cassio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A4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l’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intervento di Desdemona in favore di conferma i sospetti di Otello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  <a:sym typeface="Wingdings"/>
              </a:rPr>
              <a:t>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furiosa gelosia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A5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Iago riesce a fare in modo che un fazzoletto,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dato da Otello a Desdemona come prezioso pegno sia ritrovato presso Cassio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A6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Otello,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accecato dalla gelosia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soffoca Desdemona 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nel letto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it-IT" sz="1600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A7</a:t>
            </a:r>
            <a:r>
              <a:rPr lang="it-IT" sz="1600" dirty="0">
                <a:latin typeface="Verdana" charset="0"/>
                <a:ea typeface="Verdana" charset="0"/>
                <a:cs typeface="Verdana" charset="0"/>
              </a:rPr>
              <a:t> Vengono trovate lettere che provano la colpa di Iago e l'innocenza di Cassio :Otello si uccide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4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115452"/>
            <a:ext cx="18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REPUTAZIONE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835696" y="1415534"/>
            <a:ext cx="0" cy="26494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095444" y="111545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STAKEHOLDER</a:t>
            </a:r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2610787" y="1300118"/>
            <a:ext cx="517069" cy="7607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724288" y="217140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MANIPOLAZIONE</a:t>
            </a:r>
          </a:p>
        </p:txBody>
      </p:sp>
      <p:cxnSp>
        <p:nvCxnSpPr>
          <p:cNvPr id="16" name="Connettore 1 15"/>
          <p:cNvCxnSpPr>
            <a:cxnSpLocks/>
          </p:cNvCxnSpPr>
          <p:nvPr/>
        </p:nvCxnSpPr>
        <p:spPr>
          <a:xfrm flipH="1">
            <a:off x="4788024" y="2367759"/>
            <a:ext cx="1936265" cy="149622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431547" y="27427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IM</a:t>
            </a:r>
          </a:p>
        </p:txBody>
      </p:sp>
      <p:cxnSp>
        <p:nvCxnSpPr>
          <p:cNvPr id="19" name="Connettore 1 18"/>
          <p:cNvCxnSpPr>
            <a:cxnSpLocks/>
          </p:cNvCxnSpPr>
          <p:nvPr/>
        </p:nvCxnSpPr>
        <p:spPr>
          <a:xfrm>
            <a:off x="5652120" y="3068960"/>
            <a:ext cx="0" cy="204409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466227" y="364108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2" name="Connettore 1 21"/>
          <p:cNvCxnSpPr>
            <a:cxnSpLocks/>
          </p:cNvCxnSpPr>
          <p:nvPr/>
        </p:nvCxnSpPr>
        <p:spPr>
          <a:xfrm>
            <a:off x="6876256" y="3568623"/>
            <a:ext cx="1589971" cy="271517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cxnSpLocks/>
          </p:cNvCxnSpPr>
          <p:nvPr/>
        </p:nvCxnSpPr>
        <p:spPr>
          <a:xfrm flipH="1">
            <a:off x="2020158" y="3909378"/>
            <a:ext cx="6387173" cy="671751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07904" y="4455111"/>
            <a:ext cx="527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INDUZIONE (INTERPRETAZIONE SITUAZIONE)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6724287" y="5217104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54" name="Connettore 1 53"/>
          <p:cNvCxnSpPr/>
          <p:nvPr/>
        </p:nvCxnSpPr>
        <p:spPr>
          <a:xfrm flipH="1">
            <a:off x="5509829" y="5445224"/>
            <a:ext cx="1214458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cxnSpLocks/>
          </p:cNvCxnSpPr>
          <p:nvPr/>
        </p:nvCxnSpPr>
        <p:spPr>
          <a:xfrm flipH="1">
            <a:off x="4038427" y="5471488"/>
            <a:ext cx="2685860" cy="26176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027035B7-E44A-874A-9D2D-D382A786BEC9}"/>
              </a:ext>
            </a:extLst>
          </p:cNvPr>
          <p:cNvCxnSpPr>
            <a:cxnSpLocks/>
          </p:cNvCxnSpPr>
          <p:nvPr/>
        </p:nvCxnSpPr>
        <p:spPr>
          <a:xfrm flipH="1">
            <a:off x="1835696" y="2417641"/>
            <a:ext cx="4888591" cy="85572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94"/>
    </mc:Choice>
    <mc:Fallback xmlns="">
      <p:transition spd="slow" advTm="4355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E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  <a:sym typeface="Wingdings" pitchFamily="2" charset="2"/>
              </a:rPr>
              <a:t> </a:t>
            </a:r>
            <a:r>
              <a:rPr lang="it-IT" sz="3600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Interpreazione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/Scelta 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  <a:sym typeface="Wingdings" pitchFamily="2" charset="2"/>
              </a:rPr>
              <a:t> </a:t>
            </a:r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trasforma le possibili scelte in azione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è generabile dalla forma (che si traduce in chimica nel cervello --&gt; azione) e dalle immagini mentali prodotto dal contenuto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L’E condiziona verso certe direzioni le interpretazioni delle scene e le scelte di azioni</a:t>
            </a:r>
          </a:p>
          <a:p>
            <a:pPr marR="0" lvl="0" algn="just" defTabSz="914400" latinLnBrk="0">
              <a:lnSpc>
                <a:spcPct val="150000"/>
              </a:lnSpc>
              <a:buClrTx/>
              <a:buSzTx/>
              <a:buFontTx/>
              <a:buChar char="-"/>
              <a:tabLst/>
              <a:defRPr/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L’induzione non è mai certa, ma parvenza soddisfacente o gratificante di razionalità, di fare la cosa giusta (in quel momento sentiamo che è l’opzione più forte se non l’unica)</a:t>
            </a:r>
          </a:p>
        </p:txBody>
      </p:sp>
    </p:spTree>
    <p:extLst>
      <p:ext uri="{BB962C8B-B14F-4D97-AF65-F5344CB8AC3E}">
        <p14:creationId xmlns:p14="http://schemas.microsoft.com/office/powerpoint/2010/main" val="9051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54"/>
    </mc:Choice>
    <mc:Fallback xmlns="">
      <p:transition spd="slow" advTm="1396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Interpretazione o scelta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47184"/>
              </p:ext>
            </p:extLst>
          </p:nvPr>
        </p:nvGraphicFramePr>
        <p:xfrm>
          <a:off x="4247964" y="2247973"/>
          <a:ext cx="648072" cy="220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356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15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17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21394" y="1657463"/>
            <a:ext cx="7965406" cy="53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Rosa di opzioni di azioni o di possibili interpretazioni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076056" y="3386829"/>
            <a:ext cx="1728192" cy="30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2794" y="4429083"/>
            <a:ext cx="8422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Siamo influenzati nella scelta da ciò che ci da più emozioni: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retorica della ragionevolezza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forza dell’impulso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FFE968-8247-5A48-89E1-8C4EC48C4DD2}"/>
              </a:ext>
            </a:extLst>
          </p:cNvPr>
          <p:cNvCxnSpPr/>
          <p:nvPr/>
        </p:nvCxnSpPr>
        <p:spPr>
          <a:xfrm>
            <a:off x="2051720" y="3389865"/>
            <a:ext cx="18002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14"/>
    </mc:Choice>
    <mc:Fallback xmlns="">
      <p:transition spd="slow" advTm="1121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8C02D-A396-3844-B17B-78F6795D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Usare le emozioni per costruire ambienti comunicativi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03F6B7-7596-BA47-9D82-406347C8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stimolati positivamente si è più «intelligenti»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Nell’ambiente in cui cresciamo subiamo gli stimoli (legati ad emozioni positive o negative) che segnano il desiderio di riuscita (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achievement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oppure il contrario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Profezia che si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autoadempie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(effetto pigmalione)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Psicologia positiva (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Frankl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 calm, patient and good-humored </a:t>
            </a:r>
            <a:r>
              <a:rPr 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(Page - 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it-IT" sz="2400" dirty="0">
              <a:latin typeface="Verdana" charset="0"/>
              <a:ea typeface="Verdana" charset="0"/>
              <a:cs typeface="Verdana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61"/>
    </mc:Choice>
    <mc:Fallback xmlns="">
      <p:transition spd="slow" advTm="6091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ADB00-9ADE-9B46-86F9-C6D1697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coordinazione</a:t>
            </a:r>
            <a:b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 sequenze interattive</a:t>
            </a:r>
            <a:endParaRPr lang="it-I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140E2-0029-5F41-A9E8-A9569625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Gestiamo attraverso segnali l’alternanza tra emittente e destinatario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Regoliamo e siamo regolati da gerarchie (costruzione sociale della realtà)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Diamo possibilità di partecipazione o escludiamo da (non diamo voce, mobbing, violenza psicologica)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11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11"/>
    </mc:Choice>
    <mc:Fallback xmlns="">
      <p:transition spd="slow" advTm="18101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Di </a:t>
            </a:r>
            <a:r>
              <a:rPr lang="it-IT" sz="3600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metacomunicazione</a:t>
            </a:r>
            <a:endParaRPr lang="it-IT" sz="36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57882" y="23184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3200" dirty="0">
              <a:solidFill>
                <a:srgbClr val="00206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7200" y="1417638"/>
            <a:ext cx="8229600" cy="481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Comunichiamo la (sulla) comunicazione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Tracciamo l’importanza del messaggio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Comunicazione il valore della nostra comunicazione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Esistono marche della fonte, del valore della fonte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Legame di reputazione tra marche e 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comunic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-azione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5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04"/>
    </mc:Choice>
    <mc:Fallback xmlns="">
      <p:transition spd="slow" advTm="5022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Le funzioni del linguaggio 1/2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1335"/>
            <a:ext cx="8229600" cy="51020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4000" dirty="0">
                <a:latin typeface="Verdana" charset="0"/>
                <a:ea typeface="Verdana" charset="0"/>
                <a:cs typeface="Verdana" charset="0"/>
              </a:rPr>
              <a:t>Ogni atto comunicativo implica molto di più che il semplice flusso di informazioni da emittente a destinatario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9"/>
    </mc:Choice>
    <mc:Fallback xmlns="">
      <p:transition spd="slow" advTm="659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Le funzioni del linguaggio 2/2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020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tabLst>
                <a:tab pos="1349375" algn="l"/>
              </a:tabLst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Ovvero quando comunichiamo, svolgiamo le seguenti funzioni: 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Referenziale (o rappresentazionale)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Interpersonale (o espressiva)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auto ed etero regolazione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coordinazione delle sequenze interattive</a:t>
            </a:r>
          </a:p>
          <a:p>
            <a:pPr marL="514350" indent="-514350" algn="just">
              <a:lnSpc>
                <a:spcPct val="150000"/>
              </a:lnSpc>
              <a:buAutoNum type="alphaLcParenR"/>
              <a:tabLst>
                <a:tab pos="1349375" algn="l"/>
              </a:tabLst>
            </a:pPr>
            <a:r>
              <a:rPr lang="it-IT" sz="2600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 </a:t>
            </a:r>
            <a:r>
              <a:rPr lang="it-IT" sz="2600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metacomunicazione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0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85"/>
    </mc:Choice>
    <mc:Fallback xmlns="">
      <p:transition spd="slow" advTm="961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Referenziale - Rappresentazionale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pPr marL="0" indent="0" algn="just">
              <a:lnSpc>
                <a:spcPts val="34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Descriviamo il reale o uno stato di cose veicoliamo informazioni che si riferiscono all’oggetto che descriviamo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Dal valore dell’informazione che veicoliamo deriva il nostro potere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Da che cosa deriva il valore dell’informazione?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Rilevanza dell’informazione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Possibilità di avere quell’informazione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Diffusione dell’informazione</a:t>
            </a:r>
          </a:p>
          <a:p>
            <a:pPr algn="just">
              <a:lnSpc>
                <a:spcPts val="34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Incertezza (dall’incertezza che riesce a ridurre)</a:t>
            </a:r>
          </a:p>
        </p:txBody>
      </p:sp>
    </p:spTree>
    <p:extLst>
      <p:ext uri="{BB962C8B-B14F-4D97-AF65-F5344CB8AC3E}">
        <p14:creationId xmlns:p14="http://schemas.microsoft.com/office/powerpoint/2010/main" val="12938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18"/>
    </mc:Choice>
    <mc:Fallback xmlns="">
      <p:transition spd="slow" advTm="2445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Potere informativo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Potere o no di soddisfare la richiesta di informazioni rilevanti, esclusive, attendibili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Posizione in situazione di passaggio di informazioni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- Leadership,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Gatekeeping</a:t>
            </a:r>
            <a:endParaRPr lang="it-IT" sz="2600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Potere dei media: non di condizionare l’azione ma essere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gatekeeper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 dell’informazione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Agenda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setting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it-IT" sz="2600" dirty="0" err="1">
                <a:latin typeface="Verdana" charset="0"/>
                <a:ea typeface="Verdana" charset="0"/>
                <a:cs typeface="Verdana" charset="0"/>
              </a:rPr>
              <a:t>Priming</a:t>
            </a: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, Indicizzazione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5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10"/>
    </mc:Choice>
    <mc:Fallback xmlns="">
      <p:transition spd="slow" advTm="4322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Interpersonale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600" dirty="0">
                <a:latin typeface="Verdana" charset="0"/>
                <a:ea typeface="Verdana" charset="0"/>
                <a:cs typeface="Verdana" charset="0"/>
              </a:rPr>
              <a:t>Comunichiamo ciò che noi siamo (identità e costruiamo così la nostra reputazione) in relazione al mondo e all’interlocutore, ciò che l’interlocutore è per il resto del mondo e per noi, includendo in questo l’identità personale, lo stato emotivo temporale e atteggiamenti abituali e le relazioni sociali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80"/>
    </mc:Choice>
    <mc:Fallback xmlns="">
      <p:transition spd="slow" advTm="2696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Di auto ed etero regolazione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82298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Usiamo il linguaggio per regolare le nostre azioni e quelle degli interlocutori, attraverso richieste, ordini, comandi, persuasioni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Forza                                 Fiducia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it-IT" sz="2000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1F637A5-389D-1345-9C50-B575CC26EA3C}"/>
              </a:ext>
            </a:extLst>
          </p:cNvPr>
          <p:cNvCxnSpPr/>
          <p:nvPr/>
        </p:nvCxnSpPr>
        <p:spPr>
          <a:xfrm>
            <a:off x="2555776" y="4509120"/>
            <a:ext cx="3888432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67"/>
    </mc:Choice>
    <mc:Fallback xmlns="">
      <p:transition spd="slow" advTm="504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12EA3B-7B5E-D846-9001-3BBE269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Segno come tecnologia</a:t>
            </a: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63F24-E61F-5443-B141-89B82236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Portare in giro concetti senza gli oggetti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Ricordare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Telecomunicare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Far agire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Agire per comando (differenziale autorità-potere, forza, atti illocutori)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Agire per influenza (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implicature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 conversazionali, atti perlocutori)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0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6"/>
    </mc:Choice>
    <mc:Fallback xmlns="">
      <p:transition spd="slow" advTm="996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Dal segno all’azione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Segno </a:t>
            </a:r>
            <a:r>
              <a:rPr lang="it-IT" dirty="0">
                <a:sym typeface="Wingdings"/>
              </a:rPr>
              <a:t> Immagine mentale (IM)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Segno  ?  Azione 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	    IM  Ragione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Segno  Emozione (E)		     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/>
              </a:rPr>
              <a:t>		      IM  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716016" y="3933056"/>
            <a:ext cx="2160240" cy="686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>
            <a:cxnSpLocks/>
          </p:cNvCxnSpPr>
          <p:nvPr/>
        </p:nvCxnSpPr>
        <p:spPr>
          <a:xfrm flipV="1">
            <a:off x="4716016" y="4837945"/>
            <a:ext cx="2160240" cy="1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716016" y="5187444"/>
            <a:ext cx="2160240" cy="545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56"/>
    </mc:Choice>
    <mc:Fallback xmlns="">
      <p:transition spd="slow" advTm="146656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5465312C79547BB9250D0BCE4BEB3" ma:contentTypeVersion="4" ma:contentTypeDescription="Creare un nuovo documento." ma:contentTypeScope="" ma:versionID="7354281a92359742fe223a2e6a5bf825">
  <xsd:schema xmlns:xsd="http://www.w3.org/2001/XMLSchema" xmlns:xs="http://www.w3.org/2001/XMLSchema" xmlns:p="http://schemas.microsoft.com/office/2006/metadata/properties" xmlns:ns2="e7697a35-487d-4c7e-9698-8d3886b024f0" xmlns:ns3="12f08c00-dc56-4213-bf7a-19a314144aca" targetNamespace="http://schemas.microsoft.com/office/2006/metadata/properties" ma:root="true" ma:fieldsID="afcdecdfa1de0fca55cb4a1a1a20c454" ns2:_="" ns3:_="">
    <xsd:import namespace="e7697a35-487d-4c7e-9698-8d3886b024f0"/>
    <xsd:import namespace="12f08c00-dc56-4213-bf7a-19a314144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97a35-487d-4c7e-9698-8d3886b02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08c00-dc56-4213-bf7a-19a314144a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8B9C0-52F5-48AD-A9DF-DE7B4DA067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75C44E-E42D-4E76-AF9E-B5EA5D660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97a35-487d-4c7e-9698-8d3886b024f0"/>
    <ds:schemaRef ds:uri="12f08c00-dc56-4213-bf7a-19a314144a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E0D92F-8CAB-47C3-99E2-BAAE9EE831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869</Words>
  <Application>Microsoft Office PowerPoint</Application>
  <PresentationFormat>Presentazione su schermo (4:3)</PresentationFormat>
  <Paragraphs>98</Paragraphs>
  <Slides>17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Tema di Office</vt:lpstr>
      <vt:lpstr>Le funzioni del linguaggio</vt:lpstr>
      <vt:lpstr>Le funzioni del linguaggio 1/2</vt:lpstr>
      <vt:lpstr>Le funzioni del linguaggio 2/2</vt:lpstr>
      <vt:lpstr>Referenziale - Rappresentazionale</vt:lpstr>
      <vt:lpstr>Potere informativo</vt:lpstr>
      <vt:lpstr>Interpersonale</vt:lpstr>
      <vt:lpstr>Di auto ed etero regolazione</vt:lpstr>
      <vt:lpstr>Segno come tecnologia</vt:lpstr>
      <vt:lpstr>Dal segno all’azione</vt:lpstr>
      <vt:lpstr>Il caso Iago https://www.youtube.com/watch?v=CKHhnS5F_08&amp;t=65s</vt:lpstr>
      <vt:lpstr>Iago VS Otello</vt:lpstr>
      <vt:lpstr>Armi di Iago</vt:lpstr>
      <vt:lpstr>E Interpreazione/Scelta  A</vt:lpstr>
      <vt:lpstr>Interpretazione o scelta</vt:lpstr>
      <vt:lpstr>Usare le emozioni per costruire ambienti comunicativi</vt:lpstr>
      <vt:lpstr>Di coordinazione delle sequenze interattive</vt:lpstr>
      <vt:lpstr>Di metacomunicazione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DEFINIZIONI DI COMUNICAZIONE</dc:title>
  <dc:creator>Nicola</dc:creator>
  <cp:lastModifiedBy>nicola strizzolo</cp:lastModifiedBy>
  <cp:revision>179</cp:revision>
  <dcterms:created xsi:type="dcterms:W3CDTF">2011-03-04T06:24:27Z</dcterms:created>
  <dcterms:modified xsi:type="dcterms:W3CDTF">2024-03-11T22:29:27Z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0x010100BDD5465312C79547BB9250D0BCE4BEB3</vt:lpwstr>
  </property>
</Properties>
</file>