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71" r:id="rId3"/>
    <p:sldMasterId id="2147483677" r:id="rId4"/>
    <p:sldMasterId id="2147483689" r:id="rId5"/>
    <p:sldMasterId id="2147483703" r:id="rId6"/>
  </p:sldMasterIdLst>
  <p:notesMasterIdLst>
    <p:notesMasterId r:id="rId28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1" r:id="rId15"/>
    <p:sldId id="282" r:id="rId16"/>
    <p:sldId id="266" r:id="rId17"/>
    <p:sldId id="284" r:id="rId18"/>
    <p:sldId id="269" r:id="rId19"/>
    <p:sldId id="272" r:id="rId20"/>
    <p:sldId id="274" r:id="rId21"/>
    <p:sldId id="361" r:id="rId22"/>
    <p:sldId id="303" r:id="rId23"/>
    <p:sldId id="285" r:id="rId24"/>
    <p:sldId id="364" r:id="rId25"/>
    <p:sldId id="365" r:id="rId26"/>
    <p:sldId id="283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Schoolbook" panose="02040604050505020304" pitchFamily="18" charset="0"/>
      <p:regular r:id="rId33"/>
      <p:bold r:id="rId34"/>
      <p:italic r:id="rId35"/>
      <p:boldItalic r:id="rId36"/>
    </p:embeddedFont>
    <p:embeddedFont>
      <p:font typeface="Gill Sans MT" panose="020B0502020104020203" pitchFamily="34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ks8Rzu64J+NkyQtUvohOW1/ZC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CAAD2A-CAE8-438C-9E8A-DBC87826C66D}">
  <a:tblStyle styleId="{A5CAAD2A-CAE8-438C-9E8A-DBC87826C6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64EDE2-8035-48B4-9698-430741BB8B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customschemas.google.com/relationships/presentationmetadata" Target="metadata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bf609fb24_2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dbf609fb24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dbf609fb24_9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gdbf609fb24_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2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bf609fb24_2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dbf609fb24_2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bf609fb24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dbf609fb24_6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gdbf609fb24_6_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The first quadrant considers the adoption of smart technologies as a process of innovation in the AE involving some actors, generating organizational change. It could represent an opportunity or a threat. To seize all the opportunities and to limit risks and threats, the innovation process must be managed</a:t>
            </a:r>
          </a:p>
          <a:p>
            <a:pPr marL="3048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The second quadrant considers smart technologies as tools that can be implemented to automate accounting information processes. two streams of research: how smart technologies affect firms and accounting processes by exploring under what conditions and requirements those impacts are relevant and positive; how to design tools able to enhance accounting information management to meet environmental issues or stakeholders’ needs</a:t>
            </a:r>
          </a:p>
          <a:p>
            <a:pPr marL="3048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The third quadrant investigate the implications of smart and emerging technologies for the future. They contain a call to adopt a futuristic approach to interpret the link between technologies and the AE to address opportunities or issues before they arise such as ethical implications</a:t>
            </a:r>
          </a:p>
          <a:p>
            <a:pPr marL="3048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en-GB" dirty="0"/>
              <a:t>The fourth quadrant includes articles in education and skills, focusing on smart technologies, developing skills and configuring training courses to develop adequate competencies.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94913-8644-4B1B-A91C-B973E1BBD0B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dbf609fb24_9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gdbf609fb24_9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9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bf609fb24_2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dbf609fb24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bf609fb24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dbf609fb24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bf609fb24_2_1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dbf609fb24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bf609fb24_2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dbf609fb24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bf609fb24_2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dbf609fb24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dbf609fb24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dbf609fb24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dbf609fb24_2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dbf609fb24_2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7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df3bf2c04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9" name="Google Shape;879;gdf3bf2c0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13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b30e0ea31_0_8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db30e0ea31_0_8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gdb30e0ea31_0_8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db30e0ea31_0_8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db30e0ea31_0_8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2F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8956" y="1264665"/>
            <a:ext cx="269240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D2E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67198" y="1240663"/>
            <a:ext cx="3247390" cy="335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A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3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7716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9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2F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28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19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rtlCol="0"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7A23933-3F77-4C59-A775-45E2435C8368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1403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3FB14C-AC96-42E5-BE0B-73EFAA1A7EA7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2934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rtlCol="0"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6327E91-20FF-43F1-A337-75953C73E7D7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84704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DCB701-B7F2-4988-9CFB-241C1D412354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2649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rtlCol="0"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rtlCol="0" anchor="t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9B0459-76CC-4B94-A6C6-908B17D42BC8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3570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572E4-8572-44CF-B6FA-B15ECB2B0691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Rettangolo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79695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266B29-8DDF-40ED-AC5D-ED73AC5A6521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851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ctrTitle"/>
          </p:nvPr>
        </p:nvSpPr>
        <p:spPr>
          <a:xfrm>
            <a:off x="2286000" y="2343150"/>
            <a:ext cx="61722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6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/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 rot="5400000">
            <a:off x="8050822" y="833437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 rot="5400000">
            <a:off x="7534973" y="3088171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1326173" y="3696890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rtlCol="0"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rtlCol="0"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CFC7787-2DFD-4221-B49C-354C37128239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7064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rtlCol="0"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F07A8F-C5D3-4128-B052-E864993A59CE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7366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4ECE9F-4108-4829-8F23-DFA9C926965D}" type="datetime1">
              <a:rPr lang="it-IT" noProof="0" smtClean="0"/>
              <a:t>02/05/2024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4327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rtlCol="0" anchor="t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AB59B6B-A2EF-4B30-AEF7-A3091D0F5449}" type="datetime1">
              <a:rPr lang="it-IT" noProof="0" smtClean="0"/>
              <a:t>02/05/2024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23517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bf609fb24_9_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dbf609fb24_9_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gdbf609fb24_9_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dbf609fb24_9_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dbf609fb24_9_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22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f609fb24_9_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dbf609fb24_9_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dbf609fb24_9_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dbf609fb24_9_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dbf609fb24_9_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78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f609fb24_9_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dbf609fb24_9_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dbf609fb24_9_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dbf609fb24_9_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2162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bf609fb24_9_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F46"/>
              </a:buClr>
              <a:buSzPts val="2400"/>
              <a:buFont typeface="Arial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dbf609fb24_9_33"/>
          <p:cNvSpPr txBox="1">
            <a:spLocks noGrp="1"/>
          </p:cNvSpPr>
          <p:nvPr>
            <p:ph type="body" idx="1"/>
          </p:nvPr>
        </p:nvSpPr>
        <p:spPr>
          <a:xfrm>
            <a:off x="898956" y="1264665"/>
            <a:ext cx="2692400" cy="19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2E5D"/>
              </a:buClr>
              <a:buSzPts val="1400"/>
              <a:buChar char="•"/>
              <a:defRPr sz="1400" b="1" i="0">
                <a:solidFill>
                  <a:srgbClr val="0D2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dbf609fb24_9_33"/>
          <p:cNvSpPr txBox="1">
            <a:spLocks noGrp="1"/>
          </p:cNvSpPr>
          <p:nvPr>
            <p:ph type="body" idx="2"/>
          </p:nvPr>
        </p:nvSpPr>
        <p:spPr>
          <a:xfrm>
            <a:off x="4767198" y="1240663"/>
            <a:ext cx="3247390" cy="19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A66"/>
              </a:buClr>
              <a:buSzPts val="1400"/>
              <a:buChar char="•"/>
              <a:defRPr sz="1400" b="1" i="0">
                <a:solidFill>
                  <a:srgbClr val="004A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dbf609fb24_9_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dbf609fb24_9_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dbf609fb24_9_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894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bf609fb24_9_40"/>
          <p:cNvSpPr/>
          <p:nvPr/>
        </p:nvSpPr>
        <p:spPr>
          <a:xfrm>
            <a:off x="0" y="47716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96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dbf609fb24_9_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F46"/>
              </a:buClr>
              <a:buSzPts val="2400"/>
              <a:buFont typeface="Arial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dbf609fb24_9_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dbf609fb24_9_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dbf609fb24_9_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24" name="Google Shape;124;gdbf609fb24_9_40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48" y="4508890"/>
            <a:ext cx="1308100" cy="63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36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bf609fb24_9_4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dbf609fb24_9_4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dbf609fb24_9_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dbf609fb24_9_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dbf609fb24_9_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54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dbf609fb24_2_6"/>
          <p:cNvSpPr txBox="1">
            <a:spLocks noGrp="1"/>
          </p:cNvSpPr>
          <p:nvPr>
            <p:ph type="title"/>
          </p:nvPr>
        </p:nvSpPr>
        <p:spPr>
          <a:xfrm>
            <a:off x="177241" y="-40766"/>
            <a:ext cx="8789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dbf609fb24_2_6"/>
          <p:cNvSpPr txBox="1">
            <a:spLocks noGrp="1"/>
          </p:cNvSpPr>
          <p:nvPr>
            <p:ph type="body" idx="1"/>
          </p:nvPr>
        </p:nvSpPr>
        <p:spPr>
          <a:xfrm>
            <a:off x="545617" y="1021461"/>
            <a:ext cx="80529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dbf609fb24_2_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dbf609fb24_2_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dbf609fb24_2_6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f609fb24_9_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dbf609fb24_9_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dbf609fb24_9_5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dbf609fb24_9_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dbf609fb24_9_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dbf609fb24_9_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57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bf609fb24_9_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dbf609fb24_9_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dbf609fb24_9_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336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f609fb24_9_6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dbf609fb24_9_6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5" name="Google Shape;145;gdbf609fb24_9_6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6" name="Google Shape;146;gdbf609fb24_9_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dbf609fb24_9_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dbf609fb24_9_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684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bf609fb24_9_7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dbf609fb24_9_7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dbf609fb24_9_7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3" name="Google Shape;153;gdbf609fb24_9_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dbf609fb24_9_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dbf609fb24_9_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710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f609fb24_9_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dbf609fb24_9_7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dbf609fb24_9_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dbf609fb24_9_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dbf609fb24_9_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222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bf609fb24_9_8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dbf609fb24_9_8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dbf609fb24_9_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dbf609fb24_9_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dbf609fb24_9_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340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bf609fb24_9_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dbf609fb24_9_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gdbf609fb24_9_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dbf609fb24_9_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dbf609fb24_9_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928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f609fb24_9_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dbf609fb24_9_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dbf609fb24_9_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dbf609fb24_9_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dbf609fb24_9_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154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bf609fb24_9_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dbf609fb24_9_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dbf609fb24_9_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dbf609fb24_9_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641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bf609fb24_9_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dbf609fb24_9_2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gdbf609fb24_9_2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dbf609fb24_9_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gdbf609fb24_9_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gdbf609fb24_9_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dbf609fb24_9_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dbf609fb24_9_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63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bf609fb24_2_12"/>
          <p:cNvSpPr/>
          <p:nvPr/>
        </p:nvSpPr>
        <p:spPr>
          <a:xfrm>
            <a:off x="0" y="47716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96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dbf609fb24_2_12"/>
          <p:cNvSpPr txBox="1">
            <a:spLocks noGrp="1"/>
          </p:cNvSpPr>
          <p:nvPr>
            <p:ph type="title"/>
          </p:nvPr>
        </p:nvSpPr>
        <p:spPr>
          <a:xfrm>
            <a:off x="177241" y="-40766"/>
            <a:ext cx="8789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dbf609fb24_2_1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dbf609fb24_2_1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dbf609fb24_2_12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bf609fb24_9_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F46"/>
              </a:buClr>
              <a:buSzPts val="2400"/>
              <a:buFont typeface="Arial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dbf609fb24_9_33"/>
          <p:cNvSpPr txBox="1">
            <a:spLocks noGrp="1"/>
          </p:cNvSpPr>
          <p:nvPr>
            <p:ph type="body" idx="1"/>
          </p:nvPr>
        </p:nvSpPr>
        <p:spPr>
          <a:xfrm>
            <a:off x="898956" y="1264665"/>
            <a:ext cx="2692400" cy="19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D2E5D"/>
              </a:buClr>
              <a:buSzPts val="1400"/>
              <a:buChar char="•"/>
              <a:defRPr sz="1400" b="1" i="0">
                <a:solidFill>
                  <a:srgbClr val="0D2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gdbf609fb24_9_33"/>
          <p:cNvSpPr txBox="1">
            <a:spLocks noGrp="1"/>
          </p:cNvSpPr>
          <p:nvPr>
            <p:ph type="body" idx="2"/>
          </p:nvPr>
        </p:nvSpPr>
        <p:spPr>
          <a:xfrm>
            <a:off x="4767198" y="1240663"/>
            <a:ext cx="3247390" cy="19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4A66"/>
              </a:buClr>
              <a:buSzPts val="1400"/>
              <a:buChar char="•"/>
              <a:defRPr sz="1400" b="1" i="0">
                <a:solidFill>
                  <a:srgbClr val="004A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dbf609fb24_9_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dbf609fb24_9_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dbf609fb24_9_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03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bf609fb24_9_40"/>
          <p:cNvSpPr/>
          <p:nvPr/>
        </p:nvSpPr>
        <p:spPr>
          <a:xfrm>
            <a:off x="0" y="477164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120000" extrusionOk="0">
                <a:moveTo>
                  <a:pt x="9144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96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dbf609fb24_9_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F46"/>
              </a:buClr>
              <a:buSzPts val="2400"/>
              <a:buFont typeface="Arial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dbf609fb24_9_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dbf609fb24_9_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dbf609fb24_9_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8100" marR="0" lvl="0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r">
              <a:lnSpc>
                <a:spcPct val="117836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24" name="Google Shape;124;gdbf609fb24_9_40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048" y="4508890"/>
            <a:ext cx="1308100" cy="63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93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bf609fb24_9_4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dbf609fb24_9_4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dbf609fb24_9_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dbf609fb24_9_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dbf609fb24_9_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64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bf609fb24_9_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dbf609fb24_9_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dbf609fb24_9_5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gdbf609fb24_9_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dbf609fb24_9_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dbf609fb24_9_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929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bf609fb24_9_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dbf609fb24_9_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dbf609fb24_9_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268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bf609fb24_9_6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dbf609fb24_9_6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5" name="Google Shape;145;gdbf609fb24_9_6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6" name="Google Shape;146;gdbf609fb24_9_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dbf609fb24_9_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dbf609fb24_9_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153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bf609fb24_9_7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dbf609fb24_9_7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dbf609fb24_9_7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3" name="Google Shape;153;gdbf609fb24_9_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dbf609fb24_9_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dbf609fb24_9_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145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f609fb24_9_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dbf609fb24_9_7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dbf609fb24_9_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dbf609fb24_9_7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dbf609fb24_9_7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493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1_Titolo e testo vertica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bf609fb24_9_8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dbf609fb24_9_8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dbf609fb24_9_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dbf609fb24_9_8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dbf609fb24_9_8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60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bf609fb24_2_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dbf609fb24_2_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dbf609fb24_2_18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bf609fb24_2_22"/>
          <p:cNvSpPr txBox="1">
            <a:spLocks noGrp="1"/>
          </p:cNvSpPr>
          <p:nvPr>
            <p:ph type="title"/>
          </p:nvPr>
        </p:nvSpPr>
        <p:spPr>
          <a:xfrm>
            <a:off x="177241" y="-40766"/>
            <a:ext cx="8789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dbf609fb24_2_22"/>
          <p:cNvSpPr txBox="1">
            <a:spLocks noGrp="1"/>
          </p:cNvSpPr>
          <p:nvPr>
            <p:ph type="body" idx="1"/>
          </p:nvPr>
        </p:nvSpPr>
        <p:spPr>
          <a:xfrm>
            <a:off x="898956" y="1264665"/>
            <a:ext cx="26925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D2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dbf609fb24_2_22"/>
          <p:cNvSpPr txBox="1">
            <a:spLocks noGrp="1"/>
          </p:cNvSpPr>
          <p:nvPr>
            <p:ph type="body" idx="2"/>
          </p:nvPr>
        </p:nvSpPr>
        <p:spPr>
          <a:xfrm>
            <a:off x="4767198" y="1240663"/>
            <a:ext cx="32475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4A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dbf609fb24_2_2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dbf609fb24_2_2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dbf609fb24_2_22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bf609fb24_2_29"/>
          <p:cNvSpPr txBox="1">
            <a:spLocks noGrp="1"/>
          </p:cNvSpPr>
          <p:nvPr>
            <p:ph type="ctrTitle"/>
          </p:nvPr>
        </p:nvSpPr>
        <p:spPr>
          <a:xfrm>
            <a:off x="1084884" y="509778"/>
            <a:ext cx="69741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dbf609fb24_2_2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dbf609fb24_2_2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dbf609fb24_2_2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dbf609fb24_2_29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17857"/>
              </a:lnSpc>
              <a:spcBef>
                <a:spcPts val="0"/>
              </a:spcBef>
              <a:buNone/>
              <a:defRPr sz="1400" b="0" i="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4884" y="509778"/>
            <a:ext cx="6974230" cy="54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9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2F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1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AABBDF">
              <a:alpha val="53333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6"/>
          <p:cNvSpPr txBox="1"/>
          <p:nvPr/>
        </p:nvSpPr>
        <p:spPr>
          <a:xfrm>
            <a:off x="276957" y="0"/>
            <a:ext cx="104100" cy="5143500"/>
          </a:xfrm>
          <a:prstGeom prst="rect">
            <a:avLst/>
          </a:prstGeom>
          <a:solidFill>
            <a:srgbClr val="CCD5EA">
              <a:alpha val="35294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26"/>
          <p:cNvSpPr txBox="1"/>
          <p:nvPr/>
        </p:nvSpPr>
        <p:spPr>
          <a:xfrm>
            <a:off x="990600" y="0"/>
            <a:ext cx="181800" cy="5143500"/>
          </a:xfrm>
          <a:prstGeom prst="rect">
            <a:avLst/>
          </a:prstGeom>
          <a:solidFill>
            <a:srgbClr val="CCD5EA">
              <a:alpha val="69411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26"/>
          <p:cNvSpPr txBox="1"/>
          <p:nvPr/>
        </p:nvSpPr>
        <p:spPr>
          <a:xfrm>
            <a:off x="1141534" y="0"/>
            <a:ext cx="230100" cy="5143500"/>
          </a:xfrm>
          <a:prstGeom prst="rect">
            <a:avLst/>
          </a:prstGeom>
          <a:solidFill>
            <a:srgbClr val="E7EBF5">
              <a:alpha val="70196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" name="Google Shape;14;p26"/>
          <p:cNvCxnSpPr/>
          <p:nvPr/>
        </p:nvCxnSpPr>
        <p:spPr>
          <a:xfrm>
            <a:off x="106973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AABBDF">
                <a:alpha val="7215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15;p26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7EBF5">
                <a:alpha val="82352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26"/>
          <p:cNvCxnSpPr/>
          <p:nvPr/>
        </p:nvCxnSpPr>
        <p:spPr>
          <a:xfrm>
            <a:off x="854319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AABBD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17;p26"/>
          <p:cNvCxnSpPr/>
          <p:nvPr/>
        </p:nvCxnSpPr>
        <p:spPr>
          <a:xfrm>
            <a:off x="1726223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AABBDF">
                <a:alpha val="8117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6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AABBD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6"/>
          <p:cNvCxnSpPr/>
          <p:nvPr/>
        </p:nvCxnSpPr>
        <p:spPr>
          <a:xfrm>
            <a:off x="9113226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AABBD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6"/>
          <p:cNvSpPr txBox="1"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AABBDF">
              <a:alpha val="50196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609600" y="2571750"/>
            <a:ext cx="12954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1310054" y="3650457"/>
            <a:ext cx="640500" cy="480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091711" y="4125515"/>
            <a:ext cx="136200" cy="10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p26"/>
          <p:cNvSpPr/>
          <p:nvPr/>
        </p:nvSpPr>
        <p:spPr>
          <a:xfrm>
            <a:off x="1664677" y="4341019"/>
            <a:ext cx="273900" cy="20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26"/>
          <p:cNvSpPr/>
          <p:nvPr/>
        </p:nvSpPr>
        <p:spPr>
          <a:xfrm>
            <a:off x="1905000" y="3371850"/>
            <a:ext cx="366300" cy="27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4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🞆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0752F"/>
              </a:buClr>
              <a:buSzPts val="9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C3AE"/>
              </a:buClr>
              <a:buSzPts val="900"/>
              <a:buFont typeface="Noto Sans Symbols"/>
              <a:buChar char="🞆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DCAE9"/>
              </a:buClr>
              <a:buSzPts val="900"/>
              <a:buFont typeface="Noto Sans Symbols"/>
              <a:buChar char="⚫"/>
              <a:defRPr sz="1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A8B9DF"/>
              </a:buClr>
              <a:buSzPts val="700"/>
              <a:buFont typeface="Noto Sans Symbols"/>
              <a:buChar char="⚪"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entury Schoolbook"/>
              <a:buChar char="•"/>
              <a:defRPr sz="1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D61AD"/>
              </a:buClr>
              <a:buSzPts val="1200"/>
              <a:buFont typeface="Century Schoolbook"/>
              <a:buChar char="•"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 rot="5400000">
            <a:off x="8050822" y="833437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 rot="5400000">
            <a:off x="7534973" y="3088171"/>
            <a:ext cx="2743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1326173" y="3696890"/>
            <a:ext cx="609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None/>
              <a:defRPr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dbf609fb24_2_0"/>
          <p:cNvSpPr txBox="1">
            <a:spLocks noGrp="1"/>
          </p:cNvSpPr>
          <p:nvPr>
            <p:ph type="title"/>
          </p:nvPr>
        </p:nvSpPr>
        <p:spPr>
          <a:xfrm>
            <a:off x="177241" y="-40766"/>
            <a:ext cx="8789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gdbf609fb24_2_0"/>
          <p:cNvSpPr txBox="1">
            <a:spLocks noGrp="1"/>
          </p:cNvSpPr>
          <p:nvPr>
            <p:ph type="body" idx="1"/>
          </p:nvPr>
        </p:nvSpPr>
        <p:spPr>
          <a:xfrm>
            <a:off x="545617" y="1021461"/>
            <a:ext cx="8052900" cy="3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dbf609fb24_2_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gdbf609fb24_2_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dbf609fb24_2_0"/>
          <p:cNvSpPr txBox="1">
            <a:spLocks noGrp="1"/>
          </p:cNvSpPr>
          <p:nvPr>
            <p:ph type="sldNum" idx="12"/>
          </p:nvPr>
        </p:nvSpPr>
        <p:spPr>
          <a:xfrm>
            <a:off x="8599678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17857"/>
              </a:lnSpc>
              <a:spcBef>
                <a:spcPts val="0"/>
              </a:spcBef>
              <a:buNone/>
              <a:defRPr sz="1400" b="0" i="0" u="none" strike="noStrike" cap="none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241" y="-40766"/>
            <a:ext cx="8789517" cy="734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42F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617" y="1021461"/>
            <a:ext cx="8052765" cy="3357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9678" y="4910556"/>
            <a:ext cx="274320" cy="224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98A8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97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A36BACEF-F5E2-445B-BCCF-A68C06C41D7B}" type="datetime1">
              <a:rPr lang="it-IT" noProof="0" smtClean="0"/>
              <a:t>02/05/2024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Rettangolo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70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bf609fb24_9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gdbf609fb24_9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dbf609fb24_9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dbf609fb24_9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dbf609fb24_9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84" name="Google Shape;84;gdbf609fb24_9_0" descr="Immagine che contiene testo&#10;&#10;Descrizione generata automa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513249"/>
            <a:ext cx="1308100" cy="63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229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bf609fb24_9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gdbf609fb24_9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dbf609fb24_9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dbf609fb24_9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dbf609fb24_9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84" name="Google Shape;84;gdbf609fb24_9_0" descr="Immagine che contiene testo&#10;&#10;Descrizione generata automaticament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4513249"/>
            <a:ext cx="1308100" cy="63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524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18" Type="http://schemas.openxmlformats.org/officeDocument/2006/relationships/image" Target="../media/image58.jpg"/><Relationship Id="rId3" Type="http://schemas.openxmlformats.org/officeDocument/2006/relationships/image" Target="../media/image43.png"/><Relationship Id="rId21" Type="http://schemas.openxmlformats.org/officeDocument/2006/relationships/image" Target="../media/image61.jpg"/><Relationship Id="rId7" Type="http://schemas.openxmlformats.org/officeDocument/2006/relationships/image" Target="../media/image47.jpg"/><Relationship Id="rId12" Type="http://schemas.openxmlformats.org/officeDocument/2006/relationships/image" Target="../media/image52.png"/><Relationship Id="rId17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jp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jpg"/><Relationship Id="rId5" Type="http://schemas.openxmlformats.org/officeDocument/2006/relationships/image" Target="../media/image45.jpg"/><Relationship Id="rId15" Type="http://schemas.openxmlformats.org/officeDocument/2006/relationships/image" Target="../media/image55.jp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jpg"/><Relationship Id="rId4" Type="http://schemas.openxmlformats.org/officeDocument/2006/relationships/image" Target="../media/image44.png"/><Relationship Id="rId9" Type="http://schemas.openxmlformats.org/officeDocument/2006/relationships/image" Target="../media/image49.jp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bf609fb24_2_40"/>
          <p:cNvSpPr txBox="1">
            <a:spLocks noGrp="1"/>
          </p:cNvSpPr>
          <p:nvPr>
            <p:ph type="title"/>
          </p:nvPr>
        </p:nvSpPr>
        <p:spPr>
          <a:xfrm>
            <a:off x="289673" y="302333"/>
            <a:ext cx="49251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Fattori tecnologici abilitanti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dbf609fb24_2_40"/>
          <p:cNvSpPr/>
          <p:nvPr/>
        </p:nvSpPr>
        <p:spPr>
          <a:xfrm>
            <a:off x="303640" y="992532"/>
            <a:ext cx="140334" cy="161290"/>
          </a:xfrm>
          <a:custGeom>
            <a:avLst/>
            <a:gdLst/>
            <a:ahLst/>
            <a:cxnLst/>
            <a:rect l="l" t="t" r="r" b="b"/>
            <a:pathLst>
              <a:path w="140334" h="161290" extrusionOk="0">
                <a:moveTo>
                  <a:pt x="0" y="0"/>
                </a:moveTo>
                <a:lnTo>
                  <a:pt x="0" y="160813"/>
                </a:lnTo>
                <a:lnTo>
                  <a:pt x="140208" y="89773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dbf609fb24_2_40"/>
          <p:cNvSpPr/>
          <p:nvPr/>
        </p:nvSpPr>
        <p:spPr>
          <a:xfrm>
            <a:off x="303640" y="1330860"/>
            <a:ext cx="140334" cy="161289"/>
          </a:xfrm>
          <a:custGeom>
            <a:avLst/>
            <a:gdLst/>
            <a:ahLst/>
            <a:cxnLst/>
            <a:rect l="l" t="t" r="r" b="b"/>
            <a:pathLst>
              <a:path w="140334" h="161289" extrusionOk="0">
                <a:moveTo>
                  <a:pt x="0" y="0"/>
                </a:moveTo>
                <a:lnTo>
                  <a:pt x="0" y="160813"/>
                </a:lnTo>
                <a:lnTo>
                  <a:pt x="140208" y="89772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dbf609fb24_2_40"/>
          <p:cNvSpPr/>
          <p:nvPr/>
        </p:nvSpPr>
        <p:spPr>
          <a:xfrm>
            <a:off x="303640" y="1667664"/>
            <a:ext cx="140334" cy="161289"/>
          </a:xfrm>
          <a:custGeom>
            <a:avLst/>
            <a:gdLst/>
            <a:ahLst/>
            <a:cxnLst/>
            <a:rect l="l" t="t" r="r" b="b"/>
            <a:pathLst>
              <a:path w="140334" h="161289" extrusionOk="0">
                <a:moveTo>
                  <a:pt x="0" y="0"/>
                </a:moveTo>
                <a:lnTo>
                  <a:pt x="0" y="160813"/>
                </a:lnTo>
                <a:lnTo>
                  <a:pt x="140208" y="89772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dbf609fb24_2_40"/>
          <p:cNvSpPr txBox="1"/>
          <p:nvPr/>
        </p:nvSpPr>
        <p:spPr>
          <a:xfrm>
            <a:off x="425319" y="859517"/>
            <a:ext cx="56763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diffusione di internet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crescita delle telecomunicazioni wireless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L’aumento della convergenza e della fluidità dei sistemi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dbf609fb24_2_40"/>
          <p:cNvSpPr/>
          <p:nvPr/>
        </p:nvSpPr>
        <p:spPr>
          <a:xfrm>
            <a:off x="5214799" y="303326"/>
            <a:ext cx="1008600" cy="115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dbf609fb24_2_40"/>
          <p:cNvSpPr/>
          <p:nvPr/>
        </p:nvSpPr>
        <p:spPr>
          <a:xfrm>
            <a:off x="6044891" y="982354"/>
            <a:ext cx="1048800" cy="1224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dbf609fb24_2_40"/>
          <p:cNvSpPr/>
          <p:nvPr/>
        </p:nvSpPr>
        <p:spPr>
          <a:xfrm>
            <a:off x="6858000" y="330576"/>
            <a:ext cx="1491300" cy="1116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gdbf609fb24_2_40"/>
          <p:cNvGrpSpPr/>
          <p:nvPr/>
        </p:nvGrpSpPr>
        <p:grpSpPr>
          <a:xfrm>
            <a:off x="278463" y="2444307"/>
            <a:ext cx="5360534" cy="1137489"/>
            <a:chOff x="1523999" y="3048647"/>
            <a:chExt cx="5943601" cy="1580504"/>
          </a:xfrm>
        </p:grpSpPr>
        <p:grpSp>
          <p:nvGrpSpPr>
            <p:cNvPr id="274" name="Google Shape;274;gdbf609fb24_2_40"/>
            <p:cNvGrpSpPr/>
            <p:nvPr/>
          </p:nvGrpSpPr>
          <p:grpSpPr>
            <a:xfrm>
              <a:off x="1591563" y="3313622"/>
              <a:ext cx="1052100" cy="1236954"/>
              <a:chOff x="1259840" y="3280183"/>
              <a:chExt cx="1052100" cy="1236954"/>
            </a:xfrm>
          </p:grpSpPr>
          <p:sp>
            <p:nvSpPr>
              <p:cNvPr id="275" name="Google Shape;275;gdbf609fb24_2_40"/>
              <p:cNvSpPr/>
              <p:nvPr/>
            </p:nvSpPr>
            <p:spPr>
              <a:xfrm>
                <a:off x="1492757" y="3280183"/>
                <a:ext cx="653795" cy="623316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gdbf609fb24_2_40"/>
              <p:cNvSpPr txBox="1"/>
              <p:nvPr/>
            </p:nvSpPr>
            <p:spPr>
              <a:xfrm>
                <a:off x="1259840" y="3985237"/>
                <a:ext cx="1052100" cy="53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0" marR="6985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Hyper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5080" lvl="0" indent="0" algn="ctr" rtl="0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Connectivity</a:t>
                </a:r>
                <a:endParaRPr/>
              </a:p>
            </p:txBody>
          </p:sp>
        </p:grpSp>
        <p:sp>
          <p:nvSpPr>
            <p:cNvPr id="277" name="Google Shape;277;gdbf609fb24_2_40"/>
            <p:cNvSpPr txBox="1"/>
            <p:nvPr/>
          </p:nvSpPr>
          <p:spPr>
            <a:xfrm>
              <a:off x="2771937" y="4016588"/>
              <a:ext cx="936600" cy="5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5080" lvl="0" indent="207009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Super  Computing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8" name="Google Shape;278;gdbf609fb24_2_40"/>
            <p:cNvGrpSpPr/>
            <p:nvPr/>
          </p:nvGrpSpPr>
          <p:grpSpPr>
            <a:xfrm>
              <a:off x="2975610" y="3257550"/>
              <a:ext cx="4415426" cy="618744"/>
              <a:chOff x="3288791" y="1920239"/>
              <a:chExt cx="4619244" cy="618744"/>
            </a:xfrm>
          </p:grpSpPr>
          <p:sp>
            <p:nvSpPr>
              <p:cNvPr id="279" name="Google Shape;279;gdbf609fb24_2_40"/>
              <p:cNvSpPr/>
              <p:nvPr/>
            </p:nvSpPr>
            <p:spPr>
              <a:xfrm>
                <a:off x="3288791" y="1920239"/>
                <a:ext cx="513588" cy="618744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gdbf609fb24_2_40"/>
              <p:cNvSpPr/>
              <p:nvPr/>
            </p:nvSpPr>
            <p:spPr>
              <a:xfrm>
                <a:off x="6809232" y="1947671"/>
                <a:ext cx="1098803" cy="556259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1" name="Google Shape;281;gdbf609fb24_2_40"/>
            <p:cNvSpPr txBox="1"/>
            <p:nvPr/>
          </p:nvSpPr>
          <p:spPr>
            <a:xfrm>
              <a:off x="6609971" y="3969093"/>
              <a:ext cx="511800" cy="27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" name="Google Shape;282;gdbf609fb24_2_40"/>
            <p:cNvGrpSpPr/>
            <p:nvPr/>
          </p:nvGrpSpPr>
          <p:grpSpPr>
            <a:xfrm>
              <a:off x="3989070" y="3199411"/>
              <a:ext cx="2275082" cy="1232422"/>
              <a:chOff x="3989070" y="3199411"/>
              <a:chExt cx="2263140" cy="1232422"/>
            </a:xfrm>
          </p:grpSpPr>
          <p:sp>
            <p:nvSpPr>
              <p:cNvPr id="283" name="Google Shape;283;gdbf609fb24_2_40"/>
              <p:cNvSpPr txBox="1"/>
              <p:nvPr/>
            </p:nvSpPr>
            <p:spPr>
              <a:xfrm>
                <a:off x="5382895" y="3900832"/>
                <a:ext cx="70230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89535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Cyber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Security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4" name="Google Shape;284;gdbf609fb24_2_40"/>
              <p:cNvGrpSpPr/>
              <p:nvPr/>
            </p:nvGrpSpPr>
            <p:grpSpPr>
              <a:xfrm>
                <a:off x="3989070" y="3199411"/>
                <a:ext cx="2263140" cy="749807"/>
                <a:chOff x="4302252" y="1816607"/>
                <a:chExt cx="2263140" cy="749807"/>
              </a:xfrm>
            </p:grpSpPr>
            <p:sp>
              <p:nvSpPr>
                <p:cNvPr id="285" name="Google Shape;285;gdbf609fb24_2_40"/>
                <p:cNvSpPr/>
                <p:nvPr/>
              </p:nvSpPr>
              <p:spPr>
                <a:xfrm>
                  <a:off x="5606796" y="1816607"/>
                  <a:ext cx="958596" cy="749807"/>
                </a:xfrm>
                <a:prstGeom prst="rect">
                  <a:avLst/>
                </a:prstGeom>
                <a:blipFill rotWithShape="1">
                  <a:blip r:embed="rId9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gdbf609fb24_2_40"/>
                <p:cNvSpPr/>
                <p:nvPr/>
              </p:nvSpPr>
              <p:spPr>
                <a:xfrm>
                  <a:off x="4302252" y="1816620"/>
                  <a:ext cx="628015" cy="708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14" h="708660" extrusionOk="0">
                      <a:moveTo>
                        <a:pt x="324358" y="114287"/>
                      </a:moveTo>
                      <a:lnTo>
                        <a:pt x="247269" y="198615"/>
                      </a:lnTo>
                      <a:lnTo>
                        <a:pt x="223354" y="250596"/>
                      </a:lnTo>
                      <a:lnTo>
                        <a:pt x="228727" y="187566"/>
                      </a:lnTo>
                      <a:lnTo>
                        <a:pt x="264795" y="109842"/>
                      </a:lnTo>
                      <a:lnTo>
                        <a:pt x="286004" y="80759"/>
                      </a:lnTo>
                      <a:lnTo>
                        <a:pt x="184150" y="185534"/>
                      </a:lnTo>
                      <a:lnTo>
                        <a:pt x="174218" y="205930"/>
                      </a:lnTo>
                      <a:lnTo>
                        <a:pt x="177292" y="173215"/>
                      </a:lnTo>
                      <a:lnTo>
                        <a:pt x="224663" y="80378"/>
                      </a:lnTo>
                      <a:lnTo>
                        <a:pt x="252603" y="45707"/>
                      </a:lnTo>
                      <a:lnTo>
                        <a:pt x="119545" y="169621"/>
                      </a:lnTo>
                      <a:lnTo>
                        <a:pt x="121285" y="150101"/>
                      </a:lnTo>
                      <a:lnTo>
                        <a:pt x="176149" y="40881"/>
                      </a:lnTo>
                      <a:lnTo>
                        <a:pt x="208407" y="0"/>
                      </a:lnTo>
                      <a:lnTo>
                        <a:pt x="52959" y="148577"/>
                      </a:lnTo>
                      <a:lnTo>
                        <a:pt x="0" y="249288"/>
                      </a:lnTo>
                      <a:lnTo>
                        <a:pt x="48514" y="348475"/>
                      </a:lnTo>
                      <a:lnTo>
                        <a:pt x="197231" y="492239"/>
                      </a:lnTo>
                      <a:lnTo>
                        <a:pt x="133946" y="362127"/>
                      </a:lnTo>
                      <a:lnTo>
                        <a:pt x="241300" y="465950"/>
                      </a:lnTo>
                      <a:lnTo>
                        <a:pt x="164719" y="307454"/>
                      </a:lnTo>
                      <a:lnTo>
                        <a:pt x="165938" y="294373"/>
                      </a:lnTo>
                      <a:lnTo>
                        <a:pt x="180848" y="327901"/>
                      </a:lnTo>
                      <a:lnTo>
                        <a:pt x="277749" y="431025"/>
                      </a:lnTo>
                      <a:lnTo>
                        <a:pt x="219202" y="299453"/>
                      </a:lnTo>
                      <a:lnTo>
                        <a:pt x="222592" y="259562"/>
                      </a:lnTo>
                      <a:lnTo>
                        <a:pt x="244983" y="311899"/>
                      </a:lnTo>
                      <a:lnTo>
                        <a:pt x="318643" y="392925"/>
                      </a:lnTo>
                      <a:lnTo>
                        <a:pt x="275082" y="288150"/>
                      </a:lnTo>
                      <a:lnTo>
                        <a:pt x="281940" y="199250"/>
                      </a:lnTo>
                      <a:lnTo>
                        <a:pt x="308610" y="137401"/>
                      </a:lnTo>
                      <a:lnTo>
                        <a:pt x="324358" y="114287"/>
                      </a:lnTo>
                      <a:close/>
                    </a:path>
                    <a:path w="628014" h="708660" extrusionOk="0">
                      <a:moveTo>
                        <a:pt x="627507" y="708266"/>
                      </a:moveTo>
                      <a:lnTo>
                        <a:pt x="585089" y="659625"/>
                      </a:lnTo>
                      <a:lnTo>
                        <a:pt x="561086" y="627875"/>
                      </a:lnTo>
                      <a:lnTo>
                        <a:pt x="527177" y="573900"/>
                      </a:lnTo>
                      <a:lnTo>
                        <a:pt x="523621" y="567677"/>
                      </a:lnTo>
                      <a:lnTo>
                        <a:pt x="523621" y="636765"/>
                      </a:lnTo>
                      <a:lnTo>
                        <a:pt x="332740" y="636765"/>
                      </a:lnTo>
                      <a:lnTo>
                        <a:pt x="340614" y="628510"/>
                      </a:lnTo>
                      <a:lnTo>
                        <a:pt x="347853" y="617842"/>
                      </a:lnTo>
                      <a:lnTo>
                        <a:pt x="354457" y="606539"/>
                      </a:lnTo>
                      <a:lnTo>
                        <a:pt x="360807" y="596633"/>
                      </a:lnTo>
                      <a:lnTo>
                        <a:pt x="501142" y="596633"/>
                      </a:lnTo>
                      <a:lnTo>
                        <a:pt x="506222" y="602475"/>
                      </a:lnTo>
                      <a:lnTo>
                        <a:pt x="510286" y="609206"/>
                      </a:lnTo>
                      <a:lnTo>
                        <a:pt x="523621" y="636765"/>
                      </a:lnTo>
                      <a:lnTo>
                        <a:pt x="523621" y="567677"/>
                      </a:lnTo>
                      <a:lnTo>
                        <a:pt x="507111" y="535292"/>
                      </a:lnTo>
                      <a:lnTo>
                        <a:pt x="504063" y="528053"/>
                      </a:lnTo>
                      <a:lnTo>
                        <a:pt x="494157" y="505193"/>
                      </a:lnTo>
                      <a:lnTo>
                        <a:pt x="492379" y="501129"/>
                      </a:lnTo>
                      <a:lnTo>
                        <a:pt x="489966" y="494461"/>
                      </a:lnTo>
                      <a:lnTo>
                        <a:pt x="489966" y="573900"/>
                      </a:lnTo>
                      <a:lnTo>
                        <a:pt x="374777" y="573900"/>
                      </a:lnTo>
                      <a:lnTo>
                        <a:pt x="379857" y="562343"/>
                      </a:lnTo>
                      <a:lnTo>
                        <a:pt x="385699" y="552056"/>
                      </a:lnTo>
                      <a:lnTo>
                        <a:pt x="391033" y="541261"/>
                      </a:lnTo>
                      <a:lnTo>
                        <a:pt x="394462" y="528053"/>
                      </a:lnTo>
                      <a:lnTo>
                        <a:pt x="470281" y="528053"/>
                      </a:lnTo>
                      <a:lnTo>
                        <a:pt x="474853" y="539991"/>
                      </a:lnTo>
                      <a:lnTo>
                        <a:pt x="485267" y="561835"/>
                      </a:lnTo>
                      <a:lnTo>
                        <a:pt x="489966" y="573900"/>
                      </a:lnTo>
                      <a:lnTo>
                        <a:pt x="489966" y="494461"/>
                      </a:lnTo>
                      <a:lnTo>
                        <a:pt x="479425" y="465315"/>
                      </a:lnTo>
                      <a:lnTo>
                        <a:pt x="468376" y="427596"/>
                      </a:lnTo>
                      <a:lnTo>
                        <a:pt x="464566" y="410832"/>
                      </a:lnTo>
                      <a:lnTo>
                        <a:pt x="461899" y="399059"/>
                      </a:lnTo>
                      <a:lnTo>
                        <a:pt x="461899" y="505193"/>
                      </a:lnTo>
                      <a:lnTo>
                        <a:pt x="405638" y="505193"/>
                      </a:lnTo>
                      <a:lnTo>
                        <a:pt x="412115" y="482841"/>
                      </a:lnTo>
                      <a:lnTo>
                        <a:pt x="418719" y="459092"/>
                      </a:lnTo>
                      <a:lnTo>
                        <a:pt x="425831" y="434835"/>
                      </a:lnTo>
                      <a:lnTo>
                        <a:pt x="433705" y="410832"/>
                      </a:lnTo>
                      <a:lnTo>
                        <a:pt x="446786" y="459092"/>
                      </a:lnTo>
                      <a:lnTo>
                        <a:pt x="453898" y="482841"/>
                      </a:lnTo>
                      <a:lnTo>
                        <a:pt x="461899" y="505193"/>
                      </a:lnTo>
                      <a:lnTo>
                        <a:pt x="461899" y="399059"/>
                      </a:lnTo>
                      <a:lnTo>
                        <a:pt x="459359" y="387845"/>
                      </a:lnTo>
                      <a:lnTo>
                        <a:pt x="452501" y="346189"/>
                      </a:lnTo>
                      <a:lnTo>
                        <a:pt x="447802" y="302247"/>
                      </a:lnTo>
                      <a:lnTo>
                        <a:pt x="458597" y="293992"/>
                      </a:lnTo>
                      <a:lnTo>
                        <a:pt x="468884" y="285356"/>
                      </a:lnTo>
                      <a:lnTo>
                        <a:pt x="477012" y="275323"/>
                      </a:lnTo>
                      <a:lnTo>
                        <a:pt x="481457" y="262242"/>
                      </a:lnTo>
                      <a:lnTo>
                        <a:pt x="478282" y="233921"/>
                      </a:lnTo>
                      <a:lnTo>
                        <a:pt x="463677" y="214998"/>
                      </a:lnTo>
                      <a:lnTo>
                        <a:pt x="442214" y="205727"/>
                      </a:lnTo>
                      <a:lnTo>
                        <a:pt x="418846" y="206489"/>
                      </a:lnTo>
                      <a:lnTo>
                        <a:pt x="398526" y="217538"/>
                      </a:lnTo>
                      <a:lnTo>
                        <a:pt x="386080" y="239255"/>
                      </a:lnTo>
                      <a:lnTo>
                        <a:pt x="386207" y="256273"/>
                      </a:lnTo>
                      <a:lnTo>
                        <a:pt x="391033" y="272529"/>
                      </a:lnTo>
                      <a:lnTo>
                        <a:pt x="401066" y="287134"/>
                      </a:lnTo>
                      <a:lnTo>
                        <a:pt x="416941" y="299326"/>
                      </a:lnTo>
                      <a:lnTo>
                        <a:pt x="412242" y="344030"/>
                      </a:lnTo>
                      <a:lnTo>
                        <a:pt x="405511" y="386829"/>
                      </a:lnTo>
                      <a:lnTo>
                        <a:pt x="396621" y="427596"/>
                      </a:lnTo>
                      <a:lnTo>
                        <a:pt x="385699" y="466331"/>
                      </a:lnTo>
                      <a:lnTo>
                        <a:pt x="372872" y="503161"/>
                      </a:lnTo>
                      <a:lnTo>
                        <a:pt x="341249" y="571106"/>
                      </a:lnTo>
                      <a:lnTo>
                        <a:pt x="302387" y="631431"/>
                      </a:lnTo>
                      <a:lnTo>
                        <a:pt x="256794" y="684390"/>
                      </a:lnTo>
                      <a:lnTo>
                        <a:pt x="231648" y="708266"/>
                      </a:lnTo>
                      <a:lnTo>
                        <a:pt x="279400" y="708266"/>
                      </a:lnTo>
                      <a:lnTo>
                        <a:pt x="289814" y="696201"/>
                      </a:lnTo>
                      <a:lnTo>
                        <a:pt x="299720" y="683247"/>
                      </a:lnTo>
                      <a:lnTo>
                        <a:pt x="308610" y="671182"/>
                      </a:lnTo>
                      <a:lnTo>
                        <a:pt x="315849" y="662419"/>
                      </a:lnTo>
                      <a:lnTo>
                        <a:pt x="543306" y="662419"/>
                      </a:lnTo>
                      <a:lnTo>
                        <a:pt x="588137" y="708266"/>
                      </a:lnTo>
                      <a:lnTo>
                        <a:pt x="627507" y="708266"/>
                      </a:lnTo>
                      <a:close/>
                    </a:path>
                  </a:pathLst>
                </a:custGeom>
                <a:solidFill>
                  <a:srgbClr val="84CC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gdbf609fb24_2_40"/>
                <p:cNvSpPr/>
                <p:nvPr/>
              </p:nvSpPr>
              <p:spPr>
                <a:xfrm>
                  <a:off x="4607052" y="1979675"/>
                  <a:ext cx="77724" cy="181229"/>
                </a:xfrm>
                <a:prstGeom prst="rect">
                  <a:avLst/>
                </a:prstGeom>
                <a:blipFill rotWithShape="1">
                  <a:blip r:embed="rId10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gdbf609fb24_2_40"/>
                <p:cNvSpPr/>
                <p:nvPr/>
              </p:nvSpPr>
              <p:spPr>
                <a:xfrm>
                  <a:off x="4844796" y="1830323"/>
                  <a:ext cx="311150" cy="493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50" h="493394" extrusionOk="0">
                      <a:moveTo>
                        <a:pt x="310769" y="243459"/>
                      </a:moveTo>
                      <a:lnTo>
                        <a:pt x="264922" y="144145"/>
                      </a:lnTo>
                      <a:lnTo>
                        <a:pt x="123952" y="0"/>
                      </a:lnTo>
                      <a:lnTo>
                        <a:pt x="186004" y="134835"/>
                      </a:lnTo>
                      <a:lnTo>
                        <a:pt x="83185" y="28956"/>
                      </a:lnTo>
                      <a:lnTo>
                        <a:pt x="155194" y="186944"/>
                      </a:lnTo>
                      <a:lnTo>
                        <a:pt x="153987" y="201485"/>
                      </a:lnTo>
                      <a:lnTo>
                        <a:pt x="138938" y="165735"/>
                      </a:lnTo>
                      <a:lnTo>
                        <a:pt x="46482" y="62484"/>
                      </a:lnTo>
                      <a:lnTo>
                        <a:pt x="101600" y="194056"/>
                      </a:lnTo>
                      <a:lnTo>
                        <a:pt x="98171" y="236004"/>
                      </a:lnTo>
                      <a:lnTo>
                        <a:pt x="76073" y="181737"/>
                      </a:lnTo>
                      <a:lnTo>
                        <a:pt x="5715" y="100584"/>
                      </a:lnTo>
                      <a:lnTo>
                        <a:pt x="48006" y="205359"/>
                      </a:lnTo>
                      <a:lnTo>
                        <a:pt x="41275" y="294386"/>
                      </a:lnTo>
                      <a:lnTo>
                        <a:pt x="15240" y="356108"/>
                      </a:lnTo>
                      <a:lnTo>
                        <a:pt x="0" y="379222"/>
                      </a:lnTo>
                      <a:lnTo>
                        <a:pt x="73787" y="294894"/>
                      </a:lnTo>
                      <a:lnTo>
                        <a:pt x="97802" y="240423"/>
                      </a:lnTo>
                      <a:lnTo>
                        <a:pt x="92456" y="305943"/>
                      </a:lnTo>
                      <a:lnTo>
                        <a:pt x="58293" y="383667"/>
                      </a:lnTo>
                      <a:lnTo>
                        <a:pt x="38100" y="412750"/>
                      </a:lnTo>
                      <a:lnTo>
                        <a:pt x="135509" y="307975"/>
                      </a:lnTo>
                      <a:lnTo>
                        <a:pt x="147269" y="282752"/>
                      </a:lnTo>
                      <a:lnTo>
                        <a:pt x="144145" y="320548"/>
                      </a:lnTo>
                      <a:lnTo>
                        <a:pt x="100457" y="413131"/>
                      </a:lnTo>
                      <a:lnTo>
                        <a:pt x="74676" y="447675"/>
                      </a:lnTo>
                      <a:lnTo>
                        <a:pt x="197370" y="324853"/>
                      </a:lnTo>
                      <a:lnTo>
                        <a:pt x="195834" y="342900"/>
                      </a:lnTo>
                      <a:lnTo>
                        <a:pt x="143510" y="452374"/>
                      </a:lnTo>
                      <a:lnTo>
                        <a:pt x="112776" y="493395"/>
                      </a:lnTo>
                      <a:lnTo>
                        <a:pt x="260477" y="344551"/>
                      </a:lnTo>
                      <a:lnTo>
                        <a:pt x="310769" y="243459"/>
                      </a:lnTo>
                      <a:close/>
                    </a:path>
                  </a:pathLst>
                </a:custGeom>
                <a:solidFill>
                  <a:srgbClr val="84CCFF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gdbf609fb24_2_40"/>
                <p:cNvSpPr/>
                <p:nvPr/>
              </p:nvSpPr>
              <p:spPr>
                <a:xfrm>
                  <a:off x="4794504" y="1979675"/>
                  <a:ext cx="74295" cy="181229"/>
                </a:xfrm>
                <a:prstGeom prst="rect">
                  <a:avLst/>
                </a:prstGeom>
                <a:blipFill rotWithShape="1">
                  <a:blip r:embed="rId11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0" name="Google Shape;290;gdbf609fb24_2_40"/>
              <p:cNvSpPr txBox="1"/>
              <p:nvPr/>
            </p:nvSpPr>
            <p:spPr>
              <a:xfrm>
                <a:off x="4047235" y="3900833"/>
                <a:ext cx="69150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700" rIns="0" bIns="0" anchor="t" anchorCtr="0">
                <a:spAutoFit/>
              </a:bodyPr>
              <a:lstStyle/>
              <a:p>
                <a:pPr marL="91440" marR="5080" lvl="0" indent="-9144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Smarter  World</a:t>
                </a:r>
                <a:endParaRPr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" name="Google Shape;291;gdbf609fb24_2_40"/>
            <p:cNvSpPr/>
            <p:nvPr/>
          </p:nvSpPr>
          <p:spPr>
            <a:xfrm>
              <a:off x="1523999" y="3048647"/>
              <a:ext cx="5943601" cy="1580504"/>
            </a:xfrm>
            <a:custGeom>
              <a:avLst/>
              <a:gdLst/>
              <a:ahLst/>
              <a:cxnLst/>
              <a:rect l="l" t="t" r="r" b="b"/>
              <a:pathLst>
                <a:path w="6741795" h="1945004" extrusionOk="0">
                  <a:moveTo>
                    <a:pt x="0" y="1944496"/>
                  </a:moveTo>
                  <a:lnTo>
                    <a:pt x="6741795" y="1944496"/>
                  </a:lnTo>
                  <a:lnTo>
                    <a:pt x="6741795" y="0"/>
                  </a:lnTo>
                  <a:lnTo>
                    <a:pt x="0" y="0"/>
                  </a:lnTo>
                  <a:lnTo>
                    <a:pt x="0" y="1944496"/>
                  </a:lnTo>
                  <a:close/>
                </a:path>
              </a:pathLst>
            </a:custGeom>
            <a:noFill/>
            <a:ln w="19800" cap="flat" cmpd="sng">
              <a:solidFill>
                <a:srgbClr val="00A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gdbf609fb24_2_40"/>
          <p:cNvSpPr txBox="1"/>
          <p:nvPr/>
        </p:nvSpPr>
        <p:spPr>
          <a:xfrm>
            <a:off x="445135" y="2044047"/>
            <a:ext cx="194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002149"/>
                </a:solidFill>
                <a:latin typeface="Calibri"/>
                <a:ea typeface="Calibri"/>
                <a:cs typeface="Calibri"/>
                <a:sym typeface="Calibri"/>
              </a:rPr>
              <a:t>Digital Economy</a:t>
            </a:r>
            <a:endParaRPr sz="2000" b="0" i="0">
              <a:solidFill>
                <a:srgbClr val="242F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dbf609fb24_2_40"/>
          <p:cNvPicPr preferRelativeResize="0"/>
          <p:nvPr/>
        </p:nvPicPr>
        <p:blipFill rotWithShape="1">
          <a:blip r:embed="rId12">
            <a:alphaModFix/>
          </a:blip>
          <a:srcRect l="43311" t="39975" r="13889" b="29412"/>
          <a:stretch/>
        </p:blipFill>
        <p:spPr>
          <a:xfrm>
            <a:off x="5342300" y="3241256"/>
            <a:ext cx="3522182" cy="157453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dbf609fb24_2_40"/>
          <p:cNvSpPr/>
          <p:nvPr/>
        </p:nvSpPr>
        <p:spPr>
          <a:xfrm>
            <a:off x="304800" y="2162601"/>
            <a:ext cx="140334" cy="161289"/>
          </a:xfrm>
          <a:custGeom>
            <a:avLst/>
            <a:gdLst/>
            <a:ahLst/>
            <a:cxnLst/>
            <a:rect l="l" t="t" r="r" b="b"/>
            <a:pathLst>
              <a:path w="140334" h="161289" extrusionOk="0">
                <a:moveTo>
                  <a:pt x="0" y="0"/>
                </a:moveTo>
                <a:lnTo>
                  <a:pt x="0" y="160813"/>
                </a:lnTo>
                <a:lnTo>
                  <a:pt x="140208" y="89772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dbf609fb24_9_9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/>
              <a:t>Tecnologie abilitanti</a:t>
            </a:r>
            <a:endParaRPr sz="2800"/>
          </a:p>
        </p:txBody>
      </p:sp>
      <p:pic>
        <p:nvPicPr>
          <p:cNvPr id="897" name="Google Shape;897;gdbf609fb24_9_90"/>
          <p:cNvPicPr preferRelativeResize="0"/>
          <p:nvPr/>
        </p:nvPicPr>
        <p:blipFill rotWithShape="1">
          <a:blip r:embed="rId3">
            <a:alphaModFix/>
          </a:blip>
          <a:srcRect t="15941"/>
          <a:stretch/>
        </p:blipFill>
        <p:spPr>
          <a:xfrm>
            <a:off x="732167" y="1099868"/>
            <a:ext cx="7559262" cy="352457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98" name="Google Shape;898;gdbf609fb24_9_90"/>
          <p:cNvSpPr txBox="1"/>
          <p:nvPr/>
        </p:nvSpPr>
        <p:spPr>
          <a:xfrm flipH="1">
            <a:off x="3919778" y="4624440"/>
            <a:ext cx="437165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Fonte: MISE, Piano Nazionale Industria 4.0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50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dbf609fb24_2_240"/>
          <p:cNvSpPr txBox="1">
            <a:spLocks noGrp="1"/>
          </p:cNvSpPr>
          <p:nvPr>
            <p:ph type="title"/>
          </p:nvPr>
        </p:nvSpPr>
        <p:spPr>
          <a:xfrm>
            <a:off x="240588" y="0"/>
            <a:ext cx="54357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CapGemini e 6 anni di ricerca con il MIT</a:t>
            </a:r>
            <a:endParaRPr/>
          </a:p>
        </p:txBody>
      </p:sp>
      <p:grpSp>
        <p:nvGrpSpPr>
          <p:cNvPr id="485" name="Google Shape;485;gdbf609fb24_2_240"/>
          <p:cNvGrpSpPr/>
          <p:nvPr/>
        </p:nvGrpSpPr>
        <p:grpSpPr>
          <a:xfrm>
            <a:off x="5919539" y="1054608"/>
            <a:ext cx="3040056" cy="3603066"/>
            <a:chOff x="5919539" y="1054608"/>
            <a:chExt cx="3040056" cy="3603066"/>
          </a:xfrm>
        </p:grpSpPr>
        <p:sp>
          <p:nvSpPr>
            <p:cNvPr id="486" name="Google Shape;486;gdbf609fb24_2_240"/>
            <p:cNvSpPr/>
            <p:nvPr/>
          </p:nvSpPr>
          <p:spPr>
            <a:xfrm>
              <a:off x="5919539" y="2962334"/>
              <a:ext cx="1320005" cy="16953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gdbf609fb24_2_240"/>
            <p:cNvSpPr/>
            <p:nvPr/>
          </p:nvSpPr>
          <p:spPr>
            <a:xfrm>
              <a:off x="6537959" y="1560576"/>
              <a:ext cx="1327403" cy="159258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gdbf609fb24_2_240"/>
            <p:cNvSpPr/>
            <p:nvPr/>
          </p:nvSpPr>
          <p:spPr>
            <a:xfrm>
              <a:off x="6733031" y="1755648"/>
              <a:ext cx="739140" cy="10058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gdbf609fb24_2_240"/>
            <p:cNvSpPr/>
            <p:nvPr/>
          </p:nvSpPr>
          <p:spPr>
            <a:xfrm>
              <a:off x="6752843" y="1459992"/>
              <a:ext cx="1325879" cy="159257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gdbf609fb24_2_240"/>
            <p:cNvSpPr/>
            <p:nvPr/>
          </p:nvSpPr>
          <p:spPr>
            <a:xfrm>
              <a:off x="6947915" y="1655063"/>
              <a:ext cx="737616" cy="10043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gdbf609fb24_2_240"/>
            <p:cNvSpPr/>
            <p:nvPr/>
          </p:nvSpPr>
          <p:spPr>
            <a:xfrm>
              <a:off x="6963155" y="1357884"/>
              <a:ext cx="1319783" cy="159410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dbf609fb24_2_240"/>
            <p:cNvSpPr/>
            <p:nvPr/>
          </p:nvSpPr>
          <p:spPr>
            <a:xfrm>
              <a:off x="7158227" y="1554480"/>
              <a:ext cx="731520" cy="1004316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gdbf609fb24_2_240"/>
            <p:cNvSpPr/>
            <p:nvPr/>
          </p:nvSpPr>
          <p:spPr>
            <a:xfrm>
              <a:off x="7121651" y="1257300"/>
              <a:ext cx="1318259" cy="159410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gdbf609fb24_2_240"/>
            <p:cNvSpPr/>
            <p:nvPr/>
          </p:nvSpPr>
          <p:spPr>
            <a:xfrm>
              <a:off x="7316723" y="1452372"/>
              <a:ext cx="731520" cy="1005839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dbf609fb24_2_240"/>
            <p:cNvSpPr/>
            <p:nvPr/>
          </p:nvSpPr>
          <p:spPr>
            <a:xfrm>
              <a:off x="7331963" y="1156716"/>
              <a:ext cx="1319783" cy="159258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gdbf609fb24_2_240"/>
            <p:cNvSpPr/>
            <p:nvPr/>
          </p:nvSpPr>
          <p:spPr>
            <a:xfrm>
              <a:off x="7527035" y="1351788"/>
              <a:ext cx="731520" cy="1004316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gdbf609fb24_2_240"/>
            <p:cNvSpPr/>
            <p:nvPr/>
          </p:nvSpPr>
          <p:spPr>
            <a:xfrm>
              <a:off x="7542275" y="1054608"/>
              <a:ext cx="1417320" cy="1563624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gdbf609fb24_2_240"/>
            <p:cNvSpPr/>
            <p:nvPr/>
          </p:nvSpPr>
          <p:spPr>
            <a:xfrm>
              <a:off x="7737347" y="1251204"/>
              <a:ext cx="829055" cy="973836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gdbf609fb24_2_240"/>
          <p:cNvSpPr/>
          <p:nvPr/>
        </p:nvSpPr>
        <p:spPr>
          <a:xfrm>
            <a:off x="493013" y="1668017"/>
            <a:ext cx="1542414" cy="2982595"/>
          </a:xfrm>
          <a:custGeom>
            <a:avLst/>
            <a:gdLst/>
            <a:ahLst/>
            <a:cxnLst/>
            <a:rect l="l" t="t" r="r" b="b"/>
            <a:pathLst>
              <a:path w="1542414" h="2982595" extrusionOk="0">
                <a:moveTo>
                  <a:pt x="0" y="2982213"/>
                </a:moveTo>
                <a:lnTo>
                  <a:pt x="1542288" y="2982213"/>
                </a:lnTo>
                <a:lnTo>
                  <a:pt x="1542288" y="0"/>
                </a:lnTo>
                <a:lnTo>
                  <a:pt x="0" y="0"/>
                </a:lnTo>
                <a:lnTo>
                  <a:pt x="0" y="2982213"/>
                </a:lnTo>
                <a:close/>
              </a:path>
            </a:pathLst>
          </a:custGeom>
          <a:noFill/>
          <a:ln w="25900" cap="flat" cmpd="sng">
            <a:solidFill>
              <a:srgbClr val="998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dbf609fb24_2_240"/>
          <p:cNvSpPr txBox="1"/>
          <p:nvPr/>
        </p:nvSpPr>
        <p:spPr>
          <a:xfrm>
            <a:off x="719937" y="3504387"/>
            <a:ext cx="11031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Definire il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“Digital Mastery”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88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50 Società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952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160 Interviste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dbf609fb24_2_240"/>
          <p:cNvSpPr/>
          <p:nvPr/>
        </p:nvSpPr>
        <p:spPr>
          <a:xfrm>
            <a:off x="2251710" y="1678685"/>
            <a:ext cx="1542414" cy="2982595"/>
          </a:xfrm>
          <a:custGeom>
            <a:avLst/>
            <a:gdLst/>
            <a:ahLst/>
            <a:cxnLst/>
            <a:rect l="l" t="t" r="r" b="b"/>
            <a:pathLst>
              <a:path w="1542414" h="2982595" extrusionOk="0">
                <a:moveTo>
                  <a:pt x="0" y="2982214"/>
                </a:moveTo>
                <a:lnTo>
                  <a:pt x="1542288" y="2982214"/>
                </a:lnTo>
                <a:lnTo>
                  <a:pt x="1542288" y="0"/>
                </a:lnTo>
                <a:lnTo>
                  <a:pt x="0" y="0"/>
                </a:lnTo>
                <a:lnTo>
                  <a:pt x="0" y="2982214"/>
                </a:lnTo>
                <a:close/>
              </a:path>
            </a:pathLst>
          </a:custGeom>
          <a:noFill/>
          <a:ln w="25900" cap="flat" cmpd="sng">
            <a:solidFill>
              <a:srgbClr val="998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dbf609fb24_2_240"/>
          <p:cNvSpPr txBox="1"/>
          <p:nvPr/>
        </p:nvSpPr>
        <p:spPr>
          <a:xfrm>
            <a:off x="2620391" y="4262424"/>
            <a:ext cx="8001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500 Società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dbf609fb24_2_240"/>
          <p:cNvSpPr/>
          <p:nvPr/>
        </p:nvSpPr>
        <p:spPr>
          <a:xfrm>
            <a:off x="4016502" y="1678685"/>
            <a:ext cx="1544320" cy="2982595"/>
          </a:xfrm>
          <a:custGeom>
            <a:avLst/>
            <a:gdLst/>
            <a:ahLst/>
            <a:cxnLst/>
            <a:rect l="l" t="t" r="r" b="b"/>
            <a:pathLst>
              <a:path w="1544320" h="2982595" extrusionOk="0">
                <a:moveTo>
                  <a:pt x="0" y="2982214"/>
                </a:moveTo>
                <a:lnTo>
                  <a:pt x="1543812" y="2982214"/>
                </a:lnTo>
                <a:lnTo>
                  <a:pt x="1543812" y="0"/>
                </a:lnTo>
                <a:lnTo>
                  <a:pt x="0" y="0"/>
                </a:lnTo>
                <a:lnTo>
                  <a:pt x="0" y="2982214"/>
                </a:lnTo>
                <a:close/>
              </a:path>
            </a:pathLst>
          </a:custGeom>
          <a:noFill/>
          <a:ln w="25900" cap="flat" cmpd="sng">
            <a:solidFill>
              <a:srgbClr val="998A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dbf609fb24_2_240"/>
          <p:cNvSpPr txBox="1"/>
          <p:nvPr/>
        </p:nvSpPr>
        <p:spPr>
          <a:xfrm>
            <a:off x="4278757" y="1904450"/>
            <a:ext cx="1012200" cy="5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" marR="0" lvl="0" indent="0" algn="ctr" rtl="0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2013 Digital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Transformation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dbf609fb24_2_240"/>
          <p:cNvSpPr txBox="1"/>
          <p:nvPr/>
        </p:nvSpPr>
        <p:spPr>
          <a:xfrm>
            <a:off x="4121530" y="3515105"/>
            <a:ext cx="1345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Le nuove sfide della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27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trasformazione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dbf609fb24_2_240"/>
          <p:cNvSpPr txBox="1"/>
          <p:nvPr/>
        </p:nvSpPr>
        <p:spPr>
          <a:xfrm>
            <a:off x="4256785" y="4247184"/>
            <a:ext cx="10611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&gt; 2,500 Società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" name="Google Shape;507;gdbf609fb24_2_240"/>
          <p:cNvGrpSpPr/>
          <p:nvPr/>
        </p:nvGrpSpPr>
        <p:grpSpPr>
          <a:xfrm>
            <a:off x="4015739" y="1677923"/>
            <a:ext cx="1684147" cy="1688212"/>
            <a:chOff x="4015739" y="1677923"/>
            <a:chExt cx="1684147" cy="1688212"/>
          </a:xfrm>
        </p:grpSpPr>
        <p:sp>
          <p:nvSpPr>
            <p:cNvPr id="508" name="Google Shape;508;gdbf609fb24_2_240"/>
            <p:cNvSpPr/>
            <p:nvPr/>
          </p:nvSpPr>
          <p:spPr>
            <a:xfrm>
              <a:off x="5559551" y="2971800"/>
              <a:ext cx="140335" cy="394335"/>
            </a:xfrm>
            <a:custGeom>
              <a:avLst/>
              <a:gdLst/>
              <a:ahLst/>
              <a:cxnLst/>
              <a:rect l="l" t="t" r="r" b="b"/>
              <a:pathLst>
                <a:path w="140335" h="394335" extrusionOk="0">
                  <a:moveTo>
                    <a:pt x="0" y="0"/>
                  </a:moveTo>
                  <a:lnTo>
                    <a:pt x="0" y="394207"/>
                  </a:lnTo>
                  <a:lnTo>
                    <a:pt x="139953" y="197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8A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gdbf609fb24_2_240"/>
            <p:cNvSpPr/>
            <p:nvPr/>
          </p:nvSpPr>
          <p:spPr>
            <a:xfrm>
              <a:off x="5559551" y="2971800"/>
              <a:ext cx="140335" cy="394335"/>
            </a:xfrm>
            <a:custGeom>
              <a:avLst/>
              <a:gdLst/>
              <a:ahLst/>
              <a:cxnLst/>
              <a:rect l="l" t="t" r="r" b="b"/>
              <a:pathLst>
                <a:path w="140335" h="394335" extrusionOk="0">
                  <a:moveTo>
                    <a:pt x="0" y="0"/>
                  </a:moveTo>
                  <a:lnTo>
                    <a:pt x="139953" y="197104"/>
                  </a:lnTo>
                  <a:lnTo>
                    <a:pt x="0" y="3942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98A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gdbf609fb24_2_240"/>
            <p:cNvSpPr/>
            <p:nvPr/>
          </p:nvSpPr>
          <p:spPr>
            <a:xfrm>
              <a:off x="4015739" y="1677923"/>
              <a:ext cx="1544320" cy="731520"/>
            </a:xfrm>
            <a:custGeom>
              <a:avLst/>
              <a:gdLst/>
              <a:ahLst/>
              <a:cxnLst/>
              <a:rect l="l" t="t" r="r" b="b"/>
              <a:pathLst>
                <a:path w="1544320" h="731519" extrusionOk="0">
                  <a:moveTo>
                    <a:pt x="1543812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543812" y="731519"/>
                  </a:lnTo>
                  <a:lnTo>
                    <a:pt x="1543812" y="0"/>
                  </a:lnTo>
                  <a:close/>
                </a:path>
              </a:pathLst>
            </a:custGeom>
            <a:solidFill>
              <a:srgbClr val="998A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gdbf609fb24_2_240"/>
            <p:cNvSpPr/>
            <p:nvPr/>
          </p:nvSpPr>
          <p:spPr>
            <a:xfrm>
              <a:off x="4016501" y="1678685"/>
              <a:ext cx="1544320" cy="731520"/>
            </a:xfrm>
            <a:custGeom>
              <a:avLst/>
              <a:gdLst/>
              <a:ahLst/>
              <a:cxnLst/>
              <a:rect l="l" t="t" r="r" b="b"/>
              <a:pathLst>
                <a:path w="1544320" h="731519" extrusionOk="0">
                  <a:moveTo>
                    <a:pt x="0" y="731519"/>
                  </a:moveTo>
                  <a:lnTo>
                    <a:pt x="1543812" y="731519"/>
                  </a:lnTo>
                  <a:lnTo>
                    <a:pt x="1543812" y="0"/>
                  </a:lnTo>
                  <a:lnTo>
                    <a:pt x="0" y="0"/>
                  </a:lnTo>
                  <a:lnTo>
                    <a:pt x="0" y="731519"/>
                  </a:lnTo>
                  <a:close/>
                </a:path>
              </a:pathLst>
            </a:custGeom>
            <a:noFill/>
            <a:ln w="25900" cap="flat" cmpd="sng">
              <a:solidFill>
                <a:srgbClr val="998A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gdbf609fb24_2_240"/>
          <p:cNvGrpSpPr/>
          <p:nvPr/>
        </p:nvGrpSpPr>
        <p:grpSpPr>
          <a:xfrm>
            <a:off x="496823" y="1667256"/>
            <a:ext cx="1543177" cy="732282"/>
            <a:chOff x="496823" y="1667256"/>
            <a:chExt cx="1543177" cy="732282"/>
          </a:xfrm>
        </p:grpSpPr>
        <p:sp>
          <p:nvSpPr>
            <p:cNvPr id="513" name="Google Shape;513;gdbf609fb24_2_240"/>
            <p:cNvSpPr/>
            <p:nvPr/>
          </p:nvSpPr>
          <p:spPr>
            <a:xfrm>
              <a:off x="496823" y="1667256"/>
              <a:ext cx="1542415" cy="731520"/>
            </a:xfrm>
            <a:custGeom>
              <a:avLst/>
              <a:gdLst/>
              <a:ahLst/>
              <a:cxnLst/>
              <a:rect l="l" t="t" r="r" b="b"/>
              <a:pathLst>
                <a:path w="1542414" h="731519" extrusionOk="0">
                  <a:moveTo>
                    <a:pt x="1542288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1542288" y="731520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998A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gdbf609fb24_2_240"/>
            <p:cNvSpPr/>
            <p:nvPr/>
          </p:nvSpPr>
          <p:spPr>
            <a:xfrm>
              <a:off x="497585" y="1668018"/>
              <a:ext cx="1542415" cy="731520"/>
            </a:xfrm>
            <a:custGeom>
              <a:avLst/>
              <a:gdLst/>
              <a:ahLst/>
              <a:cxnLst/>
              <a:rect l="l" t="t" r="r" b="b"/>
              <a:pathLst>
                <a:path w="1542414" h="731519" extrusionOk="0">
                  <a:moveTo>
                    <a:pt x="0" y="731520"/>
                  </a:moveTo>
                  <a:lnTo>
                    <a:pt x="1542288" y="731520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731520"/>
                  </a:lnTo>
                  <a:close/>
                </a:path>
              </a:pathLst>
            </a:custGeom>
            <a:noFill/>
            <a:ln w="25900" cap="flat" cmpd="sng">
              <a:solidFill>
                <a:srgbClr val="998A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gdbf609fb24_2_240"/>
          <p:cNvSpPr txBox="1"/>
          <p:nvPr/>
        </p:nvSpPr>
        <p:spPr>
          <a:xfrm>
            <a:off x="493013" y="1655064"/>
            <a:ext cx="15450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Transformation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8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Framework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gdbf609fb24_2_240"/>
          <p:cNvGrpSpPr/>
          <p:nvPr/>
        </p:nvGrpSpPr>
        <p:grpSpPr>
          <a:xfrm>
            <a:off x="2250947" y="1677923"/>
            <a:ext cx="1543177" cy="732282"/>
            <a:chOff x="2250947" y="1677923"/>
            <a:chExt cx="1543177" cy="732282"/>
          </a:xfrm>
        </p:grpSpPr>
        <p:sp>
          <p:nvSpPr>
            <p:cNvPr id="517" name="Google Shape;517;gdbf609fb24_2_240"/>
            <p:cNvSpPr/>
            <p:nvPr/>
          </p:nvSpPr>
          <p:spPr>
            <a:xfrm>
              <a:off x="2250947" y="1677923"/>
              <a:ext cx="1542415" cy="731520"/>
            </a:xfrm>
            <a:custGeom>
              <a:avLst/>
              <a:gdLst/>
              <a:ahLst/>
              <a:cxnLst/>
              <a:rect l="l" t="t" r="r" b="b"/>
              <a:pathLst>
                <a:path w="1542414" h="731519" extrusionOk="0">
                  <a:moveTo>
                    <a:pt x="1542288" y="0"/>
                  </a:moveTo>
                  <a:lnTo>
                    <a:pt x="0" y="0"/>
                  </a:lnTo>
                  <a:lnTo>
                    <a:pt x="0" y="731519"/>
                  </a:lnTo>
                  <a:lnTo>
                    <a:pt x="1542288" y="731519"/>
                  </a:lnTo>
                  <a:lnTo>
                    <a:pt x="1542288" y="0"/>
                  </a:lnTo>
                  <a:close/>
                </a:path>
              </a:pathLst>
            </a:custGeom>
            <a:solidFill>
              <a:srgbClr val="998A8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gdbf609fb24_2_240"/>
            <p:cNvSpPr/>
            <p:nvPr/>
          </p:nvSpPr>
          <p:spPr>
            <a:xfrm>
              <a:off x="2251709" y="1678685"/>
              <a:ext cx="1542415" cy="731520"/>
            </a:xfrm>
            <a:custGeom>
              <a:avLst/>
              <a:gdLst/>
              <a:ahLst/>
              <a:cxnLst/>
              <a:rect l="l" t="t" r="r" b="b"/>
              <a:pathLst>
                <a:path w="1542414" h="731519" extrusionOk="0">
                  <a:moveTo>
                    <a:pt x="0" y="731519"/>
                  </a:moveTo>
                  <a:lnTo>
                    <a:pt x="1542288" y="731519"/>
                  </a:lnTo>
                  <a:lnTo>
                    <a:pt x="1542288" y="0"/>
                  </a:lnTo>
                  <a:lnTo>
                    <a:pt x="0" y="0"/>
                  </a:lnTo>
                  <a:lnTo>
                    <a:pt x="0" y="731519"/>
                  </a:lnTo>
                  <a:close/>
                </a:path>
              </a:pathLst>
            </a:custGeom>
            <a:noFill/>
            <a:ln w="25900" cap="flat" cmpd="sng">
              <a:solidFill>
                <a:srgbClr val="998A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gdbf609fb24_2_240"/>
          <p:cNvSpPr txBox="1"/>
          <p:nvPr/>
        </p:nvSpPr>
        <p:spPr>
          <a:xfrm>
            <a:off x="2251710" y="1665732"/>
            <a:ext cx="15423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Transformation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bf609fb24_2_240"/>
          <p:cNvSpPr txBox="1"/>
          <p:nvPr/>
        </p:nvSpPr>
        <p:spPr>
          <a:xfrm>
            <a:off x="4016502" y="1665732"/>
            <a:ext cx="1544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Transformation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Execution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gdbf609fb24_2_240"/>
          <p:cNvGrpSpPr/>
          <p:nvPr/>
        </p:nvGrpSpPr>
        <p:grpSpPr>
          <a:xfrm>
            <a:off x="3947159" y="1449324"/>
            <a:ext cx="1734312" cy="1947671"/>
            <a:chOff x="3947159" y="1449324"/>
            <a:chExt cx="1734312" cy="1947671"/>
          </a:xfrm>
        </p:grpSpPr>
        <p:sp>
          <p:nvSpPr>
            <p:cNvPr id="522" name="Google Shape;522;gdbf609fb24_2_240"/>
            <p:cNvSpPr/>
            <p:nvPr/>
          </p:nvSpPr>
          <p:spPr>
            <a:xfrm>
              <a:off x="4355097" y="2668524"/>
              <a:ext cx="922514" cy="728471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gdbf609fb24_2_240"/>
            <p:cNvSpPr/>
            <p:nvPr/>
          </p:nvSpPr>
          <p:spPr>
            <a:xfrm>
              <a:off x="5177027" y="1560576"/>
              <a:ext cx="504444" cy="43434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gdbf609fb24_2_240"/>
            <p:cNvSpPr/>
            <p:nvPr/>
          </p:nvSpPr>
          <p:spPr>
            <a:xfrm>
              <a:off x="3947159" y="1449324"/>
              <a:ext cx="1199388" cy="149351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gdbf609fb24_2_240"/>
          <p:cNvGrpSpPr/>
          <p:nvPr/>
        </p:nvGrpSpPr>
        <p:grpSpPr>
          <a:xfrm>
            <a:off x="589787" y="2700527"/>
            <a:ext cx="1286256" cy="614172"/>
            <a:chOff x="589787" y="2700527"/>
            <a:chExt cx="1286256" cy="614172"/>
          </a:xfrm>
        </p:grpSpPr>
        <p:sp>
          <p:nvSpPr>
            <p:cNvPr id="526" name="Google Shape;526;gdbf609fb24_2_240"/>
            <p:cNvSpPr/>
            <p:nvPr/>
          </p:nvSpPr>
          <p:spPr>
            <a:xfrm>
              <a:off x="673607" y="2731058"/>
              <a:ext cx="1179195" cy="541020"/>
            </a:xfrm>
            <a:custGeom>
              <a:avLst/>
              <a:gdLst/>
              <a:ahLst/>
              <a:cxnLst/>
              <a:rect l="l" t="t" r="r" b="b"/>
              <a:pathLst>
                <a:path w="1179195" h="541020" extrusionOk="0">
                  <a:moveTo>
                    <a:pt x="1179182" y="0"/>
                  </a:moveTo>
                  <a:lnTo>
                    <a:pt x="0" y="0"/>
                  </a:lnTo>
                  <a:lnTo>
                    <a:pt x="0" y="540969"/>
                  </a:lnTo>
                  <a:lnTo>
                    <a:pt x="1179182" y="540969"/>
                  </a:lnTo>
                  <a:lnTo>
                    <a:pt x="1179182" y="0"/>
                  </a:lnTo>
                  <a:close/>
                </a:path>
              </a:pathLst>
            </a:custGeom>
            <a:solidFill>
              <a:srgbClr val="90909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gdbf609fb24_2_240"/>
            <p:cNvSpPr/>
            <p:nvPr/>
          </p:nvSpPr>
          <p:spPr>
            <a:xfrm>
              <a:off x="836675" y="2737103"/>
              <a:ext cx="854963" cy="521207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gdbf609fb24_2_240"/>
            <p:cNvSpPr/>
            <p:nvPr/>
          </p:nvSpPr>
          <p:spPr>
            <a:xfrm>
              <a:off x="589787" y="2700527"/>
              <a:ext cx="1286256" cy="614172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gdbf609fb24_2_240"/>
          <p:cNvSpPr txBox="1"/>
          <p:nvPr/>
        </p:nvSpPr>
        <p:spPr>
          <a:xfrm>
            <a:off x="1530350" y="2754248"/>
            <a:ext cx="1938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00" rIns="0" bIns="0" anchor="t" anchorCtr="0">
            <a:spAutoFit/>
          </a:bodyPr>
          <a:lstStyle/>
          <a:p>
            <a:pPr marL="0" marR="5080" lvl="0" indent="196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475E86"/>
                </a:solidFill>
                <a:latin typeface="Arial"/>
                <a:ea typeface="Arial"/>
                <a:cs typeface="Arial"/>
                <a:sym typeface="Arial"/>
              </a:rPr>
              <a:t>DIGITAL  MASTERS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dbf609fb24_2_240"/>
          <p:cNvSpPr txBox="1"/>
          <p:nvPr/>
        </p:nvSpPr>
        <p:spPr>
          <a:xfrm>
            <a:off x="1537969" y="3077082"/>
            <a:ext cx="255300" cy="1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00" rIns="0" bIns="0" anchor="t" anchorCtr="0">
            <a:spAutoFit/>
          </a:bodyPr>
          <a:lstStyle/>
          <a:p>
            <a:pPr marL="83820" marR="5080" lvl="0" indent="-838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475E86"/>
                </a:solidFill>
                <a:latin typeface="Arial"/>
                <a:ea typeface="Arial"/>
                <a:cs typeface="Arial"/>
                <a:sym typeface="Arial"/>
              </a:rPr>
              <a:t>CONSERVATI  VES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dbf609fb24_2_240"/>
          <p:cNvSpPr txBox="1"/>
          <p:nvPr/>
        </p:nvSpPr>
        <p:spPr>
          <a:xfrm>
            <a:off x="744321" y="2816428"/>
            <a:ext cx="2859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475E86"/>
                </a:solidFill>
                <a:latin typeface="Arial"/>
                <a:ea typeface="Arial"/>
                <a:cs typeface="Arial"/>
                <a:sym typeface="Arial"/>
              </a:rPr>
              <a:t>FASHIONISTAS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20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475E86"/>
                </a:solidFill>
                <a:latin typeface="Arial"/>
                <a:ea typeface="Arial"/>
                <a:cs typeface="Arial"/>
                <a:sym typeface="Arial"/>
              </a:rPr>
              <a:t>BEGINNERS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gdbf609fb24_2_240"/>
          <p:cNvGrpSpPr/>
          <p:nvPr/>
        </p:nvGrpSpPr>
        <p:grpSpPr>
          <a:xfrm>
            <a:off x="2572511" y="2685288"/>
            <a:ext cx="901065" cy="712971"/>
            <a:chOff x="2572511" y="2685288"/>
            <a:chExt cx="901065" cy="712971"/>
          </a:xfrm>
        </p:grpSpPr>
        <p:sp>
          <p:nvSpPr>
            <p:cNvPr id="533" name="Google Shape;533;gdbf609fb24_2_240"/>
            <p:cNvSpPr/>
            <p:nvPr/>
          </p:nvSpPr>
          <p:spPr>
            <a:xfrm>
              <a:off x="2659379" y="2685288"/>
              <a:ext cx="813816" cy="653795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gdbf609fb24_2_240"/>
            <p:cNvSpPr/>
            <p:nvPr/>
          </p:nvSpPr>
          <p:spPr>
            <a:xfrm>
              <a:off x="2572511" y="3328409"/>
              <a:ext cx="901065" cy="69850"/>
            </a:xfrm>
            <a:custGeom>
              <a:avLst/>
              <a:gdLst/>
              <a:ahLst/>
              <a:cxnLst/>
              <a:rect l="l" t="t" r="r" b="b"/>
              <a:pathLst>
                <a:path w="901064" h="69850" extrusionOk="0">
                  <a:moveTo>
                    <a:pt x="900607" y="0"/>
                  </a:moveTo>
                  <a:lnTo>
                    <a:pt x="0" y="0"/>
                  </a:lnTo>
                  <a:lnTo>
                    <a:pt x="0" y="69856"/>
                  </a:lnTo>
                  <a:lnTo>
                    <a:pt x="900607" y="69856"/>
                  </a:lnTo>
                  <a:lnTo>
                    <a:pt x="90060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gdbf609fb24_2_240"/>
            <p:cNvSpPr/>
            <p:nvPr/>
          </p:nvSpPr>
          <p:spPr>
            <a:xfrm>
              <a:off x="2746247" y="2793492"/>
              <a:ext cx="210185" cy="138430"/>
            </a:xfrm>
            <a:custGeom>
              <a:avLst/>
              <a:gdLst/>
              <a:ahLst/>
              <a:cxnLst/>
              <a:rect l="l" t="t" r="r" b="b"/>
              <a:pathLst>
                <a:path w="210185" h="138430" extrusionOk="0">
                  <a:moveTo>
                    <a:pt x="105156" y="0"/>
                  </a:moveTo>
                  <a:lnTo>
                    <a:pt x="64134" y="5460"/>
                  </a:lnTo>
                  <a:lnTo>
                    <a:pt x="30733" y="20193"/>
                  </a:lnTo>
                  <a:lnTo>
                    <a:pt x="8254" y="42163"/>
                  </a:lnTo>
                  <a:lnTo>
                    <a:pt x="0" y="69087"/>
                  </a:lnTo>
                  <a:lnTo>
                    <a:pt x="8254" y="96012"/>
                  </a:lnTo>
                  <a:lnTo>
                    <a:pt x="30733" y="117982"/>
                  </a:lnTo>
                  <a:lnTo>
                    <a:pt x="64134" y="132714"/>
                  </a:lnTo>
                  <a:lnTo>
                    <a:pt x="105156" y="138175"/>
                  </a:lnTo>
                  <a:lnTo>
                    <a:pt x="146050" y="132714"/>
                  </a:lnTo>
                  <a:lnTo>
                    <a:pt x="179450" y="117982"/>
                  </a:lnTo>
                  <a:lnTo>
                    <a:pt x="201929" y="96012"/>
                  </a:lnTo>
                  <a:lnTo>
                    <a:pt x="210184" y="69087"/>
                  </a:lnTo>
                  <a:lnTo>
                    <a:pt x="201929" y="42163"/>
                  </a:lnTo>
                  <a:lnTo>
                    <a:pt x="179450" y="20193"/>
                  </a:lnTo>
                  <a:lnTo>
                    <a:pt x="146050" y="5460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gdbf609fb24_2_240"/>
            <p:cNvSpPr/>
            <p:nvPr/>
          </p:nvSpPr>
          <p:spPr>
            <a:xfrm>
              <a:off x="2746247" y="2793492"/>
              <a:ext cx="210185" cy="138430"/>
            </a:xfrm>
            <a:custGeom>
              <a:avLst/>
              <a:gdLst/>
              <a:ahLst/>
              <a:cxnLst/>
              <a:rect l="l" t="t" r="r" b="b"/>
              <a:pathLst>
                <a:path w="210185" h="138430" extrusionOk="0">
                  <a:moveTo>
                    <a:pt x="0" y="69087"/>
                  </a:moveTo>
                  <a:lnTo>
                    <a:pt x="8254" y="42163"/>
                  </a:lnTo>
                  <a:lnTo>
                    <a:pt x="30733" y="20193"/>
                  </a:lnTo>
                  <a:lnTo>
                    <a:pt x="64134" y="5460"/>
                  </a:lnTo>
                  <a:lnTo>
                    <a:pt x="105156" y="0"/>
                  </a:lnTo>
                  <a:lnTo>
                    <a:pt x="146050" y="5460"/>
                  </a:lnTo>
                  <a:lnTo>
                    <a:pt x="179450" y="20193"/>
                  </a:lnTo>
                  <a:lnTo>
                    <a:pt x="201929" y="42163"/>
                  </a:lnTo>
                  <a:lnTo>
                    <a:pt x="210184" y="69087"/>
                  </a:lnTo>
                  <a:lnTo>
                    <a:pt x="201929" y="96012"/>
                  </a:lnTo>
                  <a:lnTo>
                    <a:pt x="179450" y="117982"/>
                  </a:lnTo>
                  <a:lnTo>
                    <a:pt x="146050" y="132714"/>
                  </a:lnTo>
                  <a:lnTo>
                    <a:pt x="105156" y="138175"/>
                  </a:lnTo>
                  <a:lnTo>
                    <a:pt x="64134" y="132714"/>
                  </a:lnTo>
                  <a:lnTo>
                    <a:pt x="30733" y="117982"/>
                  </a:lnTo>
                  <a:lnTo>
                    <a:pt x="8254" y="96012"/>
                  </a:lnTo>
                  <a:lnTo>
                    <a:pt x="0" y="69087"/>
                  </a:lnTo>
                  <a:close/>
                </a:path>
              </a:pathLst>
            </a:custGeom>
            <a:noFill/>
            <a:ln w="9525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gdbf609fb24_2_240"/>
            <p:cNvSpPr/>
            <p:nvPr/>
          </p:nvSpPr>
          <p:spPr>
            <a:xfrm>
              <a:off x="3185159" y="2791968"/>
              <a:ext cx="214756" cy="141224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8" name="Google Shape;538;gdbf609fb24_2_240"/>
          <p:cNvSpPr txBox="1"/>
          <p:nvPr/>
        </p:nvSpPr>
        <p:spPr>
          <a:xfrm>
            <a:off x="3243960" y="2824733"/>
            <a:ext cx="105300" cy="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+26 %</a:t>
            </a:r>
            <a:endParaRPr sz="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dbf609fb24_2_240"/>
          <p:cNvSpPr/>
          <p:nvPr/>
        </p:nvSpPr>
        <p:spPr>
          <a:xfrm>
            <a:off x="3185160" y="3128772"/>
            <a:ext cx="214800" cy="14130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dbf609fb24_2_240"/>
          <p:cNvSpPr txBox="1"/>
          <p:nvPr/>
        </p:nvSpPr>
        <p:spPr>
          <a:xfrm>
            <a:off x="2408808" y="3163569"/>
            <a:ext cx="1245900" cy="10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3225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+ 9 %</a:t>
            </a:r>
            <a:endParaRPr sz="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endParaRPr sz="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2639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 e a d e rs h ip C apab ili ty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31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Performance  Maturità dei settori  DNA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gdbf609fb24_2_240"/>
          <p:cNvSpPr/>
          <p:nvPr/>
        </p:nvSpPr>
        <p:spPr>
          <a:xfrm>
            <a:off x="2744723" y="3128772"/>
            <a:ext cx="213300" cy="1413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dbf609fb24_2_240"/>
          <p:cNvSpPr txBox="1"/>
          <p:nvPr/>
        </p:nvSpPr>
        <p:spPr>
          <a:xfrm>
            <a:off x="2804414" y="3163569"/>
            <a:ext cx="105900" cy="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- 24% </a:t>
            </a:r>
            <a:endParaRPr sz="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gdbf609fb24_2_240"/>
          <p:cNvGrpSpPr/>
          <p:nvPr/>
        </p:nvGrpSpPr>
        <p:grpSpPr>
          <a:xfrm>
            <a:off x="2746248" y="2793492"/>
            <a:ext cx="210185" cy="138430"/>
            <a:chOff x="2746248" y="2793492"/>
            <a:chExt cx="210185" cy="138430"/>
          </a:xfrm>
        </p:grpSpPr>
        <p:sp>
          <p:nvSpPr>
            <p:cNvPr id="544" name="Google Shape;544;gdbf609fb24_2_240"/>
            <p:cNvSpPr/>
            <p:nvPr/>
          </p:nvSpPr>
          <p:spPr>
            <a:xfrm>
              <a:off x="2746248" y="2793492"/>
              <a:ext cx="210185" cy="138430"/>
            </a:xfrm>
            <a:custGeom>
              <a:avLst/>
              <a:gdLst/>
              <a:ahLst/>
              <a:cxnLst/>
              <a:rect l="l" t="t" r="r" b="b"/>
              <a:pathLst>
                <a:path w="210185" h="138430" extrusionOk="0">
                  <a:moveTo>
                    <a:pt x="105156" y="0"/>
                  </a:moveTo>
                  <a:lnTo>
                    <a:pt x="64134" y="5460"/>
                  </a:lnTo>
                  <a:lnTo>
                    <a:pt x="30733" y="20193"/>
                  </a:lnTo>
                  <a:lnTo>
                    <a:pt x="8254" y="42163"/>
                  </a:lnTo>
                  <a:lnTo>
                    <a:pt x="0" y="69087"/>
                  </a:lnTo>
                  <a:lnTo>
                    <a:pt x="8254" y="96012"/>
                  </a:lnTo>
                  <a:lnTo>
                    <a:pt x="30733" y="117982"/>
                  </a:lnTo>
                  <a:lnTo>
                    <a:pt x="64134" y="132714"/>
                  </a:lnTo>
                  <a:lnTo>
                    <a:pt x="105156" y="138175"/>
                  </a:lnTo>
                  <a:lnTo>
                    <a:pt x="146050" y="132714"/>
                  </a:lnTo>
                  <a:lnTo>
                    <a:pt x="179450" y="117982"/>
                  </a:lnTo>
                  <a:lnTo>
                    <a:pt x="201929" y="96012"/>
                  </a:lnTo>
                  <a:lnTo>
                    <a:pt x="210184" y="69087"/>
                  </a:lnTo>
                  <a:lnTo>
                    <a:pt x="201929" y="42163"/>
                  </a:lnTo>
                  <a:lnTo>
                    <a:pt x="179450" y="20193"/>
                  </a:lnTo>
                  <a:lnTo>
                    <a:pt x="146050" y="5460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D2478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gdbf609fb24_2_240"/>
            <p:cNvSpPr/>
            <p:nvPr/>
          </p:nvSpPr>
          <p:spPr>
            <a:xfrm>
              <a:off x="2746248" y="2793492"/>
              <a:ext cx="210185" cy="138430"/>
            </a:xfrm>
            <a:custGeom>
              <a:avLst/>
              <a:gdLst/>
              <a:ahLst/>
              <a:cxnLst/>
              <a:rect l="l" t="t" r="r" b="b"/>
              <a:pathLst>
                <a:path w="210185" h="138430" extrusionOk="0">
                  <a:moveTo>
                    <a:pt x="0" y="69087"/>
                  </a:moveTo>
                  <a:lnTo>
                    <a:pt x="8254" y="42163"/>
                  </a:lnTo>
                  <a:lnTo>
                    <a:pt x="30733" y="20193"/>
                  </a:lnTo>
                  <a:lnTo>
                    <a:pt x="64134" y="5460"/>
                  </a:lnTo>
                  <a:lnTo>
                    <a:pt x="105156" y="0"/>
                  </a:lnTo>
                  <a:lnTo>
                    <a:pt x="146050" y="5460"/>
                  </a:lnTo>
                  <a:lnTo>
                    <a:pt x="179450" y="20193"/>
                  </a:lnTo>
                  <a:lnTo>
                    <a:pt x="201929" y="42163"/>
                  </a:lnTo>
                  <a:lnTo>
                    <a:pt x="210184" y="69087"/>
                  </a:lnTo>
                  <a:lnTo>
                    <a:pt x="201929" y="96012"/>
                  </a:lnTo>
                  <a:lnTo>
                    <a:pt x="179450" y="117982"/>
                  </a:lnTo>
                  <a:lnTo>
                    <a:pt x="146050" y="132714"/>
                  </a:lnTo>
                  <a:lnTo>
                    <a:pt x="105156" y="138175"/>
                  </a:lnTo>
                  <a:lnTo>
                    <a:pt x="64134" y="132714"/>
                  </a:lnTo>
                  <a:lnTo>
                    <a:pt x="30733" y="117982"/>
                  </a:lnTo>
                  <a:lnTo>
                    <a:pt x="8254" y="96012"/>
                  </a:lnTo>
                  <a:lnTo>
                    <a:pt x="0" y="69087"/>
                  </a:lnTo>
                  <a:close/>
                </a:path>
              </a:pathLst>
            </a:custGeom>
            <a:noFill/>
            <a:ln w="9525" cap="flat" cmpd="sng">
              <a:solidFill>
                <a:srgbClr val="D247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gdbf609fb24_2_240"/>
          <p:cNvSpPr txBox="1"/>
          <p:nvPr/>
        </p:nvSpPr>
        <p:spPr>
          <a:xfrm>
            <a:off x="2804414" y="2820111"/>
            <a:ext cx="88800" cy="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- 1</a:t>
            </a:r>
            <a:r>
              <a:rPr lang="en-US" sz="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2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1 %</a:t>
            </a:r>
            <a:endParaRPr sz="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dbf609fb24_2_240"/>
          <p:cNvSpPr/>
          <p:nvPr/>
        </p:nvSpPr>
        <p:spPr>
          <a:xfrm>
            <a:off x="2659379" y="2670036"/>
            <a:ext cx="813435" cy="68580"/>
          </a:xfrm>
          <a:custGeom>
            <a:avLst/>
            <a:gdLst/>
            <a:ahLst/>
            <a:cxnLst/>
            <a:rect l="l" t="t" r="r" b="b"/>
            <a:pathLst>
              <a:path w="813435" h="68580" extrusionOk="0">
                <a:moveTo>
                  <a:pt x="813269" y="0"/>
                </a:moveTo>
                <a:lnTo>
                  <a:pt x="0" y="0"/>
                </a:lnTo>
                <a:lnTo>
                  <a:pt x="0" y="68337"/>
                </a:lnTo>
                <a:lnTo>
                  <a:pt x="813269" y="68337"/>
                </a:lnTo>
                <a:lnTo>
                  <a:pt x="813269" y="0"/>
                </a:lnTo>
                <a:close/>
              </a:path>
            </a:pathLst>
          </a:custGeom>
          <a:solidFill>
            <a:srgbClr val="6A1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dbf609fb24_2_240"/>
          <p:cNvSpPr txBox="1"/>
          <p:nvPr/>
        </p:nvSpPr>
        <p:spPr>
          <a:xfrm>
            <a:off x="2912617" y="2668016"/>
            <a:ext cx="366900" cy="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 R O F ITA B IL I T Y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dbf609fb24_2_240"/>
          <p:cNvSpPr/>
          <p:nvPr/>
        </p:nvSpPr>
        <p:spPr>
          <a:xfrm>
            <a:off x="2572511" y="2670009"/>
            <a:ext cx="86994" cy="682625"/>
          </a:xfrm>
          <a:custGeom>
            <a:avLst/>
            <a:gdLst/>
            <a:ahLst/>
            <a:cxnLst/>
            <a:rect l="l" t="t" r="r" b="b"/>
            <a:pathLst>
              <a:path w="86994" h="682625" extrusionOk="0">
                <a:moveTo>
                  <a:pt x="86710" y="0"/>
                </a:moveTo>
                <a:lnTo>
                  <a:pt x="0" y="0"/>
                </a:lnTo>
                <a:lnTo>
                  <a:pt x="0" y="682155"/>
                </a:lnTo>
                <a:lnTo>
                  <a:pt x="86710" y="682155"/>
                </a:lnTo>
                <a:lnTo>
                  <a:pt x="8671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dbf609fb24_2_240"/>
          <p:cNvSpPr txBox="1"/>
          <p:nvPr/>
        </p:nvSpPr>
        <p:spPr>
          <a:xfrm rot="-5400000">
            <a:off x="2516730" y="2994103"/>
            <a:ext cx="242400" cy="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97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Digital  Capability</a:t>
            </a:r>
            <a:endParaRPr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dbf609fb24_2_240"/>
          <p:cNvSpPr txBox="1"/>
          <p:nvPr/>
        </p:nvSpPr>
        <p:spPr>
          <a:xfrm>
            <a:off x="644448" y="1022984"/>
            <a:ext cx="51804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Pubblicazioni periodiche e collaborazione con il </a:t>
            </a:r>
            <a:r>
              <a:rPr lang="en-US" sz="1500" b="1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MIT </a:t>
            </a:r>
            <a:r>
              <a:rPr lang="en-US" sz="1500">
                <a:solidFill>
                  <a:srgbClr val="242F46"/>
                </a:solidFill>
                <a:latin typeface="Arial"/>
                <a:ea typeface="Arial"/>
                <a:cs typeface="Arial"/>
                <a:sym typeface="Arial"/>
              </a:rPr>
              <a:t>dal 2009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" name="Google Shape;552;gdbf609fb24_2_240"/>
          <p:cNvGrpSpPr/>
          <p:nvPr/>
        </p:nvGrpSpPr>
        <p:grpSpPr>
          <a:xfrm>
            <a:off x="417576" y="1449324"/>
            <a:ext cx="1746502" cy="510539"/>
            <a:chOff x="417576" y="1449324"/>
            <a:chExt cx="1746502" cy="510539"/>
          </a:xfrm>
        </p:grpSpPr>
        <p:sp>
          <p:nvSpPr>
            <p:cNvPr id="553" name="Google Shape;553;gdbf609fb24_2_240"/>
            <p:cNvSpPr/>
            <p:nvPr/>
          </p:nvSpPr>
          <p:spPr>
            <a:xfrm>
              <a:off x="1661159" y="1525524"/>
              <a:ext cx="502919" cy="434339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gdbf609fb24_2_240"/>
            <p:cNvSpPr/>
            <p:nvPr/>
          </p:nvSpPr>
          <p:spPr>
            <a:xfrm>
              <a:off x="417576" y="1449324"/>
              <a:ext cx="1197864" cy="149351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gdbf609fb24_2_240"/>
          <p:cNvGrpSpPr/>
          <p:nvPr/>
        </p:nvGrpSpPr>
        <p:grpSpPr>
          <a:xfrm>
            <a:off x="2225039" y="1449324"/>
            <a:ext cx="1598676" cy="531875"/>
            <a:chOff x="2225039" y="1449324"/>
            <a:chExt cx="1598676" cy="531875"/>
          </a:xfrm>
        </p:grpSpPr>
        <p:sp>
          <p:nvSpPr>
            <p:cNvPr id="556" name="Google Shape;556;gdbf609fb24_2_240"/>
            <p:cNvSpPr/>
            <p:nvPr/>
          </p:nvSpPr>
          <p:spPr>
            <a:xfrm>
              <a:off x="3320795" y="1546860"/>
              <a:ext cx="502920" cy="434339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dbf609fb24_2_240"/>
            <p:cNvSpPr/>
            <p:nvPr/>
          </p:nvSpPr>
          <p:spPr>
            <a:xfrm>
              <a:off x="2225039" y="1449324"/>
              <a:ext cx="1199388" cy="149351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8" name="Google Shape;558;gdbf609fb24_2_240"/>
          <p:cNvSpPr txBox="1"/>
          <p:nvPr/>
        </p:nvSpPr>
        <p:spPr>
          <a:xfrm>
            <a:off x="8646921" y="4910556"/>
            <a:ext cx="274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998A85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1844" y="1488947"/>
            <a:ext cx="4934711" cy="2221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88" y="137236"/>
            <a:ext cx="3416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 </a:t>
            </a:r>
            <a:r>
              <a:rPr spc="-5" dirty="0"/>
              <a:t>livelli </a:t>
            </a:r>
            <a:r>
              <a:rPr dirty="0"/>
              <a:t>di maturità</a:t>
            </a:r>
            <a:r>
              <a:rPr spc="-10" dirty="0"/>
              <a:t> </a:t>
            </a:r>
            <a:r>
              <a:rPr spc="-5" dirty="0"/>
              <a:t>digitale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9425" y="1882266"/>
            <a:ext cx="949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FASHIONISTAS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7801" y="3027933"/>
            <a:ext cx="7747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BEGINNERS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8270" y="1871598"/>
            <a:ext cx="11690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</a:t>
            </a:r>
            <a:r>
              <a:rPr kumimoji="0" sz="1000" b="1" i="0" u="none" strike="noStrike" kern="1200" cap="none" spc="-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MASTERS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3200" y="2984753"/>
            <a:ext cx="10883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CONSERVATIVES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07335" y="1353273"/>
            <a:ext cx="5045075" cy="2602865"/>
            <a:chOff x="2307335" y="1353273"/>
            <a:chExt cx="5045075" cy="2602865"/>
          </a:xfrm>
        </p:grpSpPr>
        <p:sp>
          <p:nvSpPr>
            <p:cNvPr id="9" name="object 9"/>
            <p:cNvSpPr/>
            <p:nvPr/>
          </p:nvSpPr>
          <p:spPr>
            <a:xfrm>
              <a:off x="2585465" y="2599181"/>
              <a:ext cx="4756785" cy="13970"/>
            </a:xfrm>
            <a:custGeom>
              <a:avLst/>
              <a:gdLst/>
              <a:ahLst/>
              <a:cxnLst/>
              <a:rect l="l" t="t" r="r" b="b"/>
              <a:pathLst>
                <a:path w="4756784" h="13969">
                  <a:moveTo>
                    <a:pt x="0" y="0"/>
                  </a:moveTo>
                  <a:lnTo>
                    <a:pt x="4756277" y="0"/>
                  </a:lnTo>
                </a:path>
                <a:path w="4756784" h="13969">
                  <a:moveTo>
                    <a:pt x="2203704" y="13716"/>
                  </a:moveTo>
                  <a:lnTo>
                    <a:pt x="2237105" y="13716"/>
                  </a:lnTo>
                </a:path>
              </a:pathLst>
            </a:custGeom>
            <a:ln w="1981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307335" y="1353273"/>
              <a:ext cx="277495" cy="2602865"/>
            </a:xfrm>
            <a:custGeom>
              <a:avLst/>
              <a:gdLst/>
              <a:ahLst/>
              <a:cxnLst/>
              <a:rect l="l" t="t" r="r" b="b"/>
              <a:pathLst>
                <a:path w="277494" h="2602865">
                  <a:moveTo>
                    <a:pt x="276999" y="0"/>
                  </a:moveTo>
                  <a:lnTo>
                    <a:pt x="0" y="0"/>
                  </a:lnTo>
                  <a:lnTo>
                    <a:pt x="0" y="2602484"/>
                  </a:lnTo>
                  <a:lnTo>
                    <a:pt x="276999" y="2602484"/>
                  </a:lnTo>
                  <a:lnTo>
                    <a:pt x="276999" y="0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58644" y="1482554"/>
            <a:ext cx="177800" cy="2462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Competenze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digitali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-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Digital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Capability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4704" y="3718559"/>
            <a:ext cx="4948555" cy="192405"/>
          </a:xfrm>
          <a:prstGeom prst="rect">
            <a:avLst/>
          </a:prstGeom>
          <a:solidFill>
            <a:srgbClr val="007093"/>
          </a:solidFill>
        </p:spPr>
        <p:txBody>
          <a:bodyPr vert="horz" wrap="square" lIns="0" tIns="0" rIns="0" bIns="0" rtlCol="0">
            <a:spAutoFit/>
          </a:bodyPr>
          <a:lstStyle/>
          <a:p>
            <a:pPr marL="1974214" marR="0" lvl="0" indent="0" algn="l" defTabSz="914400" rtl="0" eaLnBrk="1" fontAlgn="auto" latinLnBrk="0" hangingPunct="1">
              <a:lnSpc>
                <a:spcPts val="1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Leadership</a:t>
            </a:r>
            <a:r>
              <a:rPr kumimoji="0" sz="12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Capability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6879" y="4239564"/>
            <a:ext cx="5582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5695" marR="5080" lvl="0" indent="-11036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Come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trasformazione di successo dipende da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aziende la</a:t>
            </a:r>
            <a:r>
              <a:rPr kumimoji="0" sz="1200" b="0" i="0" u="none" strike="noStrike" kern="1200" cap="none" spc="-22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gestiscono  più che sulla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implementazione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nuove</a:t>
            </a:r>
            <a:r>
              <a:rPr kumimoji="0" sz="1200" b="0" i="0" u="none" strike="noStrike" kern="1200" cap="none" spc="-22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tecnologie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159" y="2147442"/>
            <a:ext cx="15748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381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Cosa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l’utilizzo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della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tecnologia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digitale per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trasformare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l'esperienza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</a:t>
            </a:r>
            <a:r>
              <a:rPr kumimoji="0" sz="1200" b="0" i="0" u="none" strike="noStrike" kern="1200" cap="none" spc="-20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cliente,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processi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operativi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modelli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1200" b="0" i="0" u="none" strike="noStrike" kern="1200" cap="none" spc="-19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93443" y="1604772"/>
            <a:ext cx="248285" cy="1941830"/>
            <a:chOff x="1993443" y="1604772"/>
            <a:chExt cx="248285" cy="1941830"/>
          </a:xfrm>
        </p:grpSpPr>
        <p:sp>
          <p:nvSpPr>
            <p:cNvPr id="16" name="object 16"/>
            <p:cNvSpPr/>
            <p:nvPr/>
          </p:nvSpPr>
          <p:spPr>
            <a:xfrm>
              <a:off x="1993443" y="1615467"/>
              <a:ext cx="248282" cy="19308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010155" y="1604772"/>
              <a:ext cx="164465" cy="1897380"/>
            </a:xfrm>
            <a:custGeom>
              <a:avLst/>
              <a:gdLst/>
              <a:ahLst/>
              <a:cxnLst/>
              <a:rect l="l" t="t" r="r" b="b"/>
              <a:pathLst>
                <a:path w="164464" h="1897379">
                  <a:moveTo>
                    <a:pt x="0" y="0"/>
                  </a:moveTo>
                  <a:lnTo>
                    <a:pt x="0" y="1897126"/>
                  </a:lnTo>
                  <a:lnTo>
                    <a:pt x="164464" y="948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9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29000" y="3982211"/>
            <a:ext cx="2638425" cy="224154"/>
            <a:chOff x="3429000" y="3982211"/>
            <a:chExt cx="2638425" cy="224154"/>
          </a:xfrm>
        </p:grpSpPr>
        <p:sp>
          <p:nvSpPr>
            <p:cNvPr id="19" name="object 19"/>
            <p:cNvSpPr/>
            <p:nvPr/>
          </p:nvSpPr>
          <p:spPr>
            <a:xfrm>
              <a:off x="3442716" y="3982211"/>
              <a:ext cx="2624328" cy="224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429000" y="3994403"/>
              <a:ext cx="2599690" cy="141605"/>
            </a:xfrm>
            <a:custGeom>
              <a:avLst/>
              <a:gdLst/>
              <a:ahLst/>
              <a:cxnLst/>
              <a:rect l="l" t="t" r="r" b="b"/>
              <a:pathLst>
                <a:path w="2599690" h="141604">
                  <a:moveTo>
                    <a:pt x="1299717" y="0"/>
                  </a:moveTo>
                  <a:lnTo>
                    <a:pt x="0" y="141211"/>
                  </a:lnTo>
                  <a:lnTo>
                    <a:pt x="2599563" y="141211"/>
                  </a:lnTo>
                  <a:lnTo>
                    <a:pt x="1299717" y="0"/>
                  </a:lnTo>
                  <a:close/>
                </a:path>
              </a:pathLst>
            </a:custGeom>
            <a:solidFill>
              <a:srgbClr val="00709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646921" y="4910556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998A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482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gdbf609fb24_6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300"/>
            <a:ext cx="8669876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0172" y="2197607"/>
            <a:ext cx="6066790" cy="464820"/>
          </a:xfrm>
          <a:custGeom>
            <a:avLst/>
            <a:gdLst/>
            <a:ahLst/>
            <a:cxnLst/>
            <a:rect l="l" t="t" r="r" b="b"/>
            <a:pathLst>
              <a:path w="6066790" h="464819">
                <a:moveTo>
                  <a:pt x="2058416" y="232410"/>
                </a:moveTo>
                <a:lnTo>
                  <a:pt x="1975612" y="0"/>
                </a:lnTo>
                <a:lnTo>
                  <a:pt x="0" y="0"/>
                </a:lnTo>
                <a:lnTo>
                  <a:pt x="82677" y="232410"/>
                </a:lnTo>
                <a:lnTo>
                  <a:pt x="0" y="464693"/>
                </a:lnTo>
                <a:lnTo>
                  <a:pt x="1975612" y="464693"/>
                </a:lnTo>
                <a:lnTo>
                  <a:pt x="2058416" y="232410"/>
                </a:lnTo>
                <a:close/>
              </a:path>
              <a:path w="6066790" h="464819">
                <a:moveTo>
                  <a:pt x="4056380" y="232410"/>
                </a:moveTo>
                <a:lnTo>
                  <a:pt x="3973703" y="0"/>
                </a:lnTo>
                <a:lnTo>
                  <a:pt x="1999488" y="0"/>
                </a:lnTo>
                <a:lnTo>
                  <a:pt x="2082292" y="232410"/>
                </a:lnTo>
                <a:lnTo>
                  <a:pt x="1999488" y="464693"/>
                </a:lnTo>
                <a:lnTo>
                  <a:pt x="3973703" y="464693"/>
                </a:lnTo>
                <a:lnTo>
                  <a:pt x="4056380" y="232410"/>
                </a:lnTo>
                <a:close/>
              </a:path>
              <a:path w="6066790" h="464819">
                <a:moveTo>
                  <a:pt x="6066663" y="232410"/>
                </a:moveTo>
                <a:lnTo>
                  <a:pt x="5983859" y="0"/>
                </a:lnTo>
                <a:lnTo>
                  <a:pt x="4008120" y="0"/>
                </a:lnTo>
                <a:lnTo>
                  <a:pt x="4090924" y="232410"/>
                </a:lnTo>
                <a:lnTo>
                  <a:pt x="4008120" y="464693"/>
                </a:lnTo>
                <a:lnTo>
                  <a:pt x="5983859" y="464693"/>
                </a:lnTo>
                <a:lnTo>
                  <a:pt x="6066663" y="232410"/>
                </a:lnTo>
                <a:close/>
              </a:path>
            </a:pathLst>
          </a:custGeom>
          <a:solidFill>
            <a:srgbClr val="0085B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4588" y="1639823"/>
            <a:ext cx="2658110" cy="490220"/>
          </a:xfrm>
          <a:custGeom>
            <a:avLst/>
            <a:gdLst/>
            <a:ahLst/>
            <a:cxnLst/>
            <a:rect l="l" t="t" r="r" b="b"/>
            <a:pathLst>
              <a:path w="2658110" h="490219">
                <a:moveTo>
                  <a:pt x="0" y="81661"/>
                </a:moveTo>
                <a:lnTo>
                  <a:pt x="6426" y="49911"/>
                </a:lnTo>
                <a:lnTo>
                  <a:pt x="23952" y="23875"/>
                </a:lnTo>
                <a:lnTo>
                  <a:pt x="49949" y="6476"/>
                </a:lnTo>
                <a:lnTo>
                  <a:pt x="81762" y="0"/>
                </a:lnTo>
                <a:lnTo>
                  <a:pt x="2575941" y="0"/>
                </a:lnTo>
                <a:lnTo>
                  <a:pt x="2607691" y="6476"/>
                </a:lnTo>
                <a:lnTo>
                  <a:pt x="2633726" y="23875"/>
                </a:lnTo>
                <a:lnTo>
                  <a:pt x="2651252" y="49911"/>
                </a:lnTo>
                <a:lnTo>
                  <a:pt x="2657602" y="81661"/>
                </a:lnTo>
                <a:lnTo>
                  <a:pt x="2657602" y="408558"/>
                </a:lnTo>
                <a:lnTo>
                  <a:pt x="2651252" y="440308"/>
                </a:lnTo>
                <a:lnTo>
                  <a:pt x="2633726" y="466344"/>
                </a:lnTo>
                <a:lnTo>
                  <a:pt x="2607691" y="483743"/>
                </a:lnTo>
                <a:lnTo>
                  <a:pt x="2575941" y="490219"/>
                </a:lnTo>
                <a:lnTo>
                  <a:pt x="81762" y="490219"/>
                </a:lnTo>
                <a:lnTo>
                  <a:pt x="49949" y="483743"/>
                </a:lnTo>
                <a:lnTo>
                  <a:pt x="23952" y="466344"/>
                </a:lnTo>
                <a:lnTo>
                  <a:pt x="6426" y="440308"/>
                </a:lnTo>
                <a:lnTo>
                  <a:pt x="0" y="408558"/>
                </a:lnTo>
                <a:lnTo>
                  <a:pt x="0" y="81661"/>
                </a:lnTo>
                <a:close/>
              </a:path>
            </a:pathLst>
          </a:custGeom>
          <a:ln w="12192">
            <a:solidFill>
              <a:srgbClr val="0070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0613" y="1772792"/>
            <a:ext cx="1214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</a:t>
            </a:r>
            <a:r>
              <a:rPr kumimoji="0" sz="1200" b="1" i="0" u="none" strike="noStrike" kern="1200" cap="none" spc="17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56076" y="1650492"/>
            <a:ext cx="2602865" cy="490220"/>
          </a:xfrm>
          <a:custGeom>
            <a:avLst/>
            <a:gdLst/>
            <a:ahLst/>
            <a:cxnLst/>
            <a:rect l="l" t="t" r="r" b="b"/>
            <a:pathLst>
              <a:path w="2602865" h="490219">
                <a:moveTo>
                  <a:pt x="0" y="81661"/>
                </a:moveTo>
                <a:lnTo>
                  <a:pt x="6476" y="49911"/>
                </a:lnTo>
                <a:lnTo>
                  <a:pt x="23875" y="23875"/>
                </a:lnTo>
                <a:lnTo>
                  <a:pt x="49911" y="6477"/>
                </a:lnTo>
                <a:lnTo>
                  <a:pt x="81787" y="0"/>
                </a:lnTo>
                <a:lnTo>
                  <a:pt x="2520823" y="0"/>
                </a:lnTo>
                <a:lnTo>
                  <a:pt x="2552573" y="6477"/>
                </a:lnTo>
                <a:lnTo>
                  <a:pt x="2578608" y="23875"/>
                </a:lnTo>
                <a:lnTo>
                  <a:pt x="2596007" y="49911"/>
                </a:lnTo>
                <a:lnTo>
                  <a:pt x="2602484" y="81661"/>
                </a:lnTo>
                <a:lnTo>
                  <a:pt x="2602484" y="408559"/>
                </a:lnTo>
                <a:lnTo>
                  <a:pt x="2596007" y="440309"/>
                </a:lnTo>
                <a:lnTo>
                  <a:pt x="2578608" y="466344"/>
                </a:lnTo>
                <a:lnTo>
                  <a:pt x="2552573" y="483743"/>
                </a:lnTo>
                <a:lnTo>
                  <a:pt x="2520823" y="490220"/>
                </a:lnTo>
                <a:lnTo>
                  <a:pt x="81787" y="490220"/>
                </a:lnTo>
                <a:lnTo>
                  <a:pt x="49911" y="483743"/>
                </a:lnTo>
                <a:lnTo>
                  <a:pt x="23875" y="466344"/>
                </a:lnTo>
                <a:lnTo>
                  <a:pt x="6476" y="440309"/>
                </a:lnTo>
                <a:lnTo>
                  <a:pt x="0" y="408559"/>
                </a:lnTo>
                <a:lnTo>
                  <a:pt x="0" y="81661"/>
                </a:lnTo>
                <a:close/>
              </a:path>
            </a:pathLst>
          </a:custGeom>
          <a:ln w="12192">
            <a:solidFill>
              <a:srgbClr val="0070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8594" y="1783842"/>
            <a:ext cx="959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niz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3555" y="1661160"/>
            <a:ext cx="2547620" cy="481330"/>
          </a:xfrm>
          <a:custGeom>
            <a:avLst/>
            <a:gdLst/>
            <a:ahLst/>
            <a:cxnLst/>
            <a:rect l="l" t="t" r="r" b="b"/>
            <a:pathLst>
              <a:path w="2547620" h="481330">
                <a:moveTo>
                  <a:pt x="0" y="80137"/>
                </a:moveTo>
                <a:lnTo>
                  <a:pt x="6350" y="49022"/>
                </a:lnTo>
                <a:lnTo>
                  <a:pt x="23495" y="23494"/>
                </a:lnTo>
                <a:lnTo>
                  <a:pt x="49022" y="6350"/>
                </a:lnTo>
                <a:lnTo>
                  <a:pt x="80264" y="0"/>
                </a:lnTo>
                <a:lnTo>
                  <a:pt x="2467355" y="0"/>
                </a:lnTo>
                <a:lnTo>
                  <a:pt x="2498598" y="6350"/>
                </a:lnTo>
                <a:lnTo>
                  <a:pt x="2524125" y="23494"/>
                </a:lnTo>
                <a:lnTo>
                  <a:pt x="2541270" y="49022"/>
                </a:lnTo>
                <a:lnTo>
                  <a:pt x="2547620" y="80137"/>
                </a:lnTo>
                <a:lnTo>
                  <a:pt x="2547620" y="400938"/>
                </a:lnTo>
                <a:lnTo>
                  <a:pt x="2541270" y="432181"/>
                </a:lnTo>
                <a:lnTo>
                  <a:pt x="2524125" y="457707"/>
                </a:lnTo>
                <a:lnTo>
                  <a:pt x="2498598" y="474852"/>
                </a:lnTo>
                <a:lnTo>
                  <a:pt x="2467355" y="481202"/>
                </a:lnTo>
                <a:lnTo>
                  <a:pt x="80264" y="481202"/>
                </a:lnTo>
                <a:lnTo>
                  <a:pt x="49022" y="474852"/>
                </a:lnTo>
                <a:lnTo>
                  <a:pt x="23495" y="457707"/>
                </a:lnTo>
                <a:lnTo>
                  <a:pt x="6350" y="432181"/>
                </a:lnTo>
                <a:lnTo>
                  <a:pt x="0" y="400938"/>
                </a:lnTo>
                <a:lnTo>
                  <a:pt x="0" y="80137"/>
                </a:lnTo>
                <a:close/>
              </a:path>
            </a:pathLst>
          </a:custGeom>
          <a:ln w="12192">
            <a:solidFill>
              <a:srgbClr val="0070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2457" y="1789938"/>
            <a:ext cx="184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Transformation</a:t>
            </a:r>
            <a:r>
              <a:rPr kumimoji="0" sz="1200" b="1" i="0" u="none" strike="noStrike" kern="1200" cap="none" spc="-17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Roadmap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4588" y="1095755"/>
            <a:ext cx="8005445" cy="455930"/>
          </a:xfrm>
          <a:custGeom>
            <a:avLst/>
            <a:gdLst/>
            <a:ahLst/>
            <a:cxnLst/>
            <a:rect l="l" t="t" r="r" b="b"/>
            <a:pathLst>
              <a:path w="8005445" h="455930">
                <a:moveTo>
                  <a:pt x="0" y="75946"/>
                </a:moveTo>
                <a:lnTo>
                  <a:pt x="5981" y="46355"/>
                </a:lnTo>
                <a:lnTo>
                  <a:pt x="22288" y="22225"/>
                </a:lnTo>
                <a:lnTo>
                  <a:pt x="46469" y="5969"/>
                </a:lnTo>
                <a:lnTo>
                  <a:pt x="76073" y="0"/>
                </a:lnTo>
                <a:lnTo>
                  <a:pt x="7928863" y="0"/>
                </a:lnTo>
                <a:lnTo>
                  <a:pt x="7958455" y="5969"/>
                </a:lnTo>
                <a:lnTo>
                  <a:pt x="7982711" y="22225"/>
                </a:lnTo>
                <a:lnTo>
                  <a:pt x="7998967" y="46355"/>
                </a:lnTo>
                <a:lnTo>
                  <a:pt x="8004936" y="75946"/>
                </a:lnTo>
                <a:lnTo>
                  <a:pt x="8004936" y="379603"/>
                </a:lnTo>
                <a:lnTo>
                  <a:pt x="7998967" y="409194"/>
                </a:lnTo>
                <a:lnTo>
                  <a:pt x="7982711" y="433324"/>
                </a:lnTo>
                <a:lnTo>
                  <a:pt x="7958455" y="449580"/>
                </a:lnTo>
                <a:lnTo>
                  <a:pt x="7928863" y="455549"/>
                </a:lnTo>
                <a:lnTo>
                  <a:pt x="76073" y="455549"/>
                </a:lnTo>
                <a:lnTo>
                  <a:pt x="46469" y="449580"/>
                </a:lnTo>
                <a:lnTo>
                  <a:pt x="22288" y="433324"/>
                </a:lnTo>
                <a:lnTo>
                  <a:pt x="5981" y="409194"/>
                </a:lnTo>
                <a:lnTo>
                  <a:pt x="0" y="379603"/>
                </a:lnTo>
                <a:lnTo>
                  <a:pt x="0" y="75946"/>
                </a:lnTo>
                <a:close/>
              </a:path>
            </a:pathLst>
          </a:custGeom>
          <a:ln w="12192">
            <a:solidFill>
              <a:srgbClr val="0070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6359" y="1210817"/>
            <a:ext cx="198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Strategy &amp;</a:t>
            </a:r>
            <a:r>
              <a:rPr kumimoji="0" sz="1200" b="1" i="0" u="none" strike="noStrike" kern="1200" cap="none" spc="-17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7636" y="2194560"/>
            <a:ext cx="2058670" cy="463550"/>
          </a:xfrm>
          <a:custGeom>
            <a:avLst/>
            <a:gdLst/>
            <a:ahLst/>
            <a:cxnLst/>
            <a:rect l="l" t="t" r="r" b="b"/>
            <a:pathLst>
              <a:path w="2058670" h="463550">
                <a:moveTo>
                  <a:pt x="1975739" y="0"/>
                </a:moveTo>
                <a:lnTo>
                  <a:pt x="0" y="0"/>
                </a:lnTo>
                <a:lnTo>
                  <a:pt x="82765" y="231647"/>
                </a:lnTo>
                <a:lnTo>
                  <a:pt x="0" y="463169"/>
                </a:lnTo>
                <a:lnTo>
                  <a:pt x="1975739" y="463169"/>
                </a:lnTo>
                <a:lnTo>
                  <a:pt x="2058415" y="231647"/>
                </a:lnTo>
                <a:lnTo>
                  <a:pt x="1975739" y="0"/>
                </a:lnTo>
                <a:close/>
              </a:path>
            </a:pathLst>
          </a:custGeom>
          <a:solidFill>
            <a:srgbClr val="0085B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3732" y="2767583"/>
            <a:ext cx="1967864" cy="1044000"/>
          </a:xfrm>
          <a:prstGeom prst="rect">
            <a:avLst/>
          </a:prstGeom>
          <a:ln w="12191">
            <a:solidFill>
              <a:srgbClr val="007093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98120" marR="395605" lvl="0" indent="-1524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98755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Migliorare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l'efficienza</a:t>
            </a:r>
            <a:r>
              <a:rPr kumimoji="0" sz="1000" b="0" i="0" u="none" strike="noStrike" kern="1200" cap="none" spc="-10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dei  </a:t>
            </a:r>
            <a:r>
              <a:rPr kumimoji="0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processi</a:t>
            </a:r>
            <a:r>
              <a:rPr kumimoji="0" sz="1000" b="0" i="0" u="none" strike="noStrike" kern="1200" cap="none" spc="-1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transaz</a:t>
            </a:r>
            <a:r>
              <a:rPr kumimoji="0" lang="it-IT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</a:t>
            </a:r>
            <a:r>
              <a:rPr kumimoji="0" sz="1000" b="0" i="0" u="none" strike="noStrike" kern="1200" cap="none" spc="-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nali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8120" marR="0" lvl="0" indent="-1530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98755" algn="l"/>
              </a:tabLst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Funzione globale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it-IT" sz="1000" b="0" i="0" u="none" strike="noStrike" kern="1200" cap="none" spc="-2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nterprise</a:t>
            </a:r>
            <a:r>
              <a:rPr kumimoji="0" lang="it-IT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it-IT" sz="1000" b="0" i="0" u="none" strike="noStrike" kern="1200" cap="none" spc="-2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erformance</a:t>
            </a:r>
            <a:r>
              <a:rPr kumimoji="0" lang="it-IT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it-IT" sz="1000" b="0" i="0" u="none" strike="noStrike" kern="1200" cap="none" spc="-25" normalizeH="0" baseline="0" noProof="0" dirty="0" err="1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anagement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8120" marR="294005" lvl="0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98755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Pianificazione ed</a:t>
            </a:r>
            <a:r>
              <a:rPr kumimoji="0" sz="1000" b="0" i="0" u="none" strike="noStrike" kern="1200" cap="none" spc="-15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 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</a:t>
            </a:r>
            <a:r>
              <a:rPr kumimoji="0" sz="1000" b="0" i="0" u="none" strike="noStrike" kern="1200" cap="none" spc="-1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1356" y="2283079"/>
            <a:ext cx="1737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Finance</a:t>
            </a:r>
            <a:r>
              <a:rPr kumimoji="0" sz="1200" b="1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48939" y="2767582"/>
            <a:ext cx="1967864" cy="1044000"/>
          </a:xfrm>
          <a:prstGeom prst="rect">
            <a:avLst/>
          </a:prstGeom>
          <a:ln w="12192">
            <a:solidFill>
              <a:srgbClr val="007093"/>
            </a:solidFill>
          </a:ln>
        </p:spPr>
        <p:txBody>
          <a:bodyPr vert="horz" wrap="square" lIns="0" tIns="98425" rIns="0" bIns="0" rtlCol="0">
            <a:noAutofit/>
          </a:bodyPr>
          <a:lstStyle/>
          <a:p>
            <a:pPr marL="217804" marR="0" lvl="0" indent="-154305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1844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Nuovo landscape</a:t>
            </a:r>
            <a:r>
              <a:rPr kumimoji="0" sz="1000" b="0" i="0" u="none" strike="noStrike" kern="1200" cap="none" spc="-19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B2B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7804" marR="0" lvl="0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1844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Omnicanalità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7804" marR="762000" lvl="0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1844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Consumer</a:t>
            </a:r>
            <a:r>
              <a:rPr kumimoji="0" sz="1000" b="0" i="0" u="none" strike="noStrike" kern="1200" cap="none" spc="-1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Insight 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Engagement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17804" marR="0" lvl="0" indent="-1543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1844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Consumer</a:t>
            </a:r>
            <a:r>
              <a:rPr kumimoji="0" sz="1000" b="0" i="0" u="none" strike="noStrike" kern="1200" cap="none" spc="-1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5903" y="2283079"/>
            <a:ext cx="1235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</a:t>
            </a:r>
            <a:r>
              <a:rPr kumimoji="0" sz="1200" b="1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9764" y="2767582"/>
            <a:ext cx="1965960" cy="1044000"/>
          </a:xfrm>
          <a:prstGeom prst="rect">
            <a:avLst/>
          </a:prstGeom>
          <a:ln w="12192">
            <a:solidFill>
              <a:srgbClr val="007093"/>
            </a:solidFill>
          </a:ln>
        </p:spPr>
        <p:txBody>
          <a:bodyPr vert="horz" wrap="square" lIns="0" tIns="98425" rIns="0" bIns="0" rtlCol="0">
            <a:noAutofit/>
          </a:bodyPr>
          <a:lstStyle/>
          <a:p>
            <a:pPr marL="269240" marR="0" lvl="0" indent="-153035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69875" algn="l"/>
              </a:tabLst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Eccellenza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operativa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9240" marR="0" lvl="0" indent="-1530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69875" algn="l"/>
              </a:tabLst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Workforce</a:t>
            </a:r>
            <a:r>
              <a:rPr kumimoji="0" sz="1000" b="0" i="0" u="none" strike="noStrike" kern="1200" cap="none" spc="-18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optimization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9240" marR="813435" lvl="0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69875" algn="l"/>
              </a:tabLst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Smart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</a:t>
            </a:r>
            <a:r>
              <a:rPr kumimoji="0" sz="1000" b="0" i="0" u="none" strike="noStrike" kern="1200" cap="none" spc="-13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 collaboration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9240" marR="0" lvl="0" indent="-1530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69875" algn="l"/>
              </a:tabLst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3905" y="2283079"/>
            <a:ext cx="1240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</a:t>
            </a:r>
            <a:r>
              <a:rPr kumimoji="0" sz="12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99731" y="2767582"/>
            <a:ext cx="1967864" cy="1044000"/>
          </a:xfrm>
          <a:prstGeom prst="rect">
            <a:avLst/>
          </a:prstGeom>
          <a:ln w="12192">
            <a:solidFill>
              <a:srgbClr val="007093"/>
            </a:solidFill>
          </a:ln>
        </p:spPr>
        <p:txBody>
          <a:bodyPr vert="horz" wrap="square" lIns="0" tIns="98425" rIns="0" bIns="0" rtlCol="0">
            <a:noAutofit/>
          </a:bodyPr>
          <a:lstStyle/>
          <a:p>
            <a:pPr marL="237490" marR="0" lvl="0" indent="-1524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3749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Industrial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Industry</a:t>
            </a:r>
            <a:r>
              <a:rPr kumimoji="0" sz="1000" b="0" i="0" u="none" strike="noStrike" kern="1200" cap="none" spc="-16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7490" marR="380365" lvl="0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37490" algn="l"/>
              </a:tabLst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Gestione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1000" b="0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Beni  ed</a:t>
            </a:r>
            <a:r>
              <a:rPr kumimoji="0" sz="1000" b="0" i="0" u="none" strike="noStrike" kern="1200" cap="none" spc="-1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7490" marR="0" lvl="0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37490" algn="l"/>
              </a:tabLst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30542" y="2283079"/>
            <a:ext cx="1344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</a:t>
            </a:r>
            <a:r>
              <a:rPr kumimoji="0" sz="1200" b="1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5565" marR="5080">
              <a:lnSpc>
                <a:spcPts val="2700"/>
              </a:lnSpc>
              <a:spcBef>
                <a:spcPts val="340"/>
              </a:spcBef>
            </a:pPr>
            <a:r>
              <a:rPr spc="-15" dirty="0"/>
              <a:t>L’approccio </a:t>
            </a:r>
            <a:r>
              <a:rPr dirty="0"/>
              <a:t>integrato </a:t>
            </a:r>
            <a:r>
              <a:rPr spc="-5" dirty="0"/>
              <a:t>richiede un </a:t>
            </a:r>
            <a:r>
              <a:rPr dirty="0"/>
              <a:t>coordinamento tra </a:t>
            </a:r>
            <a:r>
              <a:rPr spc="-5" dirty="0"/>
              <a:t>le diverse  aree e ruoli</a:t>
            </a:r>
            <a:r>
              <a:rPr spc="-80" dirty="0"/>
              <a:t> </a:t>
            </a:r>
            <a:r>
              <a:rPr spc="-5" dirty="0"/>
              <a:t>aziendali</a:t>
            </a:r>
          </a:p>
        </p:txBody>
      </p:sp>
      <p:sp>
        <p:nvSpPr>
          <p:cNvPr id="21" name="object 21"/>
          <p:cNvSpPr/>
          <p:nvPr/>
        </p:nvSpPr>
        <p:spPr>
          <a:xfrm>
            <a:off x="557784" y="4325111"/>
            <a:ext cx="76200" cy="323215"/>
          </a:xfrm>
          <a:custGeom>
            <a:avLst/>
            <a:gdLst/>
            <a:ahLst/>
            <a:cxnLst/>
            <a:rect l="l" t="t" r="r" b="b"/>
            <a:pathLst>
              <a:path w="76200" h="323214">
                <a:moveTo>
                  <a:pt x="76200" y="246583"/>
                </a:moveTo>
                <a:lnTo>
                  <a:pt x="44450" y="246583"/>
                </a:lnTo>
                <a:lnTo>
                  <a:pt x="44450" y="0"/>
                </a:lnTo>
                <a:lnTo>
                  <a:pt x="31750" y="0"/>
                </a:lnTo>
                <a:lnTo>
                  <a:pt x="31750" y="246583"/>
                </a:lnTo>
                <a:lnTo>
                  <a:pt x="0" y="246583"/>
                </a:lnTo>
                <a:lnTo>
                  <a:pt x="38100" y="322745"/>
                </a:lnTo>
                <a:lnTo>
                  <a:pt x="69850" y="259270"/>
                </a:lnTo>
                <a:lnTo>
                  <a:pt x="76200" y="246583"/>
                </a:lnTo>
                <a:close/>
              </a:path>
            </a:pathLst>
          </a:custGeom>
          <a:solidFill>
            <a:srgbClr val="0085B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7784" y="3846576"/>
            <a:ext cx="76200" cy="325120"/>
          </a:xfrm>
          <a:custGeom>
            <a:avLst/>
            <a:gdLst/>
            <a:ahLst/>
            <a:cxnLst/>
            <a:rect l="l" t="t" r="r" b="b"/>
            <a:pathLst>
              <a:path w="76200" h="325120">
                <a:moveTo>
                  <a:pt x="76200" y="76187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187"/>
                </a:lnTo>
                <a:lnTo>
                  <a:pt x="31750" y="76187"/>
                </a:lnTo>
                <a:lnTo>
                  <a:pt x="31750" y="324612"/>
                </a:lnTo>
                <a:lnTo>
                  <a:pt x="44450" y="324612"/>
                </a:lnTo>
                <a:lnTo>
                  <a:pt x="44450" y="76187"/>
                </a:lnTo>
                <a:lnTo>
                  <a:pt x="76200" y="76187"/>
                </a:lnTo>
                <a:close/>
              </a:path>
            </a:pathLst>
          </a:custGeom>
          <a:solidFill>
            <a:srgbClr val="0085B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3108" y="4171188"/>
            <a:ext cx="227329" cy="15430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7784" y="1770887"/>
            <a:ext cx="76200" cy="259079"/>
          </a:xfrm>
          <a:custGeom>
            <a:avLst/>
            <a:gdLst/>
            <a:ahLst/>
            <a:cxnLst/>
            <a:rect l="l" t="t" r="r" b="b"/>
            <a:pathLst>
              <a:path w="76200" h="259080">
                <a:moveTo>
                  <a:pt x="76200" y="182753"/>
                </a:moveTo>
                <a:lnTo>
                  <a:pt x="44450" y="182753"/>
                </a:lnTo>
                <a:lnTo>
                  <a:pt x="44450" y="0"/>
                </a:lnTo>
                <a:lnTo>
                  <a:pt x="31750" y="0"/>
                </a:lnTo>
                <a:lnTo>
                  <a:pt x="31750" y="182753"/>
                </a:lnTo>
                <a:lnTo>
                  <a:pt x="0" y="182753"/>
                </a:lnTo>
                <a:lnTo>
                  <a:pt x="38100" y="259080"/>
                </a:lnTo>
                <a:lnTo>
                  <a:pt x="69850" y="195453"/>
                </a:lnTo>
                <a:lnTo>
                  <a:pt x="76200" y="182753"/>
                </a:lnTo>
                <a:close/>
              </a:path>
            </a:pathLst>
          </a:custGeom>
          <a:solidFill>
            <a:srgbClr val="0030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7784" y="1357883"/>
            <a:ext cx="69850" cy="259079"/>
          </a:xfrm>
          <a:custGeom>
            <a:avLst/>
            <a:gdLst/>
            <a:ahLst/>
            <a:cxnLst/>
            <a:rect l="l" t="t" r="r" b="b"/>
            <a:pathLst>
              <a:path w="69850" h="259080">
                <a:moveTo>
                  <a:pt x="69850" y="63627"/>
                </a:moveTo>
                <a:lnTo>
                  <a:pt x="38100" y="0"/>
                </a:lnTo>
                <a:lnTo>
                  <a:pt x="0" y="76327"/>
                </a:lnTo>
                <a:lnTo>
                  <a:pt x="31750" y="76327"/>
                </a:lnTo>
                <a:lnTo>
                  <a:pt x="31750" y="259080"/>
                </a:lnTo>
                <a:lnTo>
                  <a:pt x="44450" y="259080"/>
                </a:lnTo>
                <a:lnTo>
                  <a:pt x="44450" y="63627"/>
                </a:lnTo>
                <a:lnTo>
                  <a:pt x="69850" y="63627"/>
                </a:lnTo>
                <a:close/>
              </a:path>
            </a:pathLst>
          </a:custGeom>
          <a:solidFill>
            <a:srgbClr val="0030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7200" y="1616963"/>
            <a:ext cx="277495" cy="154305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4424" y="1286255"/>
            <a:ext cx="504825" cy="154305"/>
          </a:xfrm>
          <a:custGeom>
            <a:avLst/>
            <a:gdLst/>
            <a:ahLst/>
            <a:cxnLst/>
            <a:rect l="l" t="t" r="r" b="b"/>
            <a:pathLst>
              <a:path w="504825" h="154305">
                <a:moveTo>
                  <a:pt x="504444" y="0"/>
                </a:moveTo>
                <a:lnTo>
                  <a:pt x="0" y="0"/>
                </a:lnTo>
                <a:lnTo>
                  <a:pt x="0" y="153924"/>
                </a:lnTo>
                <a:lnTo>
                  <a:pt x="504444" y="153924"/>
                </a:lnTo>
                <a:lnTo>
                  <a:pt x="504444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4424" y="1286255"/>
            <a:ext cx="50482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marR="0" lvl="0" indent="0" algn="l" defTabSz="914400" rtl="0" eaLnBrk="1" fontAlgn="auto" latinLnBrk="0" hangingPunct="1">
              <a:lnSpc>
                <a:spcPts val="11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</a:t>
            </a:r>
            <a:r>
              <a:rPr kumimoji="0" sz="1000" b="1" i="0" u="none" strike="noStrike" kern="1200" cap="none" spc="-17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7784" y="3322192"/>
            <a:ext cx="76200" cy="509270"/>
          </a:xfrm>
          <a:custGeom>
            <a:avLst/>
            <a:gdLst/>
            <a:ahLst/>
            <a:cxnLst/>
            <a:rect l="l" t="t" r="r" b="b"/>
            <a:pathLst>
              <a:path w="76200" h="509270">
                <a:moveTo>
                  <a:pt x="76200" y="432943"/>
                </a:moveTo>
                <a:lnTo>
                  <a:pt x="44450" y="432943"/>
                </a:lnTo>
                <a:lnTo>
                  <a:pt x="44450" y="0"/>
                </a:lnTo>
                <a:lnTo>
                  <a:pt x="31750" y="0"/>
                </a:lnTo>
                <a:lnTo>
                  <a:pt x="31750" y="432943"/>
                </a:lnTo>
                <a:lnTo>
                  <a:pt x="0" y="432943"/>
                </a:lnTo>
                <a:lnTo>
                  <a:pt x="38100" y="509143"/>
                </a:lnTo>
                <a:lnTo>
                  <a:pt x="69850" y="445643"/>
                </a:lnTo>
                <a:lnTo>
                  <a:pt x="76200" y="432943"/>
                </a:lnTo>
                <a:close/>
              </a:path>
            </a:pathLst>
          </a:custGeom>
          <a:solidFill>
            <a:srgbClr val="762C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7784" y="2043683"/>
            <a:ext cx="76200" cy="509270"/>
          </a:xfrm>
          <a:custGeom>
            <a:avLst/>
            <a:gdLst/>
            <a:ahLst/>
            <a:cxnLst/>
            <a:rect l="l" t="t" r="r" b="b"/>
            <a:pathLst>
              <a:path w="76200" h="509269">
                <a:moveTo>
                  <a:pt x="76200" y="76200"/>
                </a:moveTo>
                <a:lnTo>
                  <a:pt x="69850" y="63500"/>
                </a:lnTo>
                <a:lnTo>
                  <a:pt x="44450" y="12700"/>
                </a:lnTo>
                <a:lnTo>
                  <a:pt x="44450" y="63500"/>
                </a:lnTo>
                <a:lnTo>
                  <a:pt x="31750" y="63512"/>
                </a:lnTo>
                <a:lnTo>
                  <a:pt x="44450" y="63500"/>
                </a:lnTo>
                <a:lnTo>
                  <a:pt x="44450" y="127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509079"/>
                </a:lnTo>
                <a:lnTo>
                  <a:pt x="44450" y="509079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762C7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2696" y="2539110"/>
            <a:ext cx="50673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105410" lvl="0" indent="762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CFO  CDO  HR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8585" marR="5080" lvl="0" indent="-965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00" b="1" i="0" u="none" strike="noStrike" kern="1200" cap="none" spc="-2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tor  COO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5585" y="4126179"/>
            <a:ext cx="17659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0" lvl="0" indent="-15303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65735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Migration&amp;Transformation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5100" marR="0" lvl="0" indent="-1530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65735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UI Smart &amp;</a:t>
            </a:r>
            <a:r>
              <a:rPr kumimoji="0" sz="1000" b="0" i="0" u="none" strike="noStrike" kern="1200" cap="none" spc="-16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Mobility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708908" y="3778027"/>
            <a:ext cx="1953895" cy="68389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Landscape</a:t>
            </a:r>
            <a:r>
              <a:rPr kumimoji="0" sz="1200" b="1" i="0" u="none" strike="noStrike" kern="1200" cap="none" spc="-185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04A6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marR="0" lvl="0" indent="-153035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9431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Architecture &amp;</a:t>
            </a:r>
            <a:r>
              <a:rPr kumimoji="0" sz="1000" b="0" i="0" u="none" strike="noStrike" kern="1200" cap="none" spc="-13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Strategy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3675" marR="0" lvl="0" indent="-1530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94310" algn="l"/>
              </a:tabLst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Generation</a:t>
            </a:r>
            <a:r>
              <a:rPr kumimoji="0" sz="1000" b="0" i="0" u="none" strike="noStrike" kern="1200" cap="none" spc="-18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Maintenance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47129" y="4126179"/>
            <a:ext cx="1152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0" lvl="0" indent="-1524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65100" algn="l"/>
              </a:tabLst>
              <a:defRPr/>
            </a:pP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IoT</a:t>
            </a:r>
            <a:r>
              <a:rPr kumimoji="0" sz="1000" b="0" i="0" u="none" strike="noStrike" kern="1200" cap="none" spc="-1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Platform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5100" marR="0" lvl="0" indent="-152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65100" algn="l"/>
              </a:tabLst>
              <a:defRPr/>
            </a:pP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Big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sz="1000" b="0" i="0" u="none" strike="noStrike" kern="1200" cap="none" spc="-125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242F4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Platform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09827" y="3895344"/>
            <a:ext cx="8086090" cy="645160"/>
          </a:xfrm>
          <a:custGeom>
            <a:avLst/>
            <a:gdLst/>
            <a:ahLst/>
            <a:cxnLst/>
            <a:rect l="l" t="t" r="r" b="b"/>
            <a:pathLst>
              <a:path w="8086090" h="645160">
                <a:moveTo>
                  <a:pt x="0" y="107416"/>
                </a:moveTo>
                <a:lnTo>
                  <a:pt x="8445" y="65608"/>
                </a:lnTo>
                <a:lnTo>
                  <a:pt x="31496" y="31457"/>
                </a:lnTo>
                <a:lnTo>
                  <a:pt x="65671" y="8445"/>
                </a:lnTo>
                <a:lnTo>
                  <a:pt x="107518" y="0"/>
                </a:lnTo>
                <a:lnTo>
                  <a:pt x="7978521" y="0"/>
                </a:lnTo>
                <a:lnTo>
                  <a:pt x="8020304" y="8445"/>
                </a:lnTo>
                <a:lnTo>
                  <a:pt x="8054594" y="31457"/>
                </a:lnTo>
                <a:lnTo>
                  <a:pt x="8077581" y="65608"/>
                </a:lnTo>
                <a:lnTo>
                  <a:pt x="8086090" y="107416"/>
                </a:lnTo>
                <a:lnTo>
                  <a:pt x="8086090" y="537108"/>
                </a:lnTo>
                <a:lnTo>
                  <a:pt x="8077581" y="578916"/>
                </a:lnTo>
                <a:lnTo>
                  <a:pt x="8054594" y="613067"/>
                </a:lnTo>
                <a:lnTo>
                  <a:pt x="8020304" y="636092"/>
                </a:lnTo>
                <a:lnTo>
                  <a:pt x="7978521" y="644537"/>
                </a:lnTo>
                <a:lnTo>
                  <a:pt x="107518" y="644537"/>
                </a:lnTo>
                <a:lnTo>
                  <a:pt x="65671" y="636092"/>
                </a:lnTo>
                <a:lnTo>
                  <a:pt x="31496" y="613067"/>
                </a:lnTo>
                <a:lnTo>
                  <a:pt x="8445" y="578916"/>
                </a:lnTo>
                <a:lnTo>
                  <a:pt x="0" y="537108"/>
                </a:lnTo>
                <a:lnTo>
                  <a:pt x="0" y="107416"/>
                </a:lnTo>
                <a:close/>
              </a:path>
            </a:pathLst>
          </a:custGeom>
          <a:ln w="12192">
            <a:solidFill>
              <a:srgbClr val="00709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46921" y="4910556"/>
            <a:ext cx="2743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998A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88" y="0"/>
            <a:ext cx="7659370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90"/>
              </a:lnSpc>
              <a:spcBef>
                <a:spcPts val="100"/>
              </a:spcBef>
            </a:pPr>
            <a:r>
              <a:rPr spc="-5" dirty="0"/>
              <a:t>Guidare le organizzazioni verso la </a:t>
            </a:r>
            <a:r>
              <a:rPr i="1" spc="-5" dirty="0">
                <a:latin typeface="Arial"/>
                <a:cs typeface="Arial"/>
              </a:rPr>
              <a:t>Digital</a:t>
            </a:r>
            <a:r>
              <a:rPr i="1" spc="75" dirty="0">
                <a:latin typeface="Arial"/>
                <a:cs typeface="Arial"/>
              </a:rPr>
              <a:t> </a:t>
            </a:r>
            <a:r>
              <a:rPr i="1" spc="-15" dirty="0">
                <a:latin typeface="Arial"/>
                <a:cs typeface="Arial"/>
              </a:rPr>
              <a:t>Transformation</a:t>
            </a:r>
          </a:p>
          <a:p>
            <a:pPr marL="12700">
              <a:lnSpc>
                <a:spcPts val="2790"/>
              </a:lnSpc>
            </a:pPr>
            <a:r>
              <a:rPr spc="-5" dirty="0"/>
              <a:t>attraverso 4</a:t>
            </a:r>
            <a:r>
              <a:rPr spc="-110" dirty="0"/>
              <a:t> </a:t>
            </a:r>
            <a:r>
              <a:rPr spc="-5" dirty="0"/>
              <a:t>dimensioni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21018" y="1588134"/>
            <a:ext cx="1280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Creare una</a:t>
            </a:r>
            <a:r>
              <a:rPr kumimoji="0" sz="1200" b="0" i="0" u="none" strike="noStrike" kern="1200" cap="none" spc="-2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visione  condivisa di  trasformazione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futuro</a:t>
            </a:r>
            <a:r>
              <a:rPr kumimoji="0" sz="1200" b="0" i="0" u="none" strike="noStrike" kern="1200" cap="none" spc="-1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1018" y="3100197"/>
            <a:ext cx="1667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Coinvolgere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dipendenti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maniera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massiva per  rendere reale la</a:t>
            </a:r>
            <a:r>
              <a:rPr kumimoji="0" sz="1200" b="0" i="0" u="none" strike="noStrike" kern="1200" cap="none" spc="-1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«vision»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589" y="1579879"/>
            <a:ext cx="1940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54229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Fondere</a:t>
            </a:r>
            <a:r>
              <a:rPr kumimoji="0" sz="1200" b="0" i="0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comunità  IT &amp;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</a:t>
            </a:r>
            <a:r>
              <a:rPr kumimoji="0" sz="1200" b="0" i="0" u="none" strike="noStrike" kern="1200" cap="none" spc="-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costruire  skill digitali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1200" b="0" i="0" u="none" strike="noStrike" kern="1200" cap="none" spc="-1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transformare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piattaforme</a:t>
            </a:r>
            <a:r>
              <a:rPr kumimoji="0" sz="1200" b="0" i="0" u="none" strike="noStrike" kern="1200" cap="none" spc="-16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tecnologiche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8166" y="3092957"/>
            <a:ext cx="111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lvl="0" indent="-3810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Stabilire</a:t>
            </a:r>
            <a:r>
              <a:rPr kumimoji="0" sz="1200" b="0" i="0" u="none" strike="noStrike" kern="1200" cap="none" spc="-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sz="1200" b="0" i="0" u="none" strike="noStrike" kern="1200" cap="none" spc="-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forte 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governo</a:t>
            </a:r>
            <a:r>
              <a:rPr kumimoji="0" sz="1200" b="0" i="0" u="none" strike="noStrike" kern="1200" cap="none" spc="-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digitale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</a:t>
            </a:r>
            <a:r>
              <a:rPr kumimoji="0" sz="1200" b="0" i="0" u="none" strike="noStrike" kern="1200" cap="none" spc="-1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guidare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6132" y="1277111"/>
            <a:ext cx="6643370" cy="2786380"/>
            <a:chOff x="1056132" y="1277111"/>
            <a:chExt cx="6643370" cy="2786380"/>
          </a:xfrm>
        </p:grpSpPr>
        <p:sp>
          <p:nvSpPr>
            <p:cNvPr id="8" name="object 8"/>
            <p:cNvSpPr/>
            <p:nvPr/>
          </p:nvSpPr>
          <p:spPr>
            <a:xfrm>
              <a:off x="6220967" y="1914143"/>
              <a:ext cx="347345" cy="94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504432" y="1597659"/>
              <a:ext cx="32384" cy="368300"/>
            </a:xfrm>
            <a:custGeom>
              <a:avLst/>
              <a:gdLst/>
              <a:ahLst/>
              <a:cxnLst/>
              <a:rect l="l" t="t" r="r" b="b"/>
              <a:pathLst>
                <a:path w="32384" h="368300">
                  <a:moveTo>
                    <a:pt x="0" y="368299"/>
                  </a:moveTo>
                  <a:lnTo>
                    <a:pt x="32003" y="368299"/>
                  </a:lnTo>
                  <a:lnTo>
                    <a:pt x="32003" y="0"/>
                  </a:lnTo>
                  <a:lnTo>
                    <a:pt x="0" y="0"/>
                  </a:lnTo>
                  <a:lnTo>
                    <a:pt x="0" y="368299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472428" y="1502663"/>
              <a:ext cx="96012" cy="95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71054" y="1502663"/>
              <a:ext cx="92201" cy="944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542519" y="1534159"/>
              <a:ext cx="724535" cy="31750"/>
            </a:xfrm>
            <a:custGeom>
              <a:avLst/>
              <a:gdLst/>
              <a:ahLst/>
              <a:cxnLst/>
              <a:rect l="l" t="t" r="r" b="b"/>
              <a:pathLst>
                <a:path w="724534" h="31750">
                  <a:moveTo>
                    <a:pt x="63023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31750"/>
                  </a:lnTo>
                  <a:lnTo>
                    <a:pt x="630148" y="31750"/>
                  </a:lnTo>
                  <a:lnTo>
                    <a:pt x="630148" y="15240"/>
                  </a:lnTo>
                  <a:lnTo>
                    <a:pt x="630237" y="0"/>
                  </a:lnTo>
                  <a:close/>
                </a:path>
                <a:path w="724534" h="31750">
                  <a:moveTo>
                    <a:pt x="723912" y="15748"/>
                  </a:moveTo>
                  <a:lnTo>
                    <a:pt x="720737" y="0"/>
                  </a:lnTo>
                  <a:lnTo>
                    <a:pt x="676287" y="0"/>
                  </a:lnTo>
                  <a:lnTo>
                    <a:pt x="676287" y="31496"/>
                  </a:lnTo>
                  <a:lnTo>
                    <a:pt x="720737" y="31496"/>
                  </a:lnTo>
                  <a:lnTo>
                    <a:pt x="723912" y="15748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472428" y="2335656"/>
              <a:ext cx="96012" cy="95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504419" y="1975103"/>
              <a:ext cx="32384" cy="363855"/>
            </a:xfrm>
            <a:custGeom>
              <a:avLst/>
              <a:gdLst/>
              <a:ahLst/>
              <a:cxnLst/>
              <a:rect l="l" t="t" r="r" b="b"/>
              <a:pathLst>
                <a:path w="32384" h="363855">
                  <a:moveTo>
                    <a:pt x="32004" y="0"/>
                  </a:moveTo>
                  <a:lnTo>
                    <a:pt x="0" y="0"/>
                  </a:lnTo>
                  <a:lnTo>
                    <a:pt x="0" y="363855"/>
                  </a:lnTo>
                  <a:lnTo>
                    <a:pt x="16002" y="360553"/>
                  </a:lnTo>
                  <a:lnTo>
                    <a:pt x="32004" y="363855"/>
                  </a:lnTo>
                  <a:lnTo>
                    <a:pt x="32004" y="360553"/>
                  </a:lnTo>
                  <a:lnTo>
                    <a:pt x="32004" y="0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570088" y="2336291"/>
              <a:ext cx="92075" cy="944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521196" y="2367279"/>
              <a:ext cx="1144270" cy="32384"/>
            </a:xfrm>
            <a:custGeom>
              <a:avLst/>
              <a:gdLst/>
              <a:ahLst/>
              <a:cxnLst/>
              <a:rect l="l" t="t" r="r" b="b"/>
              <a:pathLst>
                <a:path w="1144270" h="32385">
                  <a:moveTo>
                    <a:pt x="105050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31750"/>
                  </a:lnTo>
                  <a:lnTo>
                    <a:pt x="1050480" y="31750"/>
                  </a:lnTo>
                  <a:lnTo>
                    <a:pt x="1050480" y="16510"/>
                  </a:lnTo>
                  <a:lnTo>
                    <a:pt x="1050505" y="0"/>
                  </a:lnTo>
                  <a:close/>
                </a:path>
                <a:path w="1144270" h="32385">
                  <a:moveTo>
                    <a:pt x="1144143" y="16256"/>
                  </a:moveTo>
                  <a:lnTo>
                    <a:pt x="1140968" y="508"/>
                  </a:lnTo>
                  <a:lnTo>
                    <a:pt x="1096518" y="508"/>
                  </a:lnTo>
                  <a:lnTo>
                    <a:pt x="1096518" y="32004"/>
                  </a:lnTo>
                  <a:lnTo>
                    <a:pt x="1140968" y="32004"/>
                  </a:lnTo>
                  <a:lnTo>
                    <a:pt x="1144143" y="16256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220967" y="3014472"/>
              <a:ext cx="347472" cy="3901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171054" y="3014472"/>
              <a:ext cx="92201" cy="960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542519" y="3046475"/>
              <a:ext cx="724535" cy="32384"/>
            </a:xfrm>
            <a:custGeom>
              <a:avLst/>
              <a:gdLst/>
              <a:ahLst/>
              <a:cxnLst/>
              <a:rect l="l" t="t" r="r" b="b"/>
              <a:pathLst>
                <a:path w="724534" h="32385">
                  <a:moveTo>
                    <a:pt x="630212" y="254"/>
                  </a:moveTo>
                  <a:lnTo>
                    <a:pt x="0" y="254"/>
                  </a:lnTo>
                  <a:lnTo>
                    <a:pt x="0" y="15494"/>
                  </a:lnTo>
                  <a:lnTo>
                    <a:pt x="0" y="32004"/>
                  </a:lnTo>
                  <a:lnTo>
                    <a:pt x="630123" y="32004"/>
                  </a:lnTo>
                  <a:lnTo>
                    <a:pt x="630123" y="15494"/>
                  </a:lnTo>
                  <a:lnTo>
                    <a:pt x="630212" y="254"/>
                  </a:lnTo>
                  <a:close/>
                </a:path>
                <a:path w="724534" h="32385">
                  <a:moveTo>
                    <a:pt x="723912" y="16002"/>
                  </a:moveTo>
                  <a:lnTo>
                    <a:pt x="720737" y="0"/>
                  </a:lnTo>
                  <a:lnTo>
                    <a:pt x="676287" y="0"/>
                  </a:lnTo>
                  <a:lnTo>
                    <a:pt x="676287" y="32004"/>
                  </a:lnTo>
                  <a:lnTo>
                    <a:pt x="720737" y="32004"/>
                  </a:lnTo>
                  <a:lnTo>
                    <a:pt x="723912" y="16002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483096" y="3638550"/>
              <a:ext cx="94487" cy="949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508750" y="3361943"/>
              <a:ext cx="36830" cy="280035"/>
            </a:xfrm>
            <a:custGeom>
              <a:avLst/>
              <a:gdLst/>
              <a:ahLst/>
              <a:cxnLst/>
              <a:rect l="l" t="t" r="r" b="b"/>
              <a:pathLst>
                <a:path w="36829" h="280035">
                  <a:moveTo>
                    <a:pt x="36576" y="279400"/>
                  </a:moveTo>
                  <a:lnTo>
                    <a:pt x="36449" y="276606"/>
                  </a:lnTo>
                  <a:lnTo>
                    <a:pt x="31496" y="0"/>
                  </a:lnTo>
                  <a:lnTo>
                    <a:pt x="0" y="635"/>
                  </a:lnTo>
                  <a:lnTo>
                    <a:pt x="5080" y="280035"/>
                  </a:lnTo>
                  <a:lnTo>
                    <a:pt x="20828" y="276606"/>
                  </a:lnTo>
                  <a:lnTo>
                    <a:pt x="36576" y="279400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603744" y="3631691"/>
              <a:ext cx="92075" cy="944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554724" y="3662679"/>
              <a:ext cx="1144270" cy="32384"/>
            </a:xfrm>
            <a:custGeom>
              <a:avLst/>
              <a:gdLst/>
              <a:ahLst/>
              <a:cxnLst/>
              <a:rect l="l" t="t" r="r" b="b"/>
              <a:pathLst>
                <a:path w="1144270" h="32385">
                  <a:moveTo>
                    <a:pt x="105063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31750"/>
                  </a:lnTo>
                  <a:lnTo>
                    <a:pt x="1050607" y="31750"/>
                  </a:lnTo>
                  <a:lnTo>
                    <a:pt x="1050607" y="16510"/>
                  </a:lnTo>
                  <a:lnTo>
                    <a:pt x="1050632" y="0"/>
                  </a:lnTo>
                  <a:close/>
                </a:path>
                <a:path w="1144270" h="32385">
                  <a:moveTo>
                    <a:pt x="1144270" y="16256"/>
                  </a:moveTo>
                  <a:lnTo>
                    <a:pt x="1141095" y="508"/>
                  </a:lnTo>
                  <a:lnTo>
                    <a:pt x="1096645" y="508"/>
                  </a:lnTo>
                  <a:lnTo>
                    <a:pt x="1096645" y="32004"/>
                  </a:lnTo>
                  <a:lnTo>
                    <a:pt x="1141095" y="32004"/>
                  </a:lnTo>
                  <a:lnTo>
                    <a:pt x="1144270" y="16256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470404" y="1914143"/>
              <a:ext cx="344043" cy="944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02408" y="1597659"/>
              <a:ext cx="32384" cy="368300"/>
            </a:xfrm>
            <a:custGeom>
              <a:avLst/>
              <a:gdLst/>
              <a:ahLst/>
              <a:cxnLst/>
              <a:rect l="l" t="t" r="r" b="b"/>
              <a:pathLst>
                <a:path w="32385" h="368300">
                  <a:moveTo>
                    <a:pt x="0" y="368299"/>
                  </a:moveTo>
                  <a:lnTo>
                    <a:pt x="32004" y="368299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368299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470404" y="1502663"/>
              <a:ext cx="96012" cy="951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70404" y="2345816"/>
              <a:ext cx="96012" cy="952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056132" y="1502663"/>
              <a:ext cx="1478280" cy="943610"/>
            </a:xfrm>
            <a:custGeom>
              <a:avLst/>
              <a:gdLst/>
              <a:ahLst/>
              <a:cxnLst/>
              <a:rect l="l" t="t" r="r" b="b"/>
              <a:pathLst>
                <a:path w="1478280" h="943610">
                  <a:moveTo>
                    <a:pt x="1443228" y="31496"/>
                  </a:moveTo>
                  <a:lnTo>
                    <a:pt x="93573" y="31496"/>
                  </a:lnTo>
                  <a:lnTo>
                    <a:pt x="93573" y="39090"/>
                  </a:lnTo>
                  <a:lnTo>
                    <a:pt x="92036" y="31496"/>
                  </a:lnTo>
                  <a:lnTo>
                    <a:pt x="91503" y="28829"/>
                  </a:lnTo>
                  <a:lnTo>
                    <a:pt x="81292" y="13843"/>
                  </a:lnTo>
                  <a:lnTo>
                    <a:pt x="66154" y="3683"/>
                  </a:lnTo>
                  <a:lnTo>
                    <a:pt x="47625" y="0"/>
                  </a:lnTo>
                  <a:lnTo>
                    <a:pt x="29083" y="3683"/>
                  </a:lnTo>
                  <a:lnTo>
                    <a:pt x="13944" y="13843"/>
                  </a:lnTo>
                  <a:lnTo>
                    <a:pt x="3746" y="28829"/>
                  </a:lnTo>
                  <a:lnTo>
                    <a:pt x="0" y="47244"/>
                  </a:lnTo>
                  <a:lnTo>
                    <a:pt x="3746" y="65659"/>
                  </a:lnTo>
                  <a:lnTo>
                    <a:pt x="13944" y="80645"/>
                  </a:lnTo>
                  <a:lnTo>
                    <a:pt x="29083" y="90805"/>
                  </a:lnTo>
                  <a:lnTo>
                    <a:pt x="47625" y="94488"/>
                  </a:lnTo>
                  <a:lnTo>
                    <a:pt x="66154" y="90805"/>
                  </a:lnTo>
                  <a:lnTo>
                    <a:pt x="81292" y="80645"/>
                  </a:lnTo>
                  <a:lnTo>
                    <a:pt x="91503" y="65659"/>
                  </a:lnTo>
                  <a:lnTo>
                    <a:pt x="92036" y="62992"/>
                  </a:lnTo>
                  <a:lnTo>
                    <a:pt x="93662" y="55003"/>
                  </a:lnTo>
                  <a:lnTo>
                    <a:pt x="93662" y="63246"/>
                  </a:lnTo>
                  <a:lnTo>
                    <a:pt x="1443228" y="63246"/>
                  </a:lnTo>
                  <a:lnTo>
                    <a:pt x="1443228" y="46736"/>
                  </a:lnTo>
                  <a:lnTo>
                    <a:pt x="1443228" y="31496"/>
                  </a:lnTo>
                  <a:close/>
                </a:path>
                <a:path w="1478280" h="943610">
                  <a:moveTo>
                    <a:pt x="1447546" y="879856"/>
                  </a:moveTo>
                  <a:lnTo>
                    <a:pt x="761263" y="879856"/>
                  </a:lnTo>
                  <a:lnTo>
                    <a:pt x="761263" y="888060"/>
                  </a:lnTo>
                  <a:lnTo>
                    <a:pt x="759714" y="880364"/>
                  </a:lnTo>
                  <a:lnTo>
                    <a:pt x="759206" y="877697"/>
                  </a:lnTo>
                  <a:lnTo>
                    <a:pt x="748919" y="862711"/>
                  </a:lnTo>
                  <a:lnTo>
                    <a:pt x="733806" y="852551"/>
                  </a:lnTo>
                  <a:lnTo>
                    <a:pt x="715264" y="848868"/>
                  </a:lnTo>
                  <a:lnTo>
                    <a:pt x="696595" y="852551"/>
                  </a:lnTo>
                  <a:lnTo>
                    <a:pt x="681482" y="862711"/>
                  </a:lnTo>
                  <a:lnTo>
                    <a:pt x="671322" y="877697"/>
                  </a:lnTo>
                  <a:lnTo>
                    <a:pt x="667512" y="896112"/>
                  </a:lnTo>
                  <a:lnTo>
                    <a:pt x="671322" y="914527"/>
                  </a:lnTo>
                  <a:lnTo>
                    <a:pt x="681482" y="929513"/>
                  </a:lnTo>
                  <a:lnTo>
                    <a:pt x="696595" y="939673"/>
                  </a:lnTo>
                  <a:lnTo>
                    <a:pt x="715264" y="943356"/>
                  </a:lnTo>
                  <a:lnTo>
                    <a:pt x="733806" y="939673"/>
                  </a:lnTo>
                  <a:lnTo>
                    <a:pt x="748919" y="929513"/>
                  </a:lnTo>
                  <a:lnTo>
                    <a:pt x="759206" y="914527"/>
                  </a:lnTo>
                  <a:lnTo>
                    <a:pt x="759714" y="911860"/>
                  </a:lnTo>
                  <a:lnTo>
                    <a:pt x="761301" y="903986"/>
                  </a:lnTo>
                  <a:lnTo>
                    <a:pt x="761301" y="911606"/>
                  </a:lnTo>
                  <a:lnTo>
                    <a:pt x="1447546" y="911606"/>
                  </a:lnTo>
                  <a:lnTo>
                    <a:pt x="1447546" y="896366"/>
                  </a:lnTo>
                  <a:lnTo>
                    <a:pt x="1447546" y="879856"/>
                  </a:lnTo>
                  <a:close/>
                </a:path>
                <a:path w="1478280" h="943610">
                  <a:moveTo>
                    <a:pt x="1478280" y="458724"/>
                  </a:moveTo>
                  <a:lnTo>
                    <a:pt x="1446276" y="458724"/>
                  </a:lnTo>
                  <a:lnTo>
                    <a:pt x="1446276" y="846328"/>
                  </a:lnTo>
                  <a:lnTo>
                    <a:pt x="1462278" y="843153"/>
                  </a:lnTo>
                  <a:lnTo>
                    <a:pt x="1478280" y="843153"/>
                  </a:lnTo>
                  <a:lnTo>
                    <a:pt x="1478280" y="458724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85644" y="3014472"/>
              <a:ext cx="344043" cy="3901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85644" y="3633088"/>
              <a:ext cx="96012" cy="9563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056132" y="3014471"/>
              <a:ext cx="1493520" cy="713740"/>
            </a:xfrm>
            <a:custGeom>
              <a:avLst/>
              <a:gdLst/>
              <a:ahLst/>
              <a:cxnLst/>
              <a:rect l="l" t="t" r="r" b="b"/>
              <a:pathLst>
                <a:path w="1493520" h="713739">
                  <a:moveTo>
                    <a:pt x="1442720" y="650748"/>
                  </a:moveTo>
                  <a:lnTo>
                    <a:pt x="758113" y="650748"/>
                  </a:lnTo>
                  <a:lnTo>
                    <a:pt x="758113" y="658368"/>
                  </a:lnTo>
                  <a:lnTo>
                    <a:pt x="756412" y="650240"/>
                  </a:lnTo>
                  <a:lnTo>
                    <a:pt x="755904" y="647573"/>
                  </a:lnTo>
                  <a:lnTo>
                    <a:pt x="745744" y="632587"/>
                  </a:lnTo>
                  <a:lnTo>
                    <a:pt x="730631" y="622427"/>
                  </a:lnTo>
                  <a:lnTo>
                    <a:pt x="712089" y="618744"/>
                  </a:lnTo>
                  <a:lnTo>
                    <a:pt x="693547" y="622427"/>
                  </a:lnTo>
                  <a:lnTo>
                    <a:pt x="678434" y="632587"/>
                  </a:lnTo>
                  <a:lnTo>
                    <a:pt x="668147" y="647573"/>
                  </a:lnTo>
                  <a:lnTo>
                    <a:pt x="664464" y="665988"/>
                  </a:lnTo>
                  <a:lnTo>
                    <a:pt x="668147" y="684403"/>
                  </a:lnTo>
                  <a:lnTo>
                    <a:pt x="678434" y="699389"/>
                  </a:lnTo>
                  <a:lnTo>
                    <a:pt x="693547" y="709549"/>
                  </a:lnTo>
                  <a:lnTo>
                    <a:pt x="712089" y="713232"/>
                  </a:lnTo>
                  <a:lnTo>
                    <a:pt x="730631" y="709549"/>
                  </a:lnTo>
                  <a:lnTo>
                    <a:pt x="745744" y="699389"/>
                  </a:lnTo>
                  <a:lnTo>
                    <a:pt x="755904" y="684403"/>
                  </a:lnTo>
                  <a:lnTo>
                    <a:pt x="756412" y="681736"/>
                  </a:lnTo>
                  <a:lnTo>
                    <a:pt x="758113" y="673620"/>
                  </a:lnTo>
                  <a:lnTo>
                    <a:pt x="758113" y="681228"/>
                  </a:lnTo>
                  <a:lnTo>
                    <a:pt x="1442720" y="681228"/>
                  </a:lnTo>
                  <a:lnTo>
                    <a:pt x="1442720" y="665988"/>
                  </a:lnTo>
                  <a:lnTo>
                    <a:pt x="1442720" y="650748"/>
                  </a:lnTo>
                  <a:close/>
                </a:path>
                <a:path w="1493520" h="713739">
                  <a:moveTo>
                    <a:pt x="1443228" y="32258"/>
                  </a:moveTo>
                  <a:lnTo>
                    <a:pt x="93611" y="32258"/>
                  </a:lnTo>
                  <a:lnTo>
                    <a:pt x="93611" y="39852"/>
                  </a:lnTo>
                  <a:lnTo>
                    <a:pt x="92049" y="32004"/>
                  </a:lnTo>
                  <a:lnTo>
                    <a:pt x="91503" y="29210"/>
                  </a:lnTo>
                  <a:lnTo>
                    <a:pt x="81292" y="13970"/>
                  </a:lnTo>
                  <a:lnTo>
                    <a:pt x="66154" y="3810"/>
                  </a:lnTo>
                  <a:lnTo>
                    <a:pt x="47625" y="0"/>
                  </a:lnTo>
                  <a:lnTo>
                    <a:pt x="29083" y="3810"/>
                  </a:lnTo>
                  <a:lnTo>
                    <a:pt x="13944" y="14097"/>
                  </a:lnTo>
                  <a:lnTo>
                    <a:pt x="3746" y="29337"/>
                  </a:lnTo>
                  <a:lnTo>
                    <a:pt x="0" y="48006"/>
                  </a:lnTo>
                  <a:lnTo>
                    <a:pt x="3746" y="66675"/>
                  </a:lnTo>
                  <a:lnTo>
                    <a:pt x="13944" y="81915"/>
                  </a:lnTo>
                  <a:lnTo>
                    <a:pt x="29083" y="92202"/>
                  </a:lnTo>
                  <a:lnTo>
                    <a:pt x="47625" y="96012"/>
                  </a:lnTo>
                  <a:lnTo>
                    <a:pt x="66154" y="92202"/>
                  </a:lnTo>
                  <a:lnTo>
                    <a:pt x="81292" y="81915"/>
                  </a:lnTo>
                  <a:lnTo>
                    <a:pt x="91503" y="66675"/>
                  </a:lnTo>
                  <a:lnTo>
                    <a:pt x="92036" y="64008"/>
                  </a:lnTo>
                  <a:lnTo>
                    <a:pt x="93687" y="55753"/>
                  </a:lnTo>
                  <a:lnTo>
                    <a:pt x="93687" y="64008"/>
                  </a:lnTo>
                  <a:lnTo>
                    <a:pt x="1443228" y="64008"/>
                  </a:lnTo>
                  <a:lnTo>
                    <a:pt x="1443228" y="47498"/>
                  </a:lnTo>
                  <a:lnTo>
                    <a:pt x="1443228" y="32258"/>
                  </a:lnTo>
                  <a:close/>
                </a:path>
                <a:path w="1493520" h="713739">
                  <a:moveTo>
                    <a:pt x="1493520" y="341376"/>
                  </a:moveTo>
                  <a:lnTo>
                    <a:pt x="1461516" y="341376"/>
                  </a:lnTo>
                  <a:lnTo>
                    <a:pt x="1461516" y="621919"/>
                  </a:lnTo>
                  <a:lnTo>
                    <a:pt x="1477518" y="618617"/>
                  </a:lnTo>
                  <a:lnTo>
                    <a:pt x="1493520" y="621919"/>
                  </a:lnTo>
                  <a:lnTo>
                    <a:pt x="1493520" y="618617"/>
                  </a:lnTo>
                  <a:lnTo>
                    <a:pt x="1493520" y="341376"/>
                  </a:lnTo>
                  <a:close/>
                </a:path>
              </a:pathLst>
            </a:custGeom>
            <a:solidFill>
              <a:srgbClr val="0096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446020" y="1277111"/>
              <a:ext cx="4098035" cy="27858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object 33"/>
          <p:cNvSpPr/>
          <p:nvPr/>
        </p:nvSpPr>
        <p:spPr>
          <a:xfrm>
            <a:off x="2938088" y="4125467"/>
            <a:ext cx="3171788" cy="3423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63926" y="1864867"/>
            <a:ext cx="13519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TECHNOLOGY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70950" y="487428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998A8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44566" y="1864867"/>
            <a:ext cx="671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ISION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12334" y="3248025"/>
            <a:ext cx="1371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88691" y="3248025"/>
            <a:ext cx="13722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5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5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5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B9F3B-BC5F-929D-EDE9-E4298D083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357" y="145922"/>
            <a:ext cx="5175971" cy="1028700"/>
          </a:xfrm>
        </p:spPr>
        <p:txBody>
          <a:bodyPr>
            <a:normAutofit/>
          </a:bodyPr>
          <a:lstStyle/>
          <a:p>
            <a:r>
              <a:rPr lang="it-IT" dirty="0"/>
              <a:t>La co-creazione di valore tramite le piattaforme tecnologiche</a:t>
            </a:r>
            <a:endParaRPr lang="en-US" dirty="0"/>
          </a:p>
        </p:txBody>
      </p:sp>
      <p:pic>
        <p:nvPicPr>
          <p:cNvPr id="3" name="Immagine 2" descr="Immagine che contiene aria aperta, cielo, acqua, lago&#10;&#10;Descrizione generata automaticamente">
            <a:extLst>
              <a:ext uri="{FF2B5EF4-FFF2-40B4-BE49-F238E27FC236}">
                <a16:creationId xmlns:a16="http://schemas.microsoft.com/office/drawing/2014/main" id="{93F91668-5711-B76F-09A1-0CAF0B0E5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7413" b="-7"/>
          <a:stretch/>
        </p:blipFill>
        <p:spPr>
          <a:xfrm>
            <a:off x="8480027" y="145922"/>
            <a:ext cx="534788" cy="540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D3D4099-60C9-973C-E551-E239627DB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5" y="1345785"/>
            <a:ext cx="7443560" cy="364591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FD4CF8B9-2CD0-6A5F-2D3F-CDB5F87EEEA3}"/>
              </a:ext>
            </a:extLst>
          </p:cNvPr>
          <p:cNvSpPr txBox="1">
            <a:spLocks/>
          </p:cNvSpPr>
          <p:nvPr/>
        </p:nvSpPr>
        <p:spPr>
          <a:xfrm>
            <a:off x="7329054" y="1427094"/>
            <a:ext cx="1814947" cy="759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</a:pPr>
            <a:r>
              <a:rPr lang="it-IT" sz="1500" b="0" dirty="0">
                <a:solidFill>
                  <a:prstClr val="black"/>
                </a:solidFill>
                <a:latin typeface="Gill Sans MT" panose="020B0502020104020203"/>
              </a:rPr>
              <a:t>Case study: </a:t>
            </a:r>
          </a:p>
          <a:p>
            <a:pPr defTabSz="685800">
              <a:buClrTx/>
            </a:pPr>
            <a:r>
              <a:rPr lang="it-IT" sz="1500" b="0" dirty="0" err="1">
                <a:solidFill>
                  <a:prstClr val="black"/>
                </a:solidFill>
                <a:latin typeface="Gill Sans MT" panose="020B0502020104020203"/>
              </a:rPr>
              <a:t>Saluber-Bourelly</a:t>
            </a:r>
            <a:endParaRPr lang="it-IT" sz="1500" b="0" dirty="0">
              <a:solidFill>
                <a:prstClr val="black"/>
              </a:solidFill>
              <a:latin typeface="Gill Sans MT" panose="020B0502020104020203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D602CC-614D-AE06-730B-1ED0FBD42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5" y="146208"/>
            <a:ext cx="2788433" cy="12811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764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FB54067-619B-4E1A-AD11-1C7E4ACF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21" y="1371432"/>
            <a:ext cx="7582958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5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474846-2336-4CFE-9566-E1DF0263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/>
              <a:t>Lardo A., Mancini D., Paoloni N., Russo D., The perspective of capability providers in creating a sustainable I4.0 environment, MD, 2020</a:t>
            </a:r>
            <a:endParaRPr 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F754E4-BFD8-43D5-AAB9-CE1D7478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58" y="2431162"/>
            <a:ext cx="4665442" cy="2712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6572A1-023D-6225-9DE4-BED3394A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" y="1443569"/>
            <a:ext cx="4764543" cy="24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81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nuvola, neve, natura&#10;&#10;Descrizione generata automaticamente">
            <a:extLst>
              <a:ext uri="{FF2B5EF4-FFF2-40B4-BE49-F238E27FC236}">
                <a16:creationId xmlns:a16="http://schemas.microsoft.com/office/drawing/2014/main" id="{1D425AB6-F5AC-9C4B-FAA6-296D13A4AD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9" r="2" b="2"/>
          <a:stretch/>
        </p:blipFill>
        <p:spPr>
          <a:xfrm rot="10800000">
            <a:off x="8011625" y="98833"/>
            <a:ext cx="1028991" cy="5207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4603A2-D7F2-4BFD-4E3D-16259FB68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16" y="1284898"/>
            <a:ext cx="6916115" cy="37152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BB19E7-E34D-3DE3-D984-FFD565D30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4" y="143334"/>
            <a:ext cx="2742992" cy="13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4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gdbf609fb24_2_73"/>
          <p:cNvGrpSpPr/>
          <p:nvPr/>
        </p:nvGrpSpPr>
        <p:grpSpPr>
          <a:xfrm>
            <a:off x="3773423" y="2487167"/>
            <a:ext cx="5186172" cy="2298191"/>
            <a:chOff x="3773423" y="2487167"/>
            <a:chExt cx="5186172" cy="2298191"/>
          </a:xfrm>
        </p:grpSpPr>
        <p:sp>
          <p:nvSpPr>
            <p:cNvPr id="300" name="Google Shape;300;gdbf609fb24_2_73"/>
            <p:cNvSpPr/>
            <p:nvPr/>
          </p:nvSpPr>
          <p:spPr>
            <a:xfrm>
              <a:off x="3773423" y="2487167"/>
              <a:ext cx="2837687" cy="160934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dbf609fb24_2_73"/>
            <p:cNvSpPr/>
            <p:nvPr/>
          </p:nvSpPr>
          <p:spPr>
            <a:xfrm>
              <a:off x="6082283" y="2912363"/>
              <a:ext cx="2877312" cy="187299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gdbf609fb24_2_73"/>
          <p:cNvSpPr txBox="1">
            <a:spLocks noGrp="1"/>
          </p:cNvSpPr>
          <p:nvPr>
            <p:ph type="title"/>
          </p:nvPr>
        </p:nvSpPr>
        <p:spPr>
          <a:xfrm>
            <a:off x="594779" y="726142"/>
            <a:ext cx="70368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mobilità dei sistemi informativi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dbf609fb24_2_73"/>
          <p:cNvSpPr/>
          <p:nvPr/>
        </p:nvSpPr>
        <p:spPr>
          <a:xfrm>
            <a:off x="608723" y="1416324"/>
            <a:ext cx="140334" cy="161290"/>
          </a:xfrm>
          <a:custGeom>
            <a:avLst/>
            <a:gdLst/>
            <a:ahLst/>
            <a:cxnLst/>
            <a:rect l="l" t="t" r="r" b="b"/>
            <a:pathLst>
              <a:path w="140334" h="161290" extrusionOk="0">
                <a:moveTo>
                  <a:pt x="0" y="0"/>
                </a:moveTo>
                <a:lnTo>
                  <a:pt x="0" y="160813"/>
                </a:lnTo>
                <a:lnTo>
                  <a:pt x="140208" y="89773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dbf609fb24_2_73"/>
          <p:cNvSpPr/>
          <p:nvPr/>
        </p:nvSpPr>
        <p:spPr>
          <a:xfrm>
            <a:off x="608723" y="2028972"/>
            <a:ext cx="140334" cy="161289"/>
          </a:xfrm>
          <a:custGeom>
            <a:avLst/>
            <a:gdLst/>
            <a:ahLst/>
            <a:cxnLst/>
            <a:rect l="l" t="t" r="r" b="b"/>
            <a:pathLst>
              <a:path w="140334" h="161289" extrusionOk="0">
                <a:moveTo>
                  <a:pt x="0" y="0"/>
                </a:moveTo>
                <a:lnTo>
                  <a:pt x="0" y="160813"/>
                </a:lnTo>
                <a:lnTo>
                  <a:pt x="140208" y="89772"/>
                </a:lnTo>
                <a:lnTo>
                  <a:pt x="140208" y="79129"/>
                </a:lnTo>
                <a:lnTo>
                  <a:pt x="0" y="0"/>
                </a:lnTo>
                <a:close/>
              </a:path>
            </a:pathLst>
          </a:custGeom>
          <a:solidFill>
            <a:srgbClr val="6D003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dbf609fb24_2_73"/>
          <p:cNvSpPr txBox="1"/>
          <p:nvPr/>
        </p:nvSpPr>
        <p:spPr>
          <a:xfrm>
            <a:off x="570687" y="1316227"/>
            <a:ext cx="8470200" cy="3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anchor="t" anchorCtr="0">
            <a:spAutoFit/>
          </a:bodyPr>
          <a:lstStyle/>
          <a:p>
            <a:pPr marL="170815" marR="224790" lvl="0" indent="127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mobility consiste nella espansione dei confini temporali e spaziali dell’abilità  delle persone di compiere un compito con il supporto dei sistemi informativi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2085" marR="0" lvl="0" indent="0" algn="l" rtl="0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legata a 4 fattori chiave: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3715" marR="0" lvl="0" indent="-34290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spazialità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3715" marR="0" lvl="0" indent="-3429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temporalità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3715" marR="0" lvl="0" indent="-342900" algn="l" rtl="0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L’interattività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3715" marR="0" lvl="0" indent="-34290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supporto dei compiti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Liberté, égalité, fraternité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et connectivité!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E69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/>
        </p:nvSpPr>
        <p:spPr>
          <a:xfrm>
            <a:off x="1002885" y="63906"/>
            <a:ext cx="6951313" cy="807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defTabSz="342900">
              <a:buClrTx/>
            </a:pPr>
            <a:r>
              <a:rPr lang="it-IT" sz="2400" kern="1200" dirty="0">
                <a:solidFill>
                  <a:prstClr val="black"/>
                </a:solidFill>
                <a:latin typeface="Gill Sans MT" panose="020B0502020104020203"/>
                <a:sym typeface="Calibri"/>
              </a:rPr>
              <a:t>Key </a:t>
            </a:r>
            <a:r>
              <a:rPr lang="it-IT" sz="2400" kern="1200" dirty="0" err="1">
                <a:solidFill>
                  <a:prstClr val="black"/>
                </a:solidFill>
                <a:latin typeface="Gill Sans MT" panose="020B0502020104020203"/>
                <a:sym typeface="Calibri"/>
              </a:rPr>
              <a:t>questions</a:t>
            </a:r>
            <a:r>
              <a:rPr lang="it-IT" sz="2400" kern="1200" dirty="0">
                <a:solidFill>
                  <a:prstClr val="black"/>
                </a:solidFill>
                <a:latin typeface="Gill Sans MT" panose="020B0502020104020203"/>
                <a:sym typeface="Calibri"/>
              </a:rPr>
              <a:t> for a research agenda</a:t>
            </a:r>
            <a:endParaRPr sz="2400" kern="1200" dirty="0">
              <a:solidFill>
                <a:prstClr val="black"/>
              </a:solidFill>
              <a:latin typeface="Gill Sans MT" panose="020B0502020104020203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060313" y="1036922"/>
            <a:ext cx="3368115" cy="17452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organizational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asset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to facilitate a fast and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reliable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of smart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in the AE? </a:t>
            </a:r>
          </a:p>
          <a:p>
            <a:pPr defTabSz="342900">
              <a:buClrTx/>
            </a:pPr>
            <a:endParaRPr lang="it-IT" sz="1200" kern="12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are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contribution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agent of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35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647876" y="2939249"/>
            <a:ext cx="3367737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342900">
              <a:buClrTx/>
            </a:pP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are the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pivotal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capabilities for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accountants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’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readiness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embrace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ST? </a:t>
            </a:r>
          </a:p>
          <a:p>
            <a:pPr defTabSz="342900">
              <a:buClrTx/>
            </a:pPr>
            <a:endParaRPr lang="it-IT" sz="1200" kern="1200" dirty="0">
              <a:latin typeface="Calibri"/>
              <a:ea typeface="Calibri"/>
              <a:cs typeface="Calibri"/>
              <a:sym typeface="Calibri"/>
            </a:endParaRPr>
          </a:p>
          <a:p>
            <a:pPr defTabSz="342900">
              <a:buClrTx/>
            </a:pP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must be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taught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ST to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better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 integrate with accounting </a:t>
            </a:r>
            <a:r>
              <a:rPr lang="it-IT" sz="1200" kern="1200" dirty="0" err="1">
                <a:latin typeface="Calibri"/>
                <a:ea typeface="Calibri"/>
                <a:cs typeface="Calibri"/>
                <a:sym typeface="Calibri"/>
              </a:rPr>
              <a:t>contexts</a:t>
            </a:r>
            <a:r>
              <a:rPr lang="it-IT" sz="1200" kern="12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35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060313" y="2953701"/>
            <a:ext cx="3368115" cy="1728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are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contribute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in the future to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successful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of ST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innovations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defTabSz="342900">
              <a:buClrTx/>
            </a:pPr>
            <a:endParaRPr lang="it-IT" sz="1200" kern="12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intelligent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capabilities are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accounting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processes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35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647876" y="1045562"/>
            <a:ext cx="3368115" cy="17285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are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most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frameworks and models to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evaluate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and control ST investments?</a:t>
            </a:r>
          </a:p>
          <a:p>
            <a:pPr defTabSz="342900">
              <a:buClrTx/>
            </a:pPr>
            <a:endParaRPr lang="it-IT" sz="1200" kern="12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342900">
              <a:buClrTx/>
            </a:pP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are the positive and negative impacts of the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technologies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 in the accounting </a:t>
            </a:r>
            <a:r>
              <a:rPr lang="it-IT" sz="1200" kern="1200" dirty="0" err="1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contexts</a:t>
            </a:r>
            <a:r>
              <a:rPr lang="it-IT" sz="1200" kern="12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350" kern="1200" dirty="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060314" y="757321"/>
            <a:ext cx="1435549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342900">
              <a:buClrTx/>
            </a:pPr>
            <a:r>
              <a:rPr lang="it-IT" sz="15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 innovations </a:t>
            </a:r>
            <a:endParaRPr sz="1500" kern="12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6461219" y="780405"/>
            <a:ext cx="1762281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342900">
              <a:buClrTx/>
            </a:pPr>
            <a:r>
              <a:rPr lang="it-IT" sz="15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 successful tools </a:t>
            </a:r>
            <a:endParaRPr sz="1500" kern="12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1060313" y="4719357"/>
            <a:ext cx="3368025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342900">
              <a:buClrTx/>
            </a:pPr>
            <a:r>
              <a:rPr lang="it-IT" sz="15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 sources of future implications</a:t>
            </a:r>
            <a:endParaRPr sz="1500" b="1" kern="12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4647845" y="4707807"/>
            <a:ext cx="3367800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 defTabSz="342900">
              <a:buClr>
                <a:prstClr val="black"/>
              </a:buClr>
            </a:pPr>
            <a:r>
              <a:rPr lang="it-IT" sz="1500" b="1" kern="120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as factors for updating </a:t>
            </a:r>
            <a:endParaRPr sz="1500" kern="120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 descr="Immagine che contiene aria aperta, nuvola, neve, natura&#10;&#10;Descrizione generata automaticamente">
            <a:extLst>
              <a:ext uri="{FF2B5EF4-FFF2-40B4-BE49-F238E27FC236}">
                <a16:creationId xmlns:a16="http://schemas.microsoft.com/office/drawing/2014/main" id="{4AF8C01A-EF5F-8097-6529-5EE61BB0E4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9" r="2" b="2"/>
          <a:stretch/>
        </p:blipFill>
        <p:spPr>
          <a:xfrm rot="10800000">
            <a:off x="8011625" y="98833"/>
            <a:ext cx="1028991" cy="5207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6915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dbf609fb24_9_9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2800"/>
              <a:t>Impatto degli investimenti in digitalizzazione</a:t>
            </a:r>
            <a:endParaRPr sz="2800"/>
          </a:p>
        </p:txBody>
      </p:sp>
      <p:sp>
        <p:nvSpPr>
          <p:cNvPr id="904" name="Google Shape;904;gdbf609fb24_9_97"/>
          <p:cNvSpPr txBox="1">
            <a:spLocks noGrp="1"/>
          </p:cNvSpPr>
          <p:nvPr>
            <p:ph type="body" idx="1"/>
          </p:nvPr>
        </p:nvSpPr>
        <p:spPr>
          <a:xfrm>
            <a:off x="629841" y="1189707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100"/>
              <a:t>Primi riflessi</a:t>
            </a:r>
            <a:endParaRPr sz="1100"/>
          </a:p>
        </p:txBody>
      </p:sp>
      <p:sp>
        <p:nvSpPr>
          <p:cNvPr id="905" name="Google Shape;905;gdbf609fb24_9_97"/>
          <p:cNvSpPr txBox="1">
            <a:spLocks noGrp="1"/>
          </p:cNvSpPr>
          <p:nvPr>
            <p:ph type="body" idx="2"/>
          </p:nvPr>
        </p:nvSpPr>
        <p:spPr>
          <a:xfrm>
            <a:off x="629841" y="1807641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Miglioramento dell’efficienza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Miglioramento della produttività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Miglioramento del servizio al cliente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Flessibilità nello stile lavorativo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Miglioramento dei processi di governance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Risparmio di capitale umano</a:t>
            </a:r>
            <a:endParaRPr sz="1100"/>
          </a:p>
        </p:txBody>
      </p:sp>
      <p:sp>
        <p:nvSpPr>
          <p:cNvPr id="906" name="Google Shape;906;gdbf609fb24_9_97"/>
          <p:cNvSpPr txBox="1">
            <a:spLocks noGrp="1"/>
          </p:cNvSpPr>
          <p:nvPr>
            <p:ph type="body" idx="3"/>
          </p:nvPr>
        </p:nvSpPr>
        <p:spPr>
          <a:xfrm>
            <a:off x="4629150" y="1189707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100"/>
              <a:t>Riflessi profondi per l’organizzazione</a:t>
            </a:r>
            <a:endParaRPr sz="1100"/>
          </a:p>
        </p:txBody>
      </p:sp>
      <p:sp>
        <p:nvSpPr>
          <p:cNvPr id="907" name="Google Shape;907;gdbf609fb24_9_97"/>
          <p:cNvSpPr txBox="1">
            <a:spLocks noGrp="1"/>
          </p:cNvSpPr>
          <p:nvPr>
            <p:ph type="body" idx="4"/>
          </p:nvPr>
        </p:nvSpPr>
        <p:spPr>
          <a:xfrm>
            <a:off x="4629150" y="1807641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Comprensione profonda, tempestiva e accurata della dinamica aziendale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Aumento della capacità segnaletica delle informazioni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Migliore capacità di prendere decisioni e migliori decisioni</a:t>
            </a:r>
            <a:endParaRPr sz="1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100"/>
              <a:t>Miglioramento delle performance aziendali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52180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dbf609fb24_2_83"/>
          <p:cNvSpPr txBox="1"/>
          <p:nvPr/>
        </p:nvSpPr>
        <p:spPr>
          <a:xfrm>
            <a:off x="275654" y="1187325"/>
            <a:ext cx="1249800" cy="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Stazionario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dbf609fb24_2_83"/>
          <p:cNvSpPr txBox="1"/>
          <p:nvPr/>
        </p:nvSpPr>
        <p:spPr>
          <a:xfrm>
            <a:off x="329272" y="4103933"/>
            <a:ext cx="1068000" cy="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Ubiquitario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dbf609fb24_2_83"/>
          <p:cNvSpPr txBox="1"/>
          <p:nvPr/>
        </p:nvSpPr>
        <p:spPr>
          <a:xfrm>
            <a:off x="221074" y="2643368"/>
            <a:ext cx="1343400" cy="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Interconnesso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gdbf609fb24_2_83"/>
          <p:cNvGrpSpPr/>
          <p:nvPr/>
        </p:nvGrpSpPr>
        <p:grpSpPr>
          <a:xfrm>
            <a:off x="1546860" y="670559"/>
            <a:ext cx="3603243" cy="1315212"/>
            <a:chOff x="1546860" y="670559"/>
            <a:chExt cx="3603243" cy="1315212"/>
          </a:xfrm>
        </p:grpSpPr>
        <p:sp>
          <p:nvSpPr>
            <p:cNvPr id="314" name="Google Shape;314;gdbf609fb24_2_83"/>
            <p:cNvSpPr/>
            <p:nvPr/>
          </p:nvSpPr>
          <p:spPr>
            <a:xfrm>
              <a:off x="1563624" y="1787651"/>
              <a:ext cx="3496310" cy="160020"/>
            </a:xfrm>
            <a:custGeom>
              <a:avLst/>
              <a:gdLst/>
              <a:ahLst/>
              <a:cxnLst/>
              <a:rect l="l" t="t" r="r" b="b"/>
              <a:pathLst>
                <a:path w="3496310" h="160019" extrusionOk="0">
                  <a:moveTo>
                    <a:pt x="3496055" y="0"/>
                  </a:moveTo>
                  <a:lnTo>
                    <a:pt x="0" y="0"/>
                  </a:lnTo>
                  <a:lnTo>
                    <a:pt x="0" y="160020"/>
                  </a:lnTo>
                  <a:lnTo>
                    <a:pt x="3496055" y="160020"/>
                  </a:lnTo>
                  <a:lnTo>
                    <a:pt x="349605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gdbf609fb24_2_83"/>
            <p:cNvSpPr/>
            <p:nvPr/>
          </p:nvSpPr>
          <p:spPr>
            <a:xfrm>
              <a:off x="1563624" y="1909571"/>
              <a:ext cx="3586479" cy="76200"/>
            </a:xfrm>
            <a:custGeom>
              <a:avLst/>
              <a:gdLst/>
              <a:ahLst/>
              <a:cxnLst/>
              <a:rect l="l" t="t" r="r" b="b"/>
              <a:pathLst>
                <a:path w="3586479" h="76200" extrusionOk="0">
                  <a:moveTo>
                    <a:pt x="3509772" y="0"/>
                  </a:moveTo>
                  <a:lnTo>
                    <a:pt x="3509772" y="76200"/>
                  </a:lnTo>
                  <a:lnTo>
                    <a:pt x="3573272" y="44450"/>
                  </a:lnTo>
                  <a:lnTo>
                    <a:pt x="3522472" y="44450"/>
                  </a:lnTo>
                  <a:lnTo>
                    <a:pt x="3522472" y="31750"/>
                  </a:lnTo>
                  <a:lnTo>
                    <a:pt x="3573272" y="31750"/>
                  </a:lnTo>
                  <a:lnTo>
                    <a:pt x="3509772" y="0"/>
                  </a:lnTo>
                  <a:close/>
                </a:path>
                <a:path w="3586479" h="76200" extrusionOk="0">
                  <a:moveTo>
                    <a:pt x="350977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509772" y="44450"/>
                  </a:lnTo>
                  <a:lnTo>
                    <a:pt x="3509772" y="31750"/>
                  </a:lnTo>
                  <a:close/>
                </a:path>
                <a:path w="3586479" h="76200" extrusionOk="0">
                  <a:moveTo>
                    <a:pt x="3573272" y="31750"/>
                  </a:moveTo>
                  <a:lnTo>
                    <a:pt x="3522472" y="31750"/>
                  </a:lnTo>
                  <a:lnTo>
                    <a:pt x="3522472" y="44450"/>
                  </a:lnTo>
                  <a:lnTo>
                    <a:pt x="3573272" y="44450"/>
                  </a:lnTo>
                  <a:lnTo>
                    <a:pt x="3585972" y="38100"/>
                  </a:lnTo>
                  <a:lnTo>
                    <a:pt x="3573272" y="31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gdbf609fb24_2_83"/>
            <p:cNvSpPr/>
            <p:nvPr/>
          </p:nvSpPr>
          <p:spPr>
            <a:xfrm>
              <a:off x="1563624" y="1164335"/>
              <a:ext cx="3497579" cy="623570"/>
            </a:xfrm>
            <a:custGeom>
              <a:avLst/>
              <a:gdLst/>
              <a:ahLst/>
              <a:cxnLst/>
              <a:rect l="l" t="t" r="r" b="b"/>
              <a:pathLst>
                <a:path w="3497579" h="623569" extrusionOk="0">
                  <a:moveTo>
                    <a:pt x="3497580" y="464820"/>
                  </a:moveTo>
                  <a:lnTo>
                    <a:pt x="3496056" y="464820"/>
                  </a:lnTo>
                  <a:lnTo>
                    <a:pt x="3496056" y="0"/>
                  </a:lnTo>
                  <a:lnTo>
                    <a:pt x="0" y="0"/>
                  </a:lnTo>
                  <a:lnTo>
                    <a:pt x="0" y="464820"/>
                  </a:lnTo>
                  <a:lnTo>
                    <a:pt x="0" y="623316"/>
                  </a:lnTo>
                  <a:lnTo>
                    <a:pt x="3497580" y="623316"/>
                  </a:lnTo>
                  <a:lnTo>
                    <a:pt x="3497580" y="46482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gdbf609fb24_2_83"/>
            <p:cNvSpPr/>
            <p:nvPr/>
          </p:nvSpPr>
          <p:spPr>
            <a:xfrm>
              <a:off x="1563624" y="1629156"/>
              <a:ext cx="3497579" cy="158750"/>
            </a:xfrm>
            <a:custGeom>
              <a:avLst/>
              <a:gdLst/>
              <a:ahLst/>
              <a:cxnLst/>
              <a:rect l="l" t="t" r="r" b="b"/>
              <a:pathLst>
                <a:path w="3497579" h="158750" extrusionOk="0">
                  <a:moveTo>
                    <a:pt x="0" y="158496"/>
                  </a:moveTo>
                  <a:lnTo>
                    <a:pt x="3497579" y="158496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gdbf609fb24_2_83"/>
            <p:cNvSpPr/>
            <p:nvPr/>
          </p:nvSpPr>
          <p:spPr>
            <a:xfrm>
              <a:off x="1563624" y="670559"/>
              <a:ext cx="3496310" cy="224154"/>
            </a:xfrm>
            <a:custGeom>
              <a:avLst/>
              <a:gdLst/>
              <a:ahLst/>
              <a:cxnLst/>
              <a:rect l="l" t="t" r="r" b="b"/>
              <a:pathLst>
                <a:path w="3496310" h="224155" extrusionOk="0">
                  <a:moveTo>
                    <a:pt x="0" y="224027"/>
                  </a:moveTo>
                  <a:lnTo>
                    <a:pt x="3496055" y="224027"/>
                  </a:lnTo>
                  <a:lnTo>
                    <a:pt x="3496055" y="0"/>
                  </a:lnTo>
                  <a:lnTo>
                    <a:pt x="0" y="0"/>
                  </a:lnTo>
                  <a:lnTo>
                    <a:pt x="0" y="22402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gdbf609fb24_2_83"/>
            <p:cNvSpPr/>
            <p:nvPr/>
          </p:nvSpPr>
          <p:spPr>
            <a:xfrm>
              <a:off x="1546860" y="894587"/>
              <a:ext cx="3497579" cy="269875"/>
            </a:xfrm>
            <a:custGeom>
              <a:avLst/>
              <a:gdLst/>
              <a:ahLst/>
              <a:cxnLst/>
              <a:rect l="l" t="t" r="r" b="b"/>
              <a:pathLst>
                <a:path w="3497579" h="269875" extrusionOk="0">
                  <a:moveTo>
                    <a:pt x="3497579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3497579" y="269748"/>
                  </a:lnTo>
                  <a:lnTo>
                    <a:pt x="3497579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gdbf609fb24_2_83"/>
            <p:cNvSpPr/>
            <p:nvPr/>
          </p:nvSpPr>
          <p:spPr>
            <a:xfrm>
              <a:off x="1546860" y="894587"/>
              <a:ext cx="3497579" cy="269875"/>
            </a:xfrm>
            <a:custGeom>
              <a:avLst/>
              <a:gdLst/>
              <a:ahLst/>
              <a:cxnLst/>
              <a:rect l="l" t="t" r="r" b="b"/>
              <a:pathLst>
                <a:path w="3497579" h="269875" extrusionOk="0">
                  <a:moveTo>
                    <a:pt x="0" y="269748"/>
                  </a:moveTo>
                  <a:lnTo>
                    <a:pt x="3497579" y="269748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269748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gdbf609fb24_2_83"/>
          <p:cNvGrpSpPr/>
          <p:nvPr/>
        </p:nvGrpSpPr>
        <p:grpSpPr>
          <a:xfrm>
            <a:off x="1525524" y="3508247"/>
            <a:ext cx="3624579" cy="1395984"/>
            <a:chOff x="1525524" y="3508247"/>
            <a:chExt cx="3624579" cy="1395984"/>
          </a:xfrm>
        </p:grpSpPr>
        <p:sp>
          <p:nvSpPr>
            <p:cNvPr id="322" name="Google Shape;322;gdbf609fb24_2_83"/>
            <p:cNvSpPr/>
            <p:nvPr/>
          </p:nvSpPr>
          <p:spPr>
            <a:xfrm>
              <a:off x="1546860" y="4565903"/>
              <a:ext cx="3499485" cy="140335"/>
            </a:xfrm>
            <a:custGeom>
              <a:avLst/>
              <a:gdLst/>
              <a:ahLst/>
              <a:cxnLst/>
              <a:rect l="l" t="t" r="r" b="b"/>
              <a:pathLst>
                <a:path w="3499485" h="140335" extrusionOk="0">
                  <a:moveTo>
                    <a:pt x="0" y="140208"/>
                  </a:moveTo>
                  <a:lnTo>
                    <a:pt x="3499104" y="140208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140208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gdbf609fb24_2_83"/>
            <p:cNvSpPr/>
            <p:nvPr/>
          </p:nvSpPr>
          <p:spPr>
            <a:xfrm>
              <a:off x="1546860" y="4565903"/>
              <a:ext cx="3499485" cy="160020"/>
            </a:xfrm>
            <a:custGeom>
              <a:avLst/>
              <a:gdLst/>
              <a:ahLst/>
              <a:cxnLst/>
              <a:rect l="l" t="t" r="r" b="b"/>
              <a:pathLst>
                <a:path w="3499485" h="160020" extrusionOk="0">
                  <a:moveTo>
                    <a:pt x="0" y="160020"/>
                  </a:moveTo>
                  <a:lnTo>
                    <a:pt x="3499104" y="160020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16002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dbf609fb24_2_83"/>
            <p:cNvSpPr/>
            <p:nvPr/>
          </p:nvSpPr>
          <p:spPr>
            <a:xfrm>
              <a:off x="1563624" y="3589019"/>
              <a:ext cx="3496310" cy="1277620"/>
            </a:xfrm>
            <a:custGeom>
              <a:avLst/>
              <a:gdLst/>
              <a:ahLst/>
              <a:cxnLst/>
              <a:rect l="l" t="t" r="r" b="b"/>
              <a:pathLst>
                <a:path w="3496310" h="1277620" extrusionOk="0">
                  <a:moveTo>
                    <a:pt x="3496056" y="1117092"/>
                  </a:moveTo>
                  <a:lnTo>
                    <a:pt x="0" y="1117092"/>
                  </a:lnTo>
                  <a:lnTo>
                    <a:pt x="0" y="1277112"/>
                  </a:lnTo>
                  <a:lnTo>
                    <a:pt x="3496056" y="1277112"/>
                  </a:lnTo>
                  <a:lnTo>
                    <a:pt x="3496056" y="1117092"/>
                  </a:lnTo>
                  <a:close/>
                </a:path>
                <a:path w="3496310" h="1277620" extrusionOk="0">
                  <a:moveTo>
                    <a:pt x="3496056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496056" y="239268"/>
                  </a:lnTo>
                  <a:lnTo>
                    <a:pt x="349605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gdbf609fb24_2_83"/>
            <p:cNvSpPr/>
            <p:nvPr/>
          </p:nvSpPr>
          <p:spPr>
            <a:xfrm>
              <a:off x="1525524" y="3508247"/>
              <a:ext cx="76200" cy="1358265"/>
            </a:xfrm>
            <a:custGeom>
              <a:avLst/>
              <a:gdLst/>
              <a:ahLst/>
              <a:cxnLst/>
              <a:rect l="l" t="t" r="r" b="b"/>
              <a:pathLst>
                <a:path w="76200" h="1358264" extrusionOk="0">
                  <a:moveTo>
                    <a:pt x="44450" y="63499"/>
                  </a:moveTo>
                  <a:lnTo>
                    <a:pt x="31750" y="63499"/>
                  </a:lnTo>
                  <a:lnTo>
                    <a:pt x="31750" y="1357883"/>
                  </a:lnTo>
                  <a:lnTo>
                    <a:pt x="44450" y="1357883"/>
                  </a:lnTo>
                  <a:lnTo>
                    <a:pt x="44450" y="63499"/>
                  </a:lnTo>
                  <a:close/>
                </a:path>
                <a:path w="76200" h="1358264" extrusionOk="0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1358264" extrusionOk="0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gdbf609fb24_2_83"/>
            <p:cNvSpPr/>
            <p:nvPr/>
          </p:nvSpPr>
          <p:spPr>
            <a:xfrm>
              <a:off x="1546860" y="3971543"/>
              <a:ext cx="3510279" cy="594360"/>
            </a:xfrm>
            <a:custGeom>
              <a:avLst/>
              <a:gdLst/>
              <a:ahLst/>
              <a:cxnLst/>
              <a:rect l="l" t="t" r="r" b="b"/>
              <a:pathLst>
                <a:path w="3510279" h="594360" extrusionOk="0">
                  <a:moveTo>
                    <a:pt x="3509772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3509772" y="594359"/>
                  </a:lnTo>
                  <a:lnTo>
                    <a:pt x="3509772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dbf609fb24_2_83"/>
            <p:cNvSpPr/>
            <p:nvPr/>
          </p:nvSpPr>
          <p:spPr>
            <a:xfrm>
              <a:off x="1563624" y="4828031"/>
              <a:ext cx="3586479" cy="76200"/>
            </a:xfrm>
            <a:custGeom>
              <a:avLst/>
              <a:gdLst/>
              <a:ahLst/>
              <a:cxnLst/>
              <a:rect l="l" t="t" r="r" b="b"/>
              <a:pathLst>
                <a:path w="3586479" h="76200" extrusionOk="0">
                  <a:moveTo>
                    <a:pt x="3509772" y="0"/>
                  </a:moveTo>
                  <a:lnTo>
                    <a:pt x="3509772" y="76199"/>
                  </a:lnTo>
                  <a:lnTo>
                    <a:pt x="3573272" y="44449"/>
                  </a:lnTo>
                  <a:lnTo>
                    <a:pt x="3522472" y="44449"/>
                  </a:lnTo>
                  <a:lnTo>
                    <a:pt x="3522472" y="31749"/>
                  </a:lnTo>
                  <a:lnTo>
                    <a:pt x="3573272" y="31749"/>
                  </a:lnTo>
                  <a:lnTo>
                    <a:pt x="3509772" y="0"/>
                  </a:lnTo>
                  <a:close/>
                </a:path>
                <a:path w="3586479" h="76200" extrusionOk="0">
                  <a:moveTo>
                    <a:pt x="3509772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3509772" y="44449"/>
                  </a:lnTo>
                  <a:lnTo>
                    <a:pt x="3509772" y="31749"/>
                  </a:lnTo>
                  <a:close/>
                </a:path>
                <a:path w="3586479" h="76200" extrusionOk="0">
                  <a:moveTo>
                    <a:pt x="3573272" y="31749"/>
                  </a:moveTo>
                  <a:lnTo>
                    <a:pt x="3522472" y="31749"/>
                  </a:lnTo>
                  <a:lnTo>
                    <a:pt x="3522472" y="44449"/>
                  </a:lnTo>
                  <a:lnTo>
                    <a:pt x="3573272" y="44449"/>
                  </a:lnTo>
                  <a:lnTo>
                    <a:pt x="3585972" y="38099"/>
                  </a:lnTo>
                  <a:lnTo>
                    <a:pt x="3573272" y="317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gdbf609fb24_2_83"/>
            <p:cNvSpPr/>
            <p:nvPr/>
          </p:nvSpPr>
          <p:spPr>
            <a:xfrm>
              <a:off x="1563624" y="3828287"/>
              <a:ext cx="3497579" cy="158750"/>
            </a:xfrm>
            <a:custGeom>
              <a:avLst/>
              <a:gdLst/>
              <a:ahLst/>
              <a:cxnLst/>
              <a:rect l="l" t="t" r="r" b="b"/>
              <a:pathLst>
                <a:path w="3497579" h="158750" extrusionOk="0">
                  <a:moveTo>
                    <a:pt x="3497579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3497579" y="158496"/>
                  </a:lnTo>
                  <a:lnTo>
                    <a:pt x="3497579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gdbf609fb24_2_83"/>
            <p:cNvSpPr/>
            <p:nvPr/>
          </p:nvSpPr>
          <p:spPr>
            <a:xfrm>
              <a:off x="1563624" y="3828287"/>
              <a:ext cx="3497579" cy="158750"/>
            </a:xfrm>
            <a:custGeom>
              <a:avLst/>
              <a:gdLst/>
              <a:ahLst/>
              <a:cxnLst/>
              <a:rect l="l" t="t" r="r" b="b"/>
              <a:pathLst>
                <a:path w="3497579" h="158750" extrusionOk="0">
                  <a:moveTo>
                    <a:pt x="0" y="158496"/>
                  </a:moveTo>
                  <a:lnTo>
                    <a:pt x="3497579" y="158496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gdbf609fb24_2_83"/>
          <p:cNvSpPr txBox="1"/>
          <p:nvPr/>
        </p:nvSpPr>
        <p:spPr>
          <a:xfrm>
            <a:off x="1563624" y="1655775"/>
            <a:ext cx="3484800" cy="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0" marR="79375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dbf609fb24_2_83"/>
          <p:cNvSpPr txBox="1"/>
          <p:nvPr/>
        </p:nvSpPr>
        <p:spPr>
          <a:xfrm>
            <a:off x="4705222" y="936752"/>
            <a:ext cx="2451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dbf609fb24_2_83"/>
          <p:cNvSpPr/>
          <p:nvPr/>
        </p:nvSpPr>
        <p:spPr>
          <a:xfrm>
            <a:off x="1564386" y="739445"/>
            <a:ext cx="3048000" cy="1031239"/>
          </a:xfrm>
          <a:custGeom>
            <a:avLst/>
            <a:gdLst/>
            <a:ahLst/>
            <a:cxnLst/>
            <a:rect l="l" t="t" r="r" b="b"/>
            <a:pathLst>
              <a:path w="3048000" h="1031239" extrusionOk="0">
                <a:moveTo>
                  <a:pt x="0" y="969847"/>
                </a:moveTo>
                <a:lnTo>
                  <a:pt x="47232" y="987370"/>
                </a:lnTo>
                <a:lnTo>
                  <a:pt x="93904" y="1003586"/>
                </a:lnTo>
                <a:lnTo>
                  <a:pt x="139464" y="1017176"/>
                </a:lnTo>
                <a:lnTo>
                  <a:pt x="183363" y="1026825"/>
                </a:lnTo>
                <a:lnTo>
                  <a:pt x="225049" y="1031215"/>
                </a:lnTo>
                <a:lnTo>
                  <a:pt x="263971" y="1029029"/>
                </a:lnTo>
                <a:lnTo>
                  <a:pt x="331321" y="999663"/>
                </a:lnTo>
                <a:lnTo>
                  <a:pt x="358647" y="969847"/>
                </a:lnTo>
                <a:lnTo>
                  <a:pt x="379224" y="912303"/>
                </a:lnTo>
                <a:lnTo>
                  <a:pt x="383736" y="873938"/>
                </a:lnTo>
                <a:lnTo>
                  <a:pt x="385459" y="830598"/>
                </a:lnTo>
                <a:lnTo>
                  <a:pt x="385190" y="783350"/>
                </a:lnTo>
                <a:lnTo>
                  <a:pt x="383726" y="733260"/>
                </a:lnTo>
                <a:lnTo>
                  <a:pt x="381863" y="681392"/>
                </a:lnTo>
                <a:lnTo>
                  <a:pt x="380398" y="628814"/>
                </a:lnTo>
                <a:lnTo>
                  <a:pt x="380127" y="576591"/>
                </a:lnTo>
                <a:lnTo>
                  <a:pt x="381846" y="525790"/>
                </a:lnTo>
                <a:lnTo>
                  <a:pt x="386353" y="477475"/>
                </a:lnTo>
                <a:lnTo>
                  <a:pt x="394443" y="432713"/>
                </a:lnTo>
                <a:lnTo>
                  <a:pt x="406914" y="392569"/>
                </a:lnTo>
                <a:lnTo>
                  <a:pt x="424562" y="358111"/>
                </a:lnTo>
                <a:lnTo>
                  <a:pt x="478706" y="309160"/>
                </a:lnTo>
                <a:lnTo>
                  <a:pt x="515843" y="292961"/>
                </a:lnTo>
                <a:lnTo>
                  <a:pt x="558637" y="281166"/>
                </a:lnTo>
                <a:lnTo>
                  <a:pt x="606131" y="273137"/>
                </a:lnTo>
                <a:lnTo>
                  <a:pt x="657370" y="268234"/>
                </a:lnTo>
                <a:lnTo>
                  <a:pt x="711398" y="265817"/>
                </a:lnTo>
                <a:lnTo>
                  <a:pt x="767257" y="265249"/>
                </a:lnTo>
                <a:lnTo>
                  <a:pt x="823993" y="265889"/>
                </a:lnTo>
                <a:lnTo>
                  <a:pt x="880648" y="267099"/>
                </a:lnTo>
                <a:lnTo>
                  <a:pt x="936267" y="268238"/>
                </a:lnTo>
                <a:lnTo>
                  <a:pt x="989894" y="268669"/>
                </a:lnTo>
                <a:lnTo>
                  <a:pt x="1040571" y="267752"/>
                </a:lnTo>
                <a:lnTo>
                  <a:pt x="1087345" y="264847"/>
                </a:lnTo>
                <a:lnTo>
                  <a:pt x="1129257" y="259316"/>
                </a:lnTo>
                <a:lnTo>
                  <a:pt x="1210427" y="229404"/>
                </a:lnTo>
                <a:lnTo>
                  <a:pt x="1247873" y="199979"/>
                </a:lnTo>
                <a:lnTo>
                  <a:pt x="1279035" y="165120"/>
                </a:lnTo>
                <a:lnTo>
                  <a:pt x="1305261" y="127705"/>
                </a:lnTo>
                <a:lnTo>
                  <a:pt x="1327896" y="90611"/>
                </a:lnTo>
                <a:lnTo>
                  <a:pt x="1348286" y="56712"/>
                </a:lnTo>
                <a:lnTo>
                  <a:pt x="1367779" y="28887"/>
                </a:lnTo>
                <a:lnTo>
                  <a:pt x="1387721" y="10012"/>
                </a:lnTo>
                <a:lnTo>
                  <a:pt x="1409459" y="2963"/>
                </a:lnTo>
                <a:lnTo>
                  <a:pt x="1434338" y="10616"/>
                </a:lnTo>
                <a:lnTo>
                  <a:pt x="1477513" y="59100"/>
                </a:lnTo>
                <a:lnTo>
                  <a:pt x="1500079" y="98294"/>
                </a:lnTo>
                <a:lnTo>
                  <a:pt x="1522971" y="144836"/>
                </a:lnTo>
                <a:lnTo>
                  <a:pt x="1545944" y="196761"/>
                </a:lnTo>
                <a:lnTo>
                  <a:pt x="1568755" y="252104"/>
                </a:lnTo>
                <a:lnTo>
                  <a:pt x="1591158" y="308901"/>
                </a:lnTo>
                <a:lnTo>
                  <a:pt x="1612908" y="365187"/>
                </a:lnTo>
                <a:lnTo>
                  <a:pt x="1633763" y="418997"/>
                </a:lnTo>
                <a:lnTo>
                  <a:pt x="1653476" y="468366"/>
                </a:lnTo>
                <a:lnTo>
                  <a:pt x="1671803" y="511329"/>
                </a:lnTo>
                <a:lnTo>
                  <a:pt x="1688501" y="545921"/>
                </a:lnTo>
                <a:lnTo>
                  <a:pt x="1727578" y="591072"/>
                </a:lnTo>
                <a:lnTo>
                  <a:pt x="1743136" y="582008"/>
                </a:lnTo>
                <a:lnTo>
                  <a:pt x="1753727" y="555192"/>
                </a:lnTo>
                <a:lnTo>
                  <a:pt x="1763079" y="522831"/>
                </a:lnTo>
                <a:lnTo>
                  <a:pt x="1774923" y="497130"/>
                </a:lnTo>
                <a:lnTo>
                  <a:pt x="1792986" y="490295"/>
                </a:lnTo>
                <a:lnTo>
                  <a:pt x="1823107" y="509484"/>
                </a:lnTo>
                <a:lnTo>
                  <a:pt x="1858239" y="544649"/>
                </a:lnTo>
                <a:lnTo>
                  <a:pt x="1896230" y="586198"/>
                </a:lnTo>
                <a:lnTo>
                  <a:pt x="1934929" y="624533"/>
                </a:lnTo>
                <a:lnTo>
                  <a:pt x="1972183" y="650061"/>
                </a:lnTo>
                <a:lnTo>
                  <a:pt x="2003122" y="666730"/>
                </a:lnTo>
                <a:lnTo>
                  <a:pt x="2035297" y="685621"/>
                </a:lnTo>
                <a:lnTo>
                  <a:pt x="2067464" y="700068"/>
                </a:lnTo>
                <a:lnTo>
                  <a:pt x="2098383" y="703401"/>
                </a:lnTo>
                <a:lnTo>
                  <a:pt x="2126811" y="688955"/>
                </a:lnTo>
                <a:lnTo>
                  <a:pt x="2151506" y="650061"/>
                </a:lnTo>
                <a:lnTo>
                  <a:pt x="2168441" y="578109"/>
                </a:lnTo>
                <a:lnTo>
                  <a:pt x="2174641" y="528163"/>
                </a:lnTo>
                <a:lnTo>
                  <a:pt x="2179821" y="471668"/>
                </a:lnTo>
                <a:lnTo>
                  <a:pt x="2184348" y="410697"/>
                </a:lnTo>
                <a:lnTo>
                  <a:pt x="2188589" y="347324"/>
                </a:lnTo>
                <a:lnTo>
                  <a:pt x="2192913" y="283622"/>
                </a:lnTo>
                <a:lnTo>
                  <a:pt x="2197686" y="221665"/>
                </a:lnTo>
                <a:lnTo>
                  <a:pt x="2203277" y="163526"/>
                </a:lnTo>
                <a:lnTo>
                  <a:pt x="2210053" y="111278"/>
                </a:lnTo>
                <a:lnTo>
                  <a:pt x="2218382" y="66995"/>
                </a:lnTo>
                <a:lnTo>
                  <a:pt x="2241168" y="10616"/>
                </a:lnTo>
                <a:lnTo>
                  <a:pt x="2263195" y="0"/>
                </a:lnTo>
                <a:lnTo>
                  <a:pt x="2288907" y="9444"/>
                </a:lnTo>
                <a:lnTo>
                  <a:pt x="2317566" y="34347"/>
                </a:lnTo>
                <a:lnTo>
                  <a:pt x="2348436" y="70102"/>
                </a:lnTo>
                <a:lnTo>
                  <a:pt x="2380780" y="112106"/>
                </a:lnTo>
                <a:lnTo>
                  <a:pt x="2413860" y="155754"/>
                </a:lnTo>
                <a:lnTo>
                  <a:pt x="2446941" y="196442"/>
                </a:lnTo>
                <a:lnTo>
                  <a:pt x="2479285" y="229565"/>
                </a:lnTo>
                <a:lnTo>
                  <a:pt x="2510154" y="250519"/>
                </a:lnTo>
                <a:lnTo>
                  <a:pt x="2545002" y="257593"/>
                </a:lnTo>
                <a:lnTo>
                  <a:pt x="2581596" y="252341"/>
                </a:lnTo>
                <a:lnTo>
                  <a:pt x="2618887" y="239915"/>
                </a:lnTo>
                <a:lnTo>
                  <a:pt x="2655824" y="225469"/>
                </a:lnTo>
                <a:lnTo>
                  <a:pt x="2691355" y="214153"/>
                </a:lnTo>
                <a:lnTo>
                  <a:pt x="2754001" y="221526"/>
                </a:lnTo>
                <a:lnTo>
                  <a:pt x="2779014" y="250519"/>
                </a:lnTo>
                <a:lnTo>
                  <a:pt x="2801800" y="319266"/>
                </a:lnTo>
                <a:lnTo>
                  <a:pt x="2810129" y="365861"/>
                </a:lnTo>
                <a:lnTo>
                  <a:pt x="2816905" y="418421"/>
                </a:lnTo>
                <a:lnTo>
                  <a:pt x="2822496" y="475309"/>
                </a:lnTo>
                <a:lnTo>
                  <a:pt x="2827269" y="534890"/>
                </a:lnTo>
                <a:lnTo>
                  <a:pt x="2831593" y="595525"/>
                </a:lnTo>
                <a:lnTo>
                  <a:pt x="2835834" y="655579"/>
                </a:lnTo>
                <a:lnTo>
                  <a:pt x="2840361" y="713414"/>
                </a:lnTo>
                <a:lnTo>
                  <a:pt x="2845541" y="767394"/>
                </a:lnTo>
                <a:lnTo>
                  <a:pt x="2851741" y="815883"/>
                </a:lnTo>
                <a:lnTo>
                  <a:pt x="2859330" y="857243"/>
                </a:lnTo>
                <a:lnTo>
                  <a:pt x="2901675" y="942964"/>
                </a:lnTo>
                <a:lnTo>
                  <a:pt x="2942569" y="966007"/>
                </a:lnTo>
                <a:lnTo>
                  <a:pt x="2984896" y="970488"/>
                </a:lnTo>
                <a:lnTo>
                  <a:pt x="3022193" y="967927"/>
                </a:lnTo>
                <a:lnTo>
                  <a:pt x="3048000" y="969847"/>
                </a:lnTo>
              </a:path>
            </a:pathLst>
          </a:custGeom>
          <a:noFill/>
          <a:ln w="259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dbf609fb24_2_83"/>
          <p:cNvSpPr txBox="1"/>
          <p:nvPr/>
        </p:nvSpPr>
        <p:spPr>
          <a:xfrm>
            <a:off x="4780534" y="1975485"/>
            <a:ext cx="3066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dbf609fb24_2_83"/>
          <p:cNvSpPr txBox="1"/>
          <p:nvPr/>
        </p:nvSpPr>
        <p:spPr>
          <a:xfrm>
            <a:off x="945573" y="617600"/>
            <a:ext cx="4065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spazio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gdbf609fb24_2_83"/>
          <p:cNvGrpSpPr/>
          <p:nvPr/>
        </p:nvGrpSpPr>
        <p:grpSpPr>
          <a:xfrm>
            <a:off x="1546860" y="895413"/>
            <a:ext cx="3603243" cy="2527490"/>
            <a:chOff x="1546860" y="895413"/>
            <a:chExt cx="3603243" cy="2527490"/>
          </a:xfrm>
        </p:grpSpPr>
        <p:sp>
          <p:nvSpPr>
            <p:cNvPr id="336" name="Google Shape;336;gdbf609fb24_2_83"/>
            <p:cNvSpPr/>
            <p:nvPr/>
          </p:nvSpPr>
          <p:spPr>
            <a:xfrm>
              <a:off x="2549173" y="954119"/>
              <a:ext cx="168850" cy="11938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gdbf609fb24_2_83"/>
            <p:cNvSpPr/>
            <p:nvPr/>
          </p:nvSpPr>
          <p:spPr>
            <a:xfrm>
              <a:off x="4258984" y="956770"/>
              <a:ext cx="168759" cy="13077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gdbf609fb24_2_83"/>
            <p:cNvSpPr/>
            <p:nvPr/>
          </p:nvSpPr>
          <p:spPr>
            <a:xfrm>
              <a:off x="3983736" y="909827"/>
              <a:ext cx="269875" cy="79375"/>
            </a:xfrm>
            <a:custGeom>
              <a:avLst/>
              <a:gdLst/>
              <a:ahLst/>
              <a:cxnLst/>
              <a:rect l="l" t="t" r="r" b="b"/>
              <a:pathLst>
                <a:path w="269875" h="79375" extrusionOk="0">
                  <a:moveTo>
                    <a:pt x="134874" y="0"/>
                  </a:moveTo>
                  <a:lnTo>
                    <a:pt x="82349" y="3119"/>
                  </a:lnTo>
                  <a:lnTo>
                    <a:pt x="39481" y="11620"/>
                  </a:lnTo>
                  <a:lnTo>
                    <a:pt x="10590" y="24217"/>
                  </a:lnTo>
                  <a:lnTo>
                    <a:pt x="0" y="39624"/>
                  </a:lnTo>
                  <a:lnTo>
                    <a:pt x="10590" y="55030"/>
                  </a:lnTo>
                  <a:lnTo>
                    <a:pt x="39481" y="67627"/>
                  </a:lnTo>
                  <a:lnTo>
                    <a:pt x="82349" y="76128"/>
                  </a:lnTo>
                  <a:lnTo>
                    <a:pt x="134874" y="79248"/>
                  </a:lnTo>
                  <a:lnTo>
                    <a:pt x="187398" y="76128"/>
                  </a:lnTo>
                  <a:lnTo>
                    <a:pt x="230266" y="67627"/>
                  </a:lnTo>
                  <a:lnTo>
                    <a:pt x="259157" y="55030"/>
                  </a:lnTo>
                  <a:lnTo>
                    <a:pt x="269748" y="39624"/>
                  </a:lnTo>
                  <a:lnTo>
                    <a:pt x="259157" y="24217"/>
                  </a:lnTo>
                  <a:lnTo>
                    <a:pt x="230266" y="11620"/>
                  </a:lnTo>
                  <a:lnTo>
                    <a:pt x="187398" y="3119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gdbf609fb24_2_83"/>
            <p:cNvSpPr/>
            <p:nvPr/>
          </p:nvSpPr>
          <p:spPr>
            <a:xfrm>
              <a:off x="3983736" y="909827"/>
              <a:ext cx="269875" cy="79375"/>
            </a:xfrm>
            <a:custGeom>
              <a:avLst/>
              <a:gdLst/>
              <a:ahLst/>
              <a:cxnLst/>
              <a:rect l="l" t="t" r="r" b="b"/>
              <a:pathLst>
                <a:path w="269875" h="79375" extrusionOk="0">
                  <a:moveTo>
                    <a:pt x="0" y="39624"/>
                  </a:moveTo>
                  <a:lnTo>
                    <a:pt x="10590" y="24217"/>
                  </a:lnTo>
                  <a:lnTo>
                    <a:pt x="39481" y="11620"/>
                  </a:lnTo>
                  <a:lnTo>
                    <a:pt x="82349" y="3119"/>
                  </a:lnTo>
                  <a:lnTo>
                    <a:pt x="134874" y="0"/>
                  </a:lnTo>
                  <a:lnTo>
                    <a:pt x="187398" y="3119"/>
                  </a:lnTo>
                  <a:lnTo>
                    <a:pt x="230266" y="11620"/>
                  </a:lnTo>
                  <a:lnTo>
                    <a:pt x="259157" y="24217"/>
                  </a:lnTo>
                  <a:lnTo>
                    <a:pt x="269748" y="39624"/>
                  </a:lnTo>
                  <a:lnTo>
                    <a:pt x="259157" y="55030"/>
                  </a:lnTo>
                  <a:lnTo>
                    <a:pt x="230266" y="67627"/>
                  </a:lnTo>
                  <a:lnTo>
                    <a:pt x="187398" y="76128"/>
                  </a:lnTo>
                  <a:lnTo>
                    <a:pt x="134874" y="79248"/>
                  </a:lnTo>
                  <a:lnTo>
                    <a:pt x="82349" y="76128"/>
                  </a:lnTo>
                  <a:lnTo>
                    <a:pt x="39481" y="67627"/>
                  </a:lnTo>
                  <a:lnTo>
                    <a:pt x="10590" y="55030"/>
                  </a:lnTo>
                  <a:lnTo>
                    <a:pt x="0" y="39624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gdbf609fb24_2_83"/>
            <p:cNvSpPr/>
            <p:nvPr/>
          </p:nvSpPr>
          <p:spPr>
            <a:xfrm>
              <a:off x="1921764" y="989075"/>
              <a:ext cx="628015" cy="81280"/>
            </a:xfrm>
            <a:custGeom>
              <a:avLst/>
              <a:gdLst/>
              <a:ahLst/>
              <a:cxnLst/>
              <a:rect l="l" t="t" r="r" b="b"/>
              <a:pathLst>
                <a:path w="628014" h="81280" extrusionOk="0">
                  <a:moveTo>
                    <a:pt x="313944" y="0"/>
                  </a:moveTo>
                  <a:lnTo>
                    <a:pt x="241969" y="1064"/>
                  </a:lnTo>
                  <a:lnTo>
                    <a:pt x="175893" y="4096"/>
                  </a:lnTo>
                  <a:lnTo>
                    <a:pt x="117601" y="8857"/>
                  </a:lnTo>
                  <a:lnTo>
                    <a:pt x="68979" y="15106"/>
                  </a:lnTo>
                  <a:lnTo>
                    <a:pt x="8293" y="31110"/>
                  </a:lnTo>
                  <a:lnTo>
                    <a:pt x="0" y="40386"/>
                  </a:lnTo>
                  <a:lnTo>
                    <a:pt x="8293" y="49661"/>
                  </a:lnTo>
                  <a:lnTo>
                    <a:pt x="68979" y="65665"/>
                  </a:lnTo>
                  <a:lnTo>
                    <a:pt x="117601" y="71914"/>
                  </a:lnTo>
                  <a:lnTo>
                    <a:pt x="175893" y="76675"/>
                  </a:lnTo>
                  <a:lnTo>
                    <a:pt x="241969" y="79707"/>
                  </a:lnTo>
                  <a:lnTo>
                    <a:pt x="313944" y="80772"/>
                  </a:lnTo>
                  <a:lnTo>
                    <a:pt x="385918" y="79707"/>
                  </a:lnTo>
                  <a:lnTo>
                    <a:pt x="451994" y="76675"/>
                  </a:lnTo>
                  <a:lnTo>
                    <a:pt x="510286" y="71914"/>
                  </a:lnTo>
                  <a:lnTo>
                    <a:pt x="558908" y="65665"/>
                  </a:lnTo>
                  <a:lnTo>
                    <a:pt x="619594" y="49661"/>
                  </a:lnTo>
                  <a:lnTo>
                    <a:pt x="627888" y="40386"/>
                  </a:lnTo>
                  <a:lnTo>
                    <a:pt x="619594" y="31110"/>
                  </a:lnTo>
                  <a:lnTo>
                    <a:pt x="558908" y="15106"/>
                  </a:lnTo>
                  <a:lnTo>
                    <a:pt x="510286" y="8857"/>
                  </a:lnTo>
                  <a:lnTo>
                    <a:pt x="451994" y="4096"/>
                  </a:lnTo>
                  <a:lnTo>
                    <a:pt x="385918" y="1064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gdbf609fb24_2_83"/>
            <p:cNvSpPr/>
            <p:nvPr/>
          </p:nvSpPr>
          <p:spPr>
            <a:xfrm>
              <a:off x="1921764" y="989075"/>
              <a:ext cx="628015" cy="81280"/>
            </a:xfrm>
            <a:custGeom>
              <a:avLst/>
              <a:gdLst/>
              <a:ahLst/>
              <a:cxnLst/>
              <a:rect l="l" t="t" r="r" b="b"/>
              <a:pathLst>
                <a:path w="628014" h="81280" extrusionOk="0">
                  <a:moveTo>
                    <a:pt x="0" y="40386"/>
                  </a:moveTo>
                  <a:lnTo>
                    <a:pt x="68979" y="15106"/>
                  </a:lnTo>
                  <a:lnTo>
                    <a:pt x="117601" y="8857"/>
                  </a:lnTo>
                  <a:lnTo>
                    <a:pt x="175893" y="4096"/>
                  </a:lnTo>
                  <a:lnTo>
                    <a:pt x="241969" y="1064"/>
                  </a:lnTo>
                  <a:lnTo>
                    <a:pt x="313944" y="0"/>
                  </a:lnTo>
                  <a:lnTo>
                    <a:pt x="385918" y="1064"/>
                  </a:lnTo>
                  <a:lnTo>
                    <a:pt x="451994" y="4096"/>
                  </a:lnTo>
                  <a:lnTo>
                    <a:pt x="510286" y="8857"/>
                  </a:lnTo>
                  <a:lnTo>
                    <a:pt x="558908" y="15106"/>
                  </a:lnTo>
                  <a:lnTo>
                    <a:pt x="619594" y="31110"/>
                  </a:lnTo>
                  <a:lnTo>
                    <a:pt x="627888" y="40386"/>
                  </a:lnTo>
                  <a:lnTo>
                    <a:pt x="619594" y="49661"/>
                  </a:lnTo>
                  <a:lnTo>
                    <a:pt x="558908" y="65665"/>
                  </a:lnTo>
                  <a:lnTo>
                    <a:pt x="510286" y="71914"/>
                  </a:lnTo>
                  <a:lnTo>
                    <a:pt x="451994" y="76675"/>
                  </a:lnTo>
                  <a:lnTo>
                    <a:pt x="385918" y="79707"/>
                  </a:lnTo>
                  <a:lnTo>
                    <a:pt x="313944" y="80772"/>
                  </a:lnTo>
                  <a:lnTo>
                    <a:pt x="241969" y="79707"/>
                  </a:lnTo>
                  <a:lnTo>
                    <a:pt x="175893" y="76675"/>
                  </a:lnTo>
                  <a:lnTo>
                    <a:pt x="117601" y="71914"/>
                  </a:lnTo>
                  <a:lnTo>
                    <a:pt x="68979" y="65665"/>
                  </a:lnTo>
                  <a:lnTo>
                    <a:pt x="8293" y="49661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gdbf609fb24_2_83"/>
            <p:cNvSpPr/>
            <p:nvPr/>
          </p:nvSpPr>
          <p:spPr>
            <a:xfrm>
              <a:off x="3709035" y="895413"/>
              <a:ext cx="104213" cy="15824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gdbf609fb24_2_83"/>
            <p:cNvSpPr/>
            <p:nvPr/>
          </p:nvSpPr>
          <p:spPr>
            <a:xfrm>
              <a:off x="3078563" y="897675"/>
              <a:ext cx="107836" cy="1548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gdbf609fb24_2_83"/>
            <p:cNvSpPr/>
            <p:nvPr/>
          </p:nvSpPr>
          <p:spPr>
            <a:xfrm>
              <a:off x="1563624" y="2961131"/>
              <a:ext cx="3497579" cy="105410"/>
            </a:xfrm>
            <a:custGeom>
              <a:avLst/>
              <a:gdLst/>
              <a:ahLst/>
              <a:cxnLst/>
              <a:rect l="l" t="t" r="r" b="b"/>
              <a:pathLst>
                <a:path w="3497579" h="105410" extrusionOk="0">
                  <a:moveTo>
                    <a:pt x="0" y="105156"/>
                  </a:moveTo>
                  <a:lnTo>
                    <a:pt x="3497579" y="105156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10515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gdbf609fb24_2_83"/>
            <p:cNvSpPr/>
            <p:nvPr/>
          </p:nvSpPr>
          <p:spPr>
            <a:xfrm>
              <a:off x="4441332" y="3023991"/>
              <a:ext cx="133826" cy="13729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gdbf609fb24_2_83"/>
            <p:cNvSpPr/>
            <p:nvPr/>
          </p:nvSpPr>
          <p:spPr>
            <a:xfrm>
              <a:off x="1563624" y="2583180"/>
              <a:ext cx="3497579" cy="146685"/>
            </a:xfrm>
            <a:custGeom>
              <a:avLst/>
              <a:gdLst/>
              <a:ahLst/>
              <a:cxnLst/>
              <a:rect l="l" t="t" r="r" b="b"/>
              <a:pathLst>
                <a:path w="3497579" h="146685" extrusionOk="0">
                  <a:moveTo>
                    <a:pt x="0" y="146303"/>
                  </a:moveTo>
                  <a:lnTo>
                    <a:pt x="3497579" y="146303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14630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dbf609fb24_2_83"/>
            <p:cNvSpPr/>
            <p:nvPr/>
          </p:nvSpPr>
          <p:spPr>
            <a:xfrm>
              <a:off x="1546860" y="2729483"/>
              <a:ext cx="3499485" cy="231775"/>
            </a:xfrm>
            <a:custGeom>
              <a:avLst/>
              <a:gdLst/>
              <a:ahLst/>
              <a:cxnLst/>
              <a:rect l="l" t="t" r="r" b="b"/>
              <a:pathLst>
                <a:path w="3499485" h="231775" extrusionOk="0">
                  <a:moveTo>
                    <a:pt x="349910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499104" y="231648"/>
                  </a:lnTo>
                  <a:lnTo>
                    <a:pt x="3499104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dbf609fb24_2_83"/>
            <p:cNvSpPr/>
            <p:nvPr/>
          </p:nvSpPr>
          <p:spPr>
            <a:xfrm>
              <a:off x="1546860" y="2729483"/>
              <a:ext cx="3499485" cy="231775"/>
            </a:xfrm>
            <a:custGeom>
              <a:avLst/>
              <a:gdLst/>
              <a:ahLst/>
              <a:cxnLst/>
              <a:rect l="l" t="t" r="r" b="b"/>
              <a:pathLst>
                <a:path w="3499485" h="231775" extrusionOk="0">
                  <a:moveTo>
                    <a:pt x="0" y="231648"/>
                  </a:moveTo>
                  <a:lnTo>
                    <a:pt x="3499104" y="231648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gdbf609fb24_2_83"/>
            <p:cNvSpPr/>
            <p:nvPr/>
          </p:nvSpPr>
          <p:spPr>
            <a:xfrm>
              <a:off x="1907776" y="3020758"/>
              <a:ext cx="103850" cy="16281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gdbf609fb24_2_83"/>
            <p:cNvSpPr/>
            <p:nvPr/>
          </p:nvSpPr>
          <p:spPr>
            <a:xfrm>
              <a:off x="1563624" y="3214115"/>
              <a:ext cx="3497579" cy="170815"/>
            </a:xfrm>
            <a:custGeom>
              <a:avLst/>
              <a:gdLst/>
              <a:ahLst/>
              <a:cxnLst/>
              <a:rect l="l" t="t" r="r" b="b"/>
              <a:pathLst>
                <a:path w="3497579" h="170814" extrusionOk="0">
                  <a:moveTo>
                    <a:pt x="0" y="170687"/>
                  </a:moveTo>
                  <a:lnTo>
                    <a:pt x="3497579" y="170687"/>
                  </a:lnTo>
                  <a:lnTo>
                    <a:pt x="3497579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gdbf609fb24_2_83"/>
            <p:cNvSpPr/>
            <p:nvPr/>
          </p:nvSpPr>
          <p:spPr>
            <a:xfrm>
              <a:off x="1563624" y="3346703"/>
              <a:ext cx="3586479" cy="76200"/>
            </a:xfrm>
            <a:custGeom>
              <a:avLst/>
              <a:gdLst/>
              <a:ahLst/>
              <a:cxnLst/>
              <a:rect l="l" t="t" r="r" b="b"/>
              <a:pathLst>
                <a:path w="3586479" h="76200" extrusionOk="0">
                  <a:moveTo>
                    <a:pt x="3509772" y="0"/>
                  </a:moveTo>
                  <a:lnTo>
                    <a:pt x="3509772" y="76200"/>
                  </a:lnTo>
                  <a:lnTo>
                    <a:pt x="3573272" y="44450"/>
                  </a:lnTo>
                  <a:lnTo>
                    <a:pt x="3522472" y="44450"/>
                  </a:lnTo>
                  <a:lnTo>
                    <a:pt x="3522472" y="31750"/>
                  </a:lnTo>
                  <a:lnTo>
                    <a:pt x="3573272" y="31750"/>
                  </a:lnTo>
                  <a:lnTo>
                    <a:pt x="3509772" y="0"/>
                  </a:lnTo>
                  <a:close/>
                </a:path>
                <a:path w="3586479" h="76200" extrusionOk="0">
                  <a:moveTo>
                    <a:pt x="3509772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509772" y="44450"/>
                  </a:lnTo>
                  <a:lnTo>
                    <a:pt x="3509772" y="31750"/>
                  </a:lnTo>
                  <a:close/>
                </a:path>
                <a:path w="3586479" h="76200" extrusionOk="0">
                  <a:moveTo>
                    <a:pt x="3573272" y="31750"/>
                  </a:moveTo>
                  <a:lnTo>
                    <a:pt x="3522472" y="31750"/>
                  </a:lnTo>
                  <a:lnTo>
                    <a:pt x="3522472" y="44450"/>
                  </a:lnTo>
                  <a:lnTo>
                    <a:pt x="3573272" y="44450"/>
                  </a:lnTo>
                  <a:lnTo>
                    <a:pt x="3585972" y="38100"/>
                  </a:lnTo>
                  <a:lnTo>
                    <a:pt x="3573272" y="317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gdbf609fb24_2_83"/>
            <p:cNvSpPr/>
            <p:nvPr/>
          </p:nvSpPr>
          <p:spPr>
            <a:xfrm>
              <a:off x="1546860" y="3054096"/>
              <a:ext cx="3499485" cy="160020"/>
            </a:xfrm>
            <a:custGeom>
              <a:avLst/>
              <a:gdLst/>
              <a:ahLst/>
              <a:cxnLst/>
              <a:rect l="l" t="t" r="r" b="b"/>
              <a:pathLst>
                <a:path w="3499485" h="160019" extrusionOk="0">
                  <a:moveTo>
                    <a:pt x="3499104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3499104" y="160019"/>
                  </a:lnTo>
                  <a:lnTo>
                    <a:pt x="3499104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gdbf609fb24_2_83"/>
            <p:cNvSpPr/>
            <p:nvPr/>
          </p:nvSpPr>
          <p:spPr>
            <a:xfrm>
              <a:off x="1546860" y="3054096"/>
              <a:ext cx="3499485" cy="160020"/>
            </a:xfrm>
            <a:custGeom>
              <a:avLst/>
              <a:gdLst/>
              <a:ahLst/>
              <a:cxnLst/>
              <a:rect l="l" t="t" r="r" b="b"/>
              <a:pathLst>
                <a:path w="3499485" h="160019" extrusionOk="0">
                  <a:moveTo>
                    <a:pt x="0" y="160019"/>
                  </a:moveTo>
                  <a:lnTo>
                    <a:pt x="3499104" y="160019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160019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gdbf609fb24_2_83"/>
            <p:cNvSpPr/>
            <p:nvPr/>
          </p:nvSpPr>
          <p:spPr>
            <a:xfrm>
              <a:off x="3069367" y="2340887"/>
              <a:ext cx="129746" cy="14143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gdbf609fb24_2_83"/>
            <p:cNvSpPr/>
            <p:nvPr/>
          </p:nvSpPr>
          <p:spPr>
            <a:xfrm>
              <a:off x="2656522" y="2290224"/>
              <a:ext cx="236346" cy="168969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gdbf609fb24_2_83"/>
            <p:cNvSpPr/>
            <p:nvPr/>
          </p:nvSpPr>
          <p:spPr>
            <a:xfrm>
              <a:off x="4229671" y="2352607"/>
              <a:ext cx="121412" cy="134701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gdbf609fb24_2_83"/>
            <p:cNvSpPr/>
            <p:nvPr/>
          </p:nvSpPr>
          <p:spPr>
            <a:xfrm>
              <a:off x="1563624" y="2107691"/>
              <a:ext cx="3497579" cy="239395"/>
            </a:xfrm>
            <a:custGeom>
              <a:avLst/>
              <a:gdLst/>
              <a:ahLst/>
              <a:cxnLst/>
              <a:rect l="l" t="t" r="r" b="b"/>
              <a:pathLst>
                <a:path w="3497579" h="239394" extrusionOk="0">
                  <a:moveTo>
                    <a:pt x="3497579" y="0"/>
                  </a:moveTo>
                  <a:lnTo>
                    <a:pt x="0" y="0"/>
                  </a:lnTo>
                  <a:lnTo>
                    <a:pt x="0" y="239268"/>
                  </a:lnTo>
                  <a:lnTo>
                    <a:pt x="3497579" y="239268"/>
                  </a:lnTo>
                  <a:lnTo>
                    <a:pt x="3497579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dbf609fb24_2_83"/>
            <p:cNvSpPr/>
            <p:nvPr/>
          </p:nvSpPr>
          <p:spPr>
            <a:xfrm>
              <a:off x="1546860" y="2353055"/>
              <a:ext cx="3499485" cy="230504"/>
            </a:xfrm>
            <a:custGeom>
              <a:avLst/>
              <a:gdLst/>
              <a:ahLst/>
              <a:cxnLst/>
              <a:rect l="l" t="t" r="r" b="b"/>
              <a:pathLst>
                <a:path w="3499485" h="230505" extrusionOk="0">
                  <a:moveTo>
                    <a:pt x="3499104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3499104" y="230124"/>
                  </a:lnTo>
                  <a:lnTo>
                    <a:pt x="3499104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gdbf609fb24_2_83"/>
            <p:cNvSpPr/>
            <p:nvPr/>
          </p:nvSpPr>
          <p:spPr>
            <a:xfrm>
              <a:off x="1546860" y="2353055"/>
              <a:ext cx="3499485" cy="230504"/>
            </a:xfrm>
            <a:custGeom>
              <a:avLst/>
              <a:gdLst/>
              <a:ahLst/>
              <a:cxnLst/>
              <a:rect l="l" t="t" r="r" b="b"/>
              <a:pathLst>
                <a:path w="3499485" h="230505" extrusionOk="0">
                  <a:moveTo>
                    <a:pt x="0" y="230124"/>
                  </a:moveTo>
                  <a:lnTo>
                    <a:pt x="3499104" y="230124"/>
                  </a:lnTo>
                  <a:lnTo>
                    <a:pt x="3499104" y="0"/>
                  </a:lnTo>
                  <a:lnTo>
                    <a:pt x="0" y="0"/>
                  </a:lnTo>
                  <a:lnTo>
                    <a:pt x="0" y="230124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gdbf609fb24_2_83"/>
          <p:cNvSpPr txBox="1"/>
          <p:nvPr/>
        </p:nvSpPr>
        <p:spPr>
          <a:xfrm>
            <a:off x="4703953" y="3855821"/>
            <a:ext cx="2451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dbf609fb24_2_83"/>
          <p:cNvSpPr txBox="1"/>
          <p:nvPr/>
        </p:nvSpPr>
        <p:spPr>
          <a:xfrm>
            <a:off x="893631" y="3568950"/>
            <a:ext cx="5037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spazio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Google Shape;362;gdbf609fb24_2_83"/>
          <p:cNvGrpSpPr/>
          <p:nvPr/>
        </p:nvGrpSpPr>
        <p:grpSpPr>
          <a:xfrm>
            <a:off x="1546859" y="3589019"/>
            <a:ext cx="3564382" cy="1274318"/>
            <a:chOff x="1546859" y="3589019"/>
            <a:chExt cx="3564382" cy="1274318"/>
          </a:xfrm>
        </p:grpSpPr>
        <p:sp>
          <p:nvSpPr>
            <p:cNvPr id="363" name="Google Shape;363;gdbf609fb24_2_83"/>
            <p:cNvSpPr/>
            <p:nvPr/>
          </p:nvSpPr>
          <p:spPr>
            <a:xfrm>
              <a:off x="1578863" y="3589019"/>
              <a:ext cx="1973580" cy="250190"/>
            </a:xfrm>
            <a:custGeom>
              <a:avLst/>
              <a:gdLst/>
              <a:ahLst/>
              <a:cxnLst/>
              <a:rect l="l" t="t" r="r" b="b"/>
              <a:pathLst>
                <a:path w="1973579" h="250189" extrusionOk="0">
                  <a:moveTo>
                    <a:pt x="548005" y="0"/>
                  </a:moveTo>
                  <a:lnTo>
                    <a:pt x="0" y="240918"/>
                  </a:lnTo>
                  <a:lnTo>
                    <a:pt x="1395730" y="240918"/>
                  </a:lnTo>
                  <a:lnTo>
                    <a:pt x="1425575" y="249935"/>
                  </a:lnTo>
                  <a:lnTo>
                    <a:pt x="1420622" y="240918"/>
                  </a:lnTo>
                  <a:lnTo>
                    <a:pt x="1599565" y="240918"/>
                  </a:lnTo>
                  <a:lnTo>
                    <a:pt x="1973580" y="4317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gdbf609fb24_2_83"/>
            <p:cNvSpPr/>
            <p:nvPr/>
          </p:nvSpPr>
          <p:spPr>
            <a:xfrm>
              <a:off x="1578863" y="3589019"/>
              <a:ext cx="1973580" cy="250190"/>
            </a:xfrm>
            <a:custGeom>
              <a:avLst/>
              <a:gdLst/>
              <a:ahLst/>
              <a:cxnLst/>
              <a:rect l="l" t="t" r="r" b="b"/>
              <a:pathLst>
                <a:path w="1973579" h="250189" extrusionOk="0">
                  <a:moveTo>
                    <a:pt x="1151382" y="240918"/>
                  </a:moveTo>
                  <a:lnTo>
                    <a:pt x="0" y="240918"/>
                  </a:lnTo>
                  <a:lnTo>
                    <a:pt x="548005" y="0"/>
                  </a:lnTo>
                  <a:lnTo>
                    <a:pt x="1973580" y="4317"/>
                  </a:lnTo>
                  <a:lnTo>
                    <a:pt x="1599565" y="240918"/>
                  </a:lnTo>
                  <a:lnTo>
                    <a:pt x="1420622" y="240918"/>
                  </a:lnTo>
                  <a:lnTo>
                    <a:pt x="1425575" y="249935"/>
                  </a:lnTo>
                  <a:lnTo>
                    <a:pt x="1395730" y="240918"/>
                  </a:lnTo>
                  <a:lnTo>
                    <a:pt x="1330833" y="240918"/>
                  </a:lnTo>
                  <a:lnTo>
                    <a:pt x="1151382" y="240918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dbf609fb24_2_83"/>
            <p:cNvSpPr/>
            <p:nvPr/>
          </p:nvSpPr>
          <p:spPr>
            <a:xfrm>
              <a:off x="3544823" y="3595115"/>
              <a:ext cx="1495425" cy="241300"/>
            </a:xfrm>
            <a:custGeom>
              <a:avLst/>
              <a:gdLst/>
              <a:ahLst/>
              <a:cxnLst/>
              <a:rect l="l" t="t" r="r" b="b"/>
              <a:pathLst>
                <a:path w="1495425" h="241300" extrusionOk="0">
                  <a:moveTo>
                    <a:pt x="0" y="0"/>
                  </a:moveTo>
                  <a:lnTo>
                    <a:pt x="74675" y="240792"/>
                  </a:lnTo>
                  <a:lnTo>
                    <a:pt x="254000" y="240792"/>
                  </a:lnTo>
                  <a:lnTo>
                    <a:pt x="254000" y="159004"/>
                  </a:lnTo>
                  <a:lnTo>
                    <a:pt x="343662" y="240792"/>
                  </a:lnTo>
                  <a:lnTo>
                    <a:pt x="1293367" y="228473"/>
                  </a:lnTo>
                  <a:lnTo>
                    <a:pt x="1495043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gdbf609fb24_2_83"/>
            <p:cNvSpPr/>
            <p:nvPr/>
          </p:nvSpPr>
          <p:spPr>
            <a:xfrm>
              <a:off x="3544823" y="3595115"/>
              <a:ext cx="1495425" cy="241300"/>
            </a:xfrm>
            <a:custGeom>
              <a:avLst/>
              <a:gdLst/>
              <a:ahLst/>
              <a:cxnLst/>
              <a:rect l="l" t="t" r="r" b="b"/>
              <a:pathLst>
                <a:path w="1495425" h="241300" extrusionOk="0">
                  <a:moveTo>
                    <a:pt x="74675" y="240792"/>
                  </a:moveTo>
                  <a:lnTo>
                    <a:pt x="0" y="0"/>
                  </a:lnTo>
                  <a:lnTo>
                    <a:pt x="1495043" y="6350"/>
                  </a:lnTo>
                  <a:lnTo>
                    <a:pt x="1293367" y="228473"/>
                  </a:lnTo>
                  <a:lnTo>
                    <a:pt x="343662" y="240792"/>
                  </a:lnTo>
                  <a:lnTo>
                    <a:pt x="254000" y="159004"/>
                  </a:lnTo>
                  <a:lnTo>
                    <a:pt x="254000" y="240792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gdbf609fb24_2_83"/>
            <p:cNvSpPr/>
            <p:nvPr/>
          </p:nvSpPr>
          <p:spPr>
            <a:xfrm>
              <a:off x="1546859" y="4674107"/>
              <a:ext cx="3438525" cy="189230"/>
            </a:xfrm>
            <a:custGeom>
              <a:avLst/>
              <a:gdLst/>
              <a:ahLst/>
              <a:cxnLst/>
              <a:rect l="l" t="t" r="r" b="b"/>
              <a:pathLst>
                <a:path w="3438525" h="189229" extrusionOk="0">
                  <a:moveTo>
                    <a:pt x="0" y="0"/>
                  </a:moveTo>
                  <a:lnTo>
                    <a:pt x="269113" y="153212"/>
                  </a:lnTo>
                  <a:lnTo>
                    <a:pt x="3438143" y="188975"/>
                  </a:lnTo>
                  <a:lnTo>
                    <a:pt x="3018154" y="5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61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dbf609fb24_2_83"/>
            <p:cNvSpPr/>
            <p:nvPr/>
          </p:nvSpPr>
          <p:spPr>
            <a:xfrm>
              <a:off x="1546859" y="4674107"/>
              <a:ext cx="3438525" cy="189230"/>
            </a:xfrm>
            <a:custGeom>
              <a:avLst/>
              <a:gdLst/>
              <a:ahLst/>
              <a:cxnLst/>
              <a:rect l="l" t="t" r="r" b="b"/>
              <a:pathLst>
                <a:path w="3438525" h="189229" extrusionOk="0">
                  <a:moveTo>
                    <a:pt x="0" y="0"/>
                  </a:moveTo>
                  <a:lnTo>
                    <a:pt x="269113" y="153212"/>
                  </a:lnTo>
                  <a:lnTo>
                    <a:pt x="3438143" y="188975"/>
                  </a:lnTo>
                  <a:lnTo>
                    <a:pt x="3018154" y="5956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gdbf609fb24_2_83"/>
            <p:cNvSpPr/>
            <p:nvPr/>
          </p:nvSpPr>
          <p:spPr>
            <a:xfrm>
              <a:off x="1547621" y="3640115"/>
              <a:ext cx="3147060" cy="1007110"/>
            </a:xfrm>
            <a:custGeom>
              <a:avLst/>
              <a:gdLst/>
              <a:ahLst/>
              <a:cxnLst/>
              <a:rect l="l" t="t" r="r" b="b"/>
              <a:pathLst>
                <a:path w="3147060" h="1007110" extrusionOk="0">
                  <a:moveTo>
                    <a:pt x="0" y="960535"/>
                  </a:moveTo>
                  <a:lnTo>
                    <a:pt x="29279" y="961468"/>
                  </a:lnTo>
                  <a:lnTo>
                    <a:pt x="70563" y="965846"/>
                  </a:lnTo>
                  <a:lnTo>
                    <a:pt x="120316" y="971776"/>
                  </a:lnTo>
                  <a:lnTo>
                    <a:pt x="175001" y="977370"/>
                  </a:lnTo>
                  <a:lnTo>
                    <a:pt x="231083" y="980736"/>
                  </a:lnTo>
                  <a:lnTo>
                    <a:pt x="285025" y="979984"/>
                  </a:lnTo>
                  <a:lnTo>
                    <a:pt x="333292" y="973224"/>
                  </a:lnTo>
                  <a:lnTo>
                    <a:pt x="372346" y="958566"/>
                  </a:lnTo>
                  <a:lnTo>
                    <a:pt x="398653" y="934119"/>
                  </a:lnTo>
                  <a:lnTo>
                    <a:pt x="408322" y="907335"/>
                  </a:lnTo>
                  <a:lnTo>
                    <a:pt x="410167" y="872885"/>
                  </a:lnTo>
                  <a:lnTo>
                    <a:pt x="405737" y="832193"/>
                  </a:lnTo>
                  <a:lnTo>
                    <a:pt x="396578" y="786686"/>
                  </a:lnTo>
                  <a:lnTo>
                    <a:pt x="384239" y="737787"/>
                  </a:lnTo>
                  <a:lnTo>
                    <a:pt x="370268" y="686921"/>
                  </a:lnTo>
                  <a:lnTo>
                    <a:pt x="356212" y="635514"/>
                  </a:lnTo>
                  <a:lnTo>
                    <a:pt x="343619" y="584990"/>
                  </a:lnTo>
                  <a:lnTo>
                    <a:pt x="334037" y="536774"/>
                  </a:lnTo>
                  <a:lnTo>
                    <a:pt x="329014" y="492292"/>
                  </a:lnTo>
                  <a:lnTo>
                    <a:pt x="330098" y="452967"/>
                  </a:lnTo>
                  <a:lnTo>
                    <a:pt x="361169" y="384105"/>
                  </a:lnTo>
                  <a:lnTo>
                    <a:pt x="392174" y="352999"/>
                  </a:lnTo>
                  <a:lnTo>
                    <a:pt x="430186" y="326464"/>
                  </a:lnTo>
                  <a:lnTo>
                    <a:pt x="473538" y="304053"/>
                  </a:lnTo>
                  <a:lnTo>
                    <a:pt x="520565" y="285321"/>
                  </a:lnTo>
                  <a:lnTo>
                    <a:pt x="569599" y="269822"/>
                  </a:lnTo>
                  <a:lnTo>
                    <a:pt x="618975" y="257112"/>
                  </a:lnTo>
                  <a:lnTo>
                    <a:pt x="667027" y="246744"/>
                  </a:lnTo>
                  <a:lnTo>
                    <a:pt x="712089" y="238273"/>
                  </a:lnTo>
                  <a:lnTo>
                    <a:pt x="756060" y="234983"/>
                  </a:lnTo>
                  <a:lnTo>
                    <a:pt x="801497" y="238979"/>
                  </a:lnTo>
                  <a:lnTo>
                    <a:pt x="847842" y="248008"/>
                  </a:lnTo>
                  <a:lnTo>
                    <a:pt x="894539" y="259818"/>
                  </a:lnTo>
                  <a:lnTo>
                    <a:pt x="941029" y="272157"/>
                  </a:lnTo>
                  <a:lnTo>
                    <a:pt x="986757" y="282771"/>
                  </a:lnTo>
                  <a:lnTo>
                    <a:pt x="1031164" y="289409"/>
                  </a:lnTo>
                  <a:lnTo>
                    <a:pt x="1073694" y="289818"/>
                  </a:lnTo>
                  <a:lnTo>
                    <a:pt x="1113790" y="281745"/>
                  </a:lnTo>
                  <a:lnTo>
                    <a:pt x="1148389" y="263289"/>
                  </a:lnTo>
                  <a:lnTo>
                    <a:pt x="1182409" y="233706"/>
                  </a:lnTo>
                  <a:lnTo>
                    <a:pt x="1215650" y="196389"/>
                  </a:lnTo>
                  <a:lnTo>
                    <a:pt x="1247914" y="154728"/>
                  </a:lnTo>
                  <a:lnTo>
                    <a:pt x="1279001" y="112116"/>
                  </a:lnTo>
                  <a:lnTo>
                    <a:pt x="1308712" y="71945"/>
                  </a:lnTo>
                  <a:lnTo>
                    <a:pt x="1336849" y="37607"/>
                  </a:lnTo>
                  <a:lnTo>
                    <a:pt x="1363213" y="12495"/>
                  </a:lnTo>
                  <a:lnTo>
                    <a:pt x="1387605" y="0"/>
                  </a:lnTo>
                  <a:lnTo>
                    <a:pt x="1409827" y="3513"/>
                  </a:lnTo>
                  <a:lnTo>
                    <a:pt x="1439390" y="51921"/>
                  </a:lnTo>
                  <a:lnTo>
                    <a:pt x="1450717" y="93004"/>
                  </a:lnTo>
                  <a:lnTo>
                    <a:pt x="1460368" y="142125"/>
                  </a:lnTo>
                  <a:lnTo>
                    <a:pt x="1468816" y="196876"/>
                  </a:lnTo>
                  <a:lnTo>
                    <a:pt x="1476533" y="254845"/>
                  </a:lnTo>
                  <a:lnTo>
                    <a:pt x="1483991" y="313622"/>
                  </a:lnTo>
                  <a:lnTo>
                    <a:pt x="1491662" y="370797"/>
                  </a:lnTo>
                  <a:lnTo>
                    <a:pt x="1500016" y="423961"/>
                  </a:lnTo>
                  <a:lnTo>
                    <a:pt x="1509527" y="470701"/>
                  </a:lnTo>
                  <a:lnTo>
                    <a:pt x="1520666" y="508610"/>
                  </a:lnTo>
                  <a:lnTo>
                    <a:pt x="1560472" y="556926"/>
                  </a:lnTo>
                  <a:lnTo>
                    <a:pt x="1589822" y="557274"/>
                  </a:lnTo>
                  <a:lnTo>
                    <a:pt x="1621380" y="543504"/>
                  </a:lnTo>
                  <a:lnTo>
                    <a:pt x="1654571" y="522802"/>
                  </a:lnTo>
                  <a:lnTo>
                    <a:pt x="1688820" y="502354"/>
                  </a:lnTo>
                  <a:lnTo>
                    <a:pt x="1723550" y="489346"/>
                  </a:lnTo>
                  <a:lnTo>
                    <a:pt x="1758188" y="490965"/>
                  </a:lnTo>
                  <a:lnTo>
                    <a:pt x="1794019" y="509290"/>
                  </a:lnTo>
                  <a:lnTo>
                    <a:pt x="1832010" y="538647"/>
                  </a:lnTo>
                  <a:lnTo>
                    <a:pt x="1871101" y="574572"/>
                  </a:lnTo>
                  <a:lnTo>
                    <a:pt x="1910232" y="612599"/>
                  </a:lnTo>
                  <a:lnTo>
                    <a:pt x="1948343" y="648263"/>
                  </a:lnTo>
                  <a:lnTo>
                    <a:pt x="1984375" y="677101"/>
                  </a:lnTo>
                  <a:lnTo>
                    <a:pt x="2017267" y="694647"/>
                  </a:lnTo>
                  <a:lnTo>
                    <a:pt x="2059958" y="708913"/>
                  </a:lnTo>
                  <a:lnTo>
                    <a:pt x="2100289" y="717348"/>
                  </a:lnTo>
                  <a:lnTo>
                    <a:pt x="2136725" y="712897"/>
                  </a:lnTo>
                  <a:lnTo>
                    <a:pt x="2167729" y="688505"/>
                  </a:lnTo>
                  <a:lnTo>
                    <a:pt x="2191766" y="637116"/>
                  </a:lnTo>
                  <a:lnTo>
                    <a:pt x="2201184" y="564788"/>
                  </a:lnTo>
                  <a:lnTo>
                    <a:pt x="2202258" y="516030"/>
                  </a:lnTo>
                  <a:lnTo>
                    <a:pt x="2201674" y="461421"/>
                  </a:lnTo>
                  <a:lnTo>
                    <a:pt x="2200007" y="402869"/>
                  </a:lnTo>
                  <a:lnTo>
                    <a:pt x="2197833" y="342280"/>
                  </a:lnTo>
                  <a:lnTo>
                    <a:pt x="2195725" y="281564"/>
                  </a:lnTo>
                  <a:lnTo>
                    <a:pt x="2194258" y="222627"/>
                  </a:lnTo>
                  <a:lnTo>
                    <a:pt x="2194007" y="167379"/>
                  </a:lnTo>
                  <a:lnTo>
                    <a:pt x="2195547" y="117726"/>
                  </a:lnTo>
                  <a:lnTo>
                    <a:pt x="2199452" y="75577"/>
                  </a:lnTo>
                  <a:lnTo>
                    <a:pt x="2206297" y="42839"/>
                  </a:lnTo>
                  <a:lnTo>
                    <a:pt x="2216657" y="21420"/>
                  </a:lnTo>
                  <a:lnTo>
                    <a:pt x="2237916" y="10477"/>
                  </a:lnTo>
                  <a:lnTo>
                    <a:pt x="2265219" y="18532"/>
                  </a:lnTo>
                  <a:lnTo>
                    <a:pt x="2297199" y="41253"/>
                  </a:lnTo>
                  <a:lnTo>
                    <a:pt x="2332487" y="74308"/>
                  </a:lnTo>
                  <a:lnTo>
                    <a:pt x="2369715" y="113364"/>
                  </a:lnTo>
                  <a:lnTo>
                    <a:pt x="2407515" y="154089"/>
                  </a:lnTo>
                  <a:lnTo>
                    <a:pt x="2444518" y="192152"/>
                  </a:lnTo>
                  <a:lnTo>
                    <a:pt x="2479357" y="223219"/>
                  </a:lnTo>
                  <a:lnTo>
                    <a:pt x="2510663" y="242959"/>
                  </a:lnTo>
                  <a:lnTo>
                    <a:pt x="2543150" y="249050"/>
                  </a:lnTo>
                  <a:lnTo>
                    <a:pt x="2575298" y="242785"/>
                  </a:lnTo>
                  <a:lnTo>
                    <a:pt x="2606719" y="229547"/>
                  </a:lnTo>
                  <a:lnTo>
                    <a:pt x="2637028" y="214722"/>
                  </a:lnTo>
                  <a:lnTo>
                    <a:pt x="2665836" y="203694"/>
                  </a:lnTo>
                  <a:lnTo>
                    <a:pt x="2717404" y="214561"/>
                  </a:lnTo>
                  <a:lnTo>
                    <a:pt x="2739390" y="247226"/>
                  </a:lnTo>
                  <a:lnTo>
                    <a:pt x="2758712" y="317395"/>
                  </a:lnTo>
                  <a:lnTo>
                    <a:pt x="2765774" y="364734"/>
                  </a:lnTo>
                  <a:lnTo>
                    <a:pt x="2771586" y="418200"/>
                  </a:lnTo>
                  <a:lnTo>
                    <a:pt x="2776510" y="476262"/>
                  </a:lnTo>
                  <a:lnTo>
                    <a:pt x="2780907" y="537388"/>
                  </a:lnTo>
                  <a:lnTo>
                    <a:pt x="2785141" y="600045"/>
                  </a:lnTo>
                  <a:lnTo>
                    <a:pt x="2789573" y="662702"/>
                  </a:lnTo>
                  <a:lnTo>
                    <a:pt x="2794566" y="723828"/>
                  </a:lnTo>
                  <a:lnTo>
                    <a:pt x="2800481" y="781890"/>
                  </a:lnTo>
                  <a:lnTo>
                    <a:pt x="2807681" y="835356"/>
                  </a:lnTo>
                  <a:lnTo>
                    <a:pt x="2816527" y="882695"/>
                  </a:lnTo>
                  <a:lnTo>
                    <a:pt x="2827382" y="922375"/>
                  </a:lnTo>
                  <a:lnTo>
                    <a:pt x="2870596" y="987099"/>
                  </a:lnTo>
                  <a:lnTo>
                    <a:pt x="2908083" y="1003661"/>
                  </a:lnTo>
                  <a:lnTo>
                    <a:pt x="2950508" y="1006611"/>
                  </a:lnTo>
                  <a:lnTo>
                    <a:pt x="2995310" y="1000008"/>
                  </a:lnTo>
                  <a:lnTo>
                    <a:pt x="3039928" y="987912"/>
                  </a:lnTo>
                  <a:lnTo>
                    <a:pt x="3081799" y="974383"/>
                  </a:lnTo>
                  <a:lnTo>
                    <a:pt x="3118364" y="963480"/>
                  </a:lnTo>
                  <a:lnTo>
                    <a:pt x="3147060" y="959265"/>
                  </a:lnTo>
                </a:path>
              </a:pathLst>
            </a:custGeom>
            <a:noFill/>
            <a:ln w="259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gdbf609fb24_2_83"/>
            <p:cNvSpPr/>
            <p:nvPr/>
          </p:nvSpPr>
          <p:spPr>
            <a:xfrm>
              <a:off x="1866899" y="4293107"/>
              <a:ext cx="97536" cy="248411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dbf609fb24_2_83"/>
            <p:cNvSpPr/>
            <p:nvPr/>
          </p:nvSpPr>
          <p:spPr>
            <a:xfrm>
              <a:off x="1853310" y="3883476"/>
              <a:ext cx="375920" cy="255904"/>
            </a:xfrm>
            <a:custGeom>
              <a:avLst/>
              <a:gdLst/>
              <a:ahLst/>
              <a:cxnLst/>
              <a:rect l="l" t="t" r="r" b="b"/>
              <a:pathLst>
                <a:path w="375919" h="255904" extrusionOk="0">
                  <a:moveTo>
                    <a:pt x="359515" y="0"/>
                  </a:moveTo>
                  <a:lnTo>
                    <a:pt x="281572" y="28213"/>
                  </a:lnTo>
                  <a:lnTo>
                    <a:pt x="226909" y="57499"/>
                  </a:lnTo>
                  <a:lnTo>
                    <a:pt x="166369" y="94913"/>
                  </a:lnTo>
                  <a:lnTo>
                    <a:pt x="108029" y="135681"/>
                  </a:lnTo>
                  <a:lnTo>
                    <a:pt x="59490" y="174293"/>
                  </a:lnTo>
                  <a:lnTo>
                    <a:pt x="23485" y="208171"/>
                  </a:lnTo>
                  <a:lnTo>
                    <a:pt x="0" y="251415"/>
                  </a:lnTo>
                  <a:lnTo>
                    <a:pt x="16416" y="255488"/>
                  </a:lnTo>
                  <a:lnTo>
                    <a:pt x="94402" y="227275"/>
                  </a:lnTo>
                  <a:lnTo>
                    <a:pt x="149059" y="197981"/>
                  </a:lnTo>
                  <a:lnTo>
                    <a:pt x="209550" y="160559"/>
                  </a:lnTo>
                  <a:lnTo>
                    <a:pt x="267890" y="119796"/>
                  </a:lnTo>
                  <a:lnTo>
                    <a:pt x="316429" y="81187"/>
                  </a:lnTo>
                  <a:lnTo>
                    <a:pt x="352434" y="47310"/>
                  </a:lnTo>
                  <a:lnTo>
                    <a:pt x="375919" y="4057"/>
                  </a:lnTo>
                  <a:lnTo>
                    <a:pt x="3595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gdbf609fb24_2_83"/>
            <p:cNvSpPr/>
            <p:nvPr/>
          </p:nvSpPr>
          <p:spPr>
            <a:xfrm>
              <a:off x="1853310" y="3883476"/>
              <a:ext cx="375920" cy="255904"/>
            </a:xfrm>
            <a:custGeom>
              <a:avLst/>
              <a:gdLst/>
              <a:ahLst/>
              <a:cxnLst/>
              <a:rect l="l" t="t" r="r" b="b"/>
              <a:pathLst>
                <a:path w="375919" h="255904" extrusionOk="0">
                  <a:moveTo>
                    <a:pt x="0" y="251415"/>
                  </a:moveTo>
                  <a:lnTo>
                    <a:pt x="23485" y="208171"/>
                  </a:lnTo>
                  <a:lnTo>
                    <a:pt x="59490" y="174293"/>
                  </a:lnTo>
                  <a:lnTo>
                    <a:pt x="108029" y="135681"/>
                  </a:lnTo>
                  <a:lnTo>
                    <a:pt x="166369" y="94913"/>
                  </a:lnTo>
                  <a:lnTo>
                    <a:pt x="226909" y="57499"/>
                  </a:lnTo>
                  <a:lnTo>
                    <a:pt x="281572" y="28213"/>
                  </a:lnTo>
                  <a:lnTo>
                    <a:pt x="326920" y="8549"/>
                  </a:lnTo>
                  <a:lnTo>
                    <a:pt x="359515" y="0"/>
                  </a:lnTo>
                  <a:lnTo>
                    <a:pt x="375919" y="4057"/>
                  </a:lnTo>
                  <a:lnTo>
                    <a:pt x="352434" y="47310"/>
                  </a:lnTo>
                  <a:lnTo>
                    <a:pt x="316429" y="81187"/>
                  </a:lnTo>
                  <a:lnTo>
                    <a:pt x="267890" y="119796"/>
                  </a:lnTo>
                  <a:lnTo>
                    <a:pt x="209550" y="160559"/>
                  </a:lnTo>
                  <a:lnTo>
                    <a:pt x="149059" y="197981"/>
                  </a:lnTo>
                  <a:lnTo>
                    <a:pt x="94402" y="227275"/>
                  </a:lnTo>
                  <a:lnTo>
                    <a:pt x="49036" y="246942"/>
                  </a:lnTo>
                  <a:lnTo>
                    <a:pt x="16416" y="255488"/>
                  </a:lnTo>
                  <a:lnTo>
                    <a:pt x="0" y="251415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gdbf609fb24_2_83"/>
            <p:cNvSpPr/>
            <p:nvPr/>
          </p:nvSpPr>
          <p:spPr>
            <a:xfrm>
              <a:off x="2191511" y="3816095"/>
              <a:ext cx="632460" cy="102235"/>
            </a:xfrm>
            <a:custGeom>
              <a:avLst/>
              <a:gdLst/>
              <a:ahLst/>
              <a:cxnLst/>
              <a:rect l="l" t="t" r="r" b="b"/>
              <a:pathLst>
                <a:path w="632460" h="102235" extrusionOk="0">
                  <a:moveTo>
                    <a:pt x="316230" y="0"/>
                  </a:moveTo>
                  <a:lnTo>
                    <a:pt x="243728" y="1348"/>
                  </a:lnTo>
                  <a:lnTo>
                    <a:pt x="177170" y="5189"/>
                  </a:lnTo>
                  <a:lnTo>
                    <a:pt x="118454" y="11216"/>
                  </a:lnTo>
                  <a:lnTo>
                    <a:pt x="69479" y="19123"/>
                  </a:lnTo>
                  <a:lnTo>
                    <a:pt x="32146" y="28602"/>
                  </a:lnTo>
                  <a:lnTo>
                    <a:pt x="0" y="51053"/>
                  </a:lnTo>
                  <a:lnTo>
                    <a:pt x="8353" y="62759"/>
                  </a:lnTo>
                  <a:lnTo>
                    <a:pt x="69479" y="82984"/>
                  </a:lnTo>
                  <a:lnTo>
                    <a:pt x="118454" y="90891"/>
                  </a:lnTo>
                  <a:lnTo>
                    <a:pt x="177170" y="96918"/>
                  </a:lnTo>
                  <a:lnTo>
                    <a:pt x="243728" y="100759"/>
                  </a:lnTo>
                  <a:lnTo>
                    <a:pt x="316230" y="102107"/>
                  </a:lnTo>
                  <a:lnTo>
                    <a:pt x="388731" y="100759"/>
                  </a:lnTo>
                  <a:lnTo>
                    <a:pt x="455289" y="96918"/>
                  </a:lnTo>
                  <a:lnTo>
                    <a:pt x="514005" y="90891"/>
                  </a:lnTo>
                  <a:lnTo>
                    <a:pt x="562980" y="82984"/>
                  </a:lnTo>
                  <a:lnTo>
                    <a:pt x="600313" y="73505"/>
                  </a:lnTo>
                  <a:lnTo>
                    <a:pt x="632460" y="51053"/>
                  </a:lnTo>
                  <a:lnTo>
                    <a:pt x="624106" y="39348"/>
                  </a:lnTo>
                  <a:lnTo>
                    <a:pt x="562980" y="19123"/>
                  </a:lnTo>
                  <a:lnTo>
                    <a:pt x="514005" y="11216"/>
                  </a:lnTo>
                  <a:lnTo>
                    <a:pt x="455289" y="5189"/>
                  </a:lnTo>
                  <a:lnTo>
                    <a:pt x="388731" y="1348"/>
                  </a:lnTo>
                  <a:lnTo>
                    <a:pt x="316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gdbf609fb24_2_83"/>
            <p:cNvSpPr/>
            <p:nvPr/>
          </p:nvSpPr>
          <p:spPr>
            <a:xfrm>
              <a:off x="2191511" y="3816095"/>
              <a:ext cx="632460" cy="102235"/>
            </a:xfrm>
            <a:custGeom>
              <a:avLst/>
              <a:gdLst/>
              <a:ahLst/>
              <a:cxnLst/>
              <a:rect l="l" t="t" r="r" b="b"/>
              <a:pathLst>
                <a:path w="632460" h="102235" extrusionOk="0">
                  <a:moveTo>
                    <a:pt x="0" y="51053"/>
                  </a:moveTo>
                  <a:lnTo>
                    <a:pt x="32146" y="28602"/>
                  </a:lnTo>
                  <a:lnTo>
                    <a:pt x="69479" y="19123"/>
                  </a:lnTo>
                  <a:lnTo>
                    <a:pt x="118454" y="11216"/>
                  </a:lnTo>
                  <a:lnTo>
                    <a:pt x="177170" y="5189"/>
                  </a:lnTo>
                  <a:lnTo>
                    <a:pt x="243728" y="1348"/>
                  </a:lnTo>
                  <a:lnTo>
                    <a:pt x="316230" y="0"/>
                  </a:lnTo>
                  <a:lnTo>
                    <a:pt x="388731" y="1348"/>
                  </a:lnTo>
                  <a:lnTo>
                    <a:pt x="455289" y="5189"/>
                  </a:lnTo>
                  <a:lnTo>
                    <a:pt x="514005" y="11216"/>
                  </a:lnTo>
                  <a:lnTo>
                    <a:pt x="562980" y="19123"/>
                  </a:lnTo>
                  <a:lnTo>
                    <a:pt x="600313" y="28602"/>
                  </a:lnTo>
                  <a:lnTo>
                    <a:pt x="632460" y="51053"/>
                  </a:lnTo>
                  <a:lnTo>
                    <a:pt x="624106" y="62759"/>
                  </a:lnTo>
                  <a:lnTo>
                    <a:pt x="562980" y="82984"/>
                  </a:lnTo>
                  <a:lnTo>
                    <a:pt x="514005" y="90891"/>
                  </a:lnTo>
                  <a:lnTo>
                    <a:pt x="455289" y="96918"/>
                  </a:lnTo>
                  <a:lnTo>
                    <a:pt x="388731" y="100759"/>
                  </a:lnTo>
                  <a:lnTo>
                    <a:pt x="316230" y="102107"/>
                  </a:lnTo>
                  <a:lnTo>
                    <a:pt x="243728" y="100759"/>
                  </a:lnTo>
                  <a:lnTo>
                    <a:pt x="177170" y="96918"/>
                  </a:lnTo>
                  <a:lnTo>
                    <a:pt x="118454" y="90891"/>
                  </a:lnTo>
                  <a:lnTo>
                    <a:pt x="69479" y="82984"/>
                  </a:lnTo>
                  <a:lnTo>
                    <a:pt x="32146" y="73505"/>
                  </a:lnTo>
                  <a:lnTo>
                    <a:pt x="0" y="51053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gdbf609fb24_2_83"/>
            <p:cNvSpPr/>
            <p:nvPr/>
          </p:nvSpPr>
          <p:spPr>
            <a:xfrm>
              <a:off x="3309429" y="4085185"/>
              <a:ext cx="236728" cy="12352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gdbf609fb24_2_83"/>
            <p:cNvSpPr/>
            <p:nvPr/>
          </p:nvSpPr>
          <p:spPr>
            <a:xfrm>
              <a:off x="4430331" y="4575710"/>
              <a:ext cx="185546" cy="92591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gdbf609fb24_2_83"/>
            <p:cNvSpPr/>
            <p:nvPr/>
          </p:nvSpPr>
          <p:spPr>
            <a:xfrm>
              <a:off x="2945649" y="3643820"/>
              <a:ext cx="99816" cy="247853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gdbf609fb24_2_83"/>
            <p:cNvSpPr/>
            <p:nvPr/>
          </p:nvSpPr>
          <p:spPr>
            <a:xfrm>
              <a:off x="3710213" y="4119155"/>
              <a:ext cx="101855" cy="247281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gdbf609fb24_2_83"/>
            <p:cNvSpPr/>
            <p:nvPr/>
          </p:nvSpPr>
          <p:spPr>
            <a:xfrm>
              <a:off x="3811269" y="3653377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 extrusionOk="0">
                  <a:moveTo>
                    <a:pt x="33893" y="0"/>
                  </a:moveTo>
                  <a:lnTo>
                    <a:pt x="11666" y="4762"/>
                  </a:lnTo>
                  <a:lnTo>
                    <a:pt x="0" y="16287"/>
                  </a:lnTo>
                  <a:lnTo>
                    <a:pt x="1543" y="32650"/>
                  </a:lnTo>
                  <a:lnTo>
                    <a:pt x="39540" y="68044"/>
                  </a:lnTo>
                  <a:lnTo>
                    <a:pt x="105259" y="92027"/>
                  </a:lnTo>
                  <a:lnTo>
                    <a:pt x="134905" y="94170"/>
                  </a:lnTo>
                  <a:lnTo>
                    <a:pt x="157170" y="89407"/>
                  </a:lnTo>
                  <a:lnTo>
                    <a:pt x="168909" y="77882"/>
                  </a:lnTo>
                  <a:lnTo>
                    <a:pt x="167310" y="61519"/>
                  </a:lnTo>
                  <a:lnTo>
                    <a:pt x="129297" y="26126"/>
                  </a:lnTo>
                  <a:lnTo>
                    <a:pt x="63525" y="2143"/>
                  </a:lnTo>
                  <a:lnTo>
                    <a:pt x="33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gdbf609fb24_2_83"/>
            <p:cNvSpPr/>
            <p:nvPr/>
          </p:nvSpPr>
          <p:spPr>
            <a:xfrm>
              <a:off x="3811269" y="3653377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 extrusionOk="0">
                  <a:moveTo>
                    <a:pt x="0" y="16287"/>
                  </a:moveTo>
                  <a:lnTo>
                    <a:pt x="11666" y="4762"/>
                  </a:lnTo>
                  <a:lnTo>
                    <a:pt x="33893" y="0"/>
                  </a:lnTo>
                  <a:lnTo>
                    <a:pt x="63525" y="2143"/>
                  </a:lnTo>
                  <a:lnTo>
                    <a:pt x="129297" y="26126"/>
                  </a:lnTo>
                  <a:lnTo>
                    <a:pt x="167310" y="61519"/>
                  </a:lnTo>
                  <a:lnTo>
                    <a:pt x="168909" y="77882"/>
                  </a:lnTo>
                  <a:lnTo>
                    <a:pt x="157170" y="89407"/>
                  </a:lnTo>
                  <a:lnTo>
                    <a:pt x="134905" y="94170"/>
                  </a:lnTo>
                  <a:lnTo>
                    <a:pt x="105259" y="92027"/>
                  </a:lnTo>
                  <a:lnTo>
                    <a:pt x="39540" y="68044"/>
                  </a:lnTo>
                  <a:lnTo>
                    <a:pt x="1543" y="32650"/>
                  </a:lnTo>
                  <a:lnTo>
                    <a:pt x="0" y="16287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gdbf609fb24_2_83"/>
            <p:cNvSpPr/>
            <p:nvPr/>
          </p:nvSpPr>
          <p:spPr>
            <a:xfrm>
              <a:off x="4292036" y="4004627"/>
              <a:ext cx="102600" cy="159626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gdbf609fb24_2_83"/>
            <p:cNvSpPr/>
            <p:nvPr/>
          </p:nvSpPr>
          <p:spPr>
            <a:xfrm>
              <a:off x="3944778" y="3772161"/>
              <a:ext cx="168910" cy="191770"/>
            </a:xfrm>
            <a:custGeom>
              <a:avLst/>
              <a:gdLst/>
              <a:ahLst/>
              <a:cxnLst/>
              <a:rect l="l" t="t" r="r" b="b"/>
              <a:pathLst>
                <a:path w="168910" h="191770" extrusionOk="0">
                  <a:moveTo>
                    <a:pt x="26590" y="0"/>
                  </a:moveTo>
                  <a:lnTo>
                    <a:pt x="7207" y="3929"/>
                  </a:lnTo>
                  <a:lnTo>
                    <a:pt x="0" y="22329"/>
                  </a:lnTo>
                  <a:lnTo>
                    <a:pt x="5651" y="51123"/>
                  </a:lnTo>
                  <a:lnTo>
                    <a:pt x="22780" y="86416"/>
                  </a:lnTo>
                  <a:lnTo>
                    <a:pt x="50006" y="124312"/>
                  </a:lnTo>
                  <a:lnTo>
                    <a:pt x="82676" y="157707"/>
                  </a:lnTo>
                  <a:lnTo>
                    <a:pt x="114490" y="180667"/>
                  </a:lnTo>
                  <a:lnTo>
                    <a:pt x="141874" y="191165"/>
                  </a:lnTo>
                  <a:lnTo>
                    <a:pt x="161258" y="187177"/>
                  </a:lnTo>
                  <a:lnTo>
                    <a:pt x="168483" y="168797"/>
                  </a:lnTo>
                  <a:lnTo>
                    <a:pt x="162861" y="140030"/>
                  </a:lnTo>
                  <a:lnTo>
                    <a:pt x="145738" y="104740"/>
                  </a:lnTo>
                  <a:lnTo>
                    <a:pt x="118459" y="66794"/>
                  </a:lnTo>
                  <a:lnTo>
                    <a:pt x="85788" y="33432"/>
                  </a:lnTo>
                  <a:lnTo>
                    <a:pt x="53975" y="10501"/>
                  </a:lnTo>
                  <a:lnTo>
                    <a:pt x="265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gdbf609fb24_2_83"/>
            <p:cNvSpPr/>
            <p:nvPr/>
          </p:nvSpPr>
          <p:spPr>
            <a:xfrm>
              <a:off x="3944778" y="3772161"/>
              <a:ext cx="168910" cy="191770"/>
            </a:xfrm>
            <a:custGeom>
              <a:avLst/>
              <a:gdLst/>
              <a:ahLst/>
              <a:cxnLst/>
              <a:rect l="l" t="t" r="r" b="b"/>
              <a:pathLst>
                <a:path w="168910" h="191770" extrusionOk="0">
                  <a:moveTo>
                    <a:pt x="7207" y="3929"/>
                  </a:moveTo>
                  <a:lnTo>
                    <a:pt x="53975" y="10501"/>
                  </a:lnTo>
                  <a:lnTo>
                    <a:pt x="85788" y="33432"/>
                  </a:lnTo>
                  <a:lnTo>
                    <a:pt x="118459" y="66794"/>
                  </a:lnTo>
                  <a:lnTo>
                    <a:pt x="145738" y="104740"/>
                  </a:lnTo>
                  <a:lnTo>
                    <a:pt x="162861" y="140030"/>
                  </a:lnTo>
                  <a:lnTo>
                    <a:pt x="168483" y="168797"/>
                  </a:lnTo>
                  <a:lnTo>
                    <a:pt x="161258" y="187177"/>
                  </a:lnTo>
                  <a:lnTo>
                    <a:pt x="141874" y="191165"/>
                  </a:lnTo>
                  <a:lnTo>
                    <a:pt x="114490" y="180667"/>
                  </a:lnTo>
                  <a:lnTo>
                    <a:pt x="82676" y="157707"/>
                  </a:lnTo>
                  <a:lnTo>
                    <a:pt x="50006" y="124312"/>
                  </a:lnTo>
                  <a:lnTo>
                    <a:pt x="22780" y="86416"/>
                  </a:lnTo>
                  <a:lnTo>
                    <a:pt x="5651" y="51123"/>
                  </a:lnTo>
                  <a:lnTo>
                    <a:pt x="0" y="22329"/>
                  </a:lnTo>
                  <a:lnTo>
                    <a:pt x="7207" y="3929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gdbf609fb24_2_83"/>
            <p:cNvSpPr/>
            <p:nvPr/>
          </p:nvSpPr>
          <p:spPr>
            <a:xfrm>
              <a:off x="1546859" y="4242815"/>
              <a:ext cx="3456940" cy="228600"/>
            </a:xfrm>
            <a:custGeom>
              <a:avLst/>
              <a:gdLst/>
              <a:ahLst/>
              <a:cxnLst/>
              <a:rect l="l" t="t" r="r" b="b"/>
              <a:pathLst>
                <a:path w="3456940" h="228600" extrusionOk="0">
                  <a:moveTo>
                    <a:pt x="0" y="228600"/>
                  </a:moveTo>
                  <a:lnTo>
                    <a:pt x="3456432" y="228600"/>
                  </a:lnTo>
                  <a:lnTo>
                    <a:pt x="3456432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gdbf609fb24_2_83"/>
            <p:cNvSpPr/>
            <p:nvPr/>
          </p:nvSpPr>
          <p:spPr>
            <a:xfrm>
              <a:off x="1547621" y="4728209"/>
              <a:ext cx="3563620" cy="0"/>
            </a:xfrm>
            <a:custGeom>
              <a:avLst/>
              <a:gdLst/>
              <a:ahLst/>
              <a:cxnLst/>
              <a:rect l="l" t="t" r="r" b="b"/>
              <a:pathLst>
                <a:path w="3563620" h="120000" extrusionOk="0">
                  <a:moveTo>
                    <a:pt x="0" y="0"/>
                  </a:moveTo>
                  <a:lnTo>
                    <a:pt x="3563492" y="0"/>
                  </a:lnTo>
                </a:path>
              </a:pathLst>
            </a:custGeom>
            <a:noFill/>
            <a:ln w="10650" cap="flat" cmpd="sng">
              <a:solidFill>
                <a:srgbClr val="000000"/>
              </a:solidFill>
              <a:prstDash val="dashDot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gdbf609fb24_2_83"/>
          <p:cNvSpPr txBox="1"/>
          <p:nvPr/>
        </p:nvSpPr>
        <p:spPr>
          <a:xfrm>
            <a:off x="4615941" y="2374519"/>
            <a:ext cx="2451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dbf609fb24_2_83"/>
          <p:cNvSpPr txBox="1"/>
          <p:nvPr/>
        </p:nvSpPr>
        <p:spPr>
          <a:xfrm>
            <a:off x="945573" y="2084950"/>
            <a:ext cx="406500" cy="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spazio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gdbf609fb24_2_83"/>
          <p:cNvGrpSpPr/>
          <p:nvPr/>
        </p:nvGrpSpPr>
        <p:grpSpPr>
          <a:xfrm>
            <a:off x="1564385" y="2159813"/>
            <a:ext cx="3048000" cy="1031240"/>
            <a:chOff x="1564385" y="2159813"/>
            <a:chExt cx="3048000" cy="1031240"/>
          </a:xfrm>
        </p:grpSpPr>
        <p:sp>
          <p:nvSpPr>
            <p:cNvPr id="389" name="Google Shape;389;gdbf609fb24_2_83"/>
            <p:cNvSpPr/>
            <p:nvPr/>
          </p:nvSpPr>
          <p:spPr>
            <a:xfrm>
              <a:off x="1564385" y="2159813"/>
              <a:ext cx="3048000" cy="1031240"/>
            </a:xfrm>
            <a:custGeom>
              <a:avLst/>
              <a:gdLst/>
              <a:ahLst/>
              <a:cxnLst/>
              <a:rect l="l" t="t" r="r" b="b"/>
              <a:pathLst>
                <a:path w="3048000" h="1031239" extrusionOk="0">
                  <a:moveTo>
                    <a:pt x="0" y="969847"/>
                  </a:moveTo>
                  <a:lnTo>
                    <a:pt x="47232" y="987370"/>
                  </a:lnTo>
                  <a:lnTo>
                    <a:pt x="93904" y="1003586"/>
                  </a:lnTo>
                  <a:lnTo>
                    <a:pt x="139464" y="1017176"/>
                  </a:lnTo>
                  <a:lnTo>
                    <a:pt x="183363" y="1026825"/>
                  </a:lnTo>
                  <a:lnTo>
                    <a:pt x="225049" y="1031215"/>
                  </a:lnTo>
                  <a:lnTo>
                    <a:pt x="263971" y="1029029"/>
                  </a:lnTo>
                  <a:lnTo>
                    <a:pt x="331321" y="999663"/>
                  </a:lnTo>
                  <a:lnTo>
                    <a:pt x="358647" y="969847"/>
                  </a:lnTo>
                  <a:lnTo>
                    <a:pt x="379224" y="912303"/>
                  </a:lnTo>
                  <a:lnTo>
                    <a:pt x="383736" y="873938"/>
                  </a:lnTo>
                  <a:lnTo>
                    <a:pt x="385459" y="830598"/>
                  </a:lnTo>
                  <a:lnTo>
                    <a:pt x="385190" y="783350"/>
                  </a:lnTo>
                  <a:lnTo>
                    <a:pt x="383726" y="733260"/>
                  </a:lnTo>
                  <a:lnTo>
                    <a:pt x="381863" y="681392"/>
                  </a:lnTo>
                  <a:lnTo>
                    <a:pt x="380398" y="628814"/>
                  </a:lnTo>
                  <a:lnTo>
                    <a:pt x="380127" y="576591"/>
                  </a:lnTo>
                  <a:lnTo>
                    <a:pt x="381846" y="525790"/>
                  </a:lnTo>
                  <a:lnTo>
                    <a:pt x="386353" y="477475"/>
                  </a:lnTo>
                  <a:lnTo>
                    <a:pt x="394443" y="432713"/>
                  </a:lnTo>
                  <a:lnTo>
                    <a:pt x="406914" y="392569"/>
                  </a:lnTo>
                  <a:lnTo>
                    <a:pt x="424562" y="358111"/>
                  </a:lnTo>
                  <a:lnTo>
                    <a:pt x="478706" y="309160"/>
                  </a:lnTo>
                  <a:lnTo>
                    <a:pt x="515843" y="292961"/>
                  </a:lnTo>
                  <a:lnTo>
                    <a:pt x="558637" y="281166"/>
                  </a:lnTo>
                  <a:lnTo>
                    <a:pt x="606131" y="273137"/>
                  </a:lnTo>
                  <a:lnTo>
                    <a:pt x="657370" y="268234"/>
                  </a:lnTo>
                  <a:lnTo>
                    <a:pt x="711398" y="265817"/>
                  </a:lnTo>
                  <a:lnTo>
                    <a:pt x="767257" y="265249"/>
                  </a:lnTo>
                  <a:lnTo>
                    <a:pt x="823993" y="265889"/>
                  </a:lnTo>
                  <a:lnTo>
                    <a:pt x="880648" y="267099"/>
                  </a:lnTo>
                  <a:lnTo>
                    <a:pt x="936267" y="268238"/>
                  </a:lnTo>
                  <a:lnTo>
                    <a:pt x="989894" y="268669"/>
                  </a:lnTo>
                  <a:lnTo>
                    <a:pt x="1040571" y="267752"/>
                  </a:lnTo>
                  <a:lnTo>
                    <a:pt x="1087345" y="264847"/>
                  </a:lnTo>
                  <a:lnTo>
                    <a:pt x="1129257" y="259316"/>
                  </a:lnTo>
                  <a:lnTo>
                    <a:pt x="1210427" y="229404"/>
                  </a:lnTo>
                  <a:lnTo>
                    <a:pt x="1247873" y="199979"/>
                  </a:lnTo>
                  <a:lnTo>
                    <a:pt x="1279035" y="165120"/>
                  </a:lnTo>
                  <a:lnTo>
                    <a:pt x="1305261" y="127705"/>
                  </a:lnTo>
                  <a:lnTo>
                    <a:pt x="1327896" y="90611"/>
                  </a:lnTo>
                  <a:lnTo>
                    <a:pt x="1348286" y="56712"/>
                  </a:lnTo>
                  <a:lnTo>
                    <a:pt x="1367779" y="28887"/>
                  </a:lnTo>
                  <a:lnTo>
                    <a:pt x="1387721" y="10012"/>
                  </a:lnTo>
                  <a:lnTo>
                    <a:pt x="1409459" y="2963"/>
                  </a:lnTo>
                  <a:lnTo>
                    <a:pt x="1434338" y="10616"/>
                  </a:lnTo>
                  <a:lnTo>
                    <a:pt x="1477513" y="59100"/>
                  </a:lnTo>
                  <a:lnTo>
                    <a:pt x="1500079" y="98294"/>
                  </a:lnTo>
                  <a:lnTo>
                    <a:pt x="1522971" y="144836"/>
                  </a:lnTo>
                  <a:lnTo>
                    <a:pt x="1545944" y="196761"/>
                  </a:lnTo>
                  <a:lnTo>
                    <a:pt x="1568755" y="252104"/>
                  </a:lnTo>
                  <a:lnTo>
                    <a:pt x="1591158" y="308901"/>
                  </a:lnTo>
                  <a:lnTo>
                    <a:pt x="1612908" y="365187"/>
                  </a:lnTo>
                  <a:lnTo>
                    <a:pt x="1633763" y="418997"/>
                  </a:lnTo>
                  <a:lnTo>
                    <a:pt x="1653476" y="468366"/>
                  </a:lnTo>
                  <a:lnTo>
                    <a:pt x="1671803" y="511329"/>
                  </a:lnTo>
                  <a:lnTo>
                    <a:pt x="1688501" y="545921"/>
                  </a:lnTo>
                  <a:lnTo>
                    <a:pt x="1727578" y="591072"/>
                  </a:lnTo>
                  <a:lnTo>
                    <a:pt x="1743136" y="582008"/>
                  </a:lnTo>
                  <a:lnTo>
                    <a:pt x="1753727" y="555192"/>
                  </a:lnTo>
                  <a:lnTo>
                    <a:pt x="1763079" y="522831"/>
                  </a:lnTo>
                  <a:lnTo>
                    <a:pt x="1774923" y="497130"/>
                  </a:lnTo>
                  <a:lnTo>
                    <a:pt x="1792986" y="490295"/>
                  </a:lnTo>
                  <a:lnTo>
                    <a:pt x="1823107" y="509484"/>
                  </a:lnTo>
                  <a:lnTo>
                    <a:pt x="1858239" y="544649"/>
                  </a:lnTo>
                  <a:lnTo>
                    <a:pt x="1896230" y="586198"/>
                  </a:lnTo>
                  <a:lnTo>
                    <a:pt x="1934929" y="624533"/>
                  </a:lnTo>
                  <a:lnTo>
                    <a:pt x="1972183" y="650061"/>
                  </a:lnTo>
                  <a:lnTo>
                    <a:pt x="2003122" y="666730"/>
                  </a:lnTo>
                  <a:lnTo>
                    <a:pt x="2035297" y="685621"/>
                  </a:lnTo>
                  <a:lnTo>
                    <a:pt x="2067464" y="700068"/>
                  </a:lnTo>
                  <a:lnTo>
                    <a:pt x="2098383" y="703401"/>
                  </a:lnTo>
                  <a:lnTo>
                    <a:pt x="2126811" y="688955"/>
                  </a:lnTo>
                  <a:lnTo>
                    <a:pt x="2151506" y="650061"/>
                  </a:lnTo>
                  <a:lnTo>
                    <a:pt x="2168441" y="578109"/>
                  </a:lnTo>
                  <a:lnTo>
                    <a:pt x="2174641" y="528163"/>
                  </a:lnTo>
                  <a:lnTo>
                    <a:pt x="2179821" y="471668"/>
                  </a:lnTo>
                  <a:lnTo>
                    <a:pt x="2184348" y="410697"/>
                  </a:lnTo>
                  <a:lnTo>
                    <a:pt x="2188589" y="347324"/>
                  </a:lnTo>
                  <a:lnTo>
                    <a:pt x="2192913" y="283622"/>
                  </a:lnTo>
                  <a:lnTo>
                    <a:pt x="2197686" y="221665"/>
                  </a:lnTo>
                  <a:lnTo>
                    <a:pt x="2203277" y="163526"/>
                  </a:lnTo>
                  <a:lnTo>
                    <a:pt x="2210053" y="111278"/>
                  </a:lnTo>
                  <a:lnTo>
                    <a:pt x="2218382" y="66995"/>
                  </a:lnTo>
                  <a:lnTo>
                    <a:pt x="2241168" y="10616"/>
                  </a:lnTo>
                  <a:lnTo>
                    <a:pt x="2263195" y="0"/>
                  </a:lnTo>
                  <a:lnTo>
                    <a:pt x="2288907" y="9444"/>
                  </a:lnTo>
                  <a:lnTo>
                    <a:pt x="2317566" y="34347"/>
                  </a:lnTo>
                  <a:lnTo>
                    <a:pt x="2348436" y="70102"/>
                  </a:lnTo>
                  <a:lnTo>
                    <a:pt x="2380780" y="112106"/>
                  </a:lnTo>
                  <a:lnTo>
                    <a:pt x="2413860" y="155754"/>
                  </a:lnTo>
                  <a:lnTo>
                    <a:pt x="2446941" y="196442"/>
                  </a:lnTo>
                  <a:lnTo>
                    <a:pt x="2479285" y="229565"/>
                  </a:lnTo>
                  <a:lnTo>
                    <a:pt x="2510154" y="250519"/>
                  </a:lnTo>
                  <a:lnTo>
                    <a:pt x="2545002" y="257593"/>
                  </a:lnTo>
                  <a:lnTo>
                    <a:pt x="2581596" y="252341"/>
                  </a:lnTo>
                  <a:lnTo>
                    <a:pt x="2618887" y="239915"/>
                  </a:lnTo>
                  <a:lnTo>
                    <a:pt x="2655824" y="225469"/>
                  </a:lnTo>
                  <a:lnTo>
                    <a:pt x="2691355" y="214153"/>
                  </a:lnTo>
                  <a:lnTo>
                    <a:pt x="2754001" y="221526"/>
                  </a:lnTo>
                  <a:lnTo>
                    <a:pt x="2779014" y="250519"/>
                  </a:lnTo>
                  <a:lnTo>
                    <a:pt x="2801800" y="319266"/>
                  </a:lnTo>
                  <a:lnTo>
                    <a:pt x="2810129" y="365861"/>
                  </a:lnTo>
                  <a:lnTo>
                    <a:pt x="2816905" y="418421"/>
                  </a:lnTo>
                  <a:lnTo>
                    <a:pt x="2822496" y="475309"/>
                  </a:lnTo>
                  <a:lnTo>
                    <a:pt x="2827269" y="534890"/>
                  </a:lnTo>
                  <a:lnTo>
                    <a:pt x="2831593" y="595525"/>
                  </a:lnTo>
                  <a:lnTo>
                    <a:pt x="2835834" y="655579"/>
                  </a:lnTo>
                  <a:lnTo>
                    <a:pt x="2840361" y="713414"/>
                  </a:lnTo>
                  <a:lnTo>
                    <a:pt x="2845541" y="767394"/>
                  </a:lnTo>
                  <a:lnTo>
                    <a:pt x="2851741" y="815883"/>
                  </a:lnTo>
                  <a:lnTo>
                    <a:pt x="2859330" y="857243"/>
                  </a:lnTo>
                  <a:lnTo>
                    <a:pt x="2901675" y="942964"/>
                  </a:lnTo>
                  <a:lnTo>
                    <a:pt x="2942569" y="966007"/>
                  </a:lnTo>
                  <a:lnTo>
                    <a:pt x="2984896" y="970488"/>
                  </a:lnTo>
                  <a:lnTo>
                    <a:pt x="3022193" y="967927"/>
                  </a:lnTo>
                  <a:lnTo>
                    <a:pt x="3048000" y="969847"/>
                  </a:lnTo>
                </a:path>
              </a:pathLst>
            </a:custGeom>
            <a:noFill/>
            <a:ln w="259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gdbf609fb24_2_83"/>
            <p:cNvSpPr/>
            <p:nvPr/>
          </p:nvSpPr>
          <p:spPr>
            <a:xfrm>
              <a:off x="1921763" y="2426207"/>
              <a:ext cx="628015" cy="81280"/>
            </a:xfrm>
            <a:custGeom>
              <a:avLst/>
              <a:gdLst/>
              <a:ahLst/>
              <a:cxnLst/>
              <a:rect l="l" t="t" r="r" b="b"/>
              <a:pathLst>
                <a:path w="628014" h="81280" extrusionOk="0">
                  <a:moveTo>
                    <a:pt x="313944" y="0"/>
                  </a:moveTo>
                  <a:lnTo>
                    <a:pt x="241969" y="1064"/>
                  </a:lnTo>
                  <a:lnTo>
                    <a:pt x="175893" y="4096"/>
                  </a:lnTo>
                  <a:lnTo>
                    <a:pt x="117601" y="8857"/>
                  </a:lnTo>
                  <a:lnTo>
                    <a:pt x="68979" y="15106"/>
                  </a:lnTo>
                  <a:lnTo>
                    <a:pt x="8293" y="31110"/>
                  </a:lnTo>
                  <a:lnTo>
                    <a:pt x="0" y="40386"/>
                  </a:lnTo>
                  <a:lnTo>
                    <a:pt x="8293" y="49661"/>
                  </a:lnTo>
                  <a:lnTo>
                    <a:pt x="68979" y="65665"/>
                  </a:lnTo>
                  <a:lnTo>
                    <a:pt x="117601" y="71914"/>
                  </a:lnTo>
                  <a:lnTo>
                    <a:pt x="175893" y="76675"/>
                  </a:lnTo>
                  <a:lnTo>
                    <a:pt x="241969" y="79707"/>
                  </a:lnTo>
                  <a:lnTo>
                    <a:pt x="313944" y="80772"/>
                  </a:lnTo>
                  <a:lnTo>
                    <a:pt x="385918" y="79707"/>
                  </a:lnTo>
                  <a:lnTo>
                    <a:pt x="451994" y="76675"/>
                  </a:lnTo>
                  <a:lnTo>
                    <a:pt x="510286" y="71914"/>
                  </a:lnTo>
                  <a:lnTo>
                    <a:pt x="558908" y="65665"/>
                  </a:lnTo>
                  <a:lnTo>
                    <a:pt x="619594" y="49661"/>
                  </a:lnTo>
                  <a:lnTo>
                    <a:pt x="627888" y="40386"/>
                  </a:lnTo>
                  <a:lnTo>
                    <a:pt x="619594" y="31110"/>
                  </a:lnTo>
                  <a:lnTo>
                    <a:pt x="558908" y="15106"/>
                  </a:lnTo>
                  <a:lnTo>
                    <a:pt x="510286" y="8857"/>
                  </a:lnTo>
                  <a:lnTo>
                    <a:pt x="451994" y="4096"/>
                  </a:lnTo>
                  <a:lnTo>
                    <a:pt x="385918" y="1064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gdbf609fb24_2_83"/>
            <p:cNvSpPr/>
            <p:nvPr/>
          </p:nvSpPr>
          <p:spPr>
            <a:xfrm>
              <a:off x="1921763" y="2426207"/>
              <a:ext cx="628015" cy="81280"/>
            </a:xfrm>
            <a:custGeom>
              <a:avLst/>
              <a:gdLst/>
              <a:ahLst/>
              <a:cxnLst/>
              <a:rect l="l" t="t" r="r" b="b"/>
              <a:pathLst>
                <a:path w="628014" h="81280" extrusionOk="0">
                  <a:moveTo>
                    <a:pt x="0" y="40386"/>
                  </a:moveTo>
                  <a:lnTo>
                    <a:pt x="68979" y="15106"/>
                  </a:lnTo>
                  <a:lnTo>
                    <a:pt x="117601" y="8857"/>
                  </a:lnTo>
                  <a:lnTo>
                    <a:pt x="175893" y="4096"/>
                  </a:lnTo>
                  <a:lnTo>
                    <a:pt x="241969" y="1064"/>
                  </a:lnTo>
                  <a:lnTo>
                    <a:pt x="313944" y="0"/>
                  </a:lnTo>
                  <a:lnTo>
                    <a:pt x="385918" y="1064"/>
                  </a:lnTo>
                  <a:lnTo>
                    <a:pt x="451994" y="4096"/>
                  </a:lnTo>
                  <a:lnTo>
                    <a:pt x="510286" y="8857"/>
                  </a:lnTo>
                  <a:lnTo>
                    <a:pt x="558908" y="15106"/>
                  </a:lnTo>
                  <a:lnTo>
                    <a:pt x="619594" y="31110"/>
                  </a:lnTo>
                  <a:lnTo>
                    <a:pt x="627888" y="40386"/>
                  </a:lnTo>
                  <a:lnTo>
                    <a:pt x="619594" y="49661"/>
                  </a:lnTo>
                  <a:lnTo>
                    <a:pt x="558908" y="65665"/>
                  </a:lnTo>
                  <a:lnTo>
                    <a:pt x="510286" y="71914"/>
                  </a:lnTo>
                  <a:lnTo>
                    <a:pt x="451994" y="76675"/>
                  </a:lnTo>
                  <a:lnTo>
                    <a:pt x="385918" y="79707"/>
                  </a:lnTo>
                  <a:lnTo>
                    <a:pt x="313944" y="80772"/>
                  </a:lnTo>
                  <a:lnTo>
                    <a:pt x="241969" y="79707"/>
                  </a:lnTo>
                  <a:lnTo>
                    <a:pt x="175893" y="76675"/>
                  </a:lnTo>
                  <a:lnTo>
                    <a:pt x="117601" y="71914"/>
                  </a:lnTo>
                  <a:lnTo>
                    <a:pt x="68979" y="65665"/>
                  </a:lnTo>
                  <a:lnTo>
                    <a:pt x="8293" y="49661"/>
                  </a:lnTo>
                  <a:lnTo>
                    <a:pt x="0" y="4038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dbf609fb24_2_83"/>
            <p:cNvSpPr/>
            <p:nvPr/>
          </p:nvSpPr>
          <p:spPr>
            <a:xfrm>
              <a:off x="3983735" y="2346959"/>
              <a:ext cx="269875" cy="79375"/>
            </a:xfrm>
            <a:custGeom>
              <a:avLst/>
              <a:gdLst/>
              <a:ahLst/>
              <a:cxnLst/>
              <a:rect l="l" t="t" r="r" b="b"/>
              <a:pathLst>
                <a:path w="269875" h="79375" extrusionOk="0">
                  <a:moveTo>
                    <a:pt x="134874" y="0"/>
                  </a:moveTo>
                  <a:lnTo>
                    <a:pt x="82349" y="3119"/>
                  </a:lnTo>
                  <a:lnTo>
                    <a:pt x="39481" y="11620"/>
                  </a:lnTo>
                  <a:lnTo>
                    <a:pt x="10590" y="24217"/>
                  </a:lnTo>
                  <a:lnTo>
                    <a:pt x="0" y="39623"/>
                  </a:lnTo>
                  <a:lnTo>
                    <a:pt x="10590" y="55030"/>
                  </a:lnTo>
                  <a:lnTo>
                    <a:pt x="39481" y="67627"/>
                  </a:lnTo>
                  <a:lnTo>
                    <a:pt x="82349" y="76128"/>
                  </a:lnTo>
                  <a:lnTo>
                    <a:pt x="134874" y="79247"/>
                  </a:lnTo>
                  <a:lnTo>
                    <a:pt x="187398" y="76128"/>
                  </a:lnTo>
                  <a:lnTo>
                    <a:pt x="230266" y="67627"/>
                  </a:lnTo>
                  <a:lnTo>
                    <a:pt x="259157" y="55030"/>
                  </a:lnTo>
                  <a:lnTo>
                    <a:pt x="269748" y="39623"/>
                  </a:lnTo>
                  <a:lnTo>
                    <a:pt x="259157" y="24217"/>
                  </a:lnTo>
                  <a:lnTo>
                    <a:pt x="230266" y="11620"/>
                  </a:lnTo>
                  <a:lnTo>
                    <a:pt x="187398" y="3119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gdbf609fb24_2_83"/>
            <p:cNvSpPr/>
            <p:nvPr/>
          </p:nvSpPr>
          <p:spPr>
            <a:xfrm>
              <a:off x="3983735" y="2346959"/>
              <a:ext cx="269875" cy="79375"/>
            </a:xfrm>
            <a:custGeom>
              <a:avLst/>
              <a:gdLst/>
              <a:ahLst/>
              <a:cxnLst/>
              <a:rect l="l" t="t" r="r" b="b"/>
              <a:pathLst>
                <a:path w="269875" h="79375" extrusionOk="0">
                  <a:moveTo>
                    <a:pt x="0" y="39623"/>
                  </a:moveTo>
                  <a:lnTo>
                    <a:pt x="10590" y="24217"/>
                  </a:lnTo>
                  <a:lnTo>
                    <a:pt x="39481" y="11620"/>
                  </a:lnTo>
                  <a:lnTo>
                    <a:pt x="82349" y="3119"/>
                  </a:lnTo>
                  <a:lnTo>
                    <a:pt x="134874" y="0"/>
                  </a:lnTo>
                  <a:lnTo>
                    <a:pt x="187398" y="3119"/>
                  </a:lnTo>
                  <a:lnTo>
                    <a:pt x="230266" y="11620"/>
                  </a:lnTo>
                  <a:lnTo>
                    <a:pt x="259157" y="24217"/>
                  </a:lnTo>
                  <a:lnTo>
                    <a:pt x="269748" y="39623"/>
                  </a:lnTo>
                  <a:lnTo>
                    <a:pt x="259157" y="55030"/>
                  </a:lnTo>
                  <a:lnTo>
                    <a:pt x="230266" y="67627"/>
                  </a:lnTo>
                  <a:lnTo>
                    <a:pt x="187398" y="76128"/>
                  </a:lnTo>
                  <a:lnTo>
                    <a:pt x="134874" y="79247"/>
                  </a:lnTo>
                  <a:lnTo>
                    <a:pt x="82349" y="76128"/>
                  </a:lnTo>
                  <a:lnTo>
                    <a:pt x="39481" y="67627"/>
                  </a:lnTo>
                  <a:lnTo>
                    <a:pt x="10590" y="55030"/>
                  </a:lnTo>
                  <a:lnTo>
                    <a:pt x="0" y="39623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gdbf609fb24_2_83"/>
            <p:cNvSpPr/>
            <p:nvPr/>
          </p:nvSpPr>
          <p:spPr>
            <a:xfrm>
              <a:off x="3718623" y="2331148"/>
              <a:ext cx="100456" cy="120522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gdbf609fb24_2_83"/>
          <p:cNvSpPr txBox="1"/>
          <p:nvPr/>
        </p:nvSpPr>
        <p:spPr>
          <a:xfrm>
            <a:off x="1563624" y="2777998"/>
            <a:ext cx="3477900" cy="1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marR="635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point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gdbf609fb24_2_83"/>
          <p:cNvGrpSpPr/>
          <p:nvPr/>
        </p:nvGrpSpPr>
        <p:grpSpPr>
          <a:xfrm>
            <a:off x="250697" y="591312"/>
            <a:ext cx="4361625" cy="2793873"/>
            <a:chOff x="250697" y="591312"/>
            <a:chExt cx="4361625" cy="2793873"/>
          </a:xfrm>
        </p:grpSpPr>
        <p:sp>
          <p:nvSpPr>
            <p:cNvPr id="397" name="Google Shape;397;gdbf609fb24_2_83"/>
            <p:cNvSpPr/>
            <p:nvPr/>
          </p:nvSpPr>
          <p:spPr>
            <a:xfrm>
              <a:off x="1525524" y="591312"/>
              <a:ext cx="76200" cy="1356360"/>
            </a:xfrm>
            <a:custGeom>
              <a:avLst/>
              <a:gdLst/>
              <a:ahLst/>
              <a:cxnLst/>
              <a:rect l="l" t="t" r="r" b="b"/>
              <a:pathLst>
                <a:path w="76200" h="1356360" extrusionOk="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1356360"/>
                  </a:lnTo>
                  <a:lnTo>
                    <a:pt x="44450" y="1356360"/>
                  </a:lnTo>
                  <a:lnTo>
                    <a:pt x="44450" y="63500"/>
                  </a:lnTo>
                  <a:close/>
                </a:path>
                <a:path w="76200" h="1356360" extrusionOk="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1356360" extrusionOk="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gdbf609fb24_2_83"/>
            <p:cNvSpPr/>
            <p:nvPr/>
          </p:nvSpPr>
          <p:spPr>
            <a:xfrm>
              <a:off x="3078563" y="2334807"/>
              <a:ext cx="107836" cy="154807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gdbf609fb24_2_83"/>
            <p:cNvSpPr/>
            <p:nvPr/>
          </p:nvSpPr>
          <p:spPr>
            <a:xfrm>
              <a:off x="4236021" y="2340665"/>
              <a:ext cx="126555" cy="141874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gdbf609fb24_2_83"/>
            <p:cNvSpPr/>
            <p:nvPr/>
          </p:nvSpPr>
          <p:spPr>
            <a:xfrm>
              <a:off x="3457507" y="2767292"/>
              <a:ext cx="160736" cy="134040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gdbf609fb24_2_83"/>
            <p:cNvSpPr/>
            <p:nvPr/>
          </p:nvSpPr>
          <p:spPr>
            <a:xfrm>
              <a:off x="2596451" y="2358009"/>
              <a:ext cx="176656" cy="107187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gdbf609fb24_2_83"/>
            <p:cNvSpPr/>
            <p:nvPr/>
          </p:nvSpPr>
          <p:spPr>
            <a:xfrm>
              <a:off x="4435030" y="3111769"/>
              <a:ext cx="177292" cy="103409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gdbf609fb24_2_83"/>
            <p:cNvSpPr/>
            <p:nvPr/>
          </p:nvSpPr>
          <p:spPr>
            <a:xfrm>
              <a:off x="1859089" y="3091033"/>
              <a:ext cx="125047" cy="143803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gdbf609fb24_2_83"/>
            <p:cNvSpPr/>
            <p:nvPr/>
          </p:nvSpPr>
          <p:spPr>
            <a:xfrm>
              <a:off x="1872297" y="2774378"/>
              <a:ext cx="100964" cy="165100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gdbf609fb24_2_83"/>
            <p:cNvSpPr/>
            <p:nvPr/>
          </p:nvSpPr>
          <p:spPr>
            <a:xfrm>
              <a:off x="1525524" y="2026920"/>
              <a:ext cx="76200" cy="1358265"/>
            </a:xfrm>
            <a:custGeom>
              <a:avLst/>
              <a:gdLst/>
              <a:ahLst/>
              <a:cxnLst/>
              <a:rect l="l" t="t" r="r" b="b"/>
              <a:pathLst>
                <a:path w="76200" h="1358264" extrusionOk="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1357884"/>
                  </a:lnTo>
                  <a:lnTo>
                    <a:pt x="44450" y="1357884"/>
                  </a:lnTo>
                  <a:lnTo>
                    <a:pt x="44450" y="63500"/>
                  </a:lnTo>
                  <a:close/>
                </a:path>
                <a:path w="76200" h="1358264" extrusionOk="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1358264" extrusionOk="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gdbf609fb24_2_83"/>
            <p:cNvSpPr/>
            <p:nvPr/>
          </p:nvSpPr>
          <p:spPr>
            <a:xfrm>
              <a:off x="250697" y="1489709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 extrusionOk="0">
                  <a:moveTo>
                    <a:pt x="129692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296924" y="431291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gdbf609fb24_2_83"/>
            <p:cNvSpPr/>
            <p:nvPr/>
          </p:nvSpPr>
          <p:spPr>
            <a:xfrm>
              <a:off x="250697" y="1489709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 extrusionOk="0">
                  <a:moveTo>
                    <a:pt x="0" y="431291"/>
                  </a:moveTo>
                  <a:lnTo>
                    <a:pt x="1296924" y="431291"/>
                  </a:lnTo>
                  <a:lnTo>
                    <a:pt x="1296924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8" name="Google Shape;408;gdbf609fb24_2_83"/>
          <p:cNvSpPr txBox="1"/>
          <p:nvPr/>
        </p:nvSpPr>
        <p:spPr>
          <a:xfrm>
            <a:off x="1563624" y="3053333"/>
            <a:ext cx="3477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marR="71755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09854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dbf609fb24_2_83"/>
          <p:cNvSpPr txBox="1"/>
          <p:nvPr/>
        </p:nvSpPr>
        <p:spPr>
          <a:xfrm>
            <a:off x="1563624" y="4313326"/>
            <a:ext cx="3482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marR="685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 point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47060" marR="46355" lvl="0" indent="-48260" algn="l" rtl="0">
              <a:lnSpc>
                <a:spcPct val="3025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 tempo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dbf609fb24_2_83"/>
          <p:cNvSpPr/>
          <p:nvPr/>
        </p:nvSpPr>
        <p:spPr>
          <a:xfrm>
            <a:off x="5765291" y="787908"/>
            <a:ext cx="180339" cy="0"/>
          </a:xfrm>
          <a:custGeom>
            <a:avLst/>
            <a:gdLst/>
            <a:ahLst/>
            <a:cxnLst/>
            <a:rect l="l" t="t" r="r" b="b"/>
            <a:pathLst>
              <a:path w="180339" h="120000" extrusionOk="0">
                <a:moveTo>
                  <a:pt x="0" y="0"/>
                </a:moveTo>
                <a:lnTo>
                  <a:pt x="179832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dbf609fb24_2_83"/>
          <p:cNvSpPr/>
          <p:nvPr/>
        </p:nvSpPr>
        <p:spPr>
          <a:xfrm>
            <a:off x="5763767" y="1053083"/>
            <a:ext cx="180339" cy="0"/>
          </a:xfrm>
          <a:custGeom>
            <a:avLst/>
            <a:gdLst/>
            <a:ahLst/>
            <a:cxnLst/>
            <a:rect l="l" t="t" r="r" b="b"/>
            <a:pathLst>
              <a:path w="180339" h="120000" extrusionOk="0">
                <a:moveTo>
                  <a:pt x="0" y="0"/>
                </a:moveTo>
                <a:lnTo>
                  <a:pt x="179832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dbf609fb24_2_83"/>
          <p:cNvSpPr/>
          <p:nvPr/>
        </p:nvSpPr>
        <p:spPr>
          <a:xfrm>
            <a:off x="5769673" y="1879028"/>
            <a:ext cx="188700" cy="870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dbf609fb24_2_83"/>
          <p:cNvSpPr/>
          <p:nvPr/>
        </p:nvSpPr>
        <p:spPr>
          <a:xfrm>
            <a:off x="5763767" y="1208532"/>
            <a:ext cx="180339" cy="154305"/>
          </a:xfrm>
          <a:custGeom>
            <a:avLst/>
            <a:gdLst/>
            <a:ahLst/>
            <a:cxnLst/>
            <a:rect l="l" t="t" r="r" b="b"/>
            <a:pathLst>
              <a:path w="180339" h="154305" extrusionOk="0">
                <a:moveTo>
                  <a:pt x="179832" y="0"/>
                </a:moveTo>
                <a:lnTo>
                  <a:pt x="0" y="0"/>
                </a:lnTo>
                <a:lnTo>
                  <a:pt x="0" y="153924"/>
                </a:lnTo>
                <a:lnTo>
                  <a:pt x="179832" y="153924"/>
                </a:lnTo>
                <a:lnTo>
                  <a:pt x="179832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dbf609fb24_2_83"/>
          <p:cNvSpPr txBox="1"/>
          <p:nvPr/>
        </p:nvSpPr>
        <p:spPr>
          <a:xfrm>
            <a:off x="5752591" y="649681"/>
            <a:ext cx="2924100" cy="1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18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= Confini fisici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115" marR="0" lvl="0" indent="0" algn="l" rtl="0">
              <a:lnSpc>
                <a:spcPct val="1180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continuo spaziale e temporale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2575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spazio non supportato da IT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dbf609fb24_2_83"/>
          <p:cNvSpPr/>
          <p:nvPr/>
        </p:nvSpPr>
        <p:spPr>
          <a:xfrm>
            <a:off x="5788152" y="2456688"/>
            <a:ext cx="180339" cy="154305"/>
          </a:xfrm>
          <a:custGeom>
            <a:avLst/>
            <a:gdLst/>
            <a:ahLst/>
            <a:cxnLst/>
            <a:rect l="l" t="t" r="r" b="b"/>
            <a:pathLst>
              <a:path w="180339" h="154305" extrusionOk="0">
                <a:moveTo>
                  <a:pt x="179832" y="0"/>
                </a:moveTo>
                <a:lnTo>
                  <a:pt x="0" y="0"/>
                </a:lnTo>
                <a:lnTo>
                  <a:pt x="0" y="153924"/>
                </a:lnTo>
                <a:lnTo>
                  <a:pt x="179832" y="153924"/>
                </a:lnTo>
                <a:lnTo>
                  <a:pt x="179832" y="0"/>
                </a:lnTo>
                <a:close/>
              </a:path>
            </a:pathLst>
          </a:custGeom>
          <a:solidFill>
            <a:srgbClr val="F7B6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dbf609fb24_2_83"/>
          <p:cNvSpPr txBox="1"/>
          <p:nvPr/>
        </p:nvSpPr>
        <p:spPr>
          <a:xfrm>
            <a:off x="5775452" y="1696618"/>
            <a:ext cx="24963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100" rIns="0" bIns="0" anchor="t" anchorCtr="0">
            <a:spAutoFit/>
          </a:bodyPr>
          <a:lstStyle/>
          <a:p>
            <a:pPr marL="361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attività supportate da IT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77165" lvl="0" indent="0" algn="r" rtl="0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organizzazione virtuale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21920" lvl="0" indent="0" algn="r" rtl="0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spazio supportato da IT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dbf609fb24_2_83"/>
          <p:cNvSpPr txBox="1">
            <a:spLocks noGrp="1"/>
          </p:cNvSpPr>
          <p:nvPr>
            <p:ph type="title"/>
          </p:nvPr>
        </p:nvSpPr>
        <p:spPr>
          <a:xfrm>
            <a:off x="595973" y="73282"/>
            <a:ext cx="66429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L’evoluzione della relazione IT/attività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bf609fb24_2_194"/>
          <p:cNvSpPr txBox="1"/>
          <p:nvPr/>
        </p:nvSpPr>
        <p:spPr>
          <a:xfrm>
            <a:off x="261924" y="496061"/>
            <a:ext cx="8567400" cy="2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 sta la trasformazione?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6870" marR="497840" lvl="0" indent="-342900" algn="just" rtl="0">
              <a:lnSpc>
                <a:spcPct val="100000"/>
              </a:lnSpc>
              <a:spcBef>
                <a:spcPts val="1714"/>
              </a:spcBef>
              <a:spcAft>
                <a:spcPts val="0"/>
              </a:spcAft>
              <a:buClr>
                <a:srgbClr val="B00034"/>
              </a:buClr>
              <a:buSzPts val="170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connessione wireless ai dati, la portabilità della tecnologia hanno creato un ambiente  ubiquitario che consente agli individui di essere costantemente connessi per supportare  qualsiasi tipo di attività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6870" marR="508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00034"/>
              </a:buClr>
              <a:buSzPts val="1700"/>
              <a:buFont typeface="Noto Sans Symbols"/>
              <a:buChar char="⮚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Fino a qualche tempo fa il tradizionale sistema informativo stazionario si è sviluppato in modo  autonomo rispetto al sistema mobile: strumenti e applicazioni si sono sviluppate in modo  indipendenti in due ecosistemi diversi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dbf609fb24_2_194"/>
          <p:cNvSpPr txBox="1"/>
          <p:nvPr/>
        </p:nvSpPr>
        <p:spPr>
          <a:xfrm>
            <a:off x="860607" y="2952750"/>
            <a:ext cx="3672900" cy="15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40" marR="0" lvl="0" indent="0" algn="ctr" rtl="0">
              <a:lnSpc>
                <a:spcPct val="107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 ADESSO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MURO È CADUTO!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7345" marR="288290" lvl="0" indent="29208" algn="ctr" rtl="0">
              <a:lnSpc>
                <a:spcPct val="79300"/>
              </a:lnSpc>
              <a:spcBef>
                <a:spcPts val="334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i confini sono  molto più labili</a:t>
            </a:r>
            <a:endParaRPr/>
          </a:p>
        </p:txBody>
      </p:sp>
      <p:sp>
        <p:nvSpPr>
          <p:cNvPr id="424" name="Google Shape;424;gdbf609fb24_2_194"/>
          <p:cNvSpPr/>
          <p:nvPr/>
        </p:nvSpPr>
        <p:spPr>
          <a:xfrm>
            <a:off x="5257800" y="2769235"/>
            <a:ext cx="2784300" cy="238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dbf609fb24_2_194"/>
          <p:cNvSpPr txBox="1"/>
          <p:nvPr/>
        </p:nvSpPr>
        <p:spPr>
          <a:xfrm>
            <a:off x="8706611" y="4878806"/>
            <a:ext cx="29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1071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5E697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dbf609fb24_2_201"/>
          <p:cNvSpPr txBox="1"/>
          <p:nvPr/>
        </p:nvSpPr>
        <p:spPr>
          <a:xfrm>
            <a:off x="8706611" y="4878806"/>
            <a:ext cx="29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1071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5E697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dbf609fb24_2_201"/>
          <p:cNvSpPr txBox="1">
            <a:spLocks noGrp="1"/>
          </p:cNvSpPr>
          <p:nvPr>
            <p:ph type="title"/>
          </p:nvPr>
        </p:nvSpPr>
        <p:spPr>
          <a:xfrm>
            <a:off x="610920" y="496061"/>
            <a:ext cx="81891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975" rIns="0" bIns="0" anchor="t" anchorCtr="0">
            <a:spAutoFit/>
          </a:bodyPr>
          <a:lstStyle/>
          <a:p>
            <a:pPr marL="12700" marR="508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Sistemi di comunicazione ubiquitari </a:t>
            </a:r>
            <a:b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(Ubiquitous Media Systems </a:t>
            </a:r>
            <a:r>
              <a:rPr lang="en-US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–</a:t>
            </a: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UMS)</a:t>
            </a:r>
            <a:endParaRPr/>
          </a:p>
        </p:txBody>
      </p:sp>
      <p:sp>
        <p:nvSpPr>
          <p:cNvPr id="432" name="Google Shape;432;gdbf609fb24_2_201"/>
          <p:cNvSpPr txBox="1"/>
          <p:nvPr/>
        </p:nvSpPr>
        <p:spPr>
          <a:xfrm>
            <a:off x="263753" y="1521713"/>
            <a:ext cx="8379600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469265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convergenza tra diversi mezzi di comunicazione, l’esistenza di ambienti  ubiquitari ha modificato la natura degli strumenti IT da isolati a sistemi di  comunicazione ubiquitari (UMS)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Sistema di strumenti multi-purpose, multi-context interconnessi che  contengono diverse funzionalità e consentono un accesso fluido alle  informazioni attraverso una molteplicità di canali e consentono agli utenti di  svolgere una molteplicità di attività, di interagire in modo fluido nell’ambito di  un Ecosistema Ubiquitario Digitale (UDE).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bf609fb24_2_207"/>
          <p:cNvSpPr txBox="1"/>
          <p:nvPr/>
        </p:nvSpPr>
        <p:spPr>
          <a:xfrm>
            <a:off x="8706611" y="4878806"/>
            <a:ext cx="29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1071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5E6975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dbf609fb24_2_207"/>
          <p:cNvSpPr txBox="1">
            <a:spLocks noGrp="1"/>
          </p:cNvSpPr>
          <p:nvPr>
            <p:ph type="title"/>
          </p:nvPr>
        </p:nvSpPr>
        <p:spPr>
          <a:xfrm>
            <a:off x="261925" y="486925"/>
            <a:ext cx="55779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Ecosistema Digitale Ubiquitario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dbf609fb24_2_207"/>
          <p:cNvSpPr txBox="1">
            <a:spLocks noGrp="1"/>
          </p:cNvSpPr>
          <p:nvPr>
            <p:ph type="body" idx="1"/>
          </p:nvPr>
        </p:nvSpPr>
        <p:spPr>
          <a:xfrm>
            <a:off x="545617" y="1021461"/>
            <a:ext cx="80529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750" rIns="0" bIns="0" anchor="t" anchorCtr="0">
            <a:spAutoFit/>
          </a:bodyPr>
          <a:lstStyle/>
          <a:p>
            <a:pPr marL="13334" marR="5080" lvl="0" indent="0" algn="ctr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Fino ad ora stiamo parlando di individui e singoli utenti che svolgono attività e  processi</a:t>
            </a:r>
            <a:endParaRPr/>
          </a:p>
          <a:p>
            <a:pPr marL="1270" lvl="0" indent="0" algn="ctr" rtl="0">
              <a:lnSpc>
                <a:spcPct val="107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</a:t>
            </a:r>
            <a:endParaRPr/>
          </a:p>
          <a:p>
            <a:pPr marL="127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Il Sistema Mobile Ubiquitario</a:t>
            </a:r>
            <a:endParaRPr/>
          </a:p>
          <a:p>
            <a:pPr marL="127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254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Internet of thing: interconnessione di oggetti per creare un ambiente smart</a:t>
            </a:r>
            <a:endParaRPr/>
          </a:p>
          <a:p>
            <a:pPr marL="127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marL="1905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Infrastrutture cloud e di data analytics</a:t>
            </a:r>
            <a:endParaRPr/>
          </a:p>
          <a:p>
            <a:pPr marL="127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=</a:t>
            </a:r>
            <a:endParaRPr/>
          </a:p>
          <a:p>
            <a:pPr marL="1905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Ecosistemi digitali ubiquitari</a:t>
            </a:r>
            <a:endParaRPr/>
          </a:p>
          <a:p>
            <a:pPr marL="1270" lvl="0" indent="0" algn="ctr" rtl="0">
              <a:lnSpc>
                <a:spcPct val="10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Cioè la convergenza tra UMS, IoT, Persone e processi, supportati</a:t>
            </a:r>
            <a:endParaRPr/>
          </a:p>
          <a:p>
            <a:pPr marL="635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dall’infrastruttura cloud e da data analytics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bf609fb24_2_213"/>
          <p:cNvSpPr txBox="1"/>
          <p:nvPr/>
        </p:nvSpPr>
        <p:spPr>
          <a:xfrm>
            <a:off x="8706611" y="4878806"/>
            <a:ext cx="29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100" marR="0" lvl="0" indent="0" algn="l" rtl="0">
              <a:lnSpc>
                <a:spcPct val="111071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rgbClr val="5E6975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dbf609fb24_2_213"/>
          <p:cNvSpPr txBox="1">
            <a:spLocks noGrp="1"/>
          </p:cNvSpPr>
          <p:nvPr>
            <p:ph type="title"/>
          </p:nvPr>
        </p:nvSpPr>
        <p:spPr>
          <a:xfrm>
            <a:off x="261925" y="486925"/>
            <a:ext cx="78639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Perchè ci dobbiamo preoccupare di questo?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dbf609fb24_2_213"/>
          <p:cNvSpPr txBox="1"/>
          <p:nvPr/>
        </p:nvSpPr>
        <p:spPr>
          <a:xfrm>
            <a:off x="263753" y="1045845"/>
            <a:ext cx="8557800" cy="3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625" rIns="0" bIns="0" anchor="t" anchorCtr="0">
            <a:spAutoFit/>
          </a:bodyPr>
          <a:lstStyle/>
          <a:p>
            <a:pPr marL="355600" marR="27559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Abbiamo strumenti utilizzabili in contesti diversi: non ci sono barriere spazio-  temporali (multi context)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Abbiamo sistemi singoli che incorporano molte funzioni (multi purpose)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533400" lvl="0" indent="-342900" algn="l" rtl="0">
              <a:lnSpc>
                <a:spcPct val="108000"/>
              </a:lnSpc>
              <a:spcBef>
                <a:spcPts val="335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Abbiamo sistemi fluidi (smart Tv, smart watches…) che sviluppano funzioni  simili (multi device)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14000"/>
              </a:lnSpc>
              <a:spcBef>
                <a:spcPts val="3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Siamo immersi in ambienti smart che generano big data: il dilemma della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ricchezza dei dati e la scarsità di informazioni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B00034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Abbiamo i nativi digitali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43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TUTTO QUESTO IMPLICA UN CAMBIAMENTO DEI PARADIGMI CONOSCIUTI, UN</a:t>
            </a:r>
            <a:endParaRPr/>
          </a:p>
          <a:p>
            <a:pPr marL="3907154" marR="5080" lvl="0" indent="-3836670" algn="l" rtl="0">
              <a:lnSpc>
                <a:spcPct val="120000"/>
              </a:lnSpc>
              <a:spcBef>
                <a:spcPts val="15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RIPENSAMENTO RADICALE…LO SVILUPPO DI STRATEGIE ADATTE A QUESTA NUOVA  REALTA’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bf609fb24_2_219"/>
          <p:cNvSpPr txBox="1">
            <a:spLocks noGrp="1"/>
          </p:cNvSpPr>
          <p:nvPr>
            <p:ph type="title"/>
          </p:nvPr>
        </p:nvSpPr>
        <p:spPr>
          <a:xfrm>
            <a:off x="177241" y="197275"/>
            <a:ext cx="878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Creazione di valore negli ecosistemi digitali ubiquitari</a:t>
            </a:r>
            <a:endParaRPr/>
          </a:p>
        </p:txBody>
      </p:sp>
      <p:sp>
        <p:nvSpPr>
          <p:cNvPr id="452" name="Google Shape;452;gdbf609fb24_2_219"/>
          <p:cNvSpPr txBox="1"/>
          <p:nvPr/>
        </p:nvSpPr>
        <p:spPr>
          <a:xfrm>
            <a:off x="4571999" y="666750"/>
            <a:ext cx="439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i livelli devono essere ben integrati e focalizzati sulla creazione di valore</a:t>
            </a:r>
            <a:endParaRPr/>
          </a:p>
        </p:txBody>
      </p:sp>
      <p:grpSp>
        <p:nvGrpSpPr>
          <p:cNvPr id="453" name="Google Shape;453;gdbf609fb24_2_219"/>
          <p:cNvGrpSpPr/>
          <p:nvPr/>
        </p:nvGrpSpPr>
        <p:grpSpPr>
          <a:xfrm>
            <a:off x="381000" y="742950"/>
            <a:ext cx="3648075" cy="3896625"/>
            <a:chOff x="381000" y="742950"/>
            <a:chExt cx="3648075" cy="3896625"/>
          </a:xfrm>
        </p:grpSpPr>
        <p:pic>
          <p:nvPicPr>
            <p:cNvPr id="454" name="Google Shape;454;gdbf609fb24_2_2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1000" y="742950"/>
              <a:ext cx="3648075" cy="389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gdbf609fb24_2_219"/>
            <p:cNvSpPr txBox="1"/>
            <p:nvPr/>
          </p:nvSpPr>
          <p:spPr>
            <a:xfrm>
              <a:off x="2057400" y="1276350"/>
              <a:ext cx="1371600" cy="2538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Persone &amp; Processi</a:t>
              </a:r>
              <a:endParaRPr/>
            </a:p>
          </p:txBody>
        </p:sp>
        <p:sp>
          <p:nvSpPr>
            <p:cNvPr id="456" name="Google Shape;456;gdbf609fb24_2_219"/>
            <p:cNvSpPr txBox="1"/>
            <p:nvPr/>
          </p:nvSpPr>
          <p:spPr>
            <a:xfrm>
              <a:off x="2071105" y="1583498"/>
              <a:ext cx="1371600" cy="2538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Prodotti &amp; Servizi</a:t>
              </a:r>
              <a:endParaRPr/>
            </a:p>
          </p:txBody>
        </p:sp>
      </p:grpSp>
      <p:sp>
        <p:nvSpPr>
          <p:cNvPr id="457" name="Google Shape;457;gdbf609fb24_2_219"/>
          <p:cNvSpPr/>
          <p:nvPr/>
        </p:nvSpPr>
        <p:spPr>
          <a:xfrm>
            <a:off x="3657600" y="742950"/>
            <a:ext cx="9783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dbf609fb24_2_219"/>
          <p:cNvSpPr txBox="1"/>
          <p:nvPr/>
        </p:nvSpPr>
        <p:spPr>
          <a:xfrm>
            <a:off x="4343400" y="1557486"/>
            <a:ext cx="350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Attenzione al front end</a:t>
            </a:r>
            <a:endParaRPr/>
          </a:p>
        </p:txBody>
      </p:sp>
      <p:sp>
        <p:nvSpPr>
          <p:cNvPr id="459" name="Google Shape;459;gdbf609fb24_2_219"/>
          <p:cNvSpPr/>
          <p:nvPr/>
        </p:nvSpPr>
        <p:spPr>
          <a:xfrm>
            <a:off x="3944490" y="1471987"/>
            <a:ext cx="978300" cy="48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gdbf609fb24_2_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1851" y="1413320"/>
            <a:ext cx="500063" cy="50006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dbf609fb24_2_219"/>
          <p:cNvSpPr/>
          <p:nvPr/>
        </p:nvSpPr>
        <p:spPr>
          <a:xfrm rot="10800000" flipH="1">
            <a:off x="3488265" y="1350106"/>
            <a:ext cx="2002500" cy="1460100"/>
          </a:xfrm>
          <a:prstGeom prst="bentArrow">
            <a:avLst>
              <a:gd name="adj1" fmla="val 8302"/>
              <a:gd name="adj2" fmla="val 25000"/>
              <a:gd name="adj3" fmla="val 28247"/>
              <a:gd name="adj4" fmla="val 43286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dbf609fb24_2_219"/>
          <p:cNvSpPr txBox="1"/>
          <p:nvPr/>
        </p:nvSpPr>
        <p:spPr>
          <a:xfrm>
            <a:off x="5410200" y="2190750"/>
            <a:ext cx="2819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Realizzare la trasformazione del «back office»</a:t>
            </a:r>
            <a:endParaRPr/>
          </a:p>
        </p:txBody>
      </p:sp>
      <p:pic>
        <p:nvPicPr>
          <p:cNvPr id="463" name="Google Shape;463;gdbf609fb24_2_2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1668" y="2498533"/>
            <a:ext cx="542925" cy="5078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dbf609fb24_2_219"/>
          <p:cNvSpPr txBox="1"/>
          <p:nvPr/>
        </p:nvSpPr>
        <p:spPr>
          <a:xfrm>
            <a:off x="5374218" y="3376202"/>
            <a:ext cx="318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Finance Transformation: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Ruolo di «Business Catalyst»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df3bf2c048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gdf3bf2c048_0_0"/>
          <p:cNvSpPr/>
          <p:nvPr/>
        </p:nvSpPr>
        <p:spPr>
          <a:xfrm rot="2522621">
            <a:off x="218719" y="742199"/>
            <a:ext cx="3668317" cy="3668317"/>
          </a:xfrm>
          <a:custGeom>
            <a:avLst/>
            <a:gdLst/>
            <a:ahLst/>
            <a:cxnLst/>
            <a:rect l="l" t="t" r="r" b="b"/>
            <a:pathLst>
              <a:path w="4864676" h="4864676" extrusionOk="0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gdf3bf2c048_0_0"/>
          <p:cNvSpPr/>
          <p:nvPr/>
        </p:nvSpPr>
        <p:spPr>
          <a:xfrm rot="2522621">
            <a:off x="5256964" y="742199"/>
            <a:ext cx="3668317" cy="3668317"/>
          </a:xfrm>
          <a:custGeom>
            <a:avLst/>
            <a:gdLst/>
            <a:ahLst/>
            <a:cxnLst/>
            <a:rect l="l" t="t" r="r" b="b"/>
            <a:pathLst>
              <a:path w="4864676" h="4864676" extrusionOk="0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gdf3bf2c048_0_0"/>
          <p:cNvSpPr/>
          <p:nvPr/>
        </p:nvSpPr>
        <p:spPr>
          <a:xfrm rot="10800000">
            <a:off x="2091736" y="-14"/>
            <a:ext cx="4960500" cy="2464800"/>
          </a:xfrm>
          <a:prstGeom prst="triangle">
            <a:avLst>
              <a:gd name="adj" fmla="val 50000"/>
            </a:avLst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gdf3bf2c048_0_0"/>
          <p:cNvSpPr/>
          <p:nvPr/>
        </p:nvSpPr>
        <p:spPr>
          <a:xfrm>
            <a:off x="2106964" y="2678715"/>
            <a:ext cx="4960500" cy="2464800"/>
          </a:xfrm>
          <a:prstGeom prst="triangle">
            <a:avLst>
              <a:gd name="adj" fmla="val 50000"/>
            </a:avLst>
          </a:prstGeom>
          <a:solidFill>
            <a:schemeClr val="accent4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gdf3bf2c048_0_0"/>
          <p:cNvSpPr/>
          <p:nvPr/>
        </p:nvSpPr>
        <p:spPr>
          <a:xfrm rot="2700000">
            <a:off x="2552241" y="528700"/>
            <a:ext cx="4039518" cy="4090628"/>
          </a:xfrm>
          <a:custGeom>
            <a:avLst/>
            <a:gdLst/>
            <a:ahLst/>
            <a:cxnLst/>
            <a:rect l="l" t="t" r="r" b="b"/>
            <a:pathLst>
              <a:path w="5389379" h="5389379" extrusionOk="0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gdf3bf2c048_0_0"/>
          <p:cNvSpPr/>
          <p:nvPr/>
        </p:nvSpPr>
        <p:spPr>
          <a:xfrm rot="2700000">
            <a:off x="7703330" y="3961915"/>
            <a:ext cx="717006" cy="725003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gdf3bf2c048_0_0"/>
          <p:cNvSpPr/>
          <p:nvPr/>
        </p:nvSpPr>
        <p:spPr>
          <a:xfrm rot="2700000">
            <a:off x="2026797" y="-2804"/>
            <a:ext cx="5090406" cy="5154812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gdf3bf2c048_0_0"/>
          <p:cNvSpPr txBox="1">
            <a:spLocks noGrp="1"/>
          </p:cNvSpPr>
          <p:nvPr>
            <p:ph type="title"/>
          </p:nvPr>
        </p:nvSpPr>
        <p:spPr>
          <a:xfrm>
            <a:off x="1780075" y="1765238"/>
            <a:ext cx="5448300" cy="16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100"/>
              <a:buFont typeface="Calibri"/>
              <a:buNone/>
            </a:pPr>
            <a:r>
              <a:rPr lang="en-US" sz="3100" dirty="0" err="1">
                <a:solidFill>
                  <a:srgbClr val="080808"/>
                </a:solidFill>
              </a:rPr>
              <a:t>Tecnologie</a:t>
            </a:r>
            <a:r>
              <a:rPr lang="en-US" sz="3100" dirty="0">
                <a:solidFill>
                  <a:srgbClr val="080808"/>
                </a:solidFill>
              </a:rPr>
              <a:t> </a:t>
            </a:r>
            <a:r>
              <a:rPr lang="en-US" sz="3100" dirty="0" err="1">
                <a:solidFill>
                  <a:srgbClr val="080808"/>
                </a:solidFill>
              </a:rPr>
              <a:t>Digitali</a:t>
            </a:r>
            <a:r>
              <a:rPr lang="en-US" sz="3100" dirty="0">
                <a:solidFill>
                  <a:srgbClr val="080808"/>
                </a:solidFill>
              </a:rPr>
              <a:t>, </a:t>
            </a:r>
            <a:r>
              <a:rPr lang="en-US" sz="3100" dirty="0" err="1">
                <a:solidFill>
                  <a:srgbClr val="080808"/>
                </a:solidFill>
              </a:rPr>
              <a:t>Processi</a:t>
            </a:r>
            <a:r>
              <a:rPr lang="en-US" sz="3100" dirty="0">
                <a:solidFill>
                  <a:srgbClr val="080808"/>
                </a:solidFill>
              </a:rPr>
              <a:t> </a:t>
            </a:r>
            <a:r>
              <a:rPr lang="en-US" sz="3100" dirty="0" err="1">
                <a:solidFill>
                  <a:srgbClr val="080808"/>
                </a:solidFill>
              </a:rPr>
              <a:t>aziendali</a:t>
            </a:r>
            <a:r>
              <a:rPr lang="en-US" sz="3100" dirty="0">
                <a:solidFill>
                  <a:srgbClr val="080808"/>
                </a:solidFill>
              </a:rPr>
              <a:t> e di AFC</a:t>
            </a:r>
            <a:endParaRPr sz="3100" dirty="0">
              <a:solidFill>
                <a:srgbClr val="080808"/>
              </a:solidFill>
            </a:endParaRPr>
          </a:p>
        </p:txBody>
      </p:sp>
      <p:sp>
        <p:nvSpPr>
          <p:cNvPr id="890" name="Google Shape;890;gdf3bf2c048_0_0"/>
          <p:cNvSpPr/>
          <p:nvPr/>
        </p:nvSpPr>
        <p:spPr>
          <a:xfrm rot="2700736">
            <a:off x="782180" y="302283"/>
            <a:ext cx="990869" cy="100209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gdf3bf2c048_0_0"/>
          <p:cNvSpPr/>
          <p:nvPr/>
        </p:nvSpPr>
        <p:spPr>
          <a:xfrm rot="2700000">
            <a:off x="322637" y="1128586"/>
            <a:ext cx="525239" cy="531125"/>
          </a:xfrm>
          <a:prstGeom prst="rect">
            <a:avLst/>
          </a:prstGeom>
          <a:solidFill>
            <a:schemeClr val="accent1">
              <a:alpha val="29020"/>
            </a:schemeClr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171321"/>
      </p:ext>
    </p:extLst>
  </p:cSld>
  <p:clrMapOvr>
    <a:masterClrMapping/>
  </p:clrMapOvr>
</p:sld>
</file>

<file path=ppt/theme/theme1.xml><?xml version="1.0" encoding="utf-8"?>
<a:theme xmlns:a="http://schemas.openxmlformats.org/drawingml/2006/main" name="1_Loggi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t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195_TF56390039_Win32" id="{FCB14B3E-2B92-48B8-A334-05E7A8EE34E1}" vid="{B6EC9E21-8C82-4EB1-BBE7-A370F785D0C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1318</Words>
  <Application>Microsoft Office PowerPoint</Application>
  <PresentationFormat>Presentazione su schermo (16:9)</PresentationFormat>
  <Paragraphs>247</Paragraphs>
  <Slides>21</Slides>
  <Notes>15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Trebuchet MS</vt:lpstr>
      <vt:lpstr>Arial</vt:lpstr>
      <vt:lpstr>Wingdings</vt:lpstr>
      <vt:lpstr>Century Schoolbook</vt:lpstr>
      <vt:lpstr>Carlito</vt:lpstr>
      <vt:lpstr>Gill Sans MT</vt:lpstr>
      <vt:lpstr>Calibri</vt:lpstr>
      <vt:lpstr>Noto Sans Symbols</vt:lpstr>
      <vt:lpstr>Times New Roman</vt:lpstr>
      <vt:lpstr>Wingdings 2</vt:lpstr>
      <vt:lpstr>1_Loggia</vt:lpstr>
      <vt:lpstr>Office Theme</vt:lpstr>
      <vt:lpstr>1_Office Theme</vt:lpstr>
      <vt:lpstr>Personalizzata</vt:lpstr>
      <vt:lpstr>Tema di Office</vt:lpstr>
      <vt:lpstr>1_Tema di Office</vt:lpstr>
      <vt:lpstr>Fattori tecnologici abilitanti</vt:lpstr>
      <vt:lpstr>La mobilità dei sistemi informativi</vt:lpstr>
      <vt:lpstr>L’evoluzione della relazione IT/attività</vt:lpstr>
      <vt:lpstr>Presentazione standard di PowerPoint</vt:lpstr>
      <vt:lpstr>Sistemi di comunicazione ubiquitari  (Ubiquitous Media Systems –UMS)</vt:lpstr>
      <vt:lpstr>Ecosistema Digitale Ubiquitario</vt:lpstr>
      <vt:lpstr>Perchè ci dobbiamo preoccupare di questo?</vt:lpstr>
      <vt:lpstr>Creazione di valore negli ecosistemi digitali ubiquitari</vt:lpstr>
      <vt:lpstr>Tecnologie Digitali, Processi aziendali e di AFC</vt:lpstr>
      <vt:lpstr>Tecnologie abilitanti</vt:lpstr>
      <vt:lpstr>CapGemini e 6 anni di ricerca con il MIT</vt:lpstr>
      <vt:lpstr>I livelli di maturità digitale</vt:lpstr>
      <vt:lpstr>Presentazione standard di PowerPoint</vt:lpstr>
      <vt:lpstr>L’approccio integrato richiede un coordinamento tra le diverse  aree e ruoli aziendali</vt:lpstr>
      <vt:lpstr>Guidare le organizzazioni verso la Digital Transformation attraverso 4 dimensioni</vt:lpstr>
      <vt:lpstr>La co-creazione di valore tramite le piattaforme tecnologiche</vt:lpstr>
      <vt:lpstr>Presentazione standard di PowerPoint</vt:lpstr>
      <vt:lpstr>Lardo A., Mancini D., Paoloni N., Russo D., The perspective of capability providers in creating a sustainable I4.0 environment, MD, 2020</vt:lpstr>
      <vt:lpstr>Presentazione standard di PowerPoint</vt:lpstr>
      <vt:lpstr>Presentazione standard di PowerPoint</vt:lpstr>
      <vt:lpstr>Impatto degli investimenti in digitalizzazione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Fattori tecnologici abilitanti</dc:title>
  <dc:creator>daniela mancini</dc:creator>
  <cp:lastModifiedBy>Daniela Mancini</cp:lastModifiedBy>
  <cp:revision>3</cp:revision>
  <dcterms:created xsi:type="dcterms:W3CDTF">2002-01-08T08:47:10Z</dcterms:created>
  <dcterms:modified xsi:type="dcterms:W3CDTF">2024-05-02T11:09:03Z</dcterms:modified>
</cp:coreProperties>
</file>