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+2eYrEysU0AWrC4Qa2KRbe04h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Auguste Comte</a:t>
            </a:r>
            <a:endParaRPr sz="4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Da I classici del pensiero Sociologico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Rutigliano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Riforma intellettuale</a:t>
            </a:r>
            <a:endParaRPr/>
          </a:p>
        </p:txBody>
      </p: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Soluzione conflitti</a:t>
            </a:r>
            <a:endParaRPr dirty="0"/>
          </a:p>
          <a:p>
            <a:pPr marL="228600" lvl="0" indent="-2286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Diffusione convinzione che la società che viene è inevitabile e che può essere accelerata dal pensiero positivo e dalla cooperazione</a:t>
            </a:r>
            <a:endParaRPr dirty="0"/>
          </a:p>
          <a:p>
            <a:pPr marL="228600" lvl="0" indent="-2286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Rallentata da idee che radicalizzano conflitti</a:t>
            </a:r>
            <a:endParaRPr dirty="0"/>
          </a:p>
          <a:p>
            <a:pPr marL="228600" lvl="0" indent="-2286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Positivismo superamento politico socialismo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 dirty="0">
                <a:latin typeface="Verdana"/>
                <a:ea typeface="Verdana"/>
                <a:cs typeface="Verdana"/>
                <a:sym typeface="Verdana"/>
              </a:rPr>
              <a:t>Il corso di filosofia positiva</a:t>
            </a:r>
            <a:br>
              <a:rPr lang="it-IT" sz="3000" dirty="0">
                <a:latin typeface="Verdana"/>
                <a:ea typeface="Verdana"/>
                <a:cs typeface="Verdana"/>
                <a:sym typeface="Verdana"/>
              </a:rPr>
            </a:br>
            <a:r>
              <a:rPr lang="it-IT" sz="3000" dirty="0">
                <a:latin typeface="Verdana"/>
                <a:ea typeface="Verdana"/>
                <a:cs typeface="Verdana"/>
                <a:sym typeface="Verdana"/>
              </a:rPr>
              <a:t>La dinamica del mutamento sociale</a:t>
            </a:r>
            <a:endParaRPr dirty="0"/>
          </a:p>
        </p:txBody>
      </p:sp>
      <p:sp>
        <p:nvSpPr>
          <p:cNvPr id="145" name="Google Shape;145;p11"/>
          <p:cNvSpPr txBox="1">
            <a:spLocks noGrp="1"/>
          </p:cNvSpPr>
          <p:nvPr>
            <p:ph type="body" idx="1"/>
          </p:nvPr>
        </p:nvSpPr>
        <p:spPr>
          <a:xfrm>
            <a:off x="838200" y="201519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-228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«Ordine e Progresso»:</a:t>
            </a:r>
            <a:endParaRPr dirty="0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Ordine condizione indispensabile per il progresso</a:t>
            </a:r>
            <a:endParaRPr dirty="0"/>
          </a:p>
          <a:p>
            <a:pPr marL="228600" lvl="0" indent="-228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La salute ed il buon funzionamento delle istituzioni – la religione, la famiglia, l’industria ecc. – permettono lo sviluppo della società, cioè il progresso</a:t>
            </a:r>
            <a:endParaRPr dirty="0"/>
          </a:p>
          <a:p>
            <a:pPr marL="228600" lvl="0" indent="-228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Come rendere più veloce ed indolore evoluzione:</a:t>
            </a:r>
            <a:endParaRPr dirty="0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Riforma intellettuale che deve compiersi illustrando l’evoluzione dello spirito umano e diffondendo queste conoscenze per agire conformemente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Legge dei tre stadi</a:t>
            </a:r>
            <a:endParaRPr/>
          </a:p>
        </p:txBody>
      </p:sp>
      <p:sp>
        <p:nvSpPr>
          <p:cNvPr id="151" name="Google Shape;15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-228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Tre stadi dello sviluppo dello spirito umano, cioè tre momenti idealtipici del modo in cui gli uomini si rappresentano e interpretano il mondo</a:t>
            </a:r>
            <a:endParaRPr/>
          </a:p>
          <a:p>
            <a:pPr marL="228600" lvl="0" indent="-228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Tre atteggiamenti dello spirito, tre modi di guardare alla realtà, tre modi di spiegare i fenomeni</a:t>
            </a:r>
            <a:endParaRPr/>
          </a:p>
          <a:p>
            <a:pPr marL="228600" lvl="0" indent="-2286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Riguardano ogni branca della conoscenza</a:t>
            </a:r>
            <a:endParaRPr/>
          </a:p>
          <a:p>
            <a:pPr marL="514350" lvl="0" indent="-5143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arenR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Stadio teologico</a:t>
            </a:r>
            <a:endParaRPr/>
          </a:p>
          <a:p>
            <a:pPr marL="514350" lvl="0" indent="-5143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arenR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Stadio metafisico: transizione</a:t>
            </a:r>
            <a:endParaRPr/>
          </a:p>
          <a:p>
            <a:pPr marL="514350" lvl="0" indent="-5143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arenR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Stadio scientifico: definitivo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La sociologia</a:t>
            </a:r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body" idx="1"/>
          </p:nvPr>
        </p:nvSpPr>
        <p:spPr>
          <a:xfrm>
            <a:off x="838200" y="1572322"/>
            <a:ext cx="10515600" cy="4604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- Maggiore è la complessità della disciplina, più elementi della realtà essa abbraccia, più tardi lo stadio positivo si rileva. E dal momento che la sociologia è la disciplina più ampia e complessa di tutte perché contempla lo studio dell’umanità e del suo divenire, essa giungerà al suo stadio positivo per ultima</a:t>
            </a:r>
            <a:endParaRPr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La sociologia è la scienza nuova fondata sulla priorità del tutto sulle parti e della sintesi sull’analisi</a:t>
            </a:r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Ha per oggetto l’essere umano visto nella sua evoluzione e indagato nella sua natura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Sistema di politica positiva: la statica</a:t>
            </a:r>
            <a:endParaRPr/>
          </a:p>
        </p:txBody>
      </p:sp>
      <p:sp>
        <p:nvSpPr>
          <p:cNvPr id="163" name="Google Shape;16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2286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Famiglia (funzione di socializzazione, passaggio generazionale)</a:t>
            </a:r>
            <a:endParaRPr/>
          </a:p>
          <a:p>
            <a:pPr marL="228600" lvl="0" indent="-50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2286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Linguaggio (strumento)</a:t>
            </a:r>
            <a:endParaRPr/>
          </a:p>
          <a:p>
            <a:pPr marL="228600" lvl="0" indent="-50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2286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Religione (contenuti)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Importanza di Comte</a:t>
            </a:r>
            <a:endParaRPr sz="3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550020"/>
            <a:ext cx="10515600" cy="4942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Per la prima volta un uomo ha esaminato cos’è la scienza […]. Per questo egli giunge a dire non quello che la scienza potrebbe o dovrebbe essere, bensì quello che essa è di fatto, a quali condizioni essa sorge, quali ipotesi rigetta […] sono problemi di prim’ordine, forse i più importanti, poiché la nascita e lo sviluppo delle scienze positive è da tre secoli a questa parte l’avvenimento capitale della storia [Taine, 1864]</a:t>
            </a:r>
            <a:endParaRPr/>
          </a:p>
          <a:p>
            <a:pPr marL="228600" lvl="0" indent="-2286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Scienziati legittimatori della morale, portatori della verità tout court</a:t>
            </a:r>
            <a:endParaRPr/>
          </a:p>
          <a:p>
            <a:pPr marL="228600" lvl="0" indent="-228600" algn="just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Società industriale: società caratterizzata dall’applicazione della scienza alla produzione, con leggi rigorose e certe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Vita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838200" y="1483112"/>
            <a:ext cx="10515600" cy="500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Verdana"/>
              <a:buChar char="-"/>
            </a:pPr>
            <a:r>
              <a:rPr lang="it-IT" sz="2200">
                <a:latin typeface="Verdana"/>
                <a:ea typeface="Verdana"/>
                <a:cs typeface="Verdana"/>
                <a:sym typeface="Verdana"/>
              </a:rPr>
              <a:t>1798 19 gennaio Montpellier</a:t>
            </a:r>
            <a:endParaRPr/>
          </a:p>
          <a:p>
            <a:pPr marL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Verdana"/>
              <a:buChar char="-"/>
            </a:pPr>
            <a:r>
              <a:rPr lang="it-IT" sz="2200">
                <a:latin typeface="Verdana"/>
                <a:ea typeface="Verdana"/>
                <a:cs typeface="Verdana"/>
                <a:sym typeface="Verdana"/>
              </a:rPr>
              <a:t>École polytechnique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Verdana"/>
              <a:buChar char="-"/>
            </a:pPr>
            <a:r>
              <a:rPr lang="it-IT" sz="2200">
                <a:latin typeface="Verdana"/>
                <a:ea typeface="Verdana"/>
                <a:cs typeface="Verdana"/>
                <a:sym typeface="Verdana"/>
              </a:rPr>
              <a:t>Saint Simon</a:t>
            </a:r>
            <a:endParaRPr/>
          </a:p>
          <a:p>
            <a:pPr marL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Verdana"/>
              <a:buChar char="-"/>
            </a:pPr>
            <a:r>
              <a:rPr lang="it-IT" sz="2200">
                <a:latin typeface="Verdana"/>
                <a:ea typeface="Verdana"/>
                <a:cs typeface="Verdana"/>
                <a:sym typeface="Verdana"/>
              </a:rPr>
              <a:t>1845 Clotilde de Vaux: mediatrice tra il Grande Essere, la divinità positivistica che Comte ritiene indispensabile offrire al culto delle masse e agli adepti della nuova religione. A se stesso riserva il ruolo di sacerdote di questa religione positivistica, forgiata sul modello della Dea Ragione degli illuministi, ma anche sul modello gerarchico del cattolicesimo. In questo Pantheon Clothilde è la «Vergine positivista», la «Sacerdotessa dell’Umanità»</a:t>
            </a:r>
            <a:endParaRPr/>
          </a:p>
          <a:p>
            <a:pPr marL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Verdana"/>
              <a:buChar char="-"/>
            </a:pPr>
            <a:r>
              <a:rPr lang="it-IT" sz="2200">
                <a:latin typeface="Verdana"/>
                <a:ea typeface="Verdana"/>
                <a:cs typeface="Verdana"/>
                <a:sym typeface="Verdana"/>
              </a:rPr>
              <a:t>1857 muore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Comte conferenziere</a:t>
            </a: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Opuscoli di filosofia sociale:</a:t>
            </a:r>
            <a:endParaRPr/>
          </a:p>
          <a:p>
            <a:pPr marL="228600" lvl="0" indent="-2286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Il mutamento sociale sarà opera di una riforma del pensiero e delle menti</a:t>
            </a:r>
            <a:endParaRPr/>
          </a:p>
          <a:p>
            <a:pPr marL="228600" lvl="0" indent="-2286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Tale riforma dev’essere rivolta principalmente alle classi emergenti che si trovano in naturale sintonia con lo spirito positivo:</a:t>
            </a:r>
            <a:endParaRPr/>
          </a:p>
          <a:p>
            <a:pPr marL="228600" lvl="0" indent="-2286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Gli operai, i tecnici e gli industriali</a:t>
            </a:r>
            <a:endParaRPr/>
          </a:p>
          <a:p>
            <a:pPr marL="228600" lvl="0" indent="-2286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1830 fonda Associazione politecnica per l’istruzione popolare, corsi di astronomia gratuiti per gli operai fino al 1847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Il metodo</a:t>
            </a:r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685800" y="170861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5238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it-IT" sz="2100" dirty="0">
                <a:latin typeface="Verdana"/>
                <a:ea typeface="Verdana"/>
                <a:cs typeface="Verdana"/>
                <a:sym typeface="Verdana"/>
              </a:rPr>
              <a:t>Non troppo peso al metodo quanto al compito storico della scienza sociologica</a:t>
            </a:r>
            <a:r>
              <a:rPr lang="it-IT" dirty="0"/>
              <a:t>:</a:t>
            </a:r>
            <a:r>
              <a:rPr lang="it-IT" sz="2100" dirty="0">
                <a:latin typeface="Verdana"/>
                <a:ea typeface="Verdana"/>
                <a:cs typeface="Verdana"/>
                <a:sym typeface="Verdana"/>
              </a:rPr>
              <a:t> scoperta leggi universali</a:t>
            </a:r>
            <a:endParaRPr dirty="0"/>
          </a:p>
          <a:p>
            <a:pPr marL="0" lvl="0" indent="0" algn="just" rtl="0">
              <a:lnSpc>
                <a:spcPct val="15238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it-IT" sz="2100" dirty="0">
                <a:latin typeface="Verdana"/>
                <a:ea typeface="Verdana"/>
                <a:cs typeface="Verdana"/>
                <a:sym typeface="Verdana"/>
              </a:rPr>
              <a:t>Mezzi, strumenti indagine:</a:t>
            </a:r>
            <a:endParaRPr dirty="0"/>
          </a:p>
          <a:p>
            <a:pPr marL="228600" lvl="0" indent="-228600" algn="just" rtl="0">
              <a:lnSpc>
                <a:spcPct val="15238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-"/>
            </a:pPr>
            <a:r>
              <a:rPr lang="it-IT" sz="2100" dirty="0">
                <a:latin typeface="Verdana"/>
                <a:ea typeface="Verdana"/>
                <a:cs typeface="Verdana"/>
                <a:sym typeface="Verdana"/>
              </a:rPr>
              <a:t>Osservazione (dopo intuizione teorica </a:t>
            </a:r>
            <a:r>
              <a:rPr lang="it-IT" sz="2100" dirty="0"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 </a:t>
            </a:r>
            <a:r>
              <a:rPr lang="it-IT" sz="2100" dirty="0">
                <a:latin typeface="Verdana"/>
                <a:ea typeface="Verdana"/>
                <a:cs typeface="Verdana"/>
                <a:sym typeface="Verdana"/>
              </a:rPr>
              <a:t>ipotesi)</a:t>
            </a:r>
            <a:endParaRPr dirty="0"/>
          </a:p>
          <a:p>
            <a:pPr marL="228600" lvl="0" indent="-228600" algn="just" rtl="0">
              <a:lnSpc>
                <a:spcPct val="15238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-"/>
            </a:pPr>
            <a:r>
              <a:rPr lang="it-IT" sz="2100" dirty="0">
                <a:latin typeface="Verdana"/>
                <a:ea typeface="Verdana"/>
                <a:cs typeface="Verdana"/>
                <a:sym typeface="Verdana"/>
              </a:rPr>
              <a:t>Sperimentazione: non del normale, ma del patologico, cioè dall’analisi delle disfunzioni, dei conflitti, per capire il normale funzionamento della società</a:t>
            </a:r>
            <a:endParaRPr dirty="0"/>
          </a:p>
          <a:p>
            <a:pPr marL="228600" lvl="0" indent="-228600" algn="just" rtl="0">
              <a:lnSpc>
                <a:spcPct val="15238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-"/>
            </a:pPr>
            <a:r>
              <a:rPr lang="it-IT" sz="2100" dirty="0">
                <a:latin typeface="Verdana"/>
                <a:ea typeface="Verdana"/>
                <a:cs typeface="Verdana"/>
                <a:sym typeface="Verdana"/>
              </a:rPr>
              <a:t>Comparazione: tra società umane e quelle animali, poi tra l’organismo biologico e l’organismo sociale (l’organicismo) e infine tra le società «storicamente determinate»</a:t>
            </a:r>
            <a:endParaRPr sz="21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Dal </a:t>
            </a:r>
            <a:r>
              <a:rPr lang="it-IT" sz="3000" i="1">
                <a:latin typeface="Verdana"/>
                <a:ea typeface="Verdana"/>
                <a:cs typeface="Verdana"/>
                <a:sym typeface="Verdana"/>
              </a:rPr>
              <a:t>Dizionario delle Idee</a:t>
            </a:r>
            <a:endParaRPr/>
          </a:p>
        </p:txBody>
      </p:sp>
      <p:sp>
        <p:nvSpPr>
          <p:cNvPr id="115" name="Google Shape;115;p6"/>
          <p:cNvSpPr txBox="1">
            <a:spLocks noGrp="1"/>
          </p:cNvSpPr>
          <p:nvPr>
            <p:ph type="body" idx="1"/>
          </p:nvPr>
        </p:nvSpPr>
        <p:spPr>
          <a:xfrm>
            <a:off x="838200" y="145951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 dirty="0"/>
              <a:t>Tutte le persone di buon senso riconoscono oggi che i nostri studi reali sono strettamente circoscritti all’analisi dei fenomeni per scoprire le loro leggi effettive, cioè le loro relazioni costanti di successione e di somiglianza, […]</a:t>
            </a:r>
            <a:endParaRPr dirty="0"/>
          </a:p>
          <a:p>
            <a:pPr marL="0" lvl="0" indent="0" algn="just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 dirty="0"/>
              <a:t>La vera libertà non può non consistere che […] in una sottomissione alla sola supremazia […] delle leggi fondamentali della natura, al riparo da ogni arbitraria imposizione personale […] Finché i fenomeni politici, analogamente a tutti gli altri, non saranno ricollegati  a invariabili leggi naturali e finché continueranno a essere essenzialmente ricondotti a qualsivoglia volontà, sia divina sia umana, l’arbitrio non potrà essere veramente escluso dai diversi regolamenti sociali; e, di conseguenza, malgrado tutti gli artifici costituzionali, la libertà rimarrà inevitabilmente illusoria e precaria, a qualsiasi volontà si pretenda del reso di riferire la nostra obbedienza quotidiana.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Metodo della comparazione storica</a:t>
            </a:r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>
                <a:latin typeface="Verdana"/>
                <a:ea typeface="Verdana"/>
                <a:cs typeface="Verdana"/>
                <a:sym typeface="Verdana"/>
              </a:rPr>
              <a:t>Paragone razionale tra i diversi stati coesistenti della società umana sulle diverse parti della superficie terrestre, considerati soprattutto in popolazioni pienamente indipendenti le une dalle altre. Niente è più adatto di un simile procedimento a caratterizzare precisamente le diverse fasi essenziali dell’evoluzione umana che, di conseguenza, possono essere simultaneamente esplorate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it-IT" sz="3000">
                <a:latin typeface="Verdana"/>
                <a:ea typeface="Verdana"/>
                <a:cs typeface="Verdana"/>
                <a:sym typeface="Verdana"/>
              </a:rPr>
              <a:t>Anni degli opuscoli</a:t>
            </a: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body" idx="1"/>
          </p:nvPr>
        </p:nvSpPr>
        <p:spPr>
          <a:xfrm>
            <a:off x="838200" y="155668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lvl="0" indent="-7747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latin typeface="Verdana"/>
              <a:ea typeface="Verdana"/>
              <a:cs typeface="Verdana"/>
              <a:sym typeface="Verdana"/>
            </a:endParaRPr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Armonia condizione naturale società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Ma conflitti di ogni genere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Società di passaggio, tra due epoche della storia dell’Occidente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La società teologico-militare e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La società scientifico-industriale (ordine morale e sociale)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Tra le due società di transizione, critica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Le due società</a:t>
            </a:r>
            <a:endParaRPr/>
          </a:p>
        </p:txBody>
      </p:sp>
      <p:pic>
        <p:nvPicPr>
          <p:cNvPr id="133" name="Google Shape;13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1532" y="1296451"/>
            <a:ext cx="8597590" cy="5409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891</Words>
  <Application>Microsoft Office PowerPoint</Application>
  <PresentationFormat>Widescreen</PresentationFormat>
  <Paragraphs>68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di Office</vt:lpstr>
      <vt:lpstr>Auguste Comte</vt:lpstr>
      <vt:lpstr>Importanza di Comte</vt:lpstr>
      <vt:lpstr>Vita</vt:lpstr>
      <vt:lpstr>Comte conferenziere</vt:lpstr>
      <vt:lpstr>Il metodo</vt:lpstr>
      <vt:lpstr>Dal Dizionario delle Idee</vt:lpstr>
      <vt:lpstr>Metodo della comparazione storica</vt:lpstr>
      <vt:lpstr>Anni degli opuscoli</vt:lpstr>
      <vt:lpstr>Le due società</vt:lpstr>
      <vt:lpstr>Riforma intellettuale</vt:lpstr>
      <vt:lpstr>Il corso di filosofia positiva La dinamica del mutamento sociale</vt:lpstr>
      <vt:lpstr>Legge dei tre stadi</vt:lpstr>
      <vt:lpstr>La sociologia</vt:lpstr>
      <vt:lpstr>Sistema di politica positiva: la statica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Auguste Comte</dc:title>
  <dc:creator>nicola strizzolo</dc:creator>
  <cp:lastModifiedBy>Nicola Strizzolo</cp:lastModifiedBy>
  <cp:revision>3</cp:revision>
  <dcterms:created xsi:type="dcterms:W3CDTF">2014-02-23T16:43:57Z</dcterms:created>
  <dcterms:modified xsi:type="dcterms:W3CDTF">2024-04-08T11:08:43Z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0x0101000DD510FF48F3134E84A95216CDE0BC22</vt:lpwstr>
  </property>
</Properties>
</file>