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81" r:id="rId19"/>
    <p:sldId id="273" r:id="rId20"/>
    <p:sldId id="274" r:id="rId21"/>
    <p:sldId id="275" r:id="rId22"/>
    <p:sldId id="276" r:id="rId23"/>
    <p:sldId id="277" r:id="rId24"/>
    <p:sldId id="278" r:id="rId25"/>
    <p:sldId id="279" r:id="rId26"/>
    <p:sldId id="280"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46A969-6831-3E7C-99A0-23D79689DF7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FF728BB5-2585-B8B1-1BD7-ADBB5E534F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62F74840-D432-0ADB-7FAA-658D6894B759}"/>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5" name="Segnaposto piè di pagina 4">
            <a:extLst>
              <a:ext uri="{FF2B5EF4-FFF2-40B4-BE49-F238E27FC236}">
                <a16:creationId xmlns:a16="http://schemas.microsoft.com/office/drawing/2014/main" id="{514E1546-4E47-E44B-6248-8B616A07E4AF}"/>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1C3A397F-C56A-4E2A-4939-65598383340F}"/>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67843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C4C2F-C15E-D2CB-FDAC-E43D469B1662}"/>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E8ECFDDF-4A6A-C7A0-A263-271D6E5EC8C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95011B38-C097-09D3-2FA5-0C48061DC1EE}"/>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5" name="Segnaposto piè di pagina 4">
            <a:extLst>
              <a:ext uri="{FF2B5EF4-FFF2-40B4-BE49-F238E27FC236}">
                <a16:creationId xmlns:a16="http://schemas.microsoft.com/office/drawing/2014/main" id="{4012B996-33E9-E1E0-EF3F-ECD57F6AB563}"/>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EDAA038A-BD57-7724-F7D9-3F1002BAB0C0}"/>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7161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FC8EBF4-8382-E960-3367-44525250588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02EA4A77-7343-DCD3-EDC6-FCD78A6BE26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29F9C009-BB6C-24A5-9291-38E5BAED8B6C}"/>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5" name="Segnaposto piè di pagina 4">
            <a:extLst>
              <a:ext uri="{FF2B5EF4-FFF2-40B4-BE49-F238E27FC236}">
                <a16:creationId xmlns:a16="http://schemas.microsoft.com/office/drawing/2014/main" id="{A4D9B1D5-7C66-5A62-778D-B729F324DE6D}"/>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1F96D130-7F47-A70E-222D-539D63DBD994}"/>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196769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53AE29-3ED3-DD72-AE7E-ACDA27806351}"/>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13E1CD3A-B9E3-628C-FAD4-3FF31B96922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C0DAA431-CF57-126A-E56E-DA7578DEDE36}"/>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5" name="Segnaposto piè di pagina 4">
            <a:extLst>
              <a:ext uri="{FF2B5EF4-FFF2-40B4-BE49-F238E27FC236}">
                <a16:creationId xmlns:a16="http://schemas.microsoft.com/office/drawing/2014/main" id="{49BFED19-FF2C-4F6B-084C-DC81FC399FD5}"/>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507F869A-7690-3D9E-31C1-27DF8C51A46F}"/>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33973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E7BB69-B657-9051-D8B7-B6DE06F9736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728A3B57-947D-C1C8-98A5-BD239E11F3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BE6A456-0C8A-9A88-CDF3-5ECCFA73145B}"/>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5" name="Segnaposto piè di pagina 4">
            <a:extLst>
              <a:ext uri="{FF2B5EF4-FFF2-40B4-BE49-F238E27FC236}">
                <a16:creationId xmlns:a16="http://schemas.microsoft.com/office/drawing/2014/main" id="{69AFA2E1-15D4-113E-173D-8305AFDB6146}"/>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E255D640-7A0B-FDC2-45EF-058FB0B5F378}"/>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2666678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F29180-A18C-0034-40FF-A5946008C0E5}"/>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C334C942-1A63-70D2-A252-B002DFE7881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E02FEA68-91E6-3DB6-3168-60B69A87CE3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EAB1972A-6937-3132-A6DA-2DED22716BFA}"/>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6" name="Segnaposto piè di pagina 5">
            <a:extLst>
              <a:ext uri="{FF2B5EF4-FFF2-40B4-BE49-F238E27FC236}">
                <a16:creationId xmlns:a16="http://schemas.microsoft.com/office/drawing/2014/main" id="{835C8B47-BB25-2304-0CFE-2D8189C9633C}"/>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F955410A-BEFC-E973-23FB-ADCA44421AC7}"/>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372197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547660-7089-5EE9-B13A-2181C54999FB}"/>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1725B77D-6A31-FE3C-87B6-EF8DE25AB8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9C6D8B2-90D3-35FA-2B6C-2DC330A7C01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BB5B02C7-F21C-5739-BE40-0603AD2AA5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B5303D7-1832-2A65-E06E-90B6C15BBE6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646C9307-5C75-E396-C64A-094ECE52AD57}"/>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8" name="Segnaposto piè di pagina 7">
            <a:extLst>
              <a:ext uri="{FF2B5EF4-FFF2-40B4-BE49-F238E27FC236}">
                <a16:creationId xmlns:a16="http://schemas.microsoft.com/office/drawing/2014/main" id="{117CD9BE-E2D1-163D-1A42-1605C2DCC70B}"/>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CD61D40E-1BFC-9CD6-7440-A2B263358602}"/>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2587447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C9A409-DA23-0902-B84C-FA4E3BC3A187}"/>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A690414F-544F-E034-875D-FE2FE9444C29}"/>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4" name="Segnaposto piè di pagina 3">
            <a:extLst>
              <a:ext uri="{FF2B5EF4-FFF2-40B4-BE49-F238E27FC236}">
                <a16:creationId xmlns:a16="http://schemas.microsoft.com/office/drawing/2014/main" id="{E4F33501-8B7F-1715-C3B3-6C0BF8581851}"/>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76A815B5-0090-49A9-10AF-38C4C643D7A8}"/>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341386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EC2C58C-8E35-D044-19DD-03E035EDEF27}"/>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3" name="Segnaposto piè di pagina 2">
            <a:extLst>
              <a:ext uri="{FF2B5EF4-FFF2-40B4-BE49-F238E27FC236}">
                <a16:creationId xmlns:a16="http://schemas.microsoft.com/office/drawing/2014/main" id="{4DD559D8-9746-413C-55E8-2D117FD95B15}"/>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7169A68A-6687-0D6F-1461-539D4586A128}"/>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101634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C2A808-79DA-2341-C3EB-0FEAFC608C7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6D4C5B8C-4CB1-0F66-72EF-018C7E9305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E6CE1190-A6FD-EC19-4C93-D26D2AF14C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3098CA6-1237-8F66-BFC5-9A28A2F1B313}"/>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6" name="Segnaposto piè di pagina 5">
            <a:extLst>
              <a:ext uri="{FF2B5EF4-FFF2-40B4-BE49-F238E27FC236}">
                <a16:creationId xmlns:a16="http://schemas.microsoft.com/office/drawing/2014/main" id="{7C660E63-BD57-92F3-C3C6-5C81E52151C2}"/>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BE0271C2-FB34-B44C-8B7A-C857C28C784C}"/>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74972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A407DD-7B1A-BEF7-5B0C-5CE938F0015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68EBBAA2-8F6E-F004-5CBF-5A84EFFCF9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B9B071C7-F59E-D38C-FFC3-60CC944554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323E95E-7CB2-B7E0-E7A4-DD2240BD8E30}"/>
              </a:ext>
            </a:extLst>
          </p:cNvPr>
          <p:cNvSpPr>
            <a:spLocks noGrp="1"/>
          </p:cNvSpPr>
          <p:nvPr>
            <p:ph type="dt" sz="half" idx="10"/>
          </p:nvPr>
        </p:nvSpPr>
        <p:spPr/>
        <p:txBody>
          <a:bodyPr/>
          <a:lstStyle/>
          <a:p>
            <a:fld id="{E7B9EBF7-7B94-4480-8227-13C20F32B586}" type="datetimeFigureOut">
              <a:rPr lang="en-GB" smtClean="0"/>
              <a:t>08/04/2024</a:t>
            </a:fld>
            <a:endParaRPr lang="en-GB"/>
          </a:p>
        </p:txBody>
      </p:sp>
      <p:sp>
        <p:nvSpPr>
          <p:cNvPr id="6" name="Segnaposto piè di pagina 5">
            <a:extLst>
              <a:ext uri="{FF2B5EF4-FFF2-40B4-BE49-F238E27FC236}">
                <a16:creationId xmlns:a16="http://schemas.microsoft.com/office/drawing/2014/main" id="{BF1087B9-0450-6BD8-620C-1E92568CC783}"/>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56E1127F-6A02-9F0A-383B-84648DB9D8D1}"/>
              </a:ext>
            </a:extLst>
          </p:cNvPr>
          <p:cNvSpPr>
            <a:spLocks noGrp="1"/>
          </p:cNvSpPr>
          <p:nvPr>
            <p:ph type="sldNum" sz="quarter" idx="12"/>
          </p:nvPr>
        </p:nvSpPr>
        <p:spPr/>
        <p:txBody>
          <a:bodyPr/>
          <a:lstStyle/>
          <a:p>
            <a:fld id="{07750F22-4DCC-499C-A293-892D442F2277}" type="slidenum">
              <a:rPr lang="en-GB" smtClean="0"/>
              <a:t>‹N›</a:t>
            </a:fld>
            <a:endParaRPr lang="en-GB"/>
          </a:p>
        </p:txBody>
      </p:sp>
    </p:spTree>
    <p:extLst>
      <p:ext uri="{BB962C8B-B14F-4D97-AF65-F5344CB8AC3E}">
        <p14:creationId xmlns:p14="http://schemas.microsoft.com/office/powerpoint/2010/main" val="189486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10C0E27-5354-A6C0-44A4-05F867508D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276D00D2-5C54-1E80-36ED-EDC72085EB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CB5D315C-CD41-7E93-BA04-546D7D6325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9EBF7-7B94-4480-8227-13C20F32B586}" type="datetimeFigureOut">
              <a:rPr lang="en-GB" smtClean="0"/>
              <a:t>08/04/2024</a:t>
            </a:fld>
            <a:endParaRPr lang="en-GB"/>
          </a:p>
        </p:txBody>
      </p:sp>
      <p:sp>
        <p:nvSpPr>
          <p:cNvPr id="5" name="Segnaposto piè di pagina 4">
            <a:extLst>
              <a:ext uri="{FF2B5EF4-FFF2-40B4-BE49-F238E27FC236}">
                <a16:creationId xmlns:a16="http://schemas.microsoft.com/office/drawing/2014/main" id="{3032D912-5560-A3E6-5BCC-05319B20F5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3796F4A7-D667-55AF-B407-630190BFEA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50F22-4DCC-499C-A293-892D442F2277}" type="slidenum">
              <a:rPr lang="en-GB" smtClean="0"/>
              <a:t>‹N›</a:t>
            </a:fld>
            <a:endParaRPr lang="en-GB"/>
          </a:p>
        </p:txBody>
      </p:sp>
    </p:spTree>
    <p:extLst>
      <p:ext uri="{BB962C8B-B14F-4D97-AF65-F5344CB8AC3E}">
        <p14:creationId xmlns:p14="http://schemas.microsoft.com/office/powerpoint/2010/main" val="3766678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48C807-3603-6ED4-5CDD-2A3D4ADBB3BD}"/>
              </a:ext>
            </a:extLst>
          </p:cNvPr>
          <p:cNvSpPr>
            <a:spLocks noGrp="1"/>
          </p:cNvSpPr>
          <p:nvPr>
            <p:ph type="ctrTitle"/>
          </p:nvPr>
        </p:nvSpPr>
        <p:spPr/>
        <p:txBody>
          <a:bodyPr>
            <a:normAutofit/>
          </a:bodyPr>
          <a:lstStyle/>
          <a:p>
            <a:r>
              <a:rPr lang="it-IT" sz="4000" dirty="0">
                <a:latin typeface="Verdana" panose="020B0604030504040204" pitchFamily="34" charset="0"/>
                <a:ea typeface="Verdana" panose="020B0604030504040204" pitchFamily="34" charset="0"/>
              </a:rPr>
              <a:t>Il concetto di cosmopolitismo</a:t>
            </a:r>
            <a:endParaRPr lang="en-GB" sz="4000" dirty="0">
              <a:latin typeface="Verdana" panose="020B0604030504040204" pitchFamily="34" charset="0"/>
              <a:ea typeface="Verdana" panose="020B0604030504040204" pitchFamily="34" charset="0"/>
            </a:endParaRPr>
          </a:p>
        </p:txBody>
      </p:sp>
      <p:sp>
        <p:nvSpPr>
          <p:cNvPr id="3" name="Sottotitolo 2">
            <a:extLst>
              <a:ext uri="{FF2B5EF4-FFF2-40B4-BE49-F238E27FC236}">
                <a16:creationId xmlns:a16="http://schemas.microsoft.com/office/drawing/2014/main" id="{6D7FBE4C-6BA6-D085-0125-83F79564ECCC}"/>
              </a:ext>
            </a:extLst>
          </p:cNvPr>
          <p:cNvSpPr>
            <a:spLocks noGrp="1"/>
          </p:cNvSpPr>
          <p:nvPr>
            <p:ph type="subTitle" idx="1"/>
          </p:nvPr>
        </p:nvSpPr>
        <p:spPr/>
        <p:txBody>
          <a:bodyPr>
            <a:normAutofit lnSpcReduction="10000"/>
          </a:bodyPr>
          <a:lstStyle/>
          <a:p>
            <a:r>
              <a:rPr lang="it-IT" dirty="0">
                <a:latin typeface="Verdana" panose="020B0604030504040204" pitchFamily="34" charset="0"/>
                <a:ea typeface="Verdana" panose="020B0604030504040204" pitchFamily="34" charset="0"/>
              </a:rPr>
              <a:t>Da</a:t>
            </a:r>
          </a:p>
          <a:p>
            <a:r>
              <a:rPr lang="it-IT" dirty="0">
                <a:latin typeface="Verdana" panose="020B0604030504040204" pitchFamily="34" charset="0"/>
                <a:ea typeface="Verdana" panose="020B0604030504040204" pitchFamily="34" charset="0"/>
              </a:rPr>
              <a:t>Ulrich Beck</a:t>
            </a:r>
          </a:p>
          <a:p>
            <a:r>
              <a:rPr lang="it-IT" dirty="0">
                <a:latin typeface="Verdana" panose="020B0604030504040204" pitchFamily="34" charset="0"/>
                <a:ea typeface="Verdana" panose="020B0604030504040204" pitchFamily="34" charset="0"/>
              </a:rPr>
              <a:t>La società cosmopolita</a:t>
            </a:r>
          </a:p>
          <a:p>
            <a:r>
              <a:rPr lang="it-IT" dirty="0">
                <a:latin typeface="Verdana" panose="020B0604030504040204" pitchFamily="34" charset="0"/>
                <a:ea typeface="Verdana" panose="020B0604030504040204" pitchFamily="34" charset="0"/>
              </a:rPr>
              <a:t>Prospettive dell’epoca postnazionale</a:t>
            </a:r>
            <a:endParaRPr lang="en-GB"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52792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EE3233-6337-50F1-6EAA-46DC4667BE92}"/>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Un mondo interconnesso</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EE2DC600-EA56-2B5A-9F69-A68F37C124BE}"/>
              </a:ext>
            </a:extLst>
          </p:cNvPr>
          <p:cNvSpPr>
            <a:spLocks noGrp="1"/>
          </p:cNvSpPr>
          <p:nvPr>
            <p:ph idx="1"/>
          </p:nvPr>
        </p:nvSpPr>
        <p:spPr/>
        <p:txBody>
          <a:bodyPr>
            <a:normAutofit lnSpcReduction="10000"/>
          </a:bodyPr>
          <a:lstStyle/>
          <a:p>
            <a:pPr marL="0" indent="0" algn="just">
              <a:lnSpc>
                <a:spcPct val="150000"/>
              </a:lnSpc>
              <a:spcBef>
                <a:spcPts val="0"/>
              </a:spcBef>
              <a:buNone/>
            </a:pPr>
            <a:r>
              <a:rPr lang="it-IT" sz="2400" dirty="0">
                <a:effectLst/>
                <a:latin typeface="Verdana" panose="020B0604030504040204" pitchFamily="34" charset="0"/>
                <a:ea typeface="Verdana" panose="020B0604030504040204" pitchFamily="34" charset="0"/>
                <a:cs typeface="Times New Roman" panose="02020603050405020304" pitchFamily="18" charset="0"/>
              </a:rPr>
              <a:t>Per la prima volta nella storia umana è data la possibilità, a seguito di profonde trasformazioni politiche e tecnologiche, che nasca lo spazio esperienziale di una civilizzazione globale caratterizzata da eventi globali quotidiani, dalla cooperazione globale  dall’empatia globale […] Da questa prospettiva storica non prende forma una civiltà umana unitaria, uguale in ogni aspetto e globale nella sua portata, ma si delinea una enorme variazione di mondi vitali contrastanti (Howard E. </a:t>
            </a:r>
            <a:r>
              <a:rPr lang="it-IT" sz="2400" dirty="0" err="1">
                <a:effectLst/>
                <a:latin typeface="Verdana" panose="020B0604030504040204" pitchFamily="34" charset="0"/>
                <a:ea typeface="Verdana" panose="020B0604030504040204" pitchFamily="34" charset="0"/>
                <a:cs typeface="Times New Roman" panose="02020603050405020304" pitchFamily="18" charset="0"/>
              </a:rPr>
              <a:t>Perlmutter</a:t>
            </a:r>
            <a:r>
              <a:rPr lang="it-IT" sz="2400" dirty="0">
                <a:effectLst/>
                <a:latin typeface="Verdana" panose="020B0604030504040204" pitchFamily="34" charset="0"/>
                <a:ea typeface="Verdana" panose="020B0604030504040204" pitchFamily="34" charset="0"/>
                <a:cs typeface="Times New Roman" panose="02020603050405020304" pitchFamily="18" charset="0"/>
              </a:rPr>
              <a:t>)</a:t>
            </a:r>
            <a:endParaRPr lang="en-GB" sz="24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46987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54D561-A212-B7D9-9289-427C7A514E6A}"/>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5 principi cosmopolitismo</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FD7BC1A9-F032-F19F-91D9-6434596EC197}"/>
              </a:ext>
            </a:extLst>
          </p:cNvPr>
          <p:cNvSpPr>
            <a:spLocks noGrp="1"/>
          </p:cNvSpPr>
          <p:nvPr>
            <p:ph idx="1"/>
          </p:nvPr>
        </p:nvSpPr>
        <p:spPr>
          <a:xfrm>
            <a:off x="838200" y="1503680"/>
            <a:ext cx="10515600" cy="4989195"/>
          </a:xfrm>
        </p:spPr>
        <p:txBody>
          <a:bodyPr>
            <a:normAutofit fontScale="55000" lnSpcReduction="20000"/>
          </a:bodyPr>
          <a:lstStyle/>
          <a:p>
            <a:pPr marL="514350" indent="-514350" algn="just">
              <a:lnSpc>
                <a:spcPts val="2400"/>
              </a:lnSpc>
              <a:spcBef>
                <a:spcPts val="0"/>
              </a:spcBef>
              <a:buAutoNum type="arabicPeriod"/>
            </a:pPr>
            <a:r>
              <a:rPr lang="it-IT" sz="3600" dirty="0">
                <a:latin typeface="Verdana" panose="020B0604030504040204" pitchFamily="34" charset="0"/>
                <a:ea typeface="Verdana" panose="020B0604030504040204" pitchFamily="34" charset="0"/>
              </a:rPr>
              <a:t>Attraverso i rischi e le crisi globali, la comunità di destino associata un tempo al sentimento nazionale, si sposta all’esperienza di crisi della società mondiale, cancellando distinzioni e confini tra interno ed esterno, noi e gli altri, nazionale e internazionale</a:t>
            </a:r>
          </a:p>
          <a:p>
            <a:pPr marL="514350" indent="-514350" algn="just">
              <a:lnSpc>
                <a:spcPts val="2400"/>
              </a:lnSpc>
              <a:spcBef>
                <a:spcPts val="0"/>
              </a:spcBef>
              <a:buAutoNum type="arabicPeriod"/>
            </a:pPr>
            <a:r>
              <a:rPr lang="it-IT" sz="3600" dirty="0">
                <a:latin typeface="Verdana" panose="020B0604030504040204" pitchFamily="34" charset="0"/>
                <a:ea typeface="Verdana" panose="020B0604030504040204" pitchFamily="34" charset="0"/>
              </a:rPr>
              <a:t>Il riconoscimento delle differenze della società mondiale, </a:t>
            </a:r>
            <a:r>
              <a:rPr lang="it-IT" sz="3600" dirty="0">
                <a:effectLst/>
                <a:latin typeface="Verdana" panose="020B0604030504040204" pitchFamily="34" charset="0"/>
                <a:ea typeface="Verdana" panose="020B0604030504040204" pitchFamily="34" charset="0"/>
                <a:cs typeface="Times New Roman" panose="02020603050405020304" pitchFamily="18" charset="0"/>
              </a:rPr>
              <a:t>col conseguente carattere conflittuale della società mondiale e la (limitata) curiosità per l’alterità dell’altro</a:t>
            </a:r>
          </a:p>
          <a:p>
            <a:pPr marL="514350" indent="-514350" algn="just">
              <a:lnSpc>
                <a:spcPts val="2400"/>
              </a:lnSpc>
              <a:spcBef>
                <a:spcPts val="0"/>
              </a:spcBef>
              <a:buAutoNum type="arabicPeriod"/>
            </a:pPr>
            <a:r>
              <a:rPr lang="it-IT" sz="3600" dirty="0">
                <a:latin typeface="Verdana" panose="020B0604030504040204" pitchFamily="34" charset="0"/>
                <a:ea typeface="Verdana" panose="020B0604030504040204" pitchFamily="34" charset="0"/>
                <a:cs typeface="Times New Roman" panose="02020603050405020304" pitchFamily="18" charset="0"/>
              </a:rPr>
              <a:t>Empatia cosmopolita e cambiamento di prospettiva: virtuale scambiabilità delle situazione (opportunità-minaccia)</a:t>
            </a:r>
          </a:p>
          <a:p>
            <a:pPr marL="514350" indent="-514350" algn="just">
              <a:lnSpc>
                <a:spcPts val="2400"/>
              </a:lnSpc>
              <a:spcBef>
                <a:spcPts val="0"/>
              </a:spcBef>
              <a:buAutoNum type="arabicPeriod"/>
            </a:pPr>
            <a:r>
              <a:rPr lang="it-IT" sz="3600" dirty="0">
                <a:effectLst/>
                <a:latin typeface="Verdana" panose="020B0604030504040204" pitchFamily="34" charset="0"/>
                <a:ea typeface="Verdana" panose="020B0604030504040204" pitchFamily="34" charset="0"/>
                <a:cs typeface="Times New Roman" panose="02020603050405020304" pitchFamily="18" charset="0"/>
              </a:rPr>
              <a:t>Invivibilità di una società mondiale senza confini, con la spinta che ne deriva a tracciare nuovi-vecchia confini e a innalzare nuovi-vecchi muri</a:t>
            </a:r>
          </a:p>
          <a:p>
            <a:pPr marL="514350" indent="-514350" algn="just">
              <a:lnSpc>
                <a:spcPts val="2400"/>
              </a:lnSpc>
              <a:spcBef>
                <a:spcPts val="0"/>
              </a:spcBef>
              <a:buAutoNum type="arabicPeriod"/>
            </a:pPr>
            <a:r>
              <a:rPr lang="it-IT" sz="3600" dirty="0">
                <a:effectLst/>
                <a:latin typeface="Verdana" panose="020B0604030504040204" pitchFamily="34" charset="0"/>
                <a:ea typeface="Verdana" panose="020B0604030504040204" pitchFamily="34" charset="0"/>
                <a:cs typeface="Times New Roman" panose="02020603050405020304" pitchFamily="18" charset="0"/>
              </a:rPr>
              <a:t>Mescolanza, che afferma che le culture e le tradizioni locali, nazionali, etniche, religiose e cosmopolite si compenetrano, si connettono, si mescolano; il cosmopolitismo, senza provincialismo è vuoto, il provincialismo senza cosmopolitismo è cieco.</a:t>
            </a:r>
            <a:endParaRPr lang="en-GB" sz="3600" dirty="0">
              <a:effectLst/>
              <a:latin typeface="Verdana" panose="020B0604030504040204" pitchFamily="34" charset="0"/>
              <a:ea typeface="Verdana" panose="020B0604030504040204" pitchFamily="34" charset="0"/>
              <a:cs typeface="Times New Roman" panose="02020603050405020304" pitchFamily="18" charset="0"/>
            </a:endParaRPr>
          </a:p>
          <a:p>
            <a:pPr marL="514350" indent="-514350">
              <a:buAutoNum type="arabicPeriod"/>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eriod"/>
            </a:pPr>
            <a:endParaRPr lang="it-IT" dirty="0"/>
          </a:p>
          <a:p>
            <a:endParaRPr lang="en-GB" dirty="0"/>
          </a:p>
        </p:txBody>
      </p:sp>
    </p:spTree>
    <p:extLst>
      <p:ext uri="{BB962C8B-B14F-4D97-AF65-F5344CB8AC3E}">
        <p14:creationId xmlns:p14="http://schemas.microsoft.com/office/powerpoint/2010/main" val="3101063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AA5152-4696-4A82-C8B5-AD84554BB70F}"/>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Esempio nell’industria culturale</a:t>
            </a:r>
            <a:endParaRPr lang="en-GB" sz="3000" dirty="0">
              <a:latin typeface="Verdana" panose="020B0604030504040204" pitchFamily="34" charset="0"/>
              <a:ea typeface="Verdana" panose="020B0604030504040204" pitchFamily="34" charset="0"/>
            </a:endParaRPr>
          </a:p>
        </p:txBody>
      </p:sp>
      <p:pic>
        <p:nvPicPr>
          <p:cNvPr id="1026" name="Picture 2">
            <a:extLst>
              <a:ext uri="{FF2B5EF4-FFF2-40B4-BE49-F238E27FC236}">
                <a16:creationId xmlns:a16="http://schemas.microsoft.com/office/drawing/2014/main" id="{F3793404-D2E2-9BC8-1B1F-AB846C0A9B0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57648" y="1825625"/>
            <a:ext cx="3076703"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4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5F6151-C7AA-0DA2-D7C8-8307964B4615}"/>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Cosa significa essere cosmopoliti?</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15D35DDE-D84F-9C87-F3FD-C7DA481AEB55}"/>
              </a:ext>
            </a:extLst>
          </p:cNvPr>
          <p:cNvSpPr>
            <a:spLocks noGrp="1"/>
          </p:cNvSpPr>
          <p:nvPr>
            <p:ph idx="1"/>
          </p:nvPr>
        </p:nvSpPr>
        <p:spPr/>
        <p:txBody>
          <a:bodyPr>
            <a:normAutofit fontScale="85000" lnSpcReduction="10000"/>
          </a:bodyPr>
          <a:lstStyle/>
          <a:p>
            <a:pPr marL="0" indent="0" algn="just">
              <a:lnSpc>
                <a:spcPts val="3360"/>
              </a:lnSpc>
              <a:spcBef>
                <a:spcPts val="0"/>
              </a:spcBef>
              <a:buNone/>
            </a:pPr>
            <a:r>
              <a:rPr lang="it-IT" dirty="0">
                <a:latin typeface="Verdana" panose="020B0604030504040204" pitchFamily="34" charset="0"/>
                <a:ea typeface="Verdana" panose="020B0604030504040204" pitchFamily="34" charset="0"/>
              </a:rPr>
              <a:t>Chi è cresciuto a Monaco come figlio di lavoratori immigrati greci, durante le vacanze estive a Salonicco può godersi il caldo del sole greco e della famiglia allargata greca, provando anche nostalgia per le radici greche; quando poi torna a </a:t>
            </a:r>
            <a:r>
              <a:rPr lang="it-IT" dirty="0" err="1">
                <a:latin typeface="Verdana" panose="020B0604030504040204" pitchFamily="34" charset="0"/>
                <a:ea typeface="Verdana" panose="020B0604030504040204" pitchFamily="34" charset="0"/>
              </a:rPr>
              <a:t>Giesing</a:t>
            </a:r>
            <a:r>
              <a:rPr lang="it-IT" dirty="0">
                <a:latin typeface="Verdana" panose="020B0604030504040204" pitchFamily="34" charset="0"/>
                <a:ea typeface="Verdana" panose="020B0604030504040204" pitchFamily="34" charset="0"/>
              </a:rPr>
              <a:t>, quartiere centrale di Monaco, ridiventa un tifoso del </a:t>
            </a:r>
            <a:r>
              <a:rPr lang="it-IT" dirty="0" err="1">
                <a:latin typeface="Verdana" panose="020B0604030504040204" pitchFamily="34" charset="0"/>
                <a:ea typeface="Verdana" panose="020B0604030504040204" pitchFamily="34" charset="0"/>
              </a:rPr>
              <a:t>Muenchen</a:t>
            </a:r>
            <a:r>
              <a:rPr lang="it-IT" dirty="0">
                <a:latin typeface="Verdana" panose="020B0604030504040204" pitchFamily="34" charset="0"/>
                <a:ea typeface="Verdana" panose="020B0604030504040204" pitchFamily="34" charset="0"/>
              </a:rPr>
              <a:t> 1860 […]; sul posto di lavoro non è greco né bavarese, ma un tecnico di computer o dipendente della Siemens; e se viaggia nell’Africa nera non si sente in primo luogo né greco né tedesco, ma qualcosa di ancora diverso, ossia un bianco europeo.</a:t>
            </a:r>
            <a:endParaRPr lang="en-GB"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86090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B2479-4246-665D-C7FC-58FF21CAFEFD}"/>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Principi nazionalismo metodologico</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C0F68241-2AB0-E79A-22D0-2D0D69BCB46C}"/>
              </a:ext>
            </a:extLst>
          </p:cNvPr>
          <p:cNvSpPr>
            <a:spLocks noGrp="1"/>
          </p:cNvSpPr>
          <p:nvPr>
            <p:ph idx="1"/>
          </p:nvPr>
        </p:nvSpPr>
        <p:spPr/>
        <p:txBody>
          <a:bodyPr/>
          <a:lstStyle/>
          <a:p>
            <a:pPr algn="just">
              <a:lnSpc>
                <a:spcPts val="2900"/>
              </a:lnSpc>
              <a:spcBef>
                <a:spcPts val="0"/>
              </a:spcBef>
              <a:buFontTx/>
              <a:buChar char="-"/>
            </a:pPr>
            <a:r>
              <a:rPr lang="it-IT" sz="2200" dirty="0">
                <a:effectLst/>
                <a:latin typeface="Verdana" panose="020B0604030504040204" pitchFamily="34" charset="0"/>
                <a:ea typeface="Verdana" panose="020B0604030504040204" pitchFamily="34" charset="0"/>
                <a:cs typeface="Times New Roman" panose="02020603050405020304" pitchFamily="18" charset="0"/>
              </a:rPr>
              <a:t>Dallo Stato alla Società</a:t>
            </a:r>
            <a:endParaRPr lang="en-GB" sz="2200" dirty="0">
              <a:latin typeface="Verdana" panose="020B0604030504040204" pitchFamily="34" charset="0"/>
              <a:ea typeface="Verdana" panose="020B0604030504040204" pitchFamily="34" charset="0"/>
              <a:cs typeface="Times New Roman" panose="02020603050405020304" pitchFamily="18" charset="0"/>
            </a:endParaRPr>
          </a:p>
          <a:p>
            <a:pPr algn="just">
              <a:lnSpc>
                <a:spcPts val="2900"/>
              </a:lnSpc>
              <a:spcBef>
                <a:spcPts val="0"/>
              </a:spcBef>
              <a:buFontTx/>
              <a:buChar char="-"/>
            </a:pPr>
            <a:r>
              <a:rPr lang="it-IT" sz="2200" dirty="0">
                <a:effectLst/>
                <a:latin typeface="Verdana" panose="020B0604030504040204" pitchFamily="34" charset="0"/>
                <a:ea typeface="Verdana" panose="020B0604030504040204" pitchFamily="34" charset="0"/>
                <a:cs typeface="Times New Roman" panose="02020603050405020304" pitchFamily="18" charset="0"/>
              </a:rPr>
              <a:t>Non è lo società a scegliere lo stato: lo stato promette sicurezza, consolida i confini, crea apparati amministrativi che consentono di controllare la “società nazionale” e di darle un ordine</a:t>
            </a:r>
            <a:endParaRPr lang="en-GB" sz="2200" dirty="0">
              <a:latin typeface="Verdana" panose="020B0604030504040204" pitchFamily="34" charset="0"/>
              <a:ea typeface="Verdana" panose="020B0604030504040204" pitchFamily="34" charset="0"/>
              <a:cs typeface="Times New Roman" panose="02020603050405020304" pitchFamily="18" charset="0"/>
            </a:endParaRPr>
          </a:p>
          <a:p>
            <a:pPr algn="just">
              <a:lnSpc>
                <a:spcPts val="2900"/>
              </a:lnSpc>
              <a:spcBef>
                <a:spcPts val="0"/>
              </a:spcBef>
              <a:buFontTx/>
              <a:buChar char="-"/>
            </a:pPr>
            <a:r>
              <a:rPr lang="it-IT" sz="2200" dirty="0">
                <a:effectLst/>
                <a:latin typeface="Verdana" panose="020B0604030504040204" pitchFamily="34" charset="0"/>
                <a:ea typeface="Verdana" panose="020B0604030504040204" pitchFamily="34" charset="0"/>
                <a:cs typeface="Times New Roman" panose="02020603050405020304" pitchFamily="18" charset="0"/>
              </a:rPr>
              <a:t>Ci sono tante società nazionali quanti sono gli stati nazionali e le sociologie nazionali. Il nazionalismo sociologico comporta una pluralità di società</a:t>
            </a:r>
          </a:p>
          <a:p>
            <a:pPr algn="just">
              <a:lnSpc>
                <a:spcPts val="2900"/>
              </a:lnSpc>
              <a:spcBef>
                <a:spcPts val="0"/>
              </a:spcBef>
              <a:buFontTx/>
              <a:buChar char="-"/>
            </a:pPr>
            <a:r>
              <a:rPr lang="it-IT" sz="2200" dirty="0">
                <a:effectLst/>
                <a:latin typeface="Verdana" panose="020B0604030504040204" pitchFamily="34" charset="0"/>
                <a:ea typeface="Verdana" panose="020B0604030504040204" pitchFamily="34" charset="0"/>
                <a:cs typeface="Times New Roman" panose="02020603050405020304" pitchFamily="18" charset="0"/>
              </a:rPr>
              <a:t>Principio della determinazione reciproca tra stato e società:</a:t>
            </a:r>
            <a:r>
              <a:rPr lang="en-GB" sz="2200" dirty="0">
                <a:latin typeface="Verdana" panose="020B0604030504040204" pitchFamily="34" charset="0"/>
                <a:ea typeface="Verdana" panose="020B0604030504040204" pitchFamily="34" charset="0"/>
                <a:cs typeface="Times New Roman" panose="02020603050405020304" pitchFamily="18" charset="0"/>
              </a:rPr>
              <a:t> </a:t>
            </a:r>
            <a:r>
              <a:rPr lang="it-IT" sz="2200" dirty="0">
                <a:effectLst/>
                <a:latin typeface="Verdana" panose="020B0604030504040204" pitchFamily="34" charset="0"/>
                <a:ea typeface="Verdana" panose="020B0604030504040204" pitchFamily="34" charset="0"/>
                <a:cs typeface="Times New Roman" panose="02020603050405020304" pitchFamily="18" charset="0"/>
              </a:rPr>
              <a:t>lo stato nazionale territoriale è sia creatore che garante dei diritti civili individuali e i cittadini si organizzano con l’aiuto dei partiti politici per influenzare e legittimare le azioni statali</a:t>
            </a:r>
            <a:endParaRPr lang="en-GB" sz="22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07952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BF33E-43FE-E7A5-F14E-6DB640688601}"/>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Il nazionalismo dentro il cosmopolitismo,</a:t>
            </a:r>
            <a:br>
              <a:rPr lang="it-IT" sz="3000" dirty="0">
                <a:latin typeface="Verdana" panose="020B0604030504040204" pitchFamily="34" charset="0"/>
                <a:ea typeface="Verdana" panose="020B0604030504040204" pitchFamily="34" charset="0"/>
              </a:rPr>
            </a:br>
            <a:r>
              <a:rPr lang="it-IT" sz="3000" dirty="0">
                <a:latin typeface="Verdana" panose="020B0604030504040204" pitchFamily="34" charset="0"/>
                <a:ea typeface="Verdana" panose="020B0604030504040204" pitchFamily="34" charset="0"/>
              </a:rPr>
              <a:t>ma non viceversa</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24048DDF-02AF-8DF2-DE20-6AAB7428DE53}"/>
              </a:ext>
            </a:extLst>
          </p:cNvPr>
          <p:cNvSpPr>
            <a:spLocks noGrp="1"/>
          </p:cNvSpPr>
          <p:nvPr>
            <p:ph idx="1"/>
          </p:nvPr>
        </p:nvSpPr>
        <p:spPr/>
        <p:txBody>
          <a:bodyPr>
            <a:normAutofit fontScale="92500" lnSpcReduction="10000"/>
          </a:bodyPr>
          <a:lstStyle/>
          <a:p>
            <a:pPr algn="just">
              <a:lnSpc>
                <a:spcPct val="150000"/>
              </a:lnSpc>
              <a:spcBef>
                <a:spcPts val="0"/>
              </a:spcBef>
              <a:buFontTx/>
              <a:buChar char="-"/>
            </a:pPr>
            <a:r>
              <a:rPr lang="it-IT" sz="2400" dirty="0">
                <a:latin typeface="Verdana" panose="020B0604030504040204" pitchFamily="34" charset="0"/>
                <a:ea typeface="Verdana" panose="020B0604030504040204" pitchFamily="34" charset="0"/>
              </a:rPr>
              <a:t>Lo sguardo nazionale esclude lo sguardo cosmopolita.</a:t>
            </a:r>
          </a:p>
          <a:p>
            <a:pPr algn="just">
              <a:lnSpc>
                <a:spcPct val="150000"/>
              </a:lnSpc>
              <a:spcBef>
                <a:spcPts val="0"/>
              </a:spcBef>
              <a:buFontTx/>
              <a:buChar char="-"/>
            </a:pPr>
            <a:r>
              <a:rPr lang="it-IT" sz="2400" dirty="0">
                <a:latin typeface="Verdana" panose="020B0604030504040204" pitchFamily="34" charset="0"/>
                <a:ea typeface="Verdana" panose="020B0604030504040204" pitchFamily="34" charset="0"/>
              </a:rPr>
              <a:t>Lo sguardo cosmopolita, invece, comprende lo sguardo nazionale in quanto nazionale e mette in luce l’errore che lo vizia</a:t>
            </a:r>
          </a:p>
          <a:p>
            <a:pPr algn="just">
              <a:lnSpc>
                <a:spcPct val="150000"/>
              </a:lnSpc>
              <a:spcBef>
                <a:spcPts val="0"/>
              </a:spcBef>
              <a:buFontTx/>
              <a:buChar char="-"/>
            </a:pPr>
            <a:r>
              <a:rPr lang="it-IT" sz="2400" dirty="0">
                <a:latin typeface="Verdana" panose="020B0604030504040204" pitchFamily="34" charset="0"/>
                <a:ea typeface="Verdana" panose="020B0604030504040204" pitchFamily="34" charset="0"/>
              </a:rPr>
              <a:t>Ne consegue che dallo sguardo cosmopolita la medesima realtà nazionale appare diversa e, in aggiunta, si manifestano per la prima volta altre realtà</a:t>
            </a:r>
          </a:p>
          <a:p>
            <a:pPr algn="just">
              <a:lnSpc>
                <a:spcPct val="150000"/>
              </a:lnSpc>
              <a:spcBef>
                <a:spcPts val="0"/>
              </a:spcBef>
              <a:buFontTx/>
              <a:buChar char="-"/>
            </a:pPr>
            <a:r>
              <a:rPr lang="it-IT" sz="2400" dirty="0">
                <a:latin typeface="Verdana" panose="020B0604030504040204" pitchFamily="34" charset="0"/>
                <a:ea typeface="Verdana" panose="020B0604030504040204" pitchFamily="34" charset="0"/>
              </a:rPr>
              <a:t>Lo sguardo cosmopolita include dunque la realtà dello sguardo nazionale e la reinterpreta, mentre lo sguardo nazionale è cieco, rende ciechi per le realtà dello sguardo cosmopolita</a:t>
            </a:r>
            <a:endParaRPr lang="en-GB" sz="24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232629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7C6461-994C-8625-5B44-BB46E8399D99}"/>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Interdipendenze globali</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3A2D7DF1-7832-4564-876A-835BD8B0C053}"/>
              </a:ext>
            </a:extLst>
          </p:cNvPr>
          <p:cNvSpPr>
            <a:spLocks noGrp="1"/>
          </p:cNvSpPr>
          <p:nvPr>
            <p:ph idx="1"/>
          </p:nvPr>
        </p:nvSpPr>
        <p:spPr>
          <a:xfrm>
            <a:off x="838200" y="1412240"/>
            <a:ext cx="10515600" cy="5242243"/>
          </a:xfrm>
        </p:spPr>
        <p:txBody>
          <a:bodyPr>
            <a:normAutofit fontScale="85000" lnSpcReduction="10000"/>
          </a:bodyPr>
          <a:lstStyle/>
          <a:p>
            <a:pPr marL="0" indent="0" algn="just">
              <a:lnSpc>
                <a:spcPts val="3000"/>
              </a:lnSpc>
              <a:spcBef>
                <a:spcPts val="0"/>
              </a:spcBef>
              <a:buNone/>
            </a:pPr>
            <a:r>
              <a:rPr lang="it-IT" sz="2600" dirty="0">
                <a:latin typeface="Verdana" panose="020B0604030504040204" pitchFamily="34" charset="0"/>
                <a:ea typeface="Verdana" panose="020B0604030504040204" pitchFamily="34" charset="0"/>
              </a:rPr>
              <a:t>Lo sguardo cosmopolita non permette di comprendere meglio soltanto le interdipendenze globali, ma anche il modo in cui esse influiscono sullo stato nazionale.</a:t>
            </a:r>
          </a:p>
          <a:p>
            <a:pPr marL="0" indent="0" algn="just">
              <a:lnSpc>
                <a:spcPts val="3000"/>
              </a:lnSpc>
              <a:spcBef>
                <a:spcPts val="0"/>
              </a:spcBef>
              <a:buNone/>
            </a:pPr>
            <a:r>
              <a:rPr lang="it-IT" sz="2600" dirty="0">
                <a:latin typeface="Verdana" panose="020B0604030504040204" pitchFamily="34" charset="0"/>
                <a:ea typeface="Verdana" panose="020B0604030504040204" pitchFamily="34" charset="0"/>
              </a:rPr>
              <a:t>In generale, lo sguardo cosmopolita consente di interpretare la </a:t>
            </a:r>
            <a:r>
              <a:rPr lang="it-IT" sz="2600" dirty="0" err="1">
                <a:latin typeface="Verdana" panose="020B0604030504040204" pitchFamily="34" charset="0"/>
                <a:ea typeface="Verdana" panose="020B0604030504040204" pitchFamily="34" charset="0"/>
              </a:rPr>
              <a:t>neonazionalizzazione</a:t>
            </a:r>
            <a:r>
              <a:rPr lang="it-IT" sz="2600" dirty="0">
                <a:latin typeface="Verdana" panose="020B0604030504040204" pitchFamily="34" charset="0"/>
                <a:ea typeface="Verdana" panose="020B0604030504040204" pitchFamily="34" charset="0"/>
              </a:rPr>
              <a:t> come una reazione alla </a:t>
            </a:r>
            <a:r>
              <a:rPr lang="it-IT" sz="2600" dirty="0" err="1">
                <a:latin typeface="Verdana" panose="020B0604030504040204" pitchFamily="34" charset="0"/>
                <a:ea typeface="Verdana" panose="020B0604030504040204" pitchFamily="34" charset="0"/>
              </a:rPr>
              <a:t>cosmopolitizzazione</a:t>
            </a:r>
            <a:r>
              <a:rPr lang="it-IT" sz="2600" dirty="0">
                <a:latin typeface="Verdana" panose="020B0604030504040204" pitchFamily="34" charset="0"/>
                <a:ea typeface="Verdana" panose="020B0604030504040204" pitchFamily="34" charset="0"/>
              </a:rPr>
              <a:t> (forse perfino come l’altra faccia della stessa medaglia).</a:t>
            </a:r>
          </a:p>
          <a:p>
            <a:pPr marL="0" indent="0" algn="just">
              <a:lnSpc>
                <a:spcPts val="3000"/>
              </a:lnSpc>
              <a:spcBef>
                <a:spcPts val="0"/>
              </a:spcBef>
              <a:buNone/>
            </a:pPr>
            <a:r>
              <a:rPr lang="it-IT" sz="2600" dirty="0">
                <a:latin typeface="Verdana" panose="020B0604030504040204" pitchFamily="34" charset="0"/>
                <a:ea typeface="Verdana" panose="020B0604030504040204" pitchFamily="34" charset="0"/>
              </a:rPr>
              <a:t>Perciò, mentre il nazionalismo metodologico fraintende come ritorno del sempre uguale le tendenze che si delineano alla </a:t>
            </a:r>
            <a:r>
              <a:rPr lang="it-IT" sz="2600" dirty="0" err="1">
                <a:latin typeface="Verdana" panose="020B0604030504040204" pitchFamily="34" charset="0"/>
                <a:ea typeface="Verdana" panose="020B0604030504040204" pitchFamily="34" charset="0"/>
              </a:rPr>
              <a:t>neonazionalizzazione</a:t>
            </a:r>
            <a:r>
              <a:rPr lang="it-IT" sz="2600" dirty="0">
                <a:latin typeface="Verdana" panose="020B0604030504040204" pitchFamily="34" charset="0"/>
                <a:ea typeface="Verdana" panose="020B0604030504040204" pitchFamily="34" charset="0"/>
              </a:rPr>
              <a:t>, lo sguardo cosmopolita sullo stato nazionale può cogliere nella costellazione globale la peculiarità del neonazionalismo e il suo stretto legame con la </a:t>
            </a:r>
            <a:r>
              <a:rPr lang="it-IT" sz="2600" dirty="0" err="1">
                <a:latin typeface="Verdana" panose="020B0604030504040204" pitchFamily="34" charset="0"/>
                <a:ea typeface="Verdana" panose="020B0604030504040204" pitchFamily="34" charset="0"/>
              </a:rPr>
              <a:t>cosmopolitizzazione</a:t>
            </a:r>
            <a:r>
              <a:rPr lang="it-IT" sz="2600" dirty="0">
                <a:latin typeface="Verdana" panose="020B0604030504040204" pitchFamily="34" charset="0"/>
                <a:ea typeface="Verdana" panose="020B0604030504040204" pitchFamily="34" charset="0"/>
              </a:rPr>
              <a:t> dei mondi vitali.</a:t>
            </a:r>
          </a:p>
          <a:p>
            <a:pPr marL="0" indent="0" algn="just">
              <a:lnSpc>
                <a:spcPts val="3000"/>
              </a:lnSpc>
              <a:spcBef>
                <a:spcPts val="0"/>
              </a:spcBef>
              <a:buNone/>
            </a:pPr>
            <a:r>
              <a:rPr lang="it-IT" sz="2600" dirty="0">
                <a:latin typeface="Verdana" panose="020B0604030504040204" pitchFamily="34" charset="0"/>
                <a:ea typeface="Verdana" panose="020B0604030504040204" pitchFamily="34" charset="0"/>
              </a:rPr>
              <a:t>In altri termini, la distinzione tra “riferimento allo” e “punto di partenza dallo” stato nazionale è metodologicamente fondamentale.</a:t>
            </a:r>
            <a:endParaRPr lang="en-GB" sz="26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339878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180B02-08B4-0C54-57A9-760DA69D1636}"/>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Nuova grammatica delle scienze sociali</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D4527A7B-643D-B823-AE0E-F2A0F72330BF}"/>
              </a:ext>
            </a:extLst>
          </p:cNvPr>
          <p:cNvSpPr>
            <a:spLocks noGrp="1"/>
          </p:cNvSpPr>
          <p:nvPr>
            <p:ph idx="1"/>
          </p:nvPr>
        </p:nvSpPr>
        <p:spPr/>
        <p:txBody>
          <a:bodyPr/>
          <a:lstStyle/>
          <a:p>
            <a:pPr marL="0" indent="0" algn="just">
              <a:lnSpc>
                <a:spcPct val="150000"/>
              </a:lnSpc>
              <a:spcBef>
                <a:spcPts val="0"/>
              </a:spcBef>
              <a:buNone/>
            </a:pPr>
            <a:r>
              <a:rPr lang="it-IT" sz="2400" dirty="0">
                <a:effectLst/>
                <a:latin typeface="Verdana" panose="020B0604030504040204" pitchFamily="34" charset="0"/>
                <a:ea typeface="Verdana" panose="020B0604030504040204" pitchFamily="34" charset="0"/>
                <a:cs typeface="Times New Roman" panose="02020603050405020304" pitchFamily="18" charset="0"/>
              </a:rPr>
              <a:t>Il cosmopolitismo porterebbe ad una trasformazione contenutistica, concettuale, metodologica delle tematiche centrali delle scienze sociali</a:t>
            </a:r>
          </a:p>
          <a:p>
            <a:pPr marL="342900" indent="-342900" algn="just">
              <a:lnSpc>
                <a:spcPct val="150000"/>
              </a:lnSpc>
              <a:spcBef>
                <a:spcPts val="0"/>
              </a:spcBef>
              <a:buAutoNum type="arabicPeriod"/>
            </a:pPr>
            <a:r>
              <a:rPr lang="it-IT" sz="2400" dirty="0">
                <a:effectLst/>
                <a:latin typeface="Verdana" panose="020B0604030504040204" pitchFamily="34" charset="0"/>
                <a:ea typeface="Verdana" panose="020B0604030504040204" pitchFamily="34" charset="0"/>
                <a:cs typeface="Times New Roman" panose="02020603050405020304" pitchFamily="18" charset="0"/>
              </a:rPr>
              <a:t>alla politica internazionale</a:t>
            </a:r>
          </a:p>
          <a:p>
            <a:pPr marL="342900" indent="-342900" algn="just">
              <a:lnSpc>
                <a:spcPct val="150000"/>
              </a:lnSpc>
              <a:spcBef>
                <a:spcPts val="0"/>
              </a:spcBef>
              <a:buAutoNum type="arabicPeriod"/>
            </a:pPr>
            <a:r>
              <a:rPr lang="it-IT" sz="2400" dirty="0">
                <a:effectLst/>
                <a:latin typeface="Verdana" panose="020B0604030504040204" pitchFamily="34" charset="0"/>
                <a:ea typeface="Verdana" panose="020B0604030504040204" pitchFamily="34" charset="0"/>
                <a:cs typeface="Times New Roman" panose="02020603050405020304" pitchFamily="18" charset="0"/>
              </a:rPr>
              <a:t>alle disuguaglianze sociali</a:t>
            </a:r>
          </a:p>
          <a:p>
            <a:pPr marL="342900" indent="-342900" algn="just">
              <a:lnSpc>
                <a:spcPct val="150000"/>
              </a:lnSpc>
              <a:spcBef>
                <a:spcPts val="0"/>
              </a:spcBef>
              <a:buAutoNum type="arabicPeriod"/>
            </a:pPr>
            <a:r>
              <a:rPr lang="it-IT" sz="2400" dirty="0">
                <a:effectLst/>
                <a:latin typeface="Verdana" panose="020B0604030504040204" pitchFamily="34" charset="0"/>
                <a:ea typeface="Verdana" panose="020B0604030504040204" pitchFamily="34" charset="0"/>
                <a:cs typeface="Times New Roman" panose="02020603050405020304" pitchFamily="18" charset="0"/>
              </a:rPr>
              <a:t>alla mobilità e alla migrazione</a:t>
            </a:r>
          </a:p>
          <a:p>
            <a:pPr marL="342900" indent="-342900" algn="just">
              <a:lnSpc>
                <a:spcPct val="150000"/>
              </a:lnSpc>
              <a:spcBef>
                <a:spcPts val="0"/>
              </a:spcBef>
              <a:buAutoNum type="arabicPeriod"/>
            </a:pPr>
            <a:r>
              <a:rPr lang="it-IT" sz="2400" dirty="0">
                <a:effectLst/>
                <a:latin typeface="Verdana" panose="020B0604030504040204" pitchFamily="34" charset="0"/>
                <a:ea typeface="Verdana" panose="020B0604030504040204" pitchFamily="34" charset="0"/>
                <a:cs typeface="Times New Roman" panose="02020603050405020304" pitchFamily="18" charset="0"/>
              </a:rPr>
              <a:t>alla società globale del rischio</a:t>
            </a:r>
            <a:endParaRPr lang="en-GB" sz="24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33636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2B44A-C628-C3FF-F5FF-B03F324CCC52}"/>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Politica post-internazionale 1/2</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551BB69B-E5B9-7C9E-594D-02877C354F69}"/>
              </a:ext>
            </a:extLst>
          </p:cNvPr>
          <p:cNvSpPr>
            <a:spLocks noGrp="1"/>
          </p:cNvSpPr>
          <p:nvPr>
            <p:ph idx="1"/>
          </p:nvPr>
        </p:nvSpPr>
        <p:spPr>
          <a:xfrm>
            <a:off x="838200" y="1391920"/>
            <a:ext cx="10515600" cy="5165091"/>
          </a:xfrm>
        </p:spPr>
        <p:txBody>
          <a:bodyPr>
            <a:normAutofit/>
          </a:bodyPr>
          <a:lstStyle/>
          <a:p>
            <a:pPr algn="just">
              <a:lnSpc>
                <a:spcPct val="150000"/>
              </a:lnSpc>
              <a:spcBef>
                <a:spcPts val="0"/>
              </a:spcBef>
              <a:spcAft>
                <a:spcPts val="800"/>
              </a:spcAft>
              <a:buFontTx/>
              <a:buChar char="-"/>
            </a:pPr>
            <a:r>
              <a:rPr lang="it-IT" sz="2200" dirty="0">
                <a:latin typeface="Verdana" panose="020B0604030504040204" pitchFamily="34" charset="0"/>
                <a:ea typeface="Verdana" panose="020B0604030504040204" pitchFamily="34" charset="0"/>
                <a:cs typeface="Times New Roman" panose="02020603050405020304" pitchFamily="18" charset="0"/>
              </a:rPr>
              <a:t>Identifica nuovi attori della società civile globale, del capitale globale, delle organizzazioni internazionali (Banca mondiale, Organizzazione mondiale per il commercio, Fondo monetario internazionale, ecc.) come attori relativamente autonomi</a:t>
            </a:r>
          </a:p>
          <a:p>
            <a:pPr algn="just">
              <a:lnSpc>
                <a:spcPct val="150000"/>
              </a:lnSpc>
              <a:spcBef>
                <a:spcPts val="0"/>
              </a:spcBef>
              <a:spcAft>
                <a:spcPts val="800"/>
              </a:spcAft>
              <a:buFontTx/>
              <a:buChar char="-"/>
            </a:pPr>
            <a:r>
              <a:rPr lang="it-IT" sz="2200" dirty="0">
                <a:latin typeface="Verdana" panose="020B0604030504040204" pitchFamily="34" charset="0"/>
                <a:ea typeface="Verdana" panose="020B0604030504040204" pitchFamily="34" charset="0"/>
                <a:cs typeface="Times New Roman" panose="02020603050405020304" pitchFamily="18" charset="0"/>
              </a:rPr>
              <a:t>Superamento dell’equazione territorialità = sovranità = potere politico = stato nazionale</a:t>
            </a:r>
          </a:p>
          <a:p>
            <a:pPr algn="just">
              <a:lnSpc>
                <a:spcPct val="150000"/>
              </a:lnSpc>
              <a:spcBef>
                <a:spcPts val="0"/>
              </a:spcBef>
              <a:spcAft>
                <a:spcPts val="800"/>
              </a:spcAft>
              <a:buFontTx/>
              <a:buChar char="-"/>
            </a:pPr>
            <a:r>
              <a:rPr lang="it-IT" sz="2200" dirty="0">
                <a:latin typeface="Verdana" panose="020B0604030504040204" pitchFamily="34" charset="0"/>
                <a:ea typeface="Verdana" panose="020B0604030504040204" pitchFamily="34" charset="0"/>
                <a:cs typeface="Times New Roman" panose="02020603050405020304" pitchFamily="18" charset="0"/>
              </a:rPr>
              <a:t>Ci si chiede: «Chi decide – e come – sui nuovi confini, sulle nuove regole del potere della politica mondiale e quindi anche sulle politiche nazionali»</a:t>
            </a:r>
            <a:endParaRPr lang="en-GB" sz="2200" dirty="0">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13114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2B44A-C628-C3FF-F5FF-B03F324CCC52}"/>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Politica post-internazionale 2/2</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551BB69B-E5B9-7C9E-594D-02877C354F69}"/>
              </a:ext>
            </a:extLst>
          </p:cNvPr>
          <p:cNvSpPr>
            <a:spLocks noGrp="1"/>
          </p:cNvSpPr>
          <p:nvPr>
            <p:ph idx="1"/>
          </p:nvPr>
        </p:nvSpPr>
        <p:spPr>
          <a:xfrm>
            <a:off x="754380" y="1320800"/>
            <a:ext cx="10683240" cy="5415280"/>
          </a:xfrm>
        </p:spPr>
        <p:txBody>
          <a:bodyPr>
            <a:normAutofit fontScale="32500" lnSpcReduction="20000"/>
          </a:bodyPr>
          <a:lstStyle/>
          <a:p>
            <a:pPr algn="just">
              <a:lnSpc>
                <a:spcPts val="2700"/>
              </a:lnSpc>
              <a:spcBef>
                <a:spcPts val="0"/>
              </a:spcBef>
              <a:spcAft>
                <a:spcPts val="800"/>
              </a:spcAft>
              <a:buFontTx/>
              <a:buChar char="-"/>
            </a:pPr>
            <a:r>
              <a:rPr lang="it-IT" sz="6200" dirty="0">
                <a:effectLst/>
                <a:latin typeface="Verdana" panose="020B0604030504040204" pitchFamily="34" charset="0"/>
                <a:ea typeface="Verdana" panose="020B0604030504040204" pitchFamily="34" charset="0"/>
                <a:cs typeface="Times New Roman" panose="02020603050405020304" pitchFamily="18" charset="0"/>
              </a:rPr>
              <a:t>L’aggettivo «internazionale» non deve affatto essere cancellato dal lessico della politica e della scienza politica. Le relazioni tra gli stati continuano a essere centrali, ma non sono più esclusive, non sono più monopolizzabili e, soprattutto cambiano la loro grammatica: le unità dele relazioni internazionali – gli affascinanti concetti di “stato” e “nazione”- vengono svuotati dal loro nucleo:</a:t>
            </a:r>
            <a:endParaRPr lang="en-GB" sz="6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ts val="2700"/>
              </a:lnSpc>
              <a:spcBef>
                <a:spcPts val="0"/>
              </a:spcBef>
              <a:buFont typeface="Calibri" panose="020F0502020204030204" pitchFamily="34" charset="0"/>
              <a:buChar char="-"/>
            </a:pPr>
            <a:r>
              <a:rPr lang="it-IT" sz="6200" dirty="0">
                <a:effectLst/>
                <a:latin typeface="Verdana" panose="020B0604030504040204" pitchFamily="34" charset="0"/>
                <a:ea typeface="Verdana" panose="020B0604030504040204" pitchFamily="34" charset="0"/>
                <a:cs typeface="Times New Roman" panose="02020603050405020304" pitchFamily="18" charset="0"/>
              </a:rPr>
              <a:t>Perché nella società globale del rischio non si può più dare una risposta nazionale ai problemi nazionali</a:t>
            </a:r>
            <a:endParaRPr lang="en-GB" sz="6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ts val="2700"/>
              </a:lnSpc>
              <a:spcBef>
                <a:spcPts val="0"/>
              </a:spcBef>
              <a:buFont typeface="Calibri" panose="020F0502020204030204" pitchFamily="34" charset="0"/>
              <a:buChar char="-"/>
            </a:pPr>
            <a:r>
              <a:rPr lang="it-IT" sz="6200" dirty="0">
                <a:effectLst/>
                <a:latin typeface="Verdana" panose="020B0604030504040204" pitchFamily="34" charset="0"/>
                <a:ea typeface="Verdana" panose="020B0604030504040204" pitchFamily="34" charset="0"/>
                <a:cs typeface="Times New Roman" panose="02020603050405020304" pitchFamily="18" charset="0"/>
              </a:rPr>
              <a:t>Perché i diritti umani sono applicati contro gli stati e sono “difesi” da stati contro altri stati;</a:t>
            </a:r>
            <a:endParaRPr lang="en-GB" sz="6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ts val="2700"/>
              </a:lnSpc>
              <a:spcBef>
                <a:spcPts val="0"/>
              </a:spcBef>
              <a:spcAft>
                <a:spcPts val="800"/>
              </a:spcAft>
              <a:buFont typeface="Calibri" panose="020F0502020204030204" pitchFamily="34" charset="0"/>
              <a:buChar char="-"/>
            </a:pPr>
            <a:r>
              <a:rPr lang="it-IT" sz="6200" dirty="0">
                <a:effectLst/>
                <a:latin typeface="Verdana" panose="020B0604030504040204" pitchFamily="34" charset="0"/>
                <a:ea typeface="Verdana" panose="020B0604030504040204" pitchFamily="34" charset="0"/>
                <a:cs typeface="Times New Roman" panose="02020603050405020304" pitchFamily="18" charset="0"/>
              </a:rPr>
              <a:t>Perché il capitale mobilissimo costringe all’</a:t>
            </a:r>
            <a:r>
              <a:rPr lang="it-IT" sz="6200" dirty="0" err="1">
                <a:effectLst/>
                <a:latin typeface="Verdana" panose="020B0604030504040204" pitchFamily="34" charset="0"/>
                <a:ea typeface="Verdana" panose="020B0604030504040204" pitchFamily="34" charset="0"/>
                <a:cs typeface="Times New Roman" panose="02020603050405020304" pitchFamily="18" charset="0"/>
              </a:rPr>
              <a:t>autodepotenziamento</a:t>
            </a:r>
            <a:r>
              <a:rPr lang="it-IT" sz="6200" dirty="0">
                <a:effectLst/>
                <a:latin typeface="Verdana" panose="020B0604030504040204" pitchFamily="34" charset="0"/>
                <a:ea typeface="Verdana" panose="020B0604030504040204" pitchFamily="34" charset="0"/>
                <a:cs typeface="Times New Roman" panose="02020603050405020304" pitchFamily="18" charset="0"/>
              </a:rPr>
              <a:t> e all’autotrasformazione gli stati fissati a un territorio.</a:t>
            </a:r>
            <a:endParaRPr lang="en-GB" sz="6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ts val="2700"/>
              </a:lnSpc>
              <a:spcBef>
                <a:spcPts val="0"/>
              </a:spcBef>
              <a:spcAft>
                <a:spcPts val="800"/>
              </a:spcAft>
              <a:buNone/>
            </a:pPr>
            <a:r>
              <a:rPr lang="it-IT" sz="6200" dirty="0">
                <a:effectLst/>
                <a:latin typeface="Verdana" panose="020B0604030504040204" pitchFamily="34" charset="0"/>
                <a:ea typeface="Verdana" panose="020B0604030504040204" pitchFamily="34" charset="0"/>
                <a:cs typeface="Times New Roman" panose="02020603050405020304" pitchFamily="18" charset="0"/>
              </a:rPr>
              <a:t>In breve, se gli stati nazionali si trasformano in stati concorrenti transnazionali, le relazioni “internazionali” tra stati si trasformano in relazioni “post-internazionali” fra stati transnazionali.</a:t>
            </a:r>
            <a:endParaRPr lang="en-GB" sz="6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42949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B0A7C0-CDFA-7C53-3257-7630610C5D86}"/>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Il suo opposto (e precedente)</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FED45A7A-14DC-F304-98EA-29B186EB5FB1}"/>
              </a:ext>
            </a:extLst>
          </p:cNvPr>
          <p:cNvSpPr>
            <a:spLocks noGrp="1"/>
          </p:cNvSpPr>
          <p:nvPr>
            <p:ph idx="1"/>
          </p:nvPr>
        </p:nvSpPr>
        <p:spPr/>
        <p:txBody>
          <a:bodyPr>
            <a:normAutofit fontScale="85000" lnSpcReduction="20000"/>
          </a:bodyPr>
          <a:lstStyle/>
          <a:p>
            <a:pPr marL="0" indent="0" algn="just">
              <a:lnSpc>
                <a:spcPct val="150000"/>
              </a:lnSpc>
              <a:spcBef>
                <a:spcPts val="0"/>
              </a:spcBef>
              <a:buNone/>
            </a:pPr>
            <a:r>
              <a:rPr lang="it-IT" sz="3000" dirty="0">
                <a:latin typeface="Verdana" panose="020B0604030504040204" pitchFamily="34" charset="0"/>
                <a:ea typeface="Verdana" panose="020B0604030504040204" pitchFamily="34" charset="0"/>
              </a:rPr>
              <a:t>Nazionalismo metodologico:</a:t>
            </a:r>
          </a:p>
          <a:p>
            <a:pPr marL="0" indent="0" algn="just">
              <a:lnSpc>
                <a:spcPct val="150000"/>
              </a:lnSpc>
              <a:spcBef>
                <a:spcPts val="0"/>
              </a:spcBef>
              <a:buNone/>
            </a:pPr>
            <a:r>
              <a:rPr lang="it-IT" sz="3000" dirty="0">
                <a:latin typeface="Verdana" panose="020B0604030504040204" pitchFamily="34" charset="0"/>
                <a:ea typeface="Verdana" panose="020B0604030504040204" pitchFamily="34" charset="0"/>
              </a:rPr>
              <a:t>le scienze sociali si sono occupate dell’analisi di società distinte a seconda dello stato nazionale di riferimento</a:t>
            </a:r>
          </a:p>
          <a:p>
            <a:pPr marL="0" indent="0" algn="just">
              <a:lnSpc>
                <a:spcPct val="150000"/>
              </a:lnSpc>
              <a:spcBef>
                <a:spcPts val="0"/>
              </a:spcBef>
              <a:buNone/>
            </a:pPr>
            <a:r>
              <a:rPr lang="it-IT" sz="3000" dirty="0">
                <a:latin typeface="Verdana" panose="020B0604030504040204" pitchFamily="34" charset="0"/>
                <a:ea typeface="Verdana" panose="020B0604030504040204" pitchFamily="34" charset="0"/>
              </a:rPr>
              <a:t>Ne derivava un sistema di stati nazionali e di sociologie corrispondenti che definivano la società, della quale si occupavano, con concetti legati allo stato nazionale</a:t>
            </a:r>
          </a:p>
          <a:p>
            <a:pPr marL="0" indent="0" algn="just">
              <a:lnSpc>
                <a:spcPct val="150000"/>
              </a:lnSpc>
              <a:spcBef>
                <a:spcPts val="0"/>
              </a:spcBef>
              <a:buNone/>
            </a:pPr>
            <a:r>
              <a:rPr lang="it-IT" sz="3000" dirty="0">
                <a:latin typeface="Verdana" panose="020B0604030504040204" pitchFamily="34" charset="0"/>
                <a:ea typeface="Verdana" panose="020B0604030504040204" pitchFamily="34" charset="0"/>
              </a:rPr>
              <a:t>Lo stato nazionale crea e controlla il «contenitore» della società e quindi i confini della «sociologia»</a:t>
            </a:r>
          </a:p>
        </p:txBody>
      </p:sp>
    </p:spTree>
    <p:extLst>
      <p:ext uri="{BB962C8B-B14F-4D97-AF65-F5344CB8AC3E}">
        <p14:creationId xmlns:p14="http://schemas.microsoft.com/office/powerpoint/2010/main" val="102112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794F31-BF51-5D1E-8835-5F868DE4BC7C}"/>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Disuguaglianza attraverso la lente</a:t>
            </a:r>
            <a:br>
              <a:rPr lang="it-IT" sz="3000" dirty="0">
                <a:latin typeface="Verdana" panose="020B0604030504040204" pitchFamily="34" charset="0"/>
                <a:ea typeface="Verdana" panose="020B0604030504040204" pitchFamily="34" charset="0"/>
              </a:rPr>
            </a:br>
            <a:r>
              <a:rPr lang="it-IT" sz="3000" dirty="0">
                <a:latin typeface="Verdana" panose="020B0604030504040204" pitchFamily="34" charset="0"/>
                <a:ea typeface="Verdana" panose="020B0604030504040204" pitchFamily="34" charset="0"/>
              </a:rPr>
              <a:t>del nazionalismo metodologico</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EB44317F-36E8-8F8C-6150-1DB4769A3E71}"/>
              </a:ext>
            </a:extLst>
          </p:cNvPr>
          <p:cNvSpPr>
            <a:spLocks noGrp="1"/>
          </p:cNvSpPr>
          <p:nvPr>
            <p:ph idx="1"/>
          </p:nvPr>
        </p:nvSpPr>
        <p:spPr>
          <a:xfrm>
            <a:off x="838200" y="1564640"/>
            <a:ext cx="10515600" cy="5160963"/>
          </a:xfrm>
        </p:spPr>
        <p:txBody>
          <a:bodyPr>
            <a:normAutofit/>
          </a:bodyPr>
          <a:lstStyle/>
          <a:p>
            <a:pPr marL="0" indent="0" algn="just">
              <a:lnSpc>
                <a:spcPts val="2700"/>
              </a:lnSpc>
              <a:spcBef>
                <a:spcPts val="0"/>
              </a:spcBef>
              <a:buFontTx/>
              <a:buChar char="-"/>
            </a:pPr>
            <a:r>
              <a:rPr lang="it-IT" sz="2000" dirty="0">
                <a:latin typeface="Verdana" panose="020B0604030504040204" pitchFamily="34" charset="0"/>
                <a:ea typeface="Verdana" panose="020B0604030504040204" pitchFamily="34" charset="0"/>
              </a:rPr>
              <a:t>Prima le diseguaglianze globali, i conflitti generati dalle disuguaglianze e le dinamiche della disuguaglianza venivano frammentati in disuguaglianze nazional-statali e nell’orizzonte percettivo dello sguardo nazionale non apparivano come disuguaglianze globali</a:t>
            </a:r>
            <a:endParaRPr lang="en-GB" sz="2000" dirty="0">
              <a:latin typeface="Verdana" panose="020B0604030504040204" pitchFamily="34" charset="0"/>
              <a:ea typeface="Verdana" panose="020B0604030504040204" pitchFamily="34" charset="0"/>
            </a:endParaRPr>
          </a:p>
          <a:p>
            <a:pPr marL="0" indent="0" algn="just">
              <a:lnSpc>
                <a:spcPts val="2700"/>
              </a:lnSpc>
              <a:spcBef>
                <a:spcPts val="0"/>
              </a:spcBef>
              <a:buFontTx/>
              <a:buChar char="-"/>
            </a:pPr>
            <a:r>
              <a:rPr lang="it-IT" sz="2000" dirty="0">
                <a:latin typeface="Verdana" panose="020B0604030504040204" pitchFamily="34" charset="0"/>
                <a:ea typeface="Verdana" panose="020B0604030504040204" pitchFamily="34" charset="0"/>
              </a:rPr>
              <a:t>Nello stato nazionale, nello sguardo nazionale le disuguaglianze sociali si situano nel rapporto di scambio tra welfare state e individuo. La responsabilità della disuguaglianza viene attribuita in parte agli individui, in parte allo stato. In modo analogo vengono definite le questioni di giustizia e viene articolata e rivendicata una corrispondente politica statale di ripartizione</a:t>
            </a:r>
          </a:p>
          <a:p>
            <a:pPr marL="0" indent="0" algn="just">
              <a:lnSpc>
                <a:spcPts val="2700"/>
              </a:lnSpc>
              <a:spcBef>
                <a:spcPts val="0"/>
              </a:spcBef>
              <a:buFontTx/>
              <a:buChar char="-"/>
            </a:pPr>
            <a:r>
              <a:rPr lang="it-IT" sz="2000" dirty="0">
                <a:latin typeface="Verdana" panose="020B0604030504040204" pitchFamily="34" charset="0"/>
                <a:ea typeface="Verdana" panose="020B0604030504040204" pitchFamily="34" charset="0"/>
              </a:rPr>
              <a:t>Tutto questo motiva e attiva movimenti sociali, come il movimento dei lavoratori o il movimento delle donne, denunciano le sperequazioni subite ed esigono dallo stato adeguate redistribuzioni compensative. Nel nazionalismo metodologico le ipotesi causali formulate dalle scienze sociali travalicano raramente i confini nazionali</a:t>
            </a:r>
            <a:endParaRPr lang="en-GB" sz="2000" dirty="0">
              <a:latin typeface="Verdana" panose="020B0604030504040204" pitchFamily="34" charset="0"/>
              <a:ea typeface="Verdana" panose="020B0604030504040204" pitchFamily="34" charset="0"/>
            </a:endParaRPr>
          </a:p>
          <a:p>
            <a:pPr marL="0" indent="0">
              <a:buNone/>
            </a:pPr>
            <a:endParaRPr lang="en-GB" dirty="0"/>
          </a:p>
        </p:txBody>
      </p:sp>
    </p:spTree>
    <p:extLst>
      <p:ext uri="{BB962C8B-B14F-4D97-AF65-F5344CB8AC3E}">
        <p14:creationId xmlns:p14="http://schemas.microsoft.com/office/powerpoint/2010/main" val="219039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EFC680-5456-1E61-6E69-C5C853D04DE9}"/>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Disuguaglianza vista come globale</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74789997-625A-5106-D5BF-8BDA8D0240C1}"/>
              </a:ext>
            </a:extLst>
          </p:cNvPr>
          <p:cNvSpPr>
            <a:spLocks noGrp="1"/>
          </p:cNvSpPr>
          <p:nvPr>
            <p:ph idx="1"/>
          </p:nvPr>
        </p:nvSpPr>
        <p:spPr>
          <a:xfrm>
            <a:off x="838200" y="1300480"/>
            <a:ext cx="10515600" cy="5344795"/>
          </a:xfrm>
        </p:spPr>
        <p:txBody>
          <a:bodyPr>
            <a:normAutofit/>
          </a:bodyPr>
          <a:lstStyle/>
          <a:p>
            <a:pPr marL="0" indent="0" algn="just">
              <a:lnSpc>
                <a:spcPts val="2400"/>
              </a:lnSpc>
              <a:spcBef>
                <a:spcPts val="0"/>
              </a:spcBef>
              <a:buNone/>
            </a:pPr>
            <a:r>
              <a:rPr lang="it-IT" sz="2100" dirty="0">
                <a:latin typeface="Verdana" panose="020B0604030504040204" pitchFamily="34" charset="0"/>
                <a:ea typeface="Verdana" panose="020B0604030504040204" pitchFamily="34" charset="0"/>
              </a:rPr>
              <a:t>Nello sguardo cosmopolita ci si pone invece la domanda sul modo e sulla misura in cui gli stati assistenziali nazionali scaricano su altri stati e paesi i rischi della sicurezza. Infatti, anche questo da luogo all’insicurezza istituzionalizzata: lo scaricare i rischi della sicurezza e del benessere su altre regioni del mondo.</a:t>
            </a:r>
          </a:p>
          <a:p>
            <a:pPr marL="0" indent="0" algn="just">
              <a:lnSpc>
                <a:spcPts val="2400"/>
              </a:lnSpc>
              <a:spcBef>
                <a:spcPts val="0"/>
              </a:spcBef>
              <a:buNone/>
            </a:pPr>
            <a:r>
              <a:rPr lang="it-IT" sz="2100" dirty="0">
                <a:latin typeface="Verdana" panose="020B0604030504040204" pitchFamily="34" charset="0"/>
                <a:ea typeface="Verdana" panose="020B0604030504040204" pitchFamily="34" charset="0"/>
              </a:rPr>
              <a:t>Così anche lo spazio di esperienza nazional-statale diventa sempre più il campo d’azione di disuguaglianze, contrasti e questioni di giustizia globali.</a:t>
            </a:r>
          </a:p>
          <a:p>
            <a:pPr marL="0" indent="0" algn="just">
              <a:lnSpc>
                <a:spcPts val="2400"/>
              </a:lnSpc>
              <a:spcBef>
                <a:spcPts val="0"/>
              </a:spcBef>
              <a:buNone/>
            </a:pPr>
            <a:r>
              <a:rPr lang="it-IT" sz="2100" dirty="0">
                <a:latin typeface="Verdana" panose="020B0604030504040204" pitchFamily="34" charset="0"/>
                <a:ea typeface="Verdana" panose="020B0604030504040204" pitchFamily="34" charset="0"/>
              </a:rPr>
              <a:t>Realisticamente non è più possibile tracciare i confini – in termini sociali e politici, ma anche e soprattutto in termini di concetti sociologici – tra dentro e fuori, nazionale e internazionale anche nei campi e nelle questioni delle disuguaglianze sociali.</a:t>
            </a:r>
          </a:p>
          <a:p>
            <a:pPr marL="0" indent="0" algn="just">
              <a:lnSpc>
                <a:spcPts val="2400"/>
              </a:lnSpc>
              <a:spcBef>
                <a:spcPts val="0"/>
              </a:spcBef>
              <a:buNone/>
            </a:pPr>
            <a:r>
              <a:rPr lang="it-IT" sz="2100" dirty="0">
                <a:latin typeface="Verdana" panose="020B0604030504040204" pitchFamily="34" charset="0"/>
                <a:ea typeface="Verdana" panose="020B0604030504040204" pitchFamily="34" charset="0"/>
              </a:rPr>
              <a:t>Se nello spazio di esperienza nazionale si muovono le disuguaglianze internazionali e globali – in parte attraverso i flussi di migrazione e di mobilità legali e illegali, in parte attraverso la rappresentazione dei contrasti e degli stili di vita nei mass-media – il tracciare confini alla incomparabilità istituzionalizzata perde la sua forza. </a:t>
            </a:r>
            <a:endParaRPr lang="en-GB" sz="21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864095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A5E385-3461-2F13-FAE8-0C48DE1F74D0}"/>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La</a:t>
            </a:r>
            <a:r>
              <a:rPr lang="it-IT" sz="3000" dirty="0">
                <a:effectLst/>
                <a:latin typeface="Verdana" panose="020B0604030504040204" pitchFamily="34" charset="0"/>
                <a:ea typeface="Verdana" panose="020B0604030504040204" pitchFamily="34" charset="0"/>
                <a:cs typeface="Times New Roman" panose="02020603050405020304" pitchFamily="18" charset="0"/>
              </a:rPr>
              <a:t> </a:t>
            </a:r>
            <a:r>
              <a:rPr lang="it-IT" sz="3000" dirty="0">
                <a:latin typeface="Verdana" panose="020B0604030504040204" pitchFamily="34" charset="0"/>
                <a:ea typeface="Verdana" panose="020B0604030504040204" pitchFamily="34" charset="0"/>
              </a:rPr>
              <a:t>forza produttiva dell’immigrazione</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86F10459-FB04-8F4C-93FC-C4D63841B091}"/>
              </a:ext>
            </a:extLst>
          </p:cNvPr>
          <p:cNvSpPr>
            <a:spLocks noGrp="1"/>
          </p:cNvSpPr>
          <p:nvPr>
            <p:ph idx="1"/>
          </p:nvPr>
        </p:nvSpPr>
        <p:spPr/>
        <p:txBody>
          <a:bodyPr>
            <a:normAutofit lnSpcReduction="10000"/>
          </a:bodyPr>
          <a:lstStyle/>
          <a:p>
            <a:pPr algn="just">
              <a:lnSpc>
                <a:spcPct val="150000"/>
              </a:lnSpc>
              <a:buFontTx/>
              <a:buChar char="-"/>
            </a:pPr>
            <a:r>
              <a:rPr lang="it-IT" sz="2400" dirty="0">
                <a:effectLst/>
                <a:latin typeface="Verdana" panose="020B0604030504040204" pitchFamily="34" charset="0"/>
                <a:ea typeface="Verdana" panose="020B0604030504040204" pitchFamily="34" charset="0"/>
                <a:cs typeface="Times New Roman" panose="02020603050405020304" pitchFamily="18" charset="0"/>
              </a:rPr>
              <a:t>Solo ora che il pathos della stato nazionale perde la sua credibilità questa cecità istituzionalizzata anche di fronte alla forza produttiva dell’immigrazione comincia a perdere terreno almeno nella prospettiva scientifica dell’osservatore</a:t>
            </a:r>
          </a:p>
          <a:p>
            <a:pPr algn="just">
              <a:lnSpc>
                <a:spcPct val="150000"/>
              </a:lnSpc>
              <a:buFontTx/>
              <a:buChar char="-"/>
            </a:pPr>
            <a:r>
              <a:rPr lang="it-IT" sz="2400" dirty="0">
                <a:effectLst/>
                <a:latin typeface="Verdana" panose="020B0604030504040204" pitchFamily="34" charset="0"/>
                <a:ea typeface="Verdana" panose="020B0604030504040204" pitchFamily="34" charset="0"/>
                <a:cs typeface="Times New Roman" panose="02020603050405020304" pitchFamily="18" charset="0"/>
              </a:rPr>
              <a:t>Le analisi economiche e sociologiche rompono con le convenzioni dello sguardo nazionale e scoprono il ruolo degli immigrati, degli schiavi, dei pellegrini, dei missionari, degli illegali, delle diaspore, ecc. per il prodotto nazionale lordo.</a:t>
            </a:r>
            <a:endParaRPr lang="en-GB" sz="24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32582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AB1341-FDBE-3746-FBA9-D3BA20A4205B}"/>
              </a:ext>
            </a:extLst>
          </p:cNvPr>
          <p:cNvSpPr>
            <a:spLocks noGrp="1"/>
          </p:cNvSpPr>
          <p:nvPr>
            <p:ph type="title"/>
          </p:nvPr>
        </p:nvSpPr>
        <p:spPr/>
        <p:txBody>
          <a:bodyPr>
            <a:normAutofit/>
          </a:bodyPr>
          <a:lstStyle/>
          <a:p>
            <a:pPr algn="ctr"/>
            <a:r>
              <a:rPr lang="it-IT" sz="3000" dirty="0">
                <a:effectLst/>
                <a:latin typeface="Verdana" panose="020B0604030504040204" pitchFamily="34" charset="0"/>
                <a:ea typeface="Verdana" panose="020B0604030504040204" pitchFamily="34" charset="0"/>
                <a:cs typeface="Times New Roman" panose="02020603050405020304" pitchFamily="18" charset="0"/>
              </a:rPr>
              <a:t>La “società globale del rischio”</a:t>
            </a:r>
            <a:br>
              <a:rPr lang="it-IT" sz="3000" dirty="0">
                <a:effectLst/>
                <a:latin typeface="Verdana" panose="020B0604030504040204" pitchFamily="34" charset="0"/>
                <a:ea typeface="Verdana" panose="020B0604030504040204" pitchFamily="34" charset="0"/>
                <a:cs typeface="Times New Roman" panose="02020603050405020304" pitchFamily="18" charset="0"/>
              </a:rPr>
            </a:br>
            <a:r>
              <a:rPr lang="it-IT" sz="3000" dirty="0">
                <a:effectLst/>
                <a:latin typeface="Verdana" panose="020B0604030504040204" pitchFamily="34" charset="0"/>
                <a:ea typeface="Verdana" panose="020B0604030504040204" pitchFamily="34" charset="0"/>
                <a:cs typeface="Times New Roman" panose="02020603050405020304" pitchFamily="18" charset="0"/>
              </a:rPr>
              <a:t>come comunità globale</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7A7162C6-177D-3DDE-B8EA-413E6A454C92}"/>
              </a:ext>
            </a:extLst>
          </p:cNvPr>
          <p:cNvSpPr>
            <a:spLocks noGrp="1"/>
          </p:cNvSpPr>
          <p:nvPr>
            <p:ph idx="1"/>
          </p:nvPr>
        </p:nvSpPr>
        <p:spPr>
          <a:xfrm>
            <a:off x="838200" y="1554480"/>
            <a:ext cx="10515600" cy="5039043"/>
          </a:xfrm>
        </p:spPr>
        <p:txBody>
          <a:bodyPr>
            <a:normAutofit lnSpcReduction="10000"/>
          </a:bodyPr>
          <a:lstStyle/>
          <a:p>
            <a:pPr marL="0" indent="0" algn="just">
              <a:lnSpc>
                <a:spcPct val="150000"/>
              </a:lnSpc>
              <a:spcBef>
                <a:spcPts val="0"/>
              </a:spcBef>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A seconda che si sia o ci si veda colpiti da rischi globali determinati da estranei o determinati da se stessi (e quindi ci si percepisca come vittime del rischio o come agenti del rischio), non soltanto la causalità, ma anche il significato sociale e la dinamica politica della percezione del rischio sono rappresentati in modo del tutto diverso.</a:t>
            </a:r>
          </a:p>
          <a:p>
            <a:pPr marL="0" indent="0" algn="just">
              <a:lnSpc>
                <a:spcPct val="150000"/>
              </a:lnSpc>
              <a:spcBef>
                <a:spcPts val="0"/>
              </a:spcBef>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La globalità del rischio cancella le linee di confine e la distinzione di fondo tra nazionale e internazionale. Globalità del rischio significa globalità riflessa nell’opinione pubblica mondiale e nei mass-media, globalità esperita quotidianamente, cioè forme di conflitto e di consenso del tipo “sia…sia”, regionali e globali, globali e nazionali.</a:t>
            </a:r>
          </a:p>
          <a:p>
            <a:pPr marL="0" indent="0" algn="just">
              <a:lnSpc>
                <a:spcPct val="150000"/>
              </a:lnSpc>
              <a:spcBef>
                <a:spcPts val="0"/>
              </a:spcBef>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Al di là di tutti i confini e i fossati nazionali viene creato uno spazio di responsabilità e di azione comune che può (non “deve”) fondare un agire politico tra estranei.</a:t>
            </a:r>
            <a:endParaRPr lang="en-GB" sz="19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7516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7FD999-E02D-0311-7483-E99D3D611C1C}"/>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Globalizzazione delle emozioni</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E24AD2D5-8792-B1D5-C904-5086A4E056EA}"/>
              </a:ext>
            </a:extLst>
          </p:cNvPr>
          <p:cNvSpPr>
            <a:spLocks noGrp="1"/>
          </p:cNvSpPr>
          <p:nvPr>
            <p:ph idx="1"/>
          </p:nvPr>
        </p:nvSpPr>
        <p:spPr/>
        <p:txBody>
          <a:bodyPr>
            <a:normAutofit fontScale="77500" lnSpcReduction="20000"/>
          </a:bodyPr>
          <a:lstStyle/>
          <a:p>
            <a:pPr marL="0" indent="0" algn="just">
              <a:lnSpc>
                <a:spcPct val="150000"/>
              </a:lnSpc>
              <a:spcBef>
                <a:spcPts val="0"/>
              </a:spcBef>
              <a:buNone/>
            </a:pPr>
            <a:r>
              <a:rPr lang="it-IT" sz="3400" dirty="0">
                <a:latin typeface="Verdana" panose="020B0604030504040204" pitchFamily="34" charset="0"/>
                <a:ea typeface="Verdana" panose="020B0604030504040204" pitchFamily="34" charset="0"/>
                <a:cs typeface="Times New Roman" panose="02020603050405020304" pitchFamily="18" charset="0"/>
              </a:rPr>
              <a:t>Dal momento…che la vita quotidiana diventa una componente integrale del mondo dei media, si compie una sorta di globalizzazione delle emozioni e dell’empatia.</a:t>
            </a:r>
          </a:p>
          <a:p>
            <a:pPr marL="0" indent="0" algn="just">
              <a:lnSpc>
                <a:spcPct val="150000"/>
              </a:lnSpc>
              <a:spcBef>
                <a:spcPts val="0"/>
              </a:spcBef>
              <a:buNone/>
            </a:pPr>
            <a:r>
              <a:rPr lang="it-IT" sz="3400" dirty="0">
                <a:latin typeface="Verdana" panose="020B0604030504040204" pitchFamily="34" charset="0"/>
                <a:ea typeface="Verdana" panose="020B0604030504040204" pitchFamily="34" charset="0"/>
                <a:cs typeface="Times New Roman" panose="02020603050405020304" pitchFamily="18" charset="0"/>
              </a:rPr>
              <a:t>Le persone si sperimentano come parte di una civiltà e di una società civile frammentate e in pericolo, il cui spazio di esperienza è contrassegnato dalla contemporaneità degli eventi e dalla consapevolezza di questa contemporaneità nel mondo: VILLAGGIO GLOBALE di McLuhan</a:t>
            </a:r>
            <a:endParaRPr lang="en-GB" sz="3400" dirty="0">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767727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2923B2-9232-824C-864C-78A090E36AD5}"/>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La persona cosmopolita</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5A454773-21DE-79E3-427D-F27C70948A80}"/>
              </a:ext>
            </a:extLst>
          </p:cNvPr>
          <p:cNvSpPr>
            <a:spLocks noGrp="1"/>
          </p:cNvSpPr>
          <p:nvPr>
            <p:ph idx="1"/>
          </p:nvPr>
        </p:nvSpPr>
        <p:spPr>
          <a:xfrm>
            <a:off x="838200" y="1371600"/>
            <a:ext cx="10515600" cy="5313679"/>
          </a:xfrm>
        </p:spPr>
        <p:txBody>
          <a:bodyPr>
            <a:normAutofit/>
          </a:bodyPr>
          <a:lstStyle/>
          <a:p>
            <a:pPr marL="0" indent="0" algn="just">
              <a:lnSpc>
                <a:spcPct val="110000"/>
              </a:lnSpc>
              <a:spcBef>
                <a:spcPts val="0"/>
              </a:spcBef>
              <a:spcAft>
                <a:spcPts val="800"/>
              </a:spcAft>
              <a:buNone/>
            </a:pPr>
            <a:r>
              <a:rPr lang="it-IT" sz="1800" dirty="0">
                <a:effectLst/>
                <a:latin typeface="Verdana" panose="020B0604030504040204" pitchFamily="34" charset="0"/>
                <a:ea typeface="Verdana" panose="020B0604030504040204" pitchFamily="34" charset="0"/>
                <a:cs typeface="Times New Roman" panose="02020603050405020304" pitchFamily="18" charset="0"/>
              </a:rPr>
              <a:t>Bronislaw </a:t>
            </a:r>
            <a:r>
              <a:rPr lang="it-IT" sz="1800" dirty="0" err="1">
                <a:effectLst/>
                <a:latin typeface="Verdana" panose="020B0604030504040204" pitchFamily="34" charset="0"/>
                <a:ea typeface="Verdana" panose="020B0604030504040204" pitchFamily="34" charset="0"/>
                <a:cs typeface="Times New Roman" panose="02020603050405020304" pitchFamily="18" charset="0"/>
              </a:rPr>
              <a:t>Szerszynski</a:t>
            </a:r>
            <a:r>
              <a:rPr lang="it-IT" sz="1800" dirty="0">
                <a:effectLst/>
                <a:latin typeface="Verdana" panose="020B0604030504040204" pitchFamily="34" charset="0"/>
                <a:ea typeface="Verdana" panose="020B0604030504040204" pitchFamily="34" charset="0"/>
                <a:cs typeface="Times New Roman" panose="02020603050405020304" pitchFamily="18" charset="0"/>
              </a:rPr>
              <a:t> e </a:t>
            </a:r>
            <a:r>
              <a:rPr lang="it-IT" sz="1800" dirty="0" err="1">
                <a:effectLst/>
                <a:latin typeface="Verdana" panose="020B0604030504040204" pitchFamily="34" charset="0"/>
                <a:ea typeface="Verdana" panose="020B0604030504040204" pitchFamily="34" charset="0"/>
                <a:cs typeface="Times New Roman" panose="02020603050405020304" pitchFamily="18" charset="0"/>
              </a:rPr>
              <a:t>Hjon</a:t>
            </a:r>
            <a:r>
              <a:rPr lang="it-IT" sz="1800" dirty="0">
                <a:effectLst/>
                <a:latin typeface="Verdana" panose="020B0604030504040204" pitchFamily="34" charset="0"/>
                <a:ea typeface="Verdana" panose="020B0604030504040204" pitchFamily="34" charset="0"/>
                <a:cs typeface="Times New Roman" panose="02020603050405020304" pitchFamily="18" charset="0"/>
              </a:rPr>
              <a:t> </a:t>
            </a:r>
            <a:r>
              <a:rPr lang="it-IT" sz="1800" dirty="0" err="1">
                <a:effectLst/>
                <a:latin typeface="Verdana" panose="020B0604030504040204" pitchFamily="34" charset="0"/>
                <a:ea typeface="Verdana" panose="020B0604030504040204" pitchFamily="34" charset="0"/>
                <a:cs typeface="Times New Roman" panose="02020603050405020304" pitchFamily="18" charset="0"/>
              </a:rPr>
              <a:t>Urry</a:t>
            </a:r>
            <a:r>
              <a:rPr lang="it-IT" sz="1800" dirty="0">
                <a:effectLst/>
                <a:latin typeface="Verdana" panose="020B0604030504040204" pitchFamily="34" charset="0"/>
                <a:ea typeface="Verdana" panose="020B0604030504040204" pitchFamily="34" charset="0"/>
                <a:cs typeface="Times New Roman" panose="02020603050405020304" pitchFamily="18" charset="0"/>
              </a:rPr>
              <a:t> hanno distinto (a scopo di ricerca) le seguenti pratiche e predisposizioni:</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0000"/>
              </a:lnSpc>
              <a:spcBef>
                <a:spcPts val="0"/>
              </a:spcBef>
              <a:buFont typeface="Calibri" panose="020F0502020204030204" pitchFamily="34" charset="0"/>
              <a:buChar char="-"/>
            </a:pPr>
            <a:r>
              <a:rPr lang="it-IT" sz="1800" dirty="0">
                <a:effectLst/>
                <a:latin typeface="Verdana" panose="020B0604030504040204" pitchFamily="34" charset="0"/>
                <a:ea typeface="Verdana" panose="020B0604030504040204" pitchFamily="34" charset="0"/>
                <a:cs typeface="Times New Roman" panose="02020603050405020304" pitchFamily="18" charset="0"/>
              </a:rPr>
              <a:t>mobilità estensiva: possibilità di viaggiare realmente, immaginariamente e virtualmente e disponibilità mezzi per farlo</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0000"/>
              </a:lnSpc>
              <a:spcBef>
                <a:spcPts val="0"/>
              </a:spcBef>
              <a:buFont typeface="Calibri" panose="020F0502020204030204" pitchFamily="34" charset="0"/>
              <a:buChar char="-"/>
            </a:pPr>
            <a:r>
              <a:rPr lang="it-IT" sz="1800" dirty="0">
                <a:effectLst/>
                <a:latin typeface="Verdana" panose="020B0604030504040204" pitchFamily="34" charset="0"/>
                <a:ea typeface="Verdana" panose="020B0604030504040204" pitchFamily="34" charset="0"/>
                <a:cs typeface="Times New Roman" panose="02020603050405020304" pitchFamily="18" charset="0"/>
              </a:rPr>
              <a:t>la capacità di “consumare” molti luoghi e ambienti;</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0000"/>
              </a:lnSpc>
              <a:spcBef>
                <a:spcPts val="0"/>
              </a:spcBef>
              <a:buFont typeface="Calibri" panose="020F0502020204030204" pitchFamily="34" charset="0"/>
              <a:buChar char="-"/>
            </a:pPr>
            <a:r>
              <a:rPr lang="it-IT" sz="1800" dirty="0">
                <a:effectLst/>
                <a:latin typeface="Verdana" panose="020B0604030504040204" pitchFamily="34" charset="0"/>
                <a:ea typeface="Verdana" panose="020B0604030504040204" pitchFamily="34" charset="0"/>
                <a:cs typeface="Times New Roman" panose="02020603050405020304" pitchFamily="18" charset="0"/>
              </a:rPr>
              <a:t>una curiosità per altri luoghi, persone e culture e una perlomeno rudimentale capacità di localizzare queste culture sul piano storico, geografico e antropologico;</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0000"/>
              </a:lnSpc>
              <a:spcBef>
                <a:spcPts val="0"/>
              </a:spcBef>
              <a:buFont typeface="Calibri" panose="020F0502020204030204" pitchFamily="34" charset="0"/>
              <a:buChar char="-"/>
            </a:pPr>
            <a:r>
              <a:rPr lang="it-IT" sz="1800" dirty="0">
                <a:effectLst/>
                <a:latin typeface="Verdana" panose="020B0604030504040204" pitchFamily="34" charset="0"/>
                <a:ea typeface="Verdana" panose="020B0604030504040204" pitchFamily="34" charset="0"/>
                <a:cs typeface="Times New Roman" panose="02020603050405020304" pitchFamily="18" charset="0"/>
              </a:rPr>
              <a:t>la capacità di tracciare una “mappa” più o meno adeguata dalla propria società e della propria cultura grazie a corrispondenti conoscenze storico-geografiche, e la capacità di distinguere e valutare sul piano estetico diversi luoghi, nature e società;</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0000"/>
              </a:lnSpc>
              <a:spcBef>
                <a:spcPts val="0"/>
              </a:spcBef>
              <a:buFont typeface="Calibri" panose="020F0502020204030204" pitchFamily="34" charset="0"/>
              <a:buChar char="-"/>
            </a:pPr>
            <a:r>
              <a:rPr lang="it-IT" sz="1800" dirty="0">
                <a:effectLst/>
                <a:latin typeface="Verdana" panose="020B0604030504040204" pitchFamily="34" charset="0"/>
                <a:ea typeface="Verdana" panose="020B0604030504040204" pitchFamily="34" charset="0"/>
                <a:cs typeface="Times New Roman" panose="02020603050405020304" pitchFamily="18" charset="0"/>
              </a:rPr>
              <a:t>abilità semiotiche che consentono di interpretare e comprendere le immagini di sé e degli estranei elaborate da “altri” diversi, e che permettono di </a:t>
            </a:r>
            <a:r>
              <a:rPr lang="it-IT" sz="1800" dirty="0">
                <a:latin typeface="Verdana" panose="020B0604030504040204" pitchFamily="34" charset="0"/>
                <a:ea typeface="Verdana" panose="020B0604030504040204" pitchFamily="34" charset="0"/>
                <a:cs typeface="Times New Roman" panose="02020603050405020304" pitchFamily="18" charset="0"/>
              </a:rPr>
              <a:t>c</a:t>
            </a:r>
            <a:r>
              <a:rPr lang="it-IT" sz="1800" dirty="0">
                <a:effectLst/>
                <a:latin typeface="Verdana" panose="020B0604030504040204" pitchFamily="34" charset="0"/>
                <a:ea typeface="Verdana" panose="020B0604030504040204" pitchFamily="34" charset="0"/>
                <a:cs typeface="Times New Roman" panose="02020603050405020304" pitchFamily="18" charset="0"/>
              </a:rPr>
              <a:t>apire ciò che con esse si intende e di riconoscere se hanno un significato ironico;</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10000"/>
              </a:lnSpc>
              <a:spcBef>
                <a:spcPts val="0"/>
              </a:spcBef>
              <a:spcAft>
                <a:spcPts val="800"/>
              </a:spcAft>
              <a:buFont typeface="Calibri" panose="020F0502020204030204" pitchFamily="34" charset="0"/>
              <a:buChar char="-"/>
            </a:pPr>
            <a:r>
              <a:rPr lang="it-IT" sz="1800" dirty="0">
                <a:effectLst/>
                <a:latin typeface="Verdana" panose="020B0604030504040204" pitchFamily="34" charset="0"/>
                <a:ea typeface="Verdana" panose="020B0604030504040204" pitchFamily="34" charset="0"/>
                <a:cs typeface="Times New Roman" panose="02020603050405020304" pitchFamily="18" charset="0"/>
              </a:rPr>
              <a:t>un’apertura nei confronti di altre persone e culture e una disponibilità/capacità di percepire singole componenti delle lunge e delle culture degli “altri” come arricchimento</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436749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D5DFAF-AF7C-6E3F-6477-27562B2EAD37}"/>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Diritti umani 1/2</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75CB2E9C-E1C8-F84B-D202-C3324FCD67FF}"/>
              </a:ext>
            </a:extLst>
          </p:cNvPr>
          <p:cNvSpPr>
            <a:spLocks noGrp="1"/>
          </p:cNvSpPr>
          <p:nvPr>
            <p:ph idx="1"/>
          </p:nvPr>
        </p:nvSpPr>
        <p:spPr>
          <a:xfrm>
            <a:off x="838200" y="1351280"/>
            <a:ext cx="10515600" cy="4825683"/>
          </a:xfrm>
        </p:spPr>
        <p:txBody>
          <a:bodyPr>
            <a:normAutofit/>
          </a:bodyPr>
          <a:lstStyle/>
          <a:p>
            <a:pPr marL="0" indent="0" algn="just">
              <a:lnSpc>
                <a:spcPts val="2800"/>
              </a:lnSpc>
              <a:spcBef>
                <a:spcPts val="0"/>
              </a:spcBef>
              <a:buNone/>
            </a:pPr>
            <a:r>
              <a:rPr lang="it-IT" sz="2000" dirty="0">
                <a:latin typeface="Verdana" panose="020B0604030504040204" pitchFamily="34" charset="0"/>
                <a:ea typeface="Verdana" panose="020B0604030504040204" pitchFamily="34" charset="0"/>
                <a:cs typeface="Times New Roman" panose="02020603050405020304" pitchFamily="18" charset="0"/>
              </a:rPr>
              <a:t>Il regime dei diritti umani è l’esempio centrale di come viene superata la distinzione tra nazionale e internazionale dando impulso alla </a:t>
            </a:r>
            <a:r>
              <a:rPr lang="it-IT" sz="2000" dirty="0" err="1">
                <a:latin typeface="Verdana" panose="020B0604030504040204" pitchFamily="34" charset="0"/>
                <a:ea typeface="Verdana" panose="020B0604030504040204" pitchFamily="34" charset="0"/>
                <a:cs typeface="Times New Roman" panose="02020603050405020304" pitchFamily="18" charset="0"/>
              </a:rPr>
              <a:t>cosmopolitizzazione</a:t>
            </a:r>
            <a:r>
              <a:rPr lang="it-IT" sz="2000" dirty="0">
                <a:latin typeface="Verdana" panose="020B0604030504040204" pitchFamily="34" charset="0"/>
                <a:ea typeface="Verdana" panose="020B0604030504040204" pitchFamily="34" charset="0"/>
                <a:cs typeface="Times New Roman" panose="02020603050405020304" pitchFamily="18" charset="0"/>
              </a:rPr>
              <a:t> interna degli stati nazionali e delle società nazionali, cioè di come viene riscritta la grammatica del sociale e del politico</a:t>
            </a:r>
          </a:p>
          <a:p>
            <a:pPr marL="0" indent="0" algn="just">
              <a:lnSpc>
                <a:spcPts val="2800"/>
              </a:lnSpc>
              <a:spcBef>
                <a:spcPts val="0"/>
              </a:spcBef>
              <a:buNone/>
            </a:pPr>
            <a:r>
              <a:rPr lang="it-IT" sz="2000" dirty="0">
                <a:latin typeface="Verdana" panose="020B0604030504040204" pitchFamily="34" charset="0"/>
                <a:ea typeface="Verdana" panose="020B0604030504040204" pitchFamily="34" charset="0"/>
                <a:cs typeface="Times New Roman" panose="02020603050405020304" pitchFamily="18" charset="0"/>
              </a:rPr>
              <a:t>Dei diritti umani muta i fondamenti della politica mondiale, poiché penetra in tutti i livelli e gli abiti della politica e della società, aprendoli a giudizi, controlli e interventi esterni: dal piano locale attraverso quello nazionale fino a quello globale i conflitti e le regolazioni dei conflitti vengono riconcettualizzati.</a:t>
            </a:r>
          </a:p>
          <a:p>
            <a:pPr marL="0" indent="0" algn="just">
              <a:lnSpc>
                <a:spcPts val="2800"/>
              </a:lnSpc>
              <a:spcBef>
                <a:spcPts val="0"/>
              </a:spcBef>
              <a:buNone/>
            </a:pPr>
            <a:r>
              <a:rPr lang="it-IT" sz="2000" dirty="0">
                <a:latin typeface="Verdana" panose="020B0604030504040204" pitchFamily="34" charset="0"/>
                <a:ea typeface="Verdana" panose="020B0604030504040204" pitchFamily="34" charset="0"/>
                <a:cs typeface="Times New Roman" panose="02020603050405020304" pitchFamily="18" charset="0"/>
              </a:rPr>
              <a:t>I conflitti un tempo locali oggi vengono internazionalizzati e globalizzati politicamente all’interno, allo stesso modo dei conflitti nazionali.</a:t>
            </a:r>
          </a:p>
          <a:p>
            <a:pPr marL="0" indent="0" algn="just">
              <a:lnSpc>
                <a:spcPts val="2800"/>
              </a:lnSpc>
              <a:spcBef>
                <a:spcPts val="0"/>
              </a:spcBef>
              <a:buNone/>
            </a:pPr>
            <a:r>
              <a:rPr lang="it-IT" sz="2000" dirty="0">
                <a:latin typeface="Verdana" panose="020B0604030504040204" pitchFamily="34" charset="0"/>
                <a:ea typeface="Verdana" panose="020B0604030504040204" pitchFamily="34" charset="0"/>
                <a:cs typeface="Times New Roman" panose="02020603050405020304" pitchFamily="18" charset="0"/>
              </a:rPr>
              <a:t>I diritti umani scardinano e cancellano i confini apparentemente eterni e impongono la definizione di nuovi confini, nuove selettività, che però non ubbidiscono alla logica del diritto, ma alla logica del potere.</a:t>
            </a:r>
            <a:endParaRPr lang="en-GB" sz="20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56297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D5DFAF-AF7C-6E3F-6477-27562B2EAD37}"/>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Diritti umani 2/2</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75CB2E9C-E1C8-F84B-D202-C3324FCD67FF}"/>
              </a:ext>
            </a:extLst>
          </p:cNvPr>
          <p:cNvSpPr>
            <a:spLocks noGrp="1"/>
          </p:cNvSpPr>
          <p:nvPr>
            <p:ph idx="1"/>
          </p:nvPr>
        </p:nvSpPr>
        <p:spPr>
          <a:xfrm>
            <a:off x="838200" y="1351280"/>
            <a:ext cx="10515600" cy="4825683"/>
          </a:xfrm>
        </p:spPr>
        <p:txBody>
          <a:bodyPr>
            <a:normAutofit/>
          </a:bodyPr>
          <a:lstStyle/>
          <a:p>
            <a:pPr marL="0" indent="0" algn="just">
              <a:lnSpc>
                <a:spcPct val="150000"/>
              </a:lnSpc>
              <a:spcBef>
                <a:spcPts val="0"/>
              </a:spcBef>
              <a:buNone/>
            </a:pPr>
            <a:r>
              <a:rPr lang="it-IT" sz="2200" dirty="0">
                <a:latin typeface="Verdana" panose="020B0604030504040204" pitchFamily="34" charset="0"/>
                <a:ea typeface="Verdana" panose="020B0604030504040204" pitchFamily="34" charset="0"/>
                <a:cs typeface="Times New Roman" panose="02020603050405020304" pitchFamily="18" charset="0"/>
              </a:rPr>
              <a:t>Il regime dei diritti umani produce effetti profondi a doppio taglio. Non consente soltanto la regolazione dei conflitti al di là dei confini, ma spalanca anche le porte di altri paesi con gli “interventi umanitari”. Il suo effetto può essere paragonato a un vulcano in eruzione, che ricopre il mondo con la massa di lava infuocata dei conflitti bellici. Proprio perché l’affermazione dei diritti umani supera e non può che superare resistenze nazionali, la promessa di pacificazione e stabilità in forza dei diritti umani – la “pace perpetua” sognata da Kant – può ribaltarsi così facilmente in mancanza di pace e destabilizzazione a causa di guerre eterne.</a:t>
            </a:r>
            <a:endParaRPr lang="en-GB" sz="2200" dirty="0">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92117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38081C-1307-6FA3-53C8-7BF1E2D6ED65}"/>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Sguardo cosmopolita</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9FF7EA0D-37F9-D9F1-F033-35A5AF68207B}"/>
              </a:ext>
            </a:extLst>
          </p:cNvPr>
          <p:cNvSpPr>
            <a:spLocks noGrp="1"/>
          </p:cNvSpPr>
          <p:nvPr>
            <p:ph idx="1"/>
          </p:nvPr>
        </p:nvSpPr>
        <p:spPr/>
        <p:txBody>
          <a:bodyPr>
            <a:normAutofit lnSpcReduction="10000"/>
          </a:bodyPr>
          <a:lstStyle/>
          <a:p>
            <a:pPr marL="0" indent="0" algn="just">
              <a:lnSpc>
                <a:spcPct val="150000"/>
              </a:lnSpc>
              <a:spcBef>
                <a:spcPts val="0"/>
              </a:spcBef>
              <a:buNone/>
            </a:pPr>
            <a:r>
              <a:rPr lang="it-IT" sz="2200" dirty="0">
                <a:latin typeface="Verdana" panose="020B0604030504040204" pitchFamily="34" charset="0"/>
                <a:ea typeface="Verdana" panose="020B0604030504040204" pitchFamily="34" charset="0"/>
                <a:cs typeface="Times New Roman" panose="02020603050405020304" pitchFamily="18" charset="0"/>
              </a:rPr>
              <a:t>S</a:t>
            </a:r>
            <a:r>
              <a:rPr lang="it-IT" sz="2200" dirty="0">
                <a:effectLst/>
                <a:latin typeface="Verdana" panose="020B0604030504040204" pitchFamily="34" charset="0"/>
                <a:ea typeface="Verdana" panose="020B0604030504040204" pitchFamily="34" charset="0"/>
                <a:cs typeface="Times New Roman" panose="02020603050405020304" pitchFamily="18" charset="0"/>
              </a:rPr>
              <a:t>enso del mondo, senso della mancanza di confini.</a:t>
            </a:r>
          </a:p>
          <a:p>
            <a:pPr marL="0" indent="0" algn="just">
              <a:lnSpc>
                <a:spcPct val="150000"/>
              </a:lnSpc>
              <a:spcBef>
                <a:spcPts val="0"/>
              </a:spcBef>
              <a:buNone/>
            </a:pPr>
            <a:r>
              <a:rPr lang="it-IT" sz="2200" dirty="0">
                <a:effectLst/>
                <a:latin typeface="Verdana" panose="020B0604030504040204" pitchFamily="34" charset="0"/>
                <a:ea typeface="Verdana" panose="020B0604030504040204" pitchFamily="34" charset="0"/>
                <a:cs typeface="Times New Roman" panose="02020603050405020304" pitchFamily="18" charset="0"/>
              </a:rPr>
              <a:t>Uno sguardo quotidiano, vigile sulla storia, riflessivo.</a:t>
            </a:r>
          </a:p>
          <a:p>
            <a:pPr marL="0" indent="0" algn="just">
              <a:lnSpc>
                <a:spcPct val="150000"/>
              </a:lnSpc>
              <a:spcBef>
                <a:spcPts val="0"/>
              </a:spcBef>
              <a:buNone/>
            </a:pPr>
            <a:r>
              <a:rPr lang="it-IT" sz="2200" dirty="0">
                <a:effectLst/>
                <a:latin typeface="Verdana" panose="020B0604030504040204" pitchFamily="34" charset="0"/>
                <a:ea typeface="Verdana" panose="020B0604030504040204" pitchFamily="34" charset="0"/>
                <a:cs typeface="Times New Roman" panose="02020603050405020304" pitchFamily="18" charset="0"/>
              </a:rPr>
              <a:t>Questo sguardo dialogico nasce in un contesto in cui confini, distinzioni e contraddizioni culturali svaniscono.</a:t>
            </a:r>
            <a:endParaRPr lang="en-GB" sz="22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buNone/>
            </a:pPr>
            <a:r>
              <a:rPr lang="it-IT" sz="2200" dirty="0">
                <a:effectLst/>
                <a:latin typeface="Verdana" panose="020B0604030504040204" pitchFamily="34" charset="0"/>
                <a:ea typeface="Verdana" panose="020B0604030504040204" pitchFamily="34" charset="0"/>
                <a:cs typeface="Times New Roman" panose="02020603050405020304" pitchFamily="18" charset="0"/>
              </a:rPr>
              <a:t>L’esperienza quotidiana della globalità è un dato di fatto; … senza la consapevolezza del modo in cui la globalità cancella e rimescola i confini e le distinzioni – ossia: senza sguardo cosmopolita – sono del tutto incomprensibili sia i nuovi paesaggi dell’identità e della memoria sia i nazionalismi introvertiti eventualmente radicati in essi.</a:t>
            </a:r>
            <a:endParaRPr lang="en-GB" sz="22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22458971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DD7B0-8DBF-F80F-95A0-3E8BB8483B1C}"/>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Passaggio dalla modernità alla post-modernità</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844740C2-53BE-53EA-5385-62BE38B8C09E}"/>
              </a:ext>
            </a:extLst>
          </p:cNvPr>
          <p:cNvSpPr>
            <a:spLocks noGrp="1"/>
          </p:cNvSpPr>
          <p:nvPr>
            <p:ph idx="1"/>
          </p:nvPr>
        </p:nvSpPr>
        <p:spPr/>
        <p:txBody>
          <a:bodyPr/>
          <a:lstStyle/>
          <a:p>
            <a:pPr marL="0" indent="0" algn="just">
              <a:lnSpc>
                <a:spcPct val="150000"/>
              </a:lnSpc>
              <a:spcBef>
                <a:spcPts val="0"/>
              </a:spcBef>
              <a:buNone/>
            </a:pPr>
            <a:r>
              <a:rPr lang="it-IT" sz="2400" dirty="0">
                <a:effectLst/>
                <a:latin typeface="Verdana" panose="020B0604030504040204" pitchFamily="34" charset="0"/>
                <a:ea typeface="Verdana" panose="020B0604030504040204" pitchFamily="34" charset="0"/>
                <a:cs typeface="Times New Roman" panose="02020603050405020304" pitchFamily="18" charset="0"/>
              </a:rPr>
              <a:t>Due modernità: la prima degli stati-nazioni, la seconda del cosmopolitismo.</a:t>
            </a:r>
          </a:p>
          <a:p>
            <a:pPr marL="0" indent="0" algn="just">
              <a:lnSpc>
                <a:spcPct val="150000"/>
              </a:lnSpc>
              <a:spcBef>
                <a:spcPts val="0"/>
              </a:spcBef>
              <a:buNone/>
            </a:pPr>
            <a:endParaRPr lang="it-IT" sz="24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buNone/>
            </a:pPr>
            <a:r>
              <a:rPr lang="it-IT" sz="2400" dirty="0">
                <a:effectLst/>
                <a:latin typeface="Verdana" panose="020B0604030504040204" pitchFamily="34" charset="0"/>
                <a:ea typeface="Verdana" panose="020B0604030504040204" pitchFamily="34" charset="0"/>
                <a:cs typeface="Times New Roman" panose="02020603050405020304" pitchFamily="18" charset="0"/>
              </a:rPr>
              <a:t>Invertendo il rapporto mente-corpo: nel cuore siamo cosmopoliti, per l’evidenza quotidiana, mentre il nazionalismo  rimane una forza suggestiva che aleggia nella mente.</a:t>
            </a:r>
            <a:endParaRPr lang="en-GB" sz="24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26722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E2623E-38E9-A2EC-22C2-AE30847112FA}"/>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La logica dell’ «et…et»: sia…sia</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8E269BC7-EE29-CBDA-C582-7CC16CA15D7A}"/>
              </a:ext>
            </a:extLst>
          </p:cNvPr>
          <p:cNvSpPr>
            <a:spLocks noGrp="1"/>
          </p:cNvSpPr>
          <p:nvPr>
            <p:ph idx="1"/>
          </p:nvPr>
        </p:nvSpPr>
        <p:spPr/>
        <p:txBody>
          <a:bodyPr>
            <a:normAutofit fontScale="92500" lnSpcReduction="10000"/>
          </a:bodyPr>
          <a:lstStyle/>
          <a:p>
            <a:pPr marL="0" indent="0" algn="just">
              <a:lnSpc>
                <a:spcPct val="150000"/>
              </a:lnSpc>
              <a:spcBef>
                <a:spcPts val="0"/>
              </a:spcBef>
              <a:buNone/>
            </a:pPr>
            <a:r>
              <a:rPr lang="it-IT" sz="2400" dirty="0">
                <a:latin typeface="Verdana" panose="020B0604030504040204" pitchFamily="34" charset="0"/>
                <a:ea typeface="Verdana" panose="020B0604030504040204" pitchFamily="34" charset="0"/>
                <a:cs typeface="Times New Roman" panose="02020603050405020304" pitchFamily="18" charset="0"/>
              </a:rPr>
              <a:t>Formazione dell’identità che ha sostituito la logica “o…o” con la logica “sia…sia” della distinzione inclusiva</a:t>
            </a:r>
          </a:p>
          <a:p>
            <a:pPr marL="0" indent="0" algn="just">
              <a:lnSpc>
                <a:spcPct val="150000"/>
              </a:lnSpc>
              <a:spcBef>
                <a:spcPts val="0"/>
              </a:spcBef>
              <a:buNone/>
            </a:pPr>
            <a:r>
              <a:rPr lang="it-IT" sz="2400" dirty="0">
                <a:latin typeface="Verdana" panose="020B0604030504040204" pitchFamily="34" charset="0"/>
                <a:ea typeface="Verdana" panose="020B0604030504040204" pitchFamily="34" charset="0"/>
                <a:cs typeface="Times New Roman" panose="02020603050405020304" pitchFamily="18" charset="0"/>
              </a:rPr>
              <a:t>Empatia cosmopolita: le manifestazioni hanno tratto vigore da qualcosa che si può definire globalizzazione delle emozioni</a:t>
            </a:r>
          </a:p>
          <a:p>
            <a:pPr marL="0" indent="0" algn="just">
              <a:lnSpc>
                <a:spcPct val="150000"/>
              </a:lnSpc>
              <a:spcBef>
                <a:spcPts val="0"/>
              </a:spcBef>
              <a:buNone/>
            </a:pPr>
            <a:r>
              <a:rPr lang="it-IT" sz="2400" dirty="0">
                <a:latin typeface="Verdana" panose="020B0604030504040204" pitchFamily="34" charset="0"/>
                <a:ea typeface="Verdana" panose="020B0604030504040204" pitchFamily="34" charset="0"/>
                <a:cs typeface="Times New Roman" panose="02020603050405020304" pitchFamily="18" charset="0"/>
              </a:rPr>
              <a:t>L’empatia cosmopolita non sostituisce l’empatia nazionale: si compenetrano, si integrano, si modificano, si colorano a vicenda…la dimensione transnazionale e quella cosmopolita devono essere intese come complementari alla ridefinizione della dimensione nazionale e locale</a:t>
            </a:r>
            <a:endParaRPr lang="en-GB" sz="24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buNone/>
            </a:pPr>
            <a:endParaRPr lang="en-GB" sz="2400"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1646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EDB79A-22B0-EA5F-7477-1D5FC6288C5E}"/>
              </a:ext>
            </a:extLst>
          </p:cNvPr>
          <p:cNvSpPr>
            <a:spLocks noGrp="1"/>
          </p:cNvSpPr>
          <p:nvPr>
            <p:ph type="title"/>
          </p:nvPr>
        </p:nvSpPr>
        <p:spPr/>
        <p:txBody>
          <a:bodyPr>
            <a:normAutofit fontScale="90000"/>
          </a:bodyPr>
          <a:lstStyle/>
          <a:p>
            <a:pPr algn="ctr"/>
            <a:r>
              <a:rPr lang="it-IT" sz="3300" dirty="0">
                <a:latin typeface="Verdana" panose="020B0604030504040204" pitchFamily="34" charset="0"/>
                <a:ea typeface="Verdana" panose="020B0604030504040204" pitchFamily="34" charset="0"/>
              </a:rPr>
              <a:t>Senso di appartenenza - ricerca del 2014: </a:t>
            </a:r>
            <a:br>
              <a:rPr lang="it-IT" sz="3000" dirty="0">
                <a:latin typeface="Verdana" panose="020B0604030504040204" pitchFamily="34" charset="0"/>
                <a:ea typeface="Verdana" panose="020B0604030504040204" pitchFamily="34" charset="0"/>
              </a:rPr>
            </a:br>
            <a:r>
              <a:rPr lang="en-GB" sz="2200" dirty="0">
                <a:latin typeface="Verdana" panose="020B0604030504040204" pitchFamily="34" charset="0"/>
                <a:ea typeface="Verdana" panose="020B0604030504040204" pitchFamily="34" charset="0"/>
              </a:rPr>
              <a:t>The role of new media as a means of building of new (supranational)</a:t>
            </a:r>
            <a:br>
              <a:rPr lang="en-GB" sz="2200" dirty="0">
                <a:latin typeface="Verdana" panose="020B0604030504040204" pitchFamily="34" charset="0"/>
                <a:ea typeface="Verdana" panose="020B0604030504040204" pitchFamily="34" charset="0"/>
              </a:rPr>
            </a:br>
            <a:r>
              <a:rPr lang="en-GB" sz="2200" dirty="0">
                <a:latin typeface="Verdana" panose="020B0604030504040204" pitchFamily="34" charset="0"/>
                <a:ea typeface="Verdana" panose="020B0604030504040204" pitchFamily="34" charset="0"/>
              </a:rPr>
              <a:t>identity and conciliation in the Balkans – the example of ex-</a:t>
            </a:r>
            <a:br>
              <a:rPr lang="en-GB" sz="2200" dirty="0">
                <a:latin typeface="Verdana" panose="020B0604030504040204" pitchFamily="34" charset="0"/>
                <a:ea typeface="Verdana" panose="020B0604030504040204" pitchFamily="34" charset="0"/>
              </a:rPr>
            </a:br>
            <a:r>
              <a:rPr lang="en-GB" sz="2200" dirty="0">
                <a:latin typeface="Verdana" panose="020B0604030504040204" pitchFamily="34" charset="0"/>
                <a:ea typeface="Verdana" panose="020B0604030504040204" pitchFamily="34" charset="0"/>
              </a:rPr>
              <a:t>Yugoslavian space</a:t>
            </a:r>
            <a:br>
              <a:rPr lang="en-GB" sz="2200" dirty="0">
                <a:latin typeface="Verdana" panose="020B0604030504040204" pitchFamily="34" charset="0"/>
                <a:ea typeface="Verdana" panose="020B0604030504040204" pitchFamily="34" charset="0"/>
              </a:rPr>
            </a:br>
            <a:r>
              <a:rPr lang="en-GB" sz="1800" dirty="0" err="1">
                <a:latin typeface="Verdana" panose="020B0604030504040204" pitchFamily="34" charset="0"/>
                <a:ea typeface="Verdana" panose="020B0604030504040204" pitchFamily="34" charset="0"/>
              </a:rPr>
              <a:t>Lidija</a:t>
            </a:r>
            <a:r>
              <a:rPr lang="en-GB" sz="1800" dirty="0">
                <a:latin typeface="Verdana" panose="020B0604030504040204" pitchFamily="34" charset="0"/>
                <a:ea typeface="Verdana" panose="020B0604030504040204" pitchFamily="34" charset="0"/>
              </a:rPr>
              <a:t> </a:t>
            </a:r>
            <a:r>
              <a:rPr lang="en-GB" sz="1800" dirty="0" err="1">
                <a:latin typeface="Verdana" panose="020B0604030504040204" pitchFamily="34" charset="0"/>
                <a:ea typeface="Verdana" panose="020B0604030504040204" pitchFamily="34" charset="0"/>
              </a:rPr>
              <a:t>Vujačić</a:t>
            </a:r>
            <a:r>
              <a:rPr lang="en-GB" sz="1800" dirty="0">
                <a:latin typeface="Verdana" panose="020B0604030504040204" pitchFamily="34" charset="0"/>
                <a:ea typeface="Verdana" panose="020B0604030504040204" pitchFamily="34" charset="0"/>
              </a:rPr>
              <a:t> and Nicola Strizzolo</a:t>
            </a:r>
          </a:p>
        </p:txBody>
      </p:sp>
      <p:pic>
        <p:nvPicPr>
          <p:cNvPr id="5" name="Segnaposto contenuto 4">
            <a:extLst>
              <a:ext uri="{FF2B5EF4-FFF2-40B4-BE49-F238E27FC236}">
                <a16:creationId xmlns:a16="http://schemas.microsoft.com/office/drawing/2014/main" id="{532AB5C9-2DE9-152E-DF4D-D769D3FC713D}"/>
              </a:ext>
            </a:extLst>
          </p:cNvPr>
          <p:cNvPicPr>
            <a:picLocks noGrp="1" noChangeAspect="1"/>
          </p:cNvPicPr>
          <p:nvPr>
            <p:ph idx="1"/>
          </p:nvPr>
        </p:nvPicPr>
        <p:blipFill>
          <a:blip r:embed="rId2"/>
          <a:stretch>
            <a:fillRect/>
          </a:stretch>
        </p:blipFill>
        <p:spPr>
          <a:xfrm>
            <a:off x="2059940" y="2197321"/>
            <a:ext cx="8072120" cy="2025111"/>
          </a:xfrm>
        </p:spPr>
      </p:pic>
      <p:pic>
        <p:nvPicPr>
          <p:cNvPr id="7" name="Immagine 6">
            <a:extLst>
              <a:ext uri="{FF2B5EF4-FFF2-40B4-BE49-F238E27FC236}">
                <a16:creationId xmlns:a16="http://schemas.microsoft.com/office/drawing/2014/main" id="{49FD2178-BFEA-5F9B-434D-5895B17D9C97}"/>
              </a:ext>
            </a:extLst>
          </p:cNvPr>
          <p:cNvPicPr>
            <a:picLocks noChangeAspect="1"/>
          </p:cNvPicPr>
          <p:nvPr/>
        </p:nvPicPr>
        <p:blipFill>
          <a:blip r:embed="rId3"/>
          <a:stretch>
            <a:fillRect/>
          </a:stretch>
        </p:blipFill>
        <p:spPr>
          <a:xfrm>
            <a:off x="2275840" y="4660679"/>
            <a:ext cx="7640320" cy="1728973"/>
          </a:xfrm>
          <a:prstGeom prst="rect">
            <a:avLst/>
          </a:prstGeom>
        </p:spPr>
      </p:pic>
    </p:spTree>
    <p:extLst>
      <p:ext uri="{BB962C8B-B14F-4D97-AF65-F5344CB8AC3E}">
        <p14:creationId xmlns:p14="http://schemas.microsoft.com/office/powerpoint/2010/main" val="33936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85BD69-4CF1-F765-5F2F-B03666147854}"/>
              </a:ext>
            </a:extLst>
          </p:cNvPr>
          <p:cNvSpPr>
            <a:spLocks noGrp="1"/>
          </p:cNvSpPr>
          <p:nvPr>
            <p:ph type="title"/>
          </p:nvPr>
        </p:nvSpPr>
        <p:spPr/>
        <p:txBody>
          <a:bodyPr/>
          <a:lstStyle/>
          <a:p>
            <a:pPr algn="ctr"/>
            <a:r>
              <a:rPr lang="it-IT" sz="3000" dirty="0">
                <a:latin typeface="Verdana" panose="020B0604030504040204" pitchFamily="34" charset="0"/>
                <a:ea typeface="Verdana" panose="020B0604030504040204" pitchFamily="34" charset="0"/>
              </a:rPr>
              <a:t>Identità/appartenenza</a:t>
            </a:r>
            <a:endParaRPr lang="en-GB" sz="3000" dirty="0">
              <a:latin typeface="Verdana" panose="020B0604030504040204" pitchFamily="34" charset="0"/>
              <a:ea typeface="Verdana" panose="020B0604030504040204" pitchFamily="34" charset="0"/>
            </a:endParaRPr>
          </a:p>
        </p:txBody>
      </p:sp>
      <p:pic>
        <p:nvPicPr>
          <p:cNvPr id="5" name="Segnaposto contenuto 4">
            <a:extLst>
              <a:ext uri="{FF2B5EF4-FFF2-40B4-BE49-F238E27FC236}">
                <a16:creationId xmlns:a16="http://schemas.microsoft.com/office/drawing/2014/main" id="{BFD6ADF5-A941-09F5-9BF4-2B648979DCBA}"/>
              </a:ext>
            </a:extLst>
          </p:cNvPr>
          <p:cNvPicPr>
            <a:picLocks noGrp="1" noChangeAspect="1"/>
          </p:cNvPicPr>
          <p:nvPr>
            <p:ph idx="1"/>
          </p:nvPr>
        </p:nvPicPr>
        <p:blipFill>
          <a:blip r:embed="rId2"/>
          <a:stretch>
            <a:fillRect/>
          </a:stretch>
        </p:blipFill>
        <p:spPr>
          <a:xfrm>
            <a:off x="3532346" y="2056924"/>
            <a:ext cx="5127308" cy="3163115"/>
          </a:xfrm>
        </p:spPr>
      </p:pic>
    </p:spTree>
    <p:extLst>
      <p:ext uri="{BB962C8B-B14F-4D97-AF65-F5344CB8AC3E}">
        <p14:creationId xmlns:p14="http://schemas.microsoft.com/office/powerpoint/2010/main" val="100297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490538-DD66-A47F-A1F2-7F468FC6A5B1}"/>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Sovrapposizione identitaria</a:t>
            </a:r>
            <a:endParaRPr lang="en-GB" sz="3000" dirty="0">
              <a:latin typeface="Verdana" panose="020B0604030504040204" pitchFamily="34" charset="0"/>
              <a:ea typeface="Verdana" panose="020B0604030504040204" pitchFamily="34" charset="0"/>
            </a:endParaRPr>
          </a:p>
        </p:txBody>
      </p:sp>
      <p:pic>
        <p:nvPicPr>
          <p:cNvPr id="5" name="Segnaposto contenuto 4">
            <a:extLst>
              <a:ext uri="{FF2B5EF4-FFF2-40B4-BE49-F238E27FC236}">
                <a16:creationId xmlns:a16="http://schemas.microsoft.com/office/drawing/2014/main" id="{2E66096C-4ED0-2004-CD23-6D1BBB752071}"/>
              </a:ext>
            </a:extLst>
          </p:cNvPr>
          <p:cNvPicPr>
            <a:picLocks noGrp="1" noChangeAspect="1"/>
          </p:cNvPicPr>
          <p:nvPr>
            <p:ph idx="1"/>
          </p:nvPr>
        </p:nvPicPr>
        <p:blipFill>
          <a:blip r:embed="rId2"/>
          <a:stretch>
            <a:fillRect/>
          </a:stretch>
        </p:blipFill>
        <p:spPr>
          <a:xfrm>
            <a:off x="2212895" y="1825625"/>
            <a:ext cx="7766209" cy="4351338"/>
          </a:xfrm>
        </p:spPr>
      </p:pic>
    </p:spTree>
    <p:extLst>
      <p:ext uri="{BB962C8B-B14F-4D97-AF65-F5344CB8AC3E}">
        <p14:creationId xmlns:p14="http://schemas.microsoft.com/office/powerpoint/2010/main" val="151501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9B8CBD-C361-25A5-23B8-0BCFAC66C770}"/>
              </a:ext>
            </a:extLst>
          </p:cNvPr>
          <p:cNvSpPr>
            <a:spLocks noGrp="1"/>
          </p:cNvSpPr>
          <p:nvPr>
            <p:ph type="title"/>
          </p:nvPr>
        </p:nvSpPr>
        <p:spPr/>
        <p:txBody>
          <a:bodyPr>
            <a:normAutofit/>
          </a:bodyPr>
          <a:lstStyle/>
          <a:p>
            <a:pPr algn="ctr"/>
            <a:r>
              <a:rPr lang="it-IT" sz="3000" dirty="0">
                <a:latin typeface="Verdana" panose="020B0604030504040204" pitchFamily="34" charset="0"/>
                <a:ea typeface="Verdana" panose="020B0604030504040204" pitchFamily="34" charset="0"/>
              </a:rPr>
              <a:t>Intelligenza culturale VS identità culturale</a:t>
            </a:r>
            <a:endParaRPr lang="en-GB" sz="3000" dirty="0">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428E9A3F-9102-5BAD-D9F6-7A9F76AB5654}"/>
              </a:ext>
            </a:extLst>
          </p:cNvPr>
          <p:cNvSpPr>
            <a:spLocks noGrp="1"/>
          </p:cNvSpPr>
          <p:nvPr>
            <p:ph idx="1"/>
          </p:nvPr>
        </p:nvSpPr>
        <p:spPr/>
        <p:txBody>
          <a:bodyPr>
            <a:normAutofit fontScale="77500" lnSpcReduction="20000"/>
          </a:bodyPr>
          <a:lstStyle/>
          <a:p>
            <a:pPr algn="just">
              <a:lnSpc>
                <a:spcPts val="3120"/>
              </a:lnSpc>
              <a:spcBef>
                <a:spcPts val="0"/>
              </a:spcBef>
              <a:buFontTx/>
              <a:buChar char="-"/>
            </a:pPr>
            <a:r>
              <a:rPr lang="it-IT" dirty="0">
                <a:latin typeface="Verdana" panose="020B0604030504040204" pitchFamily="34" charset="0"/>
                <a:ea typeface="Verdana" panose="020B0604030504040204" pitchFamily="34" charset="0"/>
              </a:rPr>
              <a:t>L'intelligenza culturale è la capacità e la motivazione a interagire con altre culture e ad adattarsi in contesti con culture diverse</a:t>
            </a:r>
          </a:p>
          <a:p>
            <a:pPr algn="just">
              <a:lnSpc>
                <a:spcPts val="3120"/>
              </a:lnSpc>
              <a:spcBef>
                <a:spcPts val="0"/>
              </a:spcBef>
              <a:buFontTx/>
              <a:buChar char="-"/>
            </a:pPr>
            <a:r>
              <a:rPr lang="it-IT" dirty="0">
                <a:latin typeface="Verdana" panose="020B0604030504040204" pitchFamily="34" charset="0"/>
                <a:ea typeface="Verdana" panose="020B0604030504040204" pitchFamily="34" charset="0"/>
              </a:rPr>
              <a:t>L'identità globale è il sentimento di appartenenza a un contesto globale</a:t>
            </a:r>
          </a:p>
          <a:p>
            <a:pPr algn="just">
              <a:lnSpc>
                <a:spcPts val="3120"/>
              </a:lnSpc>
              <a:spcBef>
                <a:spcPts val="0"/>
              </a:spcBef>
              <a:buFontTx/>
              <a:buChar char="-"/>
            </a:pPr>
            <a:r>
              <a:rPr lang="it-IT" dirty="0">
                <a:latin typeface="Verdana" panose="020B0604030504040204" pitchFamily="34" charset="0"/>
                <a:ea typeface="Verdana" panose="020B0604030504040204" pitchFamily="34" charset="0"/>
              </a:rPr>
              <a:t>L'identità globale amplia la gamma di inclusione, consentendo ai membri multiculturali del team di vedere oltre le loro differenze nazionali e di percepire i membri culturalmente diversi del team come appartenenti al proprio gruppo</a:t>
            </a:r>
          </a:p>
          <a:p>
            <a:pPr algn="just">
              <a:lnSpc>
                <a:spcPts val="3120"/>
              </a:lnSpc>
              <a:spcBef>
                <a:spcPts val="0"/>
              </a:spcBef>
              <a:buFontTx/>
              <a:buChar char="-"/>
            </a:pPr>
            <a:r>
              <a:rPr lang="it-IT" dirty="0">
                <a:latin typeface="Verdana" panose="020B0604030504040204" pitchFamily="34" charset="0"/>
                <a:ea typeface="Verdana" panose="020B0604030504040204" pitchFamily="34" charset="0"/>
              </a:rPr>
              <a:t>L'identità locale, al contrario, restringe il campo dell'inclusività, categorizzando i membri della stessa cultura come l'in-group e i membri di altre culture come l'out-group</a:t>
            </a:r>
            <a:endParaRPr lang="en-GB"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0497333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229</TotalTime>
  <Words>2509</Words>
  <Application>Microsoft Office PowerPoint</Application>
  <PresentationFormat>Widescreen</PresentationFormat>
  <Paragraphs>108</Paragraphs>
  <Slides>27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27</vt:i4>
      </vt:variant>
    </vt:vector>
  </HeadingPairs>
  <TitlesOfParts>
    <vt:vector size="32" baseType="lpstr">
      <vt:lpstr>Arial</vt:lpstr>
      <vt:lpstr>Calibri</vt:lpstr>
      <vt:lpstr>Calibri Light</vt:lpstr>
      <vt:lpstr>Verdana</vt:lpstr>
      <vt:lpstr>Tema di Office</vt:lpstr>
      <vt:lpstr>Il concetto di cosmopolitismo</vt:lpstr>
      <vt:lpstr>Il suo opposto (e precedente)</vt:lpstr>
      <vt:lpstr>Sguardo cosmopolita</vt:lpstr>
      <vt:lpstr>Passaggio dalla modernità alla post-modernità</vt:lpstr>
      <vt:lpstr>La logica dell’ «et…et»: sia…sia</vt:lpstr>
      <vt:lpstr>Senso di appartenenza - ricerca del 2014:  The role of new media as a means of building of new (supranational) identity and conciliation in the Balkans – the example of ex- Yugoslavian space Lidija Vujačić and Nicola Strizzolo</vt:lpstr>
      <vt:lpstr>Identità/appartenenza</vt:lpstr>
      <vt:lpstr>Sovrapposizione identitaria</vt:lpstr>
      <vt:lpstr>Intelligenza culturale VS identità culturale</vt:lpstr>
      <vt:lpstr>Un mondo interconnesso</vt:lpstr>
      <vt:lpstr>5 principi cosmopolitismo</vt:lpstr>
      <vt:lpstr>Esempio nell’industria culturale</vt:lpstr>
      <vt:lpstr>Cosa significa essere cosmopoliti?</vt:lpstr>
      <vt:lpstr>Principi nazionalismo metodologico</vt:lpstr>
      <vt:lpstr>Il nazionalismo dentro il cosmopolitismo, ma non viceversa</vt:lpstr>
      <vt:lpstr>Interdipendenze globali</vt:lpstr>
      <vt:lpstr>Nuova grammatica delle scienze sociali</vt:lpstr>
      <vt:lpstr>Politica post-internazionale 1/2</vt:lpstr>
      <vt:lpstr>Politica post-internazionale 2/2</vt:lpstr>
      <vt:lpstr>Disuguaglianza attraverso la lente del nazionalismo metodologico</vt:lpstr>
      <vt:lpstr>Disuguaglianza vista come globale</vt:lpstr>
      <vt:lpstr>La forza produttiva dell’immigrazione</vt:lpstr>
      <vt:lpstr>La “società globale del rischio” come comunità globale</vt:lpstr>
      <vt:lpstr>Globalizzazione delle emozioni</vt:lpstr>
      <vt:lpstr>La persona cosmopolita</vt:lpstr>
      <vt:lpstr>Diritti umani 1/2</vt:lpstr>
      <vt:lpstr>Diritti umani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concetto di cosmopolitismo</dc:title>
  <dc:creator>nicola strizzolo</dc:creator>
  <cp:lastModifiedBy>Nicola Strizzolo</cp:lastModifiedBy>
  <cp:revision>48</cp:revision>
  <dcterms:created xsi:type="dcterms:W3CDTF">2023-04-02T19:22:42Z</dcterms:created>
  <dcterms:modified xsi:type="dcterms:W3CDTF">2024-04-08T11:08:57Z</dcterms:modified>
</cp:coreProperties>
</file>