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nter" panose="020B0604020202020204" charset="0"/>
      <p:regular r:id="rId27"/>
      <p:bold r:id="rId28"/>
    </p:embeddedFont>
    <p:embeddedFont>
      <p:font typeface="Merriweather" panose="00000500000000000000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HoZ2wpS2aVLSfSiLgj3i8L+uo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.tv/it/videos/103960-006-A/geopolitica-dei-social-networ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303.10130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ussoc.it/index.php/journal/article/view/123" TargetMode="External"/><Relationship Id="rId3" Type="http://schemas.openxmlformats.org/officeDocument/2006/relationships/hyperlink" Target="https://www.arte.tv/it/videos/103960-006-A/geopolitica-dei-social-network/" TargetMode="External"/><Relationship Id="rId7" Type="http://schemas.openxmlformats.org/officeDocument/2006/relationships/hyperlink" Target="https://www.recordedfuture.com/china-social-media-operation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rectionsblog.eu/the-geopolitics-of-social-media/" TargetMode="External"/><Relationship Id="rId5" Type="http://schemas.openxmlformats.org/officeDocument/2006/relationships/hyperlink" Target="https://www.agendadigitale.eu/cultura-digitale/le-fake-news-come-psico-socio-tecnologie-le-cinque-componenti-fondamentali/" TargetMode="External"/><Relationship Id="rId4" Type="http://schemas.openxmlformats.org/officeDocument/2006/relationships/hyperlink" Target="https://www.agendadigitale.eu/cultura-digitale/la-cina-e-i-social-network-un-caso-duso-geopoliti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 descr="Sentiero di ciottoli curvo in un lago calmo all'alba"/>
          <p:cNvPicPr preferRelativeResize="0"/>
          <p:nvPr/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</a:pPr>
            <a:r>
              <a:rPr lang="it-IT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Social, metaverso e AI: tecnologie geopolitiche</a:t>
            </a:r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74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Prof. Nicola Strizzolo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Dipartimento di Scienze Politiche - Università di Teramo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Agendadigitale.eu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it-IT" sz="16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Coordinatore Scientifico </a:t>
            </a: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Sezione </a:t>
            </a:r>
            <a:r>
              <a:rPr lang="it-IT" sz="16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Sociologia e Storia del</a:t>
            </a: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Laboratorio Sociologico, Collana Franco Angeli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Verdana"/>
              <a:buNone/>
            </a:pPr>
            <a:r>
              <a:rPr lang="it-IT" sz="3100">
                <a:latin typeface="Verdana"/>
                <a:ea typeface="Verdana"/>
                <a:cs typeface="Verdana"/>
                <a:sym typeface="Verdana"/>
              </a:rPr>
              <a:t>“Beyond Hybrid War: How China Exploits Social Media to Sway American Opinion“: RUSSIA</a:t>
            </a:r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96" name="Google Shape;196;p10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7" name="Google Shape;197;p10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705"/>
              </a:srgbClr>
            </a:solidFill>
            <a:ln>
              <a:noFill/>
            </a:ln>
          </p:spPr>
        </p:sp>
      </p:grp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089112" cy="39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Messaggi “dirompenti” e “destabilizzanti” propagandati da media ritenuti agenti di influenza a beneficio russo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Obiettivo: “</a:t>
            </a:r>
            <a:r>
              <a:rPr lang="it-IT" sz="20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creare un sistema internazionale policentrico in cui gli interessi e gli obiettivi politici russi siano supportati e rispettati</a:t>
            </a: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”, che la porterebbe a porre in essere </a:t>
            </a:r>
            <a:r>
              <a:rPr lang="it-IT" sz="20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influence operations </a:t>
            </a: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orientate a “</a:t>
            </a:r>
            <a:r>
              <a:rPr lang="it-IT" sz="20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destabilizzare, erodere la fiducia promuovere il caos e fomentare lo scontento popolare</a:t>
            </a: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Attraverso troll-bot e hackeraggio per influenzare politiche straniere, screditare leader o candidati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it-IT" sz="3100"/>
              <a:t>“</a:t>
            </a:r>
            <a:r>
              <a:rPr lang="it-IT" sz="3100">
                <a:latin typeface="Verdana"/>
                <a:ea typeface="Verdana"/>
                <a:cs typeface="Verdana"/>
                <a:sym typeface="Verdana"/>
              </a:rPr>
              <a:t>Beyond Hybrid War: How China Exploits Social Media to Sway American Opinion“: CINA</a:t>
            </a:r>
            <a:endParaRPr/>
          </a:p>
        </p:txBody>
      </p:sp>
      <p:grpSp>
        <p:nvGrpSpPr>
          <p:cNvPr id="206" name="Google Shape;206;p11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07" name="Google Shape;207;p11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8" name="Google Shape;208;p11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705"/>
              </a:srgbClr>
            </a:solidFill>
            <a:ln>
              <a:noFill/>
            </a:ln>
          </p:spPr>
        </p:sp>
      </p:grp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089112" cy="39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Messaggio “positivo, cooperativo e benigno”.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Obiettivo: promuovere una “visione empatica del governo, delle politiche, della società e della cultura cinese”, facilitando l’obiettivo di accrescere l’influenza cinese nel sistema internazionale e veicolare l’idea che il “sogno cinese” sia positivo per la comunità internazionale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Attraverso agenzie stampa il cui profilo sarebbe tale da dissimulare la propria natura propagandistica, se non, come afferma il report di “estensioni del servizio di intelligence civile cinese”.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2"/>
          <p:cNvGrpSpPr/>
          <p:nvPr/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216" name="Google Shape;216;p12"/>
            <p:cNvSpPr/>
            <p:nvPr/>
          </p:nvSpPr>
          <p:spPr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1" y="0"/>
              <a:ext cx="4273199" cy="6858000"/>
            </a:xfrm>
            <a:prstGeom prst="rect">
              <a:avLst/>
            </a:prstGeom>
            <a:solidFill>
              <a:srgbClr val="1F386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1251677" y="619125"/>
            <a:ext cx="2652413" cy="561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None/>
            </a:pPr>
            <a:r>
              <a:rPr lang="it-IT"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Cina: The Great Wall of Technology</a:t>
            </a:r>
            <a:endParaRPr/>
          </a:p>
        </p:txBody>
      </p:sp>
      <p:grpSp>
        <p:nvGrpSpPr>
          <p:cNvPr id="219" name="Google Shape;219;p1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20" name="Google Shape;220;p1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1" name="Google Shape;221;p1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705"/>
              </a:srgbClr>
            </a:solidFill>
            <a:ln>
              <a:noFill/>
            </a:ln>
          </p:spPr>
        </p:sp>
      </p:grp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4916250" y="619125"/>
            <a:ext cx="650898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Controllo totale attraverso sistemi digitali che tracciano completamente i cittadini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avere cellulare registrarti con riconoscimento facciale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ti traccerà, assieme agli altri dispositivi (Internet of Things) in ogni tuo movimento e azione, fino ad una pagella di buona cittadinanza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https://www.arte.tv/it/videos/103960-006-A/geopolitica-dei-social-network/</a:t>
            </a: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6’30’’ – 7’41’’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3"/>
          <p:cNvGrpSpPr/>
          <p:nvPr/>
        </p:nvGrpSpPr>
        <p:grpSpPr>
          <a:xfrm>
            <a:off x="1" y="0"/>
            <a:ext cx="7556683" cy="6858000"/>
            <a:chOff x="1" y="0"/>
            <a:chExt cx="12191996" cy="6858000"/>
          </a:xfrm>
        </p:grpSpPr>
        <p:sp>
          <p:nvSpPr>
            <p:cNvPr id="229" name="Google Shape;229;p13"/>
            <p:cNvSpPr/>
            <p:nvPr/>
          </p:nvSpPr>
          <p:spPr>
            <a:xfrm>
              <a:off x="1" y="0"/>
              <a:ext cx="12191996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" y="0"/>
              <a:ext cx="12191996" cy="6858000"/>
            </a:xfrm>
            <a:prstGeom prst="rect">
              <a:avLst/>
            </a:prstGeom>
            <a:solidFill>
              <a:srgbClr val="1F386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3"/>
          <p:cNvGrpSpPr/>
          <p:nvPr/>
        </p:nvGrpSpPr>
        <p:grpSpPr>
          <a:xfrm>
            <a:off x="1160555" y="814388"/>
            <a:ext cx="5235575" cy="5229225"/>
            <a:chOff x="5469352" y="613446"/>
            <a:chExt cx="5235575" cy="5229225"/>
          </a:xfrm>
        </p:grpSpPr>
        <p:sp>
          <p:nvSpPr>
            <p:cNvPr id="232" name="Google Shape;232;p13"/>
            <p:cNvSpPr/>
            <p:nvPr/>
          </p:nvSpPr>
          <p:spPr>
            <a:xfrm>
              <a:off x="5469352" y="613446"/>
              <a:ext cx="5235575" cy="5229225"/>
            </a:xfrm>
            <a:custGeom>
              <a:avLst/>
              <a:gdLst/>
              <a:ahLst/>
              <a:cxnLst/>
              <a:rect l="l" t="t" r="r" b="b"/>
              <a:pathLst>
                <a:path w="3298" h="3294" extrusionOk="0">
                  <a:moveTo>
                    <a:pt x="1649" y="0"/>
                  </a:moveTo>
                  <a:lnTo>
                    <a:pt x="1681" y="3"/>
                  </a:lnTo>
                  <a:lnTo>
                    <a:pt x="1712" y="11"/>
                  </a:lnTo>
                  <a:lnTo>
                    <a:pt x="1742" y="23"/>
                  </a:lnTo>
                  <a:lnTo>
                    <a:pt x="1773" y="38"/>
                  </a:lnTo>
                  <a:lnTo>
                    <a:pt x="1802" y="55"/>
                  </a:lnTo>
                  <a:lnTo>
                    <a:pt x="1832" y="73"/>
                  </a:lnTo>
                  <a:lnTo>
                    <a:pt x="1862" y="89"/>
                  </a:lnTo>
                  <a:lnTo>
                    <a:pt x="1892" y="105"/>
                  </a:lnTo>
                  <a:lnTo>
                    <a:pt x="1921" y="117"/>
                  </a:lnTo>
                  <a:lnTo>
                    <a:pt x="1953" y="125"/>
                  </a:lnTo>
                  <a:lnTo>
                    <a:pt x="1984" y="129"/>
                  </a:lnTo>
                  <a:lnTo>
                    <a:pt x="2017" y="129"/>
                  </a:lnTo>
                  <a:lnTo>
                    <a:pt x="2051" y="127"/>
                  </a:lnTo>
                  <a:lnTo>
                    <a:pt x="2085" y="123"/>
                  </a:lnTo>
                  <a:lnTo>
                    <a:pt x="2119" y="118"/>
                  </a:lnTo>
                  <a:lnTo>
                    <a:pt x="2153" y="114"/>
                  </a:lnTo>
                  <a:lnTo>
                    <a:pt x="2187" y="111"/>
                  </a:lnTo>
                  <a:lnTo>
                    <a:pt x="2219" y="112"/>
                  </a:lnTo>
                  <a:lnTo>
                    <a:pt x="2250" y="116"/>
                  </a:lnTo>
                  <a:lnTo>
                    <a:pt x="2280" y="125"/>
                  </a:lnTo>
                  <a:lnTo>
                    <a:pt x="2305" y="138"/>
                  </a:lnTo>
                  <a:lnTo>
                    <a:pt x="2329" y="155"/>
                  </a:lnTo>
                  <a:lnTo>
                    <a:pt x="2350" y="175"/>
                  </a:lnTo>
                  <a:lnTo>
                    <a:pt x="2371" y="198"/>
                  </a:lnTo>
                  <a:lnTo>
                    <a:pt x="2390" y="222"/>
                  </a:lnTo>
                  <a:lnTo>
                    <a:pt x="2409" y="247"/>
                  </a:lnTo>
                  <a:lnTo>
                    <a:pt x="2428" y="272"/>
                  </a:lnTo>
                  <a:lnTo>
                    <a:pt x="2447" y="296"/>
                  </a:lnTo>
                  <a:lnTo>
                    <a:pt x="2467" y="319"/>
                  </a:lnTo>
                  <a:lnTo>
                    <a:pt x="2490" y="339"/>
                  </a:lnTo>
                  <a:lnTo>
                    <a:pt x="2512" y="357"/>
                  </a:lnTo>
                  <a:lnTo>
                    <a:pt x="2537" y="371"/>
                  </a:lnTo>
                  <a:lnTo>
                    <a:pt x="2564" y="383"/>
                  </a:lnTo>
                  <a:lnTo>
                    <a:pt x="2593" y="393"/>
                  </a:lnTo>
                  <a:lnTo>
                    <a:pt x="2623" y="402"/>
                  </a:lnTo>
                  <a:lnTo>
                    <a:pt x="2653" y="410"/>
                  </a:lnTo>
                  <a:lnTo>
                    <a:pt x="2684" y="418"/>
                  </a:lnTo>
                  <a:lnTo>
                    <a:pt x="2713" y="427"/>
                  </a:lnTo>
                  <a:lnTo>
                    <a:pt x="2742" y="437"/>
                  </a:lnTo>
                  <a:lnTo>
                    <a:pt x="2769" y="449"/>
                  </a:lnTo>
                  <a:lnTo>
                    <a:pt x="2793" y="464"/>
                  </a:lnTo>
                  <a:lnTo>
                    <a:pt x="2815" y="482"/>
                  </a:lnTo>
                  <a:lnTo>
                    <a:pt x="2833" y="504"/>
                  </a:lnTo>
                  <a:lnTo>
                    <a:pt x="2848" y="528"/>
                  </a:lnTo>
                  <a:lnTo>
                    <a:pt x="2860" y="555"/>
                  </a:lnTo>
                  <a:lnTo>
                    <a:pt x="2870" y="584"/>
                  </a:lnTo>
                  <a:lnTo>
                    <a:pt x="2879" y="613"/>
                  </a:lnTo>
                  <a:lnTo>
                    <a:pt x="2887" y="644"/>
                  </a:lnTo>
                  <a:lnTo>
                    <a:pt x="2895" y="674"/>
                  </a:lnTo>
                  <a:lnTo>
                    <a:pt x="2904" y="704"/>
                  </a:lnTo>
                  <a:lnTo>
                    <a:pt x="2914" y="733"/>
                  </a:lnTo>
                  <a:lnTo>
                    <a:pt x="2926" y="760"/>
                  </a:lnTo>
                  <a:lnTo>
                    <a:pt x="2940" y="785"/>
                  </a:lnTo>
                  <a:lnTo>
                    <a:pt x="2958" y="807"/>
                  </a:lnTo>
                  <a:lnTo>
                    <a:pt x="2978" y="830"/>
                  </a:lnTo>
                  <a:lnTo>
                    <a:pt x="3001" y="850"/>
                  </a:lnTo>
                  <a:lnTo>
                    <a:pt x="3025" y="869"/>
                  </a:lnTo>
                  <a:lnTo>
                    <a:pt x="3051" y="888"/>
                  </a:lnTo>
                  <a:lnTo>
                    <a:pt x="3076" y="907"/>
                  </a:lnTo>
                  <a:lnTo>
                    <a:pt x="3100" y="926"/>
                  </a:lnTo>
                  <a:lnTo>
                    <a:pt x="3123" y="947"/>
                  </a:lnTo>
                  <a:lnTo>
                    <a:pt x="3143" y="968"/>
                  </a:lnTo>
                  <a:lnTo>
                    <a:pt x="3160" y="992"/>
                  </a:lnTo>
                  <a:lnTo>
                    <a:pt x="3173" y="1017"/>
                  </a:lnTo>
                  <a:lnTo>
                    <a:pt x="3182" y="1047"/>
                  </a:lnTo>
                  <a:lnTo>
                    <a:pt x="3186" y="1078"/>
                  </a:lnTo>
                  <a:lnTo>
                    <a:pt x="3187" y="1110"/>
                  </a:lnTo>
                  <a:lnTo>
                    <a:pt x="3184" y="1144"/>
                  </a:lnTo>
                  <a:lnTo>
                    <a:pt x="3180" y="1178"/>
                  </a:lnTo>
                  <a:lnTo>
                    <a:pt x="3175" y="1212"/>
                  </a:lnTo>
                  <a:lnTo>
                    <a:pt x="3171" y="1246"/>
                  </a:lnTo>
                  <a:lnTo>
                    <a:pt x="3169" y="1280"/>
                  </a:lnTo>
                  <a:lnTo>
                    <a:pt x="3169" y="1313"/>
                  </a:lnTo>
                  <a:lnTo>
                    <a:pt x="3173" y="1344"/>
                  </a:lnTo>
                  <a:lnTo>
                    <a:pt x="3181" y="1375"/>
                  </a:lnTo>
                  <a:lnTo>
                    <a:pt x="3193" y="1404"/>
                  </a:lnTo>
                  <a:lnTo>
                    <a:pt x="3209" y="1434"/>
                  </a:lnTo>
                  <a:lnTo>
                    <a:pt x="3225" y="1464"/>
                  </a:lnTo>
                  <a:lnTo>
                    <a:pt x="3243" y="1494"/>
                  </a:lnTo>
                  <a:lnTo>
                    <a:pt x="3260" y="1523"/>
                  </a:lnTo>
                  <a:lnTo>
                    <a:pt x="3275" y="1554"/>
                  </a:lnTo>
                  <a:lnTo>
                    <a:pt x="3287" y="1584"/>
                  </a:lnTo>
                  <a:lnTo>
                    <a:pt x="3295" y="1615"/>
                  </a:lnTo>
                  <a:lnTo>
                    <a:pt x="3298" y="1647"/>
                  </a:lnTo>
                  <a:lnTo>
                    <a:pt x="3295" y="1679"/>
                  </a:lnTo>
                  <a:lnTo>
                    <a:pt x="3287" y="1710"/>
                  </a:lnTo>
                  <a:lnTo>
                    <a:pt x="3275" y="1740"/>
                  </a:lnTo>
                  <a:lnTo>
                    <a:pt x="3260" y="1771"/>
                  </a:lnTo>
                  <a:lnTo>
                    <a:pt x="3243" y="1800"/>
                  </a:lnTo>
                  <a:lnTo>
                    <a:pt x="3225" y="1830"/>
                  </a:lnTo>
                  <a:lnTo>
                    <a:pt x="3209" y="1860"/>
                  </a:lnTo>
                  <a:lnTo>
                    <a:pt x="3193" y="1890"/>
                  </a:lnTo>
                  <a:lnTo>
                    <a:pt x="3181" y="1919"/>
                  </a:lnTo>
                  <a:lnTo>
                    <a:pt x="3173" y="1950"/>
                  </a:lnTo>
                  <a:lnTo>
                    <a:pt x="3169" y="1981"/>
                  </a:lnTo>
                  <a:lnTo>
                    <a:pt x="3169" y="2014"/>
                  </a:lnTo>
                  <a:lnTo>
                    <a:pt x="3171" y="2048"/>
                  </a:lnTo>
                  <a:lnTo>
                    <a:pt x="3175" y="2082"/>
                  </a:lnTo>
                  <a:lnTo>
                    <a:pt x="3180" y="2116"/>
                  </a:lnTo>
                  <a:lnTo>
                    <a:pt x="3184" y="2150"/>
                  </a:lnTo>
                  <a:lnTo>
                    <a:pt x="3187" y="2184"/>
                  </a:lnTo>
                  <a:lnTo>
                    <a:pt x="3186" y="2216"/>
                  </a:lnTo>
                  <a:lnTo>
                    <a:pt x="3182" y="2247"/>
                  </a:lnTo>
                  <a:lnTo>
                    <a:pt x="3173" y="2277"/>
                  </a:lnTo>
                  <a:lnTo>
                    <a:pt x="3160" y="2302"/>
                  </a:lnTo>
                  <a:lnTo>
                    <a:pt x="3143" y="2326"/>
                  </a:lnTo>
                  <a:lnTo>
                    <a:pt x="3123" y="2347"/>
                  </a:lnTo>
                  <a:lnTo>
                    <a:pt x="3100" y="2368"/>
                  </a:lnTo>
                  <a:lnTo>
                    <a:pt x="3076" y="2387"/>
                  </a:lnTo>
                  <a:lnTo>
                    <a:pt x="3051" y="2406"/>
                  </a:lnTo>
                  <a:lnTo>
                    <a:pt x="3025" y="2425"/>
                  </a:lnTo>
                  <a:lnTo>
                    <a:pt x="3001" y="2444"/>
                  </a:lnTo>
                  <a:lnTo>
                    <a:pt x="2978" y="2464"/>
                  </a:lnTo>
                  <a:lnTo>
                    <a:pt x="2958" y="2487"/>
                  </a:lnTo>
                  <a:lnTo>
                    <a:pt x="2940" y="2509"/>
                  </a:lnTo>
                  <a:lnTo>
                    <a:pt x="2926" y="2534"/>
                  </a:lnTo>
                  <a:lnTo>
                    <a:pt x="2914" y="2561"/>
                  </a:lnTo>
                  <a:lnTo>
                    <a:pt x="2904" y="2590"/>
                  </a:lnTo>
                  <a:lnTo>
                    <a:pt x="2895" y="2620"/>
                  </a:lnTo>
                  <a:lnTo>
                    <a:pt x="2887" y="2650"/>
                  </a:lnTo>
                  <a:lnTo>
                    <a:pt x="2879" y="2681"/>
                  </a:lnTo>
                  <a:lnTo>
                    <a:pt x="2870" y="2710"/>
                  </a:lnTo>
                  <a:lnTo>
                    <a:pt x="2860" y="2739"/>
                  </a:lnTo>
                  <a:lnTo>
                    <a:pt x="2848" y="2766"/>
                  </a:lnTo>
                  <a:lnTo>
                    <a:pt x="2833" y="2790"/>
                  </a:lnTo>
                  <a:lnTo>
                    <a:pt x="2815" y="2812"/>
                  </a:lnTo>
                  <a:lnTo>
                    <a:pt x="2793" y="2830"/>
                  </a:lnTo>
                  <a:lnTo>
                    <a:pt x="2769" y="2845"/>
                  </a:lnTo>
                  <a:lnTo>
                    <a:pt x="2742" y="2857"/>
                  </a:lnTo>
                  <a:lnTo>
                    <a:pt x="2713" y="2867"/>
                  </a:lnTo>
                  <a:lnTo>
                    <a:pt x="2684" y="2876"/>
                  </a:lnTo>
                  <a:lnTo>
                    <a:pt x="2653" y="2884"/>
                  </a:lnTo>
                  <a:lnTo>
                    <a:pt x="2623" y="2892"/>
                  </a:lnTo>
                  <a:lnTo>
                    <a:pt x="2593" y="2901"/>
                  </a:lnTo>
                  <a:lnTo>
                    <a:pt x="2564" y="2911"/>
                  </a:lnTo>
                  <a:lnTo>
                    <a:pt x="2537" y="2923"/>
                  </a:lnTo>
                  <a:lnTo>
                    <a:pt x="2512" y="2937"/>
                  </a:lnTo>
                  <a:lnTo>
                    <a:pt x="2490" y="2955"/>
                  </a:lnTo>
                  <a:lnTo>
                    <a:pt x="2467" y="2975"/>
                  </a:lnTo>
                  <a:lnTo>
                    <a:pt x="2447" y="2998"/>
                  </a:lnTo>
                  <a:lnTo>
                    <a:pt x="2428" y="3022"/>
                  </a:lnTo>
                  <a:lnTo>
                    <a:pt x="2409" y="3047"/>
                  </a:lnTo>
                  <a:lnTo>
                    <a:pt x="2390" y="3072"/>
                  </a:lnTo>
                  <a:lnTo>
                    <a:pt x="2371" y="3096"/>
                  </a:lnTo>
                  <a:lnTo>
                    <a:pt x="2350" y="3119"/>
                  </a:lnTo>
                  <a:lnTo>
                    <a:pt x="2329" y="3139"/>
                  </a:lnTo>
                  <a:lnTo>
                    <a:pt x="2305" y="3156"/>
                  </a:lnTo>
                  <a:lnTo>
                    <a:pt x="2280" y="3169"/>
                  </a:lnTo>
                  <a:lnTo>
                    <a:pt x="2250" y="3178"/>
                  </a:lnTo>
                  <a:lnTo>
                    <a:pt x="2219" y="3182"/>
                  </a:lnTo>
                  <a:lnTo>
                    <a:pt x="2187" y="3183"/>
                  </a:lnTo>
                  <a:lnTo>
                    <a:pt x="2153" y="3180"/>
                  </a:lnTo>
                  <a:lnTo>
                    <a:pt x="2119" y="3176"/>
                  </a:lnTo>
                  <a:lnTo>
                    <a:pt x="2085" y="3171"/>
                  </a:lnTo>
                  <a:lnTo>
                    <a:pt x="2051" y="3167"/>
                  </a:lnTo>
                  <a:lnTo>
                    <a:pt x="2017" y="3165"/>
                  </a:lnTo>
                  <a:lnTo>
                    <a:pt x="1984" y="3165"/>
                  </a:lnTo>
                  <a:lnTo>
                    <a:pt x="1953" y="3169"/>
                  </a:lnTo>
                  <a:lnTo>
                    <a:pt x="1921" y="3177"/>
                  </a:lnTo>
                  <a:lnTo>
                    <a:pt x="1892" y="3189"/>
                  </a:lnTo>
                  <a:lnTo>
                    <a:pt x="1862" y="3205"/>
                  </a:lnTo>
                  <a:lnTo>
                    <a:pt x="1832" y="3221"/>
                  </a:lnTo>
                  <a:lnTo>
                    <a:pt x="1802" y="3239"/>
                  </a:lnTo>
                  <a:lnTo>
                    <a:pt x="1773" y="3256"/>
                  </a:lnTo>
                  <a:lnTo>
                    <a:pt x="1742" y="3271"/>
                  </a:lnTo>
                  <a:lnTo>
                    <a:pt x="1712" y="3283"/>
                  </a:lnTo>
                  <a:lnTo>
                    <a:pt x="1681" y="3291"/>
                  </a:lnTo>
                  <a:lnTo>
                    <a:pt x="1649" y="3294"/>
                  </a:lnTo>
                  <a:lnTo>
                    <a:pt x="1617" y="3291"/>
                  </a:lnTo>
                  <a:lnTo>
                    <a:pt x="1586" y="3283"/>
                  </a:lnTo>
                  <a:lnTo>
                    <a:pt x="1556" y="3271"/>
                  </a:lnTo>
                  <a:lnTo>
                    <a:pt x="1525" y="3256"/>
                  </a:lnTo>
                  <a:lnTo>
                    <a:pt x="1496" y="3239"/>
                  </a:lnTo>
                  <a:lnTo>
                    <a:pt x="1466" y="3221"/>
                  </a:lnTo>
                  <a:lnTo>
                    <a:pt x="1436" y="3205"/>
                  </a:lnTo>
                  <a:lnTo>
                    <a:pt x="1406" y="3189"/>
                  </a:lnTo>
                  <a:lnTo>
                    <a:pt x="1376" y="3177"/>
                  </a:lnTo>
                  <a:lnTo>
                    <a:pt x="1345" y="3169"/>
                  </a:lnTo>
                  <a:lnTo>
                    <a:pt x="1314" y="3165"/>
                  </a:lnTo>
                  <a:lnTo>
                    <a:pt x="1281" y="3165"/>
                  </a:lnTo>
                  <a:lnTo>
                    <a:pt x="1247" y="3167"/>
                  </a:lnTo>
                  <a:lnTo>
                    <a:pt x="1213" y="3171"/>
                  </a:lnTo>
                  <a:lnTo>
                    <a:pt x="1179" y="3176"/>
                  </a:lnTo>
                  <a:lnTo>
                    <a:pt x="1145" y="3180"/>
                  </a:lnTo>
                  <a:lnTo>
                    <a:pt x="1111" y="3183"/>
                  </a:lnTo>
                  <a:lnTo>
                    <a:pt x="1079" y="3182"/>
                  </a:lnTo>
                  <a:lnTo>
                    <a:pt x="1048" y="3178"/>
                  </a:lnTo>
                  <a:lnTo>
                    <a:pt x="1018" y="3169"/>
                  </a:lnTo>
                  <a:lnTo>
                    <a:pt x="993" y="3156"/>
                  </a:lnTo>
                  <a:lnTo>
                    <a:pt x="969" y="3139"/>
                  </a:lnTo>
                  <a:lnTo>
                    <a:pt x="948" y="3119"/>
                  </a:lnTo>
                  <a:lnTo>
                    <a:pt x="927" y="3096"/>
                  </a:lnTo>
                  <a:lnTo>
                    <a:pt x="908" y="3072"/>
                  </a:lnTo>
                  <a:lnTo>
                    <a:pt x="889" y="3047"/>
                  </a:lnTo>
                  <a:lnTo>
                    <a:pt x="870" y="3022"/>
                  </a:lnTo>
                  <a:lnTo>
                    <a:pt x="851" y="2998"/>
                  </a:lnTo>
                  <a:lnTo>
                    <a:pt x="831" y="2975"/>
                  </a:lnTo>
                  <a:lnTo>
                    <a:pt x="808" y="2955"/>
                  </a:lnTo>
                  <a:lnTo>
                    <a:pt x="786" y="2937"/>
                  </a:lnTo>
                  <a:lnTo>
                    <a:pt x="761" y="2923"/>
                  </a:lnTo>
                  <a:lnTo>
                    <a:pt x="734" y="2911"/>
                  </a:lnTo>
                  <a:lnTo>
                    <a:pt x="705" y="2901"/>
                  </a:lnTo>
                  <a:lnTo>
                    <a:pt x="675" y="2892"/>
                  </a:lnTo>
                  <a:lnTo>
                    <a:pt x="645" y="2884"/>
                  </a:lnTo>
                  <a:lnTo>
                    <a:pt x="614" y="2876"/>
                  </a:lnTo>
                  <a:lnTo>
                    <a:pt x="585" y="2867"/>
                  </a:lnTo>
                  <a:lnTo>
                    <a:pt x="556" y="2857"/>
                  </a:lnTo>
                  <a:lnTo>
                    <a:pt x="529" y="2845"/>
                  </a:lnTo>
                  <a:lnTo>
                    <a:pt x="505" y="2830"/>
                  </a:lnTo>
                  <a:lnTo>
                    <a:pt x="483" y="2812"/>
                  </a:lnTo>
                  <a:lnTo>
                    <a:pt x="465" y="2790"/>
                  </a:lnTo>
                  <a:lnTo>
                    <a:pt x="450" y="2766"/>
                  </a:lnTo>
                  <a:lnTo>
                    <a:pt x="438" y="2739"/>
                  </a:lnTo>
                  <a:lnTo>
                    <a:pt x="428" y="2710"/>
                  </a:lnTo>
                  <a:lnTo>
                    <a:pt x="419" y="2681"/>
                  </a:lnTo>
                  <a:lnTo>
                    <a:pt x="411" y="2650"/>
                  </a:lnTo>
                  <a:lnTo>
                    <a:pt x="403" y="2620"/>
                  </a:lnTo>
                  <a:lnTo>
                    <a:pt x="394" y="2590"/>
                  </a:lnTo>
                  <a:lnTo>
                    <a:pt x="384" y="2561"/>
                  </a:lnTo>
                  <a:lnTo>
                    <a:pt x="372" y="2534"/>
                  </a:lnTo>
                  <a:lnTo>
                    <a:pt x="358" y="2509"/>
                  </a:lnTo>
                  <a:lnTo>
                    <a:pt x="340" y="2487"/>
                  </a:lnTo>
                  <a:lnTo>
                    <a:pt x="320" y="2464"/>
                  </a:lnTo>
                  <a:lnTo>
                    <a:pt x="297" y="2444"/>
                  </a:lnTo>
                  <a:lnTo>
                    <a:pt x="272" y="2425"/>
                  </a:lnTo>
                  <a:lnTo>
                    <a:pt x="247" y="2406"/>
                  </a:lnTo>
                  <a:lnTo>
                    <a:pt x="222" y="2387"/>
                  </a:lnTo>
                  <a:lnTo>
                    <a:pt x="198" y="2368"/>
                  </a:lnTo>
                  <a:lnTo>
                    <a:pt x="175" y="2347"/>
                  </a:lnTo>
                  <a:lnTo>
                    <a:pt x="155" y="2326"/>
                  </a:lnTo>
                  <a:lnTo>
                    <a:pt x="138" y="2302"/>
                  </a:lnTo>
                  <a:lnTo>
                    <a:pt x="125" y="2277"/>
                  </a:lnTo>
                  <a:lnTo>
                    <a:pt x="116" y="2247"/>
                  </a:lnTo>
                  <a:lnTo>
                    <a:pt x="112" y="2216"/>
                  </a:lnTo>
                  <a:lnTo>
                    <a:pt x="111" y="2184"/>
                  </a:lnTo>
                  <a:lnTo>
                    <a:pt x="114" y="2150"/>
                  </a:lnTo>
                  <a:lnTo>
                    <a:pt x="118" y="2116"/>
                  </a:lnTo>
                  <a:lnTo>
                    <a:pt x="123" y="2082"/>
                  </a:lnTo>
                  <a:lnTo>
                    <a:pt x="127" y="2048"/>
                  </a:lnTo>
                  <a:lnTo>
                    <a:pt x="129" y="2014"/>
                  </a:lnTo>
                  <a:lnTo>
                    <a:pt x="129" y="1981"/>
                  </a:lnTo>
                  <a:lnTo>
                    <a:pt x="125" y="1950"/>
                  </a:lnTo>
                  <a:lnTo>
                    <a:pt x="117" y="1919"/>
                  </a:lnTo>
                  <a:lnTo>
                    <a:pt x="105" y="1890"/>
                  </a:lnTo>
                  <a:lnTo>
                    <a:pt x="90" y="1860"/>
                  </a:lnTo>
                  <a:lnTo>
                    <a:pt x="73" y="1830"/>
                  </a:lnTo>
                  <a:lnTo>
                    <a:pt x="55" y="1800"/>
                  </a:lnTo>
                  <a:lnTo>
                    <a:pt x="38" y="1771"/>
                  </a:lnTo>
                  <a:lnTo>
                    <a:pt x="23" y="1740"/>
                  </a:lnTo>
                  <a:lnTo>
                    <a:pt x="11" y="1710"/>
                  </a:lnTo>
                  <a:lnTo>
                    <a:pt x="3" y="1679"/>
                  </a:lnTo>
                  <a:lnTo>
                    <a:pt x="0" y="1647"/>
                  </a:lnTo>
                  <a:lnTo>
                    <a:pt x="3" y="1615"/>
                  </a:lnTo>
                  <a:lnTo>
                    <a:pt x="11" y="1584"/>
                  </a:lnTo>
                  <a:lnTo>
                    <a:pt x="23" y="1554"/>
                  </a:lnTo>
                  <a:lnTo>
                    <a:pt x="38" y="1523"/>
                  </a:lnTo>
                  <a:lnTo>
                    <a:pt x="55" y="1494"/>
                  </a:lnTo>
                  <a:lnTo>
                    <a:pt x="73" y="1464"/>
                  </a:lnTo>
                  <a:lnTo>
                    <a:pt x="90" y="1434"/>
                  </a:lnTo>
                  <a:lnTo>
                    <a:pt x="105" y="1404"/>
                  </a:lnTo>
                  <a:lnTo>
                    <a:pt x="117" y="1375"/>
                  </a:lnTo>
                  <a:lnTo>
                    <a:pt x="125" y="1344"/>
                  </a:lnTo>
                  <a:lnTo>
                    <a:pt x="129" y="1313"/>
                  </a:lnTo>
                  <a:lnTo>
                    <a:pt x="129" y="1280"/>
                  </a:lnTo>
                  <a:lnTo>
                    <a:pt x="127" y="1246"/>
                  </a:lnTo>
                  <a:lnTo>
                    <a:pt x="123" y="1212"/>
                  </a:lnTo>
                  <a:lnTo>
                    <a:pt x="118" y="1178"/>
                  </a:lnTo>
                  <a:lnTo>
                    <a:pt x="114" y="1144"/>
                  </a:lnTo>
                  <a:lnTo>
                    <a:pt x="111" y="1110"/>
                  </a:lnTo>
                  <a:lnTo>
                    <a:pt x="112" y="1078"/>
                  </a:lnTo>
                  <a:lnTo>
                    <a:pt x="116" y="1047"/>
                  </a:lnTo>
                  <a:lnTo>
                    <a:pt x="125" y="1017"/>
                  </a:lnTo>
                  <a:lnTo>
                    <a:pt x="138" y="992"/>
                  </a:lnTo>
                  <a:lnTo>
                    <a:pt x="155" y="968"/>
                  </a:lnTo>
                  <a:lnTo>
                    <a:pt x="175" y="947"/>
                  </a:lnTo>
                  <a:lnTo>
                    <a:pt x="198" y="926"/>
                  </a:lnTo>
                  <a:lnTo>
                    <a:pt x="222" y="907"/>
                  </a:lnTo>
                  <a:lnTo>
                    <a:pt x="247" y="888"/>
                  </a:lnTo>
                  <a:lnTo>
                    <a:pt x="272" y="869"/>
                  </a:lnTo>
                  <a:lnTo>
                    <a:pt x="297" y="850"/>
                  </a:lnTo>
                  <a:lnTo>
                    <a:pt x="320" y="830"/>
                  </a:lnTo>
                  <a:lnTo>
                    <a:pt x="340" y="807"/>
                  </a:lnTo>
                  <a:lnTo>
                    <a:pt x="358" y="785"/>
                  </a:lnTo>
                  <a:lnTo>
                    <a:pt x="372" y="760"/>
                  </a:lnTo>
                  <a:lnTo>
                    <a:pt x="384" y="733"/>
                  </a:lnTo>
                  <a:lnTo>
                    <a:pt x="394" y="704"/>
                  </a:lnTo>
                  <a:lnTo>
                    <a:pt x="403" y="674"/>
                  </a:lnTo>
                  <a:lnTo>
                    <a:pt x="411" y="644"/>
                  </a:lnTo>
                  <a:lnTo>
                    <a:pt x="419" y="613"/>
                  </a:lnTo>
                  <a:lnTo>
                    <a:pt x="428" y="584"/>
                  </a:lnTo>
                  <a:lnTo>
                    <a:pt x="438" y="555"/>
                  </a:lnTo>
                  <a:lnTo>
                    <a:pt x="450" y="528"/>
                  </a:lnTo>
                  <a:lnTo>
                    <a:pt x="465" y="504"/>
                  </a:lnTo>
                  <a:lnTo>
                    <a:pt x="483" y="482"/>
                  </a:lnTo>
                  <a:lnTo>
                    <a:pt x="505" y="464"/>
                  </a:lnTo>
                  <a:lnTo>
                    <a:pt x="529" y="449"/>
                  </a:lnTo>
                  <a:lnTo>
                    <a:pt x="556" y="437"/>
                  </a:lnTo>
                  <a:lnTo>
                    <a:pt x="585" y="427"/>
                  </a:lnTo>
                  <a:lnTo>
                    <a:pt x="614" y="418"/>
                  </a:lnTo>
                  <a:lnTo>
                    <a:pt x="645" y="410"/>
                  </a:lnTo>
                  <a:lnTo>
                    <a:pt x="675" y="402"/>
                  </a:lnTo>
                  <a:lnTo>
                    <a:pt x="705" y="393"/>
                  </a:lnTo>
                  <a:lnTo>
                    <a:pt x="734" y="383"/>
                  </a:lnTo>
                  <a:lnTo>
                    <a:pt x="761" y="371"/>
                  </a:lnTo>
                  <a:lnTo>
                    <a:pt x="786" y="357"/>
                  </a:lnTo>
                  <a:lnTo>
                    <a:pt x="808" y="339"/>
                  </a:lnTo>
                  <a:lnTo>
                    <a:pt x="831" y="319"/>
                  </a:lnTo>
                  <a:lnTo>
                    <a:pt x="851" y="296"/>
                  </a:lnTo>
                  <a:lnTo>
                    <a:pt x="870" y="272"/>
                  </a:lnTo>
                  <a:lnTo>
                    <a:pt x="889" y="247"/>
                  </a:lnTo>
                  <a:lnTo>
                    <a:pt x="908" y="222"/>
                  </a:lnTo>
                  <a:lnTo>
                    <a:pt x="927" y="198"/>
                  </a:lnTo>
                  <a:lnTo>
                    <a:pt x="948" y="175"/>
                  </a:lnTo>
                  <a:lnTo>
                    <a:pt x="969" y="155"/>
                  </a:lnTo>
                  <a:lnTo>
                    <a:pt x="993" y="138"/>
                  </a:lnTo>
                  <a:lnTo>
                    <a:pt x="1018" y="125"/>
                  </a:lnTo>
                  <a:lnTo>
                    <a:pt x="1048" y="116"/>
                  </a:lnTo>
                  <a:lnTo>
                    <a:pt x="1079" y="112"/>
                  </a:lnTo>
                  <a:lnTo>
                    <a:pt x="1111" y="111"/>
                  </a:lnTo>
                  <a:lnTo>
                    <a:pt x="1145" y="114"/>
                  </a:lnTo>
                  <a:lnTo>
                    <a:pt x="1179" y="118"/>
                  </a:lnTo>
                  <a:lnTo>
                    <a:pt x="1213" y="123"/>
                  </a:lnTo>
                  <a:lnTo>
                    <a:pt x="1247" y="127"/>
                  </a:lnTo>
                  <a:lnTo>
                    <a:pt x="1281" y="129"/>
                  </a:lnTo>
                  <a:lnTo>
                    <a:pt x="1314" y="129"/>
                  </a:lnTo>
                  <a:lnTo>
                    <a:pt x="1345" y="125"/>
                  </a:lnTo>
                  <a:lnTo>
                    <a:pt x="1376" y="117"/>
                  </a:lnTo>
                  <a:lnTo>
                    <a:pt x="1406" y="105"/>
                  </a:lnTo>
                  <a:lnTo>
                    <a:pt x="1436" y="89"/>
                  </a:lnTo>
                  <a:lnTo>
                    <a:pt x="1466" y="73"/>
                  </a:lnTo>
                  <a:lnTo>
                    <a:pt x="1496" y="55"/>
                  </a:lnTo>
                  <a:lnTo>
                    <a:pt x="1525" y="38"/>
                  </a:lnTo>
                  <a:lnTo>
                    <a:pt x="1556" y="23"/>
                  </a:lnTo>
                  <a:lnTo>
                    <a:pt x="1586" y="11"/>
                  </a:lnTo>
                  <a:lnTo>
                    <a:pt x="1617" y="3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233" name="Google Shape;233;p13"/>
            <p:cNvSpPr/>
            <p:nvPr/>
          </p:nvSpPr>
          <p:spPr>
            <a:xfrm>
              <a:off x="5469352" y="613446"/>
              <a:ext cx="5235575" cy="5229225"/>
            </a:xfrm>
            <a:custGeom>
              <a:avLst/>
              <a:gdLst/>
              <a:ahLst/>
              <a:cxnLst/>
              <a:rect l="l" t="t" r="r" b="b"/>
              <a:pathLst>
                <a:path w="3298" h="3294" extrusionOk="0">
                  <a:moveTo>
                    <a:pt x="1649" y="0"/>
                  </a:moveTo>
                  <a:lnTo>
                    <a:pt x="1681" y="3"/>
                  </a:lnTo>
                  <a:lnTo>
                    <a:pt x="1712" y="11"/>
                  </a:lnTo>
                  <a:lnTo>
                    <a:pt x="1742" y="23"/>
                  </a:lnTo>
                  <a:lnTo>
                    <a:pt x="1773" y="38"/>
                  </a:lnTo>
                  <a:lnTo>
                    <a:pt x="1802" y="55"/>
                  </a:lnTo>
                  <a:lnTo>
                    <a:pt x="1832" y="73"/>
                  </a:lnTo>
                  <a:lnTo>
                    <a:pt x="1862" y="89"/>
                  </a:lnTo>
                  <a:lnTo>
                    <a:pt x="1892" y="105"/>
                  </a:lnTo>
                  <a:lnTo>
                    <a:pt x="1921" y="117"/>
                  </a:lnTo>
                  <a:lnTo>
                    <a:pt x="1953" y="125"/>
                  </a:lnTo>
                  <a:lnTo>
                    <a:pt x="1984" y="129"/>
                  </a:lnTo>
                  <a:lnTo>
                    <a:pt x="2017" y="129"/>
                  </a:lnTo>
                  <a:lnTo>
                    <a:pt x="2051" y="127"/>
                  </a:lnTo>
                  <a:lnTo>
                    <a:pt x="2085" y="123"/>
                  </a:lnTo>
                  <a:lnTo>
                    <a:pt x="2119" y="118"/>
                  </a:lnTo>
                  <a:lnTo>
                    <a:pt x="2153" y="114"/>
                  </a:lnTo>
                  <a:lnTo>
                    <a:pt x="2187" y="111"/>
                  </a:lnTo>
                  <a:lnTo>
                    <a:pt x="2219" y="112"/>
                  </a:lnTo>
                  <a:lnTo>
                    <a:pt x="2250" y="116"/>
                  </a:lnTo>
                  <a:lnTo>
                    <a:pt x="2280" y="125"/>
                  </a:lnTo>
                  <a:lnTo>
                    <a:pt x="2305" y="138"/>
                  </a:lnTo>
                  <a:lnTo>
                    <a:pt x="2329" y="155"/>
                  </a:lnTo>
                  <a:lnTo>
                    <a:pt x="2350" y="175"/>
                  </a:lnTo>
                  <a:lnTo>
                    <a:pt x="2371" y="198"/>
                  </a:lnTo>
                  <a:lnTo>
                    <a:pt x="2390" y="222"/>
                  </a:lnTo>
                  <a:lnTo>
                    <a:pt x="2409" y="247"/>
                  </a:lnTo>
                  <a:lnTo>
                    <a:pt x="2428" y="272"/>
                  </a:lnTo>
                  <a:lnTo>
                    <a:pt x="2447" y="296"/>
                  </a:lnTo>
                  <a:lnTo>
                    <a:pt x="2467" y="319"/>
                  </a:lnTo>
                  <a:lnTo>
                    <a:pt x="2490" y="339"/>
                  </a:lnTo>
                  <a:lnTo>
                    <a:pt x="2512" y="357"/>
                  </a:lnTo>
                  <a:lnTo>
                    <a:pt x="2537" y="371"/>
                  </a:lnTo>
                  <a:lnTo>
                    <a:pt x="2564" y="383"/>
                  </a:lnTo>
                  <a:lnTo>
                    <a:pt x="2593" y="393"/>
                  </a:lnTo>
                  <a:lnTo>
                    <a:pt x="2623" y="402"/>
                  </a:lnTo>
                  <a:lnTo>
                    <a:pt x="2653" y="410"/>
                  </a:lnTo>
                  <a:lnTo>
                    <a:pt x="2684" y="418"/>
                  </a:lnTo>
                  <a:lnTo>
                    <a:pt x="2713" y="427"/>
                  </a:lnTo>
                  <a:lnTo>
                    <a:pt x="2742" y="437"/>
                  </a:lnTo>
                  <a:lnTo>
                    <a:pt x="2769" y="449"/>
                  </a:lnTo>
                  <a:lnTo>
                    <a:pt x="2793" y="464"/>
                  </a:lnTo>
                  <a:lnTo>
                    <a:pt x="2815" y="482"/>
                  </a:lnTo>
                  <a:lnTo>
                    <a:pt x="2833" y="504"/>
                  </a:lnTo>
                  <a:lnTo>
                    <a:pt x="2848" y="528"/>
                  </a:lnTo>
                  <a:lnTo>
                    <a:pt x="2860" y="555"/>
                  </a:lnTo>
                  <a:lnTo>
                    <a:pt x="2870" y="584"/>
                  </a:lnTo>
                  <a:lnTo>
                    <a:pt x="2879" y="613"/>
                  </a:lnTo>
                  <a:lnTo>
                    <a:pt x="2887" y="644"/>
                  </a:lnTo>
                  <a:lnTo>
                    <a:pt x="2895" y="674"/>
                  </a:lnTo>
                  <a:lnTo>
                    <a:pt x="2904" y="704"/>
                  </a:lnTo>
                  <a:lnTo>
                    <a:pt x="2914" y="733"/>
                  </a:lnTo>
                  <a:lnTo>
                    <a:pt x="2926" y="760"/>
                  </a:lnTo>
                  <a:lnTo>
                    <a:pt x="2940" y="785"/>
                  </a:lnTo>
                  <a:lnTo>
                    <a:pt x="2958" y="807"/>
                  </a:lnTo>
                  <a:lnTo>
                    <a:pt x="2978" y="830"/>
                  </a:lnTo>
                  <a:lnTo>
                    <a:pt x="3001" y="850"/>
                  </a:lnTo>
                  <a:lnTo>
                    <a:pt x="3025" y="869"/>
                  </a:lnTo>
                  <a:lnTo>
                    <a:pt x="3051" y="888"/>
                  </a:lnTo>
                  <a:lnTo>
                    <a:pt x="3076" y="907"/>
                  </a:lnTo>
                  <a:lnTo>
                    <a:pt x="3100" y="926"/>
                  </a:lnTo>
                  <a:lnTo>
                    <a:pt x="3123" y="947"/>
                  </a:lnTo>
                  <a:lnTo>
                    <a:pt x="3143" y="968"/>
                  </a:lnTo>
                  <a:lnTo>
                    <a:pt x="3160" y="992"/>
                  </a:lnTo>
                  <a:lnTo>
                    <a:pt x="3173" y="1017"/>
                  </a:lnTo>
                  <a:lnTo>
                    <a:pt x="3182" y="1047"/>
                  </a:lnTo>
                  <a:lnTo>
                    <a:pt x="3186" y="1078"/>
                  </a:lnTo>
                  <a:lnTo>
                    <a:pt x="3187" y="1110"/>
                  </a:lnTo>
                  <a:lnTo>
                    <a:pt x="3184" y="1144"/>
                  </a:lnTo>
                  <a:lnTo>
                    <a:pt x="3180" y="1178"/>
                  </a:lnTo>
                  <a:lnTo>
                    <a:pt x="3175" y="1212"/>
                  </a:lnTo>
                  <a:lnTo>
                    <a:pt x="3171" y="1246"/>
                  </a:lnTo>
                  <a:lnTo>
                    <a:pt x="3169" y="1280"/>
                  </a:lnTo>
                  <a:lnTo>
                    <a:pt x="3169" y="1313"/>
                  </a:lnTo>
                  <a:lnTo>
                    <a:pt x="3173" y="1344"/>
                  </a:lnTo>
                  <a:lnTo>
                    <a:pt x="3181" y="1375"/>
                  </a:lnTo>
                  <a:lnTo>
                    <a:pt x="3193" y="1404"/>
                  </a:lnTo>
                  <a:lnTo>
                    <a:pt x="3209" y="1434"/>
                  </a:lnTo>
                  <a:lnTo>
                    <a:pt x="3225" y="1464"/>
                  </a:lnTo>
                  <a:lnTo>
                    <a:pt x="3243" y="1494"/>
                  </a:lnTo>
                  <a:lnTo>
                    <a:pt x="3260" y="1523"/>
                  </a:lnTo>
                  <a:lnTo>
                    <a:pt x="3275" y="1554"/>
                  </a:lnTo>
                  <a:lnTo>
                    <a:pt x="3287" y="1584"/>
                  </a:lnTo>
                  <a:lnTo>
                    <a:pt x="3295" y="1615"/>
                  </a:lnTo>
                  <a:lnTo>
                    <a:pt x="3298" y="1647"/>
                  </a:lnTo>
                  <a:lnTo>
                    <a:pt x="3295" y="1679"/>
                  </a:lnTo>
                  <a:lnTo>
                    <a:pt x="3287" y="1710"/>
                  </a:lnTo>
                  <a:lnTo>
                    <a:pt x="3275" y="1740"/>
                  </a:lnTo>
                  <a:lnTo>
                    <a:pt x="3260" y="1771"/>
                  </a:lnTo>
                  <a:lnTo>
                    <a:pt x="3243" y="1800"/>
                  </a:lnTo>
                  <a:lnTo>
                    <a:pt x="3225" y="1830"/>
                  </a:lnTo>
                  <a:lnTo>
                    <a:pt x="3209" y="1860"/>
                  </a:lnTo>
                  <a:lnTo>
                    <a:pt x="3193" y="1890"/>
                  </a:lnTo>
                  <a:lnTo>
                    <a:pt x="3181" y="1919"/>
                  </a:lnTo>
                  <a:lnTo>
                    <a:pt x="3173" y="1950"/>
                  </a:lnTo>
                  <a:lnTo>
                    <a:pt x="3169" y="1981"/>
                  </a:lnTo>
                  <a:lnTo>
                    <a:pt x="3169" y="2014"/>
                  </a:lnTo>
                  <a:lnTo>
                    <a:pt x="3171" y="2048"/>
                  </a:lnTo>
                  <a:lnTo>
                    <a:pt x="3175" y="2082"/>
                  </a:lnTo>
                  <a:lnTo>
                    <a:pt x="3180" y="2116"/>
                  </a:lnTo>
                  <a:lnTo>
                    <a:pt x="3184" y="2150"/>
                  </a:lnTo>
                  <a:lnTo>
                    <a:pt x="3187" y="2184"/>
                  </a:lnTo>
                  <a:lnTo>
                    <a:pt x="3186" y="2216"/>
                  </a:lnTo>
                  <a:lnTo>
                    <a:pt x="3182" y="2247"/>
                  </a:lnTo>
                  <a:lnTo>
                    <a:pt x="3173" y="2277"/>
                  </a:lnTo>
                  <a:lnTo>
                    <a:pt x="3160" y="2302"/>
                  </a:lnTo>
                  <a:lnTo>
                    <a:pt x="3143" y="2326"/>
                  </a:lnTo>
                  <a:lnTo>
                    <a:pt x="3123" y="2347"/>
                  </a:lnTo>
                  <a:lnTo>
                    <a:pt x="3100" y="2368"/>
                  </a:lnTo>
                  <a:lnTo>
                    <a:pt x="3076" y="2387"/>
                  </a:lnTo>
                  <a:lnTo>
                    <a:pt x="3051" y="2406"/>
                  </a:lnTo>
                  <a:lnTo>
                    <a:pt x="3025" y="2425"/>
                  </a:lnTo>
                  <a:lnTo>
                    <a:pt x="3001" y="2444"/>
                  </a:lnTo>
                  <a:lnTo>
                    <a:pt x="2978" y="2464"/>
                  </a:lnTo>
                  <a:lnTo>
                    <a:pt x="2958" y="2487"/>
                  </a:lnTo>
                  <a:lnTo>
                    <a:pt x="2940" y="2509"/>
                  </a:lnTo>
                  <a:lnTo>
                    <a:pt x="2926" y="2534"/>
                  </a:lnTo>
                  <a:lnTo>
                    <a:pt x="2914" y="2561"/>
                  </a:lnTo>
                  <a:lnTo>
                    <a:pt x="2904" y="2590"/>
                  </a:lnTo>
                  <a:lnTo>
                    <a:pt x="2895" y="2620"/>
                  </a:lnTo>
                  <a:lnTo>
                    <a:pt x="2887" y="2650"/>
                  </a:lnTo>
                  <a:lnTo>
                    <a:pt x="2879" y="2681"/>
                  </a:lnTo>
                  <a:lnTo>
                    <a:pt x="2870" y="2710"/>
                  </a:lnTo>
                  <a:lnTo>
                    <a:pt x="2860" y="2739"/>
                  </a:lnTo>
                  <a:lnTo>
                    <a:pt x="2848" y="2766"/>
                  </a:lnTo>
                  <a:lnTo>
                    <a:pt x="2833" y="2790"/>
                  </a:lnTo>
                  <a:lnTo>
                    <a:pt x="2815" y="2812"/>
                  </a:lnTo>
                  <a:lnTo>
                    <a:pt x="2793" y="2830"/>
                  </a:lnTo>
                  <a:lnTo>
                    <a:pt x="2769" y="2845"/>
                  </a:lnTo>
                  <a:lnTo>
                    <a:pt x="2742" y="2857"/>
                  </a:lnTo>
                  <a:lnTo>
                    <a:pt x="2713" y="2867"/>
                  </a:lnTo>
                  <a:lnTo>
                    <a:pt x="2684" y="2876"/>
                  </a:lnTo>
                  <a:lnTo>
                    <a:pt x="2653" y="2884"/>
                  </a:lnTo>
                  <a:lnTo>
                    <a:pt x="2623" y="2892"/>
                  </a:lnTo>
                  <a:lnTo>
                    <a:pt x="2593" y="2901"/>
                  </a:lnTo>
                  <a:lnTo>
                    <a:pt x="2564" y="2911"/>
                  </a:lnTo>
                  <a:lnTo>
                    <a:pt x="2537" y="2923"/>
                  </a:lnTo>
                  <a:lnTo>
                    <a:pt x="2512" y="2937"/>
                  </a:lnTo>
                  <a:lnTo>
                    <a:pt x="2490" y="2955"/>
                  </a:lnTo>
                  <a:lnTo>
                    <a:pt x="2467" y="2975"/>
                  </a:lnTo>
                  <a:lnTo>
                    <a:pt x="2447" y="2998"/>
                  </a:lnTo>
                  <a:lnTo>
                    <a:pt x="2428" y="3022"/>
                  </a:lnTo>
                  <a:lnTo>
                    <a:pt x="2409" y="3047"/>
                  </a:lnTo>
                  <a:lnTo>
                    <a:pt x="2390" y="3072"/>
                  </a:lnTo>
                  <a:lnTo>
                    <a:pt x="2371" y="3096"/>
                  </a:lnTo>
                  <a:lnTo>
                    <a:pt x="2350" y="3119"/>
                  </a:lnTo>
                  <a:lnTo>
                    <a:pt x="2329" y="3139"/>
                  </a:lnTo>
                  <a:lnTo>
                    <a:pt x="2305" y="3156"/>
                  </a:lnTo>
                  <a:lnTo>
                    <a:pt x="2280" y="3169"/>
                  </a:lnTo>
                  <a:lnTo>
                    <a:pt x="2250" y="3178"/>
                  </a:lnTo>
                  <a:lnTo>
                    <a:pt x="2219" y="3182"/>
                  </a:lnTo>
                  <a:lnTo>
                    <a:pt x="2187" y="3183"/>
                  </a:lnTo>
                  <a:lnTo>
                    <a:pt x="2153" y="3180"/>
                  </a:lnTo>
                  <a:lnTo>
                    <a:pt x="2119" y="3176"/>
                  </a:lnTo>
                  <a:lnTo>
                    <a:pt x="2085" y="3171"/>
                  </a:lnTo>
                  <a:lnTo>
                    <a:pt x="2051" y="3167"/>
                  </a:lnTo>
                  <a:lnTo>
                    <a:pt x="2017" y="3165"/>
                  </a:lnTo>
                  <a:lnTo>
                    <a:pt x="1984" y="3165"/>
                  </a:lnTo>
                  <a:lnTo>
                    <a:pt x="1953" y="3169"/>
                  </a:lnTo>
                  <a:lnTo>
                    <a:pt x="1921" y="3177"/>
                  </a:lnTo>
                  <a:lnTo>
                    <a:pt x="1892" y="3189"/>
                  </a:lnTo>
                  <a:lnTo>
                    <a:pt x="1862" y="3205"/>
                  </a:lnTo>
                  <a:lnTo>
                    <a:pt x="1832" y="3221"/>
                  </a:lnTo>
                  <a:lnTo>
                    <a:pt x="1802" y="3239"/>
                  </a:lnTo>
                  <a:lnTo>
                    <a:pt x="1773" y="3256"/>
                  </a:lnTo>
                  <a:lnTo>
                    <a:pt x="1742" y="3271"/>
                  </a:lnTo>
                  <a:lnTo>
                    <a:pt x="1712" y="3283"/>
                  </a:lnTo>
                  <a:lnTo>
                    <a:pt x="1681" y="3291"/>
                  </a:lnTo>
                  <a:lnTo>
                    <a:pt x="1649" y="3294"/>
                  </a:lnTo>
                  <a:lnTo>
                    <a:pt x="1617" y="3291"/>
                  </a:lnTo>
                  <a:lnTo>
                    <a:pt x="1586" y="3283"/>
                  </a:lnTo>
                  <a:lnTo>
                    <a:pt x="1556" y="3271"/>
                  </a:lnTo>
                  <a:lnTo>
                    <a:pt x="1525" y="3256"/>
                  </a:lnTo>
                  <a:lnTo>
                    <a:pt x="1496" y="3239"/>
                  </a:lnTo>
                  <a:lnTo>
                    <a:pt x="1466" y="3221"/>
                  </a:lnTo>
                  <a:lnTo>
                    <a:pt x="1436" y="3205"/>
                  </a:lnTo>
                  <a:lnTo>
                    <a:pt x="1406" y="3189"/>
                  </a:lnTo>
                  <a:lnTo>
                    <a:pt x="1376" y="3177"/>
                  </a:lnTo>
                  <a:lnTo>
                    <a:pt x="1345" y="3169"/>
                  </a:lnTo>
                  <a:lnTo>
                    <a:pt x="1314" y="3165"/>
                  </a:lnTo>
                  <a:lnTo>
                    <a:pt x="1281" y="3165"/>
                  </a:lnTo>
                  <a:lnTo>
                    <a:pt x="1247" y="3167"/>
                  </a:lnTo>
                  <a:lnTo>
                    <a:pt x="1213" y="3171"/>
                  </a:lnTo>
                  <a:lnTo>
                    <a:pt x="1179" y="3176"/>
                  </a:lnTo>
                  <a:lnTo>
                    <a:pt x="1145" y="3180"/>
                  </a:lnTo>
                  <a:lnTo>
                    <a:pt x="1111" y="3183"/>
                  </a:lnTo>
                  <a:lnTo>
                    <a:pt x="1079" y="3182"/>
                  </a:lnTo>
                  <a:lnTo>
                    <a:pt x="1048" y="3178"/>
                  </a:lnTo>
                  <a:lnTo>
                    <a:pt x="1018" y="3169"/>
                  </a:lnTo>
                  <a:lnTo>
                    <a:pt x="993" y="3156"/>
                  </a:lnTo>
                  <a:lnTo>
                    <a:pt x="969" y="3139"/>
                  </a:lnTo>
                  <a:lnTo>
                    <a:pt x="948" y="3119"/>
                  </a:lnTo>
                  <a:lnTo>
                    <a:pt x="927" y="3096"/>
                  </a:lnTo>
                  <a:lnTo>
                    <a:pt x="908" y="3072"/>
                  </a:lnTo>
                  <a:lnTo>
                    <a:pt x="889" y="3047"/>
                  </a:lnTo>
                  <a:lnTo>
                    <a:pt x="870" y="3022"/>
                  </a:lnTo>
                  <a:lnTo>
                    <a:pt x="851" y="2998"/>
                  </a:lnTo>
                  <a:lnTo>
                    <a:pt x="831" y="2975"/>
                  </a:lnTo>
                  <a:lnTo>
                    <a:pt x="808" y="2955"/>
                  </a:lnTo>
                  <a:lnTo>
                    <a:pt x="786" y="2937"/>
                  </a:lnTo>
                  <a:lnTo>
                    <a:pt x="761" y="2923"/>
                  </a:lnTo>
                  <a:lnTo>
                    <a:pt x="734" y="2911"/>
                  </a:lnTo>
                  <a:lnTo>
                    <a:pt x="705" y="2901"/>
                  </a:lnTo>
                  <a:lnTo>
                    <a:pt x="675" y="2892"/>
                  </a:lnTo>
                  <a:lnTo>
                    <a:pt x="645" y="2884"/>
                  </a:lnTo>
                  <a:lnTo>
                    <a:pt x="614" y="2876"/>
                  </a:lnTo>
                  <a:lnTo>
                    <a:pt x="585" y="2867"/>
                  </a:lnTo>
                  <a:lnTo>
                    <a:pt x="556" y="2857"/>
                  </a:lnTo>
                  <a:lnTo>
                    <a:pt x="529" y="2845"/>
                  </a:lnTo>
                  <a:lnTo>
                    <a:pt x="505" y="2830"/>
                  </a:lnTo>
                  <a:lnTo>
                    <a:pt x="483" y="2812"/>
                  </a:lnTo>
                  <a:lnTo>
                    <a:pt x="465" y="2790"/>
                  </a:lnTo>
                  <a:lnTo>
                    <a:pt x="450" y="2766"/>
                  </a:lnTo>
                  <a:lnTo>
                    <a:pt x="438" y="2739"/>
                  </a:lnTo>
                  <a:lnTo>
                    <a:pt x="428" y="2710"/>
                  </a:lnTo>
                  <a:lnTo>
                    <a:pt x="419" y="2681"/>
                  </a:lnTo>
                  <a:lnTo>
                    <a:pt x="411" y="2650"/>
                  </a:lnTo>
                  <a:lnTo>
                    <a:pt x="403" y="2620"/>
                  </a:lnTo>
                  <a:lnTo>
                    <a:pt x="394" y="2590"/>
                  </a:lnTo>
                  <a:lnTo>
                    <a:pt x="384" y="2561"/>
                  </a:lnTo>
                  <a:lnTo>
                    <a:pt x="372" y="2534"/>
                  </a:lnTo>
                  <a:lnTo>
                    <a:pt x="358" y="2509"/>
                  </a:lnTo>
                  <a:lnTo>
                    <a:pt x="340" y="2487"/>
                  </a:lnTo>
                  <a:lnTo>
                    <a:pt x="320" y="2464"/>
                  </a:lnTo>
                  <a:lnTo>
                    <a:pt x="297" y="2444"/>
                  </a:lnTo>
                  <a:lnTo>
                    <a:pt x="272" y="2425"/>
                  </a:lnTo>
                  <a:lnTo>
                    <a:pt x="247" y="2406"/>
                  </a:lnTo>
                  <a:lnTo>
                    <a:pt x="222" y="2387"/>
                  </a:lnTo>
                  <a:lnTo>
                    <a:pt x="198" y="2368"/>
                  </a:lnTo>
                  <a:lnTo>
                    <a:pt x="175" y="2347"/>
                  </a:lnTo>
                  <a:lnTo>
                    <a:pt x="155" y="2326"/>
                  </a:lnTo>
                  <a:lnTo>
                    <a:pt x="138" y="2302"/>
                  </a:lnTo>
                  <a:lnTo>
                    <a:pt x="125" y="2277"/>
                  </a:lnTo>
                  <a:lnTo>
                    <a:pt x="116" y="2247"/>
                  </a:lnTo>
                  <a:lnTo>
                    <a:pt x="112" y="2216"/>
                  </a:lnTo>
                  <a:lnTo>
                    <a:pt x="111" y="2184"/>
                  </a:lnTo>
                  <a:lnTo>
                    <a:pt x="114" y="2150"/>
                  </a:lnTo>
                  <a:lnTo>
                    <a:pt x="118" y="2116"/>
                  </a:lnTo>
                  <a:lnTo>
                    <a:pt x="123" y="2082"/>
                  </a:lnTo>
                  <a:lnTo>
                    <a:pt x="127" y="2048"/>
                  </a:lnTo>
                  <a:lnTo>
                    <a:pt x="129" y="2014"/>
                  </a:lnTo>
                  <a:lnTo>
                    <a:pt x="129" y="1981"/>
                  </a:lnTo>
                  <a:lnTo>
                    <a:pt x="125" y="1950"/>
                  </a:lnTo>
                  <a:lnTo>
                    <a:pt x="117" y="1919"/>
                  </a:lnTo>
                  <a:lnTo>
                    <a:pt x="105" y="1890"/>
                  </a:lnTo>
                  <a:lnTo>
                    <a:pt x="90" y="1860"/>
                  </a:lnTo>
                  <a:lnTo>
                    <a:pt x="73" y="1830"/>
                  </a:lnTo>
                  <a:lnTo>
                    <a:pt x="55" y="1800"/>
                  </a:lnTo>
                  <a:lnTo>
                    <a:pt x="38" y="1771"/>
                  </a:lnTo>
                  <a:lnTo>
                    <a:pt x="23" y="1740"/>
                  </a:lnTo>
                  <a:lnTo>
                    <a:pt x="11" y="1710"/>
                  </a:lnTo>
                  <a:lnTo>
                    <a:pt x="3" y="1679"/>
                  </a:lnTo>
                  <a:lnTo>
                    <a:pt x="0" y="1647"/>
                  </a:lnTo>
                  <a:lnTo>
                    <a:pt x="3" y="1615"/>
                  </a:lnTo>
                  <a:lnTo>
                    <a:pt x="11" y="1584"/>
                  </a:lnTo>
                  <a:lnTo>
                    <a:pt x="23" y="1554"/>
                  </a:lnTo>
                  <a:lnTo>
                    <a:pt x="38" y="1523"/>
                  </a:lnTo>
                  <a:lnTo>
                    <a:pt x="55" y="1494"/>
                  </a:lnTo>
                  <a:lnTo>
                    <a:pt x="73" y="1464"/>
                  </a:lnTo>
                  <a:lnTo>
                    <a:pt x="90" y="1434"/>
                  </a:lnTo>
                  <a:lnTo>
                    <a:pt x="105" y="1404"/>
                  </a:lnTo>
                  <a:lnTo>
                    <a:pt x="117" y="1375"/>
                  </a:lnTo>
                  <a:lnTo>
                    <a:pt x="125" y="1344"/>
                  </a:lnTo>
                  <a:lnTo>
                    <a:pt x="129" y="1313"/>
                  </a:lnTo>
                  <a:lnTo>
                    <a:pt x="129" y="1280"/>
                  </a:lnTo>
                  <a:lnTo>
                    <a:pt x="127" y="1246"/>
                  </a:lnTo>
                  <a:lnTo>
                    <a:pt x="123" y="1212"/>
                  </a:lnTo>
                  <a:lnTo>
                    <a:pt x="118" y="1178"/>
                  </a:lnTo>
                  <a:lnTo>
                    <a:pt x="114" y="1144"/>
                  </a:lnTo>
                  <a:lnTo>
                    <a:pt x="111" y="1110"/>
                  </a:lnTo>
                  <a:lnTo>
                    <a:pt x="112" y="1078"/>
                  </a:lnTo>
                  <a:lnTo>
                    <a:pt x="116" y="1047"/>
                  </a:lnTo>
                  <a:lnTo>
                    <a:pt x="125" y="1017"/>
                  </a:lnTo>
                  <a:lnTo>
                    <a:pt x="138" y="992"/>
                  </a:lnTo>
                  <a:lnTo>
                    <a:pt x="155" y="968"/>
                  </a:lnTo>
                  <a:lnTo>
                    <a:pt x="175" y="947"/>
                  </a:lnTo>
                  <a:lnTo>
                    <a:pt x="198" y="926"/>
                  </a:lnTo>
                  <a:lnTo>
                    <a:pt x="222" y="907"/>
                  </a:lnTo>
                  <a:lnTo>
                    <a:pt x="247" y="888"/>
                  </a:lnTo>
                  <a:lnTo>
                    <a:pt x="272" y="869"/>
                  </a:lnTo>
                  <a:lnTo>
                    <a:pt x="297" y="850"/>
                  </a:lnTo>
                  <a:lnTo>
                    <a:pt x="320" y="830"/>
                  </a:lnTo>
                  <a:lnTo>
                    <a:pt x="340" y="807"/>
                  </a:lnTo>
                  <a:lnTo>
                    <a:pt x="358" y="785"/>
                  </a:lnTo>
                  <a:lnTo>
                    <a:pt x="372" y="760"/>
                  </a:lnTo>
                  <a:lnTo>
                    <a:pt x="384" y="733"/>
                  </a:lnTo>
                  <a:lnTo>
                    <a:pt x="394" y="704"/>
                  </a:lnTo>
                  <a:lnTo>
                    <a:pt x="403" y="674"/>
                  </a:lnTo>
                  <a:lnTo>
                    <a:pt x="411" y="644"/>
                  </a:lnTo>
                  <a:lnTo>
                    <a:pt x="419" y="613"/>
                  </a:lnTo>
                  <a:lnTo>
                    <a:pt x="428" y="584"/>
                  </a:lnTo>
                  <a:lnTo>
                    <a:pt x="438" y="555"/>
                  </a:lnTo>
                  <a:lnTo>
                    <a:pt x="450" y="528"/>
                  </a:lnTo>
                  <a:lnTo>
                    <a:pt x="465" y="504"/>
                  </a:lnTo>
                  <a:lnTo>
                    <a:pt x="483" y="482"/>
                  </a:lnTo>
                  <a:lnTo>
                    <a:pt x="505" y="464"/>
                  </a:lnTo>
                  <a:lnTo>
                    <a:pt x="529" y="449"/>
                  </a:lnTo>
                  <a:lnTo>
                    <a:pt x="556" y="437"/>
                  </a:lnTo>
                  <a:lnTo>
                    <a:pt x="585" y="427"/>
                  </a:lnTo>
                  <a:lnTo>
                    <a:pt x="614" y="418"/>
                  </a:lnTo>
                  <a:lnTo>
                    <a:pt x="645" y="410"/>
                  </a:lnTo>
                  <a:lnTo>
                    <a:pt x="675" y="402"/>
                  </a:lnTo>
                  <a:lnTo>
                    <a:pt x="705" y="393"/>
                  </a:lnTo>
                  <a:lnTo>
                    <a:pt x="734" y="383"/>
                  </a:lnTo>
                  <a:lnTo>
                    <a:pt x="761" y="371"/>
                  </a:lnTo>
                  <a:lnTo>
                    <a:pt x="786" y="357"/>
                  </a:lnTo>
                  <a:lnTo>
                    <a:pt x="808" y="339"/>
                  </a:lnTo>
                  <a:lnTo>
                    <a:pt x="831" y="319"/>
                  </a:lnTo>
                  <a:lnTo>
                    <a:pt x="851" y="296"/>
                  </a:lnTo>
                  <a:lnTo>
                    <a:pt x="870" y="272"/>
                  </a:lnTo>
                  <a:lnTo>
                    <a:pt x="889" y="247"/>
                  </a:lnTo>
                  <a:lnTo>
                    <a:pt x="908" y="222"/>
                  </a:lnTo>
                  <a:lnTo>
                    <a:pt x="927" y="198"/>
                  </a:lnTo>
                  <a:lnTo>
                    <a:pt x="948" y="175"/>
                  </a:lnTo>
                  <a:lnTo>
                    <a:pt x="969" y="155"/>
                  </a:lnTo>
                  <a:lnTo>
                    <a:pt x="993" y="138"/>
                  </a:lnTo>
                  <a:lnTo>
                    <a:pt x="1018" y="125"/>
                  </a:lnTo>
                  <a:lnTo>
                    <a:pt x="1048" y="116"/>
                  </a:lnTo>
                  <a:lnTo>
                    <a:pt x="1079" y="112"/>
                  </a:lnTo>
                  <a:lnTo>
                    <a:pt x="1111" y="111"/>
                  </a:lnTo>
                  <a:lnTo>
                    <a:pt x="1145" y="114"/>
                  </a:lnTo>
                  <a:lnTo>
                    <a:pt x="1179" y="118"/>
                  </a:lnTo>
                  <a:lnTo>
                    <a:pt x="1213" y="123"/>
                  </a:lnTo>
                  <a:lnTo>
                    <a:pt x="1247" y="127"/>
                  </a:lnTo>
                  <a:lnTo>
                    <a:pt x="1281" y="129"/>
                  </a:lnTo>
                  <a:lnTo>
                    <a:pt x="1314" y="129"/>
                  </a:lnTo>
                  <a:lnTo>
                    <a:pt x="1345" y="125"/>
                  </a:lnTo>
                  <a:lnTo>
                    <a:pt x="1376" y="117"/>
                  </a:lnTo>
                  <a:lnTo>
                    <a:pt x="1406" y="105"/>
                  </a:lnTo>
                  <a:lnTo>
                    <a:pt x="1436" y="89"/>
                  </a:lnTo>
                  <a:lnTo>
                    <a:pt x="1466" y="73"/>
                  </a:lnTo>
                  <a:lnTo>
                    <a:pt x="1496" y="55"/>
                  </a:lnTo>
                  <a:lnTo>
                    <a:pt x="1525" y="38"/>
                  </a:lnTo>
                  <a:lnTo>
                    <a:pt x="1556" y="23"/>
                  </a:lnTo>
                  <a:lnTo>
                    <a:pt x="1586" y="11"/>
                  </a:lnTo>
                  <a:lnTo>
                    <a:pt x="1617" y="3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</p:sp>
      </p:grpSp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457200" y="1202436"/>
            <a:ext cx="6647688" cy="445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Verdana"/>
              <a:buNone/>
            </a:pPr>
            <a:r>
              <a:rPr lang="it-IT" sz="6200">
                <a:latin typeface="Verdana"/>
                <a:ea typeface="Verdana"/>
                <a:cs typeface="Verdana"/>
                <a:sym typeface="Verdana"/>
              </a:rPr>
              <a:t>Fake News:</a:t>
            </a:r>
            <a:br>
              <a:rPr lang="it-IT" sz="6200">
                <a:latin typeface="Verdana"/>
                <a:ea typeface="Verdana"/>
                <a:cs typeface="Verdana"/>
                <a:sym typeface="Verdana"/>
              </a:rPr>
            </a:br>
            <a:r>
              <a:rPr lang="it-IT" sz="6200">
                <a:latin typeface="Verdana"/>
                <a:ea typeface="Verdana"/>
                <a:cs typeface="Verdana"/>
                <a:sym typeface="Verdana"/>
              </a:rPr>
              <a:t>psicotecnologie per un ecosistema mediale</a:t>
            </a: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8260039" y="613447"/>
            <a:ext cx="3169961" cy="562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rete di sistemi automatizzati che ingegnerizzano e manipolano le connessioni, tracciano i desideri codificando le relazioni tra persone, cose e idee in algoritmi per riconoscere ciò che le persone vogliono e come.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Tale struttura algoritmica può suggerire, prevedere o filtrare le informazioni in base alle preferenze degli utenti, creando una camera di eco che potrebbe essere interessante per loro o confermare le loro convinzioni preesistenti: filter bubble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 esempio l’App che ha offerto gratuitamente un test psicologico, in cambio delle informazioni su FB, «This is your digital life» di Cambridge Analytica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2" y="0"/>
            <a:ext cx="12191996" cy="6858000"/>
          </a:xfrm>
          <a:prstGeom prst="rect">
            <a:avLst/>
          </a:prstGeom>
          <a:solidFill>
            <a:srgbClr val="1F3864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9766456" y="591688"/>
            <a:ext cx="2425541" cy="5347085"/>
          </a:xfrm>
          <a:custGeom>
            <a:avLst/>
            <a:gdLst/>
            <a:ahLst/>
            <a:cxnLst/>
            <a:rect l="l" t="t" r="r" b="b"/>
            <a:pathLst>
              <a:path w="2425541" h="5347085" extrusionOk="0">
                <a:moveTo>
                  <a:pt x="2425541" y="0"/>
                </a:moveTo>
                <a:lnTo>
                  <a:pt x="2425541" y="5347085"/>
                </a:lnTo>
                <a:lnTo>
                  <a:pt x="2392586" y="5333903"/>
                </a:lnTo>
                <a:lnTo>
                  <a:pt x="2338684" y="5319993"/>
                </a:lnTo>
                <a:lnTo>
                  <a:pt x="2284781" y="5313037"/>
                </a:lnTo>
                <a:lnTo>
                  <a:pt x="2227401" y="5313037"/>
                </a:lnTo>
                <a:lnTo>
                  <a:pt x="2168282" y="5316515"/>
                </a:lnTo>
                <a:lnTo>
                  <a:pt x="2109162" y="5323470"/>
                </a:lnTo>
                <a:lnTo>
                  <a:pt x="2050043" y="5332164"/>
                </a:lnTo>
                <a:lnTo>
                  <a:pt x="1990924" y="5339119"/>
                </a:lnTo>
                <a:lnTo>
                  <a:pt x="1931805" y="5344336"/>
                </a:lnTo>
                <a:lnTo>
                  <a:pt x="1876163" y="5342597"/>
                </a:lnTo>
                <a:lnTo>
                  <a:pt x="1822261" y="5335642"/>
                </a:lnTo>
                <a:lnTo>
                  <a:pt x="1770097" y="5319993"/>
                </a:lnTo>
                <a:lnTo>
                  <a:pt x="1726627" y="5297388"/>
                </a:lnTo>
                <a:lnTo>
                  <a:pt x="1684896" y="5267829"/>
                </a:lnTo>
                <a:lnTo>
                  <a:pt x="1648381" y="5233053"/>
                </a:lnTo>
                <a:lnTo>
                  <a:pt x="1611866" y="5193060"/>
                </a:lnTo>
                <a:lnTo>
                  <a:pt x="1578829" y="5151329"/>
                </a:lnTo>
                <a:lnTo>
                  <a:pt x="1545792" y="5107859"/>
                </a:lnTo>
                <a:lnTo>
                  <a:pt x="1512755" y="5064389"/>
                </a:lnTo>
                <a:lnTo>
                  <a:pt x="1479717" y="5022658"/>
                </a:lnTo>
                <a:lnTo>
                  <a:pt x="1444942" y="4982666"/>
                </a:lnTo>
                <a:lnTo>
                  <a:pt x="1404949" y="4947890"/>
                </a:lnTo>
                <a:lnTo>
                  <a:pt x="1366696" y="4916591"/>
                </a:lnTo>
                <a:lnTo>
                  <a:pt x="1323226" y="4892248"/>
                </a:lnTo>
                <a:lnTo>
                  <a:pt x="1276278" y="4871383"/>
                </a:lnTo>
                <a:lnTo>
                  <a:pt x="1225853" y="4853995"/>
                </a:lnTo>
                <a:lnTo>
                  <a:pt x="1173689" y="4838346"/>
                </a:lnTo>
                <a:lnTo>
                  <a:pt x="1121525" y="4824435"/>
                </a:lnTo>
                <a:lnTo>
                  <a:pt x="1067622" y="4810525"/>
                </a:lnTo>
                <a:lnTo>
                  <a:pt x="1017197" y="4794876"/>
                </a:lnTo>
                <a:lnTo>
                  <a:pt x="966772" y="4777488"/>
                </a:lnTo>
                <a:lnTo>
                  <a:pt x="919824" y="4756622"/>
                </a:lnTo>
                <a:lnTo>
                  <a:pt x="878093" y="4730540"/>
                </a:lnTo>
                <a:lnTo>
                  <a:pt x="839840" y="4699242"/>
                </a:lnTo>
                <a:lnTo>
                  <a:pt x="808541" y="4660988"/>
                </a:lnTo>
                <a:lnTo>
                  <a:pt x="782459" y="4619257"/>
                </a:lnTo>
                <a:lnTo>
                  <a:pt x="761594" y="4572309"/>
                </a:lnTo>
                <a:lnTo>
                  <a:pt x="744206" y="4521884"/>
                </a:lnTo>
                <a:lnTo>
                  <a:pt x="728556" y="4471459"/>
                </a:lnTo>
                <a:lnTo>
                  <a:pt x="714646" y="4417556"/>
                </a:lnTo>
                <a:lnTo>
                  <a:pt x="700736" y="4365393"/>
                </a:lnTo>
                <a:lnTo>
                  <a:pt x="685087" y="4313229"/>
                </a:lnTo>
                <a:lnTo>
                  <a:pt x="667699" y="4262803"/>
                </a:lnTo>
                <a:lnTo>
                  <a:pt x="646833" y="4215856"/>
                </a:lnTo>
                <a:lnTo>
                  <a:pt x="622490" y="4172386"/>
                </a:lnTo>
                <a:lnTo>
                  <a:pt x="591191" y="4134132"/>
                </a:lnTo>
                <a:lnTo>
                  <a:pt x="556416" y="4094140"/>
                </a:lnTo>
                <a:lnTo>
                  <a:pt x="516423" y="4059364"/>
                </a:lnTo>
                <a:lnTo>
                  <a:pt x="472953" y="4026327"/>
                </a:lnTo>
                <a:lnTo>
                  <a:pt x="429483" y="3993290"/>
                </a:lnTo>
                <a:lnTo>
                  <a:pt x="386013" y="3960253"/>
                </a:lnTo>
                <a:lnTo>
                  <a:pt x="344282" y="3927215"/>
                </a:lnTo>
                <a:lnTo>
                  <a:pt x="304290" y="3890701"/>
                </a:lnTo>
                <a:lnTo>
                  <a:pt x="269514" y="3854186"/>
                </a:lnTo>
                <a:lnTo>
                  <a:pt x="239954" y="3812455"/>
                </a:lnTo>
                <a:lnTo>
                  <a:pt x="217350" y="3768985"/>
                </a:lnTo>
                <a:lnTo>
                  <a:pt x="201701" y="3716821"/>
                </a:lnTo>
                <a:lnTo>
                  <a:pt x="194745" y="3662918"/>
                </a:lnTo>
                <a:lnTo>
                  <a:pt x="193007" y="3607277"/>
                </a:lnTo>
                <a:lnTo>
                  <a:pt x="198223" y="3548157"/>
                </a:lnTo>
                <a:lnTo>
                  <a:pt x="205178" y="3489038"/>
                </a:lnTo>
                <a:lnTo>
                  <a:pt x="213872" y="3429919"/>
                </a:lnTo>
                <a:lnTo>
                  <a:pt x="220827" y="3370800"/>
                </a:lnTo>
                <a:lnTo>
                  <a:pt x="224305" y="3311681"/>
                </a:lnTo>
                <a:lnTo>
                  <a:pt x="224305" y="3254301"/>
                </a:lnTo>
                <a:lnTo>
                  <a:pt x="217350" y="3200398"/>
                </a:lnTo>
                <a:lnTo>
                  <a:pt x="203439" y="3146495"/>
                </a:lnTo>
                <a:lnTo>
                  <a:pt x="182574" y="3096070"/>
                </a:lnTo>
                <a:lnTo>
                  <a:pt x="156492" y="3043906"/>
                </a:lnTo>
                <a:lnTo>
                  <a:pt x="126932" y="2991742"/>
                </a:lnTo>
                <a:lnTo>
                  <a:pt x="95634" y="2939578"/>
                </a:lnTo>
                <a:lnTo>
                  <a:pt x="66074" y="2889153"/>
                </a:lnTo>
                <a:lnTo>
                  <a:pt x="39992" y="2835250"/>
                </a:lnTo>
                <a:lnTo>
                  <a:pt x="19127" y="2783086"/>
                </a:lnTo>
                <a:lnTo>
                  <a:pt x="5216" y="2729184"/>
                </a:lnTo>
                <a:lnTo>
                  <a:pt x="0" y="2673542"/>
                </a:lnTo>
                <a:lnTo>
                  <a:pt x="5216" y="2617901"/>
                </a:lnTo>
                <a:lnTo>
                  <a:pt x="19127" y="2563998"/>
                </a:lnTo>
                <a:lnTo>
                  <a:pt x="39992" y="2511834"/>
                </a:lnTo>
                <a:lnTo>
                  <a:pt x="66074" y="2457931"/>
                </a:lnTo>
                <a:lnTo>
                  <a:pt x="95634" y="2407506"/>
                </a:lnTo>
                <a:lnTo>
                  <a:pt x="126932" y="2355342"/>
                </a:lnTo>
                <a:lnTo>
                  <a:pt x="156492" y="2303178"/>
                </a:lnTo>
                <a:lnTo>
                  <a:pt x="182574" y="2251015"/>
                </a:lnTo>
                <a:lnTo>
                  <a:pt x="203439" y="2200589"/>
                </a:lnTo>
                <a:lnTo>
                  <a:pt x="217350" y="2146687"/>
                </a:lnTo>
                <a:lnTo>
                  <a:pt x="224305" y="2092784"/>
                </a:lnTo>
                <a:lnTo>
                  <a:pt x="224305" y="2035403"/>
                </a:lnTo>
                <a:lnTo>
                  <a:pt x="220827" y="1976284"/>
                </a:lnTo>
                <a:lnTo>
                  <a:pt x="213872" y="1917165"/>
                </a:lnTo>
                <a:lnTo>
                  <a:pt x="205178" y="1858046"/>
                </a:lnTo>
                <a:lnTo>
                  <a:pt x="198223" y="1798927"/>
                </a:lnTo>
                <a:lnTo>
                  <a:pt x="193007" y="1739808"/>
                </a:lnTo>
                <a:lnTo>
                  <a:pt x="194745" y="1684166"/>
                </a:lnTo>
                <a:lnTo>
                  <a:pt x="201701" y="1630263"/>
                </a:lnTo>
                <a:lnTo>
                  <a:pt x="217350" y="1578100"/>
                </a:lnTo>
                <a:lnTo>
                  <a:pt x="239954" y="1534630"/>
                </a:lnTo>
                <a:lnTo>
                  <a:pt x="269514" y="1492898"/>
                </a:lnTo>
                <a:lnTo>
                  <a:pt x="304290" y="1456384"/>
                </a:lnTo>
                <a:lnTo>
                  <a:pt x="344282" y="1419869"/>
                </a:lnTo>
                <a:lnTo>
                  <a:pt x="386013" y="1386832"/>
                </a:lnTo>
                <a:lnTo>
                  <a:pt x="429483" y="1353795"/>
                </a:lnTo>
                <a:lnTo>
                  <a:pt x="472953" y="1320757"/>
                </a:lnTo>
                <a:lnTo>
                  <a:pt x="516423" y="1287720"/>
                </a:lnTo>
                <a:lnTo>
                  <a:pt x="556416" y="1252944"/>
                </a:lnTo>
                <a:lnTo>
                  <a:pt x="591191" y="1212952"/>
                </a:lnTo>
                <a:lnTo>
                  <a:pt x="622490" y="1174698"/>
                </a:lnTo>
                <a:lnTo>
                  <a:pt x="646833" y="1131229"/>
                </a:lnTo>
                <a:lnTo>
                  <a:pt x="667699" y="1084281"/>
                </a:lnTo>
                <a:lnTo>
                  <a:pt x="685087" y="1033856"/>
                </a:lnTo>
                <a:lnTo>
                  <a:pt x="700736" y="981692"/>
                </a:lnTo>
                <a:lnTo>
                  <a:pt x="714646" y="929528"/>
                </a:lnTo>
                <a:lnTo>
                  <a:pt x="728556" y="875625"/>
                </a:lnTo>
                <a:lnTo>
                  <a:pt x="744206" y="825200"/>
                </a:lnTo>
                <a:lnTo>
                  <a:pt x="761594" y="774775"/>
                </a:lnTo>
                <a:lnTo>
                  <a:pt x="782459" y="727827"/>
                </a:lnTo>
                <a:lnTo>
                  <a:pt x="808541" y="686096"/>
                </a:lnTo>
                <a:lnTo>
                  <a:pt x="839840" y="647843"/>
                </a:lnTo>
                <a:lnTo>
                  <a:pt x="878093" y="616544"/>
                </a:lnTo>
                <a:lnTo>
                  <a:pt x="919824" y="590462"/>
                </a:lnTo>
                <a:lnTo>
                  <a:pt x="966772" y="569597"/>
                </a:lnTo>
                <a:lnTo>
                  <a:pt x="1017197" y="552209"/>
                </a:lnTo>
                <a:lnTo>
                  <a:pt x="1067622" y="536560"/>
                </a:lnTo>
                <a:lnTo>
                  <a:pt x="1121525" y="522649"/>
                </a:lnTo>
                <a:lnTo>
                  <a:pt x="1173689" y="508739"/>
                </a:lnTo>
                <a:lnTo>
                  <a:pt x="1225853" y="493090"/>
                </a:lnTo>
                <a:lnTo>
                  <a:pt x="1276278" y="475702"/>
                </a:lnTo>
                <a:lnTo>
                  <a:pt x="1323226" y="454836"/>
                </a:lnTo>
                <a:lnTo>
                  <a:pt x="1366696" y="430493"/>
                </a:lnTo>
                <a:lnTo>
                  <a:pt x="1404949" y="399195"/>
                </a:lnTo>
                <a:lnTo>
                  <a:pt x="1444942" y="364419"/>
                </a:lnTo>
                <a:lnTo>
                  <a:pt x="1479717" y="324426"/>
                </a:lnTo>
                <a:lnTo>
                  <a:pt x="1512755" y="282695"/>
                </a:lnTo>
                <a:lnTo>
                  <a:pt x="1545792" y="239225"/>
                </a:lnTo>
                <a:lnTo>
                  <a:pt x="1578829" y="195755"/>
                </a:lnTo>
                <a:lnTo>
                  <a:pt x="1611866" y="154024"/>
                </a:lnTo>
                <a:lnTo>
                  <a:pt x="1648381" y="114032"/>
                </a:lnTo>
                <a:lnTo>
                  <a:pt x="1684896" y="79256"/>
                </a:lnTo>
                <a:lnTo>
                  <a:pt x="1726627" y="49696"/>
                </a:lnTo>
                <a:lnTo>
                  <a:pt x="1770097" y="27092"/>
                </a:lnTo>
                <a:lnTo>
                  <a:pt x="1822261" y="11443"/>
                </a:lnTo>
                <a:lnTo>
                  <a:pt x="1876163" y="4487"/>
                </a:lnTo>
                <a:lnTo>
                  <a:pt x="1931805" y="2749"/>
                </a:lnTo>
                <a:lnTo>
                  <a:pt x="1990924" y="7965"/>
                </a:lnTo>
                <a:lnTo>
                  <a:pt x="2050043" y="14920"/>
                </a:lnTo>
                <a:lnTo>
                  <a:pt x="2109162" y="23614"/>
                </a:lnTo>
                <a:lnTo>
                  <a:pt x="2168282" y="30569"/>
                </a:lnTo>
                <a:lnTo>
                  <a:pt x="2227401" y="34047"/>
                </a:lnTo>
                <a:lnTo>
                  <a:pt x="2284781" y="34047"/>
                </a:lnTo>
                <a:lnTo>
                  <a:pt x="2338684" y="27092"/>
                </a:lnTo>
                <a:lnTo>
                  <a:pt x="2392586" y="13181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</p:sp>
      <p:sp>
        <p:nvSpPr>
          <p:cNvPr id="243" name="Google Shape;243;p14"/>
          <p:cNvSpPr/>
          <p:nvPr/>
        </p:nvSpPr>
        <p:spPr>
          <a:xfrm>
            <a:off x="9766456" y="591688"/>
            <a:ext cx="2425541" cy="5347085"/>
          </a:xfrm>
          <a:custGeom>
            <a:avLst/>
            <a:gdLst/>
            <a:ahLst/>
            <a:cxnLst/>
            <a:rect l="l" t="t" r="r" b="b"/>
            <a:pathLst>
              <a:path w="2425541" h="5347085" extrusionOk="0">
                <a:moveTo>
                  <a:pt x="2425541" y="0"/>
                </a:moveTo>
                <a:lnTo>
                  <a:pt x="2425541" y="5347085"/>
                </a:lnTo>
                <a:lnTo>
                  <a:pt x="2392586" y="5333903"/>
                </a:lnTo>
                <a:lnTo>
                  <a:pt x="2338684" y="5319993"/>
                </a:lnTo>
                <a:lnTo>
                  <a:pt x="2284781" y="5313037"/>
                </a:lnTo>
                <a:lnTo>
                  <a:pt x="2227401" y="5313037"/>
                </a:lnTo>
                <a:lnTo>
                  <a:pt x="2168282" y="5316515"/>
                </a:lnTo>
                <a:lnTo>
                  <a:pt x="2109162" y="5323470"/>
                </a:lnTo>
                <a:lnTo>
                  <a:pt x="2050043" y="5332164"/>
                </a:lnTo>
                <a:lnTo>
                  <a:pt x="1990924" y="5339119"/>
                </a:lnTo>
                <a:lnTo>
                  <a:pt x="1931805" y="5344336"/>
                </a:lnTo>
                <a:lnTo>
                  <a:pt x="1876163" y="5342597"/>
                </a:lnTo>
                <a:lnTo>
                  <a:pt x="1822261" y="5335642"/>
                </a:lnTo>
                <a:lnTo>
                  <a:pt x="1770097" y="5319993"/>
                </a:lnTo>
                <a:lnTo>
                  <a:pt x="1726627" y="5297388"/>
                </a:lnTo>
                <a:lnTo>
                  <a:pt x="1684896" y="5267829"/>
                </a:lnTo>
                <a:lnTo>
                  <a:pt x="1648381" y="5233053"/>
                </a:lnTo>
                <a:lnTo>
                  <a:pt x="1611866" y="5193060"/>
                </a:lnTo>
                <a:lnTo>
                  <a:pt x="1578829" y="5151329"/>
                </a:lnTo>
                <a:lnTo>
                  <a:pt x="1545792" y="5107859"/>
                </a:lnTo>
                <a:lnTo>
                  <a:pt x="1512755" y="5064389"/>
                </a:lnTo>
                <a:lnTo>
                  <a:pt x="1479717" y="5022658"/>
                </a:lnTo>
                <a:lnTo>
                  <a:pt x="1444942" y="4982666"/>
                </a:lnTo>
                <a:lnTo>
                  <a:pt x="1404949" y="4947890"/>
                </a:lnTo>
                <a:lnTo>
                  <a:pt x="1366696" y="4916591"/>
                </a:lnTo>
                <a:lnTo>
                  <a:pt x="1323226" y="4892248"/>
                </a:lnTo>
                <a:lnTo>
                  <a:pt x="1276278" y="4871383"/>
                </a:lnTo>
                <a:lnTo>
                  <a:pt x="1225853" y="4853995"/>
                </a:lnTo>
                <a:lnTo>
                  <a:pt x="1173689" y="4838346"/>
                </a:lnTo>
                <a:lnTo>
                  <a:pt x="1121525" y="4824435"/>
                </a:lnTo>
                <a:lnTo>
                  <a:pt x="1067622" y="4810525"/>
                </a:lnTo>
                <a:lnTo>
                  <a:pt x="1017197" y="4794876"/>
                </a:lnTo>
                <a:lnTo>
                  <a:pt x="966772" y="4777488"/>
                </a:lnTo>
                <a:lnTo>
                  <a:pt x="919824" y="4756622"/>
                </a:lnTo>
                <a:lnTo>
                  <a:pt x="878093" y="4730540"/>
                </a:lnTo>
                <a:lnTo>
                  <a:pt x="839840" y="4699242"/>
                </a:lnTo>
                <a:lnTo>
                  <a:pt x="808541" y="4660988"/>
                </a:lnTo>
                <a:lnTo>
                  <a:pt x="782459" y="4619257"/>
                </a:lnTo>
                <a:lnTo>
                  <a:pt x="761594" y="4572309"/>
                </a:lnTo>
                <a:lnTo>
                  <a:pt x="744206" y="4521884"/>
                </a:lnTo>
                <a:lnTo>
                  <a:pt x="728556" y="4471459"/>
                </a:lnTo>
                <a:lnTo>
                  <a:pt x="714646" y="4417556"/>
                </a:lnTo>
                <a:lnTo>
                  <a:pt x="700736" y="4365393"/>
                </a:lnTo>
                <a:lnTo>
                  <a:pt x="685087" y="4313229"/>
                </a:lnTo>
                <a:lnTo>
                  <a:pt x="667699" y="4262803"/>
                </a:lnTo>
                <a:lnTo>
                  <a:pt x="646833" y="4215856"/>
                </a:lnTo>
                <a:lnTo>
                  <a:pt x="622490" y="4172386"/>
                </a:lnTo>
                <a:lnTo>
                  <a:pt x="591191" y="4134132"/>
                </a:lnTo>
                <a:lnTo>
                  <a:pt x="556416" y="4094140"/>
                </a:lnTo>
                <a:lnTo>
                  <a:pt x="516423" y="4059364"/>
                </a:lnTo>
                <a:lnTo>
                  <a:pt x="472953" y="4026327"/>
                </a:lnTo>
                <a:lnTo>
                  <a:pt x="429483" y="3993290"/>
                </a:lnTo>
                <a:lnTo>
                  <a:pt x="386013" y="3960253"/>
                </a:lnTo>
                <a:lnTo>
                  <a:pt x="344282" y="3927215"/>
                </a:lnTo>
                <a:lnTo>
                  <a:pt x="304290" y="3890701"/>
                </a:lnTo>
                <a:lnTo>
                  <a:pt x="269514" y="3854186"/>
                </a:lnTo>
                <a:lnTo>
                  <a:pt x="239954" y="3812455"/>
                </a:lnTo>
                <a:lnTo>
                  <a:pt x="217350" y="3768985"/>
                </a:lnTo>
                <a:lnTo>
                  <a:pt x="201701" y="3716821"/>
                </a:lnTo>
                <a:lnTo>
                  <a:pt x="194745" y="3662918"/>
                </a:lnTo>
                <a:lnTo>
                  <a:pt x="193007" y="3607277"/>
                </a:lnTo>
                <a:lnTo>
                  <a:pt x="198223" y="3548157"/>
                </a:lnTo>
                <a:lnTo>
                  <a:pt x="205178" y="3489038"/>
                </a:lnTo>
                <a:lnTo>
                  <a:pt x="213872" y="3429919"/>
                </a:lnTo>
                <a:lnTo>
                  <a:pt x="220827" y="3370800"/>
                </a:lnTo>
                <a:lnTo>
                  <a:pt x="224305" y="3311681"/>
                </a:lnTo>
                <a:lnTo>
                  <a:pt x="224305" y="3254301"/>
                </a:lnTo>
                <a:lnTo>
                  <a:pt x="217350" y="3200398"/>
                </a:lnTo>
                <a:lnTo>
                  <a:pt x="203439" y="3146495"/>
                </a:lnTo>
                <a:lnTo>
                  <a:pt x="182574" y="3096070"/>
                </a:lnTo>
                <a:lnTo>
                  <a:pt x="156492" y="3043906"/>
                </a:lnTo>
                <a:lnTo>
                  <a:pt x="126932" y="2991742"/>
                </a:lnTo>
                <a:lnTo>
                  <a:pt x="95634" y="2939578"/>
                </a:lnTo>
                <a:lnTo>
                  <a:pt x="66074" y="2889153"/>
                </a:lnTo>
                <a:lnTo>
                  <a:pt x="39992" y="2835250"/>
                </a:lnTo>
                <a:lnTo>
                  <a:pt x="19127" y="2783086"/>
                </a:lnTo>
                <a:lnTo>
                  <a:pt x="5216" y="2729184"/>
                </a:lnTo>
                <a:lnTo>
                  <a:pt x="0" y="2673542"/>
                </a:lnTo>
                <a:lnTo>
                  <a:pt x="5216" y="2617901"/>
                </a:lnTo>
                <a:lnTo>
                  <a:pt x="19127" y="2563998"/>
                </a:lnTo>
                <a:lnTo>
                  <a:pt x="39992" y="2511834"/>
                </a:lnTo>
                <a:lnTo>
                  <a:pt x="66074" y="2457931"/>
                </a:lnTo>
                <a:lnTo>
                  <a:pt x="95634" y="2407506"/>
                </a:lnTo>
                <a:lnTo>
                  <a:pt x="126932" y="2355342"/>
                </a:lnTo>
                <a:lnTo>
                  <a:pt x="156492" y="2303178"/>
                </a:lnTo>
                <a:lnTo>
                  <a:pt x="182574" y="2251015"/>
                </a:lnTo>
                <a:lnTo>
                  <a:pt x="203439" y="2200589"/>
                </a:lnTo>
                <a:lnTo>
                  <a:pt x="217350" y="2146687"/>
                </a:lnTo>
                <a:lnTo>
                  <a:pt x="224305" y="2092784"/>
                </a:lnTo>
                <a:lnTo>
                  <a:pt x="224305" y="2035403"/>
                </a:lnTo>
                <a:lnTo>
                  <a:pt x="220827" y="1976284"/>
                </a:lnTo>
                <a:lnTo>
                  <a:pt x="213872" y="1917165"/>
                </a:lnTo>
                <a:lnTo>
                  <a:pt x="205178" y="1858046"/>
                </a:lnTo>
                <a:lnTo>
                  <a:pt x="198223" y="1798927"/>
                </a:lnTo>
                <a:lnTo>
                  <a:pt x="193007" y="1739808"/>
                </a:lnTo>
                <a:lnTo>
                  <a:pt x="194745" y="1684166"/>
                </a:lnTo>
                <a:lnTo>
                  <a:pt x="201701" y="1630263"/>
                </a:lnTo>
                <a:lnTo>
                  <a:pt x="217350" y="1578100"/>
                </a:lnTo>
                <a:lnTo>
                  <a:pt x="239954" y="1534630"/>
                </a:lnTo>
                <a:lnTo>
                  <a:pt x="269514" y="1492898"/>
                </a:lnTo>
                <a:lnTo>
                  <a:pt x="304290" y="1456384"/>
                </a:lnTo>
                <a:lnTo>
                  <a:pt x="344282" y="1419869"/>
                </a:lnTo>
                <a:lnTo>
                  <a:pt x="386013" y="1386832"/>
                </a:lnTo>
                <a:lnTo>
                  <a:pt x="429483" y="1353795"/>
                </a:lnTo>
                <a:lnTo>
                  <a:pt x="472953" y="1320757"/>
                </a:lnTo>
                <a:lnTo>
                  <a:pt x="516423" y="1287720"/>
                </a:lnTo>
                <a:lnTo>
                  <a:pt x="556416" y="1252944"/>
                </a:lnTo>
                <a:lnTo>
                  <a:pt x="591191" y="1212952"/>
                </a:lnTo>
                <a:lnTo>
                  <a:pt x="622490" y="1174698"/>
                </a:lnTo>
                <a:lnTo>
                  <a:pt x="646833" y="1131229"/>
                </a:lnTo>
                <a:lnTo>
                  <a:pt x="667699" y="1084281"/>
                </a:lnTo>
                <a:lnTo>
                  <a:pt x="685087" y="1033856"/>
                </a:lnTo>
                <a:lnTo>
                  <a:pt x="700736" y="981692"/>
                </a:lnTo>
                <a:lnTo>
                  <a:pt x="714646" y="929528"/>
                </a:lnTo>
                <a:lnTo>
                  <a:pt x="728556" y="875625"/>
                </a:lnTo>
                <a:lnTo>
                  <a:pt x="744206" y="825200"/>
                </a:lnTo>
                <a:lnTo>
                  <a:pt x="761594" y="774775"/>
                </a:lnTo>
                <a:lnTo>
                  <a:pt x="782459" y="727827"/>
                </a:lnTo>
                <a:lnTo>
                  <a:pt x="808541" y="686096"/>
                </a:lnTo>
                <a:lnTo>
                  <a:pt x="839840" y="647843"/>
                </a:lnTo>
                <a:lnTo>
                  <a:pt x="878093" y="616544"/>
                </a:lnTo>
                <a:lnTo>
                  <a:pt x="919824" y="590462"/>
                </a:lnTo>
                <a:lnTo>
                  <a:pt x="966772" y="569597"/>
                </a:lnTo>
                <a:lnTo>
                  <a:pt x="1017197" y="552209"/>
                </a:lnTo>
                <a:lnTo>
                  <a:pt x="1067622" y="536560"/>
                </a:lnTo>
                <a:lnTo>
                  <a:pt x="1121525" y="522649"/>
                </a:lnTo>
                <a:lnTo>
                  <a:pt x="1173689" y="508739"/>
                </a:lnTo>
                <a:lnTo>
                  <a:pt x="1225853" y="493090"/>
                </a:lnTo>
                <a:lnTo>
                  <a:pt x="1276278" y="475702"/>
                </a:lnTo>
                <a:lnTo>
                  <a:pt x="1323226" y="454836"/>
                </a:lnTo>
                <a:lnTo>
                  <a:pt x="1366696" y="430493"/>
                </a:lnTo>
                <a:lnTo>
                  <a:pt x="1404949" y="399195"/>
                </a:lnTo>
                <a:lnTo>
                  <a:pt x="1444942" y="364419"/>
                </a:lnTo>
                <a:lnTo>
                  <a:pt x="1479717" y="324426"/>
                </a:lnTo>
                <a:lnTo>
                  <a:pt x="1512755" y="282695"/>
                </a:lnTo>
                <a:lnTo>
                  <a:pt x="1545792" y="239225"/>
                </a:lnTo>
                <a:lnTo>
                  <a:pt x="1578829" y="195755"/>
                </a:lnTo>
                <a:lnTo>
                  <a:pt x="1611866" y="154024"/>
                </a:lnTo>
                <a:lnTo>
                  <a:pt x="1648381" y="114032"/>
                </a:lnTo>
                <a:lnTo>
                  <a:pt x="1684896" y="79256"/>
                </a:lnTo>
                <a:lnTo>
                  <a:pt x="1726627" y="49696"/>
                </a:lnTo>
                <a:lnTo>
                  <a:pt x="1770097" y="27092"/>
                </a:lnTo>
                <a:lnTo>
                  <a:pt x="1822261" y="11443"/>
                </a:lnTo>
                <a:lnTo>
                  <a:pt x="1876163" y="4487"/>
                </a:lnTo>
                <a:lnTo>
                  <a:pt x="1931805" y="2749"/>
                </a:lnTo>
                <a:lnTo>
                  <a:pt x="1990924" y="7965"/>
                </a:lnTo>
                <a:lnTo>
                  <a:pt x="2050043" y="14920"/>
                </a:lnTo>
                <a:lnTo>
                  <a:pt x="2109162" y="23614"/>
                </a:lnTo>
                <a:lnTo>
                  <a:pt x="2168282" y="30569"/>
                </a:lnTo>
                <a:lnTo>
                  <a:pt x="2227401" y="34047"/>
                </a:lnTo>
                <a:lnTo>
                  <a:pt x="2284781" y="34047"/>
                </a:lnTo>
                <a:lnTo>
                  <a:pt x="2338684" y="27092"/>
                </a:lnTo>
                <a:lnTo>
                  <a:pt x="2392586" y="1318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61996" y="662400"/>
            <a:ext cx="9004460" cy="111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The Post-Truth Era</a:t>
            </a:r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body" idx="1"/>
          </p:nvPr>
        </p:nvSpPr>
        <p:spPr>
          <a:xfrm>
            <a:off x="761996" y="2286000"/>
            <a:ext cx="7711200" cy="384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sz="14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riesci a convincere le persone che le notizie vere sono false, diventa molto più facile convincerle che le tue notizie false sono reali 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Garry Kasparov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tattica del </a:t>
            </a:r>
            <a:r>
              <a:rPr lang="it-IT" sz="14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‘Weaponised Relativism’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se offri abbastanza alternative alla verità, la verità diventerà sfocata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Rimaniamo sempre attivi, sovvraccarichi non solo di informazioni, ma di processi di codifica/decodifica su ciò che può essere vero oppurefalso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Eccitazioni emotive, attivazione pregiudizi cognitivi a danno del ragionamento critico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Memi che ripetuti comunque si diffondo (sul lungo periodo il ricordo evoca la formula positiva e sintetica di un messaggio, non la sua negazione complessa)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Incide sulla memoria (ci ricordiamo più facilmente il contenuto ma non la fonte)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Rallentata fruizione (aspetto positivo?) dell’informazione (per dubbio/ sospetto e riconoscere così se è fake o meno)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5" descr="Pixel Game Over 8bit Pixel Game Over Vector Background Stock Illustration -  Download Image Now - iStock"/>
          <p:cNvPicPr preferRelativeResize="0"/>
          <p:nvPr/>
        </p:nvPicPr>
        <p:blipFill rotWithShape="1">
          <a:blip r:embed="rId3">
            <a:alphaModFix/>
          </a:blip>
          <a:srcRect l="1260" t="1907" r="24338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it-IT" sz="2800">
                <a:latin typeface="Verdana"/>
                <a:ea typeface="Verdana"/>
                <a:cs typeface="Verdana"/>
                <a:sym typeface="Verdana"/>
              </a:rPr>
              <a:t>E ChatGPT?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5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it-IT" sz="1400" b="0" i="0">
                <a:latin typeface="Verdana"/>
                <a:ea typeface="Verdana"/>
                <a:cs typeface="Verdana"/>
                <a:sym typeface="Verdana"/>
              </a:rPr>
              <a:t>Per il lavoro (</a:t>
            </a:r>
            <a:r>
              <a:rPr lang="it-IT" sz="1400" b="0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https://arxiv.org/pdf/2303.10130.pdf</a:t>
            </a:r>
            <a:r>
              <a:rPr lang="it-IT" sz="1400" b="0" i="0">
                <a:latin typeface="Verdana"/>
                <a:ea typeface="Verdana"/>
                <a:cs typeface="Verdana"/>
                <a:sym typeface="Verdana"/>
              </a:rPr>
              <a:t>):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it-IT" sz="1400" b="0" i="0">
                <a:latin typeface="Verdana"/>
                <a:ea typeface="Verdana"/>
                <a:cs typeface="Verdana"/>
                <a:sym typeface="Verdana"/>
              </a:rPr>
              <a:t>più a rischio matematici, analisti finanziari, giornalisti, scrittori e autori, revisori, ragionieri, analisti e assistenti amministrativi;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it-IT" sz="1400">
                <a:latin typeface="Verdana"/>
                <a:ea typeface="Verdana"/>
                <a:cs typeface="Verdana"/>
                <a:sym typeface="Verdana"/>
              </a:rPr>
              <a:t>Più al sicuro quelli che </a:t>
            </a:r>
            <a:r>
              <a:rPr lang="it-IT" sz="1400" b="0" i="0">
                <a:latin typeface="Verdana"/>
                <a:ea typeface="Verdana"/>
                <a:cs typeface="Verdana"/>
                <a:sym typeface="Verdana"/>
              </a:rPr>
              <a:t>non richiedono delle credenziali educative formali, come muratori, baristi, idraulici, pittori, macellatori, installatori e riparatori di impianti, atleti e sportivi</a:t>
            </a:r>
            <a:endParaRPr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6" descr="Immagine che contiene montagna, natura, aria aperta, pendio&#10;&#10;Descrizione generata automaticamente"/>
          <p:cNvPicPr preferRelativeResize="0"/>
          <p:nvPr/>
        </p:nvPicPr>
        <p:blipFill rotWithShape="1">
          <a:blip r:embed="rId3">
            <a:alphaModFix amt="35000"/>
          </a:blip>
          <a:srcRect t="10466" b="52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it-IT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livello geopolitico il rischio è il differenziale tecnologico e le risorse connesse www.geopolitica.info/intelligenza-arrtificiale-microchip-corea-del-sud-stati-uniti/</a:t>
            </a:r>
            <a:endParaRPr sz="2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-129540" algn="just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erdana"/>
              <a:buChar char="-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ChatGPT e IA crescita esponenziale senza precedenti</a:t>
            </a:r>
            <a:endParaRPr/>
          </a:p>
          <a:p>
            <a:pPr marL="0" lvl="0" indent="-129540" algn="just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erdana"/>
              <a:buChar char="-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«Questi oggetti e capacità sono utilizzati dalla RPC per produrre sistemi militari avanzati, comprese le armi di distruzione di massa, migliorare la velocità e l'accuratezza del processo decisionale, della pianificazione e della logistica militare, nonché dei sistemi militari autonomi, e commettere abusi dei diritti umani…La RPC ha investito risorse nello sviluppo di capacità di supercalcolo e cerca di diventare leader mondiale nell'intelligenza artificiale entro il 2030. Sta usando queste capacità per monitorare, tracciare e sorvegliare i propri cittadini e alimentare la propria modernizzazione militare [...].» (</a:t>
            </a:r>
            <a:r>
              <a:rPr lang="it-IT" sz="24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Bureau of Industry and Security, USA)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152400" y="3791894"/>
            <a:ext cx="3619500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Efficienza e</a:t>
            </a:r>
            <a:br>
              <a:rPr lang="it-IT" sz="3000">
                <a:latin typeface="Verdana"/>
                <a:ea typeface="Verdana"/>
                <a:cs typeface="Verdana"/>
                <a:sym typeface="Verdana"/>
              </a:rPr>
            </a:b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accuratezza dei sistemi militari automatizzati cinesi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 t="34261" b="1997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1" name="Google Shape;271;p17"/>
          <p:cNvSpPr txBox="1">
            <a:spLocks noGrp="1"/>
          </p:cNvSpPr>
          <p:nvPr>
            <p:ph type="body" idx="1"/>
          </p:nvPr>
        </p:nvSpPr>
        <p:spPr>
          <a:xfrm>
            <a:off x="3771900" y="3791894"/>
            <a:ext cx="8267700" cy="306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it-IT" sz="2000" i="0">
                <a:latin typeface="Verdana"/>
                <a:ea typeface="Verdana"/>
                <a:cs typeface="Verdana"/>
                <a:sym typeface="Verdana"/>
              </a:rPr>
              <a:t>egli ultimi dieci anni la Cina ha depositato quasi quattrocento mila brevetti nel campo delle intelligenze artificiali, ammontando a circa il 75% del totale globale (World Intellectual Property Organization)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Corea del Sud: </a:t>
            </a:r>
            <a:r>
              <a:rPr lang="it-IT" sz="2000" i="0">
                <a:latin typeface="Verdana"/>
                <a:ea typeface="Verdana"/>
                <a:cs typeface="Verdana"/>
                <a:sym typeface="Verdana"/>
              </a:rPr>
              <a:t>Samsung e SK Hynix, due multinazionali manifatturiere di microchip e leader di settore nella produzione di alcune tipologie di semiconduttori</a:t>
            </a:r>
            <a:endParaRPr/>
          </a:p>
          <a:p>
            <a:pPr marL="0" lvl="0" indent="-1174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Fine concessioni esportazione Corea del Sud a Cina di semiconduttori</a:t>
            </a:r>
            <a:endParaRPr/>
          </a:p>
          <a:p>
            <a:pPr marL="0" lvl="0" indent="-1174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2000" i="0">
                <a:latin typeface="Verdana"/>
                <a:ea typeface="Verdana"/>
                <a:cs typeface="Verdana"/>
                <a:sym typeface="Verdana"/>
              </a:rPr>
              <a:t>Il 31 marzo, il Giappone ha annunciato restrizioni all'export dei semiconduttori per contribuire “alla stabilità internazionale», dopo Usa e Paesi Bassi</a:t>
            </a:r>
            <a:endParaRPr/>
          </a:p>
          <a:p>
            <a:pPr marL="0" lvl="0" indent="-1174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2000" i="0">
                <a:latin typeface="Verdana"/>
                <a:ea typeface="Verdana"/>
                <a:cs typeface="Verdana"/>
                <a:sym typeface="Verdana"/>
              </a:rPr>
              <a:t>  La Cina dipende totalmente dai chip di Taiwan (prima di tutto), Giappone e Sud Corea</a:t>
            </a:r>
            <a:endParaRPr sz="20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b="1" i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2" y="2"/>
            <a:ext cx="6095998" cy="1613646"/>
          </a:xfrm>
          <a:custGeom>
            <a:avLst/>
            <a:gdLst/>
            <a:ahLst/>
            <a:cxnLst/>
            <a:rect l="l" t="t" r="r" b="b"/>
            <a:pathLst>
              <a:path w="7868507" h="1682351" extrusionOk="0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 txBox="1">
            <a:spLocks noGrp="1"/>
          </p:cNvSpPr>
          <p:nvPr>
            <p:ph type="title"/>
          </p:nvPr>
        </p:nvSpPr>
        <p:spPr>
          <a:xfrm>
            <a:off x="5193737" y="141405"/>
            <a:ext cx="5982131" cy="133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rPr lang="it-IT" sz="2100">
                <a:latin typeface="Verdana"/>
                <a:ea typeface="Verdana"/>
                <a:cs typeface="Verdana"/>
                <a:sym typeface="Verdana"/>
              </a:rPr>
              <a:t>Guerra dei Chip</a:t>
            </a:r>
            <a:br>
              <a:rPr lang="it-IT" sz="2100">
                <a:latin typeface="Verdana"/>
                <a:ea typeface="Verdana"/>
                <a:cs typeface="Verdana"/>
                <a:sym typeface="Verdana"/>
              </a:rPr>
            </a:br>
            <a:r>
              <a:rPr lang="it-IT" sz="2100">
                <a:latin typeface="Verdana"/>
                <a:ea typeface="Verdana"/>
                <a:cs typeface="Verdana"/>
                <a:sym typeface="Verdana"/>
              </a:rPr>
              <a:t>(www.agi.it/economia/news/2023-04-01/parole_per_capire_guerra_chip-20774559/)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4285753" y="6027658"/>
            <a:ext cx="7906247" cy="830343"/>
          </a:xfrm>
          <a:custGeom>
            <a:avLst/>
            <a:gdLst/>
            <a:ahLst/>
            <a:cxnLst/>
            <a:rect l="l" t="t" r="r" b="b"/>
            <a:pathLst>
              <a:path w="6884912" h="1161397" extrusionOk="0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526473" y="792481"/>
            <a:ext cx="4067694" cy="5310206"/>
          </a:xfrm>
          <a:custGeom>
            <a:avLst/>
            <a:gdLst/>
            <a:ahLst/>
            <a:cxnLst/>
            <a:rect l="l" t="t" r="r" b="b"/>
            <a:pathLst>
              <a:path w="2400300" h="2400300" extrusionOk="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8" descr="Come funziona un microchip? | Genova FF"/>
          <p:cNvPicPr preferRelativeResize="0"/>
          <p:nvPr/>
        </p:nvPicPr>
        <p:blipFill rotWithShape="1">
          <a:blip r:embed="rId3">
            <a:alphaModFix/>
          </a:blip>
          <a:srcRect l="19880" r="30591" b="-1"/>
          <a:stretch/>
        </p:blipFill>
        <p:spPr>
          <a:xfrm>
            <a:off x="723899" y="969818"/>
            <a:ext cx="3704013" cy="4976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8"/>
          <p:cNvSpPr/>
          <p:nvPr/>
        </p:nvSpPr>
        <p:spPr>
          <a:xfrm>
            <a:off x="1876507" y="5869654"/>
            <a:ext cx="1367625" cy="428984"/>
          </a:xfrm>
          <a:custGeom>
            <a:avLst/>
            <a:gdLst/>
            <a:ahLst/>
            <a:cxnLst/>
            <a:rect l="l" t="t" r="r" b="b"/>
            <a:pathLst>
              <a:path w="2201784" h="594531" extrusionOk="0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4427912" y="1623695"/>
            <a:ext cx="7687887" cy="483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800" i="0">
                <a:latin typeface="Verdana"/>
                <a:ea typeface="Verdana"/>
                <a:cs typeface="Verdana"/>
                <a:sym typeface="Verdana"/>
              </a:rPr>
              <a:t>Il Chips Act è il provvedimento, firmato lo scorso agosto, con il quale Biden sta provando a supportare la produzione domestica, anche attraverso il coinvolgimento di partner esteri in chiave anti-cinese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800" i="0">
                <a:latin typeface="Verdana"/>
                <a:ea typeface="Verdana"/>
                <a:cs typeface="Verdana"/>
                <a:sym typeface="Verdana"/>
              </a:rPr>
              <a:t>Nel marzo 2022, Biden ha provato ad allargarlo, proponendo un patto nel nome dei semiconduttori. Battezzato Chip 4 Alliance, oltre agli Stati Uniti include Giappone, Sud Corea e Taiwan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800" i="0">
                <a:latin typeface="Verdana"/>
                <a:ea typeface="Verdana"/>
                <a:cs typeface="Verdana"/>
                <a:sym typeface="Verdana"/>
              </a:rPr>
              <a:t>Per ricevere le sovvenzioni federali e incentivare il Made in Usa, infatti, ai partner viene chiesto di bloccare l'espansione in “Paesi a rischio” per dieci anni e di rinunciare a partnership su tecnologie sensibili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800" i="0">
                <a:latin typeface="Verdana"/>
                <a:ea typeface="Verdana"/>
                <a:cs typeface="Verdana"/>
                <a:sym typeface="Verdana"/>
              </a:rPr>
              <a:t>Taiwan, Giappone e Corea del Sud hanno un vantaggio competitivo nella produzione”, mentre gli Stati Uniti ce l'hanno “nel design” dei chip. La Cina, invece, avrebbe “un ritardo tecnologico di 5-6 anni” rispetto a Taipei. Ha però un poderoso piano di investimenti e solidi rapporti con le compagnie. Perché un conto è diversificare la propria geografia per ridurre i rischi legati all'approvvigionamento. Tutt'altro discorso è abbandonare Pechino. Almeno per un bel po' di anni, la Cina non può fare a meno dei semiconduttori, ma chi li produce non può fare a meno della Cina</a:t>
            </a:r>
            <a:endParaRPr sz="1800" i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3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ALCUNE FONTI</a:t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9"/>
          <p:cNvSpPr txBox="1">
            <a:spLocks noGrp="1"/>
          </p:cNvSpPr>
          <p:nvPr>
            <p:ph type="body" idx="1"/>
          </p:nvPr>
        </p:nvSpPr>
        <p:spPr>
          <a:xfrm>
            <a:off x="1653363" y="2176272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https://www.arte.tv/it/videos/103960-006-A/geopolitica-dei-social-network/</a:t>
            </a:r>
            <a:endParaRPr sz="2000" u="sng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https://www.agendadigitale.eu/cultura-digitale/la-cina-e-i-social-network-un-caso-duso-geopolitico/</a:t>
            </a:r>
            <a:endParaRPr sz="2000" u="sng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https://www.agendadigitale.eu/cultura-digitale/le-fake-news-come-psico-socio-tecnologie-le-cinque-componenti-fondamentali/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https://directionsblog.eu/the-geopolitics-of-social-media/</a:t>
            </a:r>
            <a:endParaRPr sz="2000" u="sng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https://www.recordedfuture.com/china-social-media-operations/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http://www.cussoc.it/index.php/journal/article/view/123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6" y="0"/>
            <a:ext cx="121695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t="10413" b="145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7E6E6">
                  <a:alpha val="67843"/>
                </a:srgbClr>
              </a:gs>
              <a:gs pos="10000">
                <a:srgbClr val="E7E6E6">
                  <a:alpha val="67843"/>
                </a:srgbClr>
              </a:gs>
              <a:gs pos="85000">
                <a:srgbClr val="E7E6E6">
                  <a:alpha val="96862"/>
                </a:srgbClr>
              </a:gs>
              <a:gs pos="100000">
                <a:srgbClr val="E7E6E6">
                  <a:alpha val="9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Dalla primavera araba</a:t>
            </a:r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838200" y="1825625"/>
            <a:ext cx="10515599" cy="4351338"/>
            <a:chOff x="0" y="0"/>
            <a:chExt cx="10515599" cy="4351338"/>
          </a:xfrm>
        </p:grpSpPr>
        <p:sp>
          <p:nvSpPr>
            <p:cNvPr id="123" name="Google Shape;123;p3"/>
            <p:cNvSpPr/>
            <p:nvPr/>
          </p:nvSpPr>
          <p:spPr>
            <a:xfrm rot="5400000">
              <a:off x="5410072" y="-1189323"/>
              <a:ext cx="3481070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9525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785615" y="605066"/>
              <a:ext cx="6560052" cy="3141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89525" rIns="179050" bIns="89525" anchor="ctr" anchorCtr="0">
              <a:noAutofit/>
            </a:bodyPr>
            <a:lstStyle/>
            <a:p>
              <a:pPr marL="285750" marR="0" lvl="1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Char char="•"/>
              </a:pPr>
              <a:r>
                <a:rPr lang="it-IT" sz="4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Triggering event​</a:t>
              </a:r>
              <a:endParaRPr/>
            </a:p>
            <a:p>
              <a:pPr marL="285750" marR="0" lvl="1" indent="-298450" algn="l" rtl="0">
                <a:lnSpc>
                  <a:spcPct val="90000"/>
                </a:lnSpc>
                <a:spcBef>
                  <a:spcPts val="705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Char char="•"/>
              </a:pPr>
              <a:r>
                <a:rPr lang="it-IT" sz="4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Media response​</a:t>
              </a:r>
              <a:endParaRPr/>
            </a:p>
            <a:p>
              <a:pPr marL="285750" marR="0" lvl="1" indent="-298450" algn="l" rtl="0">
                <a:lnSpc>
                  <a:spcPct val="90000"/>
                </a:lnSpc>
                <a:spcBef>
                  <a:spcPts val="705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Char char="•"/>
              </a:pPr>
              <a:r>
                <a:rPr lang="it-IT" sz="4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Viral organization​</a:t>
              </a:r>
              <a:endParaRPr/>
            </a:p>
            <a:p>
              <a:pPr marL="285750" marR="0" lvl="1" indent="-298450" algn="l" rtl="0">
                <a:lnSpc>
                  <a:spcPct val="90000"/>
                </a:lnSpc>
                <a:spcBef>
                  <a:spcPts val="705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Char char="•"/>
              </a:pPr>
              <a:r>
                <a:rPr lang="it-IT" sz="4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0"/>
              <a:ext cx="3785616" cy="43513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84799" y="184799"/>
              <a:ext cx="3416018" cy="39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85725" rIns="171450" bIns="8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it-IT" sz="4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fasi di sviluppo delle proteste che utilizzano i social media:​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</a:pPr>
            <a:r>
              <a:rPr lang="it-IT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1. Triggering event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p4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Fattore detonante: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-"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evento straordinario che promuove una reazione sociale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-"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rottura con uno stato (anche di rappresentazione mentale) precedente che non dipende però da coloro che poi manifestano ma causa la loro azione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La cosa importante: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attivazione cinghia di trasmissione tra i media tradizionali e i social media, spesso uno all’inseguimento del flusso gli uni degli altri, in una sinergia che incrocia ed amplifica la portata del flusso di informazioni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Verdana"/>
              <a:buNone/>
            </a:pPr>
            <a:r>
              <a:rPr lang="it-IT" sz="3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2. media response 🡪 3. viral organization</a:t>
            </a:r>
            <a:endParaRPr sz="380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1" name="Google Shape;141;p5"/>
          <p:cNvGrpSpPr/>
          <p:nvPr/>
        </p:nvGrpSpPr>
        <p:grpSpPr>
          <a:xfrm>
            <a:off x="5093208" y="840411"/>
            <a:ext cx="6263640" cy="5064649"/>
            <a:chOff x="0" y="220019"/>
            <a:chExt cx="6263640" cy="5064649"/>
          </a:xfrm>
        </p:grpSpPr>
        <p:sp>
          <p:nvSpPr>
            <p:cNvPr id="142" name="Google Shape;142;p5"/>
            <p:cNvSpPr/>
            <p:nvPr/>
          </p:nvSpPr>
          <p:spPr>
            <a:xfrm>
              <a:off x="0" y="220019"/>
              <a:ext cx="6263640" cy="111230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54298" y="274317"/>
              <a:ext cx="615504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it-IT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La risposta dei media: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1332324"/>
              <a:ext cx="6263640" cy="10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1332324"/>
              <a:ext cx="6263640" cy="10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35550" rIns="199125" bIns="355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it-IT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funzione di mobilitare rapidamente i manifestanti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it-IT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delegittimare l’organizzazione ed aumentare l’esposizione, a livello globale, delle colpe emerse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0" y="2404584"/>
              <a:ext cx="6263640" cy="1112304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54298" y="2458882"/>
              <a:ext cx="615504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it-IT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Diffusione delle informazioni nei social network online: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0" y="3516888"/>
              <a:ext cx="6263640" cy="17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0" y="3516888"/>
              <a:ext cx="6263640" cy="17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35550" rIns="199125" bIns="355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it-IT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gruppi online di opinioni collocati su determinate posizioni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it-IT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caratterizzati dall’essere aperti e non gerarchizzati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it-IT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cinghia di trasmissione verso azioni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4. Action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Flusso di informazione online attraverso: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Cooperazione e organizzazione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Identificazione e senso di appartenenza in un movimento collettivo nell’interesse della comunità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🡪 azione: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manifestazioni fisiche nelle piazze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azioni dimostrative, tecniche di guerriglia marketing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La visibilità di questi movimenti, amplificata a loro volta nel web, incoraggia la promozione, il rinforzo e nuove azioni dei movimenti.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Vittoria della tecnologia sul campo?</a:t>
            </a:r>
            <a:endParaRPr/>
          </a:p>
        </p:txBody>
      </p:sp>
      <p:pic>
        <p:nvPicPr>
          <p:cNvPr id="170" name="Google Shape;170;p7" descr="Immagine che contiene cielo, esterni, terra, person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0519" y="1825625"/>
            <a:ext cx="597096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Esempi in cui pare avere influenza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SCL Group (Strategic Communication Laboratories) --&gt;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u="sng">
                <a:latin typeface="Verdana"/>
                <a:ea typeface="Verdana"/>
                <a:cs typeface="Verdana"/>
                <a:sym typeface="Verdana"/>
              </a:rPr>
              <a:t>Cambridge Analitica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Kosinski: modello per prevedere e anticipare le risposte degli individui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Kogan: </a:t>
            </a:r>
            <a:r>
              <a:rPr lang="it-IT" sz="1800" i="1">
                <a:latin typeface="Verdana"/>
                <a:ea typeface="Verdana"/>
                <a:cs typeface="Verdana"/>
                <a:sym typeface="Verdana"/>
              </a:rPr>
              <a:t>thisisyourdigitallife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 u="sng">
                <a:latin typeface="Verdana"/>
                <a:ea typeface="Verdana"/>
                <a:cs typeface="Verdana"/>
                <a:sym typeface="Verdana"/>
              </a:rPr>
              <a:t>- Tik Tok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Sabotaggio comizio Trump a Tulsa (Oklahoma), prenotando posti lasciati deserti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Accuse di improprio di utilizzo dati in favore della Cina (non solo dagli USA ma anche dall’Italia)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Blocco indiano per possibili rischi di pedopornografia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it-IT" sz="1800" b="1" u="sng">
                <a:latin typeface="Verdana"/>
                <a:ea typeface="Verdana"/>
                <a:cs typeface="Verdana"/>
                <a:sym typeface="Verdana"/>
              </a:rPr>
              <a:t>Twitter e Facebook </a:t>
            </a:r>
            <a:r>
              <a:rPr lang="it-IT" sz="1800">
                <a:latin typeface="Verdana"/>
                <a:ea typeface="Verdana"/>
                <a:cs typeface="Verdana"/>
                <a:sym typeface="Verdana"/>
              </a:rPr>
              <a:t>oscurano Trump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Contesto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Società particolarmente attente alla loro reputazione «democratica» e in tutela dei diritti della persona, di uguaglianza, di inclusione, delle minoranza e per la libertà dell’informazione, che limitano le stesse possibilità di controllo e di «autoritarismi»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Cina e Russia questo pare valere meno (ma abbiamo meno notizie e le seguiamo, generalmente, di meno)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Accusate di influenzare maggiormente il «mondo libero»: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La prima «a gamba tesa»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La seconda attraverso relazioni pubbliche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Widescreen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Verdana</vt:lpstr>
      <vt:lpstr>Inter</vt:lpstr>
      <vt:lpstr>Calibri</vt:lpstr>
      <vt:lpstr>Merriweather</vt:lpstr>
      <vt:lpstr>Tema di Office</vt:lpstr>
      <vt:lpstr>Tema di Office</vt:lpstr>
      <vt:lpstr>Social, metaverso e AI: tecnologie geopolitiche</vt:lpstr>
      <vt:lpstr>Presentazione standard di PowerPoint</vt:lpstr>
      <vt:lpstr>Dalla primavera araba</vt:lpstr>
      <vt:lpstr>1. Triggering event</vt:lpstr>
      <vt:lpstr>2. media response 🡪 3. viral organization</vt:lpstr>
      <vt:lpstr>4. Action</vt:lpstr>
      <vt:lpstr>Vittoria della tecnologia sul campo?</vt:lpstr>
      <vt:lpstr>Esempi in cui pare avere influenza</vt:lpstr>
      <vt:lpstr>Contesto</vt:lpstr>
      <vt:lpstr>“Beyond Hybrid War: How China Exploits Social Media to Sway American Opinion“: RUSSIA</vt:lpstr>
      <vt:lpstr>“Beyond Hybrid War: How China Exploits Social Media to Sway American Opinion“: CINA</vt:lpstr>
      <vt:lpstr>La Cina: The Great Wall of Technology</vt:lpstr>
      <vt:lpstr>Fake News: psicotecnologie per un ecosistema mediale</vt:lpstr>
      <vt:lpstr>The Post-Truth Era</vt:lpstr>
      <vt:lpstr>E ChatGPT?</vt:lpstr>
      <vt:lpstr>A livello geopolitico il rischio è il differenziale tecnologico e le risorse connesse www.geopolitica.info/intelligenza-arrtificiale-microchip-corea-del-sud-stati-uniti/</vt:lpstr>
      <vt:lpstr>Efficienza e accuratezza dei sistemi militari automatizzati cinesi</vt:lpstr>
      <vt:lpstr>Guerra dei Chip (www.agi.it/economia/news/2023-04-01/parole_per_capire_guerra_chip-20774559/)</vt:lpstr>
      <vt:lpstr>ALCUNE FONTI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Social, metaverso e AI: tecnologie geopolitiche</dc:title>
  <dc:creator>Nicola Strizzolo</dc:creator>
  <cp:lastModifiedBy>Nicola Strizzolo</cp:lastModifiedBy>
  <cp:revision>1</cp:revision>
  <dcterms:created xsi:type="dcterms:W3CDTF">2021-10-04T11:04:10Z</dcterms:created>
  <dcterms:modified xsi:type="dcterms:W3CDTF">2024-05-06T11:10:47Z</dcterms:modified>
</cp:coreProperties>
</file>