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4"/>
  </p:sldMasterIdLst>
  <p:notesMasterIdLst>
    <p:notesMasterId r:id="rId92"/>
  </p:notesMasterIdLst>
  <p:handoutMasterIdLst>
    <p:handoutMasterId r:id="rId93"/>
  </p:handoutMasterIdLst>
  <p:sldIdLst>
    <p:sldId id="256" r:id="rId5"/>
    <p:sldId id="260" r:id="rId6"/>
    <p:sldId id="363" r:id="rId7"/>
    <p:sldId id="366" r:id="rId8"/>
    <p:sldId id="279" r:id="rId9"/>
    <p:sldId id="364" r:id="rId10"/>
    <p:sldId id="267" r:id="rId11"/>
    <p:sldId id="367" r:id="rId12"/>
    <p:sldId id="266" r:id="rId13"/>
    <p:sldId id="280" r:id="rId14"/>
    <p:sldId id="289" r:id="rId15"/>
    <p:sldId id="286" r:id="rId16"/>
    <p:sldId id="276" r:id="rId17"/>
    <p:sldId id="285" r:id="rId18"/>
    <p:sldId id="282" r:id="rId19"/>
    <p:sldId id="283" r:id="rId20"/>
    <p:sldId id="284" r:id="rId21"/>
    <p:sldId id="290" r:id="rId22"/>
    <p:sldId id="291" r:id="rId23"/>
    <p:sldId id="292" r:id="rId24"/>
    <p:sldId id="293" r:id="rId25"/>
    <p:sldId id="294" r:id="rId26"/>
    <p:sldId id="295" r:id="rId27"/>
    <p:sldId id="296" r:id="rId28"/>
    <p:sldId id="297" r:id="rId29"/>
    <p:sldId id="298" r:id="rId30"/>
    <p:sldId id="305" r:id="rId31"/>
    <p:sldId id="306" r:id="rId32"/>
    <p:sldId id="307" r:id="rId33"/>
    <p:sldId id="308" r:id="rId34"/>
    <p:sldId id="309" r:id="rId35"/>
    <p:sldId id="310" r:id="rId36"/>
    <p:sldId id="311" r:id="rId37"/>
    <p:sldId id="302" r:id="rId38"/>
    <p:sldId id="303" r:id="rId39"/>
    <p:sldId id="304"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1"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4" r:id="rId83"/>
    <p:sldId id="355" r:id="rId84"/>
    <p:sldId id="356" r:id="rId85"/>
    <p:sldId id="357" r:id="rId86"/>
    <p:sldId id="358" r:id="rId87"/>
    <p:sldId id="359" r:id="rId88"/>
    <p:sldId id="360" r:id="rId89"/>
    <p:sldId id="361" r:id="rId90"/>
    <p:sldId id="362" r:id="rId9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00359E"/>
    <a:srgbClr val="0033CC"/>
    <a:srgbClr val="66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576" autoAdjust="0"/>
  </p:normalViewPr>
  <p:slideViewPr>
    <p:cSldViewPr snapToGrid="0" showGuides="1">
      <p:cViewPr varScale="1">
        <p:scale>
          <a:sx n="77" d="100"/>
          <a:sy n="77" d="100"/>
        </p:scale>
        <p:origin x="869"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000" y="10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viewProps" Target="viewProp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handoutMaster" Target="handoutMasters/handoutMaster1.xml"/></Relationships>
</file>

<file path=ppt/diagrams/_rels/data5.xml.rels><?xml version="1.0" encoding="UTF-8" standalone="yes"?>
<Relationships xmlns="http://schemas.openxmlformats.org/package/2006/relationships"><Relationship Id="rId1" Type="http://schemas.openxmlformats.org/officeDocument/2006/relationships/hyperlink" Target="mailto:fdigiannatale@unite.it"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mailto:fdigiannatale@unite.i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75F46C7D-8C5B-44B8-885B-72B553DFBDED}">
      <dgm:prSet phldrT="[Testo]" custT="1"/>
      <dgm:spPr/>
      <dgm:t>
        <a:bodyPr/>
        <a:lstStyle/>
        <a:p>
          <a:r>
            <a:rPr lang="it-IT" sz="4800" b="0" i="0" dirty="0" smtClean="0"/>
            <a:t>Libri di testo</a:t>
          </a:r>
          <a:endParaRPr lang="it-IT" sz="4800" b="0" i="0" dirty="0"/>
        </a:p>
      </dgm:t>
    </dgm:pt>
    <dgm:pt modelId="{CDD8B25A-7C01-4D26-B85F-59F94B555813}" type="parTrans" cxnId="{A5C46D86-E622-4CD3-AD5D-56F2787D9492}">
      <dgm:prSet/>
      <dgm:spPr/>
      <dgm:t>
        <a:bodyPr/>
        <a:lstStyle/>
        <a:p>
          <a:endParaRPr lang="it-IT"/>
        </a:p>
      </dgm:t>
    </dgm:pt>
    <dgm:pt modelId="{845FF6B3-6688-4FCD-971F-F6007A755750}" type="sibTrans" cxnId="{A5C46D86-E622-4CD3-AD5D-56F2787D9492}">
      <dgm:prSet/>
      <dgm:spPr/>
      <dgm:t>
        <a:bodyPr/>
        <a:lstStyle/>
        <a:p>
          <a:endParaRPr lang="it-IT"/>
        </a:p>
      </dgm:t>
    </dgm:pt>
    <dgm:pt modelId="{9804C411-831F-4DA6-8B1B-9C583352CE3D}">
      <dgm:prSet phldrT="[Testo]" custT="1"/>
      <dgm:spPr/>
      <dgm:t>
        <a:bodyPr/>
        <a:lstStyle/>
        <a:p>
          <a:pPr algn="l"/>
          <a:r>
            <a:rPr lang="it-IT" sz="1800" b="1" dirty="0" smtClean="0">
              <a:solidFill>
                <a:srgbClr val="0033CC"/>
              </a:solidFill>
            </a:rPr>
            <a:t>Raffaella Gherardi </a:t>
          </a:r>
          <a:r>
            <a:rPr lang="it-IT" sz="1800" dirty="0" smtClean="0">
              <a:solidFill>
                <a:srgbClr val="0033CC"/>
              </a:solidFill>
            </a:rPr>
            <a:t>(a cura di), </a:t>
          </a:r>
          <a:r>
            <a:rPr lang="it-IT" sz="1800" i="1" dirty="0" smtClean="0">
              <a:solidFill>
                <a:srgbClr val="0033CC"/>
              </a:solidFill>
            </a:rPr>
            <a:t>La politica e gli Stati. Problemi e figure del pensiero occidentale, </a:t>
          </a:r>
          <a:r>
            <a:rPr lang="it-IT" sz="1800" i="0" dirty="0" smtClean="0">
              <a:solidFill>
                <a:srgbClr val="0033CC"/>
              </a:solidFill>
            </a:rPr>
            <a:t>Carocci, Roma 2022 </a:t>
          </a:r>
          <a:r>
            <a:rPr lang="it-IT" sz="1800" i="0" u="sng" dirty="0" smtClean="0">
              <a:solidFill>
                <a:srgbClr val="FF0000"/>
              </a:solidFill>
            </a:rPr>
            <a:t>terza edizione</a:t>
          </a:r>
          <a:endParaRPr lang="it-IT" sz="1800" i="0" u="sng" dirty="0">
            <a:solidFill>
              <a:srgbClr val="FF0000"/>
            </a:solidFill>
          </a:endParaRPr>
        </a:p>
      </dgm:t>
    </dgm:pt>
    <dgm:pt modelId="{10941DF6-D521-4B7D-A157-C3578FDA13BB}" type="parTrans" cxnId="{4699913B-42E8-4C8F-8CDB-095F5ACD8E6F}">
      <dgm:prSet/>
      <dgm:spPr/>
      <dgm:t>
        <a:bodyPr/>
        <a:lstStyle/>
        <a:p>
          <a:endParaRPr lang="it-IT"/>
        </a:p>
      </dgm:t>
    </dgm:pt>
    <dgm:pt modelId="{5937179E-E6B7-4288-B225-70592C680919}" type="sibTrans" cxnId="{4699913B-42E8-4C8F-8CDB-095F5ACD8E6F}">
      <dgm:prSet/>
      <dgm:spPr/>
      <dgm:t>
        <a:bodyPr/>
        <a:lstStyle/>
        <a:p>
          <a:endParaRPr lang="it-IT"/>
        </a:p>
      </dgm:t>
    </dgm:pt>
    <dgm:pt modelId="{982BEA43-6528-4FDB-AD37-FA5636F27031}">
      <dgm:prSet phldrT="[Testo]" custT="1"/>
      <dgm:spPr/>
      <dgm:t>
        <a:bodyPr/>
        <a:lstStyle/>
        <a:p>
          <a:pPr algn="l"/>
          <a:r>
            <a:rPr lang="it-IT" sz="1800" b="1" dirty="0" smtClean="0">
              <a:solidFill>
                <a:srgbClr val="0033CC"/>
              </a:solidFill>
            </a:rPr>
            <a:t>Uno dei seguenti testi a scelta dello studente </a:t>
          </a:r>
          <a:r>
            <a:rPr lang="it-IT" sz="1800" b="0" dirty="0" smtClean="0">
              <a:solidFill>
                <a:srgbClr val="FF0000"/>
              </a:solidFill>
            </a:rPr>
            <a:t>(</a:t>
          </a:r>
          <a:r>
            <a:rPr lang="it-IT" sz="1800" b="0" u="sng" dirty="0" smtClean="0">
              <a:solidFill>
                <a:srgbClr val="FF0000"/>
              </a:solidFill>
            </a:rPr>
            <a:t>qualsiasi edizione integrale</a:t>
          </a:r>
          <a:r>
            <a:rPr lang="it-IT" sz="1800" b="0" dirty="0" smtClean="0">
              <a:solidFill>
                <a:srgbClr val="FF0000"/>
              </a:solidFill>
            </a:rPr>
            <a:t>)</a:t>
          </a:r>
          <a:endParaRPr lang="it-IT" sz="1800" b="0" dirty="0">
            <a:solidFill>
              <a:srgbClr val="FF0000"/>
            </a:solidFill>
          </a:endParaRPr>
        </a:p>
      </dgm:t>
    </dgm:pt>
    <dgm:pt modelId="{88740E2C-F300-4D9F-BB8E-0777FFE923A2}" type="parTrans" cxnId="{3CACDC85-5AC2-4D43-98B4-88D1377BC6C3}">
      <dgm:prSet/>
      <dgm:spPr/>
      <dgm:t>
        <a:bodyPr/>
        <a:lstStyle/>
        <a:p>
          <a:endParaRPr lang="it-IT"/>
        </a:p>
      </dgm:t>
    </dgm:pt>
    <dgm:pt modelId="{6C7FAF49-8F51-4FFB-9B71-06AF86BF6822}" type="sibTrans" cxnId="{3CACDC85-5AC2-4D43-98B4-88D1377BC6C3}">
      <dgm:prSet/>
      <dgm:spPr/>
      <dgm:t>
        <a:bodyPr/>
        <a:lstStyle/>
        <a:p>
          <a:endParaRPr lang="it-IT"/>
        </a:p>
      </dgm:t>
    </dgm:pt>
    <dgm:pt modelId="{24E15F8B-FF63-4141-88CB-A1BE436F0F53}">
      <dgm:prSet phldrT="[Testo]" custT="1"/>
      <dgm:spPr/>
      <dgm:t>
        <a:bodyPr/>
        <a:lstStyle/>
        <a:p>
          <a:pPr algn="l"/>
          <a:endParaRPr lang="it-IT" sz="2000" i="0" dirty="0">
            <a:solidFill>
              <a:srgbClr val="002060"/>
            </a:solidFill>
          </a:endParaRPr>
        </a:p>
      </dgm:t>
    </dgm:pt>
    <dgm:pt modelId="{E4BDE978-5CAF-4120-98C5-746462071135}" type="parTrans" cxnId="{232F2A21-6CDD-457F-9C8B-3A7C7D6FEC00}">
      <dgm:prSet/>
      <dgm:spPr/>
      <dgm:t>
        <a:bodyPr/>
        <a:lstStyle/>
        <a:p>
          <a:endParaRPr lang="it-IT"/>
        </a:p>
      </dgm:t>
    </dgm:pt>
    <dgm:pt modelId="{4DF86B56-4070-4A7D-B52B-77E416301760}" type="sibTrans" cxnId="{232F2A21-6CDD-457F-9C8B-3A7C7D6FEC00}">
      <dgm:prSet/>
      <dgm:spPr/>
      <dgm:t>
        <a:bodyPr/>
        <a:lstStyle/>
        <a:p>
          <a:endParaRPr lang="it-IT"/>
        </a:p>
      </dgm:t>
    </dgm:pt>
    <dgm:pt modelId="{D7386007-D139-4DA8-BE88-DEFE1BD968A7}">
      <dgm:prSet phldrT="[Testo]" custT="1"/>
      <dgm:spPr/>
      <dgm:t>
        <a:bodyPr/>
        <a:lstStyle/>
        <a:p>
          <a:pPr algn="l"/>
          <a:r>
            <a:rPr lang="it-IT" sz="1800" i="0" dirty="0" smtClean="0">
              <a:solidFill>
                <a:srgbClr val="0033CC"/>
              </a:solidFill>
            </a:rPr>
            <a:t>Tommaso Moro, </a:t>
          </a:r>
          <a:r>
            <a:rPr lang="it-IT" sz="1800" i="1" dirty="0" smtClean="0">
              <a:solidFill>
                <a:srgbClr val="0033CC"/>
              </a:solidFill>
            </a:rPr>
            <a:t>Utopia</a:t>
          </a:r>
          <a:endParaRPr lang="it-IT" sz="1800" b="0" i="1" dirty="0">
            <a:solidFill>
              <a:srgbClr val="FF0000"/>
            </a:solidFill>
          </a:endParaRPr>
        </a:p>
      </dgm:t>
    </dgm:pt>
    <dgm:pt modelId="{5B8767A3-E297-4D6C-BA8D-D564C21B4D29}" type="parTrans" cxnId="{BD2E6C6E-4921-4D1D-9F7C-800BBC357092}">
      <dgm:prSet/>
      <dgm:spPr/>
      <dgm:t>
        <a:bodyPr/>
        <a:lstStyle/>
        <a:p>
          <a:endParaRPr lang="it-IT"/>
        </a:p>
      </dgm:t>
    </dgm:pt>
    <dgm:pt modelId="{30EFEA02-4EF1-4230-93DF-16433CF95946}" type="sibTrans" cxnId="{BD2E6C6E-4921-4D1D-9F7C-800BBC357092}">
      <dgm:prSet/>
      <dgm:spPr/>
      <dgm:t>
        <a:bodyPr/>
        <a:lstStyle/>
        <a:p>
          <a:endParaRPr lang="it-IT"/>
        </a:p>
      </dgm:t>
    </dgm:pt>
    <dgm:pt modelId="{1C25CF3C-928D-41CA-8463-947A8BB69BC1}">
      <dgm:prSet phldrT="[Testo]" custT="1"/>
      <dgm:spPr/>
      <dgm:t>
        <a:bodyPr/>
        <a:lstStyle/>
        <a:p>
          <a:pPr algn="l"/>
          <a:r>
            <a:rPr lang="it-IT" sz="1800" i="0" dirty="0" smtClean="0">
              <a:solidFill>
                <a:srgbClr val="0033CC"/>
              </a:solidFill>
            </a:rPr>
            <a:t>Tommaso Campanella, </a:t>
          </a:r>
          <a:r>
            <a:rPr lang="it-IT" sz="1800" i="1" dirty="0" smtClean="0">
              <a:solidFill>
                <a:srgbClr val="0033CC"/>
              </a:solidFill>
            </a:rPr>
            <a:t>La città del Sole</a:t>
          </a:r>
          <a:endParaRPr lang="it-IT" sz="1800" b="0" i="1" dirty="0">
            <a:solidFill>
              <a:srgbClr val="FF0000"/>
            </a:solidFill>
          </a:endParaRPr>
        </a:p>
      </dgm:t>
    </dgm:pt>
    <dgm:pt modelId="{73E92FEA-1ADF-4B4E-9375-1F7FB3EC987C}" type="parTrans" cxnId="{3CDABFF2-924E-4450-BCA7-689413009A59}">
      <dgm:prSet/>
      <dgm:spPr/>
      <dgm:t>
        <a:bodyPr/>
        <a:lstStyle/>
        <a:p>
          <a:endParaRPr lang="it-IT"/>
        </a:p>
      </dgm:t>
    </dgm:pt>
    <dgm:pt modelId="{5D21BF31-10A5-47A2-85A2-6D8FB58E1DF6}" type="sibTrans" cxnId="{3CDABFF2-924E-4450-BCA7-689413009A59}">
      <dgm:prSet/>
      <dgm:spPr/>
      <dgm:t>
        <a:bodyPr/>
        <a:lstStyle/>
        <a:p>
          <a:endParaRPr lang="it-IT"/>
        </a:p>
      </dgm:t>
    </dgm:pt>
    <dgm:pt modelId="{A8AE87BA-69FB-4B9B-8942-5048F1841FA0}">
      <dgm:prSet phldrT="[Testo]" custT="1"/>
      <dgm:spPr/>
      <dgm:t>
        <a:bodyPr/>
        <a:lstStyle/>
        <a:p>
          <a:pPr algn="l"/>
          <a:r>
            <a:rPr lang="it-IT" sz="1800" i="0" dirty="0" smtClean="0">
              <a:solidFill>
                <a:srgbClr val="0033CC"/>
              </a:solidFill>
            </a:rPr>
            <a:t>Immanuel Kant, </a:t>
          </a:r>
          <a:r>
            <a:rPr lang="it-IT" sz="1800" i="1" dirty="0" smtClean="0">
              <a:solidFill>
                <a:srgbClr val="0033CC"/>
              </a:solidFill>
            </a:rPr>
            <a:t>Per la pace </a:t>
          </a:r>
          <a:r>
            <a:rPr lang="it-IT" sz="1800" i="0" dirty="0" smtClean="0">
              <a:solidFill>
                <a:srgbClr val="0033CC"/>
              </a:solidFill>
            </a:rPr>
            <a:t>perpetua</a:t>
          </a:r>
          <a:endParaRPr lang="it-IT" sz="1800" b="0" i="0" dirty="0">
            <a:solidFill>
              <a:srgbClr val="FF0000"/>
            </a:solidFill>
          </a:endParaRPr>
        </a:p>
      </dgm:t>
    </dgm:pt>
    <dgm:pt modelId="{5D4BCDBE-4057-4E21-AE10-7A98B9AEFC46}" type="parTrans" cxnId="{75D72315-9984-47E2-B8CC-1C8D4FA91B08}">
      <dgm:prSet/>
      <dgm:spPr/>
      <dgm:t>
        <a:bodyPr/>
        <a:lstStyle/>
        <a:p>
          <a:endParaRPr lang="it-IT"/>
        </a:p>
      </dgm:t>
    </dgm:pt>
    <dgm:pt modelId="{5E2EA1B5-E362-4FD8-8103-A1F5925222C1}" type="sibTrans" cxnId="{75D72315-9984-47E2-B8CC-1C8D4FA91B08}">
      <dgm:prSet/>
      <dgm:spPr/>
      <dgm:t>
        <a:bodyPr/>
        <a:lstStyle/>
        <a:p>
          <a:endParaRPr lang="it-IT"/>
        </a:p>
      </dgm:t>
    </dgm:pt>
    <dgm:pt modelId="{73A547B9-D8F5-456A-96DF-8A03198F26D4}">
      <dgm:prSet phldrT="[Testo]" custT="1"/>
      <dgm:spPr/>
      <dgm:t>
        <a:bodyPr/>
        <a:lstStyle/>
        <a:p>
          <a:pPr algn="l"/>
          <a:r>
            <a:rPr lang="en-US" sz="1800" i="0" dirty="0" err="1" smtClean="0">
              <a:solidFill>
                <a:srgbClr val="0033CC"/>
              </a:solidFill>
            </a:rPr>
            <a:t>Eugenji</a:t>
          </a:r>
          <a:r>
            <a:rPr lang="en-US" sz="1800" i="0" dirty="0" smtClean="0">
              <a:solidFill>
                <a:srgbClr val="0033CC"/>
              </a:solidFill>
            </a:rPr>
            <a:t> </a:t>
          </a:r>
          <a:r>
            <a:rPr lang="en-US" sz="1800" i="0" dirty="0" err="1" smtClean="0">
              <a:solidFill>
                <a:srgbClr val="0033CC"/>
              </a:solidFill>
            </a:rPr>
            <a:t>Zamjatin</a:t>
          </a:r>
          <a:r>
            <a:rPr lang="en-US" sz="1800" i="0" dirty="0" smtClean="0">
              <a:solidFill>
                <a:srgbClr val="0033CC"/>
              </a:solidFill>
            </a:rPr>
            <a:t>, </a:t>
          </a:r>
          <a:r>
            <a:rPr lang="en-US" sz="1800" i="1" dirty="0" err="1" smtClean="0">
              <a:solidFill>
                <a:srgbClr val="0033CC"/>
              </a:solidFill>
            </a:rPr>
            <a:t>Noi</a:t>
          </a:r>
          <a:endParaRPr lang="it-IT" sz="1800" b="0" i="1" dirty="0">
            <a:solidFill>
              <a:srgbClr val="FF0000"/>
            </a:solidFill>
          </a:endParaRPr>
        </a:p>
      </dgm:t>
    </dgm:pt>
    <dgm:pt modelId="{C2FF1FB3-E4ED-4F35-ADB4-758F01D53E6A}" type="parTrans" cxnId="{7516899E-5653-4581-B110-5DFD3F9C0EC3}">
      <dgm:prSet/>
      <dgm:spPr/>
      <dgm:t>
        <a:bodyPr/>
        <a:lstStyle/>
        <a:p>
          <a:endParaRPr lang="it-IT"/>
        </a:p>
      </dgm:t>
    </dgm:pt>
    <dgm:pt modelId="{1F96701C-151A-419A-844E-5D95AB605153}" type="sibTrans" cxnId="{7516899E-5653-4581-B110-5DFD3F9C0EC3}">
      <dgm:prSet/>
      <dgm:spPr/>
      <dgm:t>
        <a:bodyPr/>
        <a:lstStyle/>
        <a:p>
          <a:endParaRPr lang="it-IT"/>
        </a:p>
      </dgm:t>
    </dgm:pt>
    <dgm:pt modelId="{5D85D884-D868-49A2-9E27-3EE81FD1CC12}">
      <dgm:prSet phldrT="[Testo]" custT="1"/>
      <dgm:spPr/>
      <dgm:t>
        <a:bodyPr/>
        <a:lstStyle/>
        <a:p>
          <a:pPr algn="l"/>
          <a:r>
            <a:rPr lang="en-US" sz="1800" i="0" dirty="0" smtClean="0">
              <a:solidFill>
                <a:srgbClr val="0033CC"/>
              </a:solidFill>
            </a:rPr>
            <a:t>George Orwell, </a:t>
          </a:r>
          <a:r>
            <a:rPr lang="en-US" sz="1800" i="1" dirty="0" smtClean="0">
              <a:solidFill>
                <a:srgbClr val="0033CC"/>
              </a:solidFill>
            </a:rPr>
            <a:t>1984</a:t>
          </a:r>
          <a:endParaRPr lang="it-IT" sz="1800" b="0" i="1" dirty="0">
            <a:solidFill>
              <a:srgbClr val="FF0000"/>
            </a:solidFill>
          </a:endParaRPr>
        </a:p>
      </dgm:t>
    </dgm:pt>
    <dgm:pt modelId="{89692C52-3432-4B2F-9815-05DA56D182F2}" type="parTrans" cxnId="{A1253B43-6B28-4C43-8426-845E39936613}">
      <dgm:prSet/>
      <dgm:spPr/>
      <dgm:t>
        <a:bodyPr/>
        <a:lstStyle/>
        <a:p>
          <a:endParaRPr lang="it-IT"/>
        </a:p>
      </dgm:t>
    </dgm:pt>
    <dgm:pt modelId="{C1402A3D-A0AE-4C64-BEC1-E2D31F719063}" type="sibTrans" cxnId="{A1253B43-6B28-4C43-8426-845E39936613}">
      <dgm:prSet/>
      <dgm:spPr/>
      <dgm:t>
        <a:bodyPr/>
        <a:lstStyle/>
        <a:p>
          <a:endParaRPr lang="it-IT"/>
        </a:p>
      </dgm:t>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it-IT"/>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1">
        <dgm:presLayoutVars>
          <dgm:chMax val="1"/>
          <dgm:bulletEnabled val="1"/>
        </dgm:presLayoutVars>
      </dgm:prSet>
      <dgm:spPr/>
      <dgm:t>
        <a:bodyPr/>
        <a:lstStyle/>
        <a:p>
          <a:endParaRPr lang="it-IT"/>
        </a:p>
      </dgm:t>
    </dgm:pt>
    <dgm:pt modelId="{18E925CD-DA96-4108-9F23-AE05A8DA6274}" type="pres">
      <dgm:prSet presAssocID="{75F46C7D-8C5B-44B8-885B-72B553DFBDED}" presName="descendantText" presStyleLbl="alignAccFollowNode1" presStyleIdx="0" presStyleCnt="1" custScaleY="108396" custLinFactNeighborY="-2304">
        <dgm:presLayoutVars>
          <dgm:bulletEnabled val="1"/>
        </dgm:presLayoutVars>
      </dgm:prSet>
      <dgm:spPr/>
      <dgm:t>
        <a:bodyPr/>
        <a:lstStyle/>
        <a:p>
          <a:endParaRPr lang="it-IT"/>
        </a:p>
      </dgm:t>
    </dgm:pt>
  </dgm:ptLst>
  <dgm:cxnLst>
    <dgm:cxn modelId="{819ED231-6F54-4FBA-B4F6-0CF252588FB0}" type="presOf" srcId="{D7386007-D139-4DA8-BE88-DEFE1BD968A7}" destId="{18E925CD-DA96-4108-9F23-AE05A8DA6274}" srcOrd="0" destOrd="3" presId="urn:microsoft.com/office/officeart/2005/8/layout/vList5"/>
    <dgm:cxn modelId="{75D72315-9984-47E2-B8CC-1C8D4FA91B08}" srcId="{75F46C7D-8C5B-44B8-885B-72B553DFBDED}" destId="{A8AE87BA-69FB-4B9B-8942-5048F1841FA0}" srcOrd="5" destOrd="0" parTransId="{5D4BCDBE-4057-4E21-AE10-7A98B9AEFC46}" sibTransId="{5E2EA1B5-E362-4FD8-8103-A1F5925222C1}"/>
    <dgm:cxn modelId="{51FBB286-C877-4498-9FFF-D6D0588F30DF}" type="presOf" srcId="{1C25CF3C-928D-41CA-8463-947A8BB69BC1}" destId="{18E925CD-DA96-4108-9F23-AE05A8DA6274}" srcOrd="0" destOrd="4" presId="urn:microsoft.com/office/officeart/2005/8/layout/vList5"/>
    <dgm:cxn modelId="{A1253B43-6B28-4C43-8426-845E39936613}" srcId="{75F46C7D-8C5B-44B8-885B-72B553DFBDED}" destId="{5D85D884-D868-49A2-9E27-3EE81FD1CC12}" srcOrd="7" destOrd="0" parTransId="{89692C52-3432-4B2F-9815-05DA56D182F2}" sibTransId="{C1402A3D-A0AE-4C64-BEC1-E2D31F719063}"/>
    <dgm:cxn modelId="{3C6A6E7E-21C4-4AA8-A0B1-D8544CA97627}" type="presOf" srcId="{A8AE87BA-69FB-4B9B-8942-5048F1841FA0}" destId="{18E925CD-DA96-4108-9F23-AE05A8DA6274}" srcOrd="0" destOrd="5" presId="urn:microsoft.com/office/officeart/2005/8/layout/vList5"/>
    <dgm:cxn modelId="{99E4F90F-F942-4B8A-8213-971BB302EE06}" type="presOf" srcId="{5D85D884-D868-49A2-9E27-3EE81FD1CC12}" destId="{18E925CD-DA96-4108-9F23-AE05A8DA6274}" srcOrd="0" destOrd="7" presId="urn:microsoft.com/office/officeart/2005/8/layout/vList5"/>
    <dgm:cxn modelId="{6DC01451-AC09-42D7-A68B-8558B768DE8C}" type="presOf" srcId="{A2397643-8125-4F1C-A372-ECF3E023D390}" destId="{C8B29964-6444-42B7-95B2-6A5BCADA3A67}" srcOrd="0" destOrd="0" presId="urn:microsoft.com/office/officeart/2005/8/layout/vList5"/>
    <dgm:cxn modelId="{A42C5CE1-000A-4B1A-9FC2-3B2B33ECBAC4}" type="presOf" srcId="{9804C411-831F-4DA6-8B1B-9C583352CE3D}" destId="{18E925CD-DA96-4108-9F23-AE05A8DA6274}" srcOrd="0" destOrd="0" presId="urn:microsoft.com/office/officeart/2005/8/layout/vList5"/>
    <dgm:cxn modelId="{7516899E-5653-4581-B110-5DFD3F9C0EC3}" srcId="{75F46C7D-8C5B-44B8-885B-72B553DFBDED}" destId="{73A547B9-D8F5-456A-96DF-8A03198F26D4}" srcOrd="6" destOrd="0" parTransId="{C2FF1FB3-E4ED-4F35-ADB4-758F01D53E6A}" sibTransId="{1F96701C-151A-419A-844E-5D95AB605153}"/>
    <dgm:cxn modelId="{A5C46D86-E622-4CD3-AD5D-56F2787D9492}" srcId="{A2397643-8125-4F1C-A372-ECF3E023D390}" destId="{75F46C7D-8C5B-44B8-885B-72B553DFBDED}" srcOrd="0" destOrd="0" parTransId="{CDD8B25A-7C01-4D26-B85F-59F94B555813}" sibTransId="{845FF6B3-6688-4FCD-971F-F6007A755750}"/>
    <dgm:cxn modelId="{BD2E6C6E-4921-4D1D-9F7C-800BBC357092}" srcId="{75F46C7D-8C5B-44B8-885B-72B553DFBDED}" destId="{D7386007-D139-4DA8-BE88-DEFE1BD968A7}" srcOrd="3" destOrd="0" parTransId="{5B8767A3-E297-4D6C-BA8D-D564C21B4D29}" sibTransId="{30EFEA02-4EF1-4230-93DF-16433CF95946}"/>
    <dgm:cxn modelId="{3CCF2AC2-393C-4F68-AA3A-6196CB2639FE}" type="presOf" srcId="{982BEA43-6528-4FDB-AD37-FA5636F27031}" destId="{18E925CD-DA96-4108-9F23-AE05A8DA6274}" srcOrd="0" destOrd="2" presId="urn:microsoft.com/office/officeart/2005/8/layout/vList5"/>
    <dgm:cxn modelId="{232F2A21-6CDD-457F-9C8B-3A7C7D6FEC00}" srcId="{75F46C7D-8C5B-44B8-885B-72B553DFBDED}" destId="{24E15F8B-FF63-4141-88CB-A1BE436F0F53}" srcOrd="1" destOrd="0" parTransId="{E4BDE978-5CAF-4120-98C5-746462071135}" sibTransId="{4DF86B56-4070-4A7D-B52B-77E416301760}"/>
    <dgm:cxn modelId="{3CACDC85-5AC2-4D43-98B4-88D1377BC6C3}" srcId="{75F46C7D-8C5B-44B8-885B-72B553DFBDED}" destId="{982BEA43-6528-4FDB-AD37-FA5636F27031}" srcOrd="2" destOrd="0" parTransId="{88740E2C-F300-4D9F-BB8E-0777FFE923A2}" sibTransId="{6C7FAF49-8F51-4FFB-9B71-06AF86BF6822}"/>
    <dgm:cxn modelId="{4699913B-42E8-4C8F-8CDB-095F5ACD8E6F}" srcId="{75F46C7D-8C5B-44B8-885B-72B553DFBDED}" destId="{9804C411-831F-4DA6-8B1B-9C583352CE3D}" srcOrd="0" destOrd="0" parTransId="{10941DF6-D521-4B7D-A157-C3578FDA13BB}" sibTransId="{5937179E-E6B7-4288-B225-70592C680919}"/>
    <dgm:cxn modelId="{EBFE4EEF-26DC-44E6-8209-675F78AD1483}" type="presOf" srcId="{75F46C7D-8C5B-44B8-885B-72B553DFBDED}" destId="{08C77654-8D82-4852-ACC6-B961A709AAE1}" srcOrd="0" destOrd="0" presId="urn:microsoft.com/office/officeart/2005/8/layout/vList5"/>
    <dgm:cxn modelId="{1B2F45F5-8D29-46D1-9471-91A7C6A68F09}" type="presOf" srcId="{24E15F8B-FF63-4141-88CB-A1BE436F0F53}" destId="{18E925CD-DA96-4108-9F23-AE05A8DA6274}" srcOrd="0" destOrd="1" presId="urn:microsoft.com/office/officeart/2005/8/layout/vList5"/>
    <dgm:cxn modelId="{3CDABFF2-924E-4450-BCA7-689413009A59}" srcId="{75F46C7D-8C5B-44B8-885B-72B553DFBDED}" destId="{1C25CF3C-928D-41CA-8463-947A8BB69BC1}" srcOrd="4" destOrd="0" parTransId="{73E92FEA-1ADF-4B4E-9375-1F7FB3EC987C}" sibTransId="{5D21BF31-10A5-47A2-85A2-6D8FB58E1DF6}"/>
    <dgm:cxn modelId="{3611846D-7DAE-4523-8602-43E1A5479B07}" type="presOf" srcId="{73A547B9-D8F5-456A-96DF-8A03198F26D4}" destId="{18E925CD-DA96-4108-9F23-AE05A8DA6274}" srcOrd="0" destOrd="6" presId="urn:microsoft.com/office/officeart/2005/8/layout/vList5"/>
    <dgm:cxn modelId="{85A6361F-EE0C-4676-BA1E-09B641178A47}" type="presParOf" srcId="{C8B29964-6444-42B7-95B2-6A5BCADA3A67}" destId="{AECE52BE-5516-4AC0-B433-E8A97E5A6959}" srcOrd="0" destOrd="0" presId="urn:microsoft.com/office/officeart/2005/8/layout/vList5"/>
    <dgm:cxn modelId="{A62B9528-B974-4FDF-8C2D-F05E521CCE37}" type="presParOf" srcId="{AECE52BE-5516-4AC0-B433-E8A97E5A6959}" destId="{08C77654-8D82-4852-ACC6-B961A709AAE1}" srcOrd="0" destOrd="0" presId="urn:microsoft.com/office/officeart/2005/8/layout/vList5"/>
    <dgm:cxn modelId="{E9FF7348-1AC6-4E15-8775-7B936EBA84D6}" type="presParOf" srcId="{AECE52BE-5516-4AC0-B433-E8A97E5A6959}" destId="{18E925CD-DA96-4108-9F23-AE05A8DA627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75F46C7D-8C5B-44B8-885B-72B553DFBDED}">
      <dgm:prSet phldrT="[Testo]" custT="1"/>
      <dgm:spPr/>
      <dgm:t>
        <a:bodyPr/>
        <a:lstStyle/>
        <a:p>
          <a:r>
            <a:rPr lang="it-IT" sz="2400" b="0" i="0" kern="1200" dirty="0">
              <a:solidFill>
                <a:schemeClr val="bg1"/>
              </a:solidFill>
              <a:latin typeface="+mj-lt"/>
              <a:ea typeface="+mj-ea"/>
              <a:cs typeface="+mj-cs"/>
            </a:rPr>
            <a:t>Articoli e/o altro materiale di studio o di </a:t>
          </a:r>
          <a:r>
            <a:rPr lang="it-IT" sz="2400" b="0" i="0" kern="1200" dirty="0" smtClean="0">
              <a:solidFill>
                <a:schemeClr val="bg1"/>
              </a:solidFill>
              <a:latin typeface="+mj-lt"/>
              <a:ea typeface="+mj-ea"/>
              <a:cs typeface="+mj-cs"/>
            </a:rPr>
            <a:t>approfondimento</a:t>
          </a:r>
        </a:p>
        <a:p>
          <a:r>
            <a:rPr lang="it-IT" sz="1400" b="1" i="0" kern="1200" dirty="0" smtClean="0">
              <a:solidFill>
                <a:schemeClr val="bg1"/>
              </a:solidFill>
              <a:latin typeface="+mj-lt"/>
              <a:ea typeface="+mj-ea"/>
              <a:cs typeface="+mj-cs"/>
            </a:rPr>
            <a:t>(consultabili presso la biblioteca di Ateneo)</a:t>
          </a:r>
          <a:endParaRPr lang="it-IT" sz="1400" b="1" i="0" kern="1200" dirty="0">
            <a:solidFill>
              <a:schemeClr val="bg1"/>
            </a:solidFill>
            <a:latin typeface="+mj-lt"/>
            <a:ea typeface="+mj-ea"/>
            <a:cs typeface="+mj-cs"/>
          </a:endParaRPr>
        </a:p>
      </dgm:t>
    </dgm:pt>
    <dgm:pt modelId="{CDD8B25A-7C01-4D26-B85F-59F94B555813}" type="parTrans" cxnId="{A5C46D86-E622-4CD3-AD5D-56F2787D9492}">
      <dgm:prSet/>
      <dgm:spPr/>
      <dgm:t>
        <a:bodyPr/>
        <a:lstStyle/>
        <a:p>
          <a:endParaRPr lang="it-IT"/>
        </a:p>
      </dgm:t>
    </dgm:pt>
    <dgm:pt modelId="{845FF6B3-6688-4FCD-971F-F6007A755750}" type="sibTrans" cxnId="{A5C46D86-E622-4CD3-AD5D-56F2787D9492}">
      <dgm:prSet/>
      <dgm:spPr/>
      <dgm:t>
        <a:bodyPr/>
        <a:lstStyle/>
        <a:p>
          <a:endParaRPr lang="it-IT"/>
        </a:p>
      </dgm:t>
    </dgm:pt>
    <dgm:pt modelId="{9804C411-831F-4DA6-8B1B-9C583352CE3D}">
      <dgm:prSet phldrT="[Testo]" custT="1"/>
      <dgm:spPr/>
      <dgm:t>
        <a:bodyPr/>
        <a:lstStyle/>
        <a:p>
          <a:pPr algn="l"/>
          <a:endParaRPr lang="it-IT" sz="1400" i="0" dirty="0">
            <a:solidFill>
              <a:srgbClr val="002060"/>
            </a:solidFill>
          </a:endParaRPr>
        </a:p>
      </dgm:t>
    </dgm:pt>
    <dgm:pt modelId="{10941DF6-D521-4B7D-A157-C3578FDA13BB}" type="parTrans" cxnId="{4699913B-42E8-4C8F-8CDB-095F5ACD8E6F}">
      <dgm:prSet/>
      <dgm:spPr/>
      <dgm:t>
        <a:bodyPr/>
        <a:lstStyle/>
        <a:p>
          <a:endParaRPr lang="it-IT"/>
        </a:p>
      </dgm:t>
    </dgm:pt>
    <dgm:pt modelId="{5937179E-E6B7-4288-B225-70592C680919}" type="sibTrans" cxnId="{4699913B-42E8-4C8F-8CDB-095F5ACD8E6F}">
      <dgm:prSet/>
      <dgm:spPr/>
      <dgm:t>
        <a:bodyPr/>
        <a:lstStyle/>
        <a:p>
          <a:endParaRPr lang="it-IT"/>
        </a:p>
      </dgm:t>
    </dgm:pt>
    <dgm:pt modelId="{982BEA43-6528-4FDB-AD37-FA5636F27031}">
      <dgm:prSet phldrT="[Testo]" custT="1"/>
      <dgm:spPr/>
      <dgm:t>
        <a:bodyPr/>
        <a:lstStyle/>
        <a:p>
          <a:pPr algn="just"/>
          <a:r>
            <a:rPr lang="it-IT" sz="1400" b="1" dirty="0" smtClean="0">
              <a:solidFill>
                <a:srgbClr val="000000"/>
              </a:solidFill>
            </a:rPr>
            <a:t>Alberto Andreatta</a:t>
          </a:r>
          <a:r>
            <a:rPr lang="it-IT" sz="1400" dirty="0" smtClean="0">
              <a:solidFill>
                <a:srgbClr val="000000"/>
              </a:solidFill>
            </a:rPr>
            <a:t>, </a:t>
          </a:r>
          <a:r>
            <a:rPr lang="it-IT" sz="1400" i="1" dirty="0" smtClean="0">
              <a:solidFill>
                <a:srgbClr val="000000"/>
              </a:solidFill>
            </a:rPr>
            <a:t>Il pensiero utopico in età moderna</a:t>
          </a:r>
          <a:r>
            <a:rPr lang="en-US" sz="1400" dirty="0" smtClean="0">
              <a:solidFill>
                <a:srgbClr val="000000"/>
              </a:solidFill>
            </a:rPr>
            <a:t>, in </a:t>
          </a:r>
          <a:r>
            <a:rPr lang="en-US" sz="1400" i="1" dirty="0" smtClean="0">
              <a:solidFill>
                <a:srgbClr val="000000"/>
              </a:solidFill>
            </a:rPr>
            <a:t>Il </a:t>
          </a:r>
          <a:r>
            <a:rPr lang="en-US" sz="1400" i="1" dirty="0" err="1" smtClean="0">
              <a:solidFill>
                <a:srgbClr val="000000"/>
              </a:solidFill>
            </a:rPr>
            <a:t>pensiero</a:t>
          </a:r>
          <a:r>
            <a:rPr lang="en-US" sz="1400" i="1" dirty="0" smtClean="0">
              <a:solidFill>
                <a:srgbClr val="000000"/>
              </a:solidFill>
            </a:rPr>
            <a:t> politico </a:t>
          </a:r>
          <a:r>
            <a:rPr lang="en-US" sz="1400" i="1" dirty="0" err="1" smtClean="0">
              <a:solidFill>
                <a:srgbClr val="000000"/>
              </a:solidFill>
            </a:rPr>
            <a:t>dell’età</a:t>
          </a:r>
          <a:r>
            <a:rPr lang="en-US" sz="1400" i="1" dirty="0" smtClean="0">
              <a:solidFill>
                <a:srgbClr val="000000"/>
              </a:solidFill>
            </a:rPr>
            <a:t> </a:t>
          </a:r>
          <a:r>
            <a:rPr lang="en-US" sz="1400" i="1" dirty="0" err="1" smtClean="0">
              <a:solidFill>
                <a:srgbClr val="000000"/>
              </a:solidFill>
            </a:rPr>
            <a:t>moderna</a:t>
          </a:r>
          <a:r>
            <a:rPr lang="en-US" sz="1400" dirty="0" smtClean="0">
              <a:solidFill>
                <a:srgbClr val="000000"/>
              </a:solidFill>
            </a:rPr>
            <a:t>, a </a:t>
          </a:r>
          <a:r>
            <a:rPr lang="en-US" sz="1400" dirty="0" err="1" smtClean="0">
              <a:solidFill>
                <a:srgbClr val="000000"/>
              </a:solidFill>
            </a:rPr>
            <a:t>cura</a:t>
          </a:r>
          <a:r>
            <a:rPr lang="en-US" sz="1400" dirty="0" smtClean="0">
              <a:solidFill>
                <a:srgbClr val="000000"/>
              </a:solidFill>
            </a:rPr>
            <a:t> di Alberto </a:t>
          </a:r>
          <a:r>
            <a:rPr lang="en-US" sz="1400" dirty="0" err="1" smtClean="0">
              <a:solidFill>
                <a:srgbClr val="000000"/>
              </a:solidFill>
            </a:rPr>
            <a:t>Andreatta</a:t>
          </a:r>
          <a:r>
            <a:rPr lang="en-US" sz="1400" dirty="0" smtClean="0">
              <a:solidFill>
                <a:srgbClr val="000000"/>
              </a:solidFill>
            </a:rPr>
            <a:t> e </a:t>
          </a:r>
          <a:r>
            <a:rPr lang="en-US" sz="1400" dirty="0" err="1" smtClean="0">
              <a:solidFill>
                <a:srgbClr val="000000"/>
              </a:solidFill>
            </a:rPr>
            <a:t>Artemio</a:t>
          </a:r>
          <a:r>
            <a:rPr lang="en-US" sz="1400" dirty="0" smtClean="0">
              <a:solidFill>
                <a:srgbClr val="000000"/>
              </a:solidFill>
            </a:rPr>
            <a:t> Enzo </a:t>
          </a:r>
          <a:r>
            <a:rPr lang="en-US" sz="1400" dirty="0" err="1" smtClean="0">
              <a:solidFill>
                <a:srgbClr val="000000"/>
              </a:solidFill>
            </a:rPr>
            <a:t>Baldini</a:t>
          </a:r>
          <a:r>
            <a:rPr lang="en-US" sz="1400" dirty="0" smtClean="0">
              <a:solidFill>
                <a:srgbClr val="000000"/>
              </a:solidFill>
            </a:rPr>
            <a:t>, Torino, UTET, 1999, pp. 21-54</a:t>
          </a:r>
          <a:r>
            <a:rPr lang="it-IT" sz="1400" b="0" i="0" dirty="0" smtClean="0">
              <a:solidFill>
                <a:srgbClr val="000000"/>
              </a:solidFill>
            </a:rPr>
            <a:t>.</a:t>
          </a:r>
          <a:endParaRPr lang="it-IT" sz="1400" b="1" dirty="0">
            <a:solidFill>
              <a:srgbClr val="000000"/>
            </a:solidFill>
          </a:endParaRPr>
        </a:p>
      </dgm:t>
    </dgm:pt>
    <dgm:pt modelId="{88740E2C-F300-4D9F-BB8E-0777FFE923A2}" type="parTrans" cxnId="{3CACDC85-5AC2-4D43-98B4-88D1377BC6C3}">
      <dgm:prSet/>
      <dgm:spPr/>
      <dgm:t>
        <a:bodyPr/>
        <a:lstStyle/>
        <a:p>
          <a:endParaRPr lang="it-IT"/>
        </a:p>
      </dgm:t>
    </dgm:pt>
    <dgm:pt modelId="{6C7FAF49-8F51-4FFB-9B71-06AF86BF6822}" type="sibTrans" cxnId="{3CACDC85-5AC2-4D43-98B4-88D1377BC6C3}">
      <dgm:prSet/>
      <dgm:spPr/>
      <dgm:t>
        <a:bodyPr/>
        <a:lstStyle/>
        <a:p>
          <a:endParaRPr lang="it-IT"/>
        </a:p>
      </dgm:t>
    </dgm:pt>
    <dgm:pt modelId="{EFDA8AFE-230D-48F6-B518-4D91142ED78F}">
      <dgm:prSet phldrT="[Testo]" custT="1"/>
      <dgm:spPr/>
      <dgm:t>
        <a:bodyPr/>
        <a:lstStyle/>
        <a:p>
          <a:pPr algn="l"/>
          <a:r>
            <a:rPr lang="it-IT" sz="1400" b="1" dirty="0" smtClean="0">
              <a:solidFill>
                <a:srgbClr val="000000"/>
              </a:solidFill>
            </a:rPr>
            <a:t>Arrigo Colombo (a cura di)</a:t>
          </a:r>
          <a:r>
            <a:rPr lang="it-IT" sz="1400" i="1" dirty="0" smtClean="0">
              <a:solidFill>
                <a:srgbClr val="000000"/>
              </a:solidFill>
            </a:rPr>
            <a:t>, Utopia e distopia, Bari, Dedalo, 1993,</a:t>
          </a:r>
          <a:endParaRPr lang="it-IT" sz="1400" b="1" dirty="0">
            <a:solidFill>
              <a:srgbClr val="000000"/>
            </a:solidFill>
          </a:endParaRPr>
        </a:p>
      </dgm:t>
    </dgm:pt>
    <dgm:pt modelId="{E433B9CE-B851-4E6E-8813-3E06CAE5EA64}" type="parTrans" cxnId="{DFAB68D7-42E6-4D13-B2A3-293780BC48D6}">
      <dgm:prSet/>
      <dgm:spPr/>
      <dgm:t>
        <a:bodyPr/>
        <a:lstStyle/>
        <a:p>
          <a:endParaRPr lang="en-US"/>
        </a:p>
      </dgm:t>
    </dgm:pt>
    <dgm:pt modelId="{19F290FF-2D6A-4C4D-A8BA-1E3B1E8CCDFD}" type="sibTrans" cxnId="{DFAB68D7-42E6-4D13-B2A3-293780BC48D6}">
      <dgm:prSet/>
      <dgm:spPr/>
      <dgm:t>
        <a:bodyPr/>
        <a:lstStyle/>
        <a:p>
          <a:endParaRPr lang="en-US"/>
        </a:p>
      </dgm:t>
    </dgm:pt>
    <dgm:pt modelId="{1FE4DB24-1AFC-4E0A-AA22-79638B824048}">
      <dgm:prSet custT="1"/>
      <dgm:spPr/>
      <dgm:t>
        <a:bodyPr/>
        <a:lstStyle/>
        <a:p>
          <a:pPr algn="l"/>
          <a:endParaRPr lang="it-IT" sz="1000" b="1" dirty="0">
            <a:solidFill>
              <a:srgbClr val="000000"/>
            </a:solidFill>
          </a:endParaRPr>
        </a:p>
      </dgm:t>
    </dgm:pt>
    <dgm:pt modelId="{39A71E09-E998-4E6A-92C5-5C8E9257FE43}" type="parTrans" cxnId="{867187DA-D607-4A47-B4A2-13C151AA4F90}">
      <dgm:prSet/>
      <dgm:spPr/>
      <dgm:t>
        <a:bodyPr/>
        <a:lstStyle/>
        <a:p>
          <a:endParaRPr lang="it-IT"/>
        </a:p>
      </dgm:t>
    </dgm:pt>
    <dgm:pt modelId="{6BF78C7D-7259-4939-A16E-B0B35E38881E}" type="sibTrans" cxnId="{867187DA-D607-4A47-B4A2-13C151AA4F90}">
      <dgm:prSet/>
      <dgm:spPr/>
      <dgm:t>
        <a:bodyPr/>
        <a:lstStyle/>
        <a:p>
          <a:endParaRPr lang="it-IT"/>
        </a:p>
      </dgm:t>
    </dgm:pt>
    <dgm:pt modelId="{02FC2917-A79F-46F9-8F63-2B887974D789}">
      <dgm:prSet phldrT="[Testo]" custT="1"/>
      <dgm:spPr/>
      <dgm:t>
        <a:bodyPr/>
        <a:lstStyle/>
        <a:p>
          <a:pPr algn="just"/>
          <a:r>
            <a:rPr lang="it-IT" sz="1400" b="1" dirty="0" smtClean="0">
              <a:solidFill>
                <a:srgbClr val="000000"/>
              </a:solidFill>
            </a:rPr>
            <a:t>Vitto Ivo Comparato</a:t>
          </a:r>
          <a:r>
            <a:rPr lang="it-IT" sz="1400" dirty="0" smtClean="0">
              <a:solidFill>
                <a:srgbClr val="000000"/>
              </a:solidFill>
            </a:rPr>
            <a:t>, </a:t>
          </a:r>
          <a:r>
            <a:rPr lang="it-IT" sz="1400" i="1" dirty="0" smtClean="0">
              <a:solidFill>
                <a:srgbClr val="000000"/>
              </a:solidFill>
            </a:rPr>
            <a:t>Utopia, </a:t>
          </a:r>
          <a:r>
            <a:rPr lang="it-IT" sz="1400" i="0" dirty="0" smtClean="0">
              <a:solidFill>
                <a:srgbClr val="000000"/>
              </a:solidFill>
            </a:rPr>
            <a:t>Bologna, Il Mulino, 2006,</a:t>
          </a:r>
          <a:endParaRPr lang="it-IT" sz="1400" b="1" i="0" dirty="0">
            <a:solidFill>
              <a:srgbClr val="000000"/>
            </a:solidFill>
          </a:endParaRPr>
        </a:p>
      </dgm:t>
    </dgm:pt>
    <dgm:pt modelId="{4675150C-4D39-40AE-A46D-BCAD41F71249}" type="parTrans" cxnId="{5FDA0579-72E0-4B72-94CE-6464E28A13DB}">
      <dgm:prSet/>
      <dgm:spPr/>
      <dgm:t>
        <a:bodyPr/>
        <a:lstStyle/>
        <a:p>
          <a:endParaRPr lang="it-IT"/>
        </a:p>
      </dgm:t>
    </dgm:pt>
    <dgm:pt modelId="{24A463D9-7A02-4C9B-B718-6CFEC6C854C7}" type="sibTrans" cxnId="{5FDA0579-72E0-4B72-94CE-6464E28A13DB}">
      <dgm:prSet/>
      <dgm:spPr/>
      <dgm:t>
        <a:bodyPr/>
        <a:lstStyle/>
        <a:p>
          <a:endParaRPr lang="it-IT"/>
        </a:p>
      </dgm:t>
    </dgm:pt>
    <dgm:pt modelId="{7EE9EB5C-04F3-4AF9-97A4-8F2F4722DFE9}">
      <dgm:prSet phldrT="[Testo]" custT="1"/>
      <dgm:spPr/>
      <dgm:t>
        <a:bodyPr/>
        <a:lstStyle/>
        <a:p>
          <a:pPr algn="just"/>
          <a:endParaRPr lang="it-IT" sz="1000" b="1" dirty="0">
            <a:solidFill>
              <a:srgbClr val="000000"/>
            </a:solidFill>
          </a:endParaRPr>
        </a:p>
      </dgm:t>
    </dgm:pt>
    <dgm:pt modelId="{2226D8E4-636B-4855-8B7C-9FD551032566}" type="parTrans" cxnId="{14DD718B-A0F9-41A6-AD13-9EB2937DDD3B}">
      <dgm:prSet/>
      <dgm:spPr/>
      <dgm:t>
        <a:bodyPr/>
        <a:lstStyle/>
        <a:p>
          <a:endParaRPr lang="it-IT"/>
        </a:p>
      </dgm:t>
    </dgm:pt>
    <dgm:pt modelId="{9D442E38-4349-4A0D-8C10-747D00B8282C}" type="sibTrans" cxnId="{14DD718B-A0F9-41A6-AD13-9EB2937DDD3B}">
      <dgm:prSet/>
      <dgm:spPr/>
      <dgm:t>
        <a:bodyPr/>
        <a:lstStyle/>
        <a:p>
          <a:endParaRPr lang="it-IT"/>
        </a:p>
      </dgm:t>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it-IT"/>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1" custScaleX="160776" custLinFactNeighborY="280">
        <dgm:presLayoutVars>
          <dgm:chMax val="1"/>
          <dgm:bulletEnabled val="1"/>
        </dgm:presLayoutVars>
      </dgm:prSet>
      <dgm:spPr/>
      <dgm:t>
        <a:bodyPr/>
        <a:lstStyle/>
        <a:p>
          <a:endParaRPr lang="it-IT"/>
        </a:p>
      </dgm:t>
    </dgm:pt>
    <dgm:pt modelId="{18E925CD-DA96-4108-9F23-AE05A8DA6274}" type="pres">
      <dgm:prSet presAssocID="{75F46C7D-8C5B-44B8-885B-72B553DFBDED}" presName="descendantText" presStyleLbl="alignAccFollowNode1" presStyleIdx="0" presStyleCnt="1" custScaleX="179672" custScaleY="111139" custLinFactNeighborX="1884" custLinFactNeighborY="1015">
        <dgm:presLayoutVars>
          <dgm:bulletEnabled val="1"/>
        </dgm:presLayoutVars>
      </dgm:prSet>
      <dgm:spPr/>
      <dgm:t>
        <a:bodyPr/>
        <a:lstStyle/>
        <a:p>
          <a:endParaRPr lang="it-IT"/>
        </a:p>
      </dgm:t>
    </dgm:pt>
  </dgm:ptLst>
  <dgm:cxnLst>
    <dgm:cxn modelId="{759C0F9F-9F42-4218-95BA-2591DAD62784}" type="presOf" srcId="{7EE9EB5C-04F3-4AF9-97A4-8F2F4722DFE9}" destId="{18E925CD-DA96-4108-9F23-AE05A8DA6274}" srcOrd="0" destOrd="2" presId="urn:microsoft.com/office/officeart/2005/8/layout/vList5"/>
    <dgm:cxn modelId="{867187DA-D607-4A47-B4A2-13C151AA4F90}" srcId="{75F46C7D-8C5B-44B8-885B-72B553DFBDED}" destId="{1FE4DB24-1AFC-4E0A-AA22-79638B824048}" srcOrd="4" destOrd="0" parTransId="{39A71E09-E998-4E6A-92C5-5C8E9257FE43}" sibTransId="{6BF78C7D-7259-4939-A16E-B0B35E38881E}"/>
    <dgm:cxn modelId="{DF328182-91FA-41A1-9378-12DEDCBAE0A1}" type="presOf" srcId="{982BEA43-6528-4FDB-AD37-FA5636F27031}" destId="{18E925CD-DA96-4108-9F23-AE05A8DA6274}" srcOrd="0" destOrd="1" presId="urn:microsoft.com/office/officeart/2005/8/layout/vList5"/>
    <dgm:cxn modelId="{4699913B-42E8-4C8F-8CDB-095F5ACD8E6F}" srcId="{75F46C7D-8C5B-44B8-885B-72B553DFBDED}" destId="{9804C411-831F-4DA6-8B1B-9C583352CE3D}" srcOrd="0" destOrd="0" parTransId="{10941DF6-D521-4B7D-A157-C3578FDA13BB}" sibTransId="{5937179E-E6B7-4288-B225-70592C680919}"/>
    <dgm:cxn modelId="{E8B1C308-1535-4005-A4BE-7F74177F5228}" type="presOf" srcId="{02FC2917-A79F-46F9-8F63-2B887974D789}" destId="{18E925CD-DA96-4108-9F23-AE05A8DA6274}" srcOrd="0" destOrd="3" presId="urn:microsoft.com/office/officeart/2005/8/layout/vList5"/>
    <dgm:cxn modelId="{3CACDC85-5AC2-4D43-98B4-88D1377BC6C3}" srcId="{75F46C7D-8C5B-44B8-885B-72B553DFBDED}" destId="{982BEA43-6528-4FDB-AD37-FA5636F27031}" srcOrd="1" destOrd="0" parTransId="{88740E2C-F300-4D9F-BB8E-0777FFE923A2}" sibTransId="{6C7FAF49-8F51-4FFB-9B71-06AF86BF6822}"/>
    <dgm:cxn modelId="{E6EC7DE3-99C2-406C-9017-E8AAD5A92D0A}" type="presOf" srcId="{A2397643-8125-4F1C-A372-ECF3E023D390}" destId="{C8B29964-6444-42B7-95B2-6A5BCADA3A67}" srcOrd="0" destOrd="0" presId="urn:microsoft.com/office/officeart/2005/8/layout/vList5"/>
    <dgm:cxn modelId="{F64FC635-5E49-4E38-9902-F4170C6EB0CB}" type="presOf" srcId="{1FE4DB24-1AFC-4E0A-AA22-79638B824048}" destId="{18E925CD-DA96-4108-9F23-AE05A8DA6274}" srcOrd="0" destOrd="4" presId="urn:microsoft.com/office/officeart/2005/8/layout/vList5"/>
    <dgm:cxn modelId="{A5C46D86-E622-4CD3-AD5D-56F2787D9492}" srcId="{A2397643-8125-4F1C-A372-ECF3E023D390}" destId="{75F46C7D-8C5B-44B8-885B-72B553DFBDED}" srcOrd="0" destOrd="0" parTransId="{CDD8B25A-7C01-4D26-B85F-59F94B555813}" sibTransId="{845FF6B3-6688-4FCD-971F-F6007A755750}"/>
    <dgm:cxn modelId="{14DD718B-A0F9-41A6-AD13-9EB2937DDD3B}" srcId="{75F46C7D-8C5B-44B8-885B-72B553DFBDED}" destId="{7EE9EB5C-04F3-4AF9-97A4-8F2F4722DFE9}" srcOrd="2" destOrd="0" parTransId="{2226D8E4-636B-4855-8B7C-9FD551032566}" sibTransId="{9D442E38-4349-4A0D-8C10-747D00B8282C}"/>
    <dgm:cxn modelId="{DFAB68D7-42E6-4D13-B2A3-293780BC48D6}" srcId="{75F46C7D-8C5B-44B8-885B-72B553DFBDED}" destId="{EFDA8AFE-230D-48F6-B518-4D91142ED78F}" srcOrd="5" destOrd="0" parTransId="{E433B9CE-B851-4E6E-8813-3E06CAE5EA64}" sibTransId="{19F290FF-2D6A-4C4D-A8BA-1E3B1E8CCDFD}"/>
    <dgm:cxn modelId="{5FDA0579-72E0-4B72-94CE-6464E28A13DB}" srcId="{75F46C7D-8C5B-44B8-885B-72B553DFBDED}" destId="{02FC2917-A79F-46F9-8F63-2B887974D789}" srcOrd="3" destOrd="0" parTransId="{4675150C-4D39-40AE-A46D-BCAD41F71249}" sibTransId="{24A463D9-7A02-4C9B-B718-6CFEC6C854C7}"/>
    <dgm:cxn modelId="{F9DCE03C-1D53-45F9-8C83-0C8A4EA632A9}" type="presOf" srcId="{75F46C7D-8C5B-44B8-885B-72B553DFBDED}" destId="{08C77654-8D82-4852-ACC6-B961A709AAE1}" srcOrd="0" destOrd="0" presId="urn:microsoft.com/office/officeart/2005/8/layout/vList5"/>
    <dgm:cxn modelId="{DD02825B-6EFE-4984-837A-393C0BA60C7A}" type="presOf" srcId="{EFDA8AFE-230D-48F6-B518-4D91142ED78F}" destId="{18E925CD-DA96-4108-9F23-AE05A8DA6274}" srcOrd="0" destOrd="5" presId="urn:microsoft.com/office/officeart/2005/8/layout/vList5"/>
    <dgm:cxn modelId="{52AF2140-B5B7-4D3D-A288-1D340CB453BD}" type="presOf" srcId="{9804C411-831F-4DA6-8B1B-9C583352CE3D}" destId="{18E925CD-DA96-4108-9F23-AE05A8DA6274}" srcOrd="0" destOrd="0" presId="urn:microsoft.com/office/officeart/2005/8/layout/vList5"/>
    <dgm:cxn modelId="{2D8B013E-A57A-4B2E-93D1-6C98A43485FA}" type="presParOf" srcId="{C8B29964-6444-42B7-95B2-6A5BCADA3A67}" destId="{AECE52BE-5516-4AC0-B433-E8A97E5A6959}" srcOrd="0" destOrd="0" presId="urn:microsoft.com/office/officeart/2005/8/layout/vList5"/>
    <dgm:cxn modelId="{70DB67B9-F995-4F5E-A393-E43FA0B6826F}" type="presParOf" srcId="{AECE52BE-5516-4AC0-B433-E8A97E5A6959}" destId="{08C77654-8D82-4852-ACC6-B961A709AAE1}" srcOrd="0" destOrd="0" presId="urn:microsoft.com/office/officeart/2005/8/layout/vList5"/>
    <dgm:cxn modelId="{D1D1217E-7D83-4682-829B-7A501C77A94C}" type="presParOf" srcId="{AECE52BE-5516-4AC0-B433-E8A97E5A6959}" destId="{18E925CD-DA96-4108-9F23-AE05A8DA627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75F46C7D-8C5B-44B8-885B-72B553DFBDED}">
      <dgm:prSet phldrT="[Testo]" custT="1"/>
      <dgm:spPr/>
      <dgm:t>
        <a:bodyPr/>
        <a:lstStyle/>
        <a:p>
          <a:r>
            <a:rPr lang="it-IT" sz="4800" b="0" i="0" dirty="0" smtClean="0"/>
            <a:t>Libri di testo</a:t>
          </a:r>
          <a:endParaRPr lang="it-IT" sz="4800" b="0" i="0" dirty="0"/>
        </a:p>
      </dgm:t>
    </dgm:pt>
    <dgm:pt modelId="{CDD8B25A-7C01-4D26-B85F-59F94B555813}" type="parTrans" cxnId="{A5C46D86-E622-4CD3-AD5D-56F2787D9492}">
      <dgm:prSet/>
      <dgm:spPr/>
      <dgm:t>
        <a:bodyPr/>
        <a:lstStyle/>
        <a:p>
          <a:endParaRPr lang="it-IT"/>
        </a:p>
      </dgm:t>
    </dgm:pt>
    <dgm:pt modelId="{845FF6B3-6688-4FCD-971F-F6007A755750}" type="sibTrans" cxnId="{A5C46D86-E622-4CD3-AD5D-56F2787D9492}">
      <dgm:prSet/>
      <dgm:spPr/>
      <dgm:t>
        <a:bodyPr/>
        <a:lstStyle/>
        <a:p>
          <a:endParaRPr lang="it-IT"/>
        </a:p>
      </dgm:t>
    </dgm:pt>
    <dgm:pt modelId="{9804C411-831F-4DA6-8B1B-9C583352CE3D}">
      <dgm:prSet phldrT="[Testo]" custT="1"/>
      <dgm:spPr/>
      <dgm:t>
        <a:bodyPr/>
        <a:lstStyle/>
        <a:p>
          <a:pPr algn="l"/>
          <a:r>
            <a:rPr lang="it-IT" sz="1800" b="1" dirty="0" smtClean="0">
              <a:solidFill>
                <a:srgbClr val="0033CC"/>
              </a:solidFill>
            </a:rPr>
            <a:t>Raffaella Gherardi </a:t>
          </a:r>
          <a:r>
            <a:rPr lang="it-IT" sz="1800" dirty="0" smtClean="0">
              <a:solidFill>
                <a:srgbClr val="0033CC"/>
              </a:solidFill>
            </a:rPr>
            <a:t>(a cura di), </a:t>
          </a:r>
          <a:r>
            <a:rPr lang="it-IT" sz="1800" i="1" dirty="0" smtClean="0">
              <a:solidFill>
                <a:srgbClr val="0033CC"/>
              </a:solidFill>
            </a:rPr>
            <a:t>La politica e gli Stati. Problemi e figure del pensiero occidentale, </a:t>
          </a:r>
          <a:r>
            <a:rPr lang="it-IT" sz="1800" i="0" dirty="0" smtClean="0">
              <a:solidFill>
                <a:srgbClr val="0033CC"/>
              </a:solidFill>
            </a:rPr>
            <a:t>Carocci, Roma 2022 </a:t>
          </a:r>
          <a:r>
            <a:rPr lang="it-IT" sz="1800" i="0" u="sng" dirty="0" smtClean="0">
              <a:solidFill>
                <a:srgbClr val="FF0000"/>
              </a:solidFill>
            </a:rPr>
            <a:t>terza edizione</a:t>
          </a:r>
          <a:endParaRPr lang="it-IT" sz="1800" i="0" u="sng" dirty="0">
            <a:solidFill>
              <a:srgbClr val="FF0000"/>
            </a:solidFill>
          </a:endParaRPr>
        </a:p>
      </dgm:t>
    </dgm:pt>
    <dgm:pt modelId="{10941DF6-D521-4B7D-A157-C3578FDA13BB}" type="parTrans" cxnId="{4699913B-42E8-4C8F-8CDB-095F5ACD8E6F}">
      <dgm:prSet/>
      <dgm:spPr/>
      <dgm:t>
        <a:bodyPr/>
        <a:lstStyle/>
        <a:p>
          <a:endParaRPr lang="it-IT"/>
        </a:p>
      </dgm:t>
    </dgm:pt>
    <dgm:pt modelId="{5937179E-E6B7-4288-B225-70592C680919}" type="sibTrans" cxnId="{4699913B-42E8-4C8F-8CDB-095F5ACD8E6F}">
      <dgm:prSet/>
      <dgm:spPr/>
      <dgm:t>
        <a:bodyPr/>
        <a:lstStyle/>
        <a:p>
          <a:endParaRPr lang="it-IT"/>
        </a:p>
      </dgm:t>
    </dgm:pt>
    <dgm:pt modelId="{982BEA43-6528-4FDB-AD37-FA5636F27031}">
      <dgm:prSet phldrT="[Testo]" custT="1"/>
      <dgm:spPr/>
      <dgm:t>
        <a:bodyPr/>
        <a:lstStyle/>
        <a:p>
          <a:pPr algn="l"/>
          <a:r>
            <a:rPr lang="it-IT" sz="1800" b="1" dirty="0" smtClean="0">
              <a:solidFill>
                <a:srgbClr val="0033CC"/>
              </a:solidFill>
            </a:rPr>
            <a:t>Fabio Di Giannatale</a:t>
          </a:r>
          <a:r>
            <a:rPr lang="it-IT" sz="1800" i="1" dirty="0" smtClean="0">
              <a:solidFill>
                <a:srgbClr val="0033CC"/>
              </a:solidFill>
            </a:rPr>
            <a:t>, «La Civiltà Cattolica» e la critica della modernità (1850-1861</a:t>
          </a:r>
          <a:r>
            <a:rPr lang="it-IT" sz="1800" i="0" dirty="0" smtClean="0">
              <a:solidFill>
                <a:srgbClr val="0033CC"/>
              </a:solidFill>
            </a:rPr>
            <a:t>), Guida Editori, Napoli, 2022 - </a:t>
          </a:r>
          <a:r>
            <a:rPr lang="it-IT" sz="1800" b="1" i="0" dirty="0" smtClean="0">
              <a:solidFill>
                <a:schemeClr val="tx1"/>
              </a:solidFill>
            </a:rPr>
            <a:t>Introduzione + capitoli 1 e 4 </a:t>
          </a:r>
          <a:r>
            <a:rPr lang="it-IT" sz="1800" b="1" i="0" dirty="0" smtClean="0">
              <a:solidFill>
                <a:schemeClr val="tx2"/>
              </a:solidFill>
            </a:rPr>
            <a:t>oppure </a:t>
          </a:r>
          <a:r>
            <a:rPr lang="it-IT" sz="1800" b="1" i="0" dirty="0" smtClean="0">
              <a:solidFill>
                <a:schemeClr val="tx1"/>
              </a:solidFill>
            </a:rPr>
            <a:t>Introduzione + capitoli 2 e 3</a:t>
          </a:r>
          <a:endParaRPr lang="it-IT" sz="1800" b="1" i="0" dirty="0">
            <a:solidFill>
              <a:schemeClr val="tx2"/>
            </a:solidFill>
          </a:endParaRPr>
        </a:p>
      </dgm:t>
    </dgm:pt>
    <dgm:pt modelId="{88740E2C-F300-4D9F-BB8E-0777FFE923A2}" type="parTrans" cxnId="{3CACDC85-5AC2-4D43-98B4-88D1377BC6C3}">
      <dgm:prSet/>
      <dgm:spPr/>
      <dgm:t>
        <a:bodyPr/>
        <a:lstStyle/>
        <a:p>
          <a:endParaRPr lang="it-IT"/>
        </a:p>
      </dgm:t>
    </dgm:pt>
    <dgm:pt modelId="{6C7FAF49-8F51-4FFB-9B71-06AF86BF6822}" type="sibTrans" cxnId="{3CACDC85-5AC2-4D43-98B4-88D1377BC6C3}">
      <dgm:prSet/>
      <dgm:spPr/>
      <dgm:t>
        <a:bodyPr/>
        <a:lstStyle/>
        <a:p>
          <a:endParaRPr lang="it-IT"/>
        </a:p>
      </dgm:t>
    </dgm:pt>
    <dgm:pt modelId="{24E15F8B-FF63-4141-88CB-A1BE436F0F53}">
      <dgm:prSet phldrT="[Testo]" custT="1"/>
      <dgm:spPr/>
      <dgm:t>
        <a:bodyPr/>
        <a:lstStyle/>
        <a:p>
          <a:pPr algn="l"/>
          <a:endParaRPr lang="it-IT" sz="2000" i="0" dirty="0">
            <a:solidFill>
              <a:srgbClr val="002060"/>
            </a:solidFill>
          </a:endParaRPr>
        </a:p>
      </dgm:t>
    </dgm:pt>
    <dgm:pt modelId="{E4BDE978-5CAF-4120-98C5-746462071135}" type="parTrans" cxnId="{232F2A21-6CDD-457F-9C8B-3A7C7D6FEC00}">
      <dgm:prSet/>
      <dgm:spPr/>
      <dgm:t>
        <a:bodyPr/>
        <a:lstStyle/>
        <a:p>
          <a:endParaRPr lang="it-IT"/>
        </a:p>
      </dgm:t>
    </dgm:pt>
    <dgm:pt modelId="{4DF86B56-4070-4A7D-B52B-77E416301760}" type="sibTrans" cxnId="{232F2A21-6CDD-457F-9C8B-3A7C7D6FEC00}">
      <dgm:prSet/>
      <dgm:spPr/>
      <dgm:t>
        <a:bodyPr/>
        <a:lstStyle/>
        <a:p>
          <a:endParaRPr lang="it-IT"/>
        </a:p>
      </dgm:t>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it-IT"/>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1">
        <dgm:presLayoutVars>
          <dgm:chMax val="1"/>
          <dgm:bulletEnabled val="1"/>
        </dgm:presLayoutVars>
      </dgm:prSet>
      <dgm:spPr/>
      <dgm:t>
        <a:bodyPr/>
        <a:lstStyle/>
        <a:p>
          <a:endParaRPr lang="it-IT"/>
        </a:p>
      </dgm:t>
    </dgm:pt>
    <dgm:pt modelId="{18E925CD-DA96-4108-9F23-AE05A8DA6274}" type="pres">
      <dgm:prSet presAssocID="{75F46C7D-8C5B-44B8-885B-72B553DFBDED}" presName="descendantText" presStyleLbl="alignAccFollowNode1" presStyleIdx="0" presStyleCnt="1" custScaleY="116132" custLinFactNeighborY="-2304">
        <dgm:presLayoutVars>
          <dgm:bulletEnabled val="1"/>
        </dgm:presLayoutVars>
      </dgm:prSet>
      <dgm:spPr/>
      <dgm:t>
        <a:bodyPr/>
        <a:lstStyle/>
        <a:p>
          <a:endParaRPr lang="it-IT"/>
        </a:p>
      </dgm:t>
    </dgm:pt>
  </dgm:ptLst>
  <dgm:cxnLst>
    <dgm:cxn modelId="{6DC01451-AC09-42D7-A68B-8558B768DE8C}" type="presOf" srcId="{A2397643-8125-4F1C-A372-ECF3E023D390}" destId="{C8B29964-6444-42B7-95B2-6A5BCADA3A67}" srcOrd="0" destOrd="0" presId="urn:microsoft.com/office/officeart/2005/8/layout/vList5"/>
    <dgm:cxn modelId="{4699913B-42E8-4C8F-8CDB-095F5ACD8E6F}" srcId="{75F46C7D-8C5B-44B8-885B-72B553DFBDED}" destId="{9804C411-831F-4DA6-8B1B-9C583352CE3D}" srcOrd="0" destOrd="0" parTransId="{10941DF6-D521-4B7D-A157-C3578FDA13BB}" sibTransId="{5937179E-E6B7-4288-B225-70592C680919}"/>
    <dgm:cxn modelId="{3CCF2AC2-393C-4F68-AA3A-6196CB2639FE}" type="presOf" srcId="{982BEA43-6528-4FDB-AD37-FA5636F27031}" destId="{18E925CD-DA96-4108-9F23-AE05A8DA6274}" srcOrd="0" destOrd="2" presId="urn:microsoft.com/office/officeart/2005/8/layout/vList5"/>
    <dgm:cxn modelId="{3CACDC85-5AC2-4D43-98B4-88D1377BC6C3}" srcId="{75F46C7D-8C5B-44B8-885B-72B553DFBDED}" destId="{982BEA43-6528-4FDB-AD37-FA5636F27031}" srcOrd="2" destOrd="0" parTransId="{88740E2C-F300-4D9F-BB8E-0777FFE923A2}" sibTransId="{6C7FAF49-8F51-4FFB-9B71-06AF86BF6822}"/>
    <dgm:cxn modelId="{232F2A21-6CDD-457F-9C8B-3A7C7D6FEC00}" srcId="{75F46C7D-8C5B-44B8-885B-72B553DFBDED}" destId="{24E15F8B-FF63-4141-88CB-A1BE436F0F53}" srcOrd="1" destOrd="0" parTransId="{E4BDE978-5CAF-4120-98C5-746462071135}" sibTransId="{4DF86B56-4070-4A7D-B52B-77E416301760}"/>
    <dgm:cxn modelId="{A5C46D86-E622-4CD3-AD5D-56F2787D9492}" srcId="{A2397643-8125-4F1C-A372-ECF3E023D390}" destId="{75F46C7D-8C5B-44B8-885B-72B553DFBDED}" srcOrd="0" destOrd="0" parTransId="{CDD8B25A-7C01-4D26-B85F-59F94B555813}" sibTransId="{845FF6B3-6688-4FCD-971F-F6007A755750}"/>
    <dgm:cxn modelId="{1B2F45F5-8D29-46D1-9471-91A7C6A68F09}" type="presOf" srcId="{24E15F8B-FF63-4141-88CB-A1BE436F0F53}" destId="{18E925CD-DA96-4108-9F23-AE05A8DA6274}" srcOrd="0" destOrd="1" presId="urn:microsoft.com/office/officeart/2005/8/layout/vList5"/>
    <dgm:cxn modelId="{EBFE4EEF-26DC-44E6-8209-675F78AD1483}" type="presOf" srcId="{75F46C7D-8C5B-44B8-885B-72B553DFBDED}" destId="{08C77654-8D82-4852-ACC6-B961A709AAE1}" srcOrd="0" destOrd="0" presId="urn:microsoft.com/office/officeart/2005/8/layout/vList5"/>
    <dgm:cxn modelId="{A42C5CE1-000A-4B1A-9FC2-3B2B33ECBAC4}" type="presOf" srcId="{9804C411-831F-4DA6-8B1B-9C583352CE3D}" destId="{18E925CD-DA96-4108-9F23-AE05A8DA6274}" srcOrd="0" destOrd="0" presId="urn:microsoft.com/office/officeart/2005/8/layout/vList5"/>
    <dgm:cxn modelId="{85A6361F-EE0C-4676-BA1E-09B641178A47}" type="presParOf" srcId="{C8B29964-6444-42B7-95B2-6A5BCADA3A67}" destId="{AECE52BE-5516-4AC0-B433-E8A97E5A6959}" srcOrd="0" destOrd="0" presId="urn:microsoft.com/office/officeart/2005/8/layout/vList5"/>
    <dgm:cxn modelId="{A62B9528-B974-4FDF-8C2D-F05E521CCE37}" type="presParOf" srcId="{AECE52BE-5516-4AC0-B433-E8A97E5A6959}" destId="{08C77654-8D82-4852-ACC6-B961A709AAE1}" srcOrd="0" destOrd="0" presId="urn:microsoft.com/office/officeart/2005/8/layout/vList5"/>
    <dgm:cxn modelId="{E9FF7348-1AC6-4E15-8775-7B936EBA84D6}" type="presParOf" srcId="{AECE52BE-5516-4AC0-B433-E8A97E5A6959}" destId="{18E925CD-DA96-4108-9F23-AE05A8DA627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397643-8125-4F1C-A372-ECF3E023D39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75F46C7D-8C5B-44B8-885B-72B553DFBDED}">
      <dgm:prSet phldrT="[Testo]" custT="1"/>
      <dgm:spPr/>
      <dgm:t>
        <a:bodyPr/>
        <a:lstStyle/>
        <a:p>
          <a:r>
            <a:rPr lang="it-IT" sz="2400" b="0" i="0" kern="1200" dirty="0">
              <a:solidFill>
                <a:schemeClr val="bg1"/>
              </a:solidFill>
              <a:latin typeface="+mj-lt"/>
              <a:ea typeface="+mj-ea"/>
              <a:cs typeface="+mj-cs"/>
            </a:rPr>
            <a:t>Articoli e/o altro materiale di studio o di approfondimento</a:t>
          </a:r>
        </a:p>
        <a:p>
          <a:r>
            <a:rPr lang="it-IT" sz="1400" b="1" i="0" kern="1200" dirty="0">
              <a:solidFill>
                <a:schemeClr val="bg1"/>
              </a:solidFill>
              <a:latin typeface="+mj-lt"/>
              <a:ea typeface="+mj-ea"/>
              <a:cs typeface="+mj-cs"/>
            </a:rPr>
            <a:t>(scaricabile sulla piattaforma del Patto)</a:t>
          </a:r>
        </a:p>
      </dgm:t>
    </dgm:pt>
    <dgm:pt modelId="{CDD8B25A-7C01-4D26-B85F-59F94B555813}" type="parTrans" cxnId="{A5C46D86-E622-4CD3-AD5D-56F2787D9492}">
      <dgm:prSet/>
      <dgm:spPr/>
      <dgm:t>
        <a:bodyPr/>
        <a:lstStyle/>
        <a:p>
          <a:endParaRPr lang="it-IT"/>
        </a:p>
      </dgm:t>
    </dgm:pt>
    <dgm:pt modelId="{845FF6B3-6688-4FCD-971F-F6007A755750}" type="sibTrans" cxnId="{A5C46D86-E622-4CD3-AD5D-56F2787D9492}">
      <dgm:prSet/>
      <dgm:spPr/>
      <dgm:t>
        <a:bodyPr/>
        <a:lstStyle/>
        <a:p>
          <a:endParaRPr lang="it-IT"/>
        </a:p>
      </dgm:t>
    </dgm:pt>
    <dgm:pt modelId="{9804C411-831F-4DA6-8B1B-9C583352CE3D}">
      <dgm:prSet phldrT="[Testo]" custT="1"/>
      <dgm:spPr/>
      <dgm:t>
        <a:bodyPr/>
        <a:lstStyle/>
        <a:p>
          <a:pPr algn="l"/>
          <a:endParaRPr lang="it-IT" sz="1400" i="0" dirty="0">
            <a:solidFill>
              <a:srgbClr val="002060"/>
            </a:solidFill>
          </a:endParaRPr>
        </a:p>
      </dgm:t>
    </dgm:pt>
    <dgm:pt modelId="{10941DF6-D521-4B7D-A157-C3578FDA13BB}" type="parTrans" cxnId="{4699913B-42E8-4C8F-8CDB-095F5ACD8E6F}">
      <dgm:prSet/>
      <dgm:spPr/>
      <dgm:t>
        <a:bodyPr/>
        <a:lstStyle/>
        <a:p>
          <a:endParaRPr lang="it-IT"/>
        </a:p>
      </dgm:t>
    </dgm:pt>
    <dgm:pt modelId="{5937179E-E6B7-4288-B225-70592C680919}" type="sibTrans" cxnId="{4699913B-42E8-4C8F-8CDB-095F5ACD8E6F}">
      <dgm:prSet/>
      <dgm:spPr/>
      <dgm:t>
        <a:bodyPr/>
        <a:lstStyle/>
        <a:p>
          <a:endParaRPr lang="it-IT"/>
        </a:p>
      </dgm:t>
    </dgm:pt>
    <dgm:pt modelId="{982BEA43-6528-4FDB-AD37-FA5636F27031}">
      <dgm:prSet phldrT="[Testo]" custT="1"/>
      <dgm:spPr/>
      <dgm:t>
        <a:bodyPr/>
        <a:lstStyle/>
        <a:p>
          <a:pPr algn="just"/>
          <a:r>
            <a:rPr lang="it-IT" sz="1400" b="1" dirty="0">
              <a:solidFill>
                <a:srgbClr val="002060"/>
              </a:solidFill>
            </a:rPr>
            <a:t>Fabio Di Giannatale</a:t>
          </a:r>
          <a:r>
            <a:rPr lang="it-IT" sz="1400" dirty="0">
              <a:solidFill>
                <a:srgbClr val="002060"/>
              </a:solidFill>
            </a:rPr>
            <a:t>, </a:t>
          </a:r>
          <a:r>
            <a:rPr lang="en-US" sz="1400" i="1" dirty="0" smtClean="0">
              <a:solidFill>
                <a:srgbClr val="00359E"/>
              </a:solidFill>
            </a:rPr>
            <a:t>Catholicism and the Idea of Nation in the Italian Risorgimento in the first half of the </a:t>
          </a:r>
          <a:r>
            <a:rPr lang="en-US" sz="1400" i="1" dirty="0" err="1" smtClean="0">
              <a:solidFill>
                <a:srgbClr val="00359E"/>
              </a:solidFill>
            </a:rPr>
            <a:t>nineteenthe</a:t>
          </a:r>
          <a:r>
            <a:rPr lang="en-US" sz="1400" i="1" dirty="0" smtClean="0">
              <a:solidFill>
                <a:srgbClr val="00359E"/>
              </a:solidFill>
            </a:rPr>
            <a:t> century</a:t>
          </a:r>
          <a:r>
            <a:rPr lang="en-US" sz="1400" dirty="0" smtClean="0">
              <a:solidFill>
                <a:srgbClr val="00359E"/>
              </a:solidFill>
            </a:rPr>
            <a:t>, in </a:t>
          </a:r>
          <a:r>
            <a:rPr lang="en-US" sz="1400" i="1" dirty="0" smtClean="0">
              <a:solidFill>
                <a:srgbClr val="00359E"/>
              </a:solidFill>
            </a:rPr>
            <a:t>Empires and Nations from the Eighteenth to the Twentieth Century</a:t>
          </a:r>
          <a:r>
            <a:rPr lang="en-US" sz="1400" dirty="0" smtClean="0">
              <a:solidFill>
                <a:srgbClr val="00359E"/>
              </a:solidFill>
            </a:rPr>
            <a:t>, vol. </a:t>
          </a:r>
          <a:r>
            <a:rPr lang="it-IT" sz="1400" dirty="0" smtClean="0">
              <a:solidFill>
                <a:srgbClr val="00359E"/>
              </a:solidFill>
            </a:rPr>
            <a:t>I, by Antonello </a:t>
          </a:r>
          <a:r>
            <a:rPr lang="it-IT" sz="1400" dirty="0" err="1" smtClean="0">
              <a:solidFill>
                <a:srgbClr val="00359E"/>
              </a:solidFill>
            </a:rPr>
            <a:t>Biagini</a:t>
          </a:r>
          <a:r>
            <a:rPr lang="it-IT" sz="1400" dirty="0" smtClean="0">
              <a:solidFill>
                <a:srgbClr val="00359E"/>
              </a:solidFill>
            </a:rPr>
            <a:t> e Giovanna Motta, Atti del Convegno internazionale di studi </a:t>
          </a:r>
          <a:r>
            <a:rPr lang="it-IT" sz="1400" i="1" dirty="0" smtClean="0">
              <a:solidFill>
                <a:srgbClr val="00359E"/>
              </a:solidFill>
            </a:rPr>
            <a:t>Rome Conference 2013 - Empire and Nations</a:t>
          </a:r>
          <a:r>
            <a:rPr lang="it-IT" sz="1400" dirty="0" smtClean="0">
              <a:solidFill>
                <a:srgbClr val="00359E"/>
              </a:solidFill>
            </a:rPr>
            <a:t> (Rome, 20-22 </a:t>
          </a:r>
          <a:r>
            <a:rPr lang="it-IT" sz="1400" dirty="0" err="1" smtClean="0">
              <a:solidFill>
                <a:srgbClr val="00359E"/>
              </a:solidFill>
            </a:rPr>
            <a:t>June</a:t>
          </a:r>
          <a:r>
            <a:rPr lang="it-IT" sz="1400" dirty="0" smtClean="0">
              <a:solidFill>
                <a:srgbClr val="00359E"/>
              </a:solidFill>
            </a:rPr>
            <a:t> 2013), Cambridge </a:t>
          </a:r>
          <a:r>
            <a:rPr lang="it-IT" sz="1400" dirty="0" err="1" smtClean="0">
              <a:solidFill>
                <a:srgbClr val="00359E"/>
              </a:solidFill>
            </a:rPr>
            <a:t>Scholars</a:t>
          </a:r>
          <a:r>
            <a:rPr lang="it-IT" sz="1400" dirty="0" smtClean="0">
              <a:solidFill>
                <a:srgbClr val="00359E"/>
              </a:solidFill>
            </a:rPr>
            <a:t> Publishing, Newcastle </a:t>
          </a:r>
          <a:r>
            <a:rPr lang="it-IT" sz="1400" dirty="0" err="1" smtClean="0">
              <a:solidFill>
                <a:srgbClr val="00359E"/>
              </a:solidFill>
            </a:rPr>
            <a:t>upon</a:t>
          </a:r>
          <a:r>
            <a:rPr lang="it-IT" sz="1400" dirty="0" smtClean="0">
              <a:solidFill>
                <a:srgbClr val="00359E"/>
              </a:solidFill>
            </a:rPr>
            <a:t> </a:t>
          </a:r>
          <a:r>
            <a:rPr lang="it-IT" sz="1400" dirty="0" err="1" smtClean="0">
              <a:solidFill>
                <a:srgbClr val="00359E"/>
              </a:solidFill>
            </a:rPr>
            <a:t>Tyne</a:t>
          </a:r>
          <a:r>
            <a:rPr lang="it-IT" sz="1400" dirty="0" smtClean="0">
              <a:solidFill>
                <a:srgbClr val="00359E"/>
              </a:solidFill>
            </a:rPr>
            <a:t>, 2014, pp. 431-441</a:t>
          </a:r>
          <a:r>
            <a:rPr lang="it-IT" sz="1400" b="0" i="0" dirty="0" smtClean="0">
              <a:solidFill>
                <a:srgbClr val="00359E"/>
              </a:solidFill>
            </a:rPr>
            <a:t>.</a:t>
          </a:r>
          <a:endParaRPr lang="it-IT" sz="1400" b="1" dirty="0">
            <a:solidFill>
              <a:srgbClr val="00359E"/>
            </a:solidFill>
          </a:endParaRPr>
        </a:p>
      </dgm:t>
    </dgm:pt>
    <dgm:pt modelId="{88740E2C-F300-4D9F-BB8E-0777FFE923A2}" type="parTrans" cxnId="{3CACDC85-5AC2-4D43-98B4-88D1377BC6C3}">
      <dgm:prSet/>
      <dgm:spPr/>
      <dgm:t>
        <a:bodyPr/>
        <a:lstStyle/>
        <a:p>
          <a:endParaRPr lang="it-IT"/>
        </a:p>
      </dgm:t>
    </dgm:pt>
    <dgm:pt modelId="{6C7FAF49-8F51-4FFB-9B71-06AF86BF6822}" type="sibTrans" cxnId="{3CACDC85-5AC2-4D43-98B4-88D1377BC6C3}">
      <dgm:prSet/>
      <dgm:spPr/>
      <dgm:t>
        <a:bodyPr/>
        <a:lstStyle/>
        <a:p>
          <a:endParaRPr lang="it-IT"/>
        </a:p>
      </dgm:t>
    </dgm:pt>
    <dgm:pt modelId="{EFDA8AFE-230D-48F6-B518-4D91142ED78F}">
      <dgm:prSet phldrT="[Testo]" custT="1"/>
      <dgm:spPr/>
      <dgm:t>
        <a:bodyPr/>
        <a:lstStyle/>
        <a:p>
          <a:pPr algn="l"/>
          <a:r>
            <a:rPr lang="it-IT" sz="1400" b="1" dirty="0" smtClean="0">
              <a:solidFill>
                <a:srgbClr val="002060"/>
              </a:solidFill>
            </a:rPr>
            <a:t>Fabio Di Giannatale</a:t>
          </a:r>
          <a:r>
            <a:rPr lang="it-IT" sz="1400" i="1" dirty="0" smtClean="0">
              <a:solidFill>
                <a:srgbClr val="002060"/>
              </a:solidFill>
            </a:rPr>
            <a:t>, </a:t>
          </a:r>
          <a:r>
            <a:rPr lang="it-IT" sz="1400" i="1" dirty="0" smtClean="0">
              <a:solidFill>
                <a:srgbClr val="00359E"/>
              </a:solidFill>
            </a:rPr>
            <a:t>Introduzione </a:t>
          </a:r>
          <a:r>
            <a:rPr lang="it-IT" sz="1400" i="0" dirty="0" smtClean="0">
              <a:solidFill>
                <a:srgbClr val="00359E"/>
              </a:solidFill>
            </a:rPr>
            <a:t>in</a:t>
          </a:r>
          <a:r>
            <a:rPr lang="it-IT" sz="1400" i="1" dirty="0" smtClean="0">
              <a:solidFill>
                <a:srgbClr val="00359E"/>
              </a:solidFill>
            </a:rPr>
            <a:t>  Religione e politica nel lungo Ottocento. Nuovi scenari interpretativi, Cacucci, Bari, 2019</a:t>
          </a:r>
          <a:r>
            <a:rPr lang="it-IT" sz="1400" dirty="0" smtClean="0">
              <a:solidFill>
                <a:srgbClr val="00359E"/>
              </a:solidFill>
            </a:rPr>
            <a:t>, pp. 7-16,</a:t>
          </a:r>
          <a:endParaRPr lang="it-IT" sz="1400" b="1" dirty="0">
            <a:solidFill>
              <a:srgbClr val="002060"/>
            </a:solidFill>
          </a:endParaRPr>
        </a:p>
      </dgm:t>
    </dgm:pt>
    <dgm:pt modelId="{E433B9CE-B851-4E6E-8813-3E06CAE5EA64}" type="parTrans" cxnId="{DFAB68D7-42E6-4D13-B2A3-293780BC48D6}">
      <dgm:prSet/>
      <dgm:spPr/>
      <dgm:t>
        <a:bodyPr/>
        <a:lstStyle/>
        <a:p>
          <a:endParaRPr lang="en-US"/>
        </a:p>
      </dgm:t>
    </dgm:pt>
    <dgm:pt modelId="{19F290FF-2D6A-4C4D-A8BA-1E3B1E8CCDFD}" type="sibTrans" cxnId="{DFAB68D7-42E6-4D13-B2A3-293780BC48D6}">
      <dgm:prSet/>
      <dgm:spPr/>
      <dgm:t>
        <a:bodyPr/>
        <a:lstStyle/>
        <a:p>
          <a:endParaRPr lang="en-US"/>
        </a:p>
      </dgm:t>
    </dgm:pt>
    <dgm:pt modelId="{1FE4DB24-1AFC-4E0A-AA22-79638B824048}">
      <dgm:prSet custT="1"/>
      <dgm:spPr/>
      <dgm:t>
        <a:bodyPr/>
        <a:lstStyle/>
        <a:p>
          <a:pPr algn="l"/>
          <a:endParaRPr lang="it-IT" sz="1000" b="1" dirty="0">
            <a:solidFill>
              <a:srgbClr val="002060"/>
            </a:solidFill>
          </a:endParaRPr>
        </a:p>
      </dgm:t>
    </dgm:pt>
    <dgm:pt modelId="{39A71E09-E998-4E6A-92C5-5C8E9257FE43}" type="parTrans" cxnId="{867187DA-D607-4A47-B4A2-13C151AA4F90}">
      <dgm:prSet/>
      <dgm:spPr/>
      <dgm:t>
        <a:bodyPr/>
        <a:lstStyle/>
        <a:p>
          <a:endParaRPr lang="it-IT"/>
        </a:p>
      </dgm:t>
    </dgm:pt>
    <dgm:pt modelId="{6BF78C7D-7259-4939-A16E-B0B35E38881E}" type="sibTrans" cxnId="{867187DA-D607-4A47-B4A2-13C151AA4F90}">
      <dgm:prSet/>
      <dgm:spPr/>
      <dgm:t>
        <a:bodyPr/>
        <a:lstStyle/>
        <a:p>
          <a:endParaRPr lang="it-IT"/>
        </a:p>
      </dgm:t>
    </dgm:pt>
    <dgm:pt modelId="{02FC2917-A79F-46F9-8F63-2B887974D789}">
      <dgm:prSet phldrT="[Testo]" custT="1"/>
      <dgm:spPr/>
      <dgm:t>
        <a:bodyPr/>
        <a:lstStyle/>
        <a:p>
          <a:pPr algn="just"/>
          <a:r>
            <a:rPr lang="it-IT" sz="1400" b="1" dirty="0" smtClean="0">
              <a:solidFill>
                <a:srgbClr val="002060"/>
              </a:solidFill>
            </a:rPr>
            <a:t>Fabio Di Giannatale</a:t>
          </a:r>
          <a:r>
            <a:rPr lang="it-IT" sz="1400" dirty="0" smtClean="0">
              <a:solidFill>
                <a:srgbClr val="002060"/>
              </a:solidFill>
            </a:rPr>
            <a:t>, </a:t>
          </a:r>
          <a:r>
            <a:rPr lang="it-IT" sz="1400" i="1" dirty="0" smtClean="0">
              <a:solidFill>
                <a:srgbClr val="00359E"/>
              </a:solidFill>
            </a:rPr>
            <a:t>«</a:t>
          </a:r>
          <a:r>
            <a:rPr lang="en-US" sz="1400" i="1" dirty="0" smtClean="0">
              <a:solidFill>
                <a:srgbClr val="00359E"/>
              </a:solidFill>
            </a:rPr>
            <a:t>The Most Terrible Calamity which ever has fallen on Europe</a:t>
          </a:r>
          <a:r>
            <a:rPr lang="it-IT" sz="1400" i="1" dirty="0" smtClean="0">
              <a:solidFill>
                <a:srgbClr val="00359E"/>
              </a:solidFill>
            </a:rPr>
            <a:t>»</a:t>
          </a:r>
          <a:r>
            <a:rPr lang="en-US" sz="1400" i="1" dirty="0" smtClean="0">
              <a:solidFill>
                <a:srgbClr val="00359E"/>
              </a:solidFill>
            </a:rPr>
            <a:t>. The Great War Commented by La </a:t>
          </a:r>
          <a:r>
            <a:rPr lang="en-US" sz="1400" i="1" dirty="0" err="1" smtClean="0">
              <a:solidFill>
                <a:srgbClr val="00359E"/>
              </a:solidFill>
            </a:rPr>
            <a:t>Civiltà</a:t>
          </a:r>
          <a:r>
            <a:rPr lang="en-US" sz="1400" i="1" dirty="0" smtClean="0">
              <a:solidFill>
                <a:srgbClr val="00359E"/>
              </a:solidFill>
            </a:rPr>
            <a:t> </a:t>
          </a:r>
          <a:r>
            <a:rPr lang="en-US" sz="1400" i="1" dirty="0" err="1" smtClean="0">
              <a:solidFill>
                <a:srgbClr val="00359E"/>
              </a:solidFill>
            </a:rPr>
            <a:t>Cattolica</a:t>
          </a:r>
          <a:r>
            <a:rPr lang="en-US" sz="1400" dirty="0" smtClean="0">
              <a:solidFill>
                <a:srgbClr val="00359E"/>
              </a:solidFill>
            </a:rPr>
            <a:t>, vol. </a:t>
          </a:r>
          <a:r>
            <a:rPr lang="it-IT" sz="1400" dirty="0" smtClean="0">
              <a:solidFill>
                <a:srgbClr val="00359E"/>
              </a:solidFill>
            </a:rPr>
            <a:t>I, by Antonello </a:t>
          </a:r>
          <a:r>
            <a:rPr lang="it-IT" sz="1400" dirty="0" err="1" smtClean="0">
              <a:solidFill>
                <a:srgbClr val="00359E"/>
              </a:solidFill>
            </a:rPr>
            <a:t>Biagini</a:t>
          </a:r>
          <a:r>
            <a:rPr lang="it-IT" sz="1400" dirty="0" smtClean="0">
              <a:solidFill>
                <a:srgbClr val="00359E"/>
              </a:solidFill>
            </a:rPr>
            <a:t> e Giovanna Motta, Atti del Convegno internazionale di studi  </a:t>
          </a:r>
          <a:r>
            <a:rPr lang="it-IT" sz="1400" i="1" dirty="0" smtClean="0">
              <a:solidFill>
                <a:srgbClr val="00359E"/>
              </a:solidFill>
            </a:rPr>
            <a:t>Rome Conference 2014 - The Great War. </a:t>
          </a:r>
          <a:r>
            <a:rPr lang="en-US" sz="1400" i="1" dirty="0" smtClean="0">
              <a:solidFill>
                <a:srgbClr val="00359E"/>
              </a:solidFill>
            </a:rPr>
            <a:t>Analysis and Interpretation</a:t>
          </a:r>
          <a:r>
            <a:rPr lang="en-US" sz="1400" dirty="0" smtClean="0">
              <a:solidFill>
                <a:srgbClr val="00359E"/>
              </a:solidFill>
            </a:rPr>
            <a:t> (Rome, 19-20 June 2014), Cambridge Scholars Publishing, Newcastle upon Tyne, 2015, pp. 151-166</a:t>
          </a:r>
          <a:r>
            <a:rPr lang="it-IT" sz="1400" b="0" i="0" dirty="0" smtClean="0">
              <a:solidFill>
                <a:srgbClr val="00359E"/>
              </a:solidFill>
            </a:rPr>
            <a:t>.</a:t>
          </a:r>
          <a:endParaRPr lang="it-IT" sz="1400" b="1" dirty="0">
            <a:solidFill>
              <a:srgbClr val="00359E"/>
            </a:solidFill>
          </a:endParaRPr>
        </a:p>
      </dgm:t>
    </dgm:pt>
    <dgm:pt modelId="{4675150C-4D39-40AE-A46D-BCAD41F71249}" type="parTrans" cxnId="{5FDA0579-72E0-4B72-94CE-6464E28A13DB}">
      <dgm:prSet/>
      <dgm:spPr/>
      <dgm:t>
        <a:bodyPr/>
        <a:lstStyle/>
        <a:p>
          <a:endParaRPr lang="it-IT"/>
        </a:p>
      </dgm:t>
    </dgm:pt>
    <dgm:pt modelId="{24A463D9-7A02-4C9B-B718-6CFEC6C854C7}" type="sibTrans" cxnId="{5FDA0579-72E0-4B72-94CE-6464E28A13DB}">
      <dgm:prSet/>
      <dgm:spPr/>
      <dgm:t>
        <a:bodyPr/>
        <a:lstStyle/>
        <a:p>
          <a:endParaRPr lang="it-IT"/>
        </a:p>
      </dgm:t>
    </dgm:pt>
    <dgm:pt modelId="{7EE9EB5C-04F3-4AF9-97A4-8F2F4722DFE9}">
      <dgm:prSet phldrT="[Testo]" custT="1"/>
      <dgm:spPr/>
      <dgm:t>
        <a:bodyPr/>
        <a:lstStyle/>
        <a:p>
          <a:pPr algn="just"/>
          <a:endParaRPr lang="it-IT" sz="1000" b="1" dirty="0">
            <a:solidFill>
              <a:srgbClr val="00359E"/>
            </a:solidFill>
          </a:endParaRPr>
        </a:p>
      </dgm:t>
    </dgm:pt>
    <dgm:pt modelId="{2226D8E4-636B-4855-8B7C-9FD551032566}" type="parTrans" cxnId="{14DD718B-A0F9-41A6-AD13-9EB2937DDD3B}">
      <dgm:prSet/>
      <dgm:spPr/>
      <dgm:t>
        <a:bodyPr/>
        <a:lstStyle/>
        <a:p>
          <a:endParaRPr lang="it-IT"/>
        </a:p>
      </dgm:t>
    </dgm:pt>
    <dgm:pt modelId="{9D442E38-4349-4A0D-8C10-747D00B8282C}" type="sibTrans" cxnId="{14DD718B-A0F9-41A6-AD13-9EB2937DDD3B}">
      <dgm:prSet/>
      <dgm:spPr/>
      <dgm:t>
        <a:bodyPr/>
        <a:lstStyle/>
        <a:p>
          <a:endParaRPr lang="it-IT"/>
        </a:p>
      </dgm:t>
    </dgm:pt>
    <dgm:pt modelId="{C8B29964-6444-42B7-95B2-6A5BCADA3A67}" type="pres">
      <dgm:prSet presAssocID="{A2397643-8125-4F1C-A372-ECF3E023D390}" presName="Name0" presStyleCnt="0">
        <dgm:presLayoutVars>
          <dgm:dir/>
          <dgm:animLvl val="lvl"/>
          <dgm:resizeHandles val="exact"/>
        </dgm:presLayoutVars>
      </dgm:prSet>
      <dgm:spPr/>
      <dgm:t>
        <a:bodyPr/>
        <a:lstStyle/>
        <a:p>
          <a:endParaRPr lang="it-IT"/>
        </a:p>
      </dgm:t>
    </dgm:pt>
    <dgm:pt modelId="{AECE52BE-5516-4AC0-B433-E8A97E5A6959}" type="pres">
      <dgm:prSet presAssocID="{75F46C7D-8C5B-44B8-885B-72B553DFBDED}" presName="linNode" presStyleCnt="0"/>
      <dgm:spPr/>
    </dgm:pt>
    <dgm:pt modelId="{08C77654-8D82-4852-ACC6-B961A709AAE1}" type="pres">
      <dgm:prSet presAssocID="{75F46C7D-8C5B-44B8-885B-72B553DFBDED}" presName="parentText" presStyleLbl="node1" presStyleIdx="0" presStyleCnt="1" custScaleX="160776" custLinFactNeighborY="280">
        <dgm:presLayoutVars>
          <dgm:chMax val="1"/>
          <dgm:bulletEnabled val="1"/>
        </dgm:presLayoutVars>
      </dgm:prSet>
      <dgm:spPr/>
      <dgm:t>
        <a:bodyPr/>
        <a:lstStyle/>
        <a:p>
          <a:endParaRPr lang="it-IT"/>
        </a:p>
      </dgm:t>
    </dgm:pt>
    <dgm:pt modelId="{18E925CD-DA96-4108-9F23-AE05A8DA6274}" type="pres">
      <dgm:prSet presAssocID="{75F46C7D-8C5B-44B8-885B-72B553DFBDED}" presName="descendantText" presStyleLbl="alignAccFollowNode1" presStyleIdx="0" presStyleCnt="1" custScaleX="179672" custScaleY="111139" custLinFactNeighborX="1884" custLinFactNeighborY="1015">
        <dgm:presLayoutVars>
          <dgm:bulletEnabled val="1"/>
        </dgm:presLayoutVars>
      </dgm:prSet>
      <dgm:spPr/>
      <dgm:t>
        <a:bodyPr/>
        <a:lstStyle/>
        <a:p>
          <a:endParaRPr lang="it-IT"/>
        </a:p>
      </dgm:t>
    </dgm:pt>
  </dgm:ptLst>
  <dgm:cxnLst>
    <dgm:cxn modelId="{759C0F9F-9F42-4218-95BA-2591DAD62784}" type="presOf" srcId="{7EE9EB5C-04F3-4AF9-97A4-8F2F4722DFE9}" destId="{18E925CD-DA96-4108-9F23-AE05A8DA6274}" srcOrd="0" destOrd="2" presId="urn:microsoft.com/office/officeart/2005/8/layout/vList5"/>
    <dgm:cxn modelId="{867187DA-D607-4A47-B4A2-13C151AA4F90}" srcId="{75F46C7D-8C5B-44B8-885B-72B553DFBDED}" destId="{1FE4DB24-1AFC-4E0A-AA22-79638B824048}" srcOrd="4" destOrd="0" parTransId="{39A71E09-E998-4E6A-92C5-5C8E9257FE43}" sibTransId="{6BF78C7D-7259-4939-A16E-B0B35E38881E}"/>
    <dgm:cxn modelId="{DF328182-91FA-41A1-9378-12DEDCBAE0A1}" type="presOf" srcId="{982BEA43-6528-4FDB-AD37-FA5636F27031}" destId="{18E925CD-DA96-4108-9F23-AE05A8DA6274}" srcOrd="0" destOrd="1" presId="urn:microsoft.com/office/officeart/2005/8/layout/vList5"/>
    <dgm:cxn modelId="{4699913B-42E8-4C8F-8CDB-095F5ACD8E6F}" srcId="{75F46C7D-8C5B-44B8-885B-72B553DFBDED}" destId="{9804C411-831F-4DA6-8B1B-9C583352CE3D}" srcOrd="0" destOrd="0" parTransId="{10941DF6-D521-4B7D-A157-C3578FDA13BB}" sibTransId="{5937179E-E6B7-4288-B225-70592C680919}"/>
    <dgm:cxn modelId="{E8B1C308-1535-4005-A4BE-7F74177F5228}" type="presOf" srcId="{02FC2917-A79F-46F9-8F63-2B887974D789}" destId="{18E925CD-DA96-4108-9F23-AE05A8DA6274}" srcOrd="0" destOrd="3" presId="urn:microsoft.com/office/officeart/2005/8/layout/vList5"/>
    <dgm:cxn modelId="{3CACDC85-5AC2-4D43-98B4-88D1377BC6C3}" srcId="{75F46C7D-8C5B-44B8-885B-72B553DFBDED}" destId="{982BEA43-6528-4FDB-AD37-FA5636F27031}" srcOrd="1" destOrd="0" parTransId="{88740E2C-F300-4D9F-BB8E-0777FFE923A2}" sibTransId="{6C7FAF49-8F51-4FFB-9B71-06AF86BF6822}"/>
    <dgm:cxn modelId="{E6EC7DE3-99C2-406C-9017-E8AAD5A92D0A}" type="presOf" srcId="{A2397643-8125-4F1C-A372-ECF3E023D390}" destId="{C8B29964-6444-42B7-95B2-6A5BCADA3A67}" srcOrd="0" destOrd="0" presId="urn:microsoft.com/office/officeart/2005/8/layout/vList5"/>
    <dgm:cxn modelId="{F64FC635-5E49-4E38-9902-F4170C6EB0CB}" type="presOf" srcId="{1FE4DB24-1AFC-4E0A-AA22-79638B824048}" destId="{18E925CD-DA96-4108-9F23-AE05A8DA6274}" srcOrd="0" destOrd="4" presId="urn:microsoft.com/office/officeart/2005/8/layout/vList5"/>
    <dgm:cxn modelId="{A5C46D86-E622-4CD3-AD5D-56F2787D9492}" srcId="{A2397643-8125-4F1C-A372-ECF3E023D390}" destId="{75F46C7D-8C5B-44B8-885B-72B553DFBDED}" srcOrd="0" destOrd="0" parTransId="{CDD8B25A-7C01-4D26-B85F-59F94B555813}" sibTransId="{845FF6B3-6688-4FCD-971F-F6007A755750}"/>
    <dgm:cxn modelId="{14DD718B-A0F9-41A6-AD13-9EB2937DDD3B}" srcId="{75F46C7D-8C5B-44B8-885B-72B553DFBDED}" destId="{7EE9EB5C-04F3-4AF9-97A4-8F2F4722DFE9}" srcOrd="2" destOrd="0" parTransId="{2226D8E4-636B-4855-8B7C-9FD551032566}" sibTransId="{9D442E38-4349-4A0D-8C10-747D00B8282C}"/>
    <dgm:cxn modelId="{DFAB68D7-42E6-4D13-B2A3-293780BC48D6}" srcId="{75F46C7D-8C5B-44B8-885B-72B553DFBDED}" destId="{EFDA8AFE-230D-48F6-B518-4D91142ED78F}" srcOrd="5" destOrd="0" parTransId="{E433B9CE-B851-4E6E-8813-3E06CAE5EA64}" sibTransId="{19F290FF-2D6A-4C4D-A8BA-1E3B1E8CCDFD}"/>
    <dgm:cxn modelId="{5FDA0579-72E0-4B72-94CE-6464E28A13DB}" srcId="{75F46C7D-8C5B-44B8-885B-72B553DFBDED}" destId="{02FC2917-A79F-46F9-8F63-2B887974D789}" srcOrd="3" destOrd="0" parTransId="{4675150C-4D39-40AE-A46D-BCAD41F71249}" sibTransId="{24A463D9-7A02-4C9B-B718-6CFEC6C854C7}"/>
    <dgm:cxn modelId="{F9DCE03C-1D53-45F9-8C83-0C8A4EA632A9}" type="presOf" srcId="{75F46C7D-8C5B-44B8-885B-72B553DFBDED}" destId="{08C77654-8D82-4852-ACC6-B961A709AAE1}" srcOrd="0" destOrd="0" presId="urn:microsoft.com/office/officeart/2005/8/layout/vList5"/>
    <dgm:cxn modelId="{DD02825B-6EFE-4984-837A-393C0BA60C7A}" type="presOf" srcId="{EFDA8AFE-230D-48F6-B518-4D91142ED78F}" destId="{18E925CD-DA96-4108-9F23-AE05A8DA6274}" srcOrd="0" destOrd="5" presId="urn:microsoft.com/office/officeart/2005/8/layout/vList5"/>
    <dgm:cxn modelId="{52AF2140-B5B7-4D3D-A288-1D340CB453BD}" type="presOf" srcId="{9804C411-831F-4DA6-8B1B-9C583352CE3D}" destId="{18E925CD-DA96-4108-9F23-AE05A8DA6274}" srcOrd="0" destOrd="0" presId="urn:microsoft.com/office/officeart/2005/8/layout/vList5"/>
    <dgm:cxn modelId="{2D8B013E-A57A-4B2E-93D1-6C98A43485FA}" type="presParOf" srcId="{C8B29964-6444-42B7-95B2-6A5BCADA3A67}" destId="{AECE52BE-5516-4AC0-B433-E8A97E5A6959}" srcOrd="0" destOrd="0" presId="urn:microsoft.com/office/officeart/2005/8/layout/vList5"/>
    <dgm:cxn modelId="{70DB67B9-F995-4F5E-A393-E43FA0B6826F}" type="presParOf" srcId="{AECE52BE-5516-4AC0-B433-E8A97E5A6959}" destId="{08C77654-8D82-4852-ACC6-B961A709AAE1}" srcOrd="0" destOrd="0" presId="urn:microsoft.com/office/officeart/2005/8/layout/vList5"/>
    <dgm:cxn modelId="{D1D1217E-7D83-4682-829B-7A501C77A94C}" type="presParOf" srcId="{AECE52BE-5516-4AC0-B433-E8A97E5A6959}" destId="{18E925CD-DA96-4108-9F23-AE05A8DA627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87E9D6-2A90-4BCA-9917-059667D4BDB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7D1E1409-B4D1-4074-90A1-337E7AFD5784}">
      <dgm:prSet phldrT="[Testo]"/>
      <dgm:spPr/>
      <dgm:t>
        <a:bodyPr/>
        <a:lstStyle/>
        <a:p>
          <a:r>
            <a:rPr lang="it-IT" b="1" dirty="0" smtClean="0"/>
            <a:t>email</a:t>
          </a:r>
        </a:p>
        <a:p>
          <a:r>
            <a:rPr lang="it-IT" dirty="0" smtClean="0"/>
            <a:t> </a:t>
          </a:r>
          <a:r>
            <a:rPr lang="it-IT" dirty="0" smtClean="0">
              <a:solidFill>
                <a:schemeClr val="bg1"/>
              </a:solidFill>
              <a:hlinkClick xmlns:r="http://schemas.openxmlformats.org/officeDocument/2006/relationships" r:id="rId1"/>
            </a:rPr>
            <a:t>fdigiannatale@unite.it</a:t>
          </a:r>
          <a:endParaRPr lang="it-IT" dirty="0" smtClean="0">
            <a:solidFill>
              <a:schemeClr val="bg1"/>
            </a:solidFill>
          </a:endParaRPr>
        </a:p>
        <a:p>
          <a:endParaRPr lang="it-IT" b="1" dirty="0" smtClean="0"/>
        </a:p>
        <a:p>
          <a:r>
            <a:rPr lang="it-IT" b="1" dirty="0" err="1" smtClean="0"/>
            <a:t>Skype</a:t>
          </a:r>
          <a:endParaRPr lang="it-IT" b="1" dirty="0" smtClean="0"/>
        </a:p>
        <a:p>
          <a:r>
            <a:rPr lang="it-IT" dirty="0" err="1" smtClean="0"/>
            <a:t>fabio.digiannatale</a:t>
          </a:r>
          <a:endParaRPr lang="it-IT" dirty="0" smtClean="0"/>
        </a:p>
        <a:p>
          <a:endParaRPr lang="it-IT" dirty="0"/>
        </a:p>
      </dgm:t>
    </dgm:pt>
    <dgm:pt modelId="{3A22935D-9DC8-463F-B9FD-A51FA2726A84}" type="parTrans" cxnId="{7D8B7E75-4507-4B72-AA00-67CAF20DBBA1}">
      <dgm:prSet/>
      <dgm:spPr/>
      <dgm:t>
        <a:bodyPr/>
        <a:lstStyle/>
        <a:p>
          <a:endParaRPr lang="it-IT"/>
        </a:p>
      </dgm:t>
    </dgm:pt>
    <dgm:pt modelId="{BD917192-454C-479E-9824-7CFC05C66C75}" type="sibTrans" cxnId="{7D8B7E75-4507-4B72-AA00-67CAF20DBBA1}">
      <dgm:prSet/>
      <dgm:spPr/>
      <dgm:t>
        <a:bodyPr/>
        <a:lstStyle/>
        <a:p>
          <a:endParaRPr lang="it-IT"/>
        </a:p>
      </dgm:t>
    </dgm:pt>
    <dgm:pt modelId="{13EF7743-F837-4C14-ABD5-BECC83A95EAC}">
      <dgm:prSet phldrT="[Testo]"/>
      <dgm:spPr/>
      <dgm:t>
        <a:bodyPr/>
        <a:lstStyle/>
        <a:p>
          <a:endParaRPr lang="it-IT" dirty="0" smtClean="0"/>
        </a:p>
        <a:p>
          <a:r>
            <a:rPr lang="it-IT" b="1" dirty="0" smtClean="0"/>
            <a:t>Telefono ufficio</a:t>
          </a:r>
        </a:p>
        <a:p>
          <a:r>
            <a:rPr lang="it-IT" dirty="0" smtClean="0"/>
            <a:t>0861-266790</a:t>
          </a:r>
        </a:p>
        <a:p>
          <a:r>
            <a:rPr lang="it-IT" b="1" dirty="0" smtClean="0"/>
            <a:t>Cellulare</a:t>
          </a:r>
          <a:r>
            <a:rPr lang="it-IT" dirty="0" smtClean="0"/>
            <a:t> </a:t>
          </a:r>
        </a:p>
        <a:p>
          <a:r>
            <a:rPr lang="it-IT" dirty="0" smtClean="0"/>
            <a:t>3207609973</a:t>
          </a:r>
        </a:p>
        <a:p>
          <a:endParaRPr lang="it-IT" dirty="0"/>
        </a:p>
      </dgm:t>
    </dgm:pt>
    <dgm:pt modelId="{1AB9E8ED-F37F-42EF-A40F-6CF38FF36144}" type="parTrans" cxnId="{E0FE3E93-CFA9-48C8-AD4F-12EAB3CE8C4B}">
      <dgm:prSet/>
      <dgm:spPr/>
      <dgm:t>
        <a:bodyPr/>
        <a:lstStyle/>
        <a:p>
          <a:endParaRPr lang="it-IT"/>
        </a:p>
      </dgm:t>
    </dgm:pt>
    <dgm:pt modelId="{7A3CABFC-B025-4192-AB4B-30AD3C21050A}" type="sibTrans" cxnId="{E0FE3E93-CFA9-48C8-AD4F-12EAB3CE8C4B}">
      <dgm:prSet/>
      <dgm:spPr/>
      <dgm:t>
        <a:bodyPr/>
        <a:lstStyle/>
        <a:p>
          <a:endParaRPr lang="it-IT"/>
        </a:p>
      </dgm:t>
    </dgm:pt>
    <dgm:pt modelId="{5D68DDC3-675B-4FA3-BF42-6CEC3951F4B2}">
      <dgm:prSet phldrT="[Testo]" custT="1"/>
      <dgm:spPr/>
      <dgm:t>
        <a:bodyPr/>
        <a:lstStyle/>
        <a:p>
          <a:r>
            <a:rPr lang="it-IT" sz="2000" b="1" dirty="0" smtClean="0"/>
            <a:t>Orario ricevimento durante il periodo delle lezioni</a:t>
          </a:r>
        </a:p>
        <a:p>
          <a:r>
            <a:rPr lang="it-IT" sz="2000" dirty="0" smtClean="0"/>
            <a:t>Mercoledì 09,00-10,30</a:t>
          </a:r>
          <a:endParaRPr lang="it-IT" sz="2000" dirty="0"/>
        </a:p>
      </dgm:t>
    </dgm:pt>
    <dgm:pt modelId="{10B478FF-4A06-4485-BF9C-F5EB4E7A35D8}" type="parTrans" cxnId="{2B11A69E-6302-4615-BDCA-1BCA5A9CE21A}">
      <dgm:prSet/>
      <dgm:spPr/>
      <dgm:t>
        <a:bodyPr/>
        <a:lstStyle/>
        <a:p>
          <a:endParaRPr lang="it-IT"/>
        </a:p>
      </dgm:t>
    </dgm:pt>
    <dgm:pt modelId="{C2396741-9B38-4260-9FCD-B02D01C072DB}" type="sibTrans" cxnId="{2B11A69E-6302-4615-BDCA-1BCA5A9CE21A}">
      <dgm:prSet/>
      <dgm:spPr/>
      <dgm:t>
        <a:bodyPr/>
        <a:lstStyle/>
        <a:p>
          <a:endParaRPr lang="it-IT"/>
        </a:p>
      </dgm:t>
    </dgm:pt>
    <dgm:pt modelId="{BD6099BC-12AC-4D40-A8D4-95F72DBC6085}">
      <dgm:prSet phldrT="[Testo]" custT="1"/>
      <dgm:spPr/>
      <dgm:t>
        <a:bodyPr/>
        <a:lstStyle/>
        <a:p>
          <a:r>
            <a:rPr lang="it-IT" sz="2000" b="1" dirty="0" smtClean="0"/>
            <a:t>Orario ricevimento terminato il periodo delle lezioni</a:t>
          </a:r>
        </a:p>
        <a:p>
          <a:r>
            <a:rPr lang="it-IT" sz="2000" dirty="0" smtClean="0"/>
            <a:t>Mercoledì 10,30-12,30</a:t>
          </a:r>
          <a:endParaRPr lang="it-IT" sz="2000" dirty="0"/>
        </a:p>
      </dgm:t>
    </dgm:pt>
    <dgm:pt modelId="{83BCF497-231F-4A76-AC07-CFE0C0595BB8}" type="parTrans" cxnId="{5158CE2B-F314-40B4-AE47-68722259FB04}">
      <dgm:prSet/>
      <dgm:spPr/>
      <dgm:t>
        <a:bodyPr/>
        <a:lstStyle/>
        <a:p>
          <a:endParaRPr lang="it-IT"/>
        </a:p>
      </dgm:t>
    </dgm:pt>
    <dgm:pt modelId="{2E28A77F-F61D-477E-B5FF-E71DC6BF2C5C}" type="sibTrans" cxnId="{5158CE2B-F314-40B4-AE47-68722259FB04}">
      <dgm:prSet/>
      <dgm:spPr/>
      <dgm:t>
        <a:bodyPr/>
        <a:lstStyle/>
        <a:p>
          <a:endParaRPr lang="it-IT"/>
        </a:p>
      </dgm:t>
    </dgm:pt>
    <dgm:pt modelId="{D822D75A-238A-426D-A9D3-A664472FE3B0}" type="pres">
      <dgm:prSet presAssocID="{6787E9D6-2A90-4BCA-9917-059667D4BDBC}" presName="diagram" presStyleCnt="0">
        <dgm:presLayoutVars>
          <dgm:dir/>
          <dgm:resizeHandles val="exact"/>
        </dgm:presLayoutVars>
      </dgm:prSet>
      <dgm:spPr/>
      <dgm:t>
        <a:bodyPr/>
        <a:lstStyle/>
        <a:p>
          <a:endParaRPr lang="it-IT"/>
        </a:p>
      </dgm:t>
    </dgm:pt>
    <dgm:pt modelId="{12395514-DBA0-4CED-89BE-7504CBC7A432}" type="pres">
      <dgm:prSet presAssocID="{7D1E1409-B4D1-4074-90A1-337E7AFD5784}" presName="node" presStyleLbl="node1" presStyleIdx="0" presStyleCnt="4">
        <dgm:presLayoutVars>
          <dgm:bulletEnabled val="1"/>
        </dgm:presLayoutVars>
      </dgm:prSet>
      <dgm:spPr/>
      <dgm:t>
        <a:bodyPr/>
        <a:lstStyle/>
        <a:p>
          <a:endParaRPr lang="it-IT"/>
        </a:p>
      </dgm:t>
    </dgm:pt>
    <dgm:pt modelId="{9D32A82B-4674-4EDF-9D7F-64365CA69702}" type="pres">
      <dgm:prSet presAssocID="{BD917192-454C-479E-9824-7CFC05C66C75}" presName="sibTrans" presStyleCnt="0"/>
      <dgm:spPr/>
    </dgm:pt>
    <dgm:pt modelId="{CA859311-5D60-4C23-8215-E2A3B961A589}" type="pres">
      <dgm:prSet presAssocID="{13EF7743-F837-4C14-ABD5-BECC83A95EAC}" presName="node" presStyleLbl="node1" presStyleIdx="1" presStyleCnt="4">
        <dgm:presLayoutVars>
          <dgm:bulletEnabled val="1"/>
        </dgm:presLayoutVars>
      </dgm:prSet>
      <dgm:spPr/>
      <dgm:t>
        <a:bodyPr/>
        <a:lstStyle/>
        <a:p>
          <a:endParaRPr lang="it-IT"/>
        </a:p>
      </dgm:t>
    </dgm:pt>
    <dgm:pt modelId="{F40EDF61-C988-4772-90F2-66FCA11242B4}" type="pres">
      <dgm:prSet presAssocID="{7A3CABFC-B025-4192-AB4B-30AD3C21050A}" presName="sibTrans" presStyleCnt="0"/>
      <dgm:spPr/>
    </dgm:pt>
    <dgm:pt modelId="{C2764FD5-F4FD-48B7-AC49-58329BEF3D17}" type="pres">
      <dgm:prSet presAssocID="{5D68DDC3-675B-4FA3-BF42-6CEC3951F4B2}" presName="node" presStyleLbl="node1" presStyleIdx="2" presStyleCnt="4">
        <dgm:presLayoutVars>
          <dgm:bulletEnabled val="1"/>
        </dgm:presLayoutVars>
      </dgm:prSet>
      <dgm:spPr/>
      <dgm:t>
        <a:bodyPr/>
        <a:lstStyle/>
        <a:p>
          <a:endParaRPr lang="it-IT"/>
        </a:p>
      </dgm:t>
    </dgm:pt>
    <dgm:pt modelId="{0AE324CE-8FE6-473B-B8C0-21927AF23F67}" type="pres">
      <dgm:prSet presAssocID="{C2396741-9B38-4260-9FCD-B02D01C072DB}" presName="sibTrans" presStyleCnt="0"/>
      <dgm:spPr/>
    </dgm:pt>
    <dgm:pt modelId="{5429D04B-D3BC-42D0-B5D3-4A45E3106E19}" type="pres">
      <dgm:prSet presAssocID="{BD6099BC-12AC-4D40-A8D4-95F72DBC6085}" presName="node" presStyleLbl="node1" presStyleIdx="3" presStyleCnt="4">
        <dgm:presLayoutVars>
          <dgm:bulletEnabled val="1"/>
        </dgm:presLayoutVars>
      </dgm:prSet>
      <dgm:spPr/>
      <dgm:t>
        <a:bodyPr/>
        <a:lstStyle/>
        <a:p>
          <a:endParaRPr lang="it-IT"/>
        </a:p>
      </dgm:t>
    </dgm:pt>
  </dgm:ptLst>
  <dgm:cxnLst>
    <dgm:cxn modelId="{2B11A69E-6302-4615-BDCA-1BCA5A9CE21A}" srcId="{6787E9D6-2A90-4BCA-9917-059667D4BDBC}" destId="{5D68DDC3-675B-4FA3-BF42-6CEC3951F4B2}" srcOrd="2" destOrd="0" parTransId="{10B478FF-4A06-4485-BF9C-F5EB4E7A35D8}" sibTransId="{C2396741-9B38-4260-9FCD-B02D01C072DB}"/>
    <dgm:cxn modelId="{7E596AC8-3FC5-4B50-BF99-906A5FD178AA}" type="presOf" srcId="{BD6099BC-12AC-4D40-A8D4-95F72DBC6085}" destId="{5429D04B-D3BC-42D0-B5D3-4A45E3106E19}" srcOrd="0" destOrd="0" presId="urn:microsoft.com/office/officeart/2005/8/layout/default"/>
    <dgm:cxn modelId="{7D8B7E75-4507-4B72-AA00-67CAF20DBBA1}" srcId="{6787E9D6-2A90-4BCA-9917-059667D4BDBC}" destId="{7D1E1409-B4D1-4074-90A1-337E7AFD5784}" srcOrd="0" destOrd="0" parTransId="{3A22935D-9DC8-463F-B9FD-A51FA2726A84}" sibTransId="{BD917192-454C-479E-9824-7CFC05C66C75}"/>
    <dgm:cxn modelId="{5158CE2B-F314-40B4-AE47-68722259FB04}" srcId="{6787E9D6-2A90-4BCA-9917-059667D4BDBC}" destId="{BD6099BC-12AC-4D40-A8D4-95F72DBC6085}" srcOrd="3" destOrd="0" parTransId="{83BCF497-231F-4A76-AC07-CFE0C0595BB8}" sibTransId="{2E28A77F-F61D-477E-B5FF-E71DC6BF2C5C}"/>
    <dgm:cxn modelId="{29EC5D75-B37E-4BA8-9052-2E0CEBAD8A2A}" type="presOf" srcId="{6787E9D6-2A90-4BCA-9917-059667D4BDBC}" destId="{D822D75A-238A-426D-A9D3-A664472FE3B0}" srcOrd="0" destOrd="0" presId="urn:microsoft.com/office/officeart/2005/8/layout/default"/>
    <dgm:cxn modelId="{0DEFCAA4-891D-42B4-BAC4-E19A39778418}" type="presOf" srcId="{5D68DDC3-675B-4FA3-BF42-6CEC3951F4B2}" destId="{C2764FD5-F4FD-48B7-AC49-58329BEF3D17}" srcOrd="0" destOrd="0" presId="urn:microsoft.com/office/officeart/2005/8/layout/default"/>
    <dgm:cxn modelId="{FFC89062-5E62-495C-8D02-15A93A33AD9B}" type="presOf" srcId="{7D1E1409-B4D1-4074-90A1-337E7AFD5784}" destId="{12395514-DBA0-4CED-89BE-7504CBC7A432}" srcOrd="0" destOrd="0" presId="urn:microsoft.com/office/officeart/2005/8/layout/default"/>
    <dgm:cxn modelId="{E0FE3E93-CFA9-48C8-AD4F-12EAB3CE8C4B}" srcId="{6787E9D6-2A90-4BCA-9917-059667D4BDBC}" destId="{13EF7743-F837-4C14-ABD5-BECC83A95EAC}" srcOrd="1" destOrd="0" parTransId="{1AB9E8ED-F37F-42EF-A40F-6CF38FF36144}" sibTransId="{7A3CABFC-B025-4192-AB4B-30AD3C21050A}"/>
    <dgm:cxn modelId="{446A109B-7CB0-497B-A51B-0D582C62DD7B}" type="presOf" srcId="{13EF7743-F837-4C14-ABD5-BECC83A95EAC}" destId="{CA859311-5D60-4C23-8215-E2A3B961A589}" srcOrd="0" destOrd="0" presId="urn:microsoft.com/office/officeart/2005/8/layout/default"/>
    <dgm:cxn modelId="{E08EED04-F774-4F97-861B-B6DA61ED375B}" type="presParOf" srcId="{D822D75A-238A-426D-A9D3-A664472FE3B0}" destId="{12395514-DBA0-4CED-89BE-7504CBC7A432}" srcOrd="0" destOrd="0" presId="urn:microsoft.com/office/officeart/2005/8/layout/default"/>
    <dgm:cxn modelId="{FB61E03D-CE67-457D-84D3-1EB2F766BAB0}" type="presParOf" srcId="{D822D75A-238A-426D-A9D3-A664472FE3B0}" destId="{9D32A82B-4674-4EDF-9D7F-64365CA69702}" srcOrd="1" destOrd="0" presId="urn:microsoft.com/office/officeart/2005/8/layout/default"/>
    <dgm:cxn modelId="{CEA04D50-5F9E-43F2-A97F-C1ECD8DC1020}" type="presParOf" srcId="{D822D75A-238A-426D-A9D3-A664472FE3B0}" destId="{CA859311-5D60-4C23-8215-E2A3B961A589}" srcOrd="2" destOrd="0" presId="urn:microsoft.com/office/officeart/2005/8/layout/default"/>
    <dgm:cxn modelId="{D74AC982-FF2A-46C4-AE37-CE41D3B964F0}" type="presParOf" srcId="{D822D75A-238A-426D-A9D3-A664472FE3B0}" destId="{F40EDF61-C988-4772-90F2-66FCA11242B4}" srcOrd="3" destOrd="0" presId="urn:microsoft.com/office/officeart/2005/8/layout/default"/>
    <dgm:cxn modelId="{9738C7B0-CDFD-4F05-97B7-3A0234D6222B}" type="presParOf" srcId="{D822D75A-238A-426D-A9D3-A664472FE3B0}" destId="{C2764FD5-F4FD-48B7-AC49-58329BEF3D17}" srcOrd="4" destOrd="0" presId="urn:microsoft.com/office/officeart/2005/8/layout/default"/>
    <dgm:cxn modelId="{4158E3E8-5049-43C7-B385-85213C95AC29}" type="presParOf" srcId="{D822D75A-238A-426D-A9D3-A664472FE3B0}" destId="{0AE324CE-8FE6-473B-B8C0-21927AF23F67}" srcOrd="5" destOrd="0" presId="urn:microsoft.com/office/officeart/2005/8/layout/default"/>
    <dgm:cxn modelId="{662FDD08-8F3E-4444-AB73-919659FE94A9}" type="presParOf" srcId="{D822D75A-238A-426D-A9D3-A664472FE3B0}" destId="{5429D04B-D3BC-42D0-B5D3-4A45E3106E1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4634732" y="-1015695"/>
          <a:ext cx="3634877" cy="607263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it-IT" sz="1800" b="1" kern="1200" dirty="0" smtClean="0">
              <a:solidFill>
                <a:srgbClr val="0033CC"/>
              </a:solidFill>
            </a:rPr>
            <a:t>Raffaella Gherardi </a:t>
          </a:r>
          <a:r>
            <a:rPr lang="it-IT" sz="1800" kern="1200" dirty="0" smtClean="0">
              <a:solidFill>
                <a:srgbClr val="0033CC"/>
              </a:solidFill>
            </a:rPr>
            <a:t>(a cura di), </a:t>
          </a:r>
          <a:r>
            <a:rPr lang="it-IT" sz="1800" i="1" kern="1200" dirty="0" smtClean="0">
              <a:solidFill>
                <a:srgbClr val="0033CC"/>
              </a:solidFill>
            </a:rPr>
            <a:t>La politica e gli Stati. Problemi e figure del pensiero occidentale, </a:t>
          </a:r>
          <a:r>
            <a:rPr lang="it-IT" sz="1800" i="0" kern="1200" dirty="0" smtClean="0">
              <a:solidFill>
                <a:srgbClr val="0033CC"/>
              </a:solidFill>
            </a:rPr>
            <a:t>Carocci, Roma 2022 </a:t>
          </a:r>
          <a:r>
            <a:rPr lang="it-IT" sz="1800" i="0" u="sng" kern="1200" dirty="0" smtClean="0">
              <a:solidFill>
                <a:srgbClr val="FF0000"/>
              </a:solidFill>
            </a:rPr>
            <a:t>terza edizione</a:t>
          </a:r>
          <a:endParaRPr lang="it-IT" sz="1800" i="0" u="sng" kern="1200" dirty="0">
            <a:solidFill>
              <a:srgbClr val="FF0000"/>
            </a:solidFill>
          </a:endParaRPr>
        </a:p>
        <a:p>
          <a:pPr marL="228600" lvl="1" indent="-228600" algn="l" defTabSz="889000">
            <a:lnSpc>
              <a:spcPct val="90000"/>
            </a:lnSpc>
            <a:spcBef>
              <a:spcPct val="0"/>
            </a:spcBef>
            <a:spcAft>
              <a:spcPct val="15000"/>
            </a:spcAft>
            <a:buChar char="••"/>
          </a:pPr>
          <a:endParaRPr lang="it-IT" sz="2000" i="0" kern="1200" dirty="0">
            <a:solidFill>
              <a:srgbClr val="002060"/>
            </a:solidFill>
          </a:endParaRPr>
        </a:p>
        <a:p>
          <a:pPr marL="171450" lvl="1" indent="-171450" algn="l" defTabSz="800100">
            <a:lnSpc>
              <a:spcPct val="90000"/>
            </a:lnSpc>
            <a:spcBef>
              <a:spcPct val="0"/>
            </a:spcBef>
            <a:spcAft>
              <a:spcPct val="15000"/>
            </a:spcAft>
            <a:buChar char="••"/>
          </a:pPr>
          <a:r>
            <a:rPr lang="it-IT" sz="1800" b="1" kern="1200" dirty="0" smtClean="0">
              <a:solidFill>
                <a:srgbClr val="0033CC"/>
              </a:solidFill>
            </a:rPr>
            <a:t>Uno dei seguenti testi a scelta dello studente </a:t>
          </a:r>
          <a:r>
            <a:rPr lang="it-IT" sz="1800" b="0" kern="1200" dirty="0" smtClean="0">
              <a:solidFill>
                <a:srgbClr val="FF0000"/>
              </a:solidFill>
            </a:rPr>
            <a:t>(</a:t>
          </a:r>
          <a:r>
            <a:rPr lang="it-IT" sz="1800" b="0" u="sng" kern="1200" dirty="0" smtClean="0">
              <a:solidFill>
                <a:srgbClr val="FF0000"/>
              </a:solidFill>
            </a:rPr>
            <a:t>qualsiasi edizione integrale</a:t>
          </a:r>
          <a:r>
            <a:rPr lang="it-IT" sz="1800" b="0" kern="1200" dirty="0" smtClean="0">
              <a:solidFill>
                <a:srgbClr val="FF0000"/>
              </a:solidFill>
            </a:rPr>
            <a:t>)</a:t>
          </a:r>
          <a:endParaRPr lang="it-IT" sz="1800" b="0" kern="1200" dirty="0">
            <a:solidFill>
              <a:srgbClr val="FF0000"/>
            </a:solidFill>
          </a:endParaRPr>
        </a:p>
        <a:p>
          <a:pPr marL="171450" lvl="1" indent="-171450" algn="l" defTabSz="800100">
            <a:lnSpc>
              <a:spcPct val="90000"/>
            </a:lnSpc>
            <a:spcBef>
              <a:spcPct val="0"/>
            </a:spcBef>
            <a:spcAft>
              <a:spcPct val="15000"/>
            </a:spcAft>
            <a:buChar char="••"/>
          </a:pPr>
          <a:r>
            <a:rPr lang="it-IT" sz="1800" i="0" kern="1200" dirty="0" smtClean="0">
              <a:solidFill>
                <a:srgbClr val="0033CC"/>
              </a:solidFill>
            </a:rPr>
            <a:t>Tommaso Moro, </a:t>
          </a:r>
          <a:r>
            <a:rPr lang="it-IT" sz="1800" i="1" kern="1200" dirty="0" smtClean="0">
              <a:solidFill>
                <a:srgbClr val="0033CC"/>
              </a:solidFill>
            </a:rPr>
            <a:t>Utopia</a:t>
          </a:r>
          <a:endParaRPr lang="it-IT" sz="1800" b="0" i="1" kern="1200" dirty="0">
            <a:solidFill>
              <a:srgbClr val="FF0000"/>
            </a:solidFill>
          </a:endParaRPr>
        </a:p>
        <a:p>
          <a:pPr marL="171450" lvl="1" indent="-171450" algn="l" defTabSz="800100">
            <a:lnSpc>
              <a:spcPct val="90000"/>
            </a:lnSpc>
            <a:spcBef>
              <a:spcPct val="0"/>
            </a:spcBef>
            <a:spcAft>
              <a:spcPct val="15000"/>
            </a:spcAft>
            <a:buChar char="••"/>
          </a:pPr>
          <a:r>
            <a:rPr lang="it-IT" sz="1800" i="0" kern="1200" dirty="0" smtClean="0">
              <a:solidFill>
                <a:srgbClr val="0033CC"/>
              </a:solidFill>
            </a:rPr>
            <a:t>Tommaso Campanella, </a:t>
          </a:r>
          <a:r>
            <a:rPr lang="it-IT" sz="1800" i="1" kern="1200" dirty="0" smtClean="0">
              <a:solidFill>
                <a:srgbClr val="0033CC"/>
              </a:solidFill>
            </a:rPr>
            <a:t>La città del Sole</a:t>
          </a:r>
          <a:endParaRPr lang="it-IT" sz="1800" b="0" i="1" kern="1200" dirty="0">
            <a:solidFill>
              <a:srgbClr val="FF0000"/>
            </a:solidFill>
          </a:endParaRPr>
        </a:p>
        <a:p>
          <a:pPr marL="171450" lvl="1" indent="-171450" algn="l" defTabSz="800100">
            <a:lnSpc>
              <a:spcPct val="90000"/>
            </a:lnSpc>
            <a:spcBef>
              <a:spcPct val="0"/>
            </a:spcBef>
            <a:spcAft>
              <a:spcPct val="15000"/>
            </a:spcAft>
            <a:buChar char="••"/>
          </a:pPr>
          <a:r>
            <a:rPr lang="it-IT" sz="1800" i="0" kern="1200" dirty="0" smtClean="0">
              <a:solidFill>
                <a:srgbClr val="0033CC"/>
              </a:solidFill>
            </a:rPr>
            <a:t>Immanuel Kant, </a:t>
          </a:r>
          <a:r>
            <a:rPr lang="it-IT" sz="1800" i="1" kern="1200" dirty="0" smtClean="0">
              <a:solidFill>
                <a:srgbClr val="0033CC"/>
              </a:solidFill>
            </a:rPr>
            <a:t>Per la pace </a:t>
          </a:r>
          <a:r>
            <a:rPr lang="it-IT" sz="1800" i="0" kern="1200" dirty="0" smtClean="0">
              <a:solidFill>
                <a:srgbClr val="0033CC"/>
              </a:solidFill>
            </a:rPr>
            <a:t>perpetua</a:t>
          </a:r>
          <a:endParaRPr lang="it-IT" sz="1800" b="0" i="0" kern="1200" dirty="0">
            <a:solidFill>
              <a:srgbClr val="FF0000"/>
            </a:solidFill>
          </a:endParaRPr>
        </a:p>
        <a:p>
          <a:pPr marL="171450" lvl="1" indent="-171450" algn="l" defTabSz="800100">
            <a:lnSpc>
              <a:spcPct val="90000"/>
            </a:lnSpc>
            <a:spcBef>
              <a:spcPct val="0"/>
            </a:spcBef>
            <a:spcAft>
              <a:spcPct val="15000"/>
            </a:spcAft>
            <a:buChar char="••"/>
          </a:pPr>
          <a:r>
            <a:rPr lang="en-US" sz="1800" i="0" kern="1200" dirty="0" err="1" smtClean="0">
              <a:solidFill>
                <a:srgbClr val="0033CC"/>
              </a:solidFill>
            </a:rPr>
            <a:t>Eugenji</a:t>
          </a:r>
          <a:r>
            <a:rPr lang="en-US" sz="1800" i="0" kern="1200" dirty="0" smtClean="0">
              <a:solidFill>
                <a:srgbClr val="0033CC"/>
              </a:solidFill>
            </a:rPr>
            <a:t> </a:t>
          </a:r>
          <a:r>
            <a:rPr lang="en-US" sz="1800" i="0" kern="1200" dirty="0" err="1" smtClean="0">
              <a:solidFill>
                <a:srgbClr val="0033CC"/>
              </a:solidFill>
            </a:rPr>
            <a:t>Zamjatin</a:t>
          </a:r>
          <a:r>
            <a:rPr lang="en-US" sz="1800" i="0" kern="1200" dirty="0" smtClean="0">
              <a:solidFill>
                <a:srgbClr val="0033CC"/>
              </a:solidFill>
            </a:rPr>
            <a:t>, </a:t>
          </a:r>
          <a:r>
            <a:rPr lang="en-US" sz="1800" i="1" kern="1200" dirty="0" err="1" smtClean="0">
              <a:solidFill>
                <a:srgbClr val="0033CC"/>
              </a:solidFill>
            </a:rPr>
            <a:t>Noi</a:t>
          </a:r>
          <a:endParaRPr lang="it-IT" sz="1800" b="0" i="1" kern="1200" dirty="0">
            <a:solidFill>
              <a:srgbClr val="FF0000"/>
            </a:solidFill>
          </a:endParaRPr>
        </a:p>
        <a:p>
          <a:pPr marL="171450" lvl="1" indent="-171450" algn="l" defTabSz="800100">
            <a:lnSpc>
              <a:spcPct val="90000"/>
            </a:lnSpc>
            <a:spcBef>
              <a:spcPct val="0"/>
            </a:spcBef>
            <a:spcAft>
              <a:spcPct val="15000"/>
            </a:spcAft>
            <a:buChar char="••"/>
          </a:pPr>
          <a:r>
            <a:rPr lang="en-US" sz="1800" i="0" kern="1200" dirty="0" smtClean="0">
              <a:solidFill>
                <a:srgbClr val="0033CC"/>
              </a:solidFill>
            </a:rPr>
            <a:t>George Orwell, </a:t>
          </a:r>
          <a:r>
            <a:rPr lang="en-US" sz="1800" i="1" kern="1200" dirty="0" smtClean="0">
              <a:solidFill>
                <a:srgbClr val="0033CC"/>
              </a:solidFill>
            </a:rPr>
            <a:t>1984</a:t>
          </a:r>
          <a:endParaRPr lang="it-IT" sz="1800" b="0" i="1" kern="1200" dirty="0">
            <a:solidFill>
              <a:srgbClr val="FF0000"/>
            </a:solidFill>
          </a:endParaRPr>
        </a:p>
      </dsp:txBody>
      <dsp:txXfrm rot="-5400000">
        <a:off x="3415855" y="380622"/>
        <a:ext cx="5895191" cy="3279997"/>
      </dsp:txXfrm>
    </dsp:sp>
    <dsp:sp modelId="{08C77654-8D82-4852-ACC6-B961A709AAE1}">
      <dsp:nvSpPr>
        <dsp:cNvPr id="0" name=""/>
        <dsp:cNvSpPr/>
      </dsp:nvSpPr>
      <dsp:spPr>
        <a:xfrm>
          <a:off x="0" y="2048"/>
          <a:ext cx="3415855" cy="419166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it-IT" sz="4800" b="0" i="0" kern="1200" dirty="0" smtClean="0"/>
            <a:t>Libri di testo</a:t>
          </a:r>
          <a:endParaRPr lang="it-IT" sz="4800" b="0" i="0" kern="1200" dirty="0"/>
        </a:p>
      </dsp:txBody>
      <dsp:txXfrm>
        <a:off x="166748" y="168796"/>
        <a:ext cx="3082359" cy="3858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4922756" y="-1217726"/>
          <a:ext cx="3823475" cy="680562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it-IT" sz="1400" i="0" kern="1200" dirty="0">
            <a:solidFill>
              <a:srgbClr val="002060"/>
            </a:solidFill>
          </a:endParaRPr>
        </a:p>
        <a:p>
          <a:pPr marL="114300" lvl="1" indent="-114300" algn="just" defTabSz="622300">
            <a:lnSpc>
              <a:spcPct val="90000"/>
            </a:lnSpc>
            <a:spcBef>
              <a:spcPct val="0"/>
            </a:spcBef>
            <a:spcAft>
              <a:spcPct val="15000"/>
            </a:spcAft>
            <a:buChar char="••"/>
          </a:pPr>
          <a:r>
            <a:rPr lang="it-IT" sz="1400" b="1" kern="1200" dirty="0" smtClean="0">
              <a:solidFill>
                <a:srgbClr val="000000"/>
              </a:solidFill>
            </a:rPr>
            <a:t>Alberto Andreatta</a:t>
          </a:r>
          <a:r>
            <a:rPr lang="it-IT" sz="1400" kern="1200" dirty="0" smtClean="0">
              <a:solidFill>
                <a:srgbClr val="000000"/>
              </a:solidFill>
            </a:rPr>
            <a:t>, </a:t>
          </a:r>
          <a:r>
            <a:rPr lang="it-IT" sz="1400" i="1" kern="1200" dirty="0" smtClean="0">
              <a:solidFill>
                <a:srgbClr val="000000"/>
              </a:solidFill>
            </a:rPr>
            <a:t>Il pensiero utopico in età moderna</a:t>
          </a:r>
          <a:r>
            <a:rPr lang="en-US" sz="1400" kern="1200" dirty="0" smtClean="0">
              <a:solidFill>
                <a:srgbClr val="000000"/>
              </a:solidFill>
            </a:rPr>
            <a:t>, in </a:t>
          </a:r>
          <a:r>
            <a:rPr lang="en-US" sz="1400" i="1" kern="1200" dirty="0" smtClean="0">
              <a:solidFill>
                <a:srgbClr val="000000"/>
              </a:solidFill>
            </a:rPr>
            <a:t>Il </a:t>
          </a:r>
          <a:r>
            <a:rPr lang="en-US" sz="1400" i="1" kern="1200" dirty="0" err="1" smtClean="0">
              <a:solidFill>
                <a:srgbClr val="000000"/>
              </a:solidFill>
            </a:rPr>
            <a:t>pensiero</a:t>
          </a:r>
          <a:r>
            <a:rPr lang="en-US" sz="1400" i="1" kern="1200" dirty="0" smtClean="0">
              <a:solidFill>
                <a:srgbClr val="000000"/>
              </a:solidFill>
            </a:rPr>
            <a:t> politico </a:t>
          </a:r>
          <a:r>
            <a:rPr lang="en-US" sz="1400" i="1" kern="1200" dirty="0" err="1" smtClean="0">
              <a:solidFill>
                <a:srgbClr val="000000"/>
              </a:solidFill>
            </a:rPr>
            <a:t>dell’età</a:t>
          </a:r>
          <a:r>
            <a:rPr lang="en-US" sz="1400" i="1" kern="1200" dirty="0" smtClean="0">
              <a:solidFill>
                <a:srgbClr val="000000"/>
              </a:solidFill>
            </a:rPr>
            <a:t> </a:t>
          </a:r>
          <a:r>
            <a:rPr lang="en-US" sz="1400" i="1" kern="1200" dirty="0" err="1" smtClean="0">
              <a:solidFill>
                <a:srgbClr val="000000"/>
              </a:solidFill>
            </a:rPr>
            <a:t>moderna</a:t>
          </a:r>
          <a:r>
            <a:rPr lang="en-US" sz="1400" kern="1200" dirty="0" smtClean="0">
              <a:solidFill>
                <a:srgbClr val="000000"/>
              </a:solidFill>
            </a:rPr>
            <a:t>, a </a:t>
          </a:r>
          <a:r>
            <a:rPr lang="en-US" sz="1400" kern="1200" dirty="0" err="1" smtClean="0">
              <a:solidFill>
                <a:srgbClr val="000000"/>
              </a:solidFill>
            </a:rPr>
            <a:t>cura</a:t>
          </a:r>
          <a:r>
            <a:rPr lang="en-US" sz="1400" kern="1200" dirty="0" smtClean="0">
              <a:solidFill>
                <a:srgbClr val="000000"/>
              </a:solidFill>
            </a:rPr>
            <a:t> di Alberto </a:t>
          </a:r>
          <a:r>
            <a:rPr lang="en-US" sz="1400" kern="1200" dirty="0" err="1" smtClean="0">
              <a:solidFill>
                <a:srgbClr val="000000"/>
              </a:solidFill>
            </a:rPr>
            <a:t>Andreatta</a:t>
          </a:r>
          <a:r>
            <a:rPr lang="en-US" sz="1400" kern="1200" dirty="0" smtClean="0">
              <a:solidFill>
                <a:srgbClr val="000000"/>
              </a:solidFill>
            </a:rPr>
            <a:t> e </a:t>
          </a:r>
          <a:r>
            <a:rPr lang="en-US" sz="1400" kern="1200" dirty="0" err="1" smtClean="0">
              <a:solidFill>
                <a:srgbClr val="000000"/>
              </a:solidFill>
            </a:rPr>
            <a:t>Artemio</a:t>
          </a:r>
          <a:r>
            <a:rPr lang="en-US" sz="1400" kern="1200" dirty="0" smtClean="0">
              <a:solidFill>
                <a:srgbClr val="000000"/>
              </a:solidFill>
            </a:rPr>
            <a:t> Enzo </a:t>
          </a:r>
          <a:r>
            <a:rPr lang="en-US" sz="1400" kern="1200" dirty="0" err="1" smtClean="0">
              <a:solidFill>
                <a:srgbClr val="000000"/>
              </a:solidFill>
            </a:rPr>
            <a:t>Baldini</a:t>
          </a:r>
          <a:r>
            <a:rPr lang="en-US" sz="1400" kern="1200" dirty="0" smtClean="0">
              <a:solidFill>
                <a:srgbClr val="000000"/>
              </a:solidFill>
            </a:rPr>
            <a:t>, Torino, UTET, 1999, pp. 21-54</a:t>
          </a:r>
          <a:r>
            <a:rPr lang="it-IT" sz="1400" b="0" i="0" kern="1200" dirty="0" smtClean="0">
              <a:solidFill>
                <a:srgbClr val="000000"/>
              </a:solidFill>
            </a:rPr>
            <a:t>.</a:t>
          </a:r>
          <a:endParaRPr lang="it-IT" sz="1400" b="1" kern="1200" dirty="0">
            <a:solidFill>
              <a:srgbClr val="000000"/>
            </a:solidFill>
          </a:endParaRPr>
        </a:p>
        <a:p>
          <a:pPr marL="57150" lvl="1" indent="-57150" algn="just" defTabSz="444500">
            <a:lnSpc>
              <a:spcPct val="90000"/>
            </a:lnSpc>
            <a:spcBef>
              <a:spcPct val="0"/>
            </a:spcBef>
            <a:spcAft>
              <a:spcPct val="15000"/>
            </a:spcAft>
            <a:buChar char="••"/>
          </a:pPr>
          <a:endParaRPr lang="it-IT" sz="1000" b="1" kern="1200" dirty="0">
            <a:solidFill>
              <a:srgbClr val="000000"/>
            </a:solidFill>
          </a:endParaRPr>
        </a:p>
        <a:p>
          <a:pPr marL="114300" lvl="1" indent="-114300" algn="just" defTabSz="622300">
            <a:lnSpc>
              <a:spcPct val="90000"/>
            </a:lnSpc>
            <a:spcBef>
              <a:spcPct val="0"/>
            </a:spcBef>
            <a:spcAft>
              <a:spcPct val="15000"/>
            </a:spcAft>
            <a:buChar char="••"/>
          </a:pPr>
          <a:r>
            <a:rPr lang="it-IT" sz="1400" b="1" kern="1200" dirty="0" smtClean="0">
              <a:solidFill>
                <a:srgbClr val="000000"/>
              </a:solidFill>
            </a:rPr>
            <a:t>Vitto Ivo Comparato</a:t>
          </a:r>
          <a:r>
            <a:rPr lang="it-IT" sz="1400" kern="1200" dirty="0" smtClean="0">
              <a:solidFill>
                <a:srgbClr val="000000"/>
              </a:solidFill>
            </a:rPr>
            <a:t>, </a:t>
          </a:r>
          <a:r>
            <a:rPr lang="it-IT" sz="1400" i="1" kern="1200" dirty="0" smtClean="0">
              <a:solidFill>
                <a:srgbClr val="000000"/>
              </a:solidFill>
            </a:rPr>
            <a:t>Utopia, </a:t>
          </a:r>
          <a:r>
            <a:rPr lang="it-IT" sz="1400" i="0" kern="1200" dirty="0" smtClean="0">
              <a:solidFill>
                <a:srgbClr val="000000"/>
              </a:solidFill>
            </a:rPr>
            <a:t>Bologna, Il Mulino, 2006,</a:t>
          </a:r>
          <a:endParaRPr lang="it-IT" sz="1400" b="1" i="0" kern="1200" dirty="0">
            <a:solidFill>
              <a:srgbClr val="000000"/>
            </a:solidFill>
          </a:endParaRPr>
        </a:p>
        <a:p>
          <a:pPr marL="57150" lvl="1" indent="-57150" algn="l" defTabSz="444500">
            <a:lnSpc>
              <a:spcPct val="90000"/>
            </a:lnSpc>
            <a:spcBef>
              <a:spcPct val="0"/>
            </a:spcBef>
            <a:spcAft>
              <a:spcPct val="15000"/>
            </a:spcAft>
            <a:buChar char="••"/>
          </a:pPr>
          <a:endParaRPr lang="it-IT" sz="1000" b="1" kern="1200" dirty="0">
            <a:solidFill>
              <a:srgbClr val="000000"/>
            </a:solidFill>
          </a:endParaRPr>
        </a:p>
        <a:p>
          <a:pPr marL="114300" lvl="1" indent="-114300" algn="l" defTabSz="622300">
            <a:lnSpc>
              <a:spcPct val="90000"/>
            </a:lnSpc>
            <a:spcBef>
              <a:spcPct val="0"/>
            </a:spcBef>
            <a:spcAft>
              <a:spcPct val="15000"/>
            </a:spcAft>
            <a:buChar char="••"/>
          </a:pPr>
          <a:r>
            <a:rPr lang="it-IT" sz="1400" b="1" kern="1200" dirty="0" smtClean="0">
              <a:solidFill>
                <a:srgbClr val="000000"/>
              </a:solidFill>
            </a:rPr>
            <a:t>Arrigo Colombo (a cura di)</a:t>
          </a:r>
          <a:r>
            <a:rPr lang="it-IT" sz="1400" i="1" kern="1200" dirty="0" smtClean="0">
              <a:solidFill>
                <a:srgbClr val="000000"/>
              </a:solidFill>
            </a:rPr>
            <a:t>, Utopia e distopia, Bari, Dedalo, 1993,</a:t>
          </a:r>
          <a:endParaRPr lang="it-IT" sz="1400" b="1" kern="1200" dirty="0">
            <a:solidFill>
              <a:srgbClr val="000000"/>
            </a:solidFill>
          </a:endParaRPr>
        </a:p>
      </dsp:txBody>
      <dsp:txXfrm rot="-5400000">
        <a:off x="3431684" y="459993"/>
        <a:ext cx="6618974" cy="3450181"/>
      </dsp:txXfrm>
    </dsp:sp>
    <dsp:sp modelId="{08C77654-8D82-4852-ACC6-B961A709AAE1}">
      <dsp:nvSpPr>
        <dsp:cNvPr id="0" name=""/>
        <dsp:cNvSpPr/>
      </dsp:nvSpPr>
      <dsp:spPr>
        <a:xfrm>
          <a:off x="3063" y="0"/>
          <a:ext cx="3425556" cy="43003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it-IT" sz="2400" b="0" i="0" kern="1200" dirty="0">
              <a:solidFill>
                <a:schemeClr val="bg1"/>
              </a:solidFill>
              <a:latin typeface="+mj-lt"/>
              <a:ea typeface="+mj-ea"/>
              <a:cs typeface="+mj-cs"/>
            </a:rPr>
            <a:t>Articoli e/o altro materiale di studio o di </a:t>
          </a:r>
          <a:r>
            <a:rPr lang="it-IT" sz="2400" b="0" i="0" kern="1200" dirty="0" smtClean="0">
              <a:solidFill>
                <a:schemeClr val="bg1"/>
              </a:solidFill>
              <a:latin typeface="+mj-lt"/>
              <a:ea typeface="+mj-ea"/>
              <a:cs typeface="+mj-cs"/>
            </a:rPr>
            <a:t>approfondimento</a:t>
          </a:r>
        </a:p>
        <a:p>
          <a:pPr lvl="0" algn="ctr" defTabSz="1066800">
            <a:lnSpc>
              <a:spcPct val="90000"/>
            </a:lnSpc>
            <a:spcBef>
              <a:spcPct val="0"/>
            </a:spcBef>
            <a:spcAft>
              <a:spcPct val="35000"/>
            </a:spcAft>
          </a:pPr>
          <a:r>
            <a:rPr lang="it-IT" sz="1400" b="1" i="0" kern="1200" dirty="0" smtClean="0">
              <a:solidFill>
                <a:schemeClr val="bg1"/>
              </a:solidFill>
              <a:latin typeface="+mj-lt"/>
              <a:ea typeface="+mj-ea"/>
              <a:cs typeface="+mj-cs"/>
            </a:rPr>
            <a:t>(consultabili presso la biblioteca di Ateneo)</a:t>
          </a:r>
          <a:endParaRPr lang="it-IT" sz="1400" b="1" i="0" kern="1200" dirty="0">
            <a:solidFill>
              <a:schemeClr val="bg1"/>
            </a:solidFill>
            <a:latin typeface="+mj-lt"/>
            <a:ea typeface="+mj-ea"/>
            <a:cs typeface="+mj-cs"/>
          </a:endParaRPr>
        </a:p>
      </dsp:txBody>
      <dsp:txXfrm>
        <a:off x="170285" y="167222"/>
        <a:ext cx="3091112" cy="3965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4503122" y="-1015771"/>
          <a:ext cx="3898097" cy="607263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it-IT" sz="1800" b="1" kern="1200" dirty="0" smtClean="0">
              <a:solidFill>
                <a:srgbClr val="0033CC"/>
              </a:solidFill>
            </a:rPr>
            <a:t>Raffaella Gherardi </a:t>
          </a:r>
          <a:r>
            <a:rPr lang="it-IT" sz="1800" kern="1200" dirty="0" smtClean="0">
              <a:solidFill>
                <a:srgbClr val="0033CC"/>
              </a:solidFill>
            </a:rPr>
            <a:t>(a cura di), </a:t>
          </a:r>
          <a:r>
            <a:rPr lang="it-IT" sz="1800" i="1" kern="1200" dirty="0" smtClean="0">
              <a:solidFill>
                <a:srgbClr val="0033CC"/>
              </a:solidFill>
            </a:rPr>
            <a:t>La politica e gli Stati. Problemi e figure del pensiero occidentale, </a:t>
          </a:r>
          <a:r>
            <a:rPr lang="it-IT" sz="1800" i="0" kern="1200" dirty="0" smtClean="0">
              <a:solidFill>
                <a:srgbClr val="0033CC"/>
              </a:solidFill>
            </a:rPr>
            <a:t>Carocci, Roma 2022 </a:t>
          </a:r>
          <a:r>
            <a:rPr lang="it-IT" sz="1800" i="0" u="sng" kern="1200" dirty="0" smtClean="0">
              <a:solidFill>
                <a:srgbClr val="FF0000"/>
              </a:solidFill>
            </a:rPr>
            <a:t>terza edizione</a:t>
          </a:r>
          <a:endParaRPr lang="it-IT" sz="1800" i="0" u="sng" kern="1200" dirty="0">
            <a:solidFill>
              <a:srgbClr val="FF0000"/>
            </a:solidFill>
          </a:endParaRPr>
        </a:p>
        <a:p>
          <a:pPr marL="228600" lvl="1" indent="-228600" algn="l" defTabSz="889000">
            <a:lnSpc>
              <a:spcPct val="90000"/>
            </a:lnSpc>
            <a:spcBef>
              <a:spcPct val="0"/>
            </a:spcBef>
            <a:spcAft>
              <a:spcPct val="15000"/>
            </a:spcAft>
            <a:buChar char="••"/>
          </a:pPr>
          <a:endParaRPr lang="it-IT" sz="2000" i="0" kern="1200" dirty="0">
            <a:solidFill>
              <a:srgbClr val="002060"/>
            </a:solidFill>
          </a:endParaRPr>
        </a:p>
        <a:p>
          <a:pPr marL="171450" lvl="1" indent="-171450" algn="l" defTabSz="800100">
            <a:lnSpc>
              <a:spcPct val="90000"/>
            </a:lnSpc>
            <a:spcBef>
              <a:spcPct val="0"/>
            </a:spcBef>
            <a:spcAft>
              <a:spcPct val="15000"/>
            </a:spcAft>
            <a:buChar char="••"/>
          </a:pPr>
          <a:r>
            <a:rPr lang="it-IT" sz="1800" b="1" kern="1200" dirty="0" smtClean="0">
              <a:solidFill>
                <a:srgbClr val="0033CC"/>
              </a:solidFill>
            </a:rPr>
            <a:t>Fabio Di Giannatale</a:t>
          </a:r>
          <a:r>
            <a:rPr lang="it-IT" sz="1800" i="1" kern="1200" dirty="0" smtClean="0">
              <a:solidFill>
                <a:srgbClr val="0033CC"/>
              </a:solidFill>
            </a:rPr>
            <a:t>, «La Civiltà Cattolica» e la critica della modernità (1850-1861</a:t>
          </a:r>
          <a:r>
            <a:rPr lang="it-IT" sz="1800" i="0" kern="1200" dirty="0" smtClean="0">
              <a:solidFill>
                <a:srgbClr val="0033CC"/>
              </a:solidFill>
            </a:rPr>
            <a:t>), Guida Editori, Napoli, 2022 - </a:t>
          </a:r>
          <a:r>
            <a:rPr lang="it-IT" sz="1800" b="1" i="0" kern="1200" dirty="0" smtClean="0">
              <a:solidFill>
                <a:schemeClr val="tx1"/>
              </a:solidFill>
            </a:rPr>
            <a:t>Introduzione + capitoli 1 e 4 </a:t>
          </a:r>
          <a:r>
            <a:rPr lang="it-IT" sz="1800" b="1" i="0" kern="1200" dirty="0" smtClean="0">
              <a:solidFill>
                <a:schemeClr val="tx2"/>
              </a:solidFill>
            </a:rPr>
            <a:t>oppure </a:t>
          </a:r>
          <a:r>
            <a:rPr lang="it-IT" sz="1800" b="1" i="0" kern="1200" dirty="0" smtClean="0">
              <a:solidFill>
                <a:schemeClr val="tx1"/>
              </a:solidFill>
            </a:rPr>
            <a:t>Introduzione + capitoli 2 e 3</a:t>
          </a:r>
          <a:endParaRPr lang="it-IT" sz="1800" b="1" i="0" kern="1200" dirty="0">
            <a:solidFill>
              <a:schemeClr val="tx2"/>
            </a:solidFill>
          </a:endParaRPr>
        </a:p>
      </dsp:txBody>
      <dsp:txXfrm rot="-5400000">
        <a:off x="3415856" y="261784"/>
        <a:ext cx="5882342" cy="3517519"/>
      </dsp:txXfrm>
    </dsp:sp>
    <dsp:sp modelId="{08C77654-8D82-4852-ACC6-B961A709AAE1}">
      <dsp:nvSpPr>
        <dsp:cNvPr id="0" name=""/>
        <dsp:cNvSpPr/>
      </dsp:nvSpPr>
      <dsp:spPr>
        <a:xfrm>
          <a:off x="0" y="0"/>
          <a:ext cx="3415855" cy="41957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it-IT" sz="4800" b="0" i="0" kern="1200" dirty="0" smtClean="0"/>
            <a:t>Libri di testo</a:t>
          </a:r>
          <a:endParaRPr lang="it-IT" sz="4800" b="0" i="0" kern="1200" dirty="0"/>
        </a:p>
      </dsp:txBody>
      <dsp:txXfrm>
        <a:off x="166748" y="166748"/>
        <a:ext cx="3082359" cy="3862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925CD-DA96-4108-9F23-AE05A8DA6274}">
      <dsp:nvSpPr>
        <dsp:cNvPr id="0" name=""/>
        <dsp:cNvSpPr/>
      </dsp:nvSpPr>
      <dsp:spPr>
        <a:xfrm rot="5400000">
          <a:off x="4924623" y="-1217760"/>
          <a:ext cx="3819741" cy="6805621"/>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it-IT" sz="1400" i="0" kern="1200" dirty="0">
            <a:solidFill>
              <a:srgbClr val="002060"/>
            </a:solidFill>
          </a:endParaRPr>
        </a:p>
        <a:p>
          <a:pPr marL="114300" lvl="1" indent="-114300" algn="just" defTabSz="622300">
            <a:lnSpc>
              <a:spcPct val="90000"/>
            </a:lnSpc>
            <a:spcBef>
              <a:spcPct val="0"/>
            </a:spcBef>
            <a:spcAft>
              <a:spcPct val="15000"/>
            </a:spcAft>
            <a:buChar char="••"/>
          </a:pPr>
          <a:r>
            <a:rPr lang="it-IT" sz="1400" b="1" kern="1200" dirty="0">
              <a:solidFill>
                <a:srgbClr val="002060"/>
              </a:solidFill>
            </a:rPr>
            <a:t>Fabio Di Giannatale</a:t>
          </a:r>
          <a:r>
            <a:rPr lang="it-IT" sz="1400" kern="1200" dirty="0">
              <a:solidFill>
                <a:srgbClr val="002060"/>
              </a:solidFill>
            </a:rPr>
            <a:t>, </a:t>
          </a:r>
          <a:r>
            <a:rPr lang="en-US" sz="1400" i="1" kern="1200" dirty="0" smtClean="0">
              <a:solidFill>
                <a:srgbClr val="00359E"/>
              </a:solidFill>
            </a:rPr>
            <a:t>Catholicism and the Idea of Nation in the Italian Risorgimento in the first half of the </a:t>
          </a:r>
          <a:r>
            <a:rPr lang="en-US" sz="1400" i="1" kern="1200" dirty="0" err="1" smtClean="0">
              <a:solidFill>
                <a:srgbClr val="00359E"/>
              </a:solidFill>
            </a:rPr>
            <a:t>nineteenthe</a:t>
          </a:r>
          <a:r>
            <a:rPr lang="en-US" sz="1400" i="1" kern="1200" dirty="0" smtClean="0">
              <a:solidFill>
                <a:srgbClr val="00359E"/>
              </a:solidFill>
            </a:rPr>
            <a:t> century</a:t>
          </a:r>
          <a:r>
            <a:rPr lang="en-US" sz="1400" kern="1200" dirty="0" smtClean="0">
              <a:solidFill>
                <a:srgbClr val="00359E"/>
              </a:solidFill>
            </a:rPr>
            <a:t>, in </a:t>
          </a:r>
          <a:r>
            <a:rPr lang="en-US" sz="1400" i="1" kern="1200" dirty="0" smtClean="0">
              <a:solidFill>
                <a:srgbClr val="00359E"/>
              </a:solidFill>
            </a:rPr>
            <a:t>Empires and Nations from the Eighteenth to the Twentieth Century</a:t>
          </a:r>
          <a:r>
            <a:rPr lang="en-US" sz="1400" kern="1200" dirty="0" smtClean="0">
              <a:solidFill>
                <a:srgbClr val="00359E"/>
              </a:solidFill>
            </a:rPr>
            <a:t>, vol. </a:t>
          </a:r>
          <a:r>
            <a:rPr lang="it-IT" sz="1400" kern="1200" dirty="0" smtClean="0">
              <a:solidFill>
                <a:srgbClr val="00359E"/>
              </a:solidFill>
            </a:rPr>
            <a:t>I, by Antonello </a:t>
          </a:r>
          <a:r>
            <a:rPr lang="it-IT" sz="1400" kern="1200" dirty="0" err="1" smtClean="0">
              <a:solidFill>
                <a:srgbClr val="00359E"/>
              </a:solidFill>
            </a:rPr>
            <a:t>Biagini</a:t>
          </a:r>
          <a:r>
            <a:rPr lang="it-IT" sz="1400" kern="1200" dirty="0" smtClean="0">
              <a:solidFill>
                <a:srgbClr val="00359E"/>
              </a:solidFill>
            </a:rPr>
            <a:t> e Giovanna Motta, Atti del Convegno internazionale di studi </a:t>
          </a:r>
          <a:r>
            <a:rPr lang="it-IT" sz="1400" i="1" kern="1200" dirty="0" smtClean="0">
              <a:solidFill>
                <a:srgbClr val="00359E"/>
              </a:solidFill>
            </a:rPr>
            <a:t>Rome Conference 2013 - Empire and Nations</a:t>
          </a:r>
          <a:r>
            <a:rPr lang="it-IT" sz="1400" kern="1200" dirty="0" smtClean="0">
              <a:solidFill>
                <a:srgbClr val="00359E"/>
              </a:solidFill>
            </a:rPr>
            <a:t> (Rome, 20-22 </a:t>
          </a:r>
          <a:r>
            <a:rPr lang="it-IT" sz="1400" kern="1200" dirty="0" err="1" smtClean="0">
              <a:solidFill>
                <a:srgbClr val="00359E"/>
              </a:solidFill>
            </a:rPr>
            <a:t>June</a:t>
          </a:r>
          <a:r>
            <a:rPr lang="it-IT" sz="1400" kern="1200" dirty="0" smtClean="0">
              <a:solidFill>
                <a:srgbClr val="00359E"/>
              </a:solidFill>
            </a:rPr>
            <a:t> 2013), Cambridge </a:t>
          </a:r>
          <a:r>
            <a:rPr lang="it-IT" sz="1400" kern="1200" dirty="0" err="1" smtClean="0">
              <a:solidFill>
                <a:srgbClr val="00359E"/>
              </a:solidFill>
            </a:rPr>
            <a:t>Scholars</a:t>
          </a:r>
          <a:r>
            <a:rPr lang="it-IT" sz="1400" kern="1200" dirty="0" smtClean="0">
              <a:solidFill>
                <a:srgbClr val="00359E"/>
              </a:solidFill>
            </a:rPr>
            <a:t> Publishing, Newcastle </a:t>
          </a:r>
          <a:r>
            <a:rPr lang="it-IT" sz="1400" kern="1200" dirty="0" err="1" smtClean="0">
              <a:solidFill>
                <a:srgbClr val="00359E"/>
              </a:solidFill>
            </a:rPr>
            <a:t>upon</a:t>
          </a:r>
          <a:r>
            <a:rPr lang="it-IT" sz="1400" kern="1200" dirty="0" smtClean="0">
              <a:solidFill>
                <a:srgbClr val="00359E"/>
              </a:solidFill>
            </a:rPr>
            <a:t> </a:t>
          </a:r>
          <a:r>
            <a:rPr lang="it-IT" sz="1400" kern="1200" dirty="0" err="1" smtClean="0">
              <a:solidFill>
                <a:srgbClr val="00359E"/>
              </a:solidFill>
            </a:rPr>
            <a:t>Tyne</a:t>
          </a:r>
          <a:r>
            <a:rPr lang="it-IT" sz="1400" kern="1200" dirty="0" smtClean="0">
              <a:solidFill>
                <a:srgbClr val="00359E"/>
              </a:solidFill>
            </a:rPr>
            <a:t>, 2014, pp. 431-441</a:t>
          </a:r>
          <a:r>
            <a:rPr lang="it-IT" sz="1400" b="0" i="0" kern="1200" dirty="0" smtClean="0">
              <a:solidFill>
                <a:srgbClr val="00359E"/>
              </a:solidFill>
            </a:rPr>
            <a:t>.</a:t>
          </a:r>
          <a:endParaRPr lang="it-IT" sz="1400" b="1" kern="1200" dirty="0">
            <a:solidFill>
              <a:srgbClr val="00359E"/>
            </a:solidFill>
          </a:endParaRPr>
        </a:p>
        <a:p>
          <a:pPr marL="57150" lvl="1" indent="-57150" algn="just" defTabSz="444500">
            <a:lnSpc>
              <a:spcPct val="90000"/>
            </a:lnSpc>
            <a:spcBef>
              <a:spcPct val="0"/>
            </a:spcBef>
            <a:spcAft>
              <a:spcPct val="15000"/>
            </a:spcAft>
            <a:buChar char="••"/>
          </a:pPr>
          <a:endParaRPr lang="it-IT" sz="1000" b="1" kern="1200" dirty="0">
            <a:solidFill>
              <a:srgbClr val="00359E"/>
            </a:solidFill>
          </a:endParaRPr>
        </a:p>
        <a:p>
          <a:pPr marL="114300" lvl="1" indent="-114300" algn="just" defTabSz="622300">
            <a:lnSpc>
              <a:spcPct val="90000"/>
            </a:lnSpc>
            <a:spcBef>
              <a:spcPct val="0"/>
            </a:spcBef>
            <a:spcAft>
              <a:spcPct val="15000"/>
            </a:spcAft>
            <a:buChar char="••"/>
          </a:pPr>
          <a:r>
            <a:rPr lang="it-IT" sz="1400" b="1" kern="1200" dirty="0" smtClean="0">
              <a:solidFill>
                <a:srgbClr val="002060"/>
              </a:solidFill>
            </a:rPr>
            <a:t>Fabio Di Giannatale</a:t>
          </a:r>
          <a:r>
            <a:rPr lang="it-IT" sz="1400" kern="1200" dirty="0" smtClean="0">
              <a:solidFill>
                <a:srgbClr val="002060"/>
              </a:solidFill>
            </a:rPr>
            <a:t>, </a:t>
          </a:r>
          <a:r>
            <a:rPr lang="it-IT" sz="1400" i="1" kern="1200" dirty="0" smtClean="0">
              <a:solidFill>
                <a:srgbClr val="00359E"/>
              </a:solidFill>
            </a:rPr>
            <a:t>«</a:t>
          </a:r>
          <a:r>
            <a:rPr lang="en-US" sz="1400" i="1" kern="1200" dirty="0" smtClean="0">
              <a:solidFill>
                <a:srgbClr val="00359E"/>
              </a:solidFill>
            </a:rPr>
            <a:t>The Most Terrible Calamity which ever has fallen on Europe</a:t>
          </a:r>
          <a:r>
            <a:rPr lang="it-IT" sz="1400" i="1" kern="1200" dirty="0" smtClean="0">
              <a:solidFill>
                <a:srgbClr val="00359E"/>
              </a:solidFill>
            </a:rPr>
            <a:t>»</a:t>
          </a:r>
          <a:r>
            <a:rPr lang="en-US" sz="1400" i="1" kern="1200" dirty="0" smtClean="0">
              <a:solidFill>
                <a:srgbClr val="00359E"/>
              </a:solidFill>
            </a:rPr>
            <a:t>. The Great War Commented by La </a:t>
          </a:r>
          <a:r>
            <a:rPr lang="en-US" sz="1400" i="1" kern="1200" dirty="0" err="1" smtClean="0">
              <a:solidFill>
                <a:srgbClr val="00359E"/>
              </a:solidFill>
            </a:rPr>
            <a:t>Civiltà</a:t>
          </a:r>
          <a:r>
            <a:rPr lang="en-US" sz="1400" i="1" kern="1200" dirty="0" smtClean="0">
              <a:solidFill>
                <a:srgbClr val="00359E"/>
              </a:solidFill>
            </a:rPr>
            <a:t> </a:t>
          </a:r>
          <a:r>
            <a:rPr lang="en-US" sz="1400" i="1" kern="1200" dirty="0" err="1" smtClean="0">
              <a:solidFill>
                <a:srgbClr val="00359E"/>
              </a:solidFill>
            </a:rPr>
            <a:t>Cattolica</a:t>
          </a:r>
          <a:r>
            <a:rPr lang="en-US" sz="1400" kern="1200" dirty="0" smtClean="0">
              <a:solidFill>
                <a:srgbClr val="00359E"/>
              </a:solidFill>
            </a:rPr>
            <a:t>, vol. </a:t>
          </a:r>
          <a:r>
            <a:rPr lang="it-IT" sz="1400" kern="1200" dirty="0" smtClean="0">
              <a:solidFill>
                <a:srgbClr val="00359E"/>
              </a:solidFill>
            </a:rPr>
            <a:t>I, by Antonello </a:t>
          </a:r>
          <a:r>
            <a:rPr lang="it-IT" sz="1400" kern="1200" dirty="0" err="1" smtClean="0">
              <a:solidFill>
                <a:srgbClr val="00359E"/>
              </a:solidFill>
            </a:rPr>
            <a:t>Biagini</a:t>
          </a:r>
          <a:r>
            <a:rPr lang="it-IT" sz="1400" kern="1200" dirty="0" smtClean="0">
              <a:solidFill>
                <a:srgbClr val="00359E"/>
              </a:solidFill>
            </a:rPr>
            <a:t> e Giovanna Motta, Atti del Convegno internazionale di studi  </a:t>
          </a:r>
          <a:r>
            <a:rPr lang="it-IT" sz="1400" i="1" kern="1200" dirty="0" smtClean="0">
              <a:solidFill>
                <a:srgbClr val="00359E"/>
              </a:solidFill>
            </a:rPr>
            <a:t>Rome Conference 2014 - The Great War. </a:t>
          </a:r>
          <a:r>
            <a:rPr lang="en-US" sz="1400" i="1" kern="1200" dirty="0" smtClean="0">
              <a:solidFill>
                <a:srgbClr val="00359E"/>
              </a:solidFill>
            </a:rPr>
            <a:t>Analysis and Interpretation</a:t>
          </a:r>
          <a:r>
            <a:rPr lang="en-US" sz="1400" kern="1200" dirty="0" smtClean="0">
              <a:solidFill>
                <a:srgbClr val="00359E"/>
              </a:solidFill>
            </a:rPr>
            <a:t> (Rome, 19-20 June 2014), Cambridge Scholars Publishing, Newcastle upon Tyne, 2015, pp. 151-166</a:t>
          </a:r>
          <a:r>
            <a:rPr lang="it-IT" sz="1400" b="0" i="0" kern="1200" dirty="0" smtClean="0">
              <a:solidFill>
                <a:srgbClr val="00359E"/>
              </a:solidFill>
            </a:rPr>
            <a:t>.</a:t>
          </a:r>
          <a:endParaRPr lang="it-IT" sz="1400" b="1" kern="1200" dirty="0">
            <a:solidFill>
              <a:srgbClr val="00359E"/>
            </a:solidFill>
          </a:endParaRPr>
        </a:p>
        <a:p>
          <a:pPr marL="57150" lvl="1" indent="-57150" algn="l" defTabSz="444500">
            <a:lnSpc>
              <a:spcPct val="90000"/>
            </a:lnSpc>
            <a:spcBef>
              <a:spcPct val="0"/>
            </a:spcBef>
            <a:spcAft>
              <a:spcPct val="15000"/>
            </a:spcAft>
            <a:buChar char="••"/>
          </a:pPr>
          <a:endParaRPr lang="it-IT" sz="1000" b="1" kern="1200" dirty="0">
            <a:solidFill>
              <a:srgbClr val="002060"/>
            </a:solidFill>
          </a:endParaRPr>
        </a:p>
        <a:p>
          <a:pPr marL="114300" lvl="1" indent="-114300" algn="l" defTabSz="622300">
            <a:lnSpc>
              <a:spcPct val="90000"/>
            </a:lnSpc>
            <a:spcBef>
              <a:spcPct val="0"/>
            </a:spcBef>
            <a:spcAft>
              <a:spcPct val="15000"/>
            </a:spcAft>
            <a:buChar char="••"/>
          </a:pPr>
          <a:r>
            <a:rPr lang="it-IT" sz="1400" b="1" kern="1200" dirty="0" smtClean="0">
              <a:solidFill>
                <a:srgbClr val="002060"/>
              </a:solidFill>
            </a:rPr>
            <a:t>Fabio Di Giannatale</a:t>
          </a:r>
          <a:r>
            <a:rPr lang="it-IT" sz="1400" i="1" kern="1200" dirty="0" smtClean="0">
              <a:solidFill>
                <a:srgbClr val="002060"/>
              </a:solidFill>
            </a:rPr>
            <a:t>, </a:t>
          </a:r>
          <a:r>
            <a:rPr lang="it-IT" sz="1400" i="1" kern="1200" dirty="0" smtClean="0">
              <a:solidFill>
                <a:srgbClr val="00359E"/>
              </a:solidFill>
            </a:rPr>
            <a:t>Introduzione </a:t>
          </a:r>
          <a:r>
            <a:rPr lang="it-IT" sz="1400" i="0" kern="1200" dirty="0" smtClean="0">
              <a:solidFill>
                <a:srgbClr val="00359E"/>
              </a:solidFill>
            </a:rPr>
            <a:t>in</a:t>
          </a:r>
          <a:r>
            <a:rPr lang="it-IT" sz="1400" i="1" kern="1200" dirty="0" smtClean="0">
              <a:solidFill>
                <a:srgbClr val="00359E"/>
              </a:solidFill>
            </a:rPr>
            <a:t>  Religione e politica nel lungo Ottocento. Nuovi scenari interpretativi, Cacucci, Bari, 2019</a:t>
          </a:r>
          <a:r>
            <a:rPr lang="it-IT" sz="1400" kern="1200" dirty="0" smtClean="0">
              <a:solidFill>
                <a:srgbClr val="00359E"/>
              </a:solidFill>
            </a:rPr>
            <a:t>, pp. 7-16,</a:t>
          </a:r>
          <a:endParaRPr lang="it-IT" sz="1400" b="1" kern="1200" dirty="0">
            <a:solidFill>
              <a:srgbClr val="002060"/>
            </a:solidFill>
          </a:endParaRPr>
        </a:p>
      </dsp:txBody>
      <dsp:txXfrm rot="-5400000">
        <a:off x="3431683" y="461644"/>
        <a:ext cx="6619157" cy="3446813"/>
      </dsp:txXfrm>
    </dsp:sp>
    <dsp:sp modelId="{08C77654-8D82-4852-ACC6-B961A709AAE1}">
      <dsp:nvSpPr>
        <dsp:cNvPr id="0" name=""/>
        <dsp:cNvSpPr/>
      </dsp:nvSpPr>
      <dsp:spPr>
        <a:xfrm>
          <a:off x="3063" y="4199"/>
          <a:ext cx="3425556" cy="4296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it-IT" sz="2400" b="0" i="0" kern="1200" dirty="0">
              <a:solidFill>
                <a:schemeClr val="bg1"/>
              </a:solidFill>
              <a:latin typeface="+mj-lt"/>
              <a:ea typeface="+mj-ea"/>
              <a:cs typeface="+mj-cs"/>
            </a:rPr>
            <a:t>Articoli e/o altro materiale di studio o di approfondimento</a:t>
          </a:r>
        </a:p>
        <a:p>
          <a:pPr lvl="0" algn="ctr" defTabSz="1066800">
            <a:lnSpc>
              <a:spcPct val="90000"/>
            </a:lnSpc>
            <a:spcBef>
              <a:spcPct val="0"/>
            </a:spcBef>
            <a:spcAft>
              <a:spcPct val="35000"/>
            </a:spcAft>
          </a:pPr>
          <a:r>
            <a:rPr lang="it-IT" sz="1400" b="1" i="0" kern="1200" dirty="0">
              <a:solidFill>
                <a:schemeClr val="bg1"/>
              </a:solidFill>
              <a:latin typeface="+mj-lt"/>
              <a:ea typeface="+mj-ea"/>
              <a:cs typeface="+mj-cs"/>
            </a:rPr>
            <a:t>(scaricabile sulla piattaforma del Patto)</a:t>
          </a:r>
        </a:p>
      </dsp:txBody>
      <dsp:txXfrm>
        <a:off x="170285" y="171421"/>
        <a:ext cx="3091112" cy="39616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95514-DBA0-4CED-89BE-7504CBC7A432}">
      <dsp:nvSpPr>
        <dsp:cNvPr id="0" name=""/>
        <dsp:cNvSpPr/>
      </dsp:nvSpPr>
      <dsp:spPr>
        <a:xfrm>
          <a:off x="1573182" y="465"/>
          <a:ext cx="3226792" cy="19360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t>email</a:t>
          </a:r>
        </a:p>
        <a:p>
          <a:pPr lvl="0" algn="ctr" defTabSz="711200">
            <a:lnSpc>
              <a:spcPct val="90000"/>
            </a:lnSpc>
            <a:spcBef>
              <a:spcPct val="0"/>
            </a:spcBef>
            <a:spcAft>
              <a:spcPct val="35000"/>
            </a:spcAft>
          </a:pPr>
          <a:r>
            <a:rPr lang="it-IT" sz="1600" kern="1200" dirty="0" smtClean="0"/>
            <a:t> </a:t>
          </a:r>
          <a:r>
            <a:rPr lang="it-IT" sz="1600" kern="1200" dirty="0" smtClean="0">
              <a:solidFill>
                <a:schemeClr val="bg1"/>
              </a:solidFill>
              <a:hlinkClick xmlns:r="http://schemas.openxmlformats.org/officeDocument/2006/relationships" r:id="rId1"/>
            </a:rPr>
            <a:t>fdigiannatale@unite.it</a:t>
          </a:r>
          <a:endParaRPr lang="it-IT" sz="1600" kern="1200" dirty="0" smtClean="0">
            <a:solidFill>
              <a:schemeClr val="bg1"/>
            </a:solidFill>
          </a:endParaRPr>
        </a:p>
        <a:p>
          <a:pPr lvl="0" algn="ctr" defTabSz="711200">
            <a:lnSpc>
              <a:spcPct val="90000"/>
            </a:lnSpc>
            <a:spcBef>
              <a:spcPct val="0"/>
            </a:spcBef>
            <a:spcAft>
              <a:spcPct val="35000"/>
            </a:spcAft>
          </a:pPr>
          <a:endParaRPr lang="it-IT" sz="1600" b="1" kern="1200" dirty="0" smtClean="0"/>
        </a:p>
        <a:p>
          <a:pPr lvl="0" algn="ctr" defTabSz="711200">
            <a:lnSpc>
              <a:spcPct val="90000"/>
            </a:lnSpc>
            <a:spcBef>
              <a:spcPct val="0"/>
            </a:spcBef>
            <a:spcAft>
              <a:spcPct val="35000"/>
            </a:spcAft>
          </a:pPr>
          <a:r>
            <a:rPr lang="it-IT" sz="1600" b="1" kern="1200" dirty="0" err="1" smtClean="0"/>
            <a:t>Skype</a:t>
          </a:r>
          <a:endParaRPr lang="it-IT" sz="1600" b="1" kern="1200" dirty="0" smtClean="0"/>
        </a:p>
        <a:p>
          <a:pPr lvl="0" algn="ctr" defTabSz="711200">
            <a:lnSpc>
              <a:spcPct val="90000"/>
            </a:lnSpc>
            <a:spcBef>
              <a:spcPct val="0"/>
            </a:spcBef>
            <a:spcAft>
              <a:spcPct val="35000"/>
            </a:spcAft>
          </a:pPr>
          <a:r>
            <a:rPr lang="it-IT" sz="1600" kern="1200" dirty="0" err="1" smtClean="0"/>
            <a:t>fabio.digiannatale</a:t>
          </a:r>
          <a:endParaRPr lang="it-IT" sz="1600" kern="1200" dirty="0" smtClean="0"/>
        </a:p>
        <a:p>
          <a:pPr lvl="0" algn="ctr" defTabSz="711200">
            <a:lnSpc>
              <a:spcPct val="90000"/>
            </a:lnSpc>
            <a:spcBef>
              <a:spcPct val="0"/>
            </a:spcBef>
            <a:spcAft>
              <a:spcPct val="35000"/>
            </a:spcAft>
          </a:pPr>
          <a:endParaRPr lang="it-IT" sz="1600" kern="1200" dirty="0"/>
        </a:p>
      </dsp:txBody>
      <dsp:txXfrm>
        <a:off x="1573182" y="465"/>
        <a:ext cx="3226792" cy="1936075"/>
      </dsp:txXfrm>
    </dsp:sp>
    <dsp:sp modelId="{CA859311-5D60-4C23-8215-E2A3B961A589}">
      <dsp:nvSpPr>
        <dsp:cNvPr id="0" name=""/>
        <dsp:cNvSpPr/>
      </dsp:nvSpPr>
      <dsp:spPr>
        <a:xfrm>
          <a:off x="5122654" y="465"/>
          <a:ext cx="3226792" cy="19360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it-IT" sz="1600" kern="1200" dirty="0" smtClean="0"/>
        </a:p>
        <a:p>
          <a:pPr lvl="0" algn="ctr" defTabSz="711200">
            <a:lnSpc>
              <a:spcPct val="90000"/>
            </a:lnSpc>
            <a:spcBef>
              <a:spcPct val="0"/>
            </a:spcBef>
            <a:spcAft>
              <a:spcPct val="35000"/>
            </a:spcAft>
          </a:pPr>
          <a:r>
            <a:rPr lang="it-IT" sz="1600" b="1" kern="1200" dirty="0" smtClean="0"/>
            <a:t>Telefono ufficio</a:t>
          </a:r>
        </a:p>
        <a:p>
          <a:pPr lvl="0" algn="ctr" defTabSz="711200">
            <a:lnSpc>
              <a:spcPct val="90000"/>
            </a:lnSpc>
            <a:spcBef>
              <a:spcPct val="0"/>
            </a:spcBef>
            <a:spcAft>
              <a:spcPct val="35000"/>
            </a:spcAft>
          </a:pPr>
          <a:r>
            <a:rPr lang="it-IT" sz="1600" kern="1200" dirty="0" smtClean="0"/>
            <a:t>0861-266790</a:t>
          </a:r>
        </a:p>
        <a:p>
          <a:pPr lvl="0" algn="ctr" defTabSz="711200">
            <a:lnSpc>
              <a:spcPct val="90000"/>
            </a:lnSpc>
            <a:spcBef>
              <a:spcPct val="0"/>
            </a:spcBef>
            <a:spcAft>
              <a:spcPct val="35000"/>
            </a:spcAft>
          </a:pPr>
          <a:r>
            <a:rPr lang="it-IT" sz="1600" b="1" kern="1200" dirty="0" smtClean="0"/>
            <a:t>Cellulare</a:t>
          </a:r>
          <a:r>
            <a:rPr lang="it-IT" sz="1600" kern="1200" dirty="0" smtClean="0"/>
            <a:t> </a:t>
          </a:r>
        </a:p>
        <a:p>
          <a:pPr lvl="0" algn="ctr" defTabSz="711200">
            <a:lnSpc>
              <a:spcPct val="90000"/>
            </a:lnSpc>
            <a:spcBef>
              <a:spcPct val="0"/>
            </a:spcBef>
            <a:spcAft>
              <a:spcPct val="35000"/>
            </a:spcAft>
          </a:pPr>
          <a:r>
            <a:rPr lang="it-IT" sz="1600" kern="1200" dirty="0" smtClean="0"/>
            <a:t>3207609973</a:t>
          </a:r>
        </a:p>
        <a:p>
          <a:pPr lvl="0" algn="ctr" defTabSz="711200">
            <a:lnSpc>
              <a:spcPct val="90000"/>
            </a:lnSpc>
            <a:spcBef>
              <a:spcPct val="0"/>
            </a:spcBef>
            <a:spcAft>
              <a:spcPct val="35000"/>
            </a:spcAft>
          </a:pPr>
          <a:endParaRPr lang="it-IT" sz="1600" kern="1200" dirty="0"/>
        </a:p>
      </dsp:txBody>
      <dsp:txXfrm>
        <a:off x="5122654" y="465"/>
        <a:ext cx="3226792" cy="1936075"/>
      </dsp:txXfrm>
    </dsp:sp>
    <dsp:sp modelId="{C2764FD5-F4FD-48B7-AC49-58329BEF3D17}">
      <dsp:nvSpPr>
        <dsp:cNvPr id="0" name=""/>
        <dsp:cNvSpPr/>
      </dsp:nvSpPr>
      <dsp:spPr>
        <a:xfrm>
          <a:off x="1573182" y="2259220"/>
          <a:ext cx="3226792" cy="19360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smtClean="0"/>
            <a:t>Orario ricevimento durante il periodo delle lezioni</a:t>
          </a:r>
        </a:p>
        <a:p>
          <a:pPr lvl="0" algn="ctr" defTabSz="889000">
            <a:lnSpc>
              <a:spcPct val="90000"/>
            </a:lnSpc>
            <a:spcBef>
              <a:spcPct val="0"/>
            </a:spcBef>
            <a:spcAft>
              <a:spcPct val="35000"/>
            </a:spcAft>
          </a:pPr>
          <a:r>
            <a:rPr lang="it-IT" sz="2000" kern="1200" dirty="0" smtClean="0"/>
            <a:t>Mercoledì 09,00-10,30</a:t>
          </a:r>
          <a:endParaRPr lang="it-IT" sz="2000" kern="1200" dirty="0"/>
        </a:p>
      </dsp:txBody>
      <dsp:txXfrm>
        <a:off x="1573182" y="2259220"/>
        <a:ext cx="3226792" cy="1936075"/>
      </dsp:txXfrm>
    </dsp:sp>
    <dsp:sp modelId="{5429D04B-D3BC-42D0-B5D3-4A45E3106E19}">
      <dsp:nvSpPr>
        <dsp:cNvPr id="0" name=""/>
        <dsp:cNvSpPr/>
      </dsp:nvSpPr>
      <dsp:spPr>
        <a:xfrm>
          <a:off x="5122654" y="2259220"/>
          <a:ext cx="3226792" cy="193607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smtClean="0"/>
            <a:t>Orario ricevimento terminato il periodo delle lezioni</a:t>
          </a:r>
        </a:p>
        <a:p>
          <a:pPr lvl="0" algn="ctr" defTabSz="889000">
            <a:lnSpc>
              <a:spcPct val="90000"/>
            </a:lnSpc>
            <a:spcBef>
              <a:spcPct val="0"/>
            </a:spcBef>
            <a:spcAft>
              <a:spcPct val="35000"/>
            </a:spcAft>
          </a:pPr>
          <a:r>
            <a:rPr lang="it-IT" sz="2000" kern="1200" dirty="0" smtClean="0"/>
            <a:t>Mercoledì 10,30-12,30</a:t>
          </a:r>
          <a:endParaRPr lang="it-IT" sz="2000" kern="1200" dirty="0"/>
        </a:p>
      </dsp:txBody>
      <dsp:txXfrm>
        <a:off x="5122654" y="2259220"/>
        <a:ext cx="3226792" cy="193607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43238" cy="466725"/>
          </a:xfrm>
          <a:prstGeom prst="rect">
            <a:avLst/>
          </a:prstGeom>
        </p:spPr>
        <p:txBody>
          <a:bodyPr vert="horz" lIns="91440" tIns="45720" rIns="91440" bIns="45720" rtlCol="0"/>
          <a:lstStyle>
            <a:lvl1pPr algn="l" latinLnBrk="0">
              <a:defRPr lang="it-IT" sz="1200"/>
            </a:lvl1pPr>
          </a:lstStyle>
          <a:p>
            <a:endParaRPr lang="it-IT" dirty="0"/>
          </a:p>
        </p:txBody>
      </p:sp>
      <p:sp>
        <p:nvSpPr>
          <p:cNvPr id="3" name="Segnaposto data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latinLnBrk="0">
              <a:defRPr lang="it-IT" sz="1200"/>
            </a:lvl1pPr>
          </a:lstStyle>
          <a:p>
            <a:fld id="{4D088345-BF6A-4537-A0D4-972008A4495E}" type="datetime1">
              <a:rPr lang="it-IT" smtClean="0"/>
              <a:t>10/10/2024</a:t>
            </a:fld>
            <a:endParaRPr lang="it-IT" dirty="0"/>
          </a:p>
        </p:txBody>
      </p:sp>
      <p:sp>
        <p:nvSpPr>
          <p:cNvPr id="4" name="Segnaposto piè di pagina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latinLnBrk="0">
              <a:defRPr lang="it-IT" sz="1200"/>
            </a:lvl1pPr>
          </a:lstStyle>
          <a:p>
            <a:endParaRPr lang="it-IT" dirty="0"/>
          </a:p>
        </p:txBody>
      </p:sp>
      <p:sp>
        <p:nvSpPr>
          <p:cNvPr id="5" name="Segnaposto numero diapositiva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latinLnBrk="0">
              <a:defRPr lang="it-IT" sz="1200"/>
            </a:lvl1pPr>
          </a:lstStyle>
          <a:p>
            <a:fld id="{6320F472-929B-459B-8D82-2FABCC5B32A0}" type="slidenum">
              <a:rPr lang="it-IT" smtClean="0"/>
              <a:t>‹N›</a:t>
            </a:fld>
            <a:endParaRPr lang="it-IT" dirty="0"/>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43343" cy="467072"/>
          </a:xfrm>
          <a:prstGeom prst="rect">
            <a:avLst/>
          </a:prstGeom>
        </p:spPr>
        <p:txBody>
          <a:bodyPr vert="horz" lIns="93324" tIns="46662" rIns="93324" bIns="46662" rtlCol="0"/>
          <a:lstStyle>
            <a:lvl1pPr algn="l" latinLnBrk="0">
              <a:defRPr lang="it-IT" sz="1200"/>
            </a:lvl1pPr>
          </a:lstStyle>
          <a:p>
            <a:endParaRPr lang="it-IT" dirty="0"/>
          </a:p>
        </p:txBody>
      </p:sp>
      <p:sp>
        <p:nvSpPr>
          <p:cNvPr id="3" name="Segnaposto data 2"/>
          <p:cNvSpPr>
            <a:spLocks noGrp="1"/>
          </p:cNvSpPr>
          <p:nvPr>
            <p:ph type="dt" idx="1"/>
          </p:nvPr>
        </p:nvSpPr>
        <p:spPr>
          <a:xfrm>
            <a:off x="3978132" y="0"/>
            <a:ext cx="3043343" cy="467072"/>
          </a:xfrm>
          <a:prstGeom prst="rect">
            <a:avLst/>
          </a:prstGeom>
        </p:spPr>
        <p:txBody>
          <a:bodyPr vert="horz" lIns="93324" tIns="46662" rIns="93324" bIns="46662" rtlCol="0"/>
          <a:lstStyle>
            <a:lvl1pPr algn="r" latinLnBrk="0">
              <a:defRPr lang="it-IT" sz="1200"/>
            </a:lvl1pPr>
          </a:lstStyle>
          <a:p>
            <a:fld id="{A57D7D57-B5B7-45BE-AE68-1D19AC9472E0}" type="datetime1">
              <a:rPr lang="it-IT" smtClean="0"/>
              <a:pPr/>
              <a:t>10/10/2024</a:t>
            </a:fld>
            <a:endParaRPr lang="it-IT" dirty="0"/>
          </a:p>
        </p:txBody>
      </p:sp>
      <p:sp>
        <p:nvSpPr>
          <p:cNvPr id="4" name="Segnaposto immagine diapositiva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it-IT" dirty="0"/>
          </a:p>
        </p:txBody>
      </p:sp>
      <p:sp>
        <p:nvSpPr>
          <p:cNvPr id="5" name="Segnaposto note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latinLnBrk="0">
              <a:defRPr lang="it-IT" sz="1200"/>
            </a:lvl1pPr>
          </a:lstStyle>
          <a:p>
            <a:endParaRPr lang="it-IT" dirty="0"/>
          </a:p>
        </p:txBody>
      </p:sp>
      <p:sp>
        <p:nvSpPr>
          <p:cNvPr id="7" name="Segnaposto numero diapositiva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latinLnBrk="0">
              <a:defRPr lang="it-IT" sz="1200"/>
            </a:lvl1pPr>
          </a:lstStyle>
          <a:p>
            <a:fld id="{67F715A1-4ADC-44E0-9587-804FF39D6B22}" type="slidenum">
              <a:t>‹N›</a:t>
            </a:fld>
            <a:endParaRPr lang="it-IT" dirty="0"/>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67F715A1-4ADC-44E0-9587-804FF39D6B22}" type="slidenum">
              <a:rPr lang="it-IT" smtClean="0"/>
              <a:t>1</a:t>
            </a:fld>
            <a:endParaRPr lang="it-IT" dirty="0"/>
          </a:p>
        </p:txBody>
      </p:sp>
    </p:spTree>
    <p:extLst>
      <p:ext uri="{BB962C8B-B14F-4D97-AF65-F5344CB8AC3E}">
        <p14:creationId xmlns:p14="http://schemas.microsoft.com/office/powerpoint/2010/main" val="135075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7F715A1-4ADC-44E0-9587-804FF39D6B22}" type="slidenum">
              <a:rPr lang="it-IT" smtClean="0"/>
              <a:t>4</a:t>
            </a:fld>
            <a:endParaRPr lang="it-IT" dirty="0"/>
          </a:p>
        </p:txBody>
      </p:sp>
    </p:spTree>
    <p:extLst>
      <p:ext uri="{BB962C8B-B14F-4D97-AF65-F5344CB8AC3E}">
        <p14:creationId xmlns:p14="http://schemas.microsoft.com/office/powerpoint/2010/main" val="392435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7F715A1-4ADC-44E0-9587-804FF39D6B22}" type="slidenum">
              <a:rPr lang="it-IT" smtClean="0"/>
              <a:t>7</a:t>
            </a:fld>
            <a:endParaRPr lang="it-IT" dirty="0"/>
          </a:p>
        </p:txBody>
      </p:sp>
    </p:spTree>
    <p:extLst>
      <p:ext uri="{BB962C8B-B14F-4D97-AF65-F5344CB8AC3E}">
        <p14:creationId xmlns:p14="http://schemas.microsoft.com/office/powerpoint/2010/main" val="248953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7F715A1-4ADC-44E0-9587-804FF39D6B22}" type="slidenum">
              <a:rPr lang="it-IT" smtClean="0"/>
              <a:t>10</a:t>
            </a:fld>
            <a:endParaRPr lang="it-IT" dirty="0"/>
          </a:p>
        </p:txBody>
      </p:sp>
    </p:spTree>
    <p:extLst>
      <p:ext uri="{BB962C8B-B14F-4D97-AF65-F5344CB8AC3E}">
        <p14:creationId xmlns:p14="http://schemas.microsoft.com/office/powerpoint/2010/main" val="2489534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7F715A1-4ADC-44E0-9587-804FF39D6B22}" type="slidenum">
              <a:rPr lang="it-IT" smtClean="0"/>
              <a:t>11</a:t>
            </a:fld>
            <a:endParaRPr lang="it-IT" dirty="0"/>
          </a:p>
        </p:txBody>
      </p:sp>
    </p:spTree>
    <p:extLst>
      <p:ext uri="{BB962C8B-B14F-4D97-AF65-F5344CB8AC3E}">
        <p14:creationId xmlns:p14="http://schemas.microsoft.com/office/powerpoint/2010/main" val="3965554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7F715A1-4ADC-44E0-9587-804FF39D6B22}" type="slidenum">
              <a:rPr lang="it-IT" smtClean="0"/>
              <a:t>12</a:t>
            </a:fld>
            <a:endParaRPr lang="it-IT" dirty="0"/>
          </a:p>
        </p:txBody>
      </p:sp>
    </p:spTree>
    <p:extLst>
      <p:ext uri="{BB962C8B-B14F-4D97-AF65-F5344CB8AC3E}">
        <p14:creationId xmlns:p14="http://schemas.microsoft.com/office/powerpoint/2010/main" val="2489534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54955" y="1447800"/>
            <a:ext cx="8825658" cy="3329581"/>
          </a:xfrm>
        </p:spPr>
        <p:txBody>
          <a:bodyPr anchor="b"/>
          <a:lstStyle>
            <a:lvl1pPr latinLnBrk="0">
              <a:defRPr lang="it-IT" sz="7200"/>
            </a:lvl1pPr>
          </a:lstStyle>
          <a:p>
            <a:r>
              <a:rPr lang="it-IT"/>
              <a:t>Fare clic per modificare lo stile del titolo</a:t>
            </a:r>
          </a:p>
        </p:txBody>
      </p:sp>
      <p:sp>
        <p:nvSpPr>
          <p:cNvPr id="3" name="Sottotitolo 2"/>
          <p:cNvSpPr>
            <a:spLocks noGrp="1"/>
          </p:cNvSpPr>
          <p:nvPr>
            <p:ph type="subTitle" idx="1"/>
          </p:nvPr>
        </p:nvSpPr>
        <p:spPr>
          <a:xfrm>
            <a:off x="1154955" y="4777380"/>
            <a:ext cx="8825658" cy="861420"/>
          </a:xfrm>
        </p:spPr>
        <p:txBody>
          <a:bodyPr anchor="t"/>
          <a:lstStyle>
            <a:lvl1pPr marL="0" indent="0" algn="l" latinLnBrk="0">
              <a:buNone/>
              <a:defRPr lang="it-IT" cap="all">
                <a:solidFill>
                  <a:schemeClr val="accent1"/>
                </a:solidFill>
              </a:defRPr>
            </a:lvl1pPr>
            <a:lvl2pPr marL="457200" indent="0" algn="ctr" latinLnBrk="0">
              <a:buNone/>
              <a:defRPr lang="it-IT">
                <a:solidFill>
                  <a:schemeClr val="tx1">
                    <a:tint val="75000"/>
                  </a:schemeClr>
                </a:solidFill>
              </a:defRPr>
            </a:lvl2pPr>
            <a:lvl3pPr marL="914400" indent="0" algn="ctr" latinLnBrk="0">
              <a:buNone/>
              <a:defRPr lang="it-IT">
                <a:solidFill>
                  <a:schemeClr val="tx1">
                    <a:tint val="75000"/>
                  </a:schemeClr>
                </a:solidFill>
              </a:defRPr>
            </a:lvl3pPr>
            <a:lvl4pPr marL="1371600" indent="0" algn="ctr" latinLnBrk="0">
              <a:buNone/>
              <a:defRPr lang="it-IT">
                <a:solidFill>
                  <a:schemeClr val="tx1">
                    <a:tint val="75000"/>
                  </a:schemeClr>
                </a:solidFill>
              </a:defRPr>
            </a:lvl4pPr>
            <a:lvl5pPr marL="1828800" indent="0" algn="ctr" latinLnBrk="0">
              <a:buNone/>
              <a:defRPr lang="it-IT">
                <a:solidFill>
                  <a:schemeClr val="tx1">
                    <a:tint val="75000"/>
                  </a:schemeClr>
                </a:solidFill>
              </a:defRPr>
            </a:lvl5pPr>
            <a:lvl6pPr marL="2286000" indent="0" algn="ctr" latinLnBrk="0">
              <a:buNone/>
              <a:defRPr lang="it-IT">
                <a:solidFill>
                  <a:schemeClr val="tx1">
                    <a:tint val="75000"/>
                  </a:schemeClr>
                </a:solidFill>
              </a:defRPr>
            </a:lvl6pPr>
            <a:lvl7pPr marL="2743200" indent="0" algn="ctr" latinLnBrk="0">
              <a:buNone/>
              <a:defRPr lang="it-IT">
                <a:solidFill>
                  <a:schemeClr val="tx1">
                    <a:tint val="75000"/>
                  </a:schemeClr>
                </a:solidFill>
              </a:defRPr>
            </a:lvl7pPr>
            <a:lvl8pPr marL="3200400" indent="0" algn="ctr" latinLnBrk="0">
              <a:buNone/>
              <a:defRPr lang="it-IT">
                <a:solidFill>
                  <a:schemeClr val="tx1">
                    <a:tint val="75000"/>
                  </a:schemeClr>
                </a:solidFill>
              </a:defRPr>
            </a:lvl8pPr>
            <a:lvl9pPr marL="3657600" indent="0" algn="ctr" latinLnBrk="0">
              <a:buNone/>
              <a:defRPr lang="it-IT">
                <a:solidFill>
                  <a:schemeClr val="tx1">
                    <a:tint val="75000"/>
                  </a:schemeClr>
                </a:solidFill>
              </a:defRPr>
            </a:lvl9pPr>
          </a:lstStyle>
          <a:p>
            <a:r>
              <a:rPr lang="it-IT"/>
              <a:t>Fare clic per modificare lo stile del sottotitolo dello schema</a:t>
            </a:r>
          </a:p>
        </p:txBody>
      </p:sp>
      <p:sp>
        <p:nvSpPr>
          <p:cNvPr id="5" name="Segnaposto piè di pagina 4"/>
          <p:cNvSpPr>
            <a:spLocks noGrp="1"/>
          </p:cNvSpPr>
          <p:nvPr>
            <p:ph type="ftr" sz="quarter" idx="11"/>
          </p:nvPr>
        </p:nvSpPr>
        <p:spPr>
          <a:xfrm>
            <a:off x="3922219" y="6347495"/>
            <a:ext cx="3859795" cy="304801"/>
          </a:xfrm>
        </p:spPr>
        <p:txBody>
          <a:bodyPr/>
          <a:lstStyle>
            <a:lvl1pPr>
              <a:defRPr>
                <a:solidFill>
                  <a:srgbClr val="002060">
                    <a:alpha val="60000"/>
                  </a:srgbClr>
                </a:solidFill>
              </a:defRPr>
            </a:lvl1pPr>
          </a:lstStyle>
          <a:p>
            <a:pPr algn="ctr"/>
            <a:r>
              <a:rPr lang="it-IT" dirty="0" smtClean="0"/>
              <a:t>LEZIONE 1</a:t>
            </a:r>
            <a:endParaRPr lang="it-IT" dirty="0"/>
          </a:p>
        </p:txBody>
      </p:sp>
      <p:pic>
        <p:nvPicPr>
          <p:cNvPr id="2050" name="Picture 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
        <p:nvSpPr>
          <p:cNvPr id="6" name="Segnaposto numero diapositiva 5"/>
          <p:cNvSpPr>
            <a:spLocks noGrp="1"/>
          </p:cNvSpPr>
          <p:nvPr>
            <p:ph type="sldNum" sz="quarter" idx="12"/>
          </p:nvPr>
        </p:nvSpPr>
        <p:spPr>
          <a:xfrm>
            <a:off x="302453" y="6384174"/>
            <a:ext cx="1434907" cy="298646"/>
          </a:xfrm>
        </p:spPr>
        <p:txBody>
          <a:bodyPr/>
          <a:lstStyle>
            <a:lvl1pPr>
              <a:defRPr sz="1200">
                <a:solidFill>
                  <a:srgbClr val="002060"/>
                </a:solidFill>
              </a:defRPr>
            </a:lvl1pPr>
          </a:lstStyle>
          <a:p>
            <a:r>
              <a:rPr lang="it-IT" dirty="0" err="1" smtClean="0"/>
              <a:t>Pag</a:t>
            </a:r>
            <a:r>
              <a:rPr lang="it-IT" dirty="0" smtClean="0"/>
              <a:t>  </a:t>
            </a:r>
            <a:fld id="{BA875541-8164-4CC7-9F2F-6F0C49BB858D}" type="slidenum">
              <a:rPr lang="it-IT" smtClean="0"/>
              <a:pPr/>
              <a:t>‹N›</a:t>
            </a:fld>
            <a:r>
              <a:rPr lang="it-IT" dirty="0" smtClean="0"/>
              <a:t> di 14</a:t>
            </a:r>
            <a:endParaRPr lang="it-IT" dirty="0"/>
          </a:p>
        </p:txBody>
      </p:sp>
    </p:spTree>
    <p:extLst>
      <p:ext uri="{BB962C8B-B14F-4D97-AF65-F5344CB8AC3E}">
        <p14:creationId xmlns:p14="http://schemas.microsoft.com/office/powerpoint/2010/main" val="9408927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magine panoramica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154956" y="4800587"/>
            <a:ext cx="8825657" cy="566738"/>
          </a:xfrm>
        </p:spPr>
        <p:txBody>
          <a:bodyPr anchor="b">
            <a:normAutofit/>
          </a:bodyPr>
          <a:lstStyle>
            <a:lvl1pPr algn="l" latinLnBrk="0">
              <a:defRPr lang="it-IT" sz="2400" b="0"/>
            </a:lvl1pPr>
          </a:lstStyle>
          <a:p>
            <a:r>
              <a:rPr lang="it-IT"/>
              <a:t>Fare clic per modificare lo stile del titolo</a:t>
            </a:r>
          </a:p>
        </p:txBody>
      </p:sp>
      <p:sp>
        <p:nvSpPr>
          <p:cNvPr id="3" name="Segnaposto immagine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latinLnBrk="0">
              <a:buNone/>
              <a:defRPr lang="it-IT" sz="16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r>
              <a:rPr lang="it-IT" dirty="0"/>
              <a:t>Fare clic sull'icona per aggiungere un'immagine</a:t>
            </a:r>
          </a:p>
        </p:txBody>
      </p:sp>
      <p:sp>
        <p:nvSpPr>
          <p:cNvPr id="4" name="Segnaposto testo 3"/>
          <p:cNvSpPr>
            <a:spLocks noGrp="1"/>
          </p:cNvSpPr>
          <p:nvPr>
            <p:ph type="body" sz="half" idx="2"/>
          </p:nvPr>
        </p:nvSpPr>
        <p:spPr>
          <a:xfrm>
            <a:off x="1154956" y="5367325"/>
            <a:ext cx="8825656" cy="493712"/>
          </a:xfrm>
        </p:spPr>
        <p:txBody>
          <a:bodyPr>
            <a:normAutofit/>
          </a:bodyPr>
          <a:lstStyle>
            <a:lvl1pPr marL="0" indent="0" latinLnBrk="0">
              <a:buNone/>
              <a:defRPr lang="it-IT" sz="12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5" name="Segnaposto data 4"/>
          <p:cNvSpPr>
            <a:spLocks noGrp="1"/>
          </p:cNvSpPr>
          <p:nvPr>
            <p:ph type="dt" sz="half" idx="10"/>
          </p:nvPr>
        </p:nvSpPr>
        <p:spPr/>
        <p:txBody>
          <a:bodyPr/>
          <a:lstStyle>
            <a:lvl1pPr>
              <a:defRPr/>
            </a:lvl1pPr>
          </a:lstStyle>
          <a:p>
            <a:endParaRPr lang="it-IT" dirty="0"/>
          </a:p>
        </p:txBody>
      </p:sp>
      <p:sp>
        <p:nvSpPr>
          <p:cNvPr id="6" name="Segnaposto piè di pagina 5"/>
          <p:cNvSpPr>
            <a:spLocks noGrp="1"/>
          </p:cNvSpPr>
          <p:nvPr>
            <p:ph type="ftr" sz="quarter" idx="11"/>
          </p:nvPr>
        </p:nvSpPr>
        <p:spPr/>
        <p:txBody>
          <a:bodyPr/>
          <a:lstStyle/>
          <a:p>
            <a:r>
              <a:rPr lang="it-IT" smtClean="0"/>
              <a:t>LEZIONE 1</a:t>
            </a:r>
            <a:endParaRPr lang="it-IT" dirty="0"/>
          </a:p>
        </p:txBody>
      </p:sp>
      <p:sp>
        <p:nvSpPr>
          <p:cNvPr id="7" name="Segnaposto numero diapositiva 6"/>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25813912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47800"/>
            <a:ext cx="8825659" cy="1981200"/>
          </a:xfrm>
        </p:spPr>
        <p:txBody>
          <a:bodyPr/>
          <a:lstStyle>
            <a:lvl1pPr latinLnBrk="0">
              <a:defRPr lang="it-IT" sz="4800"/>
            </a:lvl1pPr>
          </a:lstStyle>
          <a:p>
            <a:r>
              <a:rPr lang="it-IT"/>
              <a:t>Fare clic per modificare lo stile del titolo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
        <p:nvSpPr>
          <p:cNvPr id="8" name="Segnaposto testo 3"/>
          <p:cNvSpPr>
            <a:spLocks noGrp="1"/>
          </p:cNvSpPr>
          <p:nvPr>
            <p:ph type="body" sz="half" idx="2"/>
          </p:nvPr>
        </p:nvSpPr>
        <p:spPr>
          <a:xfrm>
            <a:off x="1154954" y="3657600"/>
            <a:ext cx="8825659" cy="2362200"/>
          </a:xfrm>
        </p:spPr>
        <p:txBody>
          <a:bodyPr anchor="ctr">
            <a:normAutofit/>
          </a:bodyPr>
          <a:lstStyle>
            <a:lvl1pPr marL="0" indent="0" latinLnBrk="0">
              <a:buNone/>
              <a:defRPr lang="it-IT" sz="18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r>
              <a:rPr lang="it-IT" sz="1200" b="0" i="0" u="none" strike="noStrike" baseline="0" dirty="0" smtClean="0"/>
              <a:t>Fare clic per modificare stili del testo dello schema</a:t>
            </a:r>
          </a:p>
        </p:txBody>
      </p:sp>
    </p:spTree>
    <p:extLst>
      <p:ext uri="{BB962C8B-B14F-4D97-AF65-F5344CB8AC3E}">
        <p14:creationId xmlns:p14="http://schemas.microsoft.com/office/powerpoint/2010/main" val="16409152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574801" y="1447800"/>
            <a:ext cx="7999315" cy="2323374"/>
          </a:xfrm>
        </p:spPr>
        <p:txBody>
          <a:bodyPr/>
          <a:lstStyle>
            <a:lvl1pPr latinLnBrk="0">
              <a:defRPr lang="it-IT" sz="4800"/>
            </a:lvl1pPr>
          </a:lstStyle>
          <a:p>
            <a:r>
              <a:rPr lang="it-IT" dirty="0"/>
              <a:t>Fare clic per modificare lo stile del titolo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
        <p:nvSpPr>
          <p:cNvPr id="10" name="Segnaposto testo 3"/>
          <p:cNvSpPr>
            <a:spLocks noGrp="1"/>
          </p:cNvSpPr>
          <p:nvPr>
            <p:ph type="body" sz="half" idx="2"/>
          </p:nvPr>
        </p:nvSpPr>
        <p:spPr>
          <a:xfrm>
            <a:off x="1154954" y="4350657"/>
            <a:ext cx="8825659" cy="1676400"/>
          </a:xfrm>
        </p:spPr>
        <p:txBody>
          <a:bodyPr anchor="ctr">
            <a:normAutofit/>
          </a:bodyPr>
          <a:lstStyle>
            <a:lvl1pPr marL="0" marR="0" indent="0" algn="l" defTabSz="457200" rtl="0" eaLnBrk="1" fontAlgn="auto" latinLnBrk="0" hangingPunct="1">
              <a:lnSpc>
                <a:spcPct val="100000"/>
              </a:lnSpc>
              <a:spcBef>
                <a:spcPct val="20000"/>
              </a:spcBef>
              <a:spcAft>
                <a:spcPts val="600"/>
              </a:spcAft>
              <a:buClr>
                <a:schemeClr val="accent1"/>
              </a:buClr>
              <a:buSzPct val="80000"/>
              <a:buFont typeface="Wingdings 3" charset="2"/>
              <a:buNone/>
              <a:tabLst/>
              <a:defRPr lang="it-IT" sz="18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smtClean="0"/>
              <a:t>Fare clic per modificare stili del testo dello schema</a:t>
            </a:r>
          </a:p>
        </p:txBody>
      </p:sp>
      <p:sp>
        <p:nvSpPr>
          <p:cNvPr id="14" name="Segnaposto testo 3"/>
          <p:cNvSpPr>
            <a:spLocks noGrp="1"/>
          </p:cNvSpPr>
          <p:nvPr>
            <p:ph type="body" sz="half" idx="13"/>
          </p:nvPr>
        </p:nvSpPr>
        <p:spPr>
          <a:xfrm>
            <a:off x="1930400" y="3771174"/>
            <a:ext cx="7385828" cy="342174"/>
          </a:xfrm>
        </p:spPr>
        <p:txBody>
          <a:bodyPr anchor="t">
            <a:normAutofit/>
          </a:bodyPr>
          <a:lstStyle>
            <a:lvl1pPr marL="0" marR="0" indent="0" algn="l" defTabSz="457200" rtl="0" eaLnBrk="1" fontAlgn="auto" latinLnBrk="0" hangingPunct="1">
              <a:lnSpc>
                <a:spcPct val="100000"/>
              </a:lnSpc>
              <a:spcBef>
                <a:spcPct val="20000"/>
              </a:spcBef>
              <a:spcAft>
                <a:spcPts val="600"/>
              </a:spcAft>
              <a:buClr>
                <a:schemeClr val="accent1"/>
              </a:buClr>
              <a:buSzPct val="80000"/>
              <a:buFont typeface="Wingdings 3" charset="2"/>
              <a:buNone/>
              <a:tabLst/>
              <a:defRPr lang="it-IT" sz="1400" b="0" i="0" kern="1200" cap="small">
                <a:solidFill>
                  <a:schemeClr val="accent1"/>
                </a:solidFill>
                <a:latin typeface="+mj-lt"/>
                <a:ea typeface="+mj-ea"/>
                <a:cs typeface="+mj-cs"/>
              </a:defRPr>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smtClean="0"/>
              <a:t>Fare clic per modificare stili del testo dello schema</a:t>
            </a:r>
          </a:p>
        </p:txBody>
      </p:sp>
      <p:sp>
        <p:nvSpPr>
          <p:cNvPr id="11" name="CasellaDiTesto 10"/>
          <p:cNvSpPr txBox="1"/>
          <p:nvPr/>
        </p:nvSpPr>
        <p:spPr>
          <a:xfrm>
            <a:off x="898295" y="971253"/>
            <a:ext cx="801912" cy="1969770"/>
          </a:xfrm>
          <a:prstGeom prst="rect">
            <a:avLst/>
          </a:prstGeom>
          <a:noFill/>
        </p:spPr>
        <p:txBody>
          <a:bodyPr wrap="square" rtlCol="0">
            <a:spAutoFit/>
          </a:bodyPr>
          <a:lstStyle>
            <a:defPPr>
              <a:defRPr lang="it-IT"/>
            </a:defPPr>
            <a:lvl1pPr algn="r" latinLnBrk="0">
              <a:defRPr lang="it-IT" sz="12200" b="0" i="0">
                <a:solidFill>
                  <a:schemeClr val="accent1"/>
                </a:solidFill>
                <a:latin typeface="Arial"/>
                <a:ea typeface="+mj-ea"/>
                <a:cs typeface="+mj-cs"/>
              </a:defRPr>
            </a:lvl1pPr>
          </a:lstStyle>
          <a:p>
            <a:pPr lvl="0"/>
            <a:r>
              <a:rPr lang="it-IT" dirty="0"/>
              <a:t>“</a:t>
            </a:r>
          </a:p>
        </p:txBody>
      </p:sp>
      <p:sp>
        <p:nvSpPr>
          <p:cNvPr id="13" name="CasellaDiTesto 12"/>
          <p:cNvSpPr txBox="1"/>
          <p:nvPr/>
        </p:nvSpPr>
        <p:spPr>
          <a:xfrm>
            <a:off x="9330490" y="2613787"/>
            <a:ext cx="801912" cy="1969770"/>
          </a:xfrm>
          <a:prstGeom prst="rect">
            <a:avLst/>
          </a:prstGeom>
          <a:noFill/>
        </p:spPr>
        <p:txBody>
          <a:bodyPr wrap="square" rtlCol="0">
            <a:spAutoFit/>
          </a:bodyPr>
          <a:lstStyle>
            <a:defPPr>
              <a:defRPr lang="it-IT"/>
            </a:defPPr>
            <a:lvl1pPr algn="r" latinLnBrk="0">
              <a:defRPr lang="it-IT" sz="12200" b="0" i="0">
                <a:solidFill>
                  <a:schemeClr val="accent1"/>
                </a:solidFill>
                <a:latin typeface="Arial"/>
                <a:ea typeface="+mj-ea"/>
                <a:cs typeface="+mj-cs"/>
              </a:defRPr>
            </a:lvl1pPr>
          </a:lstStyle>
          <a:p>
            <a:pPr lvl="0"/>
            <a:r>
              <a:rPr lang="it-IT" dirty="0"/>
              <a:t>”</a:t>
            </a:r>
          </a:p>
        </p:txBody>
      </p:sp>
    </p:spTree>
    <p:extLst>
      <p:ext uri="{BB962C8B-B14F-4D97-AF65-F5344CB8AC3E}">
        <p14:creationId xmlns:p14="http://schemas.microsoft.com/office/powerpoint/2010/main" val="23476216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cheda nome">
    <p:spTree>
      <p:nvGrpSpPr>
        <p:cNvPr id="1" name=""/>
        <p:cNvGrpSpPr/>
        <p:nvPr/>
      </p:nvGrpSpPr>
      <p:grpSpPr>
        <a:xfrm>
          <a:off x="0" y="0"/>
          <a:ext cx="0" cy="0"/>
          <a:chOff x="0" y="0"/>
          <a:chExt cx="0" cy="0"/>
        </a:xfrm>
      </p:grpSpPr>
      <p:sp>
        <p:nvSpPr>
          <p:cNvPr id="2" name="Titolo 1"/>
          <p:cNvSpPr>
            <a:spLocks noGrp="1"/>
          </p:cNvSpPr>
          <p:nvPr>
            <p:ph type="title"/>
          </p:nvPr>
        </p:nvSpPr>
        <p:spPr>
          <a:xfrm>
            <a:off x="1154954" y="3124201"/>
            <a:ext cx="8825659" cy="1653180"/>
          </a:xfrm>
        </p:spPr>
        <p:txBody>
          <a:bodyPr anchor="b"/>
          <a:lstStyle>
            <a:lvl1pPr algn="l" latinLnBrk="0">
              <a:defRPr lang="it-IT" sz="4000" b="0" cap="none"/>
            </a:lvl1pPr>
          </a:lstStyle>
          <a:p>
            <a:r>
              <a:rPr lang="it-IT" dirty="0"/>
              <a:t>Fare clic per modificare lo stile del titolo</a:t>
            </a:r>
          </a:p>
        </p:txBody>
      </p:sp>
      <p:sp>
        <p:nvSpPr>
          <p:cNvPr id="3" name="Segnaposto testo 2"/>
          <p:cNvSpPr>
            <a:spLocks noGrp="1"/>
          </p:cNvSpPr>
          <p:nvPr>
            <p:ph type="body" idx="1"/>
          </p:nvPr>
        </p:nvSpPr>
        <p:spPr>
          <a:xfrm>
            <a:off x="1154955" y="4777381"/>
            <a:ext cx="8825658" cy="860400"/>
          </a:xfrm>
        </p:spPr>
        <p:txBody>
          <a:bodyPr anchor="t"/>
          <a:lstStyle>
            <a:lvl1pPr marL="0" indent="0" algn="l" latinLnBrk="0">
              <a:buNone/>
              <a:defRPr lang="it-IT" sz="2000" cap="none">
                <a:solidFill>
                  <a:schemeClr val="accent1"/>
                </a:solidFill>
              </a:defRPr>
            </a:lvl1pPr>
            <a:lvl2pPr marL="457200" indent="0" latinLnBrk="0">
              <a:buNone/>
              <a:defRPr lang="it-IT" sz="1800">
                <a:solidFill>
                  <a:schemeClr val="tx1">
                    <a:tint val="75000"/>
                  </a:schemeClr>
                </a:solidFill>
              </a:defRPr>
            </a:lvl2pPr>
            <a:lvl3pPr marL="914400" indent="0" latinLnBrk="0">
              <a:buNone/>
              <a:defRPr lang="it-IT" sz="1600">
                <a:solidFill>
                  <a:schemeClr val="tx1">
                    <a:tint val="75000"/>
                  </a:schemeClr>
                </a:solidFill>
              </a:defRPr>
            </a:lvl3pPr>
            <a:lvl4pPr marL="1371600" indent="0" latinLnBrk="0">
              <a:buNone/>
              <a:defRPr lang="it-IT" sz="1400">
                <a:solidFill>
                  <a:schemeClr val="tx1">
                    <a:tint val="75000"/>
                  </a:schemeClr>
                </a:solidFill>
              </a:defRPr>
            </a:lvl4pPr>
            <a:lvl5pPr marL="1828800" indent="0" latinLnBrk="0">
              <a:buNone/>
              <a:defRPr lang="it-IT" sz="1400">
                <a:solidFill>
                  <a:schemeClr val="tx1">
                    <a:tint val="75000"/>
                  </a:schemeClr>
                </a:solidFill>
              </a:defRPr>
            </a:lvl5pPr>
            <a:lvl6pPr marL="2286000" indent="0" latinLnBrk="0">
              <a:buNone/>
              <a:defRPr lang="it-IT" sz="1400">
                <a:solidFill>
                  <a:schemeClr val="tx1">
                    <a:tint val="75000"/>
                  </a:schemeClr>
                </a:solidFill>
              </a:defRPr>
            </a:lvl6pPr>
            <a:lvl7pPr marL="2743200" indent="0" latinLnBrk="0">
              <a:buNone/>
              <a:defRPr lang="it-IT" sz="1400">
                <a:solidFill>
                  <a:schemeClr val="tx1">
                    <a:tint val="75000"/>
                  </a:schemeClr>
                </a:solidFill>
              </a:defRPr>
            </a:lvl7pPr>
            <a:lvl8pPr marL="3200400" indent="0" latinLnBrk="0">
              <a:buNone/>
              <a:defRPr lang="it-IT" sz="1400">
                <a:solidFill>
                  <a:schemeClr val="tx1">
                    <a:tint val="75000"/>
                  </a:schemeClr>
                </a:solidFill>
              </a:defRPr>
            </a:lvl8pPr>
            <a:lvl9pPr marL="3657600" indent="0" latinLnBrk="0">
              <a:buNone/>
              <a:defRPr lang="it-IT" sz="1400">
                <a:solidFill>
                  <a:schemeClr val="tx1">
                    <a:tint val="75000"/>
                  </a:schemeClr>
                </a:solidFill>
              </a:defRPr>
            </a:lvl9pPr>
          </a:lstStyle>
          <a:p>
            <a:pPr lvl="0"/>
            <a:r>
              <a:rPr lang="it-IT" dirty="0"/>
              <a:t>Fare clic per modificare </a:t>
            </a:r>
            <a:r>
              <a:rPr lang="it-IT" dirty="0" smtClean="0"/>
              <a:t>stili </a:t>
            </a:r>
            <a:r>
              <a:rPr lang="it-IT" dirty="0"/>
              <a:t>del testo dello schema</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10494607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cheda nome citazione">
    <p:spTree>
      <p:nvGrpSpPr>
        <p:cNvPr id="1" name=""/>
        <p:cNvGrpSpPr/>
        <p:nvPr/>
      </p:nvGrpSpPr>
      <p:grpSpPr>
        <a:xfrm>
          <a:off x="0" y="0"/>
          <a:ext cx="0" cy="0"/>
          <a:chOff x="0" y="0"/>
          <a:chExt cx="0" cy="0"/>
        </a:xfrm>
      </p:grpSpPr>
      <p:sp>
        <p:nvSpPr>
          <p:cNvPr id="2" name="Titolo 1"/>
          <p:cNvSpPr>
            <a:spLocks noGrp="1"/>
          </p:cNvSpPr>
          <p:nvPr>
            <p:ph type="title"/>
          </p:nvPr>
        </p:nvSpPr>
        <p:spPr>
          <a:xfrm>
            <a:off x="1574801" y="1447800"/>
            <a:ext cx="7999315" cy="3163026"/>
          </a:xfrm>
        </p:spPr>
        <p:txBody>
          <a:bodyPr/>
          <a:lstStyle>
            <a:lvl1pPr latinLnBrk="0">
              <a:defRPr lang="it-IT" sz="4800"/>
            </a:lvl1pPr>
          </a:lstStyle>
          <a:p>
            <a:r>
              <a:rPr lang="it-IT" dirty="0"/>
              <a:t>Fare clic per modificare lo stile del titolo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
        <p:nvSpPr>
          <p:cNvPr id="8" name="Segnaposto testo 3"/>
          <p:cNvSpPr>
            <a:spLocks noGrp="1"/>
          </p:cNvSpPr>
          <p:nvPr>
            <p:ph type="body" sz="half" idx="2"/>
          </p:nvPr>
        </p:nvSpPr>
        <p:spPr>
          <a:xfrm>
            <a:off x="1574801" y="4953000"/>
            <a:ext cx="7999315" cy="1074057"/>
          </a:xfrm>
        </p:spPr>
        <p:txBody>
          <a:bodyPr anchor="t">
            <a:normAutofit/>
          </a:bodyPr>
          <a:lstStyle>
            <a:lvl1pPr marL="0" marR="0" indent="0" algn="l" defTabSz="457200" rtl="0" eaLnBrk="1" fontAlgn="auto" latinLnBrk="0" hangingPunct="1">
              <a:lnSpc>
                <a:spcPct val="100000"/>
              </a:lnSpc>
              <a:spcBef>
                <a:spcPct val="20000"/>
              </a:spcBef>
              <a:spcAft>
                <a:spcPts val="600"/>
              </a:spcAft>
              <a:buClr>
                <a:schemeClr val="accent1"/>
              </a:buClr>
              <a:buSzPct val="80000"/>
              <a:buFont typeface="Wingdings 3" charset="2"/>
              <a:buNone/>
              <a:tabLst/>
              <a:defRPr lang="it-IT" sz="1800" b="0" i="0" kern="1200">
                <a:solidFill>
                  <a:schemeClr val="accent1"/>
                </a:solidFill>
                <a:latin typeface="+mj-lt"/>
                <a:ea typeface="+mj-ea"/>
                <a:cs typeface="+mj-cs"/>
              </a:defRPr>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smtClean="0"/>
              <a:t>Fare clic per modificare stili del testo dello schema</a:t>
            </a:r>
          </a:p>
        </p:txBody>
      </p:sp>
      <p:sp>
        <p:nvSpPr>
          <p:cNvPr id="11" name="CasellaDiTesto 10"/>
          <p:cNvSpPr txBox="1"/>
          <p:nvPr/>
        </p:nvSpPr>
        <p:spPr>
          <a:xfrm>
            <a:off x="9334033" y="3316513"/>
            <a:ext cx="801912" cy="1969770"/>
          </a:xfrm>
          <a:prstGeom prst="rect">
            <a:avLst/>
          </a:prstGeom>
          <a:noFill/>
        </p:spPr>
        <p:txBody>
          <a:bodyPr wrap="square" rtlCol="0">
            <a:spAutoFit/>
          </a:bodyPr>
          <a:lstStyle>
            <a:defPPr>
              <a:defRPr lang="it-IT"/>
            </a:defPPr>
            <a:lvl1pPr algn="r" latinLnBrk="0">
              <a:defRPr lang="it-IT" sz="12200" b="0" i="0">
                <a:solidFill>
                  <a:schemeClr val="accent1"/>
                </a:solidFill>
                <a:latin typeface="Arial"/>
                <a:ea typeface="+mj-ea"/>
                <a:cs typeface="+mj-cs"/>
              </a:defRPr>
            </a:lvl1pPr>
          </a:lstStyle>
          <a:p>
            <a:pPr lvl="0"/>
            <a:r>
              <a:rPr lang="it-IT" dirty="0"/>
              <a:t>”</a:t>
            </a:r>
          </a:p>
        </p:txBody>
      </p:sp>
      <p:sp>
        <p:nvSpPr>
          <p:cNvPr id="14" name="CasellaDiTesto 13"/>
          <p:cNvSpPr txBox="1"/>
          <p:nvPr/>
        </p:nvSpPr>
        <p:spPr>
          <a:xfrm>
            <a:off x="898295" y="971253"/>
            <a:ext cx="801912" cy="1969770"/>
          </a:xfrm>
          <a:prstGeom prst="rect">
            <a:avLst/>
          </a:prstGeom>
          <a:noFill/>
        </p:spPr>
        <p:txBody>
          <a:bodyPr wrap="square" rtlCol="0">
            <a:spAutoFit/>
          </a:bodyPr>
          <a:lstStyle>
            <a:defPPr>
              <a:defRPr lang="it-IT"/>
            </a:defPPr>
            <a:lvl1pPr algn="r" latinLnBrk="0">
              <a:defRPr lang="it-IT" sz="12200" b="0" i="0">
                <a:solidFill>
                  <a:schemeClr val="accent1"/>
                </a:solidFill>
                <a:latin typeface="Arial"/>
                <a:ea typeface="+mj-ea"/>
                <a:cs typeface="+mj-cs"/>
              </a:defRPr>
            </a:lvl1pPr>
          </a:lstStyle>
          <a:p>
            <a:pPr lvl="0"/>
            <a:r>
              <a:rPr lang="it-IT" dirty="0"/>
              <a:t>“</a:t>
            </a:r>
          </a:p>
        </p:txBody>
      </p:sp>
    </p:spTree>
    <p:extLst>
      <p:ext uri="{BB962C8B-B14F-4D97-AF65-F5344CB8AC3E}">
        <p14:creationId xmlns:p14="http://schemas.microsoft.com/office/powerpoint/2010/main" val="16645840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Vero o falso">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47800"/>
            <a:ext cx="8825659" cy="1981200"/>
          </a:xfrm>
        </p:spPr>
        <p:txBody>
          <a:bodyPr/>
          <a:lstStyle>
            <a:lvl1pPr latinLnBrk="0">
              <a:defRPr lang="it-IT" sz="4800"/>
            </a:lvl1pPr>
          </a:lstStyle>
          <a:p>
            <a:r>
              <a:rPr lang="it-IT" dirty="0"/>
              <a:t>Fare clic per modificare lo stile del titolo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
        <p:nvSpPr>
          <p:cNvPr id="10" name="Segnaposto testo 3"/>
          <p:cNvSpPr>
            <a:spLocks noGrp="1"/>
          </p:cNvSpPr>
          <p:nvPr>
            <p:ph type="body" sz="half" idx="2"/>
          </p:nvPr>
        </p:nvSpPr>
        <p:spPr>
          <a:xfrm>
            <a:off x="1154954" y="4350657"/>
            <a:ext cx="8825659" cy="1676400"/>
          </a:xfrm>
        </p:spPr>
        <p:txBody>
          <a:bodyPr anchor="t">
            <a:normAutofit/>
          </a:bodyPr>
          <a:lstStyle>
            <a:lvl1pPr marL="0" marR="0" indent="0" algn="l" defTabSz="457200" rtl="0" eaLnBrk="1" fontAlgn="auto" latinLnBrk="0" hangingPunct="1">
              <a:lnSpc>
                <a:spcPct val="100000"/>
              </a:lnSpc>
              <a:spcBef>
                <a:spcPct val="20000"/>
              </a:spcBef>
              <a:spcAft>
                <a:spcPts val="600"/>
              </a:spcAft>
              <a:buClr>
                <a:schemeClr val="accent1"/>
              </a:buClr>
              <a:buSzPct val="80000"/>
              <a:buFont typeface="Wingdings 3" charset="2"/>
              <a:buNone/>
              <a:tabLst/>
              <a:defRPr lang="it-IT" sz="18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smtClean="0"/>
              <a:t>Fare clic per modificare stili del testo dello schema</a:t>
            </a:r>
          </a:p>
        </p:txBody>
      </p:sp>
      <p:sp>
        <p:nvSpPr>
          <p:cNvPr id="13" name="Segnaposto testo 3"/>
          <p:cNvSpPr>
            <a:spLocks noGrp="1"/>
          </p:cNvSpPr>
          <p:nvPr>
            <p:ph type="body" sz="half" idx="13"/>
          </p:nvPr>
        </p:nvSpPr>
        <p:spPr>
          <a:xfrm>
            <a:off x="1154953" y="3848610"/>
            <a:ext cx="8825659" cy="588517"/>
          </a:xfrm>
        </p:spPr>
        <p:txBody>
          <a:bodyPr anchor="b">
            <a:noAutofit/>
          </a:bodyPr>
          <a:lstStyle>
            <a:lvl1pPr marL="0" marR="0" indent="0" algn="l" defTabSz="457200" rtl="0" eaLnBrk="1" fontAlgn="auto" latinLnBrk="0" hangingPunct="1">
              <a:lnSpc>
                <a:spcPct val="100000"/>
              </a:lnSpc>
              <a:spcBef>
                <a:spcPct val="20000"/>
              </a:spcBef>
              <a:spcAft>
                <a:spcPts val="600"/>
              </a:spcAft>
              <a:buClr>
                <a:schemeClr val="accent1"/>
              </a:buClr>
              <a:buSzPct val="80000"/>
              <a:buFont typeface="Wingdings 3" charset="2"/>
              <a:buNone/>
              <a:tabLst/>
              <a:defRPr lang="it-IT" sz="3600" b="0" i="0" kern="1200" cap="none">
                <a:solidFill>
                  <a:schemeClr val="accent1"/>
                </a:solidFill>
                <a:latin typeface="+mj-lt"/>
                <a:ea typeface="+mj-ea"/>
                <a:cs typeface="+mj-cs"/>
              </a:defRPr>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smtClean="0"/>
              <a:t>Fare clic per modificare stili del testo dello schema</a:t>
            </a:r>
          </a:p>
        </p:txBody>
      </p:sp>
    </p:spTree>
    <p:extLst>
      <p:ext uri="{BB962C8B-B14F-4D97-AF65-F5344CB8AC3E}">
        <p14:creationId xmlns:p14="http://schemas.microsoft.com/office/powerpoint/2010/main" val="279222695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3 colonn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latinLnBrk="0">
              <a:defRPr lang="it-IT" sz="4000"/>
            </a:lvl1pPr>
          </a:lstStyle>
          <a:p>
            <a:r>
              <a:rPr lang="it-IT"/>
              <a:t>Fare clic per modificare lo stile del titolo</a:t>
            </a:r>
          </a:p>
        </p:txBody>
      </p:sp>
      <p:sp>
        <p:nvSpPr>
          <p:cNvPr id="3" name="Segnaposto testo 2"/>
          <p:cNvSpPr>
            <a:spLocks noGrp="1"/>
          </p:cNvSpPr>
          <p:nvPr>
            <p:ph type="body" idx="1"/>
          </p:nvPr>
        </p:nvSpPr>
        <p:spPr>
          <a:xfrm>
            <a:off x="632947" y="1981200"/>
            <a:ext cx="2946866" cy="576262"/>
          </a:xfrm>
        </p:spPr>
        <p:txBody>
          <a:bodyPr anchor="b">
            <a:noAutofit/>
          </a:bodyPr>
          <a:lstStyle>
            <a:lvl1pPr marL="0" indent="0" latinLnBrk="0">
              <a:buNone/>
              <a:defRPr lang="it-IT" sz="20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5" name="Segnaposto testo 4"/>
          <p:cNvSpPr>
            <a:spLocks noGrp="1"/>
          </p:cNvSpPr>
          <p:nvPr>
            <p:ph type="body" sz="quarter" idx="3"/>
          </p:nvPr>
        </p:nvSpPr>
        <p:spPr>
          <a:xfrm>
            <a:off x="3883659" y="1981200"/>
            <a:ext cx="2936241" cy="576262"/>
          </a:xfrm>
        </p:spPr>
        <p:txBody>
          <a:bodyPr anchor="b">
            <a:noAutofit/>
          </a:bodyPr>
          <a:lstStyle>
            <a:lvl1pPr marL="0" indent="0" latinLnBrk="0">
              <a:buNone/>
              <a:defRPr lang="it-IT" sz="20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14" name="Segnaposto testo 4"/>
          <p:cNvSpPr>
            <a:spLocks noGrp="1"/>
          </p:cNvSpPr>
          <p:nvPr>
            <p:ph type="body" sz="quarter" idx="13"/>
          </p:nvPr>
        </p:nvSpPr>
        <p:spPr>
          <a:xfrm>
            <a:off x="7124700" y="1981200"/>
            <a:ext cx="2932113" cy="576262"/>
          </a:xfrm>
        </p:spPr>
        <p:txBody>
          <a:bodyPr anchor="b">
            <a:noAutofit/>
          </a:bodyPr>
          <a:lstStyle>
            <a:lvl1pPr marL="0" indent="0" latinLnBrk="0">
              <a:buNone/>
              <a:defRPr lang="it-IT" sz="20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cxnSp>
        <p:nvCxnSpPr>
          <p:cNvPr id="17" name="Connettore diritto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Connettore diritto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Segnaposto testo 3"/>
          <p:cNvSpPr>
            <a:spLocks noGrp="1"/>
          </p:cNvSpPr>
          <p:nvPr>
            <p:ph type="body" sz="half" idx="15"/>
          </p:nvPr>
        </p:nvSpPr>
        <p:spPr>
          <a:xfrm>
            <a:off x="652463" y="2667000"/>
            <a:ext cx="2927350" cy="3589338"/>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19" name="Segnaposto testo 3"/>
          <p:cNvSpPr>
            <a:spLocks noGrp="1"/>
          </p:cNvSpPr>
          <p:nvPr>
            <p:ph type="body" sz="half" idx="16"/>
          </p:nvPr>
        </p:nvSpPr>
        <p:spPr>
          <a:xfrm>
            <a:off x="3873106" y="2667000"/>
            <a:ext cx="2946794" cy="3589338"/>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20" name="Segnaposto testo 3"/>
          <p:cNvSpPr>
            <a:spLocks noGrp="1"/>
          </p:cNvSpPr>
          <p:nvPr>
            <p:ph type="body" sz="half" idx="17"/>
          </p:nvPr>
        </p:nvSpPr>
        <p:spPr>
          <a:xfrm>
            <a:off x="7124700" y="2667000"/>
            <a:ext cx="2932113" cy="3589338"/>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7" name="Segnaposto data 3"/>
          <p:cNvSpPr>
            <a:spLocks noGrp="1"/>
          </p:cNvSpPr>
          <p:nvPr>
            <p:ph type="dt" sz="half" idx="10"/>
          </p:nvPr>
        </p:nvSpPr>
        <p:spPr/>
        <p:txBody>
          <a:bodyPr/>
          <a:lstStyle>
            <a:lvl1pPr>
              <a:defRPr/>
            </a:lvl1pPr>
          </a:lstStyle>
          <a:p>
            <a:endParaRPr lang="it-IT" dirty="0"/>
          </a:p>
        </p:txBody>
      </p:sp>
      <p:sp>
        <p:nvSpPr>
          <p:cNvPr id="4"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20649470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3 colonne immagin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latinLnBrk="0">
              <a:defRPr lang="it-IT" sz="4000"/>
            </a:lvl1pPr>
          </a:lstStyle>
          <a:p>
            <a:r>
              <a:rPr lang="it-IT"/>
              <a:t>Fare clic per modificare lo stile del titolo</a:t>
            </a:r>
          </a:p>
        </p:txBody>
      </p:sp>
      <p:sp>
        <p:nvSpPr>
          <p:cNvPr id="3" name="Segnaposto testo 2"/>
          <p:cNvSpPr>
            <a:spLocks noGrp="1"/>
          </p:cNvSpPr>
          <p:nvPr>
            <p:ph type="body" idx="1"/>
          </p:nvPr>
        </p:nvSpPr>
        <p:spPr>
          <a:xfrm>
            <a:off x="652463" y="4250949"/>
            <a:ext cx="2940050" cy="576262"/>
          </a:xfrm>
        </p:spPr>
        <p:txBody>
          <a:bodyPr anchor="b">
            <a:noAutofit/>
          </a:bodyPr>
          <a:lstStyle>
            <a:lvl1pPr marL="0" indent="0" latinLnBrk="0">
              <a:buNone/>
              <a:defRPr lang="it-IT" sz="22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5" name="Segnaposto testo 4"/>
          <p:cNvSpPr>
            <a:spLocks noGrp="1"/>
          </p:cNvSpPr>
          <p:nvPr>
            <p:ph type="body" sz="quarter" idx="3"/>
          </p:nvPr>
        </p:nvSpPr>
        <p:spPr>
          <a:xfrm>
            <a:off x="3889375" y="4250949"/>
            <a:ext cx="2930525" cy="576262"/>
          </a:xfrm>
        </p:spPr>
        <p:txBody>
          <a:bodyPr anchor="b">
            <a:noAutofit/>
          </a:bodyPr>
          <a:lstStyle>
            <a:lvl1pPr marL="0" indent="0" latinLnBrk="0">
              <a:buNone/>
              <a:defRPr lang="it-IT" sz="22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14" name="Segnaposto testo 4"/>
          <p:cNvSpPr>
            <a:spLocks noGrp="1"/>
          </p:cNvSpPr>
          <p:nvPr>
            <p:ph type="body" sz="quarter" idx="13"/>
          </p:nvPr>
        </p:nvSpPr>
        <p:spPr>
          <a:xfrm>
            <a:off x="7124700" y="4250949"/>
            <a:ext cx="2932113" cy="576262"/>
          </a:xfrm>
        </p:spPr>
        <p:txBody>
          <a:bodyPr anchor="b">
            <a:noAutofit/>
          </a:bodyPr>
          <a:lstStyle>
            <a:lvl1pPr marL="0" indent="0" latinLnBrk="0">
              <a:buNone/>
              <a:defRPr lang="it-IT" sz="22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22" name="Segnaposto testo 3"/>
          <p:cNvSpPr>
            <a:spLocks noGrp="1"/>
          </p:cNvSpPr>
          <p:nvPr>
            <p:ph type="body" sz="half" idx="18"/>
          </p:nvPr>
        </p:nvSpPr>
        <p:spPr>
          <a:xfrm>
            <a:off x="652463" y="4827211"/>
            <a:ext cx="2940050" cy="659189"/>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23" name="Segnaposto testo 3"/>
          <p:cNvSpPr>
            <a:spLocks noGrp="1"/>
          </p:cNvSpPr>
          <p:nvPr>
            <p:ph type="body" sz="half" idx="19"/>
          </p:nvPr>
        </p:nvSpPr>
        <p:spPr>
          <a:xfrm>
            <a:off x="3888022" y="4827210"/>
            <a:ext cx="2934406" cy="659189"/>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24" name="Segnaposto testo 3"/>
          <p:cNvSpPr>
            <a:spLocks noGrp="1"/>
          </p:cNvSpPr>
          <p:nvPr>
            <p:ph type="body" sz="half" idx="20"/>
          </p:nvPr>
        </p:nvSpPr>
        <p:spPr>
          <a:xfrm>
            <a:off x="7124575" y="4827208"/>
            <a:ext cx="2935997" cy="659189"/>
          </a:xfrm>
        </p:spPr>
        <p:txBody>
          <a:bodyPr anchor="t">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29" name="Segnaposto immagine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latinLnBrk="0">
              <a:buNone/>
              <a:defRPr lang="it-IT" sz="16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r>
              <a:rPr lang="it-IT" dirty="0"/>
              <a:t>Fare clic sull'icona per aggiungere un'immagine</a:t>
            </a:r>
          </a:p>
        </p:txBody>
      </p:sp>
      <p:sp>
        <p:nvSpPr>
          <p:cNvPr id="30" name="Segnaposto immagine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latinLnBrk="0">
              <a:buNone/>
              <a:defRPr lang="it-IT" sz="16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r>
              <a:rPr lang="it-IT" dirty="0"/>
              <a:t>Fare clic sull'icona per aggiungere un'immagine</a:t>
            </a:r>
          </a:p>
        </p:txBody>
      </p:sp>
      <p:sp>
        <p:nvSpPr>
          <p:cNvPr id="31" name="Segnaposto immagine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latinLnBrk="0">
              <a:buNone/>
              <a:defRPr lang="it-IT" sz="16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r>
              <a:rPr lang="it-IT" dirty="0"/>
              <a:t>Fare clic sull'icona per aggiungere un'immagine</a:t>
            </a:r>
          </a:p>
        </p:txBody>
      </p:sp>
      <p:cxnSp>
        <p:nvCxnSpPr>
          <p:cNvPr id="17" name="Connettore diritto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Connettore diritto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Segnaposto data 3"/>
          <p:cNvSpPr>
            <a:spLocks noGrp="1"/>
          </p:cNvSpPr>
          <p:nvPr>
            <p:ph type="dt" sz="half" idx="10"/>
          </p:nvPr>
        </p:nvSpPr>
        <p:spPr/>
        <p:txBody>
          <a:bodyPr/>
          <a:lstStyle>
            <a:lvl1pPr>
              <a:defRPr/>
            </a:lvl1pPr>
          </a:lstStyle>
          <a:p>
            <a:endParaRPr lang="it-IT" dirty="0"/>
          </a:p>
        </p:txBody>
      </p:sp>
      <p:sp>
        <p:nvSpPr>
          <p:cNvPr id="4"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40335526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nchor="b" anchorCtr="0"/>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65098300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164151" y="1447799"/>
            <a:ext cx="1409965" cy="4413251"/>
          </a:xfrm>
        </p:spPr>
        <p:txBody>
          <a:bodyPr vert="eaVert" anchor="b" anchorCtr="0"/>
          <a:lstStyle/>
          <a:p>
            <a:r>
              <a:rPr lang="it-IT"/>
              <a:t>Fare clic per modificare lo stile del titolo</a:t>
            </a:r>
          </a:p>
        </p:txBody>
      </p:sp>
      <p:sp>
        <p:nvSpPr>
          <p:cNvPr id="3" name="Segnaposto testo verticale 2"/>
          <p:cNvSpPr>
            <a:spLocks noGrp="1"/>
          </p:cNvSpPr>
          <p:nvPr>
            <p:ph type="body" orient="vert" idx="1"/>
          </p:nvPr>
        </p:nvSpPr>
        <p:spPr>
          <a:xfrm>
            <a:off x="1154954" y="1447799"/>
            <a:ext cx="6776630" cy="4413251"/>
          </a:xfrm>
        </p:spPr>
        <p:txBody>
          <a:bodyPr vert="eaVert"/>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38900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Segnaposto data 6"/>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25224467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154956" y="2861733"/>
            <a:ext cx="8825657" cy="1915647"/>
          </a:xfrm>
        </p:spPr>
        <p:txBody>
          <a:bodyPr anchor="b"/>
          <a:lstStyle>
            <a:lvl1pPr algn="l" latinLnBrk="0">
              <a:defRPr lang="it-IT" sz="4000" b="0" cap="none"/>
            </a:lvl1pPr>
          </a:lstStyle>
          <a:p>
            <a:r>
              <a:rPr lang="it-IT"/>
              <a:t>Fare clic per modificare lo stile del titolo</a:t>
            </a:r>
          </a:p>
        </p:txBody>
      </p:sp>
      <p:sp>
        <p:nvSpPr>
          <p:cNvPr id="3" name="Segnaposto testo 2"/>
          <p:cNvSpPr>
            <a:spLocks noGrp="1"/>
          </p:cNvSpPr>
          <p:nvPr>
            <p:ph type="body" idx="1"/>
          </p:nvPr>
        </p:nvSpPr>
        <p:spPr>
          <a:xfrm>
            <a:off x="1154955" y="4777381"/>
            <a:ext cx="8825658" cy="860400"/>
          </a:xfrm>
        </p:spPr>
        <p:txBody>
          <a:bodyPr anchor="t"/>
          <a:lstStyle>
            <a:lvl1pPr marL="0" indent="0" algn="l" latinLnBrk="0">
              <a:buNone/>
              <a:defRPr lang="it-IT" sz="2000" cap="all">
                <a:solidFill>
                  <a:schemeClr val="accent1"/>
                </a:solidFill>
              </a:defRPr>
            </a:lvl1pPr>
            <a:lvl2pPr marL="457200" indent="0" latinLnBrk="0">
              <a:buNone/>
              <a:defRPr lang="it-IT" sz="1800">
                <a:solidFill>
                  <a:schemeClr val="tx1">
                    <a:tint val="75000"/>
                  </a:schemeClr>
                </a:solidFill>
              </a:defRPr>
            </a:lvl2pPr>
            <a:lvl3pPr marL="914400" indent="0" latinLnBrk="0">
              <a:buNone/>
              <a:defRPr lang="it-IT" sz="1600">
                <a:solidFill>
                  <a:schemeClr val="tx1">
                    <a:tint val="75000"/>
                  </a:schemeClr>
                </a:solidFill>
              </a:defRPr>
            </a:lvl3pPr>
            <a:lvl4pPr marL="1371600" indent="0" latinLnBrk="0">
              <a:buNone/>
              <a:defRPr lang="it-IT" sz="1400">
                <a:solidFill>
                  <a:schemeClr val="tx1">
                    <a:tint val="75000"/>
                  </a:schemeClr>
                </a:solidFill>
              </a:defRPr>
            </a:lvl4pPr>
            <a:lvl5pPr marL="1828800" indent="0" latinLnBrk="0">
              <a:buNone/>
              <a:defRPr lang="it-IT" sz="1400">
                <a:solidFill>
                  <a:schemeClr val="tx1">
                    <a:tint val="75000"/>
                  </a:schemeClr>
                </a:solidFill>
              </a:defRPr>
            </a:lvl5pPr>
            <a:lvl6pPr marL="2286000" indent="0" latinLnBrk="0">
              <a:buNone/>
              <a:defRPr lang="it-IT" sz="1400">
                <a:solidFill>
                  <a:schemeClr val="tx1">
                    <a:tint val="75000"/>
                  </a:schemeClr>
                </a:solidFill>
              </a:defRPr>
            </a:lvl6pPr>
            <a:lvl7pPr marL="2743200" indent="0" latinLnBrk="0">
              <a:buNone/>
              <a:defRPr lang="it-IT" sz="1400">
                <a:solidFill>
                  <a:schemeClr val="tx1">
                    <a:tint val="75000"/>
                  </a:schemeClr>
                </a:solidFill>
              </a:defRPr>
            </a:lvl7pPr>
            <a:lvl8pPr marL="3200400" indent="0" latinLnBrk="0">
              <a:buNone/>
              <a:defRPr lang="it-IT" sz="1400">
                <a:solidFill>
                  <a:schemeClr val="tx1">
                    <a:tint val="75000"/>
                  </a:schemeClr>
                </a:solidFill>
              </a:defRPr>
            </a:lvl8pPr>
            <a:lvl9pPr marL="3657600" indent="0" latinLnBrk="0">
              <a:buNone/>
              <a:defRPr lang="it-IT" sz="1400">
                <a:solidFill>
                  <a:schemeClr val="tx1">
                    <a:tint val="75000"/>
                  </a:schemeClr>
                </a:solidFill>
              </a:defRPr>
            </a:lvl9pPr>
          </a:lstStyle>
          <a:p>
            <a:pPr lvl="0"/>
            <a:r>
              <a:rPr lang="it-IT" dirty="0"/>
              <a:t>Fare clic per modificare </a:t>
            </a:r>
            <a:r>
              <a:rPr lang="it-IT" dirty="0" smtClean="0"/>
              <a:t>stili </a:t>
            </a:r>
            <a:r>
              <a:rPr lang="it-IT" dirty="0"/>
              <a:t>del testo dello schema</a:t>
            </a:r>
          </a:p>
        </p:txBody>
      </p:sp>
      <p:sp>
        <p:nvSpPr>
          <p:cNvPr id="4" name="Segnaposto data 3"/>
          <p:cNvSpPr>
            <a:spLocks noGrp="1"/>
          </p:cNvSpPr>
          <p:nvPr>
            <p:ph type="dt" sz="half" idx="10"/>
          </p:nvPr>
        </p:nvSpPr>
        <p:spPr/>
        <p:txBody>
          <a:bodyPr/>
          <a:lstStyle>
            <a:lvl1pPr>
              <a:defRPr/>
            </a:lvl1pPr>
          </a:lstStyle>
          <a:p>
            <a:endParaRPr lang="it-IT" dirty="0"/>
          </a:p>
        </p:txBody>
      </p:sp>
      <p:sp>
        <p:nvSpPr>
          <p:cNvPr id="5" name="Segnaposto piè di pagina 4"/>
          <p:cNvSpPr>
            <a:spLocks noGrp="1"/>
          </p:cNvSpPr>
          <p:nvPr>
            <p:ph type="ftr" sz="quarter" idx="11"/>
          </p:nvPr>
        </p:nvSpPr>
        <p:spPr/>
        <p:txBody>
          <a:bodyPr/>
          <a:lstStyle/>
          <a:p>
            <a:r>
              <a:rPr lang="it-IT" smtClean="0"/>
              <a:t>LEZIONE 1</a:t>
            </a:r>
            <a:endParaRPr lang="it-IT" dirty="0"/>
          </a:p>
        </p:txBody>
      </p:sp>
      <p:sp>
        <p:nvSpPr>
          <p:cNvPr id="6" name="Segnaposto numero diapositiva 5"/>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23629983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03312" y="2060575"/>
            <a:ext cx="4396339" cy="4195763"/>
          </a:xfrm>
        </p:spPr>
        <p:txBody>
          <a:bodyPr>
            <a:normAutofit/>
          </a:bodyPr>
          <a:lstStyle>
            <a:lvl1pPr latinLnBrk="0">
              <a:defRPr lang="it-IT" sz="1800"/>
            </a:lvl1pPr>
            <a:lvl2pPr latinLnBrk="0">
              <a:defRPr lang="it-IT" sz="1600"/>
            </a:lvl2pPr>
            <a:lvl3pPr latinLnBrk="0">
              <a:defRPr lang="it-IT" sz="1400"/>
            </a:lvl3pPr>
            <a:lvl4pPr latinLnBrk="0">
              <a:defRPr lang="it-IT" sz="1200"/>
            </a:lvl4pPr>
            <a:lvl5pPr latinLnBrk="0">
              <a:defRPr lang="it-IT" sz="1200"/>
            </a:lvl5pPr>
            <a:lvl6pPr latinLnBrk="0">
              <a:defRPr lang="it-IT" sz="1200"/>
            </a:lvl6pPr>
            <a:lvl7pPr latinLnBrk="0">
              <a:defRPr lang="it-IT" sz="1200"/>
            </a:lvl7pPr>
            <a:lvl8pPr latinLnBrk="0">
              <a:defRPr lang="it-IT" sz="1200"/>
            </a:lvl8pPr>
            <a:lvl9pPr latinLnBrk="0">
              <a:defRPr lang="it-IT" sz="12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5654493" y="2056092"/>
            <a:ext cx="4396341" cy="4200245"/>
          </a:xfrm>
        </p:spPr>
        <p:txBody>
          <a:bodyPr>
            <a:normAutofit/>
          </a:bodyPr>
          <a:lstStyle>
            <a:lvl1pPr latinLnBrk="0">
              <a:defRPr lang="it-IT" sz="1800"/>
            </a:lvl1pPr>
            <a:lvl2pPr latinLnBrk="0">
              <a:defRPr lang="it-IT" sz="1600"/>
            </a:lvl2pPr>
            <a:lvl3pPr latinLnBrk="0">
              <a:defRPr lang="it-IT" sz="1400"/>
            </a:lvl3pPr>
            <a:lvl4pPr latinLnBrk="0">
              <a:defRPr lang="it-IT" sz="1200"/>
            </a:lvl4pPr>
            <a:lvl5pPr latinLnBrk="0">
              <a:defRPr lang="it-IT" sz="1200"/>
            </a:lvl5pPr>
            <a:lvl6pPr latinLnBrk="0">
              <a:defRPr lang="it-IT" sz="1200"/>
            </a:lvl6pPr>
            <a:lvl7pPr latinLnBrk="0">
              <a:defRPr lang="it-IT" sz="1200"/>
            </a:lvl7pPr>
            <a:lvl8pPr latinLnBrk="0">
              <a:defRPr lang="it-IT" sz="1200"/>
            </a:lvl8pPr>
            <a:lvl9pPr latinLnBrk="0">
              <a:defRPr lang="it-IT" sz="12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11"/>
          </p:nvPr>
        </p:nvSpPr>
        <p:spPr>
          <a:xfrm>
            <a:off x="3727639" y="6408764"/>
            <a:ext cx="3859795" cy="304801"/>
          </a:xfrm>
        </p:spPr>
        <p:txBody>
          <a:bodyPr/>
          <a:lstStyle/>
          <a:p>
            <a:r>
              <a:rPr lang="it-IT" smtClean="0"/>
              <a:t>LEZIONE 1</a:t>
            </a:r>
            <a:endParaRPr lang="it-IT" dirty="0"/>
          </a:p>
        </p:txBody>
      </p:sp>
      <p:sp>
        <p:nvSpPr>
          <p:cNvPr id="7" name="Segnaposto numero diapositiva 6"/>
          <p:cNvSpPr>
            <a:spLocks noGrp="1"/>
          </p:cNvSpPr>
          <p:nvPr>
            <p:ph type="sldNum" sz="quarter" idx="12"/>
          </p:nvPr>
        </p:nvSpPr>
        <p:spPr>
          <a:xfrm>
            <a:off x="10867929" y="5823693"/>
            <a:ext cx="838199" cy="767687"/>
          </a:xfrm>
        </p:spPr>
        <p:txBody>
          <a:bodyPr/>
          <a:lstStyle/>
          <a:p>
            <a:fld id="{BA875541-8164-4CC7-9F2F-6F0C49BB858D}" type="slidenum">
              <a:t>‹N›</a:t>
            </a:fld>
            <a:endParaRPr lang="it-IT" dirty="0"/>
          </a:p>
        </p:txBody>
      </p:sp>
      <p:pic>
        <p:nvPicPr>
          <p:cNvPr id="8" name="Picture 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2087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latinLnBrk="0">
              <a:defRPr lang="it-IT"/>
            </a:lvl1pPr>
          </a:lstStyle>
          <a:p>
            <a:r>
              <a:rPr lang="it-IT"/>
              <a:t>Fare clic per modificare lo stile del titolo</a:t>
            </a:r>
          </a:p>
        </p:txBody>
      </p:sp>
      <p:sp>
        <p:nvSpPr>
          <p:cNvPr id="3" name="Segnaposto testo 2"/>
          <p:cNvSpPr>
            <a:spLocks noGrp="1"/>
          </p:cNvSpPr>
          <p:nvPr>
            <p:ph type="body" idx="1"/>
          </p:nvPr>
        </p:nvSpPr>
        <p:spPr>
          <a:xfrm>
            <a:off x="1103313" y="1905000"/>
            <a:ext cx="4396338" cy="576262"/>
          </a:xfrm>
        </p:spPr>
        <p:txBody>
          <a:bodyPr anchor="b">
            <a:noAutofit/>
          </a:bodyPr>
          <a:lstStyle>
            <a:lvl1pPr marL="0" indent="0" latinLnBrk="0">
              <a:buNone/>
              <a:defRPr lang="it-IT" sz="24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4" name="Segnaposto contenuto 3"/>
          <p:cNvSpPr>
            <a:spLocks noGrp="1"/>
          </p:cNvSpPr>
          <p:nvPr>
            <p:ph sz="half" idx="2"/>
          </p:nvPr>
        </p:nvSpPr>
        <p:spPr>
          <a:xfrm>
            <a:off x="1103312" y="2514600"/>
            <a:ext cx="4396339" cy="3741738"/>
          </a:xfrm>
        </p:spPr>
        <p:txBody>
          <a:bodyPr>
            <a:normAutofit/>
          </a:bodyPr>
          <a:lstStyle>
            <a:lvl1pPr latinLnBrk="0">
              <a:defRPr lang="it-IT" sz="1800"/>
            </a:lvl1pPr>
            <a:lvl2pPr latinLnBrk="0">
              <a:defRPr lang="it-IT" sz="1600"/>
            </a:lvl2pPr>
            <a:lvl3pPr latinLnBrk="0">
              <a:defRPr lang="it-IT" sz="1400"/>
            </a:lvl3pPr>
            <a:lvl4pPr latinLnBrk="0">
              <a:defRPr lang="it-IT" sz="1200"/>
            </a:lvl4pPr>
            <a:lvl5pPr latinLnBrk="0">
              <a:defRPr lang="it-IT" sz="1200"/>
            </a:lvl5pPr>
            <a:lvl6pPr latinLnBrk="0">
              <a:defRPr lang="it-IT" sz="1200"/>
            </a:lvl6pPr>
            <a:lvl7pPr latinLnBrk="0">
              <a:defRPr lang="it-IT" sz="1200"/>
            </a:lvl7pPr>
            <a:lvl8pPr latinLnBrk="0">
              <a:defRPr lang="it-IT" sz="1200"/>
            </a:lvl8pPr>
            <a:lvl9pPr latinLnBrk="0">
              <a:defRPr lang="it-IT" sz="12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p:cNvSpPr>
            <a:spLocks noGrp="1"/>
          </p:cNvSpPr>
          <p:nvPr>
            <p:ph type="body" sz="quarter" idx="3"/>
          </p:nvPr>
        </p:nvSpPr>
        <p:spPr>
          <a:xfrm>
            <a:off x="5654495" y="1905000"/>
            <a:ext cx="4396339" cy="576262"/>
          </a:xfrm>
        </p:spPr>
        <p:txBody>
          <a:bodyPr anchor="b">
            <a:noAutofit/>
          </a:bodyPr>
          <a:lstStyle>
            <a:lvl1pPr marL="0" indent="0" latinLnBrk="0">
              <a:buNone/>
              <a:defRPr lang="it-IT" sz="2400" b="0">
                <a:solidFill>
                  <a:schemeClr val="accent1"/>
                </a:solidFill>
              </a:defRPr>
            </a:lvl1pPr>
            <a:lvl2pPr marL="457200" indent="0" latinLnBrk="0">
              <a:buNone/>
              <a:defRPr lang="it-IT" sz="2000" b="1"/>
            </a:lvl2pPr>
            <a:lvl3pPr marL="914400" indent="0" latinLnBrk="0">
              <a:buNone/>
              <a:defRPr lang="it-IT" sz="1800" b="1"/>
            </a:lvl3pPr>
            <a:lvl4pPr marL="1371600" indent="0" latinLnBrk="0">
              <a:buNone/>
              <a:defRPr lang="it-IT" sz="1600" b="1"/>
            </a:lvl4pPr>
            <a:lvl5pPr marL="1828800" indent="0" latinLnBrk="0">
              <a:buNone/>
              <a:defRPr lang="it-IT" sz="1600" b="1"/>
            </a:lvl5pPr>
            <a:lvl6pPr marL="2286000" indent="0" latinLnBrk="0">
              <a:buNone/>
              <a:defRPr lang="it-IT" sz="1600" b="1"/>
            </a:lvl6pPr>
            <a:lvl7pPr marL="2743200" indent="0" latinLnBrk="0">
              <a:buNone/>
              <a:defRPr lang="it-IT" sz="1600" b="1"/>
            </a:lvl7pPr>
            <a:lvl8pPr marL="3200400" indent="0" latinLnBrk="0">
              <a:buNone/>
              <a:defRPr lang="it-IT" sz="1600" b="1"/>
            </a:lvl8pPr>
            <a:lvl9pPr marL="3657600" indent="0" latinLnBrk="0">
              <a:buNone/>
              <a:defRPr lang="it-IT" sz="1600" b="1"/>
            </a:lvl9pPr>
          </a:lstStyle>
          <a:p>
            <a:pPr lvl="0"/>
            <a:r>
              <a:rPr lang="it-IT" dirty="0"/>
              <a:t>Fare clic per modificare </a:t>
            </a:r>
            <a:r>
              <a:rPr lang="it-IT" dirty="0" smtClean="0"/>
              <a:t>stili </a:t>
            </a:r>
            <a:r>
              <a:rPr lang="it-IT" dirty="0"/>
              <a:t>del testo dello schema</a:t>
            </a:r>
          </a:p>
        </p:txBody>
      </p:sp>
      <p:sp>
        <p:nvSpPr>
          <p:cNvPr id="6" name="Segnaposto contenuto 5"/>
          <p:cNvSpPr>
            <a:spLocks noGrp="1"/>
          </p:cNvSpPr>
          <p:nvPr>
            <p:ph sz="quarter" idx="4"/>
          </p:nvPr>
        </p:nvSpPr>
        <p:spPr>
          <a:xfrm>
            <a:off x="5654495" y="2514600"/>
            <a:ext cx="4396339" cy="3741738"/>
          </a:xfrm>
        </p:spPr>
        <p:txBody>
          <a:bodyPr>
            <a:normAutofit/>
          </a:bodyPr>
          <a:lstStyle>
            <a:lvl1pPr latinLnBrk="0">
              <a:defRPr lang="it-IT" sz="1800"/>
            </a:lvl1pPr>
            <a:lvl2pPr latinLnBrk="0">
              <a:defRPr lang="it-IT" sz="1600"/>
            </a:lvl2pPr>
            <a:lvl3pPr latinLnBrk="0">
              <a:defRPr lang="it-IT" sz="1400"/>
            </a:lvl3pPr>
            <a:lvl4pPr latinLnBrk="0">
              <a:defRPr lang="it-IT" sz="1200"/>
            </a:lvl4pPr>
            <a:lvl5pPr latinLnBrk="0">
              <a:defRPr lang="it-IT" sz="1200"/>
            </a:lvl5pPr>
            <a:lvl6pPr latinLnBrk="0">
              <a:defRPr lang="it-IT" sz="1200"/>
            </a:lvl6pPr>
            <a:lvl7pPr latinLnBrk="0">
              <a:defRPr lang="it-IT" sz="1200"/>
            </a:lvl7pPr>
            <a:lvl8pPr latinLnBrk="0">
              <a:defRPr lang="it-IT" sz="1200"/>
            </a:lvl8pPr>
            <a:lvl9pPr latinLnBrk="0">
              <a:defRPr lang="it-IT" sz="12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7" name="Segnaposto data 6"/>
          <p:cNvSpPr>
            <a:spLocks noGrp="1"/>
          </p:cNvSpPr>
          <p:nvPr>
            <p:ph type="dt" sz="half" idx="10"/>
          </p:nvPr>
        </p:nvSpPr>
        <p:spPr/>
        <p:txBody>
          <a:bodyPr/>
          <a:lstStyle>
            <a:lvl1pPr>
              <a:defRPr/>
            </a:lvl1pPr>
          </a:lstStyle>
          <a:p>
            <a:endParaRPr lang="it-IT" dirty="0"/>
          </a:p>
        </p:txBody>
      </p:sp>
      <p:sp>
        <p:nvSpPr>
          <p:cNvPr id="8" name="Segnaposto piè di pagina 7"/>
          <p:cNvSpPr>
            <a:spLocks noGrp="1"/>
          </p:cNvSpPr>
          <p:nvPr>
            <p:ph type="ftr" sz="quarter" idx="11"/>
          </p:nvPr>
        </p:nvSpPr>
        <p:spPr/>
        <p:txBody>
          <a:bodyPr/>
          <a:lstStyle/>
          <a:p>
            <a:r>
              <a:rPr lang="it-IT" smtClean="0"/>
              <a:t>LEZIONE 1</a:t>
            </a:r>
            <a:endParaRPr lang="it-IT" dirty="0"/>
          </a:p>
        </p:txBody>
      </p:sp>
      <p:sp>
        <p:nvSpPr>
          <p:cNvPr id="9" name="Segnaposto numero diapositiva 8"/>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31822028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7" name="Segnaposto data 2"/>
          <p:cNvSpPr>
            <a:spLocks noGrp="1"/>
          </p:cNvSpPr>
          <p:nvPr>
            <p:ph type="dt" sz="half" idx="10"/>
          </p:nvPr>
        </p:nvSpPr>
        <p:spPr/>
        <p:txBody>
          <a:bodyPr/>
          <a:lstStyle>
            <a:lvl1pPr>
              <a:defRPr/>
            </a:lvl1pPr>
          </a:lstStyle>
          <a:p>
            <a:endParaRPr lang="it-IT" dirty="0"/>
          </a:p>
        </p:txBody>
      </p:sp>
      <p:sp>
        <p:nvSpPr>
          <p:cNvPr id="5" name="Segnaposto piè di pagina 3"/>
          <p:cNvSpPr>
            <a:spLocks noGrp="1"/>
          </p:cNvSpPr>
          <p:nvPr>
            <p:ph type="ftr" sz="quarter" idx="11"/>
          </p:nvPr>
        </p:nvSpPr>
        <p:spPr/>
        <p:txBody>
          <a:bodyPr/>
          <a:lstStyle/>
          <a:p>
            <a:r>
              <a:rPr lang="it-IT" smtClean="0"/>
              <a:t>LEZIONE 1</a:t>
            </a:r>
            <a:endParaRPr lang="it-IT" dirty="0"/>
          </a:p>
        </p:txBody>
      </p:sp>
      <p:sp>
        <p:nvSpPr>
          <p:cNvPr id="6" name="Segnaposto numero diapositiva 4"/>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13591231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7" name="Segnaposto data 1"/>
          <p:cNvSpPr>
            <a:spLocks noGrp="1"/>
          </p:cNvSpPr>
          <p:nvPr>
            <p:ph type="dt" sz="half" idx="10"/>
          </p:nvPr>
        </p:nvSpPr>
        <p:spPr/>
        <p:txBody>
          <a:bodyPr/>
          <a:lstStyle>
            <a:lvl1pPr>
              <a:defRPr/>
            </a:lvl1pPr>
          </a:lstStyle>
          <a:p>
            <a:endParaRPr lang="it-IT" dirty="0"/>
          </a:p>
        </p:txBody>
      </p:sp>
      <p:sp>
        <p:nvSpPr>
          <p:cNvPr id="5" name="Segnaposto piè di pagina 2"/>
          <p:cNvSpPr>
            <a:spLocks noGrp="1"/>
          </p:cNvSpPr>
          <p:nvPr>
            <p:ph type="ftr" sz="quarter" idx="11"/>
          </p:nvPr>
        </p:nvSpPr>
        <p:spPr/>
        <p:txBody>
          <a:bodyPr/>
          <a:lstStyle/>
          <a:p>
            <a:r>
              <a:rPr lang="it-IT" smtClean="0"/>
              <a:t>LEZIONE 1</a:t>
            </a:r>
            <a:endParaRPr lang="it-IT" dirty="0"/>
          </a:p>
        </p:txBody>
      </p:sp>
      <p:sp>
        <p:nvSpPr>
          <p:cNvPr id="6" name="Segnaposto numero diapositiva 3"/>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4515316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47800"/>
            <a:ext cx="3401064" cy="1447800"/>
          </a:xfrm>
        </p:spPr>
        <p:txBody>
          <a:bodyPr anchor="b"/>
          <a:lstStyle>
            <a:lvl1pPr algn="l" latinLnBrk="0">
              <a:defRPr lang="it-IT" sz="2400" b="0"/>
            </a:lvl1pPr>
          </a:lstStyle>
          <a:p>
            <a:r>
              <a:rPr lang="it-IT"/>
              <a:t>Fare clic per modificare lo stile del titolo</a:t>
            </a:r>
          </a:p>
        </p:txBody>
      </p:sp>
      <p:sp>
        <p:nvSpPr>
          <p:cNvPr id="3" name="Segnaposto contenuto 2"/>
          <p:cNvSpPr>
            <a:spLocks noGrp="1"/>
          </p:cNvSpPr>
          <p:nvPr>
            <p:ph idx="1"/>
          </p:nvPr>
        </p:nvSpPr>
        <p:spPr>
          <a:xfrm>
            <a:off x="4784616" y="1447800"/>
            <a:ext cx="5195997" cy="4572000"/>
          </a:xfrm>
        </p:spPr>
        <p:txBody>
          <a:bodyPr anchor="ctr">
            <a:normAutofit/>
          </a:bodyPr>
          <a:lstStyle>
            <a:lvl1pPr latinLnBrk="0">
              <a:defRPr lang="it-IT" sz="2000"/>
            </a:lvl1pPr>
            <a:lvl2pPr latinLnBrk="0">
              <a:defRPr lang="it-IT" sz="1800"/>
            </a:lvl2pPr>
            <a:lvl3pPr latinLnBrk="0">
              <a:defRPr lang="it-IT" sz="1600"/>
            </a:lvl3pPr>
            <a:lvl4pPr latinLnBrk="0">
              <a:defRPr lang="it-IT" sz="1400"/>
            </a:lvl4pPr>
            <a:lvl5pPr latinLnBrk="0">
              <a:defRPr lang="it-IT" sz="1400"/>
            </a:lvl5pPr>
            <a:lvl6pPr latinLnBrk="0">
              <a:defRPr lang="it-IT" sz="1400"/>
            </a:lvl6pPr>
            <a:lvl7pPr latinLnBrk="0">
              <a:defRPr lang="it-IT" sz="1400"/>
            </a:lvl7pPr>
            <a:lvl8pPr latinLnBrk="0">
              <a:defRPr lang="it-IT" sz="1400"/>
            </a:lvl8pPr>
            <a:lvl9pPr latinLnBrk="0">
              <a:defRPr lang="it-IT" sz="1400"/>
            </a:lvl9p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1154954" y="3129280"/>
            <a:ext cx="3401063" cy="2895599"/>
          </a:xfrm>
        </p:spPr>
        <p:txBody>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7" name="Segnaposto data 4"/>
          <p:cNvSpPr>
            <a:spLocks noGrp="1"/>
          </p:cNvSpPr>
          <p:nvPr>
            <p:ph type="dt" sz="half" idx="10"/>
          </p:nvPr>
        </p:nvSpPr>
        <p:spPr/>
        <p:txBody>
          <a:bodyPr/>
          <a:lstStyle>
            <a:lvl1pPr>
              <a:defRPr/>
            </a:lvl1pPr>
          </a:lstStyle>
          <a:p>
            <a:endParaRPr lang="it-IT" dirty="0"/>
          </a:p>
        </p:txBody>
      </p:sp>
      <p:sp>
        <p:nvSpPr>
          <p:cNvPr id="5" name="Segnaposto piè di pagina 5"/>
          <p:cNvSpPr>
            <a:spLocks noGrp="1"/>
          </p:cNvSpPr>
          <p:nvPr>
            <p:ph type="ftr" sz="quarter" idx="11"/>
          </p:nvPr>
        </p:nvSpPr>
        <p:spPr/>
        <p:txBody>
          <a:bodyPr/>
          <a:lstStyle/>
          <a:p>
            <a:r>
              <a:rPr lang="it-IT" smtClean="0"/>
              <a:t>LEZIONE 1</a:t>
            </a:r>
            <a:endParaRPr lang="it-IT" dirty="0"/>
          </a:p>
        </p:txBody>
      </p:sp>
      <p:sp>
        <p:nvSpPr>
          <p:cNvPr id="6" name="Segnaposto numero diapositiva 6"/>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17579892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153907" y="1854192"/>
            <a:ext cx="5092906" cy="1574808"/>
          </a:xfrm>
        </p:spPr>
        <p:txBody>
          <a:bodyPr anchor="b">
            <a:normAutofit/>
          </a:bodyPr>
          <a:lstStyle>
            <a:lvl1pPr algn="l" latinLnBrk="0">
              <a:defRPr lang="it-IT" sz="3600" b="0"/>
            </a:lvl1pPr>
          </a:lstStyle>
          <a:p>
            <a:r>
              <a:rPr lang="it-IT"/>
              <a:t>Fare clic per modificare lo stile del titolo</a:t>
            </a:r>
          </a:p>
        </p:txBody>
      </p:sp>
      <p:sp>
        <p:nvSpPr>
          <p:cNvPr id="3" name="Segnaposto immagine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latinLnBrk="0">
              <a:buNone/>
              <a:defRPr lang="it-IT" sz="1600"/>
            </a:lvl1pPr>
            <a:lvl2pPr marL="457200" indent="0" latinLnBrk="0">
              <a:buNone/>
              <a:defRPr lang="it-IT" sz="2800"/>
            </a:lvl2pPr>
            <a:lvl3pPr marL="914400" indent="0" latinLnBrk="0">
              <a:buNone/>
              <a:defRPr lang="it-IT" sz="2400"/>
            </a:lvl3pPr>
            <a:lvl4pPr marL="1371600" indent="0" latinLnBrk="0">
              <a:buNone/>
              <a:defRPr lang="it-IT" sz="2000"/>
            </a:lvl4pPr>
            <a:lvl5pPr marL="1828800" indent="0" latinLnBrk="0">
              <a:buNone/>
              <a:defRPr lang="it-IT" sz="2000"/>
            </a:lvl5pPr>
            <a:lvl6pPr marL="2286000" indent="0" latinLnBrk="0">
              <a:buNone/>
              <a:defRPr lang="it-IT" sz="2000"/>
            </a:lvl6pPr>
            <a:lvl7pPr marL="2743200" indent="0" latinLnBrk="0">
              <a:buNone/>
              <a:defRPr lang="it-IT" sz="2000"/>
            </a:lvl7pPr>
            <a:lvl8pPr marL="3200400" indent="0" latinLnBrk="0">
              <a:buNone/>
              <a:defRPr lang="it-IT" sz="2000"/>
            </a:lvl8pPr>
            <a:lvl9pPr marL="3657600" indent="0" latinLnBrk="0">
              <a:buNone/>
              <a:defRPr lang="it-IT" sz="2000"/>
            </a:lvl9pPr>
          </a:lstStyle>
          <a:p>
            <a:r>
              <a:rPr lang="it-IT" dirty="0"/>
              <a:t>Fare clic sull'icona per aggiungere un'immagine</a:t>
            </a:r>
          </a:p>
        </p:txBody>
      </p:sp>
      <p:sp>
        <p:nvSpPr>
          <p:cNvPr id="4" name="Segnaposto testo 3"/>
          <p:cNvSpPr>
            <a:spLocks noGrp="1"/>
          </p:cNvSpPr>
          <p:nvPr>
            <p:ph type="body" sz="half" idx="2"/>
          </p:nvPr>
        </p:nvSpPr>
        <p:spPr>
          <a:xfrm>
            <a:off x="1154954" y="3657600"/>
            <a:ext cx="5084979" cy="1371600"/>
          </a:xfrm>
        </p:spPr>
        <p:txBody>
          <a:bodyPr>
            <a:normAutofit/>
          </a:bodyPr>
          <a:lstStyle>
            <a:lvl1pPr marL="0" indent="0" latinLnBrk="0">
              <a:buNone/>
              <a:defRPr lang="it-IT" sz="1400"/>
            </a:lvl1pPr>
            <a:lvl2pPr marL="457200" indent="0" latinLnBrk="0">
              <a:buNone/>
              <a:defRPr lang="it-IT" sz="1200"/>
            </a:lvl2pPr>
            <a:lvl3pPr marL="914400" indent="0" latinLnBrk="0">
              <a:buNone/>
              <a:defRPr lang="it-IT" sz="1000"/>
            </a:lvl3pPr>
            <a:lvl4pPr marL="1371600" indent="0" latinLnBrk="0">
              <a:buNone/>
              <a:defRPr lang="it-IT" sz="900"/>
            </a:lvl4pPr>
            <a:lvl5pPr marL="1828800" indent="0" latinLnBrk="0">
              <a:buNone/>
              <a:defRPr lang="it-IT" sz="900"/>
            </a:lvl5pPr>
            <a:lvl6pPr marL="2286000" indent="0" latinLnBrk="0">
              <a:buNone/>
              <a:defRPr lang="it-IT" sz="900"/>
            </a:lvl6pPr>
            <a:lvl7pPr marL="2743200" indent="0" latinLnBrk="0">
              <a:buNone/>
              <a:defRPr lang="it-IT" sz="900"/>
            </a:lvl7pPr>
            <a:lvl8pPr marL="3200400" indent="0" latinLnBrk="0">
              <a:buNone/>
              <a:defRPr lang="it-IT" sz="900"/>
            </a:lvl8pPr>
            <a:lvl9pPr marL="3657600" indent="0" latinLnBrk="0">
              <a:buNone/>
              <a:defRPr lang="it-IT" sz="900"/>
            </a:lvl9pPr>
          </a:lstStyle>
          <a:p>
            <a:pPr lvl="0"/>
            <a:r>
              <a:rPr lang="it-IT" dirty="0"/>
              <a:t>Fare clic per modificare </a:t>
            </a:r>
            <a:r>
              <a:rPr lang="it-IT" dirty="0" smtClean="0"/>
              <a:t>stili </a:t>
            </a:r>
            <a:r>
              <a:rPr lang="it-IT" dirty="0"/>
              <a:t>del testo dello schema</a:t>
            </a:r>
          </a:p>
        </p:txBody>
      </p:sp>
      <p:sp>
        <p:nvSpPr>
          <p:cNvPr id="5" name="Segnaposto data 4"/>
          <p:cNvSpPr>
            <a:spLocks noGrp="1"/>
          </p:cNvSpPr>
          <p:nvPr>
            <p:ph type="dt" sz="half" idx="10"/>
          </p:nvPr>
        </p:nvSpPr>
        <p:spPr/>
        <p:txBody>
          <a:bodyPr/>
          <a:lstStyle>
            <a:lvl1pPr>
              <a:defRPr/>
            </a:lvl1pPr>
          </a:lstStyle>
          <a:p>
            <a:endParaRPr lang="it-IT" dirty="0"/>
          </a:p>
        </p:txBody>
      </p:sp>
      <p:sp>
        <p:nvSpPr>
          <p:cNvPr id="6" name="Segnaposto piè di pagina 5"/>
          <p:cNvSpPr>
            <a:spLocks noGrp="1"/>
          </p:cNvSpPr>
          <p:nvPr>
            <p:ph type="ftr" sz="quarter" idx="11"/>
          </p:nvPr>
        </p:nvSpPr>
        <p:spPr/>
        <p:txBody>
          <a:bodyPr/>
          <a:lstStyle/>
          <a:p>
            <a:r>
              <a:rPr lang="it-IT" smtClean="0"/>
              <a:t>LEZIONE 1</a:t>
            </a:r>
            <a:endParaRPr lang="it-IT" dirty="0"/>
          </a:p>
        </p:txBody>
      </p:sp>
      <p:sp>
        <p:nvSpPr>
          <p:cNvPr id="7" name="Segnaposto numero diapositiva 6"/>
          <p:cNvSpPr>
            <a:spLocks noGrp="1"/>
          </p:cNvSpPr>
          <p:nvPr>
            <p:ph type="sldNum" sz="quarter" idx="12"/>
          </p:nvPr>
        </p:nvSpPr>
        <p:spPr/>
        <p:txBody>
          <a:bodyPr/>
          <a:lstStyle/>
          <a:p>
            <a:fld id="{BA875541-8164-4CC7-9F2F-6F0C49BB858D}" type="slidenum">
              <a:t>‹N›</a:t>
            </a:fld>
            <a:endParaRPr lang="it-IT" dirty="0"/>
          </a:p>
        </p:txBody>
      </p:sp>
    </p:spTree>
    <p:extLst>
      <p:ext uri="{BB962C8B-B14F-4D97-AF65-F5344CB8AC3E}">
        <p14:creationId xmlns:p14="http://schemas.microsoft.com/office/powerpoint/2010/main" val="6690859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Ovale 12"/>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5" name="Ovale 14"/>
          <p:cNvSpPr/>
          <p:nvPr/>
        </p:nvSpPr>
        <p:spPr>
          <a:xfrm>
            <a:off x="-839788" y="2895600"/>
            <a:ext cx="2362200" cy="2362200"/>
          </a:xfrm>
          <a:prstGeom prst="ellipse">
            <a:avLst/>
          </a:prstGeom>
          <a:gradFill flip="none" rotWithShape="1">
            <a:gsLst>
              <a:gs pos="0">
                <a:schemeClr val="accent1">
                  <a:lumMod val="60000"/>
                  <a:lumOff val="40000"/>
                  <a:alpha val="8000"/>
                </a:schemeClr>
              </a:gs>
              <a:gs pos="71000">
                <a:schemeClr val="bg2">
                  <a:lumMod val="60000"/>
                  <a:lumOff val="40000"/>
                  <a:alpha val="0"/>
                </a:schemeClr>
              </a:gs>
              <a:gs pos="36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6" name="Ovale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7" name="Ovale 16"/>
          <p:cNvSpPr/>
          <p:nvPr/>
        </p:nvSpPr>
        <p:spPr>
          <a:xfrm>
            <a:off x="799941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8" name="Ovale 17"/>
          <p:cNvSpPr/>
          <p:nvPr/>
        </p:nvSpPr>
        <p:spPr>
          <a:xfrm>
            <a:off x="860901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4" name="Rettangolo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2" name="Segnaposto titolo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dirty="0"/>
              <a:t>Fare clic per modificare lo stile del titolo</a:t>
            </a:r>
          </a:p>
        </p:txBody>
      </p:sp>
      <p:sp>
        <p:nvSpPr>
          <p:cNvPr id="3" name="Segnaposto testo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dirty="0"/>
              <a:t>Fare clic per modificare </a:t>
            </a:r>
            <a:r>
              <a:rPr lang="it-IT" dirty="0" smtClean="0"/>
              <a:t>stili </a:t>
            </a:r>
            <a:r>
              <a:rPr lang="it-IT" dirty="0"/>
              <a:t>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latinLnBrk="0">
              <a:defRPr lang="it-IT" sz="1100" b="0" i="0">
                <a:solidFill>
                  <a:schemeClr val="tx1">
                    <a:tint val="75000"/>
                    <a:alpha val="60000"/>
                  </a:schemeClr>
                </a:solidFill>
              </a:defRPr>
            </a:lvl1pPr>
          </a:lstStyle>
          <a:p>
            <a:endParaRPr lang="it-IT" dirty="0"/>
          </a:p>
        </p:txBody>
      </p:sp>
      <p:sp>
        <p:nvSpPr>
          <p:cNvPr id="5" name="Segnaposto piè di pagina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latinLnBrk="0">
              <a:defRPr lang="it-IT" sz="1100" b="0" i="0">
                <a:solidFill>
                  <a:schemeClr val="tx1">
                    <a:tint val="75000"/>
                    <a:alpha val="60000"/>
                  </a:schemeClr>
                </a:solidFill>
              </a:defRPr>
            </a:lvl1pPr>
          </a:lstStyle>
          <a:p>
            <a:r>
              <a:rPr lang="it-IT" smtClean="0"/>
              <a:t>LEZIONE 1</a:t>
            </a:r>
            <a:endParaRPr lang="it-IT" dirty="0"/>
          </a:p>
        </p:txBody>
      </p:sp>
      <p:sp>
        <p:nvSpPr>
          <p:cNvPr id="6" name="Segnaposto numero diapositiva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latinLnBrk="0">
              <a:defRPr lang="it-IT" sz="2800" b="0" i="0">
                <a:solidFill>
                  <a:schemeClr val="tx1">
                    <a:tint val="75000"/>
                  </a:schemeClr>
                </a:solidFill>
              </a:defRPr>
            </a:lvl1pPr>
          </a:lstStyle>
          <a:p>
            <a:fld id="{BA875541-8164-4CC7-9F2F-6F0C49BB858D}" type="slidenum">
              <a:t>‹N›</a:t>
            </a:fld>
            <a:endParaRPr lang="it-IT" dirty="0"/>
          </a:p>
        </p:txBody>
      </p:sp>
    </p:spTree>
    <p:extLst>
      <p:ext uri="{BB962C8B-B14F-4D97-AF65-F5344CB8AC3E}">
        <p14:creationId xmlns:p14="http://schemas.microsoft.com/office/powerpoint/2010/main" val="156346728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iming>
    <p:tnLst>
      <p:par>
        <p:cTn id="1" dur="indefinite" restart="never" nodeType="tmRoot"/>
      </p:par>
    </p:tnLst>
  </p:timing>
  <p:hf hdr="0" ftr="0" dt="0"/>
  <p:txStyles>
    <p:title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3" charset="2"/>
        <a:buChar char=""/>
        <a:defRPr lang="it-IT" sz="2000" b="0" i="0" kern="1200">
          <a:solidFill>
            <a:schemeClr val="tx1"/>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3" charset="2"/>
        <a:buChar char=""/>
        <a:defRPr lang="it-IT" sz="1800" b="0" i="0" kern="1200">
          <a:solidFill>
            <a:schemeClr val="tx1"/>
          </a:solidFill>
          <a:latin typeface="+mj-lt"/>
          <a:ea typeface="+mj-ea"/>
          <a:cs typeface="+mj-cs"/>
        </a:defRPr>
      </a:lvl2pPr>
      <a:lvl3pPr marL="1143000" indent="-228600" algn="l" defTabSz="457200" rtl="0" eaLnBrk="1" latinLnBrk="0" hangingPunct="1">
        <a:spcBef>
          <a:spcPct val="20000"/>
        </a:spcBef>
        <a:spcAft>
          <a:spcPts val="600"/>
        </a:spcAft>
        <a:buClr>
          <a:schemeClr val="accent1"/>
        </a:buClr>
        <a:buSzPct val="80000"/>
        <a:buFont typeface="Wingdings 3" charset="2"/>
        <a:buChar char=""/>
        <a:defRPr lang="it-IT" sz="1600" b="0" i="0" kern="1200">
          <a:solidFill>
            <a:schemeClr val="tx1"/>
          </a:solidFill>
          <a:latin typeface="+mj-lt"/>
          <a:ea typeface="+mj-ea"/>
          <a:cs typeface="+mj-cs"/>
        </a:defRPr>
      </a:lvl3pPr>
      <a:lvl4pPr marL="1600200" indent="-228600" algn="l" defTabSz="457200" rtl="0" eaLnBrk="1" latinLnBrk="0" hangingPunct="1">
        <a:spcBef>
          <a:spcPct val="20000"/>
        </a:spcBef>
        <a:spcAft>
          <a:spcPts val="600"/>
        </a:spcAft>
        <a:buClr>
          <a:schemeClr val="accent1"/>
        </a:buClr>
        <a:buSzPct val="80000"/>
        <a:buFont typeface="Wingdings 3" charset="2"/>
        <a:buChar char=""/>
        <a:defRPr lang="it-IT" sz="1400" b="0" i="0" kern="1200">
          <a:solidFill>
            <a:schemeClr val="tx1"/>
          </a:solidFill>
          <a:latin typeface="+mj-lt"/>
          <a:ea typeface="+mj-ea"/>
          <a:cs typeface="+mj-cs"/>
        </a:defRPr>
      </a:lvl4pPr>
      <a:lvl5pPr marL="2057400" indent="-228600" algn="l" defTabSz="457200" rtl="0" eaLnBrk="1" latinLnBrk="0" hangingPunct="1">
        <a:spcBef>
          <a:spcPct val="20000"/>
        </a:spcBef>
        <a:spcAft>
          <a:spcPts val="600"/>
        </a:spcAft>
        <a:buClr>
          <a:schemeClr val="accent1"/>
        </a:buClr>
        <a:buSzPct val="80000"/>
        <a:buFont typeface="Wingdings 3" charset="2"/>
        <a:buChar char=""/>
        <a:defRPr lang="it-IT"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accent1"/>
        </a:buClr>
        <a:buSzPct val="80000"/>
        <a:buFont typeface="Wingdings 3" charset="2"/>
        <a:buChar char=""/>
        <a:defRPr lang="it-IT"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accent1"/>
        </a:buClr>
        <a:buSzPct val="80000"/>
        <a:buFont typeface="Wingdings 3" charset="2"/>
        <a:buChar char=""/>
        <a:defRPr lang="it-IT"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accent1"/>
        </a:buClr>
        <a:buSzPct val="80000"/>
        <a:buFont typeface="Wingdings 3" charset="2"/>
        <a:buChar char=""/>
        <a:defRPr lang="it-IT"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accent1"/>
        </a:buClr>
        <a:buSzPct val="80000"/>
        <a:buFont typeface="Wingdings 3" charset="2"/>
        <a:buChar char=""/>
        <a:defRPr lang="it-IT" sz="1200" b="0" i="0" kern="1200">
          <a:solidFill>
            <a:schemeClr val="tx1"/>
          </a:solidFill>
          <a:latin typeface="+mj-lt"/>
          <a:ea typeface="+mj-ea"/>
          <a:cs typeface="+mj-cs"/>
        </a:defRPr>
      </a:lvl9pPr>
    </p:bodyStyle>
    <p:otherStyle>
      <a:defPPr>
        <a:defRPr lang="it-IT"/>
      </a:defPPr>
      <a:lvl1pPr marL="0" algn="l" defTabSz="457200" rtl="0" eaLnBrk="1" latinLnBrk="0" hangingPunct="1">
        <a:defRPr lang="it-IT" sz="1800" kern="1200">
          <a:solidFill>
            <a:schemeClr val="tx1"/>
          </a:solidFill>
          <a:latin typeface="+mn-lt"/>
          <a:ea typeface="+mn-ea"/>
          <a:cs typeface="+mn-cs"/>
        </a:defRPr>
      </a:lvl1pPr>
      <a:lvl2pPr marL="457200" algn="l" defTabSz="457200" rtl="0" eaLnBrk="1" latinLnBrk="0" hangingPunct="1">
        <a:defRPr lang="it-IT" sz="1800" kern="1200">
          <a:solidFill>
            <a:schemeClr val="tx1"/>
          </a:solidFill>
          <a:latin typeface="+mn-lt"/>
          <a:ea typeface="+mn-ea"/>
          <a:cs typeface="+mn-cs"/>
        </a:defRPr>
      </a:lvl2pPr>
      <a:lvl3pPr marL="914400" algn="l" defTabSz="457200" rtl="0" eaLnBrk="1" latinLnBrk="0" hangingPunct="1">
        <a:defRPr lang="it-IT" sz="1800" kern="1200">
          <a:solidFill>
            <a:schemeClr val="tx1"/>
          </a:solidFill>
          <a:latin typeface="+mn-lt"/>
          <a:ea typeface="+mn-ea"/>
          <a:cs typeface="+mn-cs"/>
        </a:defRPr>
      </a:lvl3pPr>
      <a:lvl4pPr marL="1371600" algn="l" defTabSz="457200" rtl="0" eaLnBrk="1" latinLnBrk="0" hangingPunct="1">
        <a:defRPr lang="it-IT" sz="1800" kern="1200">
          <a:solidFill>
            <a:schemeClr val="tx1"/>
          </a:solidFill>
          <a:latin typeface="+mn-lt"/>
          <a:ea typeface="+mn-ea"/>
          <a:cs typeface="+mn-cs"/>
        </a:defRPr>
      </a:lvl4pPr>
      <a:lvl5pPr marL="1828800" algn="l" defTabSz="457200" rtl="0" eaLnBrk="1" latinLnBrk="0" hangingPunct="1">
        <a:defRPr lang="it-IT" sz="1800" kern="1200">
          <a:solidFill>
            <a:schemeClr val="tx1"/>
          </a:solidFill>
          <a:latin typeface="+mn-lt"/>
          <a:ea typeface="+mn-ea"/>
          <a:cs typeface="+mn-cs"/>
        </a:defRPr>
      </a:lvl5pPr>
      <a:lvl6pPr marL="2286000" algn="l" defTabSz="457200" rtl="0" eaLnBrk="1" latinLnBrk="0" hangingPunct="1">
        <a:defRPr lang="it-IT" sz="1800" kern="1200">
          <a:solidFill>
            <a:schemeClr val="tx1"/>
          </a:solidFill>
          <a:latin typeface="+mn-lt"/>
          <a:ea typeface="+mn-ea"/>
          <a:cs typeface="+mn-cs"/>
        </a:defRPr>
      </a:lvl6pPr>
      <a:lvl7pPr marL="2743200" algn="l" defTabSz="457200" rtl="0" eaLnBrk="1" latinLnBrk="0" hangingPunct="1">
        <a:defRPr lang="it-IT" sz="1800" kern="1200">
          <a:solidFill>
            <a:schemeClr val="tx1"/>
          </a:solidFill>
          <a:latin typeface="+mn-lt"/>
          <a:ea typeface="+mn-ea"/>
          <a:cs typeface="+mn-cs"/>
        </a:defRPr>
      </a:lvl7pPr>
      <a:lvl8pPr marL="3200400" algn="l" defTabSz="457200" rtl="0" eaLnBrk="1" latinLnBrk="0" hangingPunct="1">
        <a:defRPr lang="it-IT" sz="1800" kern="1200">
          <a:solidFill>
            <a:schemeClr val="tx1"/>
          </a:solidFill>
          <a:latin typeface="+mn-lt"/>
          <a:ea typeface="+mn-ea"/>
          <a:cs typeface="+mn-cs"/>
        </a:defRPr>
      </a:lvl8pPr>
      <a:lvl9pPr marL="3657600" algn="l" defTabSz="457200" rtl="0" eaLnBrk="1" latinLnBrk="0" hangingPunct="1">
        <a:defRPr lang="it-IT"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unite.it/UniTE/Home/Dipartimento_di_Scienze_della_Comunicazione/Studenti_lavoratori_-_Scienze_della_comunicazione"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54954" y="695740"/>
            <a:ext cx="10453949" cy="2882730"/>
          </a:xfrm>
        </p:spPr>
        <p:txBody>
          <a:bodyPr/>
          <a:lstStyle/>
          <a:p>
            <a:r>
              <a:rPr lang="it-IT" sz="4600" b="1" dirty="0" smtClean="0"/>
              <a:t/>
            </a:r>
            <a:br>
              <a:rPr lang="it-IT" sz="4600" b="1" dirty="0" smtClean="0"/>
            </a:br>
            <a:r>
              <a:rPr lang="it-IT" sz="4600" b="1" dirty="0"/>
              <a:t/>
            </a:r>
            <a:br>
              <a:rPr lang="it-IT" sz="4600" b="1" dirty="0"/>
            </a:br>
            <a:r>
              <a:rPr lang="it-IT" sz="4600" b="1" dirty="0" smtClean="0"/>
              <a:t>Storie delle idee politiche e sociali</a:t>
            </a:r>
            <a:br>
              <a:rPr lang="it-IT" sz="4600" b="1" dirty="0" smtClean="0"/>
            </a:br>
            <a:r>
              <a:rPr lang="it-IT" sz="4600" b="1" dirty="0"/>
              <a:t> </a:t>
            </a:r>
            <a:r>
              <a:rPr lang="it-IT" sz="4600" b="1" dirty="0" smtClean="0"/>
              <a:t>                        </a:t>
            </a:r>
            <a:r>
              <a:rPr lang="it-IT" sz="3200" b="1" dirty="0" smtClean="0">
                <a:solidFill>
                  <a:srgbClr val="0000FF"/>
                </a:solidFill>
              </a:rPr>
              <a:t>e</a:t>
            </a:r>
            <a:r>
              <a:rPr lang="it-IT" sz="4600" b="1" dirty="0" smtClean="0"/>
              <a:t/>
            </a:r>
            <a:br>
              <a:rPr lang="it-IT" sz="4600" b="1" dirty="0" smtClean="0"/>
            </a:br>
            <a:r>
              <a:rPr lang="it-IT" sz="4600" b="1" dirty="0" smtClean="0"/>
              <a:t>Idee e linguaggi della politica</a:t>
            </a:r>
            <a:br>
              <a:rPr lang="it-IT" sz="4600" b="1" dirty="0" smtClean="0"/>
            </a:br>
            <a:endParaRPr lang="it-IT" sz="2400" b="1" cap="small" dirty="0">
              <a:solidFill>
                <a:srgbClr val="00B050"/>
              </a:solidFill>
            </a:endParaRPr>
          </a:p>
        </p:txBody>
      </p:sp>
      <p:sp>
        <p:nvSpPr>
          <p:cNvPr id="6" name="Sottotitolo 2"/>
          <p:cNvSpPr txBox="1">
            <a:spLocks/>
          </p:cNvSpPr>
          <p:nvPr/>
        </p:nvSpPr>
        <p:spPr>
          <a:xfrm>
            <a:off x="1154955" y="3578469"/>
            <a:ext cx="8825658" cy="1957627"/>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ct val="20000"/>
              </a:spcBef>
              <a:spcAft>
                <a:spcPts val="600"/>
              </a:spcAft>
              <a:buClr>
                <a:schemeClr val="accent1"/>
              </a:buClr>
              <a:buSzPct val="80000"/>
              <a:buFont typeface="Wingdings 3" charset="2"/>
              <a:buNone/>
              <a:defRPr lang="it-IT" sz="2000" b="0" i="0" kern="1200" cap="all">
                <a:solidFill>
                  <a:schemeClr val="accent1"/>
                </a:solidFill>
                <a:latin typeface="+mj-lt"/>
                <a:ea typeface="+mj-ea"/>
                <a:cs typeface="+mj-cs"/>
              </a:defRPr>
            </a:lvl1pPr>
            <a:lvl2pPr marL="457200" indent="0" algn="ctr" defTabSz="457200" rtl="0" eaLnBrk="1" latinLnBrk="0" hangingPunct="1">
              <a:spcBef>
                <a:spcPct val="20000"/>
              </a:spcBef>
              <a:spcAft>
                <a:spcPts val="600"/>
              </a:spcAft>
              <a:buClr>
                <a:schemeClr val="accent1"/>
              </a:buClr>
              <a:buSzPct val="80000"/>
              <a:buFont typeface="Wingdings 3" charset="2"/>
              <a:buNone/>
              <a:defRPr lang="it-IT" sz="1800" b="0" i="0" kern="1200">
                <a:solidFill>
                  <a:schemeClr val="tx1">
                    <a:tint val="75000"/>
                  </a:schemeClr>
                </a:solidFill>
                <a:latin typeface="+mj-lt"/>
                <a:ea typeface="+mj-ea"/>
                <a:cs typeface="+mj-cs"/>
              </a:defRPr>
            </a:lvl2pPr>
            <a:lvl3pPr marL="914400" indent="0" algn="ctr" defTabSz="457200" rtl="0" eaLnBrk="1" latinLnBrk="0" hangingPunct="1">
              <a:spcBef>
                <a:spcPct val="20000"/>
              </a:spcBef>
              <a:spcAft>
                <a:spcPts val="600"/>
              </a:spcAft>
              <a:buClr>
                <a:schemeClr val="accent1"/>
              </a:buClr>
              <a:buSzPct val="80000"/>
              <a:buFont typeface="Wingdings 3" charset="2"/>
              <a:buNone/>
              <a:defRPr lang="it-IT" sz="1600" b="0" i="0" kern="1200">
                <a:solidFill>
                  <a:schemeClr val="tx1">
                    <a:tint val="75000"/>
                  </a:schemeClr>
                </a:solidFill>
                <a:latin typeface="+mj-lt"/>
                <a:ea typeface="+mj-ea"/>
                <a:cs typeface="+mj-cs"/>
              </a:defRPr>
            </a:lvl3pPr>
            <a:lvl4pPr marL="1371600" indent="0" algn="ctr" defTabSz="457200" rtl="0" eaLnBrk="1" latinLnBrk="0" hangingPunct="1">
              <a:spcBef>
                <a:spcPct val="20000"/>
              </a:spcBef>
              <a:spcAft>
                <a:spcPts val="600"/>
              </a:spcAft>
              <a:buClr>
                <a:schemeClr val="accent1"/>
              </a:buClr>
              <a:buSzPct val="80000"/>
              <a:buFont typeface="Wingdings 3" charset="2"/>
              <a:buNone/>
              <a:defRPr lang="it-IT" sz="1400" b="0" i="0" kern="1200">
                <a:solidFill>
                  <a:schemeClr val="tx1">
                    <a:tint val="75000"/>
                  </a:schemeClr>
                </a:solidFill>
                <a:latin typeface="+mj-lt"/>
                <a:ea typeface="+mj-ea"/>
                <a:cs typeface="+mj-cs"/>
              </a:defRPr>
            </a:lvl4pPr>
            <a:lvl5pPr marL="1828800" indent="0" algn="ctr" defTabSz="457200" rtl="0" eaLnBrk="1" latinLnBrk="0" hangingPunct="1">
              <a:spcBef>
                <a:spcPct val="20000"/>
              </a:spcBef>
              <a:spcAft>
                <a:spcPts val="600"/>
              </a:spcAft>
              <a:buClr>
                <a:schemeClr val="accent1"/>
              </a:buClr>
              <a:buSzPct val="80000"/>
              <a:buFont typeface="Wingdings 3" charset="2"/>
              <a:buNone/>
              <a:defRPr lang="it-IT" sz="1400" b="0" i="0" kern="1200">
                <a:solidFill>
                  <a:schemeClr val="tx1">
                    <a:tint val="75000"/>
                  </a:schemeClr>
                </a:solidFill>
                <a:latin typeface="+mj-lt"/>
                <a:ea typeface="+mj-ea"/>
                <a:cs typeface="+mj-cs"/>
              </a:defRPr>
            </a:lvl5pPr>
            <a:lvl6pPr marL="2286000" indent="0" algn="ctr" defTabSz="457200" rtl="0" eaLnBrk="1" latinLnBrk="0" hangingPunct="1">
              <a:spcBef>
                <a:spcPct val="20000"/>
              </a:spcBef>
              <a:spcAft>
                <a:spcPts val="600"/>
              </a:spcAft>
              <a:buClr>
                <a:schemeClr val="accent1"/>
              </a:buClr>
              <a:buSzPct val="80000"/>
              <a:buFont typeface="Wingdings 3" charset="2"/>
              <a:buNone/>
              <a:defRPr lang="it-IT" sz="1200" b="0" i="0" kern="1200">
                <a:solidFill>
                  <a:schemeClr val="tx1">
                    <a:tint val="75000"/>
                  </a:schemeClr>
                </a:solidFill>
                <a:latin typeface="+mj-lt"/>
                <a:ea typeface="+mj-ea"/>
                <a:cs typeface="+mj-cs"/>
              </a:defRPr>
            </a:lvl6pPr>
            <a:lvl7pPr marL="2743200" indent="0" algn="ctr" defTabSz="457200" rtl="0" eaLnBrk="1" latinLnBrk="0" hangingPunct="1">
              <a:spcBef>
                <a:spcPct val="20000"/>
              </a:spcBef>
              <a:spcAft>
                <a:spcPts val="600"/>
              </a:spcAft>
              <a:buClr>
                <a:schemeClr val="accent1"/>
              </a:buClr>
              <a:buSzPct val="80000"/>
              <a:buFont typeface="Wingdings 3" charset="2"/>
              <a:buNone/>
              <a:defRPr lang="it-IT" sz="1200" b="0" i="0" kern="1200">
                <a:solidFill>
                  <a:schemeClr val="tx1">
                    <a:tint val="75000"/>
                  </a:schemeClr>
                </a:solidFill>
                <a:latin typeface="+mj-lt"/>
                <a:ea typeface="+mj-ea"/>
                <a:cs typeface="+mj-cs"/>
              </a:defRPr>
            </a:lvl7pPr>
            <a:lvl8pPr marL="3200400" indent="0" algn="ctr" defTabSz="457200" rtl="0" eaLnBrk="1" latinLnBrk="0" hangingPunct="1">
              <a:spcBef>
                <a:spcPct val="20000"/>
              </a:spcBef>
              <a:spcAft>
                <a:spcPts val="600"/>
              </a:spcAft>
              <a:buClr>
                <a:schemeClr val="accent1"/>
              </a:buClr>
              <a:buSzPct val="80000"/>
              <a:buFont typeface="Wingdings 3" charset="2"/>
              <a:buNone/>
              <a:defRPr lang="it-IT" sz="1200" b="0" i="0" kern="1200">
                <a:solidFill>
                  <a:schemeClr val="tx1">
                    <a:tint val="75000"/>
                  </a:schemeClr>
                </a:solidFill>
                <a:latin typeface="+mj-lt"/>
                <a:ea typeface="+mj-ea"/>
                <a:cs typeface="+mj-cs"/>
              </a:defRPr>
            </a:lvl8pPr>
            <a:lvl9pPr marL="3657600" indent="0" algn="ctr" defTabSz="457200" rtl="0" eaLnBrk="1" latinLnBrk="0" hangingPunct="1">
              <a:spcBef>
                <a:spcPct val="20000"/>
              </a:spcBef>
              <a:spcAft>
                <a:spcPts val="600"/>
              </a:spcAft>
              <a:buClr>
                <a:schemeClr val="accent1"/>
              </a:buClr>
              <a:buSzPct val="80000"/>
              <a:buFont typeface="Wingdings 3" charset="2"/>
              <a:buNone/>
              <a:defRPr lang="it-IT" sz="1200" b="0" i="0" kern="1200">
                <a:solidFill>
                  <a:schemeClr val="tx1">
                    <a:tint val="75000"/>
                  </a:schemeClr>
                </a:solidFill>
                <a:latin typeface="+mj-lt"/>
                <a:ea typeface="+mj-ea"/>
                <a:cs typeface="+mj-cs"/>
              </a:defRPr>
            </a:lvl9pPr>
          </a:lstStyle>
          <a:p>
            <a:endParaRPr lang="it-IT" sz="5500" b="1" cap="small" dirty="0">
              <a:solidFill>
                <a:schemeClr val="tx1"/>
              </a:solidFill>
            </a:endParaRPr>
          </a:p>
          <a:p>
            <a:r>
              <a:rPr lang="it-IT" sz="9600" b="1" cap="small" dirty="0" smtClean="0">
                <a:solidFill>
                  <a:schemeClr val="tx1"/>
                </a:solidFill>
              </a:rPr>
              <a:t>Fabio </a:t>
            </a:r>
            <a:r>
              <a:rPr lang="it-IT" sz="9600" b="1" cap="small" dirty="0">
                <a:solidFill>
                  <a:schemeClr val="tx1"/>
                </a:solidFill>
              </a:rPr>
              <a:t>Di Giannatale</a:t>
            </a:r>
          </a:p>
          <a:p>
            <a:endParaRPr lang="it-IT" sz="7200" cap="small" dirty="0" smtClean="0">
              <a:solidFill>
                <a:schemeClr val="tx1"/>
              </a:solidFill>
            </a:endParaRPr>
          </a:p>
          <a:p>
            <a:r>
              <a:rPr lang="it-IT" sz="7200" cap="small" dirty="0" smtClean="0">
                <a:solidFill>
                  <a:schemeClr val="tx1"/>
                </a:solidFill>
              </a:rPr>
              <a:t>A.A</a:t>
            </a:r>
            <a:r>
              <a:rPr lang="it-IT" sz="7200" cap="small" dirty="0">
                <a:solidFill>
                  <a:schemeClr val="tx1"/>
                </a:solidFill>
              </a:rPr>
              <a:t>. </a:t>
            </a:r>
            <a:r>
              <a:rPr lang="it-IT" sz="7200" cap="small" dirty="0" smtClean="0">
                <a:solidFill>
                  <a:schemeClr val="tx1"/>
                </a:solidFill>
              </a:rPr>
              <a:t>2024/25</a:t>
            </a:r>
          </a:p>
          <a:p>
            <a:r>
              <a:rPr lang="it-IT" sz="7200" b="1" dirty="0" smtClean="0">
                <a:solidFill>
                  <a:srgbClr val="0000FF"/>
                </a:solidFill>
              </a:rPr>
              <a:t>Lezione 1   del 24/10/2024</a:t>
            </a:r>
            <a:endParaRPr lang="it-IT" sz="7200" b="1" dirty="0">
              <a:solidFill>
                <a:srgbClr val="0000FF"/>
              </a:solidFill>
            </a:endParaRPr>
          </a:p>
          <a:p>
            <a:endParaRPr lang="it-IT" sz="3400" cap="small" dirty="0">
              <a:solidFill>
                <a:schemeClr val="tx1"/>
              </a:solidFill>
            </a:endParaRPr>
          </a:p>
          <a:p>
            <a:r>
              <a:rPr lang="it-IT" dirty="0" smtClean="0">
                <a:solidFill>
                  <a:srgbClr val="00359E"/>
                </a:solidFill>
              </a:rPr>
              <a:t> </a:t>
            </a:r>
            <a:endParaRPr lang="it-IT" dirty="0">
              <a:solidFill>
                <a:srgbClr val="00359E"/>
              </a:solidFill>
            </a:endParaRPr>
          </a:p>
        </p:txBody>
      </p:sp>
    </p:spTree>
    <p:extLst>
      <p:ext uri="{BB962C8B-B14F-4D97-AF65-F5344CB8AC3E}">
        <p14:creationId xmlns:p14="http://schemas.microsoft.com/office/powerpoint/2010/main" val="4005440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349686"/>
            <a:ext cx="9404723" cy="796533"/>
          </a:xfrm>
        </p:spPr>
        <p:txBody>
          <a:bodyPr/>
          <a:lstStyle/>
          <a:p>
            <a:pPr lvl="0"/>
            <a:r>
              <a:rPr lang="it-IT" sz="4000" b="1" dirty="0">
                <a:solidFill>
                  <a:schemeClr val="lt1"/>
                </a:solidFill>
              </a:rPr>
              <a:t>Modalità di valutazione degli </a:t>
            </a:r>
            <a:r>
              <a:rPr lang="it-IT" sz="4000" b="1" dirty="0" smtClean="0">
                <a:solidFill>
                  <a:schemeClr val="lt1"/>
                </a:solidFill>
              </a:rPr>
              <a:t>studenti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789472653"/>
              </p:ext>
            </p:extLst>
          </p:nvPr>
        </p:nvGraphicFramePr>
        <p:xfrm>
          <a:off x="1103312" y="499843"/>
          <a:ext cx="10204339" cy="4968502"/>
        </p:xfrm>
        <a:graphic>
          <a:graphicData uri="http://schemas.openxmlformats.org/drawingml/2006/table">
            <a:tbl>
              <a:tblPr firstRow="1" bandRow="1">
                <a:tableStyleId>{5C22544A-7EE6-4342-B048-85BDC9FD1C3A}</a:tableStyleId>
              </a:tblPr>
              <a:tblGrid>
                <a:gridCol w="10204339">
                  <a:extLst>
                    <a:ext uri="{9D8B030D-6E8A-4147-A177-3AD203B41FA5}">
                      <a16:colId xmlns:a16="http://schemas.microsoft.com/office/drawing/2014/main" val="20000"/>
                    </a:ext>
                  </a:extLst>
                </a:gridCol>
              </a:tblGrid>
              <a:tr h="35068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it-IT" dirty="0">
                        <a:solidFill>
                          <a:srgbClr val="002060"/>
                        </a:solidFill>
                      </a:endParaRPr>
                    </a:p>
                  </a:txBody>
                  <a:tcPr anchor="ctr"/>
                </a:tc>
                <a:extLst>
                  <a:ext uri="{0D108BD9-81ED-4DB2-BD59-A6C34878D82A}">
                    <a16:rowId xmlns:a16="http://schemas.microsoft.com/office/drawing/2014/main" val="10000"/>
                  </a:ext>
                </a:extLst>
              </a:tr>
              <a:tr h="4602742">
                <a:tc>
                  <a:txBody>
                    <a:bodyPr/>
                    <a:lstStyle/>
                    <a:p>
                      <a:pPr algn="just"/>
                      <a:r>
                        <a:rPr lang="it-IT" sz="1400" kern="1200" dirty="0" smtClean="0">
                          <a:solidFill>
                            <a:schemeClr val="dk1"/>
                          </a:solidFill>
                          <a:effectLst/>
                          <a:latin typeface="+mn-lt"/>
                          <a:ea typeface="+mn-ea"/>
                          <a:cs typeface="+mn-cs"/>
                        </a:rPr>
                        <a:t>La valutazione finale consisterà in un </a:t>
                      </a:r>
                      <a:r>
                        <a:rPr lang="it-IT" sz="1400" b="1" kern="1200" dirty="0" smtClean="0">
                          <a:solidFill>
                            <a:schemeClr val="dk1"/>
                          </a:solidFill>
                          <a:effectLst/>
                          <a:latin typeface="+mn-lt"/>
                          <a:ea typeface="+mn-ea"/>
                          <a:cs typeface="+mn-cs"/>
                        </a:rPr>
                        <a:t>esame orale </a:t>
                      </a:r>
                      <a:r>
                        <a:rPr lang="it-IT" sz="1400" b="0" kern="1200" dirty="0" smtClean="0">
                          <a:solidFill>
                            <a:schemeClr val="dk1"/>
                          </a:solidFill>
                          <a:effectLst/>
                          <a:latin typeface="+mn-lt"/>
                          <a:ea typeface="+mn-ea"/>
                          <a:cs typeface="+mn-cs"/>
                        </a:rPr>
                        <a:t>concernente le due unità didattiche in cui è articolato l’insegnamento.</a:t>
                      </a:r>
                    </a:p>
                    <a:p>
                      <a:pPr algn="just"/>
                      <a:endParaRPr lang="it-IT" sz="1400" b="0" kern="1200" dirty="0" smtClean="0">
                        <a:solidFill>
                          <a:schemeClr val="dk1"/>
                        </a:solidFill>
                        <a:effectLst/>
                        <a:latin typeface="+mn-lt"/>
                        <a:ea typeface="+mn-ea"/>
                        <a:cs typeface="+mn-cs"/>
                      </a:endParaRPr>
                    </a:p>
                    <a:p>
                      <a:pPr algn="just"/>
                      <a:r>
                        <a:rPr lang="it-IT" sz="1400" kern="1200" dirty="0" smtClean="0">
                          <a:solidFill>
                            <a:schemeClr val="dk1"/>
                          </a:solidFill>
                          <a:effectLst/>
                          <a:latin typeface="+mn-lt"/>
                          <a:ea typeface="+mn-ea"/>
                          <a:cs typeface="+mn-cs"/>
                        </a:rPr>
                        <a:t>Durante il corso – </a:t>
                      </a:r>
                      <a:r>
                        <a:rPr lang="it-IT" sz="1400" b="1" u="sng" kern="1200" dirty="0" smtClean="0">
                          <a:solidFill>
                            <a:srgbClr val="0033CC"/>
                          </a:solidFill>
                          <a:effectLst/>
                          <a:latin typeface="+mn-lt"/>
                          <a:ea typeface="+mn-ea"/>
                          <a:cs typeface="+mn-cs"/>
                        </a:rPr>
                        <a:t>venerdì</a:t>
                      </a:r>
                      <a:r>
                        <a:rPr lang="it-IT" sz="1400" b="1" u="sng" kern="1200" baseline="0" dirty="0" smtClean="0">
                          <a:solidFill>
                            <a:srgbClr val="0033CC"/>
                          </a:solidFill>
                          <a:effectLst/>
                          <a:latin typeface="+mn-lt"/>
                          <a:ea typeface="+mn-ea"/>
                          <a:cs typeface="+mn-cs"/>
                        </a:rPr>
                        <a:t> 29 novembre – dalle ore 09,00 alle 11,00 – in aula 8 del Polo D’Annunzio (UNITE) </a:t>
                      </a:r>
                      <a:r>
                        <a:rPr lang="it-IT" sz="1400" kern="1200" baseline="0" dirty="0" smtClean="0">
                          <a:solidFill>
                            <a:schemeClr val="dk1"/>
                          </a:solidFill>
                          <a:effectLst/>
                          <a:latin typeface="+mn-lt"/>
                          <a:ea typeface="+mn-ea"/>
                          <a:cs typeface="+mn-cs"/>
                        </a:rPr>
                        <a:t>- </a:t>
                      </a:r>
                      <a:r>
                        <a:rPr lang="it-IT" sz="1400" kern="1200" dirty="0" smtClean="0">
                          <a:solidFill>
                            <a:schemeClr val="dk1"/>
                          </a:solidFill>
                          <a:effectLst/>
                          <a:latin typeface="+mn-lt"/>
                          <a:ea typeface="+mn-ea"/>
                          <a:cs typeface="+mn-cs"/>
                        </a:rPr>
                        <a:t>si svolgerà </a:t>
                      </a:r>
                      <a:r>
                        <a:rPr lang="it-IT" sz="1400" b="1" kern="1200" dirty="0" smtClean="0">
                          <a:solidFill>
                            <a:schemeClr val="dk1"/>
                          </a:solidFill>
                          <a:effectLst/>
                          <a:latin typeface="+mn-lt"/>
                          <a:ea typeface="+mn-ea"/>
                          <a:cs typeface="+mn-cs"/>
                        </a:rPr>
                        <a:t>una prova intermedia di valutazione </a:t>
                      </a:r>
                      <a:r>
                        <a:rPr lang="it-IT" sz="1400" kern="1200" dirty="0" smtClean="0">
                          <a:solidFill>
                            <a:schemeClr val="dk1"/>
                          </a:solidFill>
                          <a:effectLst/>
                          <a:latin typeface="+mn-lt"/>
                          <a:ea typeface="+mn-ea"/>
                          <a:cs typeface="+mn-cs"/>
                        </a:rPr>
                        <a:t>(</a:t>
                      </a:r>
                      <a:r>
                        <a:rPr lang="it-IT" sz="1400" b="1" kern="1200" dirty="0" smtClean="0">
                          <a:solidFill>
                            <a:srgbClr val="0033CC"/>
                          </a:solidFill>
                          <a:effectLst/>
                          <a:latin typeface="+mn-lt"/>
                          <a:ea typeface="+mn-ea"/>
                          <a:cs typeface="+mn-cs"/>
                        </a:rPr>
                        <a:t>facoltativa e non vincolante riguardo all’esito</a:t>
                      </a:r>
                      <a:r>
                        <a:rPr lang="it-IT" sz="1400" kern="1200" dirty="0" smtClean="0">
                          <a:solidFill>
                            <a:schemeClr val="dk1"/>
                          </a:solidFill>
                          <a:effectLst/>
                          <a:latin typeface="+mn-lt"/>
                          <a:ea typeface="+mn-ea"/>
                          <a:cs typeface="+mn-cs"/>
                        </a:rPr>
                        <a:t>) sugli argomenti trattati nelle </a:t>
                      </a:r>
                      <a:r>
                        <a:rPr lang="it-IT" sz="1400" b="1" kern="1200" dirty="0" smtClean="0">
                          <a:solidFill>
                            <a:schemeClr val="dk1"/>
                          </a:solidFill>
                          <a:effectLst/>
                          <a:latin typeface="+mn-lt"/>
                          <a:ea typeface="+mn-ea"/>
                          <a:cs typeface="+mn-cs"/>
                        </a:rPr>
                        <a:t>Unit 1</a:t>
                      </a:r>
                      <a:r>
                        <a:rPr lang="it-IT" sz="1400" kern="1200" dirty="0" smtClean="0">
                          <a:solidFill>
                            <a:schemeClr val="dk1"/>
                          </a:solidFill>
                          <a:effectLst/>
                          <a:latin typeface="+mn-lt"/>
                          <a:ea typeface="+mn-ea"/>
                          <a:cs typeface="+mn-cs"/>
                        </a:rPr>
                        <a:t> che su richiesta dello studente potrà concorrere alla determinazione della valutazione definitiva. </a:t>
                      </a:r>
                    </a:p>
                    <a:p>
                      <a:pPr marL="285750" indent="-285750" algn="just">
                        <a:buFont typeface="Arial" panose="020B0604020202020204" pitchFamily="34" charset="0"/>
                        <a:buChar char="•"/>
                      </a:pPr>
                      <a:r>
                        <a:rPr lang="it-IT" sz="1400" kern="1200" dirty="0" smtClean="0">
                          <a:solidFill>
                            <a:schemeClr val="dk1"/>
                          </a:solidFill>
                          <a:effectLst/>
                          <a:latin typeface="+mn-lt"/>
                          <a:ea typeface="+mn-ea"/>
                          <a:cs typeface="+mn-cs"/>
                        </a:rPr>
                        <a:t>La prova intermedia, finalizzata a verificare l’apprendimento delle nozioni fondamentali della disciplina, avrà la durata di 35 minuti e consisterà in un test di 20 domande, a risposte chiusa e aperte di diverse tipologie, che gli studenti svolgeranno in aula utilizzando la piattaforma del Patto oppure in cartaceo; ogni risposta esatta avrà valore di 1.5, sbagliata 0.</a:t>
                      </a:r>
                    </a:p>
                    <a:p>
                      <a:r>
                        <a:rPr lang="it-IT" sz="1400" b="1" i="0" kern="1200" dirty="0" smtClean="0">
                          <a:solidFill>
                            <a:srgbClr val="002060"/>
                          </a:solidFill>
                          <a:effectLst/>
                          <a:latin typeface="+mn-lt"/>
                          <a:ea typeface="+mn-ea"/>
                          <a:cs typeface="+mn-cs"/>
                        </a:rPr>
                        <a:t>Si ricorda agli studenti che: </a:t>
                      </a:r>
                    </a:p>
                    <a:p>
                      <a:pPr marL="285750" indent="-285750">
                        <a:buFontTx/>
                        <a:buChar char="-"/>
                      </a:pPr>
                      <a:r>
                        <a:rPr lang="it-IT" sz="1400" b="1" i="0" kern="1200" dirty="0" smtClean="0">
                          <a:solidFill>
                            <a:srgbClr val="002060"/>
                          </a:solidFill>
                          <a:effectLst/>
                          <a:latin typeface="+mn-lt"/>
                          <a:ea typeface="+mn-ea"/>
                          <a:cs typeface="+mn-cs"/>
                        </a:rPr>
                        <a:t>per poter sostenere sia le prove di autovalutazione che quelle di valutazione bisogna prima iscriversi al Corso e prenotarsi sulla piattaforma on line del Patto dove sono presenti anche delle prove di simulazione; </a:t>
                      </a:r>
                    </a:p>
                    <a:p>
                      <a:pPr marL="285750" indent="-285750">
                        <a:buFontTx/>
                        <a:buChar char="-"/>
                      </a:pPr>
                      <a:r>
                        <a:rPr lang="it-IT" sz="1400" b="1" i="0" kern="1200" dirty="0" smtClean="0">
                          <a:solidFill>
                            <a:srgbClr val="002060"/>
                          </a:solidFill>
                          <a:effectLst/>
                          <a:latin typeface="+mn-lt"/>
                          <a:ea typeface="+mn-ea"/>
                          <a:cs typeface="+mn-cs"/>
                        </a:rPr>
                        <a:t>le</a:t>
                      </a:r>
                      <a:r>
                        <a:rPr lang="it-IT" sz="1400" b="1" i="0" kern="1200" baseline="0" dirty="0" smtClean="0">
                          <a:solidFill>
                            <a:srgbClr val="002060"/>
                          </a:solidFill>
                          <a:effectLst/>
                          <a:latin typeface="+mn-lt"/>
                          <a:ea typeface="+mn-ea"/>
                          <a:cs typeface="+mn-cs"/>
                        </a:rPr>
                        <a:t> prove di valutazioni saranno svolte on line tramite la piattaforma del Patto.</a:t>
                      </a:r>
                      <a:endParaRPr lang="it-IT" sz="1400" kern="1200" dirty="0" smtClean="0">
                        <a:solidFill>
                          <a:srgbClr val="002060"/>
                        </a:solidFill>
                        <a:effectLst/>
                        <a:latin typeface="+mn-lt"/>
                        <a:ea typeface="+mn-ea"/>
                        <a:cs typeface="+mn-cs"/>
                      </a:endParaRPr>
                    </a:p>
                    <a:p>
                      <a:endParaRPr lang="it-IT" sz="1400" kern="1200" dirty="0" smtClean="0">
                        <a:solidFill>
                          <a:srgbClr val="002060"/>
                        </a:solidFill>
                        <a:effectLst/>
                        <a:latin typeface="+mn-lt"/>
                        <a:ea typeface="+mn-ea"/>
                        <a:cs typeface="+mn-cs"/>
                      </a:endParaRPr>
                    </a:p>
                    <a:p>
                      <a:r>
                        <a:rPr lang="it-IT" sz="1400" kern="1200" dirty="0" smtClean="0">
                          <a:solidFill>
                            <a:srgbClr val="002060"/>
                          </a:solidFill>
                          <a:effectLst/>
                          <a:latin typeface="+mn-lt"/>
                          <a:ea typeface="+mn-ea"/>
                          <a:cs typeface="+mn-cs"/>
                        </a:rPr>
                        <a:t>Gli studenti, che pur avendo superato i parziali riterranno il voto conseguito non soddisfacente potranno chiedere al docente, prima che abbia inizio la valutazione finale, di essere esaminati su tutto il programma.</a:t>
                      </a:r>
                    </a:p>
                    <a:p>
                      <a:r>
                        <a:rPr lang="it-IT" sz="1400" kern="1200" dirty="0" smtClean="0">
                          <a:solidFill>
                            <a:srgbClr val="002060"/>
                          </a:solidFill>
                          <a:effectLst/>
                          <a:latin typeface="+mn-lt"/>
                          <a:ea typeface="+mn-ea"/>
                          <a:cs typeface="+mn-cs"/>
                        </a:rPr>
                        <a:t> </a:t>
                      </a:r>
                      <a:endParaRPr lang="it-IT" sz="1500" b="0" dirty="0">
                        <a:solidFill>
                          <a:srgbClr val="002060"/>
                        </a:solidFill>
                      </a:endParaRPr>
                    </a:p>
                  </a:txBody>
                  <a:tcPr anchor="ctr"/>
                </a:tc>
                <a:extLst>
                  <a:ext uri="{0D108BD9-81ED-4DB2-BD59-A6C34878D82A}">
                    <a16:rowId xmlns:a16="http://schemas.microsoft.com/office/drawing/2014/main" val="10001"/>
                  </a:ext>
                </a:extLst>
              </a:tr>
            </a:tbl>
          </a:graphicData>
        </a:graphic>
      </p:graphicFrame>
      <p:pic>
        <p:nvPicPr>
          <p:cNvPr id="7"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518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349686"/>
            <a:ext cx="9404723" cy="796533"/>
          </a:xfrm>
        </p:spPr>
        <p:txBody>
          <a:bodyPr/>
          <a:lstStyle/>
          <a:p>
            <a:pPr lvl="0"/>
            <a:r>
              <a:rPr lang="it-IT" sz="4000" b="1" dirty="0">
                <a:solidFill>
                  <a:schemeClr val="lt1"/>
                </a:solidFill>
              </a:rPr>
              <a:t>Modalità di valutazione degli </a:t>
            </a:r>
            <a:r>
              <a:rPr lang="it-IT" sz="4000" b="1" dirty="0" smtClean="0">
                <a:solidFill>
                  <a:schemeClr val="lt1"/>
                </a:solidFill>
              </a:rPr>
              <a:t>studenti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226115401"/>
              </p:ext>
            </p:extLst>
          </p:nvPr>
        </p:nvGraphicFramePr>
        <p:xfrm>
          <a:off x="1103312" y="1135948"/>
          <a:ext cx="10204339" cy="4340706"/>
        </p:xfrm>
        <a:graphic>
          <a:graphicData uri="http://schemas.openxmlformats.org/drawingml/2006/table">
            <a:tbl>
              <a:tblPr firstRow="1" bandRow="1">
                <a:tableStyleId>{5C22544A-7EE6-4342-B048-85BDC9FD1C3A}</a:tableStyleId>
              </a:tblPr>
              <a:tblGrid>
                <a:gridCol w="10204339">
                  <a:extLst>
                    <a:ext uri="{9D8B030D-6E8A-4147-A177-3AD203B41FA5}">
                      <a16:colId xmlns:a16="http://schemas.microsoft.com/office/drawing/2014/main" val="20000"/>
                    </a:ext>
                  </a:extLst>
                </a:gridCol>
              </a:tblGrid>
              <a:tr h="31587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it-IT" dirty="0">
                        <a:solidFill>
                          <a:srgbClr val="002060"/>
                        </a:solidFill>
                      </a:endParaRPr>
                    </a:p>
                  </a:txBody>
                  <a:tcPr anchor="ctr"/>
                </a:tc>
                <a:extLst>
                  <a:ext uri="{0D108BD9-81ED-4DB2-BD59-A6C34878D82A}">
                    <a16:rowId xmlns:a16="http://schemas.microsoft.com/office/drawing/2014/main" val="10000"/>
                  </a:ext>
                </a:extLst>
              </a:tr>
              <a:tr h="3974946">
                <a:tc>
                  <a:txBody>
                    <a:bodyPr/>
                    <a:lstStyle/>
                    <a:p>
                      <a:pPr algn="just"/>
                      <a:endParaRPr lang="it-IT" sz="1400" kern="1200" dirty="0" smtClean="0">
                        <a:solidFill>
                          <a:schemeClr val="dk1"/>
                        </a:solidFill>
                        <a:effectLst/>
                        <a:latin typeface="+mn-lt"/>
                        <a:ea typeface="+mn-ea"/>
                        <a:cs typeface="+mn-cs"/>
                      </a:endParaRPr>
                    </a:p>
                    <a:p>
                      <a:pPr algn="just"/>
                      <a:r>
                        <a:rPr lang="it-IT" sz="1400" kern="1200" dirty="0" smtClean="0">
                          <a:solidFill>
                            <a:schemeClr val="dk1"/>
                          </a:solidFill>
                          <a:effectLst/>
                          <a:latin typeface="+mn-lt"/>
                          <a:ea typeface="+mn-ea"/>
                          <a:cs typeface="+mn-cs"/>
                        </a:rPr>
                        <a:t>Sulla piattaforma del Patto – nelle pagine degli insegnamenti di </a:t>
                      </a:r>
                      <a:r>
                        <a:rPr lang="it-IT" sz="1400" i="1" kern="1200" dirty="0" smtClean="0">
                          <a:solidFill>
                            <a:schemeClr val="dk1"/>
                          </a:solidFill>
                          <a:effectLst/>
                          <a:latin typeface="+mn-lt"/>
                          <a:ea typeface="+mn-ea"/>
                          <a:cs typeface="+mn-cs"/>
                        </a:rPr>
                        <a:t>Storia delle idee politiche e sociali</a:t>
                      </a:r>
                      <a:r>
                        <a:rPr lang="it-IT" sz="1400" kern="1200" dirty="0" smtClean="0">
                          <a:solidFill>
                            <a:schemeClr val="dk1"/>
                          </a:solidFill>
                          <a:effectLst/>
                          <a:latin typeface="+mn-lt"/>
                          <a:ea typeface="+mn-ea"/>
                          <a:cs typeface="+mn-cs"/>
                        </a:rPr>
                        <a:t> e di </a:t>
                      </a:r>
                      <a:r>
                        <a:rPr lang="it-IT" sz="1400" i="1" kern="1200" dirty="0" smtClean="0">
                          <a:solidFill>
                            <a:schemeClr val="dk1"/>
                          </a:solidFill>
                          <a:effectLst/>
                          <a:latin typeface="+mn-lt"/>
                          <a:ea typeface="+mn-ea"/>
                          <a:cs typeface="+mn-cs"/>
                        </a:rPr>
                        <a:t>Idee e linguaggi della politica </a:t>
                      </a:r>
                      <a:r>
                        <a:rPr lang="it-IT" sz="1400" kern="1200" dirty="0" smtClean="0">
                          <a:solidFill>
                            <a:schemeClr val="dk1"/>
                          </a:solidFill>
                          <a:effectLst/>
                          <a:latin typeface="+mn-lt"/>
                          <a:ea typeface="+mn-ea"/>
                          <a:cs typeface="+mn-cs"/>
                        </a:rPr>
                        <a:t>di Fabio Di Giannatale – gli studenti potranno svolgere anche delle prove di autovalutazione on line per verificare il loro grado di preparazione; </a:t>
                      </a:r>
                    </a:p>
                    <a:p>
                      <a:pPr algn="just"/>
                      <a:r>
                        <a:rPr lang="it-IT" sz="1400" kern="1200" dirty="0" smtClean="0">
                          <a:solidFill>
                            <a:schemeClr val="dk1"/>
                          </a:solidFill>
                          <a:effectLst/>
                          <a:latin typeface="+mn-lt"/>
                          <a:ea typeface="+mn-ea"/>
                          <a:cs typeface="+mn-cs"/>
                        </a:rPr>
                        <a:t>Sono anche previste </a:t>
                      </a:r>
                      <a:r>
                        <a:rPr lang="it-IT" sz="1400" b="1" kern="1200" dirty="0" smtClean="0">
                          <a:solidFill>
                            <a:schemeClr val="dk1"/>
                          </a:solidFill>
                          <a:effectLst/>
                          <a:latin typeface="+mn-lt"/>
                          <a:ea typeface="+mn-ea"/>
                          <a:cs typeface="+mn-cs"/>
                        </a:rPr>
                        <a:t>due</a:t>
                      </a:r>
                      <a:r>
                        <a:rPr lang="it-IT" sz="1400" kern="1200" dirty="0" smtClean="0">
                          <a:solidFill>
                            <a:schemeClr val="dk1"/>
                          </a:solidFill>
                          <a:effectLst/>
                          <a:latin typeface="+mn-lt"/>
                          <a:ea typeface="+mn-ea"/>
                          <a:cs typeface="+mn-cs"/>
                        </a:rPr>
                        <a:t> momenti di autovalutazione orale collettive: </a:t>
                      </a:r>
                    </a:p>
                    <a:p>
                      <a:pPr marL="285750" indent="-285750" algn="just">
                        <a:buFont typeface="Arial" panose="020B0604020202020204" pitchFamily="34" charset="0"/>
                        <a:buChar char="•"/>
                      </a:pPr>
                      <a:r>
                        <a:rPr lang="it-IT" sz="1400" kern="1200" dirty="0" smtClean="0">
                          <a:solidFill>
                            <a:schemeClr val="dk1"/>
                          </a:solidFill>
                          <a:effectLst/>
                          <a:latin typeface="+mn-lt"/>
                          <a:ea typeface="+mn-ea"/>
                          <a:cs typeface="+mn-cs"/>
                        </a:rPr>
                        <a:t>una, riguardante la unità didattica 1, nella seconda ora della lezione precedente il test valutativo scritto; </a:t>
                      </a:r>
                    </a:p>
                    <a:p>
                      <a:pPr marL="285750" indent="-285750" algn="just">
                        <a:buFont typeface="Arial" panose="020B0604020202020204" pitchFamily="34" charset="0"/>
                        <a:buChar char="•"/>
                      </a:pPr>
                      <a:r>
                        <a:rPr lang="it-IT" sz="1400" kern="1200" dirty="0" smtClean="0">
                          <a:solidFill>
                            <a:schemeClr val="dk1"/>
                          </a:solidFill>
                          <a:effectLst/>
                          <a:latin typeface="+mn-lt"/>
                          <a:ea typeface="+mn-ea"/>
                          <a:cs typeface="+mn-cs"/>
                        </a:rPr>
                        <a:t>l’altra, sugli argomenti della Unit 2, durante l’ultima lezione del corso. </a:t>
                      </a:r>
                    </a:p>
                    <a:p>
                      <a:pPr algn="just"/>
                      <a:r>
                        <a:rPr lang="it-IT" sz="1400" kern="1200" dirty="0" smtClean="0">
                          <a:solidFill>
                            <a:schemeClr val="dk1"/>
                          </a:solidFill>
                          <a:effectLst/>
                          <a:latin typeface="+mn-lt"/>
                          <a:ea typeface="+mn-ea"/>
                          <a:cs typeface="+mn-cs"/>
                        </a:rPr>
                        <a:t> </a:t>
                      </a:r>
                    </a:p>
                    <a:p>
                      <a:pPr algn="just"/>
                      <a:r>
                        <a:rPr lang="it-IT" sz="1400" kern="1200" dirty="0" smtClean="0">
                          <a:solidFill>
                            <a:schemeClr val="dk1"/>
                          </a:solidFill>
                          <a:effectLst/>
                          <a:latin typeface="+mn-lt"/>
                          <a:ea typeface="+mn-ea"/>
                          <a:cs typeface="+mn-cs"/>
                        </a:rPr>
                        <a:t>Gli studenti non frequentanti, prima dell’inizio delle lezioni, possono concordare con i docenti un programma alternativo, ovviamente nel rispetto degli obiettivi formativi sopra citati.</a:t>
                      </a:r>
                    </a:p>
                    <a:p>
                      <a:pPr algn="just"/>
                      <a:endParaRPr lang="it-IT" sz="1400" kern="1200" dirty="0" smtClean="0">
                        <a:solidFill>
                          <a:schemeClr val="dk1"/>
                        </a:solidFill>
                        <a:effectLst/>
                        <a:latin typeface="+mn-lt"/>
                        <a:ea typeface="+mn-ea"/>
                        <a:cs typeface="+mn-cs"/>
                      </a:endParaRPr>
                    </a:p>
                    <a:p>
                      <a:pPr algn="just"/>
                      <a:endParaRPr lang="it-IT" sz="1400" kern="1200" dirty="0" smtClean="0">
                        <a:solidFill>
                          <a:schemeClr val="dk1"/>
                        </a:solidFill>
                        <a:effectLst/>
                        <a:latin typeface="+mn-lt"/>
                        <a:ea typeface="+mn-ea"/>
                        <a:cs typeface="+mn-cs"/>
                      </a:endParaRPr>
                    </a:p>
                    <a:p>
                      <a:endParaRPr lang="it-IT" sz="1500" b="0" dirty="0">
                        <a:solidFill>
                          <a:srgbClr val="002060"/>
                        </a:solidFill>
                      </a:endParaRPr>
                    </a:p>
                  </a:txBody>
                  <a:tcPr anchor="ctr"/>
                </a:tc>
                <a:extLst>
                  <a:ext uri="{0D108BD9-81ED-4DB2-BD59-A6C34878D82A}">
                    <a16:rowId xmlns:a16="http://schemas.microsoft.com/office/drawing/2014/main" val="10001"/>
                  </a:ext>
                </a:extLst>
              </a:tr>
            </a:tbl>
          </a:graphicData>
        </a:graphic>
      </p:graphicFrame>
      <p:pic>
        <p:nvPicPr>
          <p:cNvPr id="7"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441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661540" cy="796533"/>
          </a:xfrm>
        </p:spPr>
        <p:txBody>
          <a:bodyPr/>
          <a:lstStyle/>
          <a:p>
            <a:pPr lvl="0"/>
            <a:r>
              <a:rPr lang="it-IT" sz="4000" b="1" dirty="0">
                <a:solidFill>
                  <a:schemeClr val="lt1"/>
                </a:solidFill>
              </a:rPr>
              <a:t>Modalità di </a:t>
            </a:r>
            <a:r>
              <a:rPr lang="it-IT" sz="4000" b="1" dirty="0" smtClean="0">
                <a:solidFill>
                  <a:schemeClr val="lt1"/>
                </a:solidFill>
              </a:rPr>
              <a:t>autovalutazione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30831710"/>
              </p:ext>
            </p:extLst>
          </p:nvPr>
        </p:nvGraphicFramePr>
        <p:xfrm>
          <a:off x="974522" y="1517138"/>
          <a:ext cx="10204339" cy="3120312"/>
        </p:xfrm>
        <a:graphic>
          <a:graphicData uri="http://schemas.openxmlformats.org/drawingml/2006/table">
            <a:tbl>
              <a:tblPr firstRow="1" bandRow="1">
                <a:tableStyleId>{5C22544A-7EE6-4342-B048-85BDC9FD1C3A}</a:tableStyleId>
              </a:tblPr>
              <a:tblGrid>
                <a:gridCol w="10204339">
                  <a:extLst>
                    <a:ext uri="{9D8B030D-6E8A-4147-A177-3AD203B41FA5}">
                      <a16:colId xmlns:a16="http://schemas.microsoft.com/office/drawing/2014/main" val="20000"/>
                    </a:ext>
                  </a:extLst>
                </a:gridCol>
              </a:tblGrid>
              <a:tr h="2874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it-IT" dirty="0">
                        <a:solidFill>
                          <a:srgbClr val="002060"/>
                        </a:solidFill>
                      </a:endParaRPr>
                    </a:p>
                  </a:txBody>
                  <a:tcPr anchor="ctr"/>
                </a:tc>
                <a:extLst>
                  <a:ext uri="{0D108BD9-81ED-4DB2-BD59-A6C34878D82A}">
                    <a16:rowId xmlns:a16="http://schemas.microsoft.com/office/drawing/2014/main" val="10000"/>
                  </a:ext>
                </a:extLst>
              </a:tr>
              <a:tr h="2754552">
                <a:tc>
                  <a:txBody>
                    <a:bodyPr/>
                    <a:lstStyle/>
                    <a:p>
                      <a:r>
                        <a:rPr lang="it-IT" sz="1600" b="1" i="0" kern="1200" dirty="0" smtClean="0">
                          <a:solidFill>
                            <a:srgbClr val="002060"/>
                          </a:solidFill>
                          <a:effectLst/>
                          <a:latin typeface="+mn-lt"/>
                          <a:ea typeface="+mn-ea"/>
                          <a:cs typeface="+mn-cs"/>
                        </a:rPr>
                        <a:t>Si ricorda agli studenti che per poter sostenere sia le prove di autovalutazione che quelle di valutazione bisogna prima iscriversi al Corso</a:t>
                      </a:r>
                    </a:p>
                    <a:p>
                      <a:endParaRPr lang="it-IT" sz="1600" b="1" i="0" kern="1200" dirty="0" smtClean="0">
                        <a:solidFill>
                          <a:srgbClr val="002060"/>
                        </a:solidFill>
                        <a:effectLst/>
                        <a:latin typeface="+mn-lt"/>
                        <a:ea typeface="+mn-ea"/>
                        <a:cs typeface="+mn-cs"/>
                      </a:endParaRPr>
                    </a:p>
                    <a:p>
                      <a:r>
                        <a:rPr lang="it-IT" sz="1600" b="0" i="0" kern="1200" dirty="0" smtClean="0">
                          <a:solidFill>
                            <a:srgbClr val="002060"/>
                          </a:solidFill>
                          <a:effectLst/>
                          <a:latin typeface="+mn-lt"/>
                          <a:ea typeface="+mn-ea"/>
                          <a:cs typeface="+mn-cs"/>
                        </a:rPr>
                        <a:t>Sulla</a:t>
                      </a:r>
                      <a:r>
                        <a:rPr lang="it-IT" sz="1600" b="0" i="0" kern="1200" baseline="0" dirty="0" smtClean="0">
                          <a:solidFill>
                            <a:srgbClr val="002060"/>
                          </a:solidFill>
                          <a:effectLst/>
                          <a:latin typeface="+mn-lt"/>
                          <a:ea typeface="+mn-ea"/>
                          <a:cs typeface="+mn-cs"/>
                        </a:rPr>
                        <a:t> piattaforma del Patto sono a disposizione degli studenti delle prove di autovalutazione suddivise per Unità didattiche.</a:t>
                      </a:r>
                    </a:p>
                    <a:p>
                      <a:endParaRPr lang="it-IT" sz="1600" b="0" i="0" kern="1200" baseline="0" dirty="0" smtClean="0">
                        <a:solidFill>
                          <a:srgbClr val="002060"/>
                        </a:solidFill>
                        <a:effectLst/>
                        <a:latin typeface="+mn-lt"/>
                        <a:ea typeface="+mn-ea"/>
                        <a:cs typeface="+mn-cs"/>
                      </a:endParaRPr>
                    </a:p>
                    <a:p>
                      <a:r>
                        <a:rPr lang="it-IT" sz="1600" b="0" i="0" kern="1200" baseline="0" dirty="0" smtClean="0">
                          <a:solidFill>
                            <a:srgbClr val="002060"/>
                          </a:solidFill>
                          <a:effectLst/>
                          <a:latin typeface="+mn-lt"/>
                          <a:ea typeface="+mn-ea"/>
                          <a:cs typeface="+mn-cs"/>
                        </a:rPr>
                        <a:t>Nella lezione precedente ogni prova di valutazione, un’ora sarà dedicata ad un confronto tra docente e studenti sui temi che saranno oggetto della prova stessa.</a:t>
                      </a:r>
                      <a:endParaRPr lang="it-IT" sz="1600" kern="1200" dirty="0" smtClean="0">
                        <a:solidFill>
                          <a:srgbClr val="002060"/>
                        </a:solidFill>
                        <a:effectLst/>
                        <a:latin typeface="+mn-lt"/>
                        <a:ea typeface="+mn-ea"/>
                        <a:cs typeface="+mn-cs"/>
                      </a:endParaRPr>
                    </a:p>
                    <a:p>
                      <a:endParaRPr lang="it-IT" sz="1600" kern="1200" dirty="0" smtClean="0">
                        <a:solidFill>
                          <a:srgbClr val="002060"/>
                        </a:solidFill>
                        <a:effectLst/>
                        <a:latin typeface="+mn-lt"/>
                        <a:ea typeface="+mn-ea"/>
                        <a:cs typeface="+mn-cs"/>
                      </a:endParaRPr>
                    </a:p>
                    <a:p>
                      <a:endParaRPr lang="it-IT" sz="1600" b="0" dirty="0">
                        <a:solidFill>
                          <a:srgbClr val="002060"/>
                        </a:solidFill>
                      </a:endParaRPr>
                    </a:p>
                  </a:txBody>
                  <a:tcPr anchor="ctr"/>
                </a:tc>
                <a:extLst>
                  <a:ext uri="{0D108BD9-81ED-4DB2-BD59-A6C34878D82A}">
                    <a16:rowId xmlns:a16="http://schemas.microsoft.com/office/drawing/2014/main" val="10001"/>
                  </a:ext>
                </a:extLst>
              </a:tr>
            </a:tbl>
          </a:graphicData>
        </a:graphic>
      </p:graphicFrame>
      <p:pic>
        <p:nvPicPr>
          <p:cNvPr id="7"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313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2" y="452718"/>
            <a:ext cx="10249416" cy="1015474"/>
          </a:xfrm>
        </p:spPr>
        <p:txBody>
          <a:bodyPr/>
          <a:lstStyle/>
          <a:p>
            <a:r>
              <a:rPr lang="it-IT" u="sng" dirty="0"/>
              <a:t>Informazioni </a:t>
            </a:r>
            <a:r>
              <a:rPr lang="it-IT" u="sng" dirty="0" smtClean="0"/>
              <a:t>per contattare il docente</a:t>
            </a:r>
            <a:endParaRPr lang="it-IT" u="sng"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92622727"/>
              </p:ext>
            </p:extLst>
          </p:nvPr>
        </p:nvGraphicFramePr>
        <p:xfrm>
          <a:off x="809505" y="1646115"/>
          <a:ext cx="992263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394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2075" y="1030309"/>
            <a:ext cx="10204211" cy="2459865"/>
          </a:xfrm>
        </p:spPr>
        <p:txBody>
          <a:bodyPr/>
          <a:lstStyle/>
          <a:p>
            <a:r>
              <a:rPr lang="it-IT" sz="4600" b="1" dirty="0" smtClean="0"/>
              <a:t>La nascita dello Stato moderno</a:t>
            </a:r>
            <a:br>
              <a:rPr lang="it-IT" sz="4600" b="1" dirty="0" smtClean="0"/>
            </a:br>
            <a:r>
              <a:rPr lang="it-IT" sz="4600" b="1" dirty="0" smtClean="0"/>
              <a:t/>
            </a:r>
            <a:br>
              <a:rPr lang="it-IT" sz="4600" b="1" dirty="0" smtClean="0"/>
            </a:br>
            <a:r>
              <a:rPr lang="it-IT" sz="4600" dirty="0" smtClean="0">
                <a:solidFill>
                  <a:srgbClr val="002060"/>
                </a:solidFill>
              </a:rPr>
              <a:t>Il pensiero politico dell’Assolutismo</a:t>
            </a:r>
            <a:endParaRPr lang="it-IT" sz="2400" cap="small" dirty="0">
              <a:solidFill>
                <a:srgbClr val="002060"/>
              </a:solidFill>
            </a:endParaRPr>
          </a:p>
        </p:txBody>
      </p:sp>
    </p:spTree>
    <p:extLst>
      <p:ext uri="{BB962C8B-B14F-4D97-AF65-F5344CB8AC3E}">
        <p14:creationId xmlns:p14="http://schemas.microsoft.com/office/powerpoint/2010/main" val="4210234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26165" y="218942"/>
            <a:ext cx="10204211" cy="3296979"/>
          </a:xfrm>
          <a:ln>
            <a:solidFill>
              <a:schemeClr val="tx1"/>
            </a:solidFill>
          </a:ln>
        </p:spPr>
        <p:txBody>
          <a:bodyPr/>
          <a:lstStyle/>
          <a:p>
            <a:r>
              <a:rPr lang="it-IT" sz="1500" dirty="0" smtClean="0"/>
              <a:t>Il </a:t>
            </a:r>
            <a:r>
              <a:rPr lang="it-IT" sz="1500" dirty="0"/>
              <a:t>termine-concetto “</a:t>
            </a:r>
            <a:r>
              <a:rPr lang="it-IT" sz="1500" b="1" u="dbl" dirty="0" smtClean="0"/>
              <a:t>assolutismo</a:t>
            </a:r>
            <a:r>
              <a:rPr lang="it-IT" sz="1500" dirty="0" smtClean="0"/>
              <a:t>” si </a:t>
            </a:r>
            <a:r>
              <a:rPr lang="it-IT" sz="1500" dirty="0"/>
              <a:t>è diffuso nella prima metà dell’800, presso i circoli liberali, ad indicare gli aspetti negativi della illimitatezza e della pienezza del potere </a:t>
            </a:r>
            <a:r>
              <a:rPr lang="it-IT" sz="1500" dirty="0" smtClean="0"/>
              <a:t>monarchico.</a:t>
            </a:r>
            <a:br>
              <a:rPr lang="it-IT" sz="1500" dirty="0" smtClean="0"/>
            </a:br>
            <a:r>
              <a:rPr lang="it-IT" sz="1500" dirty="0"/>
              <a:t/>
            </a:r>
            <a:br>
              <a:rPr lang="it-IT" sz="1500" dirty="0"/>
            </a:br>
            <a:r>
              <a:rPr lang="it-IT" sz="1500" dirty="0"/>
              <a:t>Tuttavia </a:t>
            </a:r>
            <a:r>
              <a:rPr lang="it-IT" sz="1500" b="1" u="sng" dirty="0"/>
              <a:t>la forza polemica del termine</a:t>
            </a:r>
            <a:r>
              <a:rPr lang="it-IT" sz="1500" dirty="0"/>
              <a:t>, presente fin dalla sua nascita, se da una parte ne ha accelerato ed accentuato la fortuna, dall’altra ha alimentato a non pochi equivoci sulla sua sostanza, tendendo ad equivocare il concetto di assolutismo </a:t>
            </a:r>
            <a:br>
              <a:rPr lang="it-IT" sz="1500" dirty="0"/>
            </a:br>
            <a:r>
              <a:rPr lang="it-IT" sz="1500" dirty="0"/>
              <a:t> </a:t>
            </a:r>
            <a:br>
              <a:rPr lang="it-IT" sz="1500" dirty="0"/>
            </a:br>
            <a:r>
              <a:rPr lang="it-IT" sz="1500" dirty="0" smtClean="0"/>
              <a:t>- con </a:t>
            </a:r>
            <a:r>
              <a:rPr lang="it-IT" sz="1500" dirty="0"/>
              <a:t>quello di “</a:t>
            </a:r>
            <a:r>
              <a:rPr lang="it-IT" sz="1500" b="1" dirty="0"/>
              <a:t>dispotismo</a:t>
            </a:r>
            <a:r>
              <a:rPr lang="it-IT" sz="1500" dirty="0"/>
              <a:t>”, che si caratterizza come </a:t>
            </a:r>
            <a:r>
              <a:rPr lang="it-IT" sz="1500" b="1" i="1" dirty="0"/>
              <a:t>“potere arbitrario ed illimitato”</a:t>
            </a:r>
            <a:r>
              <a:rPr lang="it-IT" sz="1500" dirty="0"/>
              <a:t>, </a:t>
            </a:r>
            <a:r>
              <a:rPr lang="it-IT" sz="1500" dirty="0" smtClean="0"/>
              <a:t/>
            </a:r>
            <a:br>
              <a:rPr lang="it-IT" sz="1500" dirty="0" smtClean="0"/>
            </a:br>
            <a:r>
              <a:rPr lang="it-IT" sz="1500" dirty="0"/>
              <a:t/>
            </a:r>
            <a:br>
              <a:rPr lang="it-IT" sz="1500" dirty="0"/>
            </a:br>
            <a:r>
              <a:rPr lang="it-IT" sz="1500" dirty="0" smtClean="0"/>
              <a:t>- oppure</a:t>
            </a:r>
            <a:r>
              <a:rPr lang="it-IT" sz="1500" dirty="0"/>
              <a:t>, proiettandolo in una dimensione contemporanea, a quello di “</a:t>
            </a:r>
            <a:r>
              <a:rPr lang="it-IT" sz="1500" b="1" dirty="0"/>
              <a:t>totalitarismo</a:t>
            </a:r>
            <a:r>
              <a:rPr lang="it-IT" sz="1500" dirty="0"/>
              <a:t>” che, </a:t>
            </a:r>
            <a:r>
              <a:rPr lang="it-IT" sz="1500" b="1" i="1" dirty="0"/>
              <a:t>consiste nella totale identificazione di ogni soggetto con l’intero corpo politico organizzato e ancor di più con l’organizzazione stessa di quel corpo</a:t>
            </a:r>
            <a:r>
              <a:rPr lang="it-IT" sz="1500" dirty="0"/>
              <a:t>”, attraverso una continua e globale partecipazione dell’uomo alla politica </a:t>
            </a:r>
            <a:r>
              <a:rPr lang="it-IT" sz="1500" b="1" dirty="0" smtClean="0"/>
              <a:t/>
            </a:r>
            <a:br>
              <a:rPr lang="it-IT" sz="1500" b="1" dirty="0" smtClean="0"/>
            </a:br>
            <a:r>
              <a:rPr lang="it-IT" sz="1200" b="1" dirty="0" smtClean="0"/>
              <a:t>													</a:t>
            </a:r>
            <a:r>
              <a:rPr lang="it-IT" sz="1200" b="1" dirty="0" smtClean="0">
                <a:solidFill>
                  <a:srgbClr val="002060"/>
                </a:solidFill>
              </a:rPr>
              <a:t>	</a:t>
            </a:r>
            <a:r>
              <a:rPr lang="it-IT" sz="1200" cap="small" dirty="0" smtClean="0">
                <a:solidFill>
                  <a:srgbClr val="002060"/>
                </a:solidFill>
              </a:rPr>
              <a:t>P</a:t>
            </a:r>
            <a:r>
              <a:rPr lang="it-IT" sz="1200" cap="small" dirty="0">
                <a:solidFill>
                  <a:srgbClr val="002060"/>
                </a:solidFill>
              </a:rPr>
              <a:t>. </a:t>
            </a:r>
            <a:r>
              <a:rPr lang="it-IT" sz="1200" b="1" cap="small" dirty="0">
                <a:solidFill>
                  <a:srgbClr val="002060"/>
                </a:solidFill>
              </a:rPr>
              <a:t>Schiera</a:t>
            </a:r>
            <a:r>
              <a:rPr lang="it-IT" sz="1200" cap="small" dirty="0">
                <a:solidFill>
                  <a:srgbClr val="002060"/>
                </a:solidFill>
              </a:rPr>
              <a:t>, </a:t>
            </a:r>
            <a:r>
              <a:rPr lang="it-IT" sz="1200" i="1" dirty="0">
                <a:solidFill>
                  <a:srgbClr val="002060"/>
                </a:solidFill>
              </a:rPr>
              <a:t>Assolutismo, </a:t>
            </a:r>
            <a:r>
              <a:rPr lang="it-IT" sz="1200" dirty="0">
                <a:solidFill>
                  <a:srgbClr val="002060"/>
                </a:solidFill>
              </a:rPr>
              <a:t>in</a:t>
            </a:r>
            <a:r>
              <a:rPr lang="it-IT" sz="1200" i="1" dirty="0">
                <a:solidFill>
                  <a:srgbClr val="002060"/>
                </a:solidFill>
              </a:rPr>
              <a:t> Dizionario di </a:t>
            </a:r>
            <a:r>
              <a:rPr lang="it-IT" sz="1200" i="1" dirty="0" smtClean="0">
                <a:solidFill>
                  <a:srgbClr val="002060"/>
                </a:solidFill>
              </a:rPr>
              <a:t>politica</a:t>
            </a:r>
            <a:endParaRPr lang="it-IT" sz="2400" cap="small" dirty="0">
              <a:solidFill>
                <a:srgbClr val="002060"/>
              </a:solidFill>
            </a:endParaRPr>
          </a:p>
        </p:txBody>
      </p:sp>
      <p:sp>
        <p:nvSpPr>
          <p:cNvPr id="3" name="Rettangolo 2"/>
          <p:cNvSpPr/>
          <p:nvPr/>
        </p:nvSpPr>
        <p:spPr>
          <a:xfrm>
            <a:off x="991673" y="3794130"/>
            <a:ext cx="10264461" cy="1877437"/>
          </a:xfrm>
          <a:prstGeom prst="rect">
            <a:avLst/>
          </a:prstGeom>
          <a:ln>
            <a:solidFill>
              <a:schemeClr val="tx1"/>
            </a:solidFill>
          </a:ln>
        </p:spPr>
        <p:txBody>
          <a:bodyPr wrap="square">
            <a:spAutoFit/>
          </a:bodyPr>
          <a:lstStyle/>
          <a:p>
            <a:r>
              <a:rPr lang="it-IT" sz="1400" dirty="0" smtClean="0"/>
              <a:t> </a:t>
            </a:r>
            <a:r>
              <a:rPr lang="it-IT" sz="1500" dirty="0" smtClean="0"/>
              <a:t>L’assolutismo può essere indicativamente rapportata </a:t>
            </a:r>
            <a:r>
              <a:rPr lang="it-IT" sz="1500" dirty="0"/>
              <a:t>ad </a:t>
            </a:r>
            <a:r>
              <a:rPr lang="it-IT" sz="1500" b="1" u="sng" dirty="0"/>
              <a:t>una forma specifica di organizzazione del potere</a:t>
            </a:r>
            <a:r>
              <a:rPr lang="it-IT" sz="1500" dirty="0"/>
              <a:t>, </a:t>
            </a:r>
          </a:p>
          <a:p>
            <a:pPr lvl="0"/>
            <a:r>
              <a:rPr lang="it-IT" sz="1500" dirty="0" smtClean="0"/>
              <a:t>-  Storicamente da collocarsi </a:t>
            </a:r>
            <a:r>
              <a:rPr lang="it-IT" sz="1500" dirty="0"/>
              <a:t>tra il 500 e il 700, </a:t>
            </a:r>
          </a:p>
          <a:p>
            <a:pPr lvl="0"/>
            <a:r>
              <a:rPr lang="it-IT" sz="1500" dirty="0"/>
              <a:t>-</a:t>
            </a:r>
            <a:r>
              <a:rPr lang="it-IT" sz="1500" dirty="0" smtClean="0"/>
              <a:t> </a:t>
            </a:r>
            <a:r>
              <a:rPr lang="it-IT" sz="1500" dirty="0"/>
              <a:t>identificabile con la forma istituzionale dello Stato moderno dell’Occidente Europeo.</a:t>
            </a:r>
          </a:p>
          <a:p>
            <a:pPr lvl="0"/>
            <a:r>
              <a:rPr lang="it-IT" sz="1500" dirty="0" smtClean="0"/>
              <a:t>- che si caratterizza per </a:t>
            </a:r>
            <a:r>
              <a:rPr lang="it-IT" sz="1500" dirty="0"/>
              <a:t>il suo processo di  </a:t>
            </a:r>
          </a:p>
          <a:p>
            <a:pPr marL="742950" lvl="1" indent="-285750">
              <a:buFont typeface="Arial" panose="020B0604020202020204" pitchFamily="34" charset="0"/>
              <a:buChar char="•"/>
            </a:pPr>
            <a:r>
              <a:rPr lang="it-IT" sz="1400" b="1" i="1" dirty="0"/>
              <a:t>monopolizzazione della forza </a:t>
            </a:r>
            <a:r>
              <a:rPr lang="it-IT" sz="1400" b="1" i="1" dirty="0" smtClean="0"/>
              <a:t>legittima</a:t>
            </a:r>
          </a:p>
          <a:p>
            <a:pPr marL="742950" lvl="1" indent="-285750">
              <a:buFont typeface="Arial" panose="020B0604020202020204" pitchFamily="34" charset="0"/>
              <a:buChar char="•"/>
            </a:pPr>
            <a:r>
              <a:rPr lang="it-IT" sz="1400" b="1" i="1" dirty="0" smtClean="0"/>
              <a:t>superamento </a:t>
            </a:r>
            <a:r>
              <a:rPr lang="it-IT" sz="1400" b="1" i="1" dirty="0"/>
              <a:t>della frammentazione feudale del potere</a:t>
            </a:r>
            <a:endParaRPr lang="it-IT" sz="1400" dirty="0"/>
          </a:p>
          <a:p>
            <a:pPr marL="742950" lvl="1" indent="-285750">
              <a:buFont typeface="Arial" panose="020B0604020202020204" pitchFamily="34" charset="0"/>
              <a:buChar char="•"/>
            </a:pPr>
            <a:r>
              <a:rPr lang="it-IT" sz="1400" b="1" i="1" dirty="0"/>
              <a:t>accentramento del potere contro i concorrenti poteri </a:t>
            </a:r>
            <a:r>
              <a:rPr lang="it-IT" sz="1400" b="1" i="1" dirty="0" smtClean="0"/>
              <a:t>nobiliari, clericali </a:t>
            </a:r>
            <a:r>
              <a:rPr lang="it-IT" sz="1400" b="1" i="1" dirty="0"/>
              <a:t>ed imperiali </a:t>
            </a:r>
            <a:endParaRPr lang="it-IT" sz="1400" dirty="0"/>
          </a:p>
          <a:p>
            <a:pPr marL="742950" lvl="1" indent="-285750">
              <a:buFont typeface="Arial" panose="020B0604020202020204" pitchFamily="34" charset="0"/>
              <a:buChar char="•"/>
            </a:pPr>
            <a:r>
              <a:rPr lang="it-IT" sz="1400" b="1" i="1" dirty="0"/>
              <a:t>razionalizzazione del diritto a discapito di quello feudale ed imperiale</a:t>
            </a:r>
            <a:endParaRPr lang="it-IT" sz="1400" dirty="0"/>
          </a:p>
        </p:txBody>
      </p:sp>
    </p:spTree>
    <p:extLst>
      <p:ext uri="{BB962C8B-B14F-4D97-AF65-F5344CB8AC3E}">
        <p14:creationId xmlns:p14="http://schemas.microsoft.com/office/powerpoint/2010/main" val="211042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1673" y="695455"/>
            <a:ext cx="10204211" cy="1262129"/>
          </a:xfrm>
          <a:ln>
            <a:solidFill>
              <a:schemeClr val="tx1"/>
            </a:solidFill>
          </a:ln>
        </p:spPr>
        <p:txBody>
          <a:bodyPr/>
          <a:lstStyle/>
          <a:p>
            <a:pPr>
              <a:lnSpc>
                <a:spcPct val="150000"/>
              </a:lnSpc>
            </a:pPr>
            <a:r>
              <a:rPr lang="it-IT" sz="1500" dirty="0">
                <a:solidFill>
                  <a:srgbClr val="002060"/>
                </a:solidFill>
                <a:latin typeface="+mn-lt"/>
                <a:ea typeface="+mn-ea"/>
                <a:cs typeface="+mn-cs"/>
              </a:rPr>
              <a:t>D</a:t>
            </a:r>
            <a:r>
              <a:rPr lang="it-IT" sz="1500" dirty="0" smtClean="0">
                <a:solidFill>
                  <a:srgbClr val="002060"/>
                </a:solidFill>
                <a:latin typeface="+mn-lt"/>
                <a:ea typeface="+mn-ea"/>
                <a:cs typeface="+mn-cs"/>
              </a:rPr>
              <a:t>a </a:t>
            </a:r>
            <a:r>
              <a:rPr lang="it-IT" sz="1500" dirty="0">
                <a:solidFill>
                  <a:srgbClr val="002060"/>
                </a:solidFill>
                <a:latin typeface="+mn-lt"/>
                <a:ea typeface="+mn-ea"/>
                <a:cs typeface="+mn-cs"/>
              </a:rPr>
              <a:t>tali premesse consegue la definizione di </a:t>
            </a:r>
            <a:r>
              <a:rPr lang="it-IT" sz="1500" b="1" u="sng" dirty="0">
                <a:solidFill>
                  <a:srgbClr val="002060"/>
                </a:solidFill>
                <a:latin typeface="+mn-lt"/>
                <a:ea typeface="+mn-ea"/>
                <a:cs typeface="+mn-cs"/>
              </a:rPr>
              <a:t>assolutismo</a:t>
            </a:r>
            <a:r>
              <a:rPr lang="it-IT" sz="1500" dirty="0">
                <a:solidFill>
                  <a:srgbClr val="002060"/>
                </a:solidFill>
                <a:latin typeface="+mn-lt"/>
                <a:ea typeface="+mn-ea"/>
                <a:cs typeface="+mn-cs"/>
              </a:rPr>
              <a:t>, “</a:t>
            </a:r>
            <a:r>
              <a:rPr lang="it-IT" sz="1500" i="1" dirty="0">
                <a:solidFill>
                  <a:srgbClr val="002060"/>
                </a:solidFill>
                <a:latin typeface="+mn-lt"/>
                <a:ea typeface="+mn-ea"/>
                <a:cs typeface="+mn-cs"/>
              </a:rPr>
              <a:t>come quella forma di governo in cui il detentore del potere esercita quest’ultimo senza dipendenze o controlli da parte di altre istanze, superiori o inferiori</a:t>
            </a:r>
            <a:r>
              <a:rPr lang="it-IT" sz="1500" dirty="0">
                <a:solidFill>
                  <a:srgbClr val="002060"/>
                </a:solidFill>
                <a:latin typeface="+mn-lt"/>
                <a:ea typeface="+mn-ea"/>
                <a:cs typeface="+mn-cs"/>
              </a:rPr>
              <a:t>”, trovando la sua radice nella formula romanistica “</a:t>
            </a:r>
            <a:r>
              <a:rPr lang="it-IT" sz="1500" i="1" dirty="0" err="1">
                <a:solidFill>
                  <a:srgbClr val="002060"/>
                </a:solidFill>
                <a:latin typeface="+mn-lt"/>
                <a:ea typeface="+mn-ea"/>
                <a:cs typeface="+mn-cs"/>
              </a:rPr>
              <a:t>princeps</a:t>
            </a:r>
            <a:r>
              <a:rPr lang="it-IT" sz="1500" i="1" dirty="0">
                <a:solidFill>
                  <a:srgbClr val="002060"/>
                </a:solidFill>
                <a:latin typeface="+mn-lt"/>
                <a:ea typeface="+mn-ea"/>
                <a:cs typeface="+mn-cs"/>
              </a:rPr>
              <a:t> </a:t>
            </a:r>
            <a:r>
              <a:rPr lang="it-IT" sz="1500" i="1" dirty="0" err="1">
                <a:solidFill>
                  <a:srgbClr val="002060"/>
                </a:solidFill>
                <a:latin typeface="+mn-lt"/>
                <a:ea typeface="+mn-ea"/>
                <a:cs typeface="+mn-cs"/>
              </a:rPr>
              <a:t>legibus</a:t>
            </a:r>
            <a:r>
              <a:rPr lang="it-IT" sz="1500" i="1" dirty="0">
                <a:solidFill>
                  <a:srgbClr val="002060"/>
                </a:solidFill>
                <a:latin typeface="+mn-lt"/>
                <a:ea typeface="+mn-ea"/>
                <a:cs typeface="+mn-cs"/>
              </a:rPr>
              <a:t> </a:t>
            </a:r>
            <a:r>
              <a:rPr lang="it-IT" sz="1500" i="1" dirty="0" err="1">
                <a:solidFill>
                  <a:srgbClr val="002060"/>
                </a:solidFill>
                <a:latin typeface="+mn-lt"/>
                <a:ea typeface="+mn-ea"/>
                <a:cs typeface="+mn-cs"/>
              </a:rPr>
              <a:t>solutus</a:t>
            </a:r>
            <a:r>
              <a:rPr lang="it-IT" sz="1500" dirty="0" smtClean="0">
                <a:solidFill>
                  <a:srgbClr val="002060"/>
                </a:solidFill>
                <a:latin typeface="+mn-lt"/>
                <a:ea typeface="+mn-ea"/>
                <a:cs typeface="+mn-cs"/>
              </a:rPr>
              <a:t>”.</a:t>
            </a:r>
            <a:endParaRPr lang="it-IT" sz="2400" cap="small" dirty="0">
              <a:solidFill>
                <a:srgbClr val="002060"/>
              </a:solidFill>
            </a:endParaRPr>
          </a:p>
        </p:txBody>
      </p:sp>
      <p:sp>
        <p:nvSpPr>
          <p:cNvPr id="3" name="Rettangolo 2"/>
          <p:cNvSpPr/>
          <p:nvPr/>
        </p:nvSpPr>
        <p:spPr>
          <a:xfrm>
            <a:off x="991673" y="2094110"/>
            <a:ext cx="10264461" cy="1923604"/>
          </a:xfrm>
          <a:prstGeom prst="rect">
            <a:avLst/>
          </a:prstGeom>
          <a:ln>
            <a:solidFill>
              <a:schemeClr val="tx1"/>
            </a:solidFill>
          </a:ln>
        </p:spPr>
        <p:txBody>
          <a:bodyPr wrap="square">
            <a:spAutoFit/>
          </a:bodyPr>
          <a:lstStyle/>
          <a:p>
            <a:r>
              <a:rPr lang="it-IT" sz="1400" dirty="0" smtClean="0">
                <a:solidFill>
                  <a:srgbClr val="002060"/>
                </a:solidFill>
              </a:rPr>
              <a:t> </a:t>
            </a:r>
            <a:endParaRPr lang="it-IT" sz="1400" dirty="0">
              <a:solidFill>
                <a:srgbClr val="002060"/>
              </a:solidFill>
            </a:endParaRPr>
          </a:p>
          <a:p>
            <a:r>
              <a:rPr lang="it-IT" sz="1500" dirty="0" smtClean="0">
                <a:solidFill>
                  <a:srgbClr val="002060"/>
                </a:solidFill>
              </a:rPr>
              <a:t>Assenza </a:t>
            </a:r>
            <a:r>
              <a:rPr lang="it-IT" sz="1500" dirty="0">
                <a:solidFill>
                  <a:srgbClr val="002060"/>
                </a:solidFill>
              </a:rPr>
              <a:t>di dipendenza che non significa però, illimitatezza del </a:t>
            </a:r>
            <a:r>
              <a:rPr lang="it-IT" sz="1500" b="1" dirty="0">
                <a:solidFill>
                  <a:srgbClr val="002060"/>
                </a:solidFill>
              </a:rPr>
              <a:t>potere</a:t>
            </a:r>
            <a:r>
              <a:rPr lang="it-IT" sz="1500" dirty="0">
                <a:solidFill>
                  <a:srgbClr val="002060"/>
                </a:solidFill>
              </a:rPr>
              <a:t> che, al contrario, </a:t>
            </a:r>
            <a:r>
              <a:rPr lang="it-IT" sz="1500" b="1" dirty="0">
                <a:solidFill>
                  <a:srgbClr val="002060"/>
                </a:solidFill>
              </a:rPr>
              <a:t>incontra i propri </a:t>
            </a:r>
            <a:r>
              <a:rPr lang="it-IT" sz="1500" b="1" dirty="0" smtClean="0">
                <a:solidFill>
                  <a:srgbClr val="002060"/>
                </a:solidFill>
              </a:rPr>
              <a:t>limiti </a:t>
            </a:r>
            <a:r>
              <a:rPr lang="it-IT" sz="1500" dirty="0" smtClean="0">
                <a:solidFill>
                  <a:srgbClr val="002060"/>
                </a:solidFill>
              </a:rPr>
              <a:t>(come affermato da </a:t>
            </a:r>
            <a:r>
              <a:rPr lang="it-IT" sz="1500" dirty="0" err="1" smtClean="0">
                <a:solidFill>
                  <a:srgbClr val="002060"/>
                </a:solidFill>
              </a:rPr>
              <a:t>Bodin</a:t>
            </a:r>
            <a:r>
              <a:rPr lang="it-IT" sz="1500" dirty="0" smtClean="0">
                <a:solidFill>
                  <a:srgbClr val="002060"/>
                </a:solidFill>
              </a:rPr>
              <a:t>):</a:t>
            </a:r>
          </a:p>
          <a:p>
            <a:endParaRPr lang="it-IT" sz="1500" dirty="0" smtClean="0">
              <a:solidFill>
                <a:srgbClr val="002060"/>
              </a:solidFill>
            </a:endParaRPr>
          </a:p>
          <a:p>
            <a:pPr marL="342900" indent="-342900">
              <a:buAutoNum type="arabicParenR"/>
            </a:pPr>
            <a:r>
              <a:rPr lang="it-IT" sz="1500" b="1" dirty="0">
                <a:solidFill>
                  <a:srgbClr val="002060"/>
                </a:solidFill>
              </a:rPr>
              <a:t>n</a:t>
            </a:r>
            <a:r>
              <a:rPr lang="it-IT" sz="1500" b="1" dirty="0" smtClean="0">
                <a:solidFill>
                  <a:srgbClr val="002060"/>
                </a:solidFill>
              </a:rPr>
              <a:t>elle leggi divine</a:t>
            </a:r>
          </a:p>
          <a:p>
            <a:pPr marL="342900" indent="-342900">
              <a:buAutoNum type="arabicParenR"/>
            </a:pPr>
            <a:r>
              <a:rPr lang="it-IT" sz="1500" b="1" dirty="0">
                <a:solidFill>
                  <a:srgbClr val="002060"/>
                </a:solidFill>
              </a:rPr>
              <a:t>n</a:t>
            </a:r>
            <a:r>
              <a:rPr lang="it-IT" sz="1500" b="1" dirty="0" smtClean="0">
                <a:solidFill>
                  <a:srgbClr val="002060"/>
                </a:solidFill>
              </a:rPr>
              <a:t>elle leggi naturali</a:t>
            </a:r>
          </a:p>
          <a:p>
            <a:pPr marL="342900" indent="-342900">
              <a:buAutoNum type="arabicParenR"/>
            </a:pPr>
            <a:r>
              <a:rPr lang="it-IT" sz="1500" b="1" dirty="0">
                <a:solidFill>
                  <a:srgbClr val="002060"/>
                </a:solidFill>
              </a:rPr>
              <a:t>n</a:t>
            </a:r>
            <a:r>
              <a:rPr lang="it-IT" sz="1500" b="1" dirty="0" smtClean="0">
                <a:solidFill>
                  <a:srgbClr val="002060"/>
                </a:solidFill>
              </a:rPr>
              <a:t>elle leggi fondamentali dello Stato</a:t>
            </a:r>
          </a:p>
          <a:p>
            <a:pPr marL="342900" indent="-342900">
              <a:buAutoNum type="arabicParenR"/>
            </a:pPr>
            <a:r>
              <a:rPr lang="it-IT" sz="1500" b="1" dirty="0">
                <a:solidFill>
                  <a:srgbClr val="002060"/>
                </a:solidFill>
              </a:rPr>
              <a:t>n</a:t>
            </a:r>
            <a:r>
              <a:rPr lang="it-IT" sz="1500" b="1" dirty="0" smtClean="0">
                <a:solidFill>
                  <a:srgbClr val="002060"/>
                </a:solidFill>
              </a:rPr>
              <a:t>ella proprietà privata</a:t>
            </a:r>
            <a:endParaRPr lang="it-IT" sz="1500" dirty="0">
              <a:solidFill>
                <a:srgbClr val="002060"/>
              </a:solidFill>
            </a:endParaRPr>
          </a:p>
        </p:txBody>
      </p:sp>
      <p:sp>
        <p:nvSpPr>
          <p:cNvPr id="5" name="Rettangolo 4"/>
          <p:cNvSpPr/>
          <p:nvPr/>
        </p:nvSpPr>
        <p:spPr>
          <a:xfrm>
            <a:off x="989525" y="4204118"/>
            <a:ext cx="10264461" cy="1477328"/>
          </a:xfrm>
          <a:prstGeom prst="rect">
            <a:avLst/>
          </a:prstGeom>
          <a:ln>
            <a:solidFill>
              <a:schemeClr val="tx1"/>
            </a:solidFill>
          </a:ln>
        </p:spPr>
        <p:txBody>
          <a:bodyPr wrap="square">
            <a:spAutoFit/>
          </a:bodyPr>
          <a:lstStyle/>
          <a:p>
            <a:r>
              <a:rPr lang="it-IT" sz="1400" dirty="0" smtClean="0">
                <a:solidFill>
                  <a:srgbClr val="002060"/>
                </a:solidFill>
              </a:rPr>
              <a:t> </a:t>
            </a:r>
            <a:endParaRPr lang="it-IT" sz="1400" dirty="0">
              <a:solidFill>
                <a:srgbClr val="002060"/>
              </a:solidFill>
            </a:endParaRPr>
          </a:p>
          <a:p>
            <a:pPr algn="just"/>
            <a:r>
              <a:rPr lang="it-IT" b="1" dirty="0">
                <a:solidFill>
                  <a:srgbClr val="002060"/>
                </a:solidFill>
              </a:rPr>
              <a:t>Molteplici furono le componenti </a:t>
            </a:r>
            <a:r>
              <a:rPr lang="it-IT" b="1" dirty="0" smtClean="0">
                <a:solidFill>
                  <a:srgbClr val="002060"/>
                </a:solidFill>
              </a:rPr>
              <a:t>che </a:t>
            </a:r>
            <a:r>
              <a:rPr lang="it-IT" b="1" dirty="0">
                <a:solidFill>
                  <a:srgbClr val="002060"/>
                </a:solidFill>
              </a:rPr>
              <a:t>alimentarono e contribuirono alla formazione e allo sviluppo del moderno Stato </a:t>
            </a:r>
            <a:r>
              <a:rPr lang="it-IT" b="1" dirty="0" smtClean="0">
                <a:solidFill>
                  <a:srgbClr val="002060"/>
                </a:solidFill>
              </a:rPr>
              <a:t>assoluto</a:t>
            </a:r>
          </a:p>
          <a:p>
            <a:pPr algn="ctr"/>
            <a:endParaRPr lang="it-IT" sz="700" b="1" dirty="0" smtClean="0">
              <a:solidFill>
                <a:srgbClr val="002060"/>
              </a:solidFill>
            </a:endParaRPr>
          </a:p>
          <a:p>
            <a:pPr algn="ctr"/>
            <a:r>
              <a:rPr lang="it-IT" dirty="0" smtClean="0">
                <a:solidFill>
                  <a:srgbClr val="002060"/>
                </a:solidFill>
              </a:rPr>
              <a:t> </a:t>
            </a:r>
            <a:r>
              <a:rPr lang="it-IT" b="1" dirty="0" smtClean="0">
                <a:solidFill>
                  <a:srgbClr val="002060"/>
                </a:solidFill>
              </a:rPr>
              <a:t>Le radici </a:t>
            </a:r>
            <a:r>
              <a:rPr lang="it-IT" b="1" dirty="0" err="1" smtClean="0">
                <a:solidFill>
                  <a:srgbClr val="002060"/>
                </a:solidFill>
              </a:rPr>
              <a:t>giusdottrinali</a:t>
            </a:r>
            <a:r>
              <a:rPr lang="it-IT" b="1" dirty="0" smtClean="0">
                <a:solidFill>
                  <a:srgbClr val="002060"/>
                </a:solidFill>
              </a:rPr>
              <a:t> dell’assolutismo</a:t>
            </a:r>
          </a:p>
          <a:p>
            <a:pPr algn="ctr"/>
            <a:endParaRPr lang="it-IT" sz="1500" dirty="0" smtClean="0">
              <a:solidFill>
                <a:srgbClr val="002060"/>
              </a:solidFill>
            </a:endParaRPr>
          </a:p>
        </p:txBody>
      </p:sp>
    </p:spTree>
    <p:extLst>
      <p:ext uri="{BB962C8B-B14F-4D97-AF65-F5344CB8AC3E}">
        <p14:creationId xmlns:p14="http://schemas.microsoft.com/office/powerpoint/2010/main" val="87324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963769" y="526109"/>
            <a:ext cx="10264461" cy="1708160"/>
          </a:xfrm>
          <a:prstGeom prst="rect">
            <a:avLst/>
          </a:prstGeom>
          <a:ln>
            <a:solidFill>
              <a:schemeClr val="tx1"/>
            </a:solidFill>
          </a:ln>
        </p:spPr>
        <p:txBody>
          <a:bodyPr wrap="square">
            <a:spAutoFit/>
          </a:bodyPr>
          <a:lstStyle/>
          <a:p>
            <a:pPr algn="just">
              <a:lnSpc>
                <a:spcPct val="150000"/>
              </a:lnSpc>
            </a:pPr>
            <a:r>
              <a:rPr lang="it-IT" sz="2000" b="1" dirty="0" smtClean="0">
                <a:solidFill>
                  <a:srgbClr val="002060"/>
                </a:solidFill>
              </a:rPr>
              <a:t> i </a:t>
            </a:r>
            <a:r>
              <a:rPr lang="it-IT" sz="2000" b="1" i="1" dirty="0" err="1" smtClean="0">
                <a:solidFill>
                  <a:srgbClr val="002060"/>
                </a:solidFill>
              </a:rPr>
              <a:t>Politiques</a:t>
            </a:r>
            <a:r>
              <a:rPr lang="it-IT" sz="2000" b="1" i="1" dirty="0" smtClean="0">
                <a:solidFill>
                  <a:srgbClr val="002060"/>
                </a:solidFill>
              </a:rPr>
              <a:t> </a:t>
            </a:r>
            <a:r>
              <a:rPr lang="it-IT" sz="2000" dirty="0">
                <a:solidFill>
                  <a:srgbClr val="002060"/>
                </a:solidFill>
              </a:rPr>
              <a:t>nel contesto delle guerre di religioni in Francia proposero come soluzione al conflitto </a:t>
            </a:r>
            <a:r>
              <a:rPr lang="it-IT" sz="2000" u="sng" dirty="0">
                <a:solidFill>
                  <a:srgbClr val="002060"/>
                </a:solidFill>
              </a:rPr>
              <a:t>un nuovo ideale di ordine e di pace imperniato sulla sovranità del principe e su una nuova ed efficiente organizzazione dei suoi </a:t>
            </a:r>
            <a:r>
              <a:rPr lang="it-IT" sz="2000" u="sng" dirty="0" smtClean="0">
                <a:solidFill>
                  <a:srgbClr val="002060"/>
                </a:solidFill>
              </a:rPr>
              <a:t>uffici</a:t>
            </a:r>
            <a:endParaRPr lang="it-IT" sz="2000" i="1" dirty="0">
              <a:solidFill>
                <a:srgbClr val="002060"/>
              </a:solidFill>
            </a:endParaRPr>
          </a:p>
          <a:p>
            <a:pPr algn="ctr"/>
            <a:endParaRPr lang="it-IT" sz="1500" dirty="0" smtClean="0">
              <a:solidFill>
                <a:srgbClr val="002060"/>
              </a:solidFill>
            </a:endParaRPr>
          </a:p>
        </p:txBody>
      </p:sp>
      <p:sp>
        <p:nvSpPr>
          <p:cNvPr id="8" name="Rettangolo 7"/>
          <p:cNvSpPr/>
          <p:nvPr/>
        </p:nvSpPr>
        <p:spPr>
          <a:xfrm>
            <a:off x="6786563" y="565915"/>
            <a:ext cx="3048000" cy="369332"/>
          </a:xfrm>
          <a:prstGeom prst="rect">
            <a:avLst/>
          </a:prstGeom>
        </p:spPr>
        <p:txBody>
          <a:bodyPr>
            <a:spAutoFit/>
          </a:bodyPr>
          <a:lstStyle/>
          <a:p>
            <a:pPr lvl="0"/>
            <a:r>
              <a:rPr lang="it-IT" b="1" u="sng" dirty="0" smtClean="0">
                <a:solidFill>
                  <a:prstClr val="white"/>
                </a:solidFill>
              </a:rPr>
              <a:t>i</a:t>
            </a:r>
            <a:endParaRPr lang="it-IT" dirty="0">
              <a:solidFill>
                <a:prstClr val="white"/>
              </a:solidFill>
            </a:endParaRPr>
          </a:p>
        </p:txBody>
      </p:sp>
      <p:sp>
        <p:nvSpPr>
          <p:cNvPr id="9" name="Rettangolo 8"/>
          <p:cNvSpPr/>
          <p:nvPr/>
        </p:nvSpPr>
        <p:spPr>
          <a:xfrm>
            <a:off x="974500" y="2520206"/>
            <a:ext cx="10264461" cy="3046988"/>
          </a:xfrm>
          <a:prstGeom prst="rect">
            <a:avLst/>
          </a:prstGeom>
          <a:ln>
            <a:solidFill>
              <a:schemeClr val="tx1"/>
            </a:solidFill>
          </a:ln>
        </p:spPr>
        <p:txBody>
          <a:bodyPr wrap="square">
            <a:spAutoFit/>
          </a:bodyPr>
          <a:lstStyle/>
          <a:p>
            <a:pPr>
              <a:lnSpc>
                <a:spcPct val="150000"/>
              </a:lnSpc>
            </a:pPr>
            <a:r>
              <a:rPr lang="it-IT" sz="2000" dirty="0">
                <a:solidFill>
                  <a:srgbClr val="002060"/>
                </a:solidFill>
              </a:rPr>
              <a:t> </a:t>
            </a:r>
            <a:r>
              <a:rPr lang="it-IT" dirty="0" smtClean="0">
                <a:solidFill>
                  <a:srgbClr val="002060"/>
                </a:solidFill>
              </a:rPr>
              <a:t>Il </a:t>
            </a:r>
            <a:r>
              <a:rPr lang="it-IT" dirty="0">
                <a:solidFill>
                  <a:srgbClr val="002060"/>
                </a:solidFill>
              </a:rPr>
              <a:t>partito dei </a:t>
            </a:r>
            <a:r>
              <a:rPr lang="it-IT" b="1" i="1" dirty="0" err="1">
                <a:solidFill>
                  <a:srgbClr val="002060"/>
                </a:solidFill>
              </a:rPr>
              <a:t>Politiques</a:t>
            </a:r>
            <a:r>
              <a:rPr lang="it-IT" dirty="0">
                <a:solidFill>
                  <a:srgbClr val="002060"/>
                </a:solidFill>
              </a:rPr>
              <a:t> attuò una vera e propria rivoluzione dei valori </a:t>
            </a:r>
            <a:r>
              <a:rPr lang="it-IT" dirty="0" smtClean="0">
                <a:solidFill>
                  <a:srgbClr val="002060"/>
                </a:solidFill>
              </a:rPr>
              <a:t>dell’epoca:</a:t>
            </a:r>
            <a:endParaRPr lang="it-IT" dirty="0">
              <a:solidFill>
                <a:srgbClr val="002060"/>
              </a:solidFill>
            </a:endParaRPr>
          </a:p>
          <a:p>
            <a:pPr marL="342900" lvl="0" indent="-342900">
              <a:lnSpc>
                <a:spcPct val="150000"/>
              </a:lnSpc>
              <a:buFont typeface="Wingdings" panose="05000000000000000000" pitchFamily="2" charset="2"/>
              <a:buChar char="§"/>
            </a:pPr>
            <a:r>
              <a:rPr lang="it-IT" dirty="0">
                <a:solidFill>
                  <a:srgbClr val="002060"/>
                </a:solidFill>
              </a:rPr>
              <a:t>affermando la separazione della politica dalla </a:t>
            </a:r>
            <a:r>
              <a:rPr lang="it-IT" dirty="0" smtClean="0">
                <a:solidFill>
                  <a:srgbClr val="002060"/>
                </a:solidFill>
              </a:rPr>
              <a:t>religione;</a:t>
            </a:r>
            <a:endParaRPr lang="it-IT" dirty="0">
              <a:solidFill>
                <a:srgbClr val="002060"/>
              </a:solidFill>
            </a:endParaRPr>
          </a:p>
          <a:p>
            <a:pPr marL="342900" lvl="0" indent="-342900">
              <a:lnSpc>
                <a:spcPct val="150000"/>
              </a:lnSpc>
              <a:buFont typeface="Wingdings" panose="05000000000000000000" pitchFamily="2" charset="2"/>
              <a:buChar char="§"/>
            </a:pPr>
            <a:r>
              <a:rPr lang="it-IT" dirty="0">
                <a:solidFill>
                  <a:srgbClr val="002060"/>
                </a:solidFill>
              </a:rPr>
              <a:t>considerando la politica come il perno della vita </a:t>
            </a:r>
            <a:r>
              <a:rPr lang="it-IT" dirty="0" smtClean="0">
                <a:solidFill>
                  <a:srgbClr val="002060"/>
                </a:solidFill>
              </a:rPr>
              <a:t>associata;</a:t>
            </a:r>
            <a:endParaRPr lang="it-IT" dirty="0">
              <a:solidFill>
                <a:srgbClr val="002060"/>
              </a:solidFill>
            </a:endParaRPr>
          </a:p>
          <a:p>
            <a:pPr marL="342900" lvl="0" indent="-342900">
              <a:lnSpc>
                <a:spcPct val="150000"/>
              </a:lnSpc>
              <a:buFont typeface="Wingdings" panose="05000000000000000000" pitchFamily="2" charset="2"/>
              <a:buChar char="§"/>
            </a:pPr>
            <a:r>
              <a:rPr lang="it-IT" dirty="0">
                <a:solidFill>
                  <a:srgbClr val="002060"/>
                </a:solidFill>
              </a:rPr>
              <a:t>propugnando l’ordine e la sicurezza come l’obiettivo principale di ogni comunità politica e </a:t>
            </a:r>
            <a:r>
              <a:rPr lang="it-IT" dirty="0" smtClean="0">
                <a:solidFill>
                  <a:srgbClr val="002060"/>
                </a:solidFill>
              </a:rPr>
              <a:t>sociale;</a:t>
            </a:r>
            <a:endParaRPr lang="it-IT" dirty="0">
              <a:solidFill>
                <a:srgbClr val="002060"/>
              </a:solidFill>
            </a:endParaRPr>
          </a:p>
          <a:p>
            <a:pPr marL="342900" indent="-342900">
              <a:lnSpc>
                <a:spcPct val="150000"/>
              </a:lnSpc>
              <a:buFont typeface="Wingdings" panose="05000000000000000000" pitchFamily="2" charset="2"/>
              <a:buChar char="§"/>
            </a:pPr>
            <a:r>
              <a:rPr lang="it-IT" dirty="0">
                <a:solidFill>
                  <a:srgbClr val="002060"/>
                </a:solidFill>
              </a:rPr>
              <a:t>individuando nella legge (cioè nel comando del principe) lo strumento più efficace per raggiungere l’ordine e la pace </a:t>
            </a:r>
            <a:r>
              <a:rPr lang="it-IT" dirty="0" smtClean="0">
                <a:solidFill>
                  <a:srgbClr val="002060"/>
                </a:solidFill>
              </a:rPr>
              <a:t>sociale.</a:t>
            </a:r>
            <a:endParaRPr lang="it-IT" sz="1500" dirty="0" smtClean="0">
              <a:solidFill>
                <a:srgbClr val="002060"/>
              </a:solidFill>
            </a:endParaRPr>
          </a:p>
        </p:txBody>
      </p:sp>
    </p:spTree>
    <p:extLst>
      <p:ext uri="{BB962C8B-B14F-4D97-AF65-F5344CB8AC3E}">
        <p14:creationId xmlns:p14="http://schemas.microsoft.com/office/powerpoint/2010/main" val="420350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1400530"/>
          </a:xfrm>
          <a:ln>
            <a:solidFill>
              <a:schemeClr val="tx1"/>
            </a:solidFill>
          </a:ln>
        </p:spPr>
        <p:txBody>
          <a:bodyPr/>
          <a:lstStyle/>
          <a:p>
            <a:pPr algn="ctr"/>
            <a:r>
              <a:rPr lang="it-IT" b="1" dirty="0" smtClean="0">
                <a:cs typeface="Times New Roman" panose="02020603050405020304" pitchFamily="18" charset="0"/>
              </a:rPr>
              <a:t>Jean </a:t>
            </a:r>
            <a:r>
              <a:rPr lang="it-IT" b="1" dirty="0" err="1" smtClean="0">
                <a:cs typeface="Times New Roman" panose="02020603050405020304" pitchFamily="18" charset="0"/>
              </a:rPr>
              <a:t>Bodin</a:t>
            </a:r>
            <a:r>
              <a:rPr lang="it-IT" b="1" dirty="0">
                <a:cs typeface="Times New Roman" panose="02020603050405020304" pitchFamily="18" charset="0"/>
              </a:rPr>
              <a:t/>
            </a:r>
            <a:br>
              <a:rPr lang="it-IT" b="1" dirty="0">
                <a:cs typeface="Times New Roman" panose="02020603050405020304" pitchFamily="18" charset="0"/>
              </a:rPr>
            </a:br>
            <a:r>
              <a:rPr lang="it-IT" sz="2400" dirty="0" smtClean="0">
                <a:solidFill>
                  <a:srgbClr val="0070C0"/>
                </a:solidFill>
                <a:latin typeface="+mn-lt"/>
                <a:cs typeface="Times New Roman" panose="02020603050405020304" pitchFamily="18" charset="0"/>
              </a:rPr>
              <a:t>Angers 1529 </a:t>
            </a:r>
            <a:r>
              <a:rPr lang="it-IT" sz="2400" dirty="0">
                <a:solidFill>
                  <a:srgbClr val="0070C0"/>
                </a:solidFill>
                <a:latin typeface="+mn-lt"/>
                <a:cs typeface="Times New Roman" panose="02020603050405020304" pitchFamily="18" charset="0"/>
              </a:rPr>
              <a:t>– </a:t>
            </a:r>
            <a:r>
              <a:rPr lang="it-IT" sz="2400" dirty="0" err="1" smtClean="0">
                <a:solidFill>
                  <a:srgbClr val="0070C0"/>
                </a:solidFill>
                <a:latin typeface="+mn-lt"/>
                <a:cs typeface="Times New Roman" panose="02020603050405020304" pitchFamily="18" charset="0"/>
              </a:rPr>
              <a:t>Laon</a:t>
            </a:r>
            <a:r>
              <a:rPr lang="it-IT" sz="2400" dirty="0" smtClean="0">
                <a:solidFill>
                  <a:srgbClr val="0070C0"/>
                </a:solidFill>
                <a:latin typeface="+mn-lt"/>
                <a:cs typeface="Times New Roman" panose="02020603050405020304" pitchFamily="18" charset="0"/>
              </a:rPr>
              <a:t> 1596</a:t>
            </a:r>
            <a:endParaRPr lang="it-IT" sz="2400" dirty="0">
              <a:solidFill>
                <a:srgbClr val="0070C0"/>
              </a:solidFill>
              <a:latin typeface="+mn-lt"/>
            </a:endParaRPr>
          </a:p>
        </p:txBody>
      </p:sp>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2305147"/>
            <a:ext cx="10470523" cy="3219893"/>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70C0"/>
                </a:solidFill>
                <a:latin typeface="+mn-lt"/>
                <a:cs typeface="Times New Roman" panose="02020603050405020304" pitchFamily="18" charset="0"/>
              </a:rPr>
              <a:t>Introduzione </a:t>
            </a:r>
            <a:r>
              <a:rPr lang="it-IT" sz="2400" b="1" dirty="0" smtClean="0">
                <a:solidFill>
                  <a:srgbClr val="0070C0"/>
                </a:solidFill>
                <a:latin typeface="+mn-lt"/>
                <a:cs typeface="Times New Roman" panose="02020603050405020304" pitchFamily="18" charset="0"/>
              </a:rPr>
              <a:t>storico-politica</a:t>
            </a:r>
          </a:p>
          <a:p>
            <a:pPr lvl="0" algn="ctr"/>
            <a:endParaRPr lang="it-IT" sz="2400" b="1" dirty="0">
              <a:solidFill>
                <a:srgbClr val="0070C0"/>
              </a:solidFill>
              <a:latin typeface="+mn-lt"/>
              <a:cs typeface="Times New Roman" panose="02020603050405020304" pitchFamily="18" charset="0"/>
            </a:endParaRPr>
          </a:p>
          <a:p>
            <a:r>
              <a:rPr lang="it-IT" sz="1600" dirty="0" smtClean="0"/>
              <a:t>Il </a:t>
            </a:r>
            <a:r>
              <a:rPr lang="it-IT" sz="1600" dirty="0"/>
              <a:t>pensiero politico di </a:t>
            </a:r>
            <a:r>
              <a:rPr lang="it-IT" sz="1600" dirty="0" err="1"/>
              <a:t>Bodin</a:t>
            </a:r>
            <a:r>
              <a:rPr lang="it-IT" sz="1600" dirty="0"/>
              <a:t> </a:t>
            </a:r>
            <a:r>
              <a:rPr lang="it-IT" sz="1600" b="1" dirty="0"/>
              <a:t>ha per sfondo </a:t>
            </a:r>
            <a:endParaRPr lang="it-IT" sz="1600" dirty="0"/>
          </a:p>
          <a:p>
            <a:pPr lvl="0"/>
            <a:r>
              <a:rPr lang="it-IT" sz="1600" b="1" dirty="0" smtClean="0"/>
              <a:t>- le </a:t>
            </a:r>
            <a:r>
              <a:rPr lang="it-IT" sz="1600" b="1" dirty="0"/>
              <a:t>drammatiche </a:t>
            </a:r>
            <a:r>
              <a:rPr lang="it-IT" sz="1600" b="1" u="sng" dirty="0">
                <a:solidFill>
                  <a:srgbClr val="92D050"/>
                </a:solidFill>
              </a:rPr>
              <a:t>vicende delle guerre di religione in Francia</a:t>
            </a:r>
            <a:r>
              <a:rPr lang="it-IT" sz="1600" u="sng" dirty="0">
                <a:solidFill>
                  <a:srgbClr val="92D050"/>
                </a:solidFill>
              </a:rPr>
              <a:t>  </a:t>
            </a:r>
            <a:r>
              <a:rPr lang="it-IT" sz="1600" dirty="0"/>
              <a:t>tra protestanti </a:t>
            </a:r>
            <a:r>
              <a:rPr lang="it-IT" sz="1600" dirty="0" err="1"/>
              <a:t>borboni</a:t>
            </a:r>
            <a:r>
              <a:rPr lang="it-IT" sz="1600" dirty="0"/>
              <a:t>-ugonotti e cattolici-guisa </a:t>
            </a:r>
          </a:p>
          <a:p>
            <a:pPr lvl="0"/>
            <a:r>
              <a:rPr lang="it-IT" sz="1600" b="1" dirty="0" smtClean="0"/>
              <a:t>- e </a:t>
            </a:r>
            <a:r>
              <a:rPr lang="it-IT" sz="1600" b="1" dirty="0"/>
              <a:t>un contesto europeo profondamente destabilizzato a tutti i livelli dalle conseguenze della Riforma</a:t>
            </a:r>
            <a:endParaRPr lang="it-IT" sz="1600" dirty="0"/>
          </a:p>
          <a:p>
            <a:r>
              <a:rPr lang="it-IT" sz="1600" b="1" dirty="0"/>
              <a:t> </a:t>
            </a:r>
            <a:endParaRPr lang="it-IT" sz="1600" dirty="0"/>
          </a:p>
          <a:p>
            <a:pPr lvl="0"/>
            <a:r>
              <a:rPr lang="it-IT" sz="1600" dirty="0"/>
              <a:t>…. ma anche </a:t>
            </a:r>
            <a:r>
              <a:rPr lang="it-IT" sz="1600" u="heavy" dirty="0"/>
              <a:t>rivitalizzato</a:t>
            </a:r>
            <a:r>
              <a:rPr lang="it-IT" sz="1600" dirty="0"/>
              <a:t> dall’allargamento di orizzonti e scambi </a:t>
            </a:r>
            <a:r>
              <a:rPr lang="it-IT" sz="1600" dirty="0" smtClean="0"/>
              <a:t>dovuto</a:t>
            </a:r>
          </a:p>
          <a:p>
            <a:pPr lvl="0"/>
            <a:r>
              <a:rPr lang="it-IT" sz="1600" dirty="0"/>
              <a:t>s</a:t>
            </a:r>
            <a:r>
              <a:rPr lang="it-IT" sz="1600" dirty="0" smtClean="0"/>
              <a:t>ia </a:t>
            </a:r>
            <a:r>
              <a:rPr lang="it-IT" sz="1600" dirty="0"/>
              <a:t>alla diffusione della cultura rinascimentale</a:t>
            </a:r>
          </a:p>
          <a:p>
            <a:r>
              <a:rPr lang="it-IT" sz="1600" dirty="0" smtClean="0"/>
              <a:t>sia </a:t>
            </a:r>
            <a:r>
              <a:rPr lang="it-IT" sz="1600" dirty="0"/>
              <a:t>alla scoperta del Nuovo Mondo </a:t>
            </a:r>
          </a:p>
          <a:p>
            <a:pPr algn="just"/>
            <a:endParaRPr lang="it-IT" sz="1600" dirty="0">
              <a:solidFill>
                <a:schemeClr val="tx1"/>
              </a:solidFill>
              <a:latin typeface="+mn-lt"/>
            </a:endParaRPr>
          </a:p>
        </p:txBody>
      </p:sp>
      <p:pic>
        <p:nvPicPr>
          <p:cNvPr id="1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2168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257818"/>
          </a:xfrm>
          <a:ln>
            <a:solidFill>
              <a:schemeClr val="tx1"/>
            </a:solidFill>
          </a:ln>
        </p:spPr>
        <p:txBody>
          <a:bodyPr/>
          <a:lstStyle/>
          <a:p>
            <a:pPr lvl="0"/>
            <a:r>
              <a:rPr lang="it-IT" sz="2400" b="1" dirty="0" smtClean="0">
                <a:solidFill>
                  <a:srgbClr val="FFFF00"/>
                </a:solidFill>
                <a:latin typeface="+mn-lt"/>
                <a:cs typeface="Times New Roman" panose="02020603050405020304" pitchFamily="18" charset="0"/>
              </a:rPr>
              <a:t>     </a:t>
            </a:r>
            <a:r>
              <a:rPr lang="it-IT" sz="2400" b="1" dirty="0" smtClean="0">
                <a:solidFill>
                  <a:srgbClr val="0070C0"/>
                </a:solidFill>
                <a:latin typeface="+mn-lt"/>
                <a:cs typeface="Times New Roman" panose="02020603050405020304" pitchFamily="18" charset="0"/>
              </a:rPr>
              <a:t>Breve </a:t>
            </a:r>
            <a:r>
              <a:rPr lang="it-IT" sz="2400" b="1" dirty="0">
                <a:solidFill>
                  <a:srgbClr val="0070C0"/>
                </a:solidFill>
                <a:latin typeface="+mn-lt"/>
                <a:cs typeface="Times New Roman" panose="02020603050405020304" pitchFamily="18" charset="0"/>
              </a:rPr>
              <a:t>profilo </a:t>
            </a:r>
            <a:r>
              <a:rPr lang="it-IT" sz="2400" b="1" dirty="0" smtClean="0">
                <a:solidFill>
                  <a:srgbClr val="0070C0"/>
                </a:solidFill>
                <a:latin typeface="+mn-lt"/>
                <a:cs typeface="Times New Roman" panose="02020603050405020304" pitchFamily="18" charset="0"/>
              </a:rPr>
              <a:t>biografico e le principali opere</a:t>
            </a:r>
            <a:br>
              <a:rPr lang="it-IT" sz="2400" b="1" dirty="0" smtClean="0">
                <a:solidFill>
                  <a:srgbClr val="0070C0"/>
                </a:solidFill>
                <a:latin typeface="+mn-lt"/>
                <a:cs typeface="Times New Roman" panose="02020603050405020304" pitchFamily="18" charset="0"/>
              </a:rPr>
            </a:br>
            <a:r>
              <a:rPr lang="it-IT" sz="2400" dirty="0"/>
              <a:t/>
            </a:r>
            <a:br>
              <a:rPr lang="it-IT" sz="2400" dirty="0"/>
            </a:br>
            <a:r>
              <a:rPr lang="it-IT" sz="1800" dirty="0"/>
              <a:t>G</a:t>
            </a:r>
            <a:r>
              <a:rPr lang="it-IT" sz="1800" dirty="0" smtClean="0"/>
              <a:t>iurista con un eccellente  cultura umanistica: </a:t>
            </a:r>
            <a:br>
              <a:rPr lang="it-IT" sz="1800" dirty="0" smtClean="0"/>
            </a:br>
            <a:r>
              <a:rPr lang="it-IT" sz="1800" b="1" dirty="0" smtClean="0"/>
              <a:t>1559</a:t>
            </a:r>
            <a:r>
              <a:rPr lang="it-IT" sz="1800" b="1" u="sng" dirty="0" smtClean="0"/>
              <a:t> </a:t>
            </a:r>
            <a:r>
              <a:rPr lang="it-IT" sz="1800" b="1" i="1" dirty="0" err="1" smtClean="0"/>
              <a:t>Oratio</a:t>
            </a:r>
            <a:r>
              <a:rPr lang="it-IT" sz="1800" b="1" i="1" dirty="0" smtClean="0"/>
              <a:t> </a:t>
            </a:r>
            <a:r>
              <a:rPr lang="it-IT" sz="1800" b="1" i="1" dirty="0"/>
              <a:t>de istituenda repubblica </a:t>
            </a:r>
            <a:r>
              <a:rPr lang="it-IT" sz="1800" b="1" i="1" dirty="0" err="1" smtClean="0"/>
              <a:t>juventude</a:t>
            </a:r>
            <a:r>
              <a:rPr lang="it-IT" sz="1800" dirty="0"/>
              <a:t/>
            </a:r>
            <a:br>
              <a:rPr lang="it-IT" sz="1800" dirty="0"/>
            </a:br>
            <a:r>
              <a:rPr lang="it-IT" sz="1800" dirty="0" smtClean="0"/>
              <a:t>Avvocato </a:t>
            </a:r>
            <a:r>
              <a:rPr lang="it-IT" sz="1800" dirty="0"/>
              <a:t>al Parlamento di Parigi dal 1561 </a:t>
            </a:r>
            <a:r>
              <a:rPr lang="it-IT" sz="1800" dirty="0" smtClean="0"/>
              <a:t/>
            </a:r>
            <a:br>
              <a:rPr lang="it-IT" sz="1800" dirty="0" smtClean="0"/>
            </a:br>
            <a:r>
              <a:rPr lang="it-IT" sz="1800" b="1" dirty="0" smtClean="0"/>
              <a:t>1566</a:t>
            </a:r>
            <a:r>
              <a:rPr lang="it-IT" sz="1800" dirty="0"/>
              <a:t> </a:t>
            </a:r>
            <a:r>
              <a:rPr lang="it-IT" sz="1800" b="1" i="1" dirty="0" err="1" smtClean="0"/>
              <a:t>Methodus</a:t>
            </a:r>
            <a:r>
              <a:rPr lang="it-IT" sz="1800" b="1" i="1" dirty="0" smtClean="0"/>
              <a:t> </a:t>
            </a:r>
            <a:r>
              <a:rPr lang="it-IT" sz="1800" b="1" i="1" dirty="0"/>
              <a:t>ad </a:t>
            </a:r>
            <a:r>
              <a:rPr lang="it-IT" sz="1800" b="1" i="1" dirty="0" err="1"/>
              <a:t>facilem</a:t>
            </a:r>
            <a:r>
              <a:rPr lang="it-IT" sz="1800" b="1" i="1" dirty="0"/>
              <a:t> </a:t>
            </a:r>
            <a:r>
              <a:rPr lang="it-IT" sz="1800" b="1" i="1" dirty="0" err="1"/>
              <a:t>historiarum</a:t>
            </a:r>
            <a:r>
              <a:rPr lang="it-IT" sz="1800" b="1" i="1" dirty="0"/>
              <a:t> </a:t>
            </a:r>
            <a:r>
              <a:rPr lang="it-IT" sz="1800" b="1" i="1" dirty="0" err="1"/>
              <a:t>cognitionem</a:t>
            </a:r>
            <a:r>
              <a:rPr lang="it-IT" sz="1800" dirty="0"/>
              <a:t> </a:t>
            </a:r>
            <a:br>
              <a:rPr lang="it-IT" sz="1800" dirty="0"/>
            </a:br>
            <a:r>
              <a:rPr lang="it-IT" sz="1800" b="1" dirty="0"/>
              <a:t>1576</a:t>
            </a:r>
            <a:r>
              <a:rPr lang="it-IT" sz="1800" dirty="0"/>
              <a:t> </a:t>
            </a:r>
            <a:r>
              <a:rPr lang="it-IT" sz="1800" dirty="0" smtClean="0"/>
              <a:t>i </a:t>
            </a:r>
            <a:r>
              <a:rPr lang="it-IT" sz="1800" b="1" i="1" dirty="0" err="1"/>
              <a:t>Six</a:t>
            </a:r>
            <a:r>
              <a:rPr lang="it-IT" sz="1800" b="1" i="1" dirty="0"/>
              <a:t> </a:t>
            </a:r>
            <a:r>
              <a:rPr lang="it-IT" sz="1800" b="1" i="1" dirty="0" err="1"/>
              <a:t>livres</a:t>
            </a:r>
            <a:r>
              <a:rPr lang="it-IT" sz="1800" b="1" i="1" dirty="0"/>
              <a:t> de la </a:t>
            </a:r>
            <a:r>
              <a:rPr lang="it-IT" sz="1800" b="1" i="1" dirty="0" err="1"/>
              <a:t>Répubblique</a:t>
            </a:r>
            <a:r>
              <a:rPr lang="it-IT" sz="1800" dirty="0"/>
              <a:t> più volte ripubblicato con aggiunte e varianti fino alla versione latina del </a:t>
            </a:r>
            <a:r>
              <a:rPr lang="it-IT" sz="1800" b="1" dirty="0"/>
              <a:t>1586</a:t>
            </a:r>
            <a:r>
              <a:rPr lang="it-IT" sz="1800" dirty="0"/>
              <a:t/>
            </a:r>
            <a:br>
              <a:rPr lang="it-IT" sz="1800" dirty="0"/>
            </a:br>
            <a:r>
              <a:rPr lang="it-IT" sz="1800" dirty="0" smtClean="0"/>
              <a:t/>
            </a:r>
            <a:br>
              <a:rPr lang="it-IT" sz="1800" dirty="0" smtClean="0"/>
            </a:br>
            <a:r>
              <a:rPr lang="it-IT" sz="1800" dirty="0" smtClean="0"/>
              <a:t>Fu </a:t>
            </a:r>
            <a:r>
              <a:rPr lang="it-IT" sz="1800" dirty="0"/>
              <a:t>deputato del Terzo Stato agli stati Generali di Blois (1576-77)</a:t>
            </a:r>
            <a:br>
              <a:rPr lang="it-IT" sz="1800" dirty="0"/>
            </a:br>
            <a:r>
              <a:rPr lang="it-IT" sz="1800" dirty="0"/>
              <a:t>Fu per qualche anno al seguito di Francesco d’</a:t>
            </a:r>
            <a:r>
              <a:rPr lang="it-IT" sz="1800" dirty="0" err="1"/>
              <a:t>Alencon</a:t>
            </a:r>
            <a:r>
              <a:rPr lang="it-IT" sz="1800" dirty="0"/>
              <a:t> (il minore dei figli di Caterina de Medici) erede al trono e come lui favorevole ad </a:t>
            </a:r>
            <a:r>
              <a:rPr lang="it-IT" sz="1800" dirty="0" smtClean="0"/>
              <a:t>una politica </a:t>
            </a:r>
            <a:r>
              <a:rPr lang="it-IT" sz="1800" dirty="0"/>
              <a:t>di accordo con i </a:t>
            </a:r>
            <a:r>
              <a:rPr lang="it-IT" sz="1800" dirty="0" smtClean="0"/>
              <a:t>protestanti</a:t>
            </a:r>
            <a:br>
              <a:rPr lang="it-IT" sz="1800" dirty="0" smtClean="0"/>
            </a:br>
            <a:r>
              <a:rPr lang="it-IT" sz="1800" dirty="0"/>
              <a:t/>
            </a:r>
            <a:br>
              <a:rPr lang="it-IT" sz="1800" dirty="0"/>
            </a:br>
            <a:r>
              <a:rPr lang="it-IT" sz="1800" dirty="0"/>
              <a:t>La prematura scomparsa del principe Francesco d’</a:t>
            </a:r>
            <a:r>
              <a:rPr lang="it-IT" sz="1800" dirty="0" err="1"/>
              <a:t>Alencon</a:t>
            </a:r>
            <a:r>
              <a:rPr lang="it-IT" sz="1800" dirty="0"/>
              <a:t> (1584) spegne le speranze politiche e di ascesa personale di </a:t>
            </a:r>
            <a:r>
              <a:rPr lang="it-IT" sz="1800" dirty="0" err="1" smtClean="0"/>
              <a:t>Bodin</a:t>
            </a:r>
            <a:r>
              <a:rPr lang="it-IT" sz="1800" dirty="0" smtClean="0"/>
              <a:t/>
            </a:r>
            <a:br>
              <a:rPr lang="it-IT" sz="1800" dirty="0" smtClean="0"/>
            </a:br>
            <a:r>
              <a:rPr lang="it-IT" sz="1800" dirty="0"/>
              <a:t/>
            </a:r>
            <a:br>
              <a:rPr lang="it-IT" sz="1800" dirty="0"/>
            </a:br>
            <a:r>
              <a:rPr lang="it-IT" sz="1800" dirty="0"/>
              <a:t>Muore di peste a </a:t>
            </a:r>
            <a:r>
              <a:rPr lang="it-IT" sz="1800" dirty="0" err="1"/>
              <a:t>Laon</a:t>
            </a:r>
            <a:r>
              <a:rPr lang="it-IT" sz="1800" dirty="0"/>
              <a:t> nel 1596</a:t>
            </a:r>
            <a:r>
              <a:rPr lang="it-IT" sz="1600" dirty="0">
                <a:solidFill>
                  <a:schemeClr val="tx1"/>
                </a:solidFill>
                <a:latin typeface="+mn-lt"/>
                <a:cs typeface="Times New Roman" panose="02020603050405020304" pitchFamily="18" charset="0"/>
              </a:rPr>
              <a:t/>
            </a:r>
            <a:br>
              <a:rPr lang="it-IT" sz="1600" dirty="0">
                <a:solidFill>
                  <a:schemeClr val="tx1"/>
                </a:solidFill>
                <a:latin typeface="+mn-lt"/>
                <a:cs typeface="Times New Roman" panose="02020603050405020304" pitchFamily="18" charset="0"/>
              </a:rPr>
            </a:br>
            <a:endParaRPr lang="it-IT" sz="1600" dirty="0">
              <a:solidFill>
                <a:schemeClr val="tx1"/>
              </a:solidFill>
              <a:latin typeface="+mn-lt"/>
              <a:cs typeface="Times New Roman" panose="02020603050405020304" pitchFamily="18" charset="0"/>
            </a:endParaRPr>
          </a:p>
        </p:txBody>
      </p:sp>
      <p:pic>
        <p:nvPicPr>
          <p:cNvPr id="11"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3313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Descrizione del corso</a:t>
            </a:r>
            <a:endParaRPr lang="it-IT" dirty="0"/>
          </a:p>
        </p:txBody>
      </p:sp>
      <p:sp>
        <p:nvSpPr>
          <p:cNvPr id="3" name="Segnaposto contenuto 2"/>
          <p:cNvSpPr>
            <a:spLocks noGrp="1"/>
          </p:cNvSpPr>
          <p:nvPr>
            <p:ph sz="half" idx="1"/>
          </p:nvPr>
        </p:nvSpPr>
        <p:spPr>
          <a:xfrm>
            <a:off x="646112" y="2060575"/>
            <a:ext cx="4396339" cy="4195763"/>
          </a:xfrm>
        </p:spPr>
        <p:txBody>
          <a:bodyPr>
            <a:normAutofit fontScale="92500" lnSpcReduction="20000"/>
          </a:bodyPr>
          <a:lstStyle/>
          <a:p>
            <a:pPr algn="just">
              <a:buClr>
                <a:schemeClr val="tx1"/>
              </a:buClr>
            </a:pPr>
            <a:r>
              <a:rPr lang="it-IT" dirty="0" smtClean="0">
                <a:solidFill>
                  <a:srgbClr val="002060"/>
                </a:solidFill>
              </a:rPr>
              <a:t>Obiettivo degli insegnamenti di </a:t>
            </a:r>
            <a:r>
              <a:rPr lang="it-IT" i="1" dirty="0" smtClean="0">
                <a:solidFill>
                  <a:srgbClr val="002060"/>
                </a:solidFill>
              </a:rPr>
              <a:t>Storia delle idee politiche e sociali</a:t>
            </a:r>
            <a:r>
              <a:rPr lang="it-IT" dirty="0" smtClean="0">
                <a:solidFill>
                  <a:srgbClr val="002060"/>
                </a:solidFill>
              </a:rPr>
              <a:t> e di </a:t>
            </a:r>
            <a:r>
              <a:rPr lang="it-IT" i="1" dirty="0">
                <a:solidFill>
                  <a:srgbClr val="002060"/>
                </a:solidFill>
              </a:rPr>
              <a:t>Idee e linguaggi della politica</a:t>
            </a:r>
            <a:r>
              <a:rPr lang="it-IT" dirty="0">
                <a:solidFill>
                  <a:srgbClr val="002060"/>
                </a:solidFill>
              </a:rPr>
              <a:t> è di far acquisire agli studenti del corso un’adeguata conoscenza delle principali teorie e correnti politiche – elaborate dagli inizi del XVI secolo </a:t>
            </a:r>
            <a:r>
              <a:rPr lang="it-IT" dirty="0" smtClean="0">
                <a:solidFill>
                  <a:srgbClr val="002060"/>
                </a:solidFill>
              </a:rPr>
              <a:t>ai primi del Novecento </a:t>
            </a:r>
            <a:r>
              <a:rPr lang="it-IT" dirty="0">
                <a:solidFill>
                  <a:srgbClr val="002060"/>
                </a:solidFill>
              </a:rPr>
              <a:t>– esaminate nel divenire dei differenti contesti storici e nella relazione dialettica con i fenomeni culturali, sociali ed economici. Attraverso l'esame critico della pubblicistica politica e del confronto ideologico tra i diversi modelli ed orientamenti concettuali, lo studente dovrà acquisire una buona capacità di analisi dei fenomeni  politici ed essere in grado di esprimere le proprie valutazioni.</a:t>
            </a:r>
          </a:p>
        </p:txBody>
      </p:sp>
      <p:sp>
        <p:nvSpPr>
          <p:cNvPr id="4" name="Segnaposto contenuto 3"/>
          <p:cNvSpPr>
            <a:spLocks noGrp="1"/>
          </p:cNvSpPr>
          <p:nvPr>
            <p:ph sz="half" idx="2"/>
          </p:nvPr>
        </p:nvSpPr>
        <p:spPr>
          <a:xfrm>
            <a:off x="5177420" y="2056093"/>
            <a:ext cx="6358843" cy="3963708"/>
          </a:xfrm>
        </p:spPr>
        <p:txBody>
          <a:bodyPr>
            <a:normAutofit fontScale="92500" lnSpcReduction="20000"/>
          </a:bodyPr>
          <a:lstStyle/>
          <a:p>
            <a:pPr>
              <a:buClr>
                <a:schemeClr val="tx1"/>
              </a:buClr>
            </a:pPr>
            <a:r>
              <a:rPr lang="it-IT" b="1" dirty="0" smtClean="0">
                <a:solidFill>
                  <a:srgbClr val="002060"/>
                </a:solidFill>
              </a:rPr>
              <a:t>Plesso Gabriele D‘Annunzio</a:t>
            </a:r>
            <a:endParaRPr lang="it-IT" b="1" dirty="0">
              <a:solidFill>
                <a:srgbClr val="002060"/>
              </a:solidFill>
            </a:endParaRPr>
          </a:p>
          <a:p>
            <a:pPr marL="0" indent="0">
              <a:buClr>
                <a:schemeClr val="tx1"/>
              </a:buClr>
              <a:buNone/>
            </a:pPr>
            <a:r>
              <a:rPr lang="it-IT" b="1" dirty="0" smtClean="0">
                <a:solidFill>
                  <a:srgbClr val="002060"/>
                </a:solidFill>
              </a:rPr>
              <a:t>      primo semestre </a:t>
            </a:r>
            <a:r>
              <a:rPr lang="it-IT" b="1" dirty="0" err="1" smtClean="0">
                <a:solidFill>
                  <a:srgbClr val="002060"/>
                </a:solidFill>
              </a:rPr>
              <a:t>a.a</a:t>
            </a:r>
            <a:r>
              <a:rPr lang="it-IT" b="1" dirty="0" smtClean="0">
                <a:solidFill>
                  <a:srgbClr val="002060"/>
                </a:solidFill>
              </a:rPr>
              <a:t>. 2024/2025</a:t>
            </a:r>
          </a:p>
          <a:p>
            <a:pPr marL="0" indent="0">
              <a:buClr>
                <a:schemeClr val="tx1"/>
              </a:buClr>
              <a:buNone/>
            </a:pPr>
            <a:r>
              <a:rPr lang="it-IT" b="1" dirty="0" smtClean="0">
                <a:solidFill>
                  <a:srgbClr val="002060"/>
                </a:solidFill>
              </a:rPr>
              <a:t>Si veda il calendario sul sito istituzionale UNITE</a:t>
            </a:r>
          </a:p>
          <a:p>
            <a:pPr marL="0" indent="0">
              <a:buClr>
                <a:schemeClr val="tx1"/>
              </a:buClr>
              <a:buNone/>
            </a:pPr>
            <a:r>
              <a:rPr lang="it-IT" b="1" dirty="0">
                <a:solidFill>
                  <a:srgbClr val="002060"/>
                </a:solidFill>
                <a:hlinkClick r:id="rId2"/>
              </a:rPr>
              <a:t>https://www.unite.it/UniTE/Home/Dipartimento_di_Scienze_della_Comunicazione/Studenti_lavoratori_-_</a:t>
            </a:r>
            <a:r>
              <a:rPr lang="it-IT" b="1" dirty="0" smtClean="0">
                <a:solidFill>
                  <a:srgbClr val="002060"/>
                </a:solidFill>
                <a:hlinkClick r:id="rId2"/>
              </a:rPr>
              <a:t>Scienze_della_comunicazione</a:t>
            </a:r>
            <a:endParaRPr lang="it-IT" b="1" dirty="0" smtClean="0">
              <a:solidFill>
                <a:srgbClr val="002060"/>
              </a:solidFill>
            </a:endParaRPr>
          </a:p>
          <a:p>
            <a:pPr marL="0" indent="0">
              <a:buClr>
                <a:schemeClr val="tx1"/>
              </a:buClr>
              <a:buNone/>
            </a:pPr>
            <a:endParaRPr lang="it-IT" b="1" dirty="0">
              <a:solidFill>
                <a:srgbClr val="002060"/>
              </a:solidFill>
            </a:endParaRPr>
          </a:p>
          <a:p>
            <a:pPr>
              <a:buClr>
                <a:schemeClr val="tx1"/>
              </a:buClr>
            </a:pPr>
            <a:r>
              <a:rPr lang="it-IT" dirty="0" smtClean="0">
                <a:solidFill>
                  <a:srgbClr val="92D050"/>
                </a:solidFill>
              </a:rPr>
              <a:t> </a:t>
            </a:r>
            <a:r>
              <a:rPr lang="it-IT" b="1" dirty="0"/>
              <a:t>Prerequisiti</a:t>
            </a:r>
            <a:r>
              <a:rPr lang="it-IT" dirty="0" smtClean="0"/>
              <a:t>: </a:t>
            </a:r>
            <a:r>
              <a:rPr lang="it-IT" dirty="0"/>
              <a:t>Si tratta di un insegnamento </a:t>
            </a:r>
            <a:r>
              <a:rPr lang="it-IT" dirty="0" err="1" smtClean="0"/>
              <a:t>monodisciplinare</a:t>
            </a:r>
            <a:r>
              <a:rPr lang="it-IT" dirty="0" smtClean="0"/>
              <a:t> </a:t>
            </a:r>
            <a:r>
              <a:rPr lang="it-IT" dirty="0"/>
              <a:t>e non sono previsti prerequisiti e </a:t>
            </a:r>
            <a:r>
              <a:rPr lang="it-IT" dirty="0" smtClean="0"/>
              <a:t>propedeuticità.  </a:t>
            </a:r>
            <a:r>
              <a:rPr lang="it-IT" b="1" dirty="0" smtClean="0"/>
              <a:t>Tuttavia</a:t>
            </a:r>
            <a:r>
              <a:rPr lang="it-IT" dirty="0" smtClean="0"/>
              <a:t> </a:t>
            </a:r>
            <a:r>
              <a:rPr lang="it-IT" b="1" dirty="0"/>
              <a:t>è utile </a:t>
            </a:r>
            <a:r>
              <a:rPr lang="it-IT" dirty="0"/>
              <a:t>che gli studenti abbiano una conoscenza di base della storia dell’età moderna e contemporanea</a:t>
            </a:r>
            <a:r>
              <a:rPr lang="it-IT" dirty="0" smtClean="0"/>
              <a:t>.</a:t>
            </a:r>
          </a:p>
          <a:p>
            <a:pPr marL="0" indent="0">
              <a:buClr>
                <a:schemeClr val="tx1"/>
              </a:buClr>
              <a:buNone/>
            </a:pPr>
            <a:endParaRPr lang="it-IT" dirty="0" smtClean="0"/>
          </a:p>
          <a:p>
            <a:pPr>
              <a:buClr>
                <a:schemeClr val="tx1"/>
              </a:buClr>
            </a:pPr>
            <a:r>
              <a:rPr lang="it-IT" b="1" dirty="0"/>
              <a:t>Crediti</a:t>
            </a:r>
            <a:r>
              <a:rPr lang="it-IT" dirty="0" smtClean="0"/>
              <a:t>: 6</a:t>
            </a:r>
            <a:endParaRPr lang="it-IT" dirty="0"/>
          </a:p>
        </p:txBody>
      </p:sp>
      <p:pic>
        <p:nvPicPr>
          <p:cNvPr id="8"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6678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257818"/>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0070C0"/>
                </a:solidFill>
                <a:latin typeface="+mn-lt"/>
                <a:cs typeface="Times New Roman" panose="02020603050405020304" pitchFamily="18" charset="0"/>
              </a:rPr>
              <a:t>Interpretazioni del complesso ed articolato pensiero </a:t>
            </a:r>
            <a:r>
              <a:rPr lang="it-IT" sz="2400" b="1" dirty="0" err="1" smtClean="0">
                <a:solidFill>
                  <a:srgbClr val="0070C0"/>
                </a:solidFill>
                <a:latin typeface="+mn-lt"/>
                <a:cs typeface="Times New Roman" panose="02020603050405020304" pitchFamily="18" charset="0"/>
              </a:rPr>
              <a:t>bodiniano</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err="1" smtClean="0"/>
              <a:t>Bodin</a:t>
            </a:r>
            <a:r>
              <a:rPr lang="it-IT" sz="1600" dirty="0" smtClean="0"/>
              <a:t> con </a:t>
            </a:r>
            <a:r>
              <a:rPr lang="it-IT" sz="1600" dirty="0"/>
              <a:t>la sua elaborazione del concetto di “sovranità” si ritagliò un posto di rilievo nei manuali di Storia del pensiero politico </a:t>
            </a:r>
            <a:r>
              <a:rPr lang="it-IT" sz="1600" dirty="0" smtClean="0"/>
              <a:t>come:</a:t>
            </a:r>
            <a:r>
              <a:rPr lang="it-IT" sz="1600" dirty="0"/>
              <a:t/>
            </a:r>
            <a:br>
              <a:rPr lang="it-IT" sz="1600" dirty="0"/>
            </a:br>
            <a:r>
              <a:rPr lang="it-IT" sz="1600" dirty="0" smtClean="0"/>
              <a:t>- il </a:t>
            </a:r>
            <a:r>
              <a:rPr lang="it-IT" sz="1600" dirty="0"/>
              <a:t>teorico dell’assolutismo e dello stato moderno,</a:t>
            </a:r>
            <a:br>
              <a:rPr lang="it-IT" sz="1600" dirty="0"/>
            </a:br>
            <a:r>
              <a:rPr lang="it-IT" sz="1600" dirty="0" smtClean="0"/>
              <a:t>- il </a:t>
            </a:r>
            <a:r>
              <a:rPr lang="it-IT" sz="1600" dirty="0"/>
              <a:t>fondatore della scienza politica</a:t>
            </a:r>
            <a:br>
              <a:rPr lang="it-IT" sz="1600" dirty="0"/>
            </a:br>
            <a:r>
              <a:rPr lang="it-IT" sz="1600" dirty="0" smtClean="0"/>
              <a:t>- il </a:t>
            </a:r>
            <a:r>
              <a:rPr lang="it-IT" sz="1600" dirty="0"/>
              <a:t>fautore della tolleranza religiosa</a:t>
            </a:r>
            <a:r>
              <a:rPr lang="it-IT" sz="1400" b="1" dirty="0" smtClean="0">
                <a:solidFill>
                  <a:srgbClr val="FFFF00"/>
                </a:solidFill>
                <a:latin typeface="+mn-lt"/>
                <a:cs typeface="Times New Roman" panose="02020603050405020304" pitchFamily="18" charset="0"/>
              </a:rPr>
              <a:t/>
            </a:r>
            <a:br>
              <a:rPr lang="it-IT" sz="1400" b="1" dirty="0" smtClean="0">
                <a:solidFill>
                  <a:srgbClr val="FFFF00"/>
                </a:solidFill>
                <a:latin typeface="+mn-lt"/>
                <a:cs typeface="Times New Roman" panose="02020603050405020304" pitchFamily="18" charset="0"/>
              </a:rPr>
            </a:br>
            <a:r>
              <a:rPr lang="it-IT" sz="1400" b="1" dirty="0" smtClean="0">
                <a:solidFill>
                  <a:srgbClr val="FFFF00"/>
                </a:solidFill>
                <a:latin typeface="+mn-lt"/>
                <a:cs typeface="Times New Roman" panose="02020603050405020304" pitchFamily="18" charset="0"/>
              </a:rPr>
              <a:t>														</a:t>
            </a:r>
            <a:r>
              <a:rPr lang="it-IT" sz="1200" b="1" cap="small" dirty="0" err="1" smtClean="0">
                <a:solidFill>
                  <a:srgbClr val="0070C0"/>
                </a:solidFill>
              </a:rPr>
              <a:t>Passarin</a:t>
            </a:r>
            <a:r>
              <a:rPr lang="it-IT" sz="1200" b="1" cap="small" dirty="0" smtClean="0">
                <a:solidFill>
                  <a:srgbClr val="0070C0"/>
                </a:solidFill>
              </a:rPr>
              <a:t> </a:t>
            </a:r>
            <a:r>
              <a:rPr lang="it-IT" sz="1200" b="1" cap="small" dirty="0">
                <a:solidFill>
                  <a:srgbClr val="0070C0"/>
                </a:solidFill>
              </a:rPr>
              <a:t>d’Entreves</a:t>
            </a:r>
            <a:r>
              <a:rPr lang="it-IT" sz="1200" dirty="0">
                <a:solidFill>
                  <a:srgbClr val="0070C0"/>
                </a:solidFill>
              </a:rPr>
              <a:t> nella </a:t>
            </a:r>
            <a:r>
              <a:rPr lang="it-IT" sz="1200" i="1" dirty="0">
                <a:solidFill>
                  <a:srgbClr val="0070C0"/>
                </a:solidFill>
              </a:rPr>
              <a:t>Dottrina dello Stato</a:t>
            </a:r>
            <a:r>
              <a:rPr lang="it-IT" sz="1200" dirty="0">
                <a:solidFill>
                  <a:srgbClr val="0070C0"/>
                </a:solidFill>
              </a:rPr>
              <a:t> (1962</a:t>
            </a:r>
            <a:r>
              <a:rPr lang="it-IT" sz="1200" dirty="0" smtClean="0">
                <a:solidFill>
                  <a:srgbClr val="0070C0"/>
                </a:solidFill>
              </a:rPr>
              <a:t>)</a:t>
            </a:r>
            <a:br>
              <a:rPr lang="it-IT" sz="1200" dirty="0" smtClean="0">
                <a:solidFill>
                  <a:srgbClr val="0070C0"/>
                </a:solidFill>
              </a:rPr>
            </a:br>
            <a:r>
              <a:rPr lang="it-IT" sz="1200" dirty="0">
                <a:solidFill>
                  <a:srgbClr val="0070C0"/>
                </a:solidFill>
              </a:rPr>
              <a:t/>
            </a:r>
            <a:br>
              <a:rPr lang="it-IT" sz="1200" dirty="0">
                <a:solidFill>
                  <a:srgbClr val="0070C0"/>
                </a:solidFill>
              </a:rPr>
            </a:br>
            <a:r>
              <a:rPr lang="it-IT" sz="1200" dirty="0" smtClean="0">
                <a:solidFill>
                  <a:srgbClr val="FFFF00"/>
                </a:solidFill>
              </a:rPr>
              <a:t/>
            </a:r>
            <a:br>
              <a:rPr lang="it-IT" sz="1200" dirty="0" smtClean="0">
                <a:solidFill>
                  <a:srgbClr val="FFFF00"/>
                </a:solidFill>
              </a:rPr>
            </a:br>
            <a:r>
              <a:rPr lang="it-IT" sz="1600" dirty="0"/>
              <a:t>Giudizio, questo di </a:t>
            </a:r>
            <a:r>
              <a:rPr lang="it-IT" sz="1600" dirty="0" err="1"/>
              <a:t>Passarin</a:t>
            </a:r>
            <a:r>
              <a:rPr lang="it-IT" sz="1600" dirty="0"/>
              <a:t> D’Entreves, </a:t>
            </a:r>
            <a:r>
              <a:rPr lang="it-IT" sz="1600" dirty="0" smtClean="0"/>
              <a:t>che sebbene condiviso </a:t>
            </a:r>
            <a:r>
              <a:rPr lang="it-IT" sz="1600" dirty="0"/>
              <a:t>da molti </a:t>
            </a:r>
            <a:r>
              <a:rPr lang="it-IT" sz="1600" dirty="0" smtClean="0"/>
              <a:t>studiosi, non ha impedito alla più </a:t>
            </a:r>
            <a:r>
              <a:rPr lang="it-IT" sz="1600" dirty="0"/>
              <a:t>recente bibliografia </a:t>
            </a:r>
            <a:r>
              <a:rPr lang="it-IT" sz="1600" dirty="0" smtClean="0"/>
              <a:t>di ampliare le </a:t>
            </a:r>
            <a:r>
              <a:rPr lang="it-IT" sz="1600" dirty="0"/>
              <a:t>prospettive di ricerca</a:t>
            </a:r>
            <a:br>
              <a:rPr lang="it-IT" sz="1600" dirty="0"/>
            </a:br>
            <a:r>
              <a:rPr lang="it-IT" sz="1600" dirty="0">
                <a:solidFill>
                  <a:schemeClr val="tx1"/>
                </a:solidFill>
                <a:latin typeface="+mn-lt"/>
                <a:cs typeface="Times New Roman" panose="02020603050405020304" pitchFamily="18" charset="0"/>
              </a:rPr>
              <a:t/>
            </a:r>
            <a:br>
              <a:rPr lang="it-IT" sz="1600" dirty="0">
                <a:solidFill>
                  <a:schemeClr val="tx1"/>
                </a:solidFill>
                <a:latin typeface="+mn-lt"/>
                <a:cs typeface="Times New Roman" panose="02020603050405020304" pitchFamily="18" charset="0"/>
              </a:rPr>
            </a:br>
            <a:r>
              <a:rPr lang="it-IT" sz="1600" dirty="0" smtClean="0">
                <a:solidFill>
                  <a:schemeClr val="tx1"/>
                </a:solidFill>
                <a:latin typeface="+mn-lt"/>
                <a:cs typeface="Times New Roman" panose="02020603050405020304" pitchFamily="18" charset="0"/>
              </a:rPr>
              <a:t/>
            </a:r>
            <a:br>
              <a:rPr lang="it-IT" sz="1600" dirty="0" smtClean="0">
                <a:solidFill>
                  <a:schemeClr val="tx1"/>
                </a:solidFill>
                <a:latin typeface="+mn-lt"/>
                <a:cs typeface="Times New Roman" panose="02020603050405020304" pitchFamily="18" charset="0"/>
              </a:rPr>
            </a:br>
            <a:r>
              <a:rPr lang="it-IT" sz="1600" dirty="0"/>
              <a:t>In ogni caso l’opera </a:t>
            </a:r>
            <a:r>
              <a:rPr lang="it-IT" sz="1600" dirty="0" err="1"/>
              <a:t>bodiniana</a:t>
            </a:r>
            <a:r>
              <a:rPr lang="it-IT" sz="1600" dirty="0"/>
              <a:t> è unanimemente considerata un riferimento imprescindibile nello studio del pensiero politico dell’età </a:t>
            </a:r>
            <a:r>
              <a:rPr lang="it-IT" sz="1600" dirty="0" smtClean="0"/>
              <a:t>moderna.</a:t>
            </a:r>
            <a:br>
              <a:rPr lang="it-IT" sz="1600" dirty="0" smtClean="0"/>
            </a:br>
            <a:r>
              <a:rPr lang="it-IT" sz="1600" dirty="0" smtClean="0"/>
              <a:t/>
            </a:r>
            <a:br>
              <a:rPr lang="it-IT" sz="1600" dirty="0" smtClean="0"/>
            </a:br>
            <a:r>
              <a:rPr lang="it-IT" sz="1600" dirty="0" smtClean="0"/>
              <a:t>È infatti impossibile </a:t>
            </a:r>
            <a:r>
              <a:rPr lang="it-IT" sz="1600" dirty="0"/>
              <a:t>non riconoscere nei </a:t>
            </a:r>
            <a:r>
              <a:rPr lang="it-IT" sz="1600" i="1" dirty="0"/>
              <a:t>Sei libri sulla Repubblica </a:t>
            </a:r>
            <a:r>
              <a:rPr lang="it-IT" sz="1600" dirty="0"/>
              <a:t>lo strumento teorico per eccellenza funzionale alle esigenze politiche delle </a:t>
            </a:r>
            <a:r>
              <a:rPr lang="it-IT" sz="1600" dirty="0" err="1" smtClean="0"/>
              <a:t>costruende</a:t>
            </a:r>
            <a:r>
              <a:rPr lang="it-IT" sz="1600" dirty="0" smtClean="0"/>
              <a:t> </a:t>
            </a:r>
            <a:r>
              <a:rPr lang="it-IT" sz="1600" dirty="0"/>
              <a:t>monarchie nazionali europee, non solo di quella francese.</a:t>
            </a:r>
          </a:p>
        </p:txBody>
      </p:sp>
      <p:pic>
        <p:nvPicPr>
          <p:cNvPr id="11"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974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993079"/>
            <a:ext cx="10586434" cy="4616648"/>
          </a:xfrm>
          <a:prstGeom prst="rect">
            <a:avLst/>
          </a:prstGeom>
          <a:ln>
            <a:solidFill>
              <a:schemeClr val="tx1"/>
            </a:solidFill>
          </a:ln>
        </p:spPr>
        <p:txBody>
          <a:bodyPr wrap="square">
            <a:spAutoFit/>
          </a:bodyPr>
          <a:lstStyle/>
          <a:p>
            <a:pPr algn="ctr"/>
            <a:r>
              <a:rPr lang="it-IT" sz="2400" b="1" dirty="0" smtClean="0">
                <a:solidFill>
                  <a:srgbClr val="0070C0"/>
                </a:solidFill>
                <a:ea typeface="+mj-ea"/>
                <a:cs typeface="Times New Roman" panose="02020603050405020304" pitchFamily="18" charset="0"/>
              </a:rPr>
              <a:t> </a:t>
            </a:r>
            <a:r>
              <a:rPr lang="it-IT" sz="2400" b="1" dirty="0" err="1">
                <a:solidFill>
                  <a:srgbClr val="0070C0"/>
                </a:solidFill>
                <a:cs typeface="Times New Roman" panose="02020603050405020304" pitchFamily="18" charset="0"/>
              </a:rPr>
              <a:t>Bodin</a:t>
            </a:r>
            <a:r>
              <a:rPr lang="it-IT" sz="2400" b="1" dirty="0">
                <a:solidFill>
                  <a:srgbClr val="0070C0"/>
                </a:solidFill>
                <a:cs typeface="Times New Roman" panose="02020603050405020304" pitchFamily="18" charset="0"/>
              </a:rPr>
              <a:t> umanista </a:t>
            </a:r>
            <a:r>
              <a:rPr lang="it-IT" sz="2400" b="1" dirty="0" smtClean="0">
                <a:solidFill>
                  <a:srgbClr val="0070C0"/>
                </a:solidFill>
                <a:cs typeface="Times New Roman" panose="02020603050405020304" pitchFamily="18" charset="0"/>
              </a:rPr>
              <a:t>e i </a:t>
            </a:r>
            <a:r>
              <a:rPr lang="it-IT" sz="2400" b="1" dirty="0" smtClean="0">
                <a:solidFill>
                  <a:srgbClr val="0070C0"/>
                </a:solidFill>
                <a:ea typeface="+mj-ea"/>
                <a:cs typeface="Times New Roman" panose="02020603050405020304" pitchFamily="18" charset="0"/>
              </a:rPr>
              <a:t>primi </a:t>
            </a:r>
            <a:r>
              <a:rPr lang="it-IT" sz="2400" b="1" dirty="0">
                <a:solidFill>
                  <a:srgbClr val="0070C0"/>
                </a:solidFill>
                <a:ea typeface="+mj-ea"/>
                <a:cs typeface="Times New Roman" panose="02020603050405020304" pitchFamily="18" charset="0"/>
              </a:rPr>
              <a:t>scritti </a:t>
            </a:r>
            <a:endParaRPr lang="it-IT" sz="2400" b="1" dirty="0" smtClean="0">
              <a:solidFill>
                <a:srgbClr val="0070C0"/>
              </a:solidFill>
              <a:ea typeface="+mj-ea"/>
              <a:cs typeface="Times New Roman" panose="02020603050405020304" pitchFamily="18" charset="0"/>
            </a:endParaRPr>
          </a:p>
          <a:p>
            <a:pPr algn="ctr"/>
            <a:endParaRPr lang="it-IT" sz="2400" b="1" dirty="0" smtClean="0">
              <a:solidFill>
                <a:srgbClr val="FFFF00"/>
              </a:solidFill>
              <a:ea typeface="+mj-ea"/>
              <a:cs typeface="Times New Roman" panose="02020603050405020304" pitchFamily="18" charset="0"/>
            </a:endParaRPr>
          </a:p>
          <a:p>
            <a:r>
              <a:rPr lang="it-IT" sz="1600" dirty="0"/>
              <a:t>Partendo dai propositi dell’umanesimo giuridico, già nell’</a:t>
            </a:r>
            <a:r>
              <a:rPr lang="it-IT" sz="1600" b="1" i="1" dirty="0" err="1"/>
              <a:t>Oratio</a:t>
            </a:r>
            <a:r>
              <a:rPr lang="it-IT" sz="1600" dirty="0"/>
              <a:t> </a:t>
            </a:r>
            <a:r>
              <a:rPr lang="it-IT" sz="1600" dirty="0" err="1" smtClean="0"/>
              <a:t>Bodin</a:t>
            </a:r>
            <a:r>
              <a:rPr lang="it-IT" sz="1600" dirty="0" smtClean="0"/>
              <a:t> </a:t>
            </a:r>
            <a:r>
              <a:rPr lang="it-IT" sz="1600" dirty="0"/>
              <a:t>delinea i caratteri del giurista umanista:</a:t>
            </a:r>
          </a:p>
          <a:p>
            <a:pPr lvl="0"/>
            <a:r>
              <a:rPr lang="it-IT" sz="1600" dirty="0" smtClean="0"/>
              <a:t>- impegnato </a:t>
            </a:r>
            <a:r>
              <a:rPr lang="it-IT" sz="1600" dirty="0"/>
              <a:t>negli studi</a:t>
            </a:r>
          </a:p>
          <a:p>
            <a:r>
              <a:rPr lang="it-IT" sz="1600" dirty="0" smtClean="0"/>
              <a:t>- ma </a:t>
            </a:r>
            <a:r>
              <a:rPr lang="it-IT" sz="1600" dirty="0"/>
              <a:t>anche nell’esercizio di cariche giudiziarie e politiche</a:t>
            </a:r>
          </a:p>
          <a:p>
            <a:pPr algn="ctr"/>
            <a:endParaRPr lang="it-IT" sz="1600" b="1" dirty="0" smtClean="0">
              <a:solidFill>
                <a:srgbClr val="FFFF00"/>
              </a:solidFill>
              <a:ea typeface="+mj-ea"/>
              <a:cs typeface="Times New Roman" panose="02020603050405020304" pitchFamily="18" charset="0"/>
            </a:endParaRPr>
          </a:p>
          <a:p>
            <a:pPr algn="just"/>
            <a:r>
              <a:rPr lang="it-IT" sz="1600" dirty="0" smtClean="0"/>
              <a:t>Già nell’</a:t>
            </a:r>
            <a:r>
              <a:rPr lang="it-IT" sz="1600" b="1" i="1" dirty="0" err="1" smtClean="0"/>
              <a:t>Oratio</a:t>
            </a:r>
            <a:r>
              <a:rPr lang="it-IT" sz="1600" b="1" i="1" dirty="0" smtClean="0"/>
              <a:t> </a:t>
            </a:r>
            <a:r>
              <a:rPr lang="it-IT" sz="1600" dirty="0" smtClean="0"/>
              <a:t>emergono </a:t>
            </a:r>
            <a:r>
              <a:rPr lang="it-IT" sz="1600" dirty="0"/>
              <a:t>alcuni concetti fondamentali che </a:t>
            </a:r>
            <a:r>
              <a:rPr lang="it-IT" sz="1600" dirty="0" err="1"/>
              <a:t>Bodin</a:t>
            </a:r>
            <a:r>
              <a:rPr lang="it-IT" sz="1600" dirty="0"/>
              <a:t> approfondirà nelle opere </a:t>
            </a:r>
            <a:r>
              <a:rPr lang="it-IT" sz="1600" dirty="0" smtClean="0"/>
              <a:t>successive.</a:t>
            </a:r>
          </a:p>
          <a:p>
            <a:pPr algn="just"/>
            <a:endParaRPr lang="it-IT" sz="1600" b="1" dirty="0">
              <a:solidFill>
                <a:srgbClr val="FFFF00"/>
              </a:solidFill>
              <a:ea typeface="+mj-ea"/>
              <a:cs typeface="Times New Roman" panose="02020603050405020304" pitchFamily="18" charset="0"/>
            </a:endParaRPr>
          </a:p>
          <a:p>
            <a:pPr algn="ctr"/>
            <a:endParaRPr lang="it-IT" sz="1600" b="1" dirty="0" smtClean="0">
              <a:solidFill>
                <a:srgbClr val="FFFF00"/>
              </a:solidFill>
              <a:ea typeface="+mj-ea"/>
              <a:cs typeface="Times New Roman" panose="02020603050405020304" pitchFamily="18" charset="0"/>
            </a:endParaRPr>
          </a:p>
          <a:p>
            <a:r>
              <a:rPr lang="it-IT" sz="1600" b="1" dirty="0" smtClean="0"/>
              <a:t>La politica </a:t>
            </a:r>
            <a:r>
              <a:rPr lang="it-IT" sz="1600" b="1" dirty="0"/>
              <a:t>dev’essere affrontata con metodo </a:t>
            </a:r>
            <a:r>
              <a:rPr lang="it-IT" sz="1600" b="1" dirty="0" smtClean="0"/>
              <a:t>scientifico:</a:t>
            </a:r>
            <a:endParaRPr lang="it-IT" sz="1600" dirty="0"/>
          </a:p>
          <a:p>
            <a:pPr lvl="0"/>
            <a:r>
              <a:rPr lang="it-IT" sz="1600" dirty="0" smtClean="0"/>
              <a:t>- occorre </a:t>
            </a:r>
            <a:r>
              <a:rPr lang="it-IT" sz="1600" dirty="0"/>
              <a:t>definire il suo oggetto e i suoi </a:t>
            </a:r>
            <a:r>
              <a:rPr lang="it-IT" sz="1600" dirty="0" smtClean="0"/>
              <a:t>fini attraverso </a:t>
            </a:r>
            <a:r>
              <a:rPr lang="it-IT" sz="1600" dirty="0"/>
              <a:t>l’analisi storica individuare e comparare i modelli statuali</a:t>
            </a:r>
          </a:p>
          <a:p>
            <a:pPr lvl="0"/>
            <a:r>
              <a:rPr lang="it-IT" sz="1600" dirty="0" smtClean="0"/>
              <a:t>- individuare </a:t>
            </a:r>
            <a:r>
              <a:rPr lang="it-IT" sz="1600" dirty="0"/>
              <a:t>le diverse tipologie di aggregazione sociale e politica dei vari popoli</a:t>
            </a:r>
          </a:p>
          <a:p>
            <a:pPr lvl="0"/>
            <a:r>
              <a:rPr lang="it-IT" sz="1600" dirty="0" smtClean="0"/>
              <a:t>- analizzare </a:t>
            </a:r>
            <a:r>
              <a:rPr lang="it-IT" sz="1600" dirty="0"/>
              <a:t>i fenomeni di mutamento </a:t>
            </a:r>
            <a:r>
              <a:rPr lang="it-IT" sz="1600" dirty="0" smtClean="0"/>
              <a:t>politica, dipendenti </a:t>
            </a:r>
            <a:r>
              <a:rPr lang="it-IT" sz="1600" dirty="0"/>
              <a:t>soprattutto dalla volontà umana che spesso deviano dalla retta ragione.</a:t>
            </a:r>
          </a:p>
          <a:p>
            <a:pPr algn="ctr"/>
            <a:r>
              <a:rPr lang="it-IT" sz="1400" dirty="0" smtClean="0">
                <a:solidFill>
                  <a:srgbClr val="FFFF00"/>
                </a:solidFill>
              </a:rPr>
              <a:t>			</a:t>
            </a:r>
            <a:r>
              <a:rPr lang="it-IT" sz="1400" dirty="0" smtClean="0">
                <a:solidFill>
                  <a:srgbClr val="0070C0"/>
                </a:solidFill>
              </a:rPr>
              <a:t>                                        </a:t>
            </a:r>
            <a:r>
              <a:rPr lang="it-IT" sz="1400" i="1" dirty="0" err="1">
                <a:solidFill>
                  <a:srgbClr val="0070C0"/>
                </a:solidFill>
              </a:rPr>
              <a:t>Methodus</a:t>
            </a:r>
            <a:r>
              <a:rPr lang="it-IT" sz="1400" i="1" dirty="0">
                <a:solidFill>
                  <a:srgbClr val="0070C0"/>
                </a:solidFill>
              </a:rPr>
              <a:t> ad </a:t>
            </a:r>
            <a:r>
              <a:rPr lang="it-IT" sz="1400" i="1" dirty="0" err="1">
                <a:solidFill>
                  <a:srgbClr val="0070C0"/>
                </a:solidFill>
              </a:rPr>
              <a:t>facilem</a:t>
            </a:r>
            <a:r>
              <a:rPr lang="it-IT" sz="1400" i="1" dirty="0">
                <a:solidFill>
                  <a:srgbClr val="0070C0"/>
                </a:solidFill>
              </a:rPr>
              <a:t> </a:t>
            </a:r>
            <a:r>
              <a:rPr lang="it-IT" sz="1400" i="1" dirty="0" err="1">
                <a:solidFill>
                  <a:srgbClr val="0070C0"/>
                </a:solidFill>
              </a:rPr>
              <a:t>historiarum</a:t>
            </a:r>
            <a:r>
              <a:rPr lang="it-IT" sz="1400" i="1" dirty="0">
                <a:solidFill>
                  <a:srgbClr val="0070C0"/>
                </a:solidFill>
              </a:rPr>
              <a:t> </a:t>
            </a:r>
            <a:r>
              <a:rPr lang="it-IT" sz="1400" i="1" dirty="0" err="1" smtClean="0">
                <a:solidFill>
                  <a:srgbClr val="0070C0"/>
                </a:solidFill>
              </a:rPr>
              <a:t>cognitionem</a:t>
            </a:r>
            <a:r>
              <a:rPr lang="it-IT" sz="1400" i="1" dirty="0" smtClean="0">
                <a:solidFill>
                  <a:srgbClr val="0070C0"/>
                </a:solidFill>
              </a:rPr>
              <a:t> </a:t>
            </a:r>
            <a:r>
              <a:rPr lang="it-IT" sz="1400" b="1" dirty="0" smtClean="0">
                <a:solidFill>
                  <a:srgbClr val="0070C0"/>
                </a:solidFill>
              </a:rPr>
              <a:t>(1566)</a:t>
            </a:r>
            <a:endParaRPr lang="it-IT" sz="1400" b="1" dirty="0">
              <a:solidFill>
                <a:srgbClr val="0070C0"/>
              </a:solidFill>
            </a:endParaRPr>
          </a:p>
          <a:p>
            <a:endParaRPr lang="it-IT" sz="800" b="1" dirty="0">
              <a:solidFill>
                <a:srgbClr val="FFFF00"/>
              </a:solidFill>
              <a:ea typeface="+mj-ea"/>
              <a:cs typeface="Times New Roman" panose="02020603050405020304" pitchFamily="18" charset="0"/>
            </a:endParaRPr>
          </a:p>
        </p:txBody>
      </p:sp>
      <p:pic>
        <p:nvPicPr>
          <p:cNvPr id="12"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1997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54674" y="568112"/>
            <a:ext cx="10586434" cy="1938992"/>
          </a:xfrm>
          <a:prstGeom prst="rect">
            <a:avLst/>
          </a:prstGeom>
          <a:ln>
            <a:solidFill>
              <a:schemeClr val="tx1"/>
            </a:solidFill>
          </a:ln>
        </p:spPr>
        <p:txBody>
          <a:bodyPr wrap="square">
            <a:spAutoFit/>
          </a:bodyPr>
          <a:lstStyle/>
          <a:p>
            <a:pPr algn="ctr"/>
            <a:r>
              <a:rPr lang="it-IT" sz="2400" b="1" dirty="0" smtClean="0">
                <a:solidFill>
                  <a:srgbClr val="0070C0"/>
                </a:solidFill>
                <a:ea typeface="+mj-ea"/>
                <a:cs typeface="Times New Roman" panose="02020603050405020304" pitchFamily="18" charset="0"/>
              </a:rPr>
              <a:t>Il concetto di sovranità </a:t>
            </a:r>
          </a:p>
          <a:p>
            <a:pPr algn="ctr"/>
            <a:endParaRPr lang="it-IT" sz="2400" b="1" dirty="0" smtClean="0">
              <a:solidFill>
                <a:srgbClr val="FFFF00"/>
              </a:solidFill>
              <a:ea typeface="+mj-ea"/>
              <a:cs typeface="Times New Roman" panose="02020603050405020304" pitchFamily="18" charset="0"/>
            </a:endParaRPr>
          </a:p>
          <a:p>
            <a:r>
              <a:rPr lang="it-IT" sz="1600" b="1" cap="small" dirty="0" smtClean="0"/>
              <a:t>Lo </a:t>
            </a:r>
            <a:r>
              <a:rPr lang="it-IT" sz="1600" b="1" cap="small" dirty="0"/>
              <a:t>Stato</a:t>
            </a:r>
            <a:r>
              <a:rPr lang="it-IT" sz="1600" dirty="0"/>
              <a:t>, che trae la propria </a:t>
            </a:r>
            <a:r>
              <a:rPr lang="it-IT" sz="1600" b="1" dirty="0"/>
              <a:t>origine dalla famiglia </a:t>
            </a:r>
            <a:r>
              <a:rPr lang="it-IT" sz="1600" dirty="0"/>
              <a:t>come il governo giusto che si esercita con potere sovrano su diverse famiglie e su tutto ciò che esse hanno in comune”.</a:t>
            </a:r>
            <a:r>
              <a:rPr lang="it-IT" sz="1600" u="sng" dirty="0"/>
              <a:t> </a:t>
            </a:r>
            <a:endParaRPr lang="it-IT" sz="1600" dirty="0"/>
          </a:p>
          <a:p>
            <a:r>
              <a:rPr lang="it-IT" sz="1600" dirty="0"/>
              <a:t> </a:t>
            </a:r>
          </a:p>
          <a:p>
            <a:pPr marL="285750" indent="-285750">
              <a:buFont typeface="Wingdings" panose="05000000000000000000" pitchFamily="2" charset="2"/>
              <a:buChar char="Ø"/>
            </a:pPr>
            <a:r>
              <a:rPr lang="it-IT" sz="1600" dirty="0"/>
              <a:t> </a:t>
            </a:r>
            <a:r>
              <a:rPr lang="it-IT" sz="1600" b="1" dirty="0" smtClean="0"/>
              <a:t>sovranità</a:t>
            </a:r>
            <a:r>
              <a:rPr lang="it-IT" sz="1600" dirty="0"/>
              <a:t>, </a:t>
            </a:r>
            <a:r>
              <a:rPr lang="it-IT" sz="1600" u="sng" dirty="0"/>
              <a:t>intesa come “quel potere assoluto e perpetuo che è proprio dello Stato</a:t>
            </a:r>
            <a:r>
              <a:rPr lang="it-IT" sz="1600" u="sng" dirty="0" smtClean="0"/>
              <a:t>”</a:t>
            </a:r>
            <a:endParaRPr lang="it-IT" sz="1600" b="1" dirty="0" smtClean="0">
              <a:solidFill>
                <a:srgbClr val="FFFF00"/>
              </a:solidFill>
              <a:ea typeface="+mj-ea"/>
              <a:cs typeface="Times New Roman" panose="02020603050405020304" pitchFamily="18" charset="0"/>
            </a:endParaRPr>
          </a:p>
          <a:p>
            <a:endParaRPr lang="it-IT" sz="800" b="1" dirty="0">
              <a:solidFill>
                <a:srgbClr val="FFFF00"/>
              </a:solidFill>
              <a:ea typeface="+mj-ea"/>
              <a:cs typeface="Times New Roman" panose="02020603050405020304" pitchFamily="18" charset="0"/>
            </a:endParaRPr>
          </a:p>
        </p:txBody>
      </p:sp>
      <p:sp>
        <p:nvSpPr>
          <p:cNvPr id="4" name="Rettangolo 3"/>
          <p:cNvSpPr/>
          <p:nvPr/>
        </p:nvSpPr>
        <p:spPr>
          <a:xfrm>
            <a:off x="654674" y="2871305"/>
            <a:ext cx="10586434" cy="584775"/>
          </a:xfrm>
          <a:prstGeom prst="rect">
            <a:avLst/>
          </a:prstGeom>
          <a:ln>
            <a:noFill/>
          </a:ln>
        </p:spPr>
        <p:txBody>
          <a:bodyPr wrap="square">
            <a:spAutoFit/>
          </a:bodyPr>
          <a:lstStyle/>
          <a:p>
            <a:pPr algn="ctr"/>
            <a:r>
              <a:rPr lang="it-IT" sz="2400" b="1" dirty="0" smtClean="0">
                <a:solidFill>
                  <a:srgbClr val="0070C0"/>
                </a:solidFill>
                <a:ea typeface="+mj-ea"/>
                <a:cs typeface="Times New Roman" panose="02020603050405020304" pitchFamily="18" charset="0"/>
              </a:rPr>
              <a:t>Caratteri e limiti della sovranità</a:t>
            </a:r>
          </a:p>
          <a:p>
            <a:endParaRPr lang="it-IT" sz="800" b="1" dirty="0">
              <a:solidFill>
                <a:srgbClr val="FFFF00"/>
              </a:solidFill>
              <a:ea typeface="+mj-ea"/>
              <a:cs typeface="Times New Roman" panose="02020603050405020304" pitchFamily="18" charset="0"/>
            </a:endParaRPr>
          </a:p>
        </p:txBody>
      </p:sp>
      <p:sp>
        <p:nvSpPr>
          <p:cNvPr id="5" name="Rettangolo 4"/>
          <p:cNvSpPr/>
          <p:nvPr/>
        </p:nvSpPr>
        <p:spPr>
          <a:xfrm>
            <a:off x="652526" y="3551744"/>
            <a:ext cx="10586434" cy="584775"/>
          </a:xfrm>
          <a:prstGeom prst="rect">
            <a:avLst/>
          </a:prstGeom>
          <a:ln>
            <a:solidFill>
              <a:schemeClr val="tx1"/>
            </a:solidFill>
          </a:ln>
        </p:spPr>
        <p:txBody>
          <a:bodyPr wrap="square">
            <a:spAutoFit/>
          </a:bodyPr>
          <a:lstStyle/>
          <a:p>
            <a:pPr algn="just"/>
            <a:r>
              <a:rPr lang="it-IT" sz="1600" dirty="0" smtClean="0"/>
              <a:t>L’affermazione </a:t>
            </a:r>
            <a:r>
              <a:rPr lang="it-IT" sz="1600" dirty="0"/>
              <a:t>del carattere assoluto della sovranità non porta, tuttavia, </a:t>
            </a:r>
            <a:r>
              <a:rPr lang="it-IT" sz="1600" dirty="0" err="1" smtClean="0"/>
              <a:t>Bodin</a:t>
            </a:r>
            <a:r>
              <a:rPr lang="it-IT" sz="1600" dirty="0" smtClean="0"/>
              <a:t> a </a:t>
            </a:r>
            <a:r>
              <a:rPr lang="it-IT" sz="1600" dirty="0"/>
              <a:t>disconoscere </a:t>
            </a:r>
            <a:r>
              <a:rPr lang="it-IT" sz="1600" b="1" dirty="0"/>
              <a:t>l’importanza politica delle assemblee </a:t>
            </a:r>
            <a:r>
              <a:rPr lang="it-IT" sz="1600" b="1" dirty="0" smtClean="0"/>
              <a:t>parlamentari</a:t>
            </a:r>
            <a:endParaRPr lang="it-IT" sz="800" b="1" dirty="0">
              <a:solidFill>
                <a:srgbClr val="FFFF00"/>
              </a:solidFill>
              <a:ea typeface="+mj-ea"/>
              <a:cs typeface="Times New Roman" panose="02020603050405020304" pitchFamily="18" charset="0"/>
            </a:endParaRPr>
          </a:p>
        </p:txBody>
      </p:sp>
      <p:sp>
        <p:nvSpPr>
          <p:cNvPr id="2" name="Rettangolo 1"/>
          <p:cNvSpPr/>
          <p:nvPr/>
        </p:nvSpPr>
        <p:spPr>
          <a:xfrm>
            <a:off x="643943" y="4574041"/>
            <a:ext cx="10597165" cy="1077218"/>
          </a:xfrm>
          <a:prstGeom prst="rect">
            <a:avLst/>
          </a:prstGeom>
          <a:ln>
            <a:solidFill>
              <a:schemeClr val="tx1"/>
            </a:solidFill>
          </a:ln>
        </p:spPr>
        <p:txBody>
          <a:bodyPr wrap="square">
            <a:spAutoFit/>
          </a:bodyPr>
          <a:lstStyle/>
          <a:p>
            <a:r>
              <a:rPr lang="it-IT" sz="1600" dirty="0" smtClean="0"/>
              <a:t>Nel </a:t>
            </a:r>
            <a:r>
              <a:rPr lang="it-IT" sz="1600" b="1" dirty="0"/>
              <a:t>configurare il rapporto tra istituzioni parlamentari e </a:t>
            </a:r>
            <a:r>
              <a:rPr lang="it-IT" sz="1600" b="1" dirty="0" smtClean="0"/>
              <a:t>sovranità, </a:t>
            </a:r>
            <a:r>
              <a:rPr lang="it-IT" sz="1600" b="1" dirty="0" err="1" smtClean="0"/>
              <a:t>Bodin</a:t>
            </a:r>
            <a:r>
              <a:rPr lang="it-IT" sz="1600" b="1" dirty="0" smtClean="0"/>
              <a:t> distingue tra:</a:t>
            </a:r>
          </a:p>
          <a:p>
            <a:r>
              <a:rPr lang="it-IT" sz="1600" dirty="0" smtClean="0"/>
              <a:t> - i </a:t>
            </a:r>
            <a:r>
              <a:rPr lang="it-IT" sz="1600" dirty="0"/>
              <a:t>poteri assegnati ai magistrati dalle leggi e, quindi, </a:t>
            </a:r>
            <a:r>
              <a:rPr lang="it-IT" sz="1600" dirty="0" smtClean="0"/>
              <a:t>delegabili;</a:t>
            </a:r>
            <a:endParaRPr lang="it-IT" sz="1600" dirty="0"/>
          </a:p>
          <a:p>
            <a:r>
              <a:rPr lang="it-IT" sz="1600" dirty="0" smtClean="0"/>
              <a:t>- e </a:t>
            </a:r>
            <a:r>
              <a:rPr lang="it-IT" sz="1600" dirty="0"/>
              <a:t>i poteri  relativi all’ufficio, che non appartenevano al magistrato ma allo </a:t>
            </a:r>
            <a:r>
              <a:rPr lang="it-IT" sz="1600" dirty="0" smtClean="0"/>
              <a:t>Stato. </a:t>
            </a:r>
            <a:endParaRPr lang="it-IT" sz="1600" b="1" dirty="0" smtClean="0"/>
          </a:p>
          <a:p>
            <a:r>
              <a:rPr lang="it-IT" sz="1600" b="1" dirty="0" smtClean="0"/>
              <a:t> </a:t>
            </a:r>
            <a:endParaRPr lang="it-IT" sz="1600" b="1" dirty="0"/>
          </a:p>
        </p:txBody>
      </p:sp>
      <p:pic>
        <p:nvPicPr>
          <p:cNvPr id="1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24877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P spid="5" grpId="0" animBg="1"/>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271895"/>
            <a:ext cx="10586434" cy="4862870"/>
          </a:xfrm>
          <a:prstGeom prst="rect">
            <a:avLst/>
          </a:prstGeom>
          <a:ln>
            <a:solidFill>
              <a:schemeClr val="tx1"/>
            </a:solidFill>
          </a:ln>
        </p:spPr>
        <p:txBody>
          <a:bodyPr wrap="square">
            <a:spAutoFit/>
          </a:bodyPr>
          <a:lstStyle/>
          <a:p>
            <a:pPr algn="ctr"/>
            <a:r>
              <a:rPr lang="it-IT" sz="2400" b="1" dirty="0" smtClean="0">
                <a:solidFill>
                  <a:srgbClr val="0070C0"/>
                </a:solidFill>
                <a:ea typeface="+mj-ea"/>
                <a:cs typeface="Times New Roman" panose="02020603050405020304" pitchFamily="18" charset="0"/>
              </a:rPr>
              <a:t>Forme di Stato e forme di governo </a:t>
            </a:r>
          </a:p>
          <a:p>
            <a:pPr algn="ctr"/>
            <a:endParaRPr lang="it-IT" sz="700" b="1" dirty="0" smtClean="0">
              <a:solidFill>
                <a:srgbClr val="FFFF00"/>
              </a:solidFill>
              <a:ea typeface="+mj-ea"/>
              <a:cs typeface="Times New Roman" panose="02020603050405020304" pitchFamily="18" charset="0"/>
            </a:endParaRPr>
          </a:p>
          <a:p>
            <a:r>
              <a:rPr lang="it-IT" sz="1600" b="1" cap="small" dirty="0" smtClean="0"/>
              <a:t>La</a:t>
            </a:r>
            <a:r>
              <a:rPr lang="it-IT" sz="1600" b="1" u="heavy" cap="small" dirty="0" smtClean="0"/>
              <a:t> </a:t>
            </a:r>
            <a:r>
              <a:rPr lang="it-IT" sz="1600" b="1" u="heavy" cap="small" dirty="0"/>
              <a:t>forma di Stato</a:t>
            </a:r>
            <a:r>
              <a:rPr lang="it-IT" sz="1600" dirty="0"/>
              <a:t> dipende essenzialmente dal detentore (o titolare) della sovranità. </a:t>
            </a:r>
            <a:endParaRPr lang="it-IT" sz="1600" dirty="0" smtClean="0"/>
          </a:p>
          <a:p>
            <a:endParaRPr lang="it-IT" sz="1600" dirty="0"/>
          </a:p>
          <a:p>
            <a:r>
              <a:rPr lang="it-IT" sz="1600" dirty="0"/>
              <a:t>Dalle forme di Stato, che sono determinate dalla sede della sovranità, si distinguono </a:t>
            </a:r>
            <a:r>
              <a:rPr lang="it-IT" sz="1600" b="1" u="heavy" cap="small" dirty="0"/>
              <a:t>le forme di governo</a:t>
            </a:r>
            <a:r>
              <a:rPr lang="it-IT" sz="1600" dirty="0"/>
              <a:t>, </a:t>
            </a:r>
            <a:r>
              <a:rPr lang="it-IT" sz="1600" b="1" dirty="0"/>
              <a:t>determinate dal modo in cui concretamente viene esercitata la sovranità</a:t>
            </a:r>
            <a:r>
              <a:rPr lang="it-IT" sz="1600" dirty="0"/>
              <a:t>.</a:t>
            </a:r>
          </a:p>
          <a:p>
            <a:r>
              <a:rPr lang="it-IT" sz="1600" dirty="0"/>
              <a:t> </a:t>
            </a:r>
          </a:p>
          <a:p>
            <a:pPr lvl="0"/>
            <a:r>
              <a:rPr lang="it-IT" sz="1600" dirty="0"/>
              <a:t>Infatti dallo </a:t>
            </a:r>
            <a:r>
              <a:rPr lang="it-IT" sz="1600" b="1" i="1" dirty="0"/>
              <a:t>Stato</a:t>
            </a:r>
            <a:r>
              <a:rPr lang="it-IT" sz="1600" dirty="0"/>
              <a:t> va distinto il </a:t>
            </a:r>
            <a:r>
              <a:rPr lang="it-IT" sz="1600" b="1" i="1" dirty="0"/>
              <a:t>Governo</a:t>
            </a:r>
            <a:r>
              <a:rPr lang="it-IT" sz="1600" dirty="0"/>
              <a:t> </a:t>
            </a:r>
            <a:r>
              <a:rPr lang="it-IT" sz="1600" b="1" dirty="0"/>
              <a:t>che consiste </a:t>
            </a:r>
            <a:r>
              <a:rPr lang="it-IT" sz="1600" b="1" u="heavy" dirty="0"/>
              <a:t>nell’esercizio</a:t>
            </a:r>
            <a:r>
              <a:rPr lang="it-IT" sz="1600" b="1" dirty="0"/>
              <a:t> da parte di un numero più o meno ampio di magistrati di un potere delegato e sempre soggetto alla </a:t>
            </a:r>
            <a:r>
              <a:rPr lang="it-IT" sz="1600" b="1" dirty="0" smtClean="0"/>
              <a:t>legge per </a:t>
            </a:r>
            <a:r>
              <a:rPr lang="it-IT" sz="1600" dirty="0" smtClean="0"/>
              <a:t>lo </a:t>
            </a:r>
            <a:r>
              <a:rPr lang="it-IT" sz="1600" dirty="0"/>
              <a:t>svolgimento di </a:t>
            </a:r>
            <a:r>
              <a:rPr lang="it-IT" sz="1600" dirty="0" smtClean="0"/>
              <a:t>attività</a:t>
            </a:r>
          </a:p>
          <a:p>
            <a:pPr lvl="0"/>
            <a:r>
              <a:rPr lang="it-IT" sz="1600" dirty="0" smtClean="0"/>
              <a:t>- Consultive</a:t>
            </a:r>
            <a:endParaRPr lang="it-IT" sz="1600" dirty="0"/>
          </a:p>
          <a:p>
            <a:pPr lvl="0"/>
            <a:r>
              <a:rPr lang="it-IT" sz="1600" dirty="0" smtClean="0"/>
              <a:t>- Esecuzione </a:t>
            </a:r>
            <a:r>
              <a:rPr lang="it-IT" sz="1600" dirty="0"/>
              <a:t>della legge e delle ordinanze del sovrano</a:t>
            </a:r>
          </a:p>
          <a:p>
            <a:r>
              <a:rPr lang="it-IT" sz="1600" dirty="0" smtClean="0"/>
              <a:t>- Giudiziarie</a:t>
            </a:r>
          </a:p>
          <a:p>
            <a:endParaRPr lang="it-IT" sz="1600" dirty="0" smtClean="0"/>
          </a:p>
          <a:p>
            <a:r>
              <a:rPr lang="it-IT" sz="1600" dirty="0" smtClean="0"/>
              <a:t>La </a:t>
            </a:r>
            <a:r>
              <a:rPr lang="it-IT" sz="1600" dirty="0"/>
              <a:t>migliore forma di </a:t>
            </a:r>
            <a:r>
              <a:rPr lang="it-IT" sz="1600" dirty="0" smtClean="0"/>
              <a:t>Stato, secondo </a:t>
            </a:r>
            <a:r>
              <a:rPr lang="it-IT" sz="1600" dirty="0" err="1" smtClean="0"/>
              <a:t>Bodin</a:t>
            </a:r>
            <a:r>
              <a:rPr lang="it-IT" sz="1600" dirty="0" smtClean="0"/>
              <a:t>, è </a:t>
            </a:r>
            <a:r>
              <a:rPr lang="it-IT" sz="1600" dirty="0"/>
              <a:t>la monarchia </a:t>
            </a:r>
            <a:r>
              <a:rPr lang="it-IT" sz="1600" dirty="0" smtClean="0"/>
              <a:t>perché la </a:t>
            </a:r>
            <a:r>
              <a:rPr lang="it-IT" sz="1600" dirty="0"/>
              <a:t>storia ha dimostrato che essa ha efficienza e durata assai superiore a quella degli altri regimi, più facilmente preda di fazioni e lotte </a:t>
            </a:r>
            <a:r>
              <a:rPr lang="it-IT" sz="1600" dirty="0" smtClean="0"/>
              <a:t>civili</a:t>
            </a:r>
          </a:p>
          <a:p>
            <a:endParaRPr lang="it-IT" sz="700" dirty="0"/>
          </a:p>
          <a:p>
            <a:r>
              <a:rPr lang="it-IT" sz="1600" dirty="0"/>
              <a:t>Posto che la monarchia </a:t>
            </a:r>
            <a:r>
              <a:rPr lang="it-IT" sz="1600" dirty="0" smtClean="0"/>
              <a:t>può </a:t>
            </a:r>
            <a:r>
              <a:rPr lang="it-IT" sz="1600" dirty="0"/>
              <a:t>essere governata in diversi modi, </a:t>
            </a:r>
          </a:p>
          <a:p>
            <a:r>
              <a:rPr lang="it-IT" sz="1600" b="1" cap="small" dirty="0"/>
              <a:t>la migliore forma di governo </a:t>
            </a:r>
            <a:r>
              <a:rPr lang="it-IT" sz="1600" dirty="0"/>
              <a:t>da applicarsi ad essa, è, secondo </a:t>
            </a:r>
            <a:r>
              <a:rPr lang="it-IT" sz="1600" dirty="0" err="1"/>
              <a:t>Bodin</a:t>
            </a:r>
            <a:r>
              <a:rPr lang="it-IT" sz="1600" dirty="0"/>
              <a:t>, </a:t>
            </a:r>
            <a:r>
              <a:rPr lang="it-IT" sz="1600" b="1" dirty="0"/>
              <a:t>quella “armonica”</a:t>
            </a:r>
            <a:r>
              <a:rPr lang="it-IT" sz="1600" dirty="0"/>
              <a:t>, </a:t>
            </a:r>
          </a:p>
          <a:p>
            <a:r>
              <a:rPr lang="it-IT" sz="1600" dirty="0"/>
              <a:t>in cui il re saggio governa il suo regno mescolando con abilità nobili e plebei, ricchi e poveri, usando però sempre la discrezione che i nobili abbiano un qualche vantaggio sui plebei</a:t>
            </a:r>
            <a:r>
              <a:rPr lang="it-IT" sz="1600" dirty="0" smtClean="0"/>
              <a:t>.</a:t>
            </a:r>
            <a:endParaRPr lang="it-IT" sz="800" b="1" dirty="0">
              <a:solidFill>
                <a:srgbClr val="FFFF00"/>
              </a:solidFill>
              <a:ea typeface="+mj-ea"/>
              <a:cs typeface="Times New Roman" panose="02020603050405020304" pitchFamily="18" charset="0"/>
            </a:endParaRPr>
          </a:p>
        </p:txBody>
      </p:sp>
      <p:pic>
        <p:nvPicPr>
          <p:cNvPr id="12"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6281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568112"/>
            <a:ext cx="10586434" cy="2308324"/>
          </a:xfrm>
          <a:prstGeom prst="rect">
            <a:avLst/>
          </a:prstGeom>
          <a:ln>
            <a:solidFill>
              <a:schemeClr val="tx1"/>
            </a:solidFill>
          </a:ln>
        </p:spPr>
        <p:txBody>
          <a:bodyPr wrap="square">
            <a:spAutoFit/>
          </a:bodyPr>
          <a:lstStyle/>
          <a:p>
            <a:pPr lvl="0" algn="just"/>
            <a:r>
              <a:rPr lang="it-IT" sz="1600" b="1" u="sng" dirty="0" smtClean="0"/>
              <a:t>I regimi politici</a:t>
            </a:r>
            <a:r>
              <a:rPr lang="it-IT" sz="1600" dirty="0" smtClean="0"/>
              <a:t>, </a:t>
            </a:r>
            <a:r>
              <a:rPr lang="it-IT" sz="1600" dirty="0"/>
              <a:t>come tutte le realtà umane, nascono e muoiono dopo una fase di crescita e di sviluppo e una di declino, più o meno rapida ma…comunque naturale ed inevitabile</a:t>
            </a:r>
          </a:p>
          <a:p>
            <a:pPr algn="just"/>
            <a:r>
              <a:rPr lang="it-IT" sz="1600" dirty="0"/>
              <a:t> </a:t>
            </a:r>
          </a:p>
          <a:p>
            <a:pPr lvl="0" algn="just"/>
            <a:r>
              <a:rPr lang="it-IT" sz="1600" b="1" u="sng" dirty="0"/>
              <a:t>compito dello scienziato politico è </a:t>
            </a:r>
            <a:r>
              <a:rPr lang="it-IT" sz="1600" b="1" u="sng" dirty="0" smtClean="0"/>
              <a:t>comprendere:</a:t>
            </a:r>
            <a:endParaRPr lang="it-IT" sz="1600" dirty="0"/>
          </a:p>
          <a:p>
            <a:pPr lvl="0" algn="just"/>
            <a:r>
              <a:rPr lang="it-IT" sz="1600" dirty="0" smtClean="0"/>
              <a:t>quali </a:t>
            </a:r>
            <a:r>
              <a:rPr lang="it-IT" sz="1600" dirty="0"/>
              <a:t>siano i fattori che contribuiscono a stabilizzare la fase </a:t>
            </a:r>
            <a:r>
              <a:rPr lang="it-IT" sz="1600" dirty="0" smtClean="0"/>
              <a:t>positiva;</a:t>
            </a:r>
            <a:endParaRPr lang="it-IT" sz="1600" dirty="0"/>
          </a:p>
          <a:p>
            <a:pPr lvl="0" algn="just"/>
            <a:r>
              <a:rPr lang="it-IT" sz="1600" dirty="0" smtClean="0"/>
              <a:t>e </a:t>
            </a:r>
            <a:r>
              <a:rPr lang="it-IT" sz="1600" dirty="0"/>
              <a:t>quali le cause che generano e accelerano la fase di decadenza e la fine di una comunità politica libera e </a:t>
            </a:r>
            <a:r>
              <a:rPr lang="it-IT" sz="1600" dirty="0" smtClean="0"/>
              <a:t>sovrana</a:t>
            </a:r>
            <a:endParaRPr lang="it-IT" sz="1600" dirty="0"/>
          </a:p>
          <a:p>
            <a:pPr lvl="0" algn="just"/>
            <a:endParaRPr lang="it-IT" sz="1600" dirty="0"/>
          </a:p>
          <a:p>
            <a:pPr lvl="0" algn="just"/>
            <a:r>
              <a:rPr lang="it-IT" sz="1600" dirty="0" smtClean="0"/>
              <a:t>Egli </a:t>
            </a:r>
            <a:r>
              <a:rPr lang="it-IT" sz="1600" dirty="0"/>
              <a:t>infatti vuole comprendere le cause “della tempesta” politica che sta devastando la Francia</a:t>
            </a:r>
          </a:p>
        </p:txBody>
      </p:sp>
      <p:sp>
        <p:nvSpPr>
          <p:cNvPr id="3" name="Rettangolo 2"/>
          <p:cNvSpPr/>
          <p:nvPr/>
        </p:nvSpPr>
        <p:spPr>
          <a:xfrm>
            <a:off x="643944" y="3115544"/>
            <a:ext cx="10586434" cy="2708434"/>
          </a:xfrm>
          <a:prstGeom prst="rect">
            <a:avLst/>
          </a:prstGeom>
          <a:ln>
            <a:solidFill>
              <a:schemeClr val="tx1"/>
            </a:solidFill>
          </a:ln>
        </p:spPr>
        <p:txBody>
          <a:bodyPr wrap="square">
            <a:spAutoFit/>
          </a:bodyPr>
          <a:lstStyle/>
          <a:p>
            <a:pPr algn="ctr"/>
            <a:r>
              <a:rPr lang="it-IT" sz="2400" b="1" dirty="0">
                <a:solidFill>
                  <a:srgbClr val="0070C0"/>
                </a:solidFill>
                <a:cs typeface="Times New Roman" panose="02020603050405020304" pitchFamily="18" charset="0"/>
              </a:rPr>
              <a:t>Religione, tolleranza e </a:t>
            </a:r>
            <a:r>
              <a:rPr lang="it-IT" sz="2400" b="1" dirty="0" smtClean="0">
                <a:solidFill>
                  <a:srgbClr val="0070C0"/>
                </a:solidFill>
                <a:cs typeface="Times New Roman" panose="02020603050405020304" pitchFamily="18" charset="0"/>
              </a:rPr>
              <a:t>censura</a:t>
            </a:r>
          </a:p>
          <a:p>
            <a:r>
              <a:rPr lang="it-IT" sz="1600" dirty="0"/>
              <a:t>In </a:t>
            </a:r>
            <a:r>
              <a:rPr lang="it-IT" sz="1600" cap="small" dirty="0" err="1"/>
              <a:t>Bodin</a:t>
            </a:r>
            <a:r>
              <a:rPr lang="it-IT" sz="1600" dirty="0"/>
              <a:t> la </a:t>
            </a:r>
            <a:r>
              <a:rPr lang="it-IT" sz="1600" b="1" dirty="0"/>
              <a:t>tolleranza</a:t>
            </a:r>
            <a:r>
              <a:rPr lang="it-IT" sz="1600" dirty="0"/>
              <a:t> si impone non tanto come libertà di </a:t>
            </a:r>
            <a:r>
              <a:rPr lang="it-IT" sz="1600" dirty="0" smtClean="0"/>
              <a:t>coscienza </a:t>
            </a:r>
            <a:r>
              <a:rPr lang="it-IT" sz="1600" dirty="0"/>
              <a:t>ma come </a:t>
            </a:r>
            <a:r>
              <a:rPr lang="it-IT" sz="1600" b="1" dirty="0"/>
              <a:t>necessità</a:t>
            </a:r>
            <a:r>
              <a:rPr lang="it-IT" sz="1600" dirty="0"/>
              <a:t> nel quadro di una politica per la pace, come mezzo di sopravvivenza fisica anche attraverso la salvaguardia dello Stato dal laicismo e dall’ateismo.</a:t>
            </a:r>
          </a:p>
          <a:p>
            <a:r>
              <a:rPr lang="it-IT" sz="1600" dirty="0"/>
              <a:t> </a:t>
            </a:r>
          </a:p>
          <a:p>
            <a:r>
              <a:rPr lang="it-IT" sz="1600" dirty="0"/>
              <a:t>Al fine di evitare tali pericoli, </a:t>
            </a:r>
            <a:r>
              <a:rPr lang="it-IT" sz="1600" cap="small" dirty="0" err="1"/>
              <a:t>Bodin</a:t>
            </a:r>
            <a:r>
              <a:rPr lang="it-IT" sz="1600" dirty="0"/>
              <a:t> si mostra intollerante per la discussione in materia religiosa poiché essa è il presupposto del dubbio che conduce inevitabilmente all’ateismo e alla fine dello </a:t>
            </a:r>
            <a:r>
              <a:rPr lang="it-IT" sz="1600" dirty="0" smtClean="0"/>
              <a:t>Stato</a:t>
            </a:r>
          </a:p>
          <a:p>
            <a:endParaRPr lang="it-IT" sz="900" dirty="0" smtClean="0"/>
          </a:p>
          <a:p>
            <a:r>
              <a:rPr lang="it-IT" sz="1600" dirty="0" err="1"/>
              <a:t>Bodin</a:t>
            </a:r>
            <a:r>
              <a:rPr lang="it-IT" sz="1600" dirty="0"/>
              <a:t> moderato e garante della tolleranza: ragioni di ordine religioso, politico  o economico?</a:t>
            </a:r>
          </a:p>
          <a:p>
            <a:endParaRPr lang="it-IT" sz="900" b="1" u="sng" dirty="0"/>
          </a:p>
          <a:p>
            <a:r>
              <a:rPr lang="it-IT" sz="1600" dirty="0" smtClean="0"/>
              <a:t>Nicodemismo </a:t>
            </a:r>
            <a:r>
              <a:rPr lang="it-IT" sz="1600" dirty="0" err="1" smtClean="0"/>
              <a:t>bodiniano</a:t>
            </a:r>
            <a:endParaRPr lang="it-IT" sz="1600" dirty="0"/>
          </a:p>
        </p:txBody>
      </p:sp>
      <p:pic>
        <p:nvPicPr>
          <p:cNvPr id="10"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811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43944" y="681413"/>
            <a:ext cx="10586434" cy="4862870"/>
          </a:xfrm>
          <a:prstGeom prst="rect">
            <a:avLst/>
          </a:prstGeom>
          <a:ln>
            <a:solidFill>
              <a:schemeClr val="tx1"/>
            </a:solidFill>
          </a:ln>
        </p:spPr>
        <p:txBody>
          <a:bodyPr wrap="square">
            <a:spAutoFit/>
          </a:bodyPr>
          <a:lstStyle/>
          <a:p>
            <a:pPr algn="ctr"/>
            <a:r>
              <a:rPr lang="it-IT" sz="2400" b="1" dirty="0">
                <a:solidFill>
                  <a:srgbClr val="0070C0"/>
                </a:solidFill>
                <a:cs typeface="Times New Roman" panose="02020603050405020304" pitchFamily="18" charset="0"/>
              </a:rPr>
              <a:t>La Comunità dei popoli, la guerra, la </a:t>
            </a:r>
            <a:r>
              <a:rPr lang="it-IT" sz="2400" b="1" dirty="0" smtClean="0">
                <a:solidFill>
                  <a:srgbClr val="0070C0"/>
                </a:solidFill>
                <a:cs typeface="Times New Roman" panose="02020603050405020304" pitchFamily="18" charset="0"/>
              </a:rPr>
              <a:t>pace</a:t>
            </a:r>
          </a:p>
          <a:p>
            <a:pPr algn="ctr"/>
            <a:endParaRPr lang="it-IT" sz="2400" b="1" dirty="0">
              <a:solidFill>
                <a:srgbClr val="0070C0"/>
              </a:solidFill>
              <a:cs typeface="Times New Roman" panose="02020603050405020304" pitchFamily="18" charset="0"/>
            </a:endParaRPr>
          </a:p>
          <a:p>
            <a:pPr algn="just"/>
            <a:r>
              <a:rPr lang="it-IT" sz="1600" dirty="0" smtClean="0"/>
              <a:t>Al </a:t>
            </a:r>
            <a:r>
              <a:rPr lang="it-IT" sz="1600" dirty="0"/>
              <a:t>tema della tolleranza sono strettamente legati quelli della guerra e della pace e </a:t>
            </a:r>
            <a:r>
              <a:rPr lang="it-IT" sz="1600" b="1" u="sng" dirty="0"/>
              <a:t>dell’universalismo etico e politico</a:t>
            </a:r>
            <a:r>
              <a:rPr lang="it-IT" sz="1600" b="1" dirty="0"/>
              <a:t> </a:t>
            </a:r>
            <a:r>
              <a:rPr lang="it-IT" sz="1600" dirty="0"/>
              <a:t>di </a:t>
            </a:r>
            <a:r>
              <a:rPr lang="it-IT" sz="1600" dirty="0" err="1" smtClean="0"/>
              <a:t>Bodin</a:t>
            </a:r>
            <a:endParaRPr lang="it-IT" sz="1600" dirty="0"/>
          </a:p>
          <a:p>
            <a:pPr algn="just"/>
            <a:endParaRPr lang="it-IT" sz="1600" dirty="0"/>
          </a:p>
          <a:p>
            <a:pPr algn="just"/>
            <a:endParaRPr lang="it-IT" sz="1600" dirty="0"/>
          </a:p>
          <a:p>
            <a:pPr lvl="0"/>
            <a:r>
              <a:rPr lang="it-IT" sz="1600" dirty="0"/>
              <a:t>Concetto che emerge dalla concezione </a:t>
            </a:r>
            <a:r>
              <a:rPr lang="it-IT" sz="1600" dirty="0" err="1"/>
              <a:t>bodiniana</a:t>
            </a:r>
            <a:r>
              <a:rPr lang="it-IT" sz="1600" dirty="0"/>
              <a:t> dei rapporti tra i popoli che egli configura come un’ipotesi di </a:t>
            </a:r>
            <a:r>
              <a:rPr lang="it-IT" sz="1600" b="1" u="sng" dirty="0"/>
              <a:t>Stato mondiale</a:t>
            </a:r>
            <a:r>
              <a:rPr lang="it-IT" sz="1600" dirty="0"/>
              <a:t> (storicamente e politicamente irreale) ma che naturalmente e idealmente unisce tutti i popoli della terra tutti sottoposti all’unica sovranità superiore </a:t>
            </a:r>
            <a:r>
              <a:rPr lang="it-IT" sz="1600" b="1" dirty="0"/>
              <a:t>rappresentata da </a:t>
            </a:r>
            <a:r>
              <a:rPr lang="it-IT" sz="1600" b="1" dirty="0" smtClean="0"/>
              <a:t>Dio</a:t>
            </a:r>
            <a:endParaRPr lang="it-IT" sz="1600" dirty="0"/>
          </a:p>
          <a:p>
            <a:pPr lvl="0"/>
            <a:r>
              <a:rPr lang="it-IT" sz="1600" i="1" dirty="0" smtClean="0"/>
              <a:t>- Un </a:t>
            </a:r>
            <a:r>
              <a:rPr lang="it-IT" sz="1600" i="1" dirty="0"/>
              <a:t>Dio ovviamente privo di qualsiasi connotazione confessionale</a:t>
            </a:r>
            <a:endParaRPr lang="it-IT" sz="1600" dirty="0"/>
          </a:p>
          <a:p>
            <a:r>
              <a:rPr lang="it-IT" sz="1600" i="1" dirty="0" smtClean="0"/>
              <a:t>- ma </a:t>
            </a:r>
            <a:r>
              <a:rPr lang="it-IT" sz="1600" i="1" dirty="0"/>
              <a:t>da tutti i popoli riconosciuto come “immortale” e “principe della natura”</a:t>
            </a:r>
            <a:endParaRPr lang="it-IT" sz="1600" dirty="0"/>
          </a:p>
          <a:p>
            <a:endParaRPr lang="it-IT" sz="900" b="1" u="sng" dirty="0" smtClean="0"/>
          </a:p>
          <a:p>
            <a:endParaRPr lang="it-IT" sz="900" b="1" u="sng" dirty="0"/>
          </a:p>
          <a:p>
            <a:r>
              <a:rPr lang="it-IT" sz="1600" b="1" dirty="0"/>
              <a:t>Ne deriva</a:t>
            </a:r>
            <a:r>
              <a:rPr lang="it-IT" sz="1600" b="1" dirty="0" smtClean="0"/>
              <a:t>:</a:t>
            </a:r>
          </a:p>
          <a:p>
            <a:pPr marL="285750" indent="-285750">
              <a:buFontTx/>
              <a:buChar char="-"/>
            </a:pPr>
            <a:r>
              <a:rPr lang="it-IT" sz="1600" dirty="0" smtClean="0"/>
              <a:t>Condanna delle dottrine razziste</a:t>
            </a:r>
          </a:p>
          <a:p>
            <a:pPr marL="285750" indent="-285750">
              <a:buFontTx/>
              <a:buChar char="-"/>
            </a:pPr>
            <a:r>
              <a:rPr lang="it-IT" sz="1600" dirty="0" smtClean="0"/>
              <a:t>Concetto di guerra</a:t>
            </a:r>
          </a:p>
          <a:p>
            <a:pPr marL="285750" indent="-285750">
              <a:buFontTx/>
              <a:buChar char="-"/>
            </a:pPr>
            <a:r>
              <a:rPr lang="it-IT" sz="1600" dirty="0" smtClean="0"/>
              <a:t>Promozione del commercio e delle alleanze tra i popoli </a:t>
            </a:r>
          </a:p>
          <a:p>
            <a:endParaRPr lang="it-IT" sz="900" b="1" u="sng" dirty="0" smtClean="0"/>
          </a:p>
          <a:p>
            <a:endParaRPr lang="it-IT" sz="900" b="1" u="sng" dirty="0"/>
          </a:p>
          <a:p>
            <a:endParaRPr lang="it-IT" sz="900" b="1" u="sng" dirty="0" smtClean="0"/>
          </a:p>
          <a:p>
            <a:endParaRPr lang="it-IT" sz="900" b="1" u="sng" dirty="0"/>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065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43944" y="1582943"/>
            <a:ext cx="10586434" cy="2631490"/>
          </a:xfrm>
          <a:prstGeom prst="rect">
            <a:avLst/>
          </a:prstGeom>
          <a:ln>
            <a:solidFill>
              <a:schemeClr val="tx1"/>
            </a:solidFill>
          </a:ln>
        </p:spPr>
        <p:txBody>
          <a:bodyPr wrap="square">
            <a:spAutoFit/>
          </a:bodyPr>
          <a:lstStyle/>
          <a:p>
            <a:pPr algn="ctr"/>
            <a:r>
              <a:rPr lang="it-IT" sz="2400" b="1" dirty="0" smtClean="0">
                <a:solidFill>
                  <a:srgbClr val="0070C0"/>
                </a:solidFill>
                <a:cs typeface="Times New Roman" panose="02020603050405020304" pitchFamily="18" charset="0"/>
              </a:rPr>
              <a:t>Critica di </a:t>
            </a:r>
            <a:r>
              <a:rPr lang="it-IT" sz="2400" b="1" dirty="0" err="1" smtClean="0">
                <a:solidFill>
                  <a:srgbClr val="0070C0"/>
                </a:solidFill>
                <a:cs typeface="Times New Roman" panose="02020603050405020304" pitchFamily="18" charset="0"/>
              </a:rPr>
              <a:t>Bodin</a:t>
            </a:r>
            <a:r>
              <a:rPr lang="it-IT" sz="2400" b="1" dirty="0" smtClean="0">
                <a:solidFill>
                  <a:srgbClr val="0070C0"/>
                </a:solidFill>
                <a:cs typeface="Times New Roman" panose="02020603050405020304" pitchFamily="18" charset="0"/>
              </a:rPr>
              <a:t> nei confronti:</a:t>
            </a:r>
          </a:p>
          <a:p>
            <a:pPr algn="ctr"/>
            <a:endParaRPr lang="it-IT" sz="2400" b="1" dirty="0" smtClean="0">
              <a:solidFill>
                <a:srgbClr val="FFFF00"/>
              </a:solidFill>
              <a:cs typeface="Times New Roman" panose="02020603050405020304" pitchFamily="18" charset="0"/>
            </a:endParaRPr>
          </a:p>
          <a:p>
            <a:pPr algn="just"/>
            <a:r>
              <a:rPr lang="it-IT" dirty="0" smtClean="0"/>
              <a:t>- Dei </a:t>
            </a:r>
            <a:r>
              <a:rPr lang="it-IT" dirty="0"/>
              <a:t>sostenitori dello</a:t>
            </a:r>
            <a:r>
              <a:rPr lang="it-IT" b="1" dirty="0"/>
              <a:t> Stato </a:t>
            </a:r>
            <a:r>
              <a:rPr lang="it-IT" b="1" dirty="0" smtClean="0"/>
              <a:t>misto</a:t>
            </a:r>
            <a:endParaRPr lang="it-IT" sz="2000" dirty="0"/>
          </a:p>
          <a:p>
            <a:pPr algn="just"/>
            <a:r>
              <a:rPr lang="it-IT" b="1" dirty="0" smtClean="0"/>
              <a:t>- Di Machiavelli </a:t>
            </a:r>
            <a:r>
              <a:rPr lang="it-IT" dirty="0"/>
              <a:t>in quanto divulgatore di principi </a:t>
            </a:r>
            <a:r>
              <a:rPr lang="it-IT" dirty="0" smtClean="0"/>
              <a:t>tirannici</a:t>
            </a:r>
            <a:endParaRPr lang="it-IT" sz="2000" dirty="0"/>
          </a:p>
          <a:p>
            <a:pPr algn="just"/>
            <a:r>
              <a:rPr lang="it-IT" b="1" dirty="0" smtClean="0"/>
              <a:t>- Dei Canonisti </a:t>
            </a:r>
            <a:r>
              <a:rPr lang="it-IT" b="1" dirty="0"/>
              <a:t>difensori dell’assolutismo papale </a:t>
            </a:r>
            <a:r>
              <a:rPr lang="it-IT" dirty="0"/>
              <a:t>accusati di propugnare l’arbitrarietà del potere sovrano</a:t>
            </a:r>
            <a:endParaRPr lang="it-IT" sz="2000" dirty="0"/>
          </a:p>
          <a:p>
            <a:r>
              <a:rPr lang="it-IT" b="1" dirty="0" smtClean="0"/>
              <a:t>- dei </a:t>
            </a:r>
            <a:r>
              <a:rPr lang="it-IT" b="1" dirty="0"/>
              <a:t>monarcomachi che</a:t>
            </a:r>
            <a:r>
              <a:rPr lang="it-IT" dirty="0"/>
              <a:t>, in nome della libertà, incitano i sudditi alla ribellione contro la </a:t>
            </a:r>
            <a:r>
              <a:rPr lang="it-IT" dirty="0" smtClean="0"/>
              <a:t>monarchia</a:t>
            </a:r>
            <a:endParaRPr lang="it-IT" sz="900" b="1" u="sng" dirty="0" smtClean="0"/>
          </a:p>
          <a:p>
            <a:endParaRPr lang="it-IT" sz="900" b="1" u="sng" dirty="0"/>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281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1400530"/>
          </a:xfrm>
          <a:ln>
            <a:solidFill>
              <a:schemeClr val="tx1"/>
            </a:solidFill>
          </a:ln>
        </p:spPr>
        <p:txBody>
          <a:bodyPr/>
          <a:lstStyle/>
          <a:p>
            <a:pPr algn="ctr"/>
            <a:r>
              <a:rPr lang="it-IT" b="1" dirty="0" smtClean="0">
                <a:cs typeface="Times New Roman" panose="02020603050405020304" pitchFamily="18" charset="0"/>
              </a:rPr>
              <a:t>Niccolò Machiavelli</a:t>
            </a:r>
            <a:r>
              <a:rPr lang="it-IT" b="1" dirty="0">
                <a:cs typeface="Times New Roman" panose="02020603050405020304" pitchFamily="18" charset="0"/>
              </a:rPr>
              <a:t/>
            </a:r>
            <a:br>
              <a:rPr lang="it-IT" b="1" dirty="0">
                <a:cs typeface="Times New Roman" panose="02020603050405020304" pitchFamily="18" charset="0"/>
              </a:rPr>
            </a:br>
            <a:r>
              <a:rPr lang="it-IT" sz="2400" dirty="0">
                <a:solidFill>
                  <a:srgbClr val="002060"/>
                </a:solidFill>
                <a:latin typeface="+mn-lt"/>
                <a:cs typeface="Times New Roman" panose="02020603050405020304" pitchFamily="18" charset="0"/>
              </a:rPr>
              <a:t>Firenze 1469 – Firenze 1527</a:t>
            </a:r>
            <a:endParaRPr lang="it-IT" sz="2400" dirty="0">
              <a:solidFill>
                <a:srgbClr val="002060"/>
              </a:solidFill>
              <a:latin typeface="+mn-lt"/>
            </a:endParaRPr>
          </a:p>
        </p:txBody>
      </p:sp>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2086204"/>
            <a:ext cx="10470523" cy="3644893"/>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2060"/>
                </a:solidFill>
                <a:latin typeface="+mn-lt"/>
                <a:cs typeface="Times New Roman" panose="02020603050405020304" pitchFamily="18" charset="0"/>
              </a:rPr>
              <a:t>Introduzione storico-politica</a:t>
            </a:r>
          </a:p>
          <a:p>
            <a:pPr algn="just"/>
            <a:r>
              <a:rPr lang="it-IT" sz="1600" dirty="0">
                <a:solidFill>
                  <a:schemeClr val="tx1"/>
                </a:solidFill>
                <a:latin typeface="+mn-lt"/>
                <a:cs typeface="Times New Roman" panose="02020603050405020304" pitchFamily="18" charset="0"/>
              </a:rPr>
              <a:t>Machiavelli visse in </a:t>
            </a:r>
            <a:r>
              <a:rPr lang="it-IT" sz="1600" dirty="0" smtClean="0">
                <a:solidFill>
                  <a:schemeClr val="tx1"/>
                </a:solidFill>
                <a:latin typeface="+mn-lt"/>
                <a:cs typeface="Times New Roman" panose="02020603050405020304" pitchFamily="18" charset="0"/>
              </a:rPr>
              <a:t>uno </a:t>
            </a:r>
            <a:r>
              <a:rPr lang="it-IT" sz="1600" dirty="0">
                <a:solidFill>
                  <a:schemeClr val="tx1"/>
                </a:solidFill>
                <a:latin typeface="+mn-lt"/>
                <a:cs typeface="Times New Roman" panose="02020603050405020304" pitchFamily="18" charset="0"/>
              </a:rPr>
              <a:t>dei periodi più scuri della storia italiana: quello della </a:t>
            </a:r>
            <a:r>
              <a:rPr lang="it-IT" sz="1600" b="1" dirty="0">
                <a:solidFill>
                  <a:schemeClr val="tx1"/>
                </a:solidFill>
                <a:latin typeface="+mn-lt"/>
                <a:cs typeface="Times New Roman" panose="02020603050405020304" pitchFamily="18" charset="0"/>
              </a:rPr>
              <a:t>crisi e deperimento della libertà degli Stati cittadini italiani</a:t>
            </a:r>
            <a:endParaRPr lang="it-IT" sz="1600" dirty="0">
              <a:solidFill>
                <a:schemeClr val="tx1"/>
              </a:solidFill>
              <a:latin typeface="+mn-lt"/>
              <a:cs typeface="Times New Roman" panose="02020603050405020304" pitchFamily="18" charset="0"/>
            </a:endParaRPr>
          </a:p>
          <a:p>
            <a:pPr algn="just"/>
            <a:endParaRPr lang="it-IT" sz="1600" dirty="0">
              <a:solidFill>
                <a:schemeClr val="tx1"/>
              </a:solidFill>
              <a:latin typeface="+mn-lt"/>
              <a:cs typeface="Times New Roman" panose="02020603050405020304" pitchFamily="18" charset="0"/>
            </a:endParaRPr>
          </a:p>
          <a:p>
            <a:pPr lvl="0" algn="just"/>
            <a:r>
              <a:rPr lang="it-IT" sz="1600" dirty="0">
                <a:solidFill>
                  <a:schemeClr val="tx1"/>
                </a:solidFill>
                <a:latin typeface="+mn-lt"/>
                <a:cs typeface="Times New Roman" panose="02020603050405020304" pitchFamily="18" charset="0"/>
              </a:rPr>
              <a:t>Machiavelli </a:t>
            </a:r>
            <a:endParaRPr lang="it-IT" sz="1600" dirty="0" smtClean="0">
              <a:solidFill>
                <a:schemeClr val="tx1"/>
              </a:solidFill>
              <a:latin typeface="+mn-lt"/>
              <a:cs typeface="Times New Roman" panose="02020603050405020304" pitchFamily="18" charset="0"/>
            </a:endParaRPr>
          </a:p>
          <a:p>
            <a:pPr marL="285750" lvl="0" indent="-285750" algn="just">
              <a:buFont typeface="Arial" panose="020B0604020202020204" pitchFamily="34" charset="0"/>
              <a:buChar char="•"/>
            </a:pPr>
            <a:r>
              <a:rPr lang="it-IT" sz="1600" dirty="0" smtClean="0">
                <a:solidFill>
                  <a:schemeClr val="tx1"/>
                </a:solidFill>
                <a:latin typeface="+mn-lt"/>
                <a:cs typeface="Times New Roman" panose="02020603050405020304" pitchFamily="18" charset="0"/>
              </a:rPr>
              <a:t>nacque </a:t>
            </a:r>
            <a:r>
              <a:rPr lang="it-IT" sz="1600" dirty="0">
                <a:solidFill>
                  <a:schemeClr val="tx1"/>
                </a:solidFill>
                <a:latin typeface="+mn-lt"/>
                <a:cs typeface="Times New Roman" panose="02020603050405020304" pitchFamily="18" charset="0"/>
              </a:rPr>
              <a:t>nel </a:t>
            </a:r>
            <a:r>
              <a:rPr lang="it-IT" sz="1600" b="1" u="dbl" cap="small" dirty="0">
                <a:solidFill>
                  <a:schemeClr val="tx1"/>
                </a:solidFill>
                <a:latin typeface="+mn-lt"/>
                <a:cs typeface="Times New Roman" panose="02020603050405020304" pitchFamily="18" charset="0"/>
              </a:rPr>
              <a:t>1469</a:t>
            </a:r>
            <a:r>
              <a:rPr lang="it-IT" sz="1600" dirty="0">
                <a:solidFill>
                  <a:schemeClr val="tx1"/>
                </a:solidFill>
                <a:latin typeface="+mn-lt"/>
                <a:cs typeface="Times New Roman" panose="02020603050405020304" pitchFamily="18" charset="0"/>
              </a:rPr>
              <a:t>  </a:t>
            </a:r>
            <a:r>
              <a:rPr lang="it-IT" sz="1600" b="1" i="1" dirty="0">
                <a:solidFill>
                  <a:schemeClr val="tx1"/>
                </a:solidFill>
                <a:latin typeface="+mn-lt"/>
                <a:cs typeface="Times New Roman" panose="02020603050405020304" pitchFamily="18" charset="0"/>
              </a:rPr>
              <a:t>anno in cui Lorenzo il Magnifico</a:t>
            </a:r>
            <a:r>
              <a:rPr lang="it-IT" sz="1600" i="1" dirty="0">
                <a:solidFill>
                  <a:schemeClr val="tx1"/>
                </a:solidFill>
                <a:latin typeface="+mn-lt"/>
                <a:cs typeface="Times New Roman" panose="02020603050405020304" pitchFamily="18" charset="0"/>
              </a:rPr>
              <a:t> </a:t>
            </a:r>
            <a:r>
              <a:rPr lang="it-IT" sz="1600" dirty="0">
                <a:solidFill>
                  <a:schemeClr val="tx1"/>
                </a:solidFill>
                <a:latin typeface="+mn-lt"/>
                <a:cs typeface="Times New Roman" panose="02020603050405020304" pitchFamily="18" charset="0"/>
              </a:rPr>
              <a:t>[che per 20 anni fu il garante dell’equilibrio e della libertà italiana]</a:t>
            </a:r>
            <a:r>
              <a:rPr lang="it-IT" sz="1600" i="1" dirty="0">
                <a:solidFill>
                  <a:schemeClr val="tx1"/>
                </a:solidFill>
                <a:latin typeface="+mn-lt"/>
                <a:cs typeface="Times New Roman" panose="02020603050405020304" pitchFamily="18" charset="0"/>
              </a:rPr>
              <a:t> </a:t>
            </a:r>
            <a:r>
              <a:rPr lang="it-IT" sz="1600" b="1" i="1" dirty="0">
                <a:solidFill>
                  <a:schemeClr val="tx1"/>
                </a:solidFill>
                <a:latin typeface="+mn-lt"/>
                <a:cs typeface="Times New Roman" panose="02020603050405020304" pitchFamily="18" charset="0"/>
              </a:rPr>
              <a:t>assunse alla signoria di Firenze</a:t>
            </a:r>
            <a:r>
              <a:rPr lang="it-IT" sz="1600" i="1" dirty="0">
                <a:solidFill>
                  <a:schemeClr val="tx1"/>
                </a:solidFill>
                <a:latin typeface="+mn-lt"/>
                <a:cs typeface="Times New Roman" panose="02020603050405020304" pitchFamily="18" charset="0"/>
              </a:rPr>
              <a:t> </a:t>
            </a:r>
            <a:endParaRPr lang="it-IT" sz="1600" dirty="0">
              <a:solidFill>
                <a:schemeClr val="tx1"/>
              </a:solidFill>
              <a:latin typeface="+mn-lt"/>
              <a:cs typeface="Times New Roman" panose="02020603050405020304" pitchFamily="18" charset="0"/>
            </a:endParaRPr>
          </a:p>
          <a:p>
            <a:pPr algn="just"/>
            <a:r>
              <a:rPr lang="it-IT" sz="1600" dirty="0">
                <a:solidFill>
                  <a:schemeClr val="tx1"/>
                </a:solidFill>
                <a:latin typeface="+mn-lt"/>
                <a:cs typeface="Times New Roman" panose="02020603050405020304" pitchFamily="18" charset="0"/>
              </a:rPr>
              <a:t> </a:t>
            </a:r>
          </a:p>
          <a:p>
            <a:pPr marL="285750" lvl="0" indent="-285750" algn="just">
              <a:buFont typeface="Arial" panose="020B0604020202020204" pitchFamily="34" charset="0"/>
              <a:buChar char="•"/>
            </a:pPr>
            <a:r>
              <a:rPr lang="it-IT" sz="1600" dirty="0">
                <a:solidFill>
                  <a:schemeClr val="tx1"/>
                </a:solidFill>
                <a:latin typeface="+mn-lt"/>
                <a:cs typeface="Times New Roman" panose="02020603050405020304" pitchFamily="18" charset="0"/>
              </a:rPr>
              <a:t>morì nel </a:t>
            </a:r>
            <a:r>
              <a:rPr lang="it-IT" sz="1600" b="1" u="dbl" cap="small" dirty="0">
                <a:solidFill>
                  <a:schemeClr val="tx1"/>
                </a:solidFill>
                <a:latin typeface="+mn-lt"/>
                <a:cs typeface="Times New Roman" panose="02020603050405020304" pitchFamily="18" charset="0"/>
              </a:rPr>
              <a:t>1527</a:t>
            </a:r>
            <a:r>
              <a:rPr lang="it-IT" sz="1600" dirty="0">
                <a:solidFill>
                  <a:schemeClr val="tx1"/>
                </a:solidFill>
                <a:latin typeface="+mn-lt"/>
                <a:cs typeface="Times New Roman" panose="02020603050405020304" pitchFamily="18" charset="0"/>
              </a:rPr>
              <a:t>, </a:t>
            </a:r>
            <a:r>
              <a:rPr lang="it-IT" sz="1600" b="1" i="1" dirty="0">
                <a:solidFill>
                  <a:schemeClr val="tx1"/>
                </a:solidFill>
                <a:latin typeface="+mn-lt"/>
                <a:cs typeface="Times New Roman" panose="02020603050405020304" pitchFamily="18" charset="0"/>
              </a:rPr>
              <a:t>l’anno del sacco di Roma da parte dell’esercito di Carlo V</a:t>
            </a:r>
            <a:endParaRPr lang="it-IT" sz="1600" dirty="0">
              <a:solidFill>
                <a:schemeClr val="tx1"/>
              </a:solidFill>
              <a:latin typeface="+mn-lt"/>
              <a:cs typeface="Times New Roman" panose="02020603050405020304" pitchFamily="18" charset="0"/>
            </a:endParaRPr>
          </a:p>
          <a:p>
            <a:pPr algn="just"/>
            <a:r>
              <a:rPr lang="it-IT" sz="1600" b="1" i="1" dirty="0">
                <a:solidFill>
                  <a:schemeClr val="tx1"/>
                </a:solidFill>
                <a:latin typeface="+mn-lt"/>
                <a:cs typeface="Times New Roman" panose="02020603050405020304" pitchFamily="18" charset="0"/>
              </a:rPr>
              <a:t> </a:t>
            </a:r>
            <a:endParaRPr lang="it-IT" sz="1600" dirty="0">
              <a:solidFill>
                <a:schemeClr val="tx1"/>
              </a:solidFill>
              <a:latin typeface="+mn-lt"/>
              <a:cs typeface="Times New Roman" panose="02020603050405020304" pitchFamily="18" charset="0"/>
            </a:endParaRPr>
          </a:p>
          <a:p>
            <a:pPr algn="just"/>
            <a:r>
              <a:rPr lang="it-IT" sz="1600" b="1" i="1" dirty="0">
                <a:solidFill>
                  <a:schemeClr val="tx1"/>
                </a:solidFill>
                <a:latin typeface="+mn-lt"/>
                <a:cs typeface="Times New Roman" panose="02020603050405020304" pitchFamily="18" charset="0"/>
              </a:rPr>
              <a:t> </a:t>
            </a:r>
            <a:r>
              <a:rPr lang="it-IT" sz="1600" dirty="0" smtClean="0">
                <a:solidFill>
                  <a:schemeClr val="tx1"/>
                </a:solidFill>
                <a:latin typeface="+mn-lt"/>
                <a:cs typeface="Times New Roman" panose="02020603050405020304" pitchFamily="18" charset="0"/>
              </a:rPr>
              <a:t>Sono </a:t>
            </a:r>
            <a:r>
              <a:rPr lang="it-IT" sz="1600" dirty="0">
                <a:solidFill>
                  <a:schemeClr val="tx1"/>
                </a:solidFill>
                <a:latin typeface="+mn-lt"/>
                <a:cs typeface="Times New Roman" panose="02020603050405020304" pitchFamily="18" charset="0"/>
              </a:rPr>
              <a:t>questi anni cruciali per la storia d’Italia che, con la discesa di Carlo VIII di Francia nel 1494, </a:t>
            </a:r>
            <a:r>
              <a:rPr lang="it-IT" sz="1600" u="sng" dirty="0">
                <a:solidFill>
                  <a:schemeClr val="tx1"/>
                </a:solidFill>
                <a:latin typeface="+mn-lt"/>
                <a:cs typeface="Times New Roman" panose="02020603050405020304" pitchFamily="18" charset="0"/>
              </a:rPr>
              <a:t>vede crollare</a:t>
            </a:r>
            <a:r>
              <a:rPr lang="it-IT" sz="1600" dirty="0">
                <a:solidFill>
                  <a:schemeClr val="tx1"/>
                </a:solidFill>
                <a:latin typeface="+mn-lt"/>
                <a:cs typeface="Times New Roman" panose="02020603050405020304" pitchFamily="18" charset="0"/>
              </a:rPr>
              <a:t> </a:t>
            </a:r>
            <a:r>
              <a:rPr lang="it-IT" sz="1600" b="1" i="1" dirty="0">
                <a:solidFill>
                  <a:schemeClr val="tx1"/>
                </a:solidFill>
                <a:latin typeface="+mn-lt"/>
                <a:cs typeface="Times New Roman" panose="02020603050405020304" pitchFamily="18" charset="0"/>
              </a:rPr>
              <a:t>“col gesso”</a:t>
            </a:r>
            <a:r>
              <a:rPr lang="it-IT" sz="1600" dirty="0">
                <a:solidFill>
                  <a:schemeClr val="tx1"/>
                </a:solidFill>
                <a:latin typeface="+mn-lt"/>
                <a:cs typeface="Times New Roman" panose="02020603050405020304" pitchFamily="18" charset="0"/>
              </a:rPr>
              <a:t> – come dirà Machiavelli –</a:t>
            </a:r>
            <a:r>
              <a:rPr lang="it-IT" sz="1600" u="sng" dirty="0">
                <a:solidFill>
                  <a:schemeClr val="tx1"/>
                </a:solidFill>
                <a:latin typeface="+mn-lt"/>
                <a:cs typeface="Times New Roman" panose="02020603050405020304" pitchFamily="18" charset="0"/>
              </a:rPr>
              <a:t> il sistema di equilibrio</a:t>
            </a:r>
            <a:r>
              <a:rPr lang="it-IT" sz="1600" dirty="0">
                <a:solidFill>
                  <a:schemeClr val="tx1"/>
                </a:solidFill>
                <a:latin typeface="+mn-lt"/>
                <a:cs typeface="Times New Roman" panose="02020603050405020304" pitchFamily="18" charset="0"/>
              </a:rPr>
              <a:t> stabilito tra gli Stati italiani con la </a:t>
            </a:r>
            <a:r>
              <a:rPr lang="it-IT" sz="1600" b="1" dirty="0">
                <a:solidFill>
                  <a:schemeClr val="tx1"/>
                </a:solidFill>
                <a:latin typeface="+mn-lt"/>
                <a:cs typeface="Times New Roman" panose="02020603050405020304" pitchFamily="18" charset="0"/>
              </a:rPr>
              <a:t>pace di Lodi del 1454</a:t>
            </a:r>
            <a:r>
              <a:rPr lang="it-IT" sz="1600" dirty="0">
                <a:solidFill>
                  <a:schemeClr val="tx1"/>
                </a:solidFill>
                <a:latin typeface="+mn-lt"/>
                <a:cs typeface="Times New Roman" panose="02020603050405020304" pitchFamily="18" charset="0"/>
              </a:rPr>
              <a:t> per iniziare il suo lungo periodo di soggezione politica nei confronti delle potenze straniere che si concluderà solo con </a:t>
            </a:r>
            <a:r>
              <a:rPr lang="it-IT" sz="1600" dirty="0" smtClean="0">
                <a:solidFill>
                  <a:schemeClr val="tx1"/>
                </a:solidFill>
                <a:latin typeface="+mn-lt"/>
                <a:cs typeface="Times New Roman" panose="02020603050405020304" pitchFamily="18" charset="0"/>
              </a:rPr>
              <a:t>l’Unità.</a:t>
            </a:r>
            <a:endParaRPr lang="it-IT" sz="1600" dirty="0">
              <a:solidFill>
                <a:schemeClr val="tx1"/>
              </a:solidFill>
              <a:latin typeface="+mn-lt"/>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87018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594387"/>
            <a:ext cx="10532751" cy="1916995"/>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002060"/>
                </a:solidFill>
                <a:latin typeface="+mn-lt"/>
                <a:cs typeface="Times New Roman" panose="02020603050405020304" pitchFamily="18" charset="0"/>
              </a:rPr>
              <a:t>Breve </a:t>
            </a:r>
            <a:r>
              <a:rPr lang="it-IT" sz="2400" b="1" dirty="0">
                <a:solidFill>
                  <a:srgbClr val="002060"/>
                </a:solidFill>
                <a:latin typeface="+mn-lt"/>
                <a:cs typeface="Times New Roman" panose="02020603050405020304" pitchFamily="18" charset="0"/>
              </a:rPr>
              <a:t>profilo biografico</a:t>
            </a:r>
            <a:r>
              <a:rPr lang="it-IT" sz="2400" dirty="0"/>
              <a:t/>
            </a:r>
            <a:br>
              <a:rPr lang="it-IT" sz="2400" dirty="0"/>
            </a:br>
            <a:r>
              <a:rPr lang="it-IT" sz="1500" dirty="0" smtClean="0">
                <a:solidFill>
                  <a:schemeClr val="tx1"/>
                </a:solidFill>
                <a:latin typeface="+mn-lt"/>
                <a:cs typeface="Times New Roman" panose="02020603050405020304" pitchFamily="18" charset="0"/>
              </a:rPr>
              <a:t>In </a:t>
            </a:r>
            <a:r>
              <a:rPr lang="it-IT" sz="1500" dirty="0">
                <a:solidFill>
                  <a:schemeClr val="tx1"/>
                </a:solidFill>
                <a:latin typeface="+mn-lt"/>
                <a:cs typeface="Times New Roman" panose="02020603050405020304" pitchFamily="18" charset="0"/>
              </a:rPr>
              <a:t>questa situazione storico-politica  di crisi </a:t>
            </a:r>
            <a:r>
              <a:rPr lang="it-IT" sz="1500" dirty="0" smtClean="0">
                <a:solidFill>
                  <a:schemeClr val="tx1"/>
                </a:solidFill>
                <a:latin typeface="+mn-lt"/>
                <a:cs typeface="Times New Roman" panose="02020603050405020304" pitchFamily="18" charset="0"/>
              </a:rPr>
              <a:t>generalizzata</a:t>
            </a:r>
            <a:r>
              <a:rPr lang="it-IT" sz="1500" dirty="0">
                <a:solidFill>
                  <a:schemeClr val="tx1"/>
                </a:solidFill>
                <a:latin typeface="+mn-lt"/>
                <a:cs typeface="Times New Roman" panose="02020603050405020304" pitchFamily="18" charset="0"/>
              </a:rPr>
              <a:t> </a:t>
            </a:r>
            <a:r>
              <a:rPr lang="it-IT" sz="1500" dirty="0" smtClean="0">
                <a:solidFill>
                  <a:schemeClr val="tx1"/>
                </a:solidFill>
                <a:latin typeface="+mn-lt"/>
                <a:cs typeface="Times New Roman" panose="02020603050405020304" pitchFamily="18" charset="0"/>
              </a:rPr>
              <a:t>Machiavelli, </a:t>
            </a:r>
            <a:r>
              <a:rPr lang="it-IT" sz="1500" dirty="0">
                <a:solidFill>
                  <a:schemeClr val="tx1"/>
                </a:solidFill>
                <a:latin typeface="+mn-lt"/>
                <a:cs typeface="Times New Roman" panose="02020603050405020304" pitchFamily="18" charset="0"/>
              </a:rPr>
              <a:t>che dal 1498 al 1512 tenne la carica di Segretario della seconda Cancelleria della Repubblica fiorentina, </a:t>
            </a:r>
            <a:r>
              <a:rPr lang="it-IT" sz="1500" dirty="0" smtClean="0">
                <a:solidFill>
                  <a:schemeClr val="tx1"/>
                </a:solidFill>
                <a:latin typeface="+mn-lt"/>
                <a:cs typeface="Times New Roman" panose="02020603050405020304" pitchFamily="18" charset="0"/>
              </a:rPr>
              <a:t/>
            </a:r>
            <a:br>
              <a:rPr lang="it-IT" sz="1500" dirty="0" smtClean="0">
                <a:solidFill>
                  <a:schemeClr val="tx1"/>
                </a:solidFill>
                <a:latin typeface="+mn-lt"/>
                <a:cs typeface="Times New Roman" panose="02020603050405020304" pitchFamily="18" charset="0"/>
              </a:rPr>
            </a:br>
            <a:r>
              <a:rPr lang="it-IT" sz="1500" dirty="0">
                <a:solidFill>
                  <a:schemeClr val="tx1"/>
                </a:solidFill>
                <a:latin typeface="+mn-lt"/>
                <a:cs typeface="Times New Roman" panose="02020603050405020304" pitchFamily="18" charset="0"/>
              </a:rPr>
              <a:t/>
            </a:r>
            <a:br>
              <a:rPr lang="it-IT" sz="1500" dirty="0">
                <a:solidFill>
                  <a:schemeClr val="tx1"/>
                </a:solidFill>
                <a:latin typeface="+mn-lt"/>
                <a:cs typeface="Times New Roman" panose="02020603050405020304" pitchFamily="18" charset="0"/>
              </a:rPr>
            </a:br>
            <a:r>
              <a:rPr lang="it-IT" sz="1500" b="1" dirty="0" smtClean="0">
                <a:solidFill>
                  <a:schemeClr val="tx1"/>
                </a:solidFill>
                <a:latin typeface="+mn-lt"/>
                <a:cs typeface="Times New Roman" panose="02020603050405020304" pitchFamily="18" charset="0"/>
              </a:rPr>
              <a:t>-</a:t>
            </a:r>
            <a:r>
              <a:rPr lang="it-IT" sz="1500" dirty="0" smtClean="0">
                <a:solidFill>
                  <a:schemeClr val="tx1"/>
                </a:solidFill>
                <a:latin typeface="+mn-lt"/>
                <a:cs typeface="Times New Roman" panose="02020603050405020304" pitchFamily="18" charset="0"/>
              </a:rPr>
              <a:t> cercò </a:t>
            </a:r>
            <a:r>
              <a:rPr lang="it-IT" sz="1500" dirty="0">
                <a:solidFill>
                  <a:schemeClr val="tx1"/>
                </a:solidFill>
                <a:latin typeface="+mn-lt"/>
                <a:cs typeface="Times New Roman" panose="02020603050405020304" pitchFamily="18" charset="0"/>
              </a:rPr>
              <a:t>di analizzare le ragioni di questa decadenza </a:t>
            </a:r>
            <a:r>
              <a:rPr lang="it-IT" sz="1500" dirty="0" smtClean="0">
                <a:solidFill>
                  <a:schemeClr val="tx1"/>
                </a:solidFill>
                <a:latin typeface="+mn-lt"/>
                <a:cs typeface="Times New Roman" panose="02020603050405020304" pitchFamily="18" charset="0"/>
              </a:rPr>
              <a:t>italiana;</a:t>
            </a:r>
            <a:r>
              <a:rPr lang="it-IT" sz="1500" dirty="0">
                <a:solidFill>
                  <a:schemeClr val="tx1"/>
                </a:solidFill>
                <a:latin typeface="+mn-lt"/>
                <a:cs typeface="Times New Roman" panose="02020603050405020304" pitchFamily="18" charset="0"/>
              </a:rPr>
              <a:t/>
            </a:r>
            <a:br>
              <a:rPr lang="it-IT" sz="1500" dirty="0">
                <a:solidFill>
                  <a:schemeClr val="tx1"/>
                </a:solidFill>
                <a:latin typeface="+mn-lt"/>
                <a:cs typeface="Times New Roman" panose="02020603050405020304" pitchFamily="18" charset="0"/>
              </a:rPr>
            </a:br>
            <a:r>
              <a:rPr lang="it-IT" sz="1500" b="1" dirty="0" smtClean="0">
                <a:solidFill>
                  <a:schemeClr val="tx1"/>
                </a:solidFill>
                <a:latin typeface="+mn-lt"/>
                <a:cs typeface="Times New Roman" panose="02020603050405020304" pitchFamily="18" charset="0"/>
              </a:rPr>
              <a:t>-</a:t>
            </a:r>
            <a:r>
              <a:rPr lang="it-IT" sz="1500" dirty="0" smtClean="0">
                <a:solidFill>
                  <a:schemeClr val="tx1"/>
                </a:solidFill>
                <a:latin typeface="+mn-lt"/>
                <a:cs typeface="Times New Roman" panose="02020603050405020304" pitchFamily="18" charset="0"/>
              </a:rPr>
              <a:t> s’impegnò </a:t>
            </a:r>
            <a:r>
              <a:rPr lang="it-IT" sz="1500" dirty="0">
                <a:solidFill>
                  <a:schemeClr val="tx1"/>
                </a:solidFill>
                <a:latin typeface="+mn-lt"/>
                <a:cs typeface="Times New Roman" panose="02020603050405020304" pitchFamily="18" charset="0"/>
              </a:rPr>
              <a:t>nella ricerca e nell’individuazione di nuove forme di vita associata che fossero in grado di ridare lustro gli Stati italiani</a:t>
            </a:r>
            <a:r>
              <a:rPr lang="it-IT" sz="1600" dirty="0">
                <a:solidFill>
                  <a:schemeClr val="tx1"/>
                </a:solidFill>
                <a:latin typeface="+mn-lt"/>
                <a:cs typeface="Times New Roman" panose="02020603050405020304" pitchFamily="18" charset="0"/>
              </a:rPr>
              <a:t/>
            </a:r>
            <a:br>
              <a:rPr lang="it-IT" sz="1600" dirty="0">
                <a:solidFill>
                  <a:schemeClr val="tx1"/>
                </a:solidFill>
                <a:latin typeface="+mn-lt"/>
                <a:cs typeface="Times New Roman" panose="02020603050405020304" pitchFamily="18" charset="0"/>
              </a:rPr>
            </a:br>
            <a:endParaRPr lang="it-IT" sz="1600" dirty="0">
              <a:solidFill>
                <a:schemeClr val="tx1"/>
              </a:solidFill>
              <a:latin typeface="+mn-lt"/>
              <a:cs typeface="Times New Roman" panose="02020603050405020304" pitchFamily="18" charset="0"/>
            </a:endParaRPr>
          </a:p>
        </p:txBody>
      </p:sp>
      <p:sp>
        <p:nvSpPr>
          <p:cNvPr id="7" name="Rettangolo 6"/>
          <p:cNvSpPr/>
          <p:nvPr/>
        </p:nvSpPr>
        <p:spPr>
          <a:xfrm>
            <a:off x="643943" y="2744623"/>
            <a:ext cx="10586434" cy="2200602"/>
          </a:xfrm>
          <a:prstGeom prst="rect">
            <a:avLst/>
          </a:prstGeom>
          <a:ln>
            <a:solidFill>
              <a:schemeClr val="tx1"/>
            </a:solidFill>
          </a:ln>
        </p:spPr>
        <p:txBody>
          <a:bodyPr wrap="square">
            <a:spAutoFit/>
          </a:bodyPr>
          <a:lstStyle/>
          <a:p>
            <a:pPr lvl="0"/>
            <a:r>
              <a:rPr lang="it-IT" sz="2400" b="1" dirty="0" smtClean="0">
                <a:solidFill>
                  <a:srgbClr val="002060"/>
                </a:solidFill>
                <a:ea typeface="+mj-ea"/>
                <a:cs typeface="Times New Roman" panose="02020603050405020304" pitchFamily="18" charset="0"/>
              </a:rPr>
              <a:t>                 I </a:t>
            </a:r>
            <a:r>
              <a:rPr lang="it-IT" sz="2400" b="1" dirty="0">
                <a:solidFill>
                  <a:srgbClr val="002060"/>
                </a:solidFill>
                <a:ea typeface="+mj-ea"/>
                <a:cs typeface="Times New Roman" panose="02020603050405020304" pitchFamily="18" charset="0"/>
              </a:rPr>
              <a:t>primi scritti d’occasione e </a:t>
            </a:r>
            <a:r>
              <a:rPr lang="it-IT" sz="2400" b="1" i="1" dirty="0">
                <a:solidFill>
                  <a:srgbClr val="002060"/>
                </a:solidFill>
                <a:ea typeface="+mj-ea"/>
                <a:cs typeface="Times New Roman" panose="02020603050405020304" pitchFamily="18" charset="0"/>
              </a:rPr>
              <a:t>memorandum</a:t>
            </a:r>
            <a:r>
              <a:rPr lang="it-IT" sz="2400" b="1" dirty="0">
                <a:solidFill>
                  <a:srgbClr val="002060"/>
                </a:solidFill>
                <a:ea typeface="+mj-ea"/>
                <a:cs typeface="Times New Roman" panose="02020603050405020304" pitchFamily="18" charset="0"/>
              </a:rPr>
              <a:t> politici</a:t>
            </a:r>
          </a:p>
          <a:p>
            <a:pPr lvl="0"/>
            <a:r>
              <a:rPr lang="it-IT" sz="1500" u="sng" dirty="0"/>
              <a:t>N</a:t>
            </a:r>
            <a:r>
              <a:rPr lang="it-IT" sz="1500" u="sng" dirty="0" smtClean="0"/>
              <a:t>on </a:t>
            </a:r>
            <a:r>
              <a:rPr lang="it-IT" sz="1500" u="sng" dirty="0"/>
              <a:t>bisogna sminuire l’importanza che lo scritto d’occasione e il memorandum politico ebbero nella cultura fiorentina del periodo come reazione alle astrazioni della trattatistica umanistica sull’ottimo principe e sull’ottima repubblica</a:t>
            </a:r>
            <a:endParaRPr lang="it-IT" sz="1500" dirty="0"/>
          </a:p>
          <a:p>
            <a:r>
              <a:rPr lang="it-IT" sz="1500" b="1" cap="small" dirty="0"/>
              <a:t> </a:t>
            </a:r>
            <a:endParaRPr lang="it-IT" sz="1500" dirty="0"/>
          </a:p>
          <a:p>
            <a:endParaRPr lang="it-IT" sz="800" dirty="0"/>
          </a:p>
          <a:p>
            <a:r>
              <a:rPr lang="it-IT" sz="1500" dirty="0"/>
              <a:t>L</a:t>
            </a:r>
            <a:r>
              <a:rPr lang="it-IT" sz="1500" dirty="0" smtClean="0"/>
              <a:t>’oggetto </a:t>
            </a:r>
            <a:r>
              <a:rPr lang="it-IT" sz="1500" dirty="0"/>
              <a:t>principale della riflessione politica machiavelliana anteriore al 1512 è costituito dalla crisi e dalle vicende delle sua città, </a:t>
            </a:r>
            <a:r>
              <a:rPr lang="it-IT" sz="1500" b="1" dirty="0" smtClean="0"/>
              <a:t>anche se dalla </a:t>
            </a:r>
            <a:r>
              <a:rPr lang="it-IT" sz="1500" b="1" dirty="0"/>
              <a:t>sua attività politica e diplomatica aveva tratto la consapevolezza che la crisi politica coinvolgeva in realtà tutti gli stati italiani</a:t>
            </a:r>
            <a:r>
              <a:rPr lang="it-IT" sz="1500" b="1" dirty="0" smtClean="0"/>
              <a:t>.</a:t>
            </a:r>
            <a:endParaRPr lang="it-IT" sz="1500"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376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1054110"/>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a:solidFill>
                  <a:srgbClr val="002060"/>
                </a:solidFill>
                <a:latin typeface="+mn-lt"/>
                <a:cs typeface="Times New Roman" panose="02020603050405020304" pitchFamily="18" charset="0"/>
              </a:rPr>
              <a:t>Problemi di cronologia e di interpretazione delle opere </a:t>
            </a:r>
            <a:r>
              <a:rPr lang="it-IT" sz="2400" b="1" dirty="0" smtClean="0">
                <a:solidFill>
                  <a:srgbClr val="002060"/>
                </a:solidFill>
                <a:latin typeface="+mn-lt"/>
                <a:cs typeface="Times New Roman" panose="02020603050405020304" pitchFamily="18" charset="0"/>
              </a:rPr>
              <a:t>maggiori</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smtClean="0"/>
              <a:t>I </a:t>
            </a:r>
            <a:r>
              <a:rPr lang="it-IT" sz="1600" i="1" dirty="0" smtClean="0"/>
              <a:t>Discorsi</a:t>
            </a:r>
            <a:r>
              <a:rPr lang="it-IT" sz="1600" dirty="0" smtClean="0"/>
              <a:t> e Il </a:t>
            </a:r>
            <a:r>
              <a:rPr lang="it-IT" sz="1600" i="1" dirty="0" smtClean="0"/>
              <a:t>Principe</a:t>
            </a:r>
            <a:r>
              <a:rPr lang="it-IT" sz="1600" dirty="0" smtClean="0"/>
              <a:t>: tesi </a:t>
            </a:r>
            <a:r>
              <a:rPr lang="it-IT" sz="1600" dirty="0"/>
              <a:t>dell’incastro</a:t>
            </a:r>
            <a:r>
              <a:rPr lang="it-IT" sz="1600" dirty="0">
                <a:solidFill>
                  <a:schemeClr val="tx1"/>
                </a:solidFill>
                <a:latin typeface="+mn-lt"/>
                <a:cs typeface="Times New Roman" panose="02020603050405020304" pitchFamily="18" charset="0"/>
              </a:rPr>
              <a:t/>
            </a:r>
            <a:br>
              <a:rPr lang="it-IT" sz="1600" dirty="0">
                <a:solidFill>
                  <a:schemeClr val="tx1"/>
                </a:solidFill>
                <a:latin typeface="+mn-lt"/>
                <a:cs typeface="Times New Roman" panose="02020603050405020304" pitchFamily="18" charset="0"/>
              </a:rPr>
            </a:br>
            <a:endParaRPr lang="it-IT" sz="1600" dirty="0">
              <a:solidFill>
                <a:schemeClr val="tx1"/>
              </a:solidFill>
              <a:latin typeface="+mn-lt"/>
              <a:cs typeface="Times New Roman" panose="02020603050405020304" pitchFamily="18" charset="0"/>
            </a:endParaRPr>
          </a:p>
        </p:txBody>
      </p:sp>
      <p:sp>
        <p:nvSpPr>
          <p:cNvPr id="7" name="Rettangolo 6"/>
          <p:cNvSpPr/>
          <p:nvPr/>
        </p:nvSpPr>
        <p:spPr>
          <a:xfrm>
            <a:off x="643943" y="2074915"/>
            <a:ext cx="10586434" cy="3662541"/>
          </a:xfrm>
          <a:prstGeom prst="rect">
            <a:avLst/>
          </a:prstGeom>
          <a:ln>
            <a:solidFill>
              <a:schemeClr val="tx1"/>
            </a:solidFill>
          </a:ln>
        </p:spPr>
        <p:txBody>
          <a:bodyPr wrap="square">
            <a:spAutoFit/>
          </a:bodyPr>
          <a:lstStyle/>
          <a:p>
            <a:r>
              <a:rPr lang="it-IT" sz="2400" b="1" dirty="0" smtClean="0">
                <a:solidFill>
                  <a:srgbClr val="FFFF00"/>
                </a:solidFill>
                <a:ea typeface="+mj-ea"/>
                <a:cs typeface="Times New Roman" panose="02020603050405020304" pitchFamily="18" charset="0"/>
              </a:rPr>
              <a:t>                         </a:t>
            </a:r>
            <a:r>
              <a:rPr lang="it-IT" sz="2400" b="1" dirty="0" smtClean="0">
                <a:solidFill>
                  <a:srgbClr val="002060"/>
                </a:solidFill>
                <a:ea typeface="+mj-ea"/>
                <a:cs typeface="Times New Roman" panose="02020603050405020304" pitchFamily="18" charset="0"/>
              </a:rPr>
              <a:t>Stile, metodo e </a:t>
            </a:r>
            <a:r>
              <a:rPr lang="it-IT" sz="2400" b="1" dirty="0">
                <a:solidFill>
                  <a:srgbClr val="002060"/>
                </a:solidFill>
                <a:ea typeface="+mj-ea"/>
                <a:cs typeface="Times New Roman" panose="02020603050405020304" pitchFamily="18" charset="0"/>
              </a:rPr>
              <a:t>lingua del </a:t>
            </a:r>
            <a:r>
              <a:rPr lang="it-IT" sz="2400" b="1" i="1" dirty="0">
                <a:solidFill>
                  <a:srgbClr val="002060"/>
                </a:solidFill>
                <a:ea typeface="+mj-ea"/>
                <a:cs typeface="Times New Roman" panose="02020603050405020304" pitchFamily="18" charset="0"/>
              </a:rPr>
              <a:t>Principe</a:t>
            </a:r>
            <a:r>
              <a:rPr lang="it-IT" sz="2400" b="1" dirty="0">
                <a:solidFill>
                  <a:srgbClr val="002060"/>
                </a:solidFill>
                <a:ea typeface="+mj-ea"/>
                <a:cs typeface="Times New Roman" panose="02020603050405020304" pitchFamily="18" charset="0"/>
              </a:rPr>
              <a:t> e dei </a:t>
            </a:r>
            <a:r>
              <a:rPr lang="it-IT" sz="2400" b="1" i="1" dirty="0">
                <a:solidFill>
                  <a:srgbClr val="002060"/>
                </a:solidFill>
                <a:ea typeface="+mj-ea"/>
                <a:cs typeface="Times New Roman" panose="02020603050405020304" pitchFamily="18" charset="0"/>
              </a:rPr>
              <a:t>Discorsi</a:t>
            </a:r>
            <a:r>
              <a:rPr lang="it-IT" sz="2400" b="1" dirty="0">
                <a:solidFill>
                  <a:srgbClr val="002060"/>
                </a:solidFill>
                <a:ea typeface="+mj-ea"/>
                <a:cs typeface="Times New Roman" panose="02020603050405020304" pitchFamily="18" charset="0"/>
              </a:rPr>
              <a:t> </a:t>
            </a:r>
          </a:p>
          <a:p>
            <a:pPr lvl="0"/>
            <a:r>
              <a:rPr lang="it-IT" sz="1600" dirty="0"/>
              <a:t>Per Machiavelli il compito dell’arte dello Stato è soprattutto quello di capire il significato di azioni, gesti e parole al fine di formulare dei consigli pratici ed utili ai protagonisti della politica: </a:t>
            </a:r>
            <a:r>
              <a:rPr lang="it-IT" sz="1600" i="1" dirty="0"/>
              <a:t>“l’intento mio è scrivere cosa utile a chi la intende” </a:t>
            </a:r>
          </a:p>
          <a:p>
            <a:pPr lvl="0"/>
            <a:endParaRPr lang="it-IT" sz="1600" i="1" dirty="0" smtClean="0"/>
          </a:p>
          <a:p>
            <a:pPr lvl="0"/>
            <a:r>
              <a:rPr lang="it-IT" sz="1600" dirty="0" smtClean="0"/>
              <a:t>Ma </a:t>
            </a:r>
            <a:r>
              <a:rPr lang="it-IT" sz="1600" dirty="0"/>
              <a:t>mentre le </a:t>
            </a:r>
            <a:r>
              <a:rPr lang="it-IT" sz="1600" b="1" dirty="0"/>
              <a:t>scienze</a:t>
            </a:r>
            <a:r>
              <a:rPr lang="it-IT" sz="1600" dirty="0"/>
              <a:t> possono aspirare alla verità</a:t>
            </a:r>
            <a:r>
              <a:rPr lang="it-IT" sz="1600" dirty="0" smtClean="0"/>
              <a:t>, </a:t>
            </a:r>
            <a:r>
              <a:rPr lang="it-IT" sz="1600" b="1" dirty="0" smtClean="0"/>
              <a:t>l’arte </a:t>
            </a:r>
            <a:r>
              <a:rPr lang="it-IT" sz="1600" b="1" dirty="0"/>
              <a:t>dello Stato </a:t>
            </a:r>
            <a:r>
              <a:rPr lang="it-IT" sz="1600" dirty="0"/>
              <a:t>deve accontentarsi di congetture circa le intenzioni e il significato delle azioni degli uomini </a:t>
            </a:r>
            <a:r>
              <a:rPr lang="it-IT" sz="1600" dirty="0" smtClean="0"/>
              <a:t>politici</a:t>
            </a:r>
          </a:p>
          <a:p>
            <a:pPr lvl="0"/>
            <a:endParaRPr lang="it-IT" sz="1600" dirty="0"/>
          </a:p>
          <a:p>
            <a:r>
              <a:rPr lang="it-IT" sz="1600" dirty="0"/>
              <a:t> </a:t>
            </a:r>
            <a:r>
              <a:rPr lang="it-IT" sz="1600" dirty="0" smtClean="0"/>
              <a:t>- quindi </a:t>
            </a:r>
            <a:r>
              <a:rPr lang="it-IT" sz="1600" dirty="0"/>
              <a:t>lo studioso delle cose di Stato deve sì “andare dietro alla realtà effettuale della cosa”, anziché “all’immaginazione di essa” </a:t>
            </a:r>
          </a:p>
          <a:p>
            <a:r>
              <a:rPr lang="it-IT" sz="1600" dirty="0"/>
              <a:t> </a:t>
            </a:r>
            <a:r>
              <a:rPr lang="it-IT" sz="1600" dirty="0" smtClean="0"/>
              <a:t>- ma </a:t>
            </a:r>
            <a:r>
              <a:rPr lang="it-IT" sz="1600" dirty="0"/>
              <a:t>deve essere anche consapevole che si tratta di una verità pressoché impossibile da raggiungere a causa:</a:t>
            </a:r>
          </a:p>
          <a:p>
            <a:r>
              <a:rPr lang="it-IT" sz="1600" dirty="0" smtClean="0"/>
              <a:t>	* della </a:t>
            </a:r>
            <a:r>
              <a:rPr lang="it-IT" sz="1600" dirty="0"/>
              <a:t>parzialità dello </a:t>
            </a:r>
            <a:r>
              <a:rPr lang="it-IT" sz="1600" dirty="0" smtClean="0"/>
              <a:t>studioso;</a:t>
            </a:r>
          </a:p>
          <a:p>
            <a:r>
              <a:rPr lang="it-IT" sz="1600" dirty="0" smtClean="0"/>
              <a:t>	* dei </a:t>
            </a:r>
            <a:r>
              <a:rPr lang="it-IT" sz="1600" dirty="0"/>
              <a:t>Principi che si adoperano in tutti i modi per mascherare le proprie intenzioni </a:t>
            </a:r>
            <a:r>
              <a:rPr lang="it-IT" sz="1500" cap="small" dirty="0"/>
              <a:t> </a:t>
            </a:r>
            <a:endParaRPr lang="it-IT" sz="1500"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991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416141" cy="1400530"/>
          </a:xfrm>
        </p:spPr>
        <p:txBody>
          <a:bodyPr/>
          <a:lstStyle/>
          <a:p>
            <a:pPr algn="ctr"/>
            <a:r>
              <a:rPr lang="it-IT" sz="3200" dirty="0"/>
              <a:t>Materiale richiesto esame di</a:t>
            </a:r>
            <a:r>
              <a:rPr lang="it-IT" dirty="0"/>
              <a:t> </a:t>
            </a:r>
            <a:br>
              <a:rPr lang="it-IT" dirty="0"/>
            </a:br>
            <a:r>
              <a:rPr lang="it-IT" b="1" i="1" dirty="0"/>
              <a:t>Storia delle idee politiche e sociali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10372889"/>
              </p:ext>
            </p:extLst>
          </p:nvPr>
        </p:nvGraphicFramePr>
        <p:xfrm>
          <a:off x="1109937" y="2050214"/>
          <a:ext cx="9488487"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4670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1083232"/>
            <a:ext cx="10586434" cy="3462486"/>
          </a:xfrm>
          <a:prstGeom prst="rect">
            <a:avLst/>
          </a:prstGeom>
          <a:ln>
            <a:solidFill>
              <a:schemeClr val="tx1"/>
            </a:solidFill>
          </a:ln>
        </p:spPr>
        <p:txBody>
          <a:bodyPr wrap="square">
            <a:spAutoFit/>
          </a:bodyPr>
          <a:lstStyle/>
          <a:p>
            <a:pPr algn="ctr"/>
            <a:r>
              <a:rPr lang="it-IT" sz="2400" b="1" dirty="0">
                <a:solidFill>
                  <a:srgbClr val="002060"/>
                </a:solidFill>
                <a:cs typeface="Times New Roman" panose="02020603050405020304" pitchFamily="18" charset="0"/>
              </a:rPr>
              <a:t>Stile, metodo e lingua del </a:t>
            </a:r>
            <a:r>
              <a:rPr lang="it-IT" sz="2400" b="1" i="1" dirty="0">
                <a:solidFill>
                  <a:srgbClr val="002060"/>
                </a:solidFill>
                <a:cs typeface="Times New Roman" panose="02020603050405020304" pitchFamily="18" charset="0"/>
              </a:rPr>
              <a:t>Principe</a:t>
            </a:r>
            <a:r>
              <a:rPr lang="it-IT" sz="2400" b="1" dirty="0">
                <a:solidFill>
                  <a:srgbClr val="002060"/>
                </a:solidFill>
                <a:cs typeface="Times New Roman" panose="02020603050405020304" pitchFamily="18" charset="0"/>
              </a:rPr>
              <a:t> e dei </a:t>
            </a:r>
            <a:r>
              <a:rPr lang="it-IT" sz="2400" b="1" i="1" dirty="0">
                <a:solidFill>
                  <a:srgbClr val="002060"/>
                </a:solidFill>
                <a:cs typeface="Times New Roman" panose="02020603050405020304" pitchFamily="18" charset="0"/>
              </a:rPr>
              <a:t>Discorsi </a:t>
            </a:r>
            <a:endParaRPr lang="it-IT" sz="2400" b="1" i="1" dirty="0" smtClean="0">
              <a:solidFill>
                <a:srgbClr val="002060"/>
              </a:solidFill>
              <a:cs typeface="Times New Roman" panose="02020603050405020304" pitchFamily="18" charset="0"/>
            </a:endParaRPr>
          </a:p>
          <a:p>
            <a:r>
              <a:rPr lang="it-IT" sz="1500" dirty="0" smtClean="0"/>
              <a:t>Tali </a:t>
            </a:r>
            <a:r>
              <a:rPr lang="it-IT" sz="1500" dirty="0"/>
              <a:t>premesse metodologiche si riflettono ovviamente anche </a:t>
            </a:r>
            <a:r>
              <a:rPr lang="it-IT" sz="1500" b="1" u="dbl" dirty="0"/>
              <a:t>sullo stile di scrittura machiavelliano</a:t>
            </a:r>
            <a:r>
              <a:rPr lang="it-IT" sz="1500" dirty="0"/>
              <a:t>:</a:t>
            </a:r>
          </a:p>
          <a:p>
            <a:r>
              <a:rPr lang="it-IT" sz="1500" dirty="0"/>
              <a:t>sulla scelta di non </a:t>
            </a:r>
            <a:r>
              <a:rPr lang="it-IT" sz="1500" b="1" i="1" dirty="0"/>
              <a:t>“ornare”</a:t>
            </a:r>
            <a:r>
              <a:rPr lang="it-IT" sz="1500" dirty="0"/>
              <a:t> il </a:t>
            </a:r>
            <a:r>
              <a:rPr lang="it-IT" sz="1500" b="1" i="1" dirty="0"/>
              <a:t>Principe</a:t>
            </a:r>
            <a:r>
              <a:rPr lang="it-IT" sz="1500" dirty="0"/>
              <a:t> </a:t>
            </a:r>
            <a:r>
              <a:rPr lang="it-IT" sz="1500" b="1" i="1" dirty="0"/>
              <a:t>[Proemio] di parole ampollose e  magnifiche”</a:t>
            </a:r>
            <a:r>
              <a:rPr lang="it-IT" sz="1500" dirty="0"/>
              <a:t>, con le quali molti sogliono descrivere i loro studi:</a:t>
            </a:r>
          </a:p>
          <a:p>
            <a:r>
              <a:rPr lang="it-IT" sz="1500" dirty="0"/>
              <a:t> </a:t>
            </a:r>
          </a:p>
          <a:p>
            <a:r>
              <a:rPr lang="it-IT" sz="1500" dirty="0" smtClean="0"/>
              <a:t>Machiavelli  </a:t>
            </a:r>
            <a:r>
              <a:rPr lang="it-IT" sz="1500" dirty="0"/>
              <a:t>ha preferito che l’opera si </a:t>
            </a:r>
            <a:r>
              <a:rPr lang="it-IT" sz="1500" dirty="0" smtClean="0"/>
              <a:t>caratterizzasse</a:t>
            </a:r>
          </a:p>
          <a:p>
            <a:r>
              <a:rPr lang="it-IT" sz="1500" i="1" dirty="0" smtClean="0"/>
              <a:t>-    Per </a:t>
            </a:r>
            <a:r>
              <a:rPr lang="it-IT" sz="1500" i="1" dirty="0"/>
              <a:t>la varietà della materia </a:t>
            </a:r>
            <a:endParaRPr lang="it-IT" sz="1500" dirty="0"/>
          </a:p>
          <a:p>
            <a:pPr marL="285750" indent="-285750">
              <a:buFontTx/>
              <a:buChar char="-"/>
            </a:pPr>
            <a:r>
              <a:rPr lang="it-IT" sz="1500" i="1" dirty="0" smtClean="0"/>
              <a:t>Per </a:t>
            </a:r>
            <a:r>
              <a:rPr lang="it-IT" sz="1500" i="1" dirty="0"/>
              <a:t>la gravità del soggetto </a:t>
            </a:r>
            <a:endParaRPr lang="it-IT" sz="1500" i="1" dirty="0" smtClean="0"/>
          </a:p>
          <a:p>
            <a:endParaRPr lang="it-IT" sz="1500" i="1" u="dotted" dirty="0"/>
          </a:p>
          <a:p>
            <a:endParaRPr lang="it-IT" sz="1500" dirty="0" smtClean="0"/>
          </a:p>
          <a:p>
            <a:r>
              <a:rPr lang="it-IT" sz="1500" b="1" u="dbl" dirty="0"/>
              <a:t>il carattere scientifico del linguaggio</a:t>
            </a:r>
            <a:r>
              <a:rPr lang="it-IT" sz="1500" dirty="0"/>
              <a:t> era d’altronde necessario per esprimere un pensiero politico che si proponeva di essere chiaro ed obiettivo: “</a:t>
            </a:r>
            <a:r>
              <a:rPr lang="it-IT" sz="1500" i="1" dirty="0"/>
              <a:t>ma essendo l’intento mio scrivere cosa utile a chi la intende, mi è parso più conveniente andare dietro alla realtà effettuale della cosa, che alla immaginazione di essa</a:t>
            </a:r>
            <a:r>
              <a:rPr lang="it-IT" sz="1500" dirty="0" smtClean="0"/>
              <a:t>”</a:t>
            </a:r>
            <a:endParaRPr lang="it-IT" sz="1500" dirty="0"/>
          </a:p>
          <a:p>
            <a:endParaRPr lang="it-IT" sz="15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5410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619588"/>
            <a:ext cx="10586434" cy="1815882"/>
          </a:xfrm>
          <a:prstGeom prst="rect">
            <a:avLst/>
          </a:prstGeom>
          <a:ln>
            <a:solidFill>
              <a:schemeClr val="tx1"/>
            </a:solidFill>
          </a:ln>
        </p:spPr>
        <p:txBody>
          <a:bodyPr wrap="square">
            <a:spAutoFit/>
          </a:bodyPr>
          <a:lstStyle/>
          <a:p>
            <a:r>
              <a:rPr lang="it-IT" sz="2400" b="1" dirty="0" smtClean="0">
                <a:solidFill>
                  <a:srgbClr val="002060"/>
                </a:solidFill>
                <a:ea typeface="+mj-ea"/>
                <a:cs typeface="Times New Roman" panose="02020603050405020304" pitchFamily="18" charset="0"/>
              </a:rPr>
              <a:t>                                           Politica e Religione</a:t>
            </a:r>
          </a:p>
          <a:p>
            <a:r>
              <a:rPr lang="it-IT" sz="1600" dirty="0" smtClean="0"/>
              <a:t>Machiavelli nel </a:t>
            </a:r>
            <a:r>
              <a:rPr lang="it-IT" sz="1600" i="1" dirty="0" smtClean="0"/>
              <a:t>Principe</a:t>
            </a:r>
            <a:r>
              <a:rPr lang="it-IT" sz="1600" dirty="0" smtClean="0"/>
              <a:t> dichiara </a:t>
            </a:r>
            <a:r>
              <a:rPr lang="it-IT" sz="1600" dirty="0"/>
              <a:t>di non volersi occupare dei “principati ecclesiastici” perché retti da </a:t>
            </a:r>
            <a:r>
              <a:rPr lang="it-IT" sz="1600" dirty="0" smtClean="0"/>
              <a:t>ragioni superiori, mentre </a:t>
            </a:r>
            <a:r>
              <a:rPr lang="it-IT" sz="1600" dirty="0"/>
              <a:t>l’obiettivo del suo scritto è cercare di rintracciare “le leggi della politica basandosi solo sulle facoltà umane</a:t>
            </a:r>
            <a:r>
              <a:rPr lang="it-IT" sz="1600" dirty="0" smtClean="0"/>
              <a:t>”.</a:t>
            </a:r>
          </a:p>
          <a:p>
            <a:endParaRPr lang="it-IT" sz="1600" b="1" dirty="0">
              <a:solidFill>
                <a:srgbClr val="FFFF00"/>
              </a:solidFill>
              <a:ea typeface="+mj-ea"/>
              <a:cs typeface="Times New Roman" panose="02020603050405020304" pitchFamily="18" charset="0"/>
            </a:endParaRPr>
          </a:p>
          <a:p>
            <a:r>
              <a:rPr lang="it-IT" sz="1600" dirty="0" smtClean="0"/>
              <a:t>Giudizi </a:t>
            </a:r>
            <a:r>
              <a:rPr lang="it-IT" sz="1600" dirty="0"/>
              <a:t>sulla Chiesa come istituzione temporale e sulla religione </a:t>
            </a:r>
            <a:r>
              <a:rPr lang="it-IT" sz="1600" dirty="0" smtClean="0"/>
              <a:t>cristiana</a:t>
            </a:r>
          </a:p>
          <a:p>
            <a:endParaRPr lang="it-IT" sz="800" b="1" dirty="0">
              <a:solidFill>
                <a:srgbClr val="FFFF00"/>
              </a:solidFill>
              <a:ea typeface="+mj-ea"/>
              <a:cs typeface="Times New Roman" panose="02020603050405020304" pitchFamily="18" charset="0"/>
            </a:endParaRPr>
          </a:p>
        </p:txBody>
      </p:sp>
      <p:sp>
        <p:nvSpPr>
          <p:cNvPr id="2" name="Rettangolo 1"/>
          <p:cNvSpPr/>
          <p:nvPr/>
        </p:nvSpPr>
        <p:spPr>
          <a:xfrm>
            <a:off x="643943" y="2716074"/>
            <a:ext cx="10586434" cy="461665"/>
          </a:xfrm>
          <a:prstGeom prst="rect">
            <a:avLst/>
          </a:prstGeom>
          <a:ln>
            <a:solidFill>
              <a:schemeClr val="tx1"/>
            </a:solidFill>
          </a:ln>
        </p:spPr>
        <p:txBody>
          <a:bodyPr wrap="square">
            <a:spAutoFit/>
          </a:bodyPr>
          <a:lstStyle/>
          <a:p>
            <a:pPr lvl="0" algn="ctr"/>
            <a:r>
              <a:rPr lang="it-IT" sz="2400" b="1" dirty="0">
                <a:solidFill>
                  <a:srgbClr val="002060"/>
                </a:solidFill>
                <a:ea typeface="+mj-ea"/>
                <a:cs typeface="Times New Roman" panose="02020603050405020304" pitchFamily="18" charset="0"/>
              </a:rPr>
              <a:t>Virtù e </a:t>
            </a:r>
            <a:r>
              <a:rPr lang="it-IT" sz="2400" b="1" dirty="0" smtClean="0">
                <a:solidFill>
                  <a:srgbClr val="002060"/>
                </a:solidFill>
                <a:ea typeface="+mj-ea"/>
                <a:cs typeface="Times New Roman" panose="02020603050405020304" pitchFamily="18" charset="0"/>
              </a:rPr>
              <a:t>Fortuna</a:t>
            </a:r>
            <a:endParaRPr lang="it-IT" sz="2400" b="1" dirty="0">
              <a:solidFill>
                <a:srgbClr val="002060"/>
              </a:solidFill>
              <a:cs typeface="Times New Roman" panose="02020603050405020304" pitchFamily="18" charset="0"/>
            </a:endParaRPr>
          </a:p>
        </p:txBody>
      </p:sp>
      <p:sp>
        <p:nvSpPr>
          <p:cNvPr id="5" name="Rettangolo 4"/>
          <p:cNvSpPr/>
          <p:nvPr/>
        </p:nvSpPr>
        <p:spPr>
          <a:xfrm>
            <a:off x="654674" y="3486666"/>
            <a:ext cx="10586434" cy="2185214"/>
          </a:xfrm>
          <a:prstGeom prst="rect">
            <a:avLst/>
          </a:prstGeom>
          <a:ln>
            <a:solidFill>
              <a:schemeClr val="tx1"/>
            </a:solidFill>
          </a:ln>
        </p:spPr>
        <p:txBody>
          <a:bodyPr wrap="square">
            <a:spAutoFit/>
          </a:bodyPr>
          <a:lstStyle/>
          <a:p>
            <a:pPr lvl="0" algn="ctr"/>
            <a:r>
              <a:rPr lang="it-IT" sz="2400" b="1" dirty="0" smtClean="0">
                <a:solidFill>
                  <a:srgbClr val="002060"/>
                </a:solidFill>
                <a:ea typeface="+mj-ea"/>
                <a:cs typeface="Times New Roman" panose="02020603050405020304" pitchFamily="18" charset="0"/>
              </a:rPr>
              <a:t>Roma e l’Italia</a:t>
            </a:r>
          </a:p>
          <a:p>
            <a:pPr lvl="0" algn="just"/>
            <a:r>
              <a:rPr lang="it-IT" sz="1600" dirty="0"/>
              <a:t>L’argomento focale del </a:t>
            </a:r>
            <a:r>
              <a:rPr lang="it-IT" sz="1600" i="1" dirty="0"/>
              <a:t>Principe</a:t>
            </a:r>
            <a:r>
              <a:rPr lang="it-IT" sz="1600" dirty="0"/>
              <a:t> è l’azione di un principe nuovo che si adoperi per creare un principato ex-novo…del tutto nuovo con lo scopo di liberare l’Italia dai </a:t>
            </a:r>
            <a:r>
              <a:rPr lang="it-IT" sz="1600" dirty="0" smtClean="0"/>
              <a:t>barbari. </a:t>
            </a:r>
          </a:p>
          <a:p>
            <a:pPr lvl="0" algn="just"/>
            <a:endParaRPr lang="it-IT" sz="1600" dirty="0" smtClean="0"/>
          </a:p>
          <a:p>
            <a:pPr algn="just"/>
            <a:r>
              <a:rPr lang="it-IT" sz="1600" dirty="0"/>
              <a:t>Per Machiavelli un esempio per la creazione di </a:t>
            </a:r>
            <a:r>
              <a:rPr lang="it-IT" sz="1600" dirty="0" smtClean="0"/>
              <a:t>questa nuova </a:t>
            </a:r>
            <a:r>
              <a:rPr lang="it-IT" sz="1600" dirty="0"/>
              <a:t>entità territoriale, politica e militare </a:t>
            </a:r>
            <a:r>
              <a:rPr lang="it-IT" sz="1600" dirty="0" smtClean="0"/>
              <a:t>(l’Italia) proveniva dall’antica Roma…..</a:t>
            </a:r>
          </a:p>
          <a:p>
            <a:pPr marL="285750" indent="-285750" algn="just">
              <a:buFontTx/>
              <a:buChar char="-"/>
            </a:pPr>
            <a:r>
              <a:rPr lang="it-IT" sz="1600" b="1" dirty="0" smtClean="0"/>
              <a:t>il governo misto</a:t>
            </a:r>
          </a:p>
          <a:p>
            <a:pPr marL="285750" indent="-285750" algn="just">
              <a:buFontTx/>
              <a:buChar char="-"/>
            </a:pPr>
            <a:r>
              <a:rPr lang="it-IT" sz="1600" b="1" dirty="0" smtClean="0"/>
              <a:t>I conflitti sociali </a:t>
            </a:r>
            <a:endParaRPr lang="it-IT" sz="2400" b="1" dirty="0">
              <a:solidFill>
                <a:srgbClr val="FFFF00"/>
              </a:solidFill>
              <a:cs typeface="Times New Roman" panose="02020603050405020304" pitchFamily="18" charset="0"/>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2024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619588"/>
            <a:ext cx="10586434" cy="5262979"/>
          </a:xfrm>
          <a:prstGeom prst="rect">
            <a:avLst/>
          </a:prstGeom>
          <a:ln>
            <a:solidFill>
              <a:schemeClr val="tx1"/>
            </a:solidFill>
          </a:ln>
        </p:spPr>
        <p:txBody>
          <a:bodyPr wrap="square">
            <a:spAutoFit/>
          </a:bodyPr>
          <a:lstStyle/>
          <a:p>
            <a:r>
              <a:rPr lang="it-IT" sz="2400" b="1" dirty="0" smtClean="0">
                <a:solidFill>
                  <a:srgbClr val="FFFF00"/>
                </a:solidFill>
                <a:ea typeface="+mj-ea"/>
                <a:cs typeface="Times New Roman" panose="02020603050405020304" pitchFamily="18" charset="0"/>
              </a:rPr>
              <a:t>                                  </a:t>
            </a:r>
            <a:r>
              <a:rPr lang="it-IT" sz="2400" b="1" dirty="0" smtClean="0">
                <a:solidFill>
                  <a:srgbClr val="002060"/>
                </a:solidFill>
                <a:ea typeface="+mj-ea"/>
                <a:cs typeface="Times New Roman" panose="02020603050405020304" pitchFamily="18" charset="0"/>
              </a:rPr>
              <a:t>Firenze: la Repubblica dei conflitti</a:t>
            </a:r>
          </a:p>
          <a:p>
            <a:r>
              <a:rPr lang="it-IT" sz="1600" dirty="0"/>
              <a:t>Il Machiavelli dei </a:t>
            </a:r>
            <a:r>
              <a:rPr lang="it-IT" sz="1600" b="1" i="1" dirty="0"/>
              <a:t>Discorsi</a:t>
            </a:r>
            <a:r>
              <a:rPr lang="it-IT" sz="1600" dirty="0"/>
              <a:t> sembra sconfessare quello del </a:t>
            </a:r>
            <a:r>
              <a:rPr lang="it-IT" sz="1600" b="1" i="1" dirty="0"/>
              <a:t>Principe</a:t>
            </a:r>
            <a:r>
              <a:rPr lang="it-IT" sz="1600" dirty="0" smtClean="0"/>
              <a:t>, ma </a:t>
            </a:r>
            <a:r>
              <a:rPr lang="it-IT" sz="1600" dirty="0"/>
              <a:t>non è così perché non bisogna commettere l’errore di schematizzare il pensiero machiavelliano attraverso la dicotomia che vede opposto:</a:t>
            </a:r>
          </a:p>
          <a:p>
            <a:r>
              <a:rPr lang="it-IT" sz="1600" dirty="0"/>
              <a:t> </a:t>
            </a:r>
          </a:p>
          <a:p>
            <a:r>
              <a:rPr lang="it-IT" sz="1600" b="1" dirty="0" smtClean="0"/>
              <a:t> - il </a:t>
            </a:r>
            <a:r>
              <a:rPr lang="it-IT" sz="1600" b="1" dirty="0"/>
              <a:t>Machiavelli teorico dell’assolutismo del</a:t>
            </a:r>
            <a:r>
              <a:rPr lang="it-IT" sz="1600" b="1" i="1" dirty="0"/>
              <a:t> Principe</a:t>
            </a:r>
            <a:endParaRPr lang="it-IT" sz="1600" b="1" dirty="0"/>
          </a:p>
          <a:p>
            <a:r>
              <a:rPr lang="it-IT" sz="1600" b="1" dirty="0" smtClean="0"/>
              <a:t> - a </a:t>
            </a:r>
            <a:r>
              <a:rPr lang="it-IT" sz="1600" b="1" dirty="0"/>
              <a:t>quello repubblicano dei </a:t>
            </a:r>
            <a:r>
              <a:rPr lang="it-IT" sz="1600" b="1" i="1" dirty="0"/>
              <a:t>Discorsi </a:t>
            </a:r>
            <a:r>
              <a:rPr lang="it-IT" sz="1600" b="1" dirty="0"/>
              <a:t>[cfr. </a:t>
            </a:r>
            <a:r>
              <a:rPr lang="it-IT" sz="1600" b="1" i="1" dirty="0"/>
              <a:t>la Fortuna di Machiavelli nei secoli]</a:t>
            </a:r>
            <a:endParaRPr lang="it-IT" sz="1600" b="1" dirty="0"/>
          </a:p>
          <a:p>
            <a:r>
              <a:rPr lang="it-IT" sz="1600" b="1" i="1" dirty="0"/>
              <a:t> </a:t>
            </a:r>
            <a:endParaRPr lang="it-IT" sz="1600" dirty="0"/>
          </a:p>
          <a:p>
            <a:r>
              <a:rPr lang="it-IT" sz="1600" b="1" i="1" dirty="0"/>
              <a:t> </a:t>
            </a:r>
            <a:endParaRPr lang="it-IT" sz="1600" dirty="0"/>
          </a:p>
          <a:p>
            <a:r>
              <a:rPr lang="it-IT" sz="1600" b="1" dirty="0" smtClean="0"/>
              <a:t>Il </a:t>
            </a:r>
            <a:r>
              <a:rPr lang="it-IT" sz="1600" b="1" dirty="0"/>
              <a:t>problema di Machiavelli non è valutare </a:t>
            </a:r>
            <a:r>
              <a:rPr lang="it-IT" sz="1600" b="1" dirty="0" smtClean="0"/>
              <a:t>se sia meglio la Repubblica o il Principato </a:t>
            </a:r>
            <a:r>
              <a:rPr lang="it-IT" sz="1600" b="1" i="1" dirty="0" smtClean="0"/>
              <a:t> </a:t>
            </a:r>
            <a:r>
              <a:rPr lang="it-IT" sz="1600" dirty="0"/>
              <a:t>[</a:t>
            </a:r>
            <a:r>
              <a:rPr lang="it-IT" sz="1600" i="1" dirty="0"/>
              <a:t>egli sa bene che la soluzione politica migliore per ogni singolo Stato deve essere valutato in riferimento alle particolari e specifiche condizioni di ambiente e di tempo del momento</a:t>
            </a:r>
            <a:r>
              <a:rPr lang="it-IT" sz="1600" dirty="0"/>
              <a:t>] </a:t>
            </a:r>
            <a:r>
              <a:rPr lang="it-IT" sz="1600" b="1" dirty="0"/>
              <a:t>ma quello di definire i caratteri e le modalità affinché uno </a:t>
            </a:r>
            <a:r>
              <a:rPr lang="it-IT" sz="1600" b="1" dirty="0" smtClean="0"/>
              <a:t>Stato</a:t>
            </a:r>
            <a:r>
              <a:rPr lang="it-IT" sz="1600" dirty="0" smtClean="0"/>
              <a:t>, </a:t>
            </a:r>
            <a:r>
              <a:rPr lang="it-IT" sz="1600" i="1" dirty="0" smtClean="0"/>
              <a:t>qualunque </a:t>
            </a:r>
            <a:r>
              <a:rPr lang="it-IT" sz="1600" i="1" dirty="0"/>
              <a:t>siano la sua forma e i suoi </a:t>
            </a:r>
            <a:r>
              <a:rPr lang="it-IT" sz="1600" i="1" dirty="0" smtClean="0"/>
              <a:t>ordini</a:t>
            </a:r>
            <a:r>
              <a:rPr lang="it-IT" sz="1600" dirty="0"/>
              <a:t>,</a:t>
            </a:r>
            <a:r>
              <a:rPr lang="it-IT" sz="1600" dirty="0" smtClean="0"/>
              <a:t> </a:t>
            </a:r>
            <a:r>
              <a:rPr lang="it-IT" sz="1600" b="1" dirty="0"/>
              <a:t>sia solido e funzionale.</a:t>
            </a:r>
          </a:p>
          <a:p>
            <a:r>
              <a:rPr lang="it-IT" sz="1600" dirty="0">
                <a:sym typeface="Wingdings"/>
              </a:rPr>
              <a:t></a:t>
            </a:r>
            <a:endParaRPr lang="it-IT" sz="1600" dirty="0"/>
          </a:p>
          <a:p>
            <a:pPr marL="285750" indent="-285750">
              <a:buFont typeface="Wingdings"/>
              <a:buChar char="Ä"/>
            </a:pPr>
            <a:r>
              <a:rPr lang="it-IT" sz="1600" dirty="0" smtClean="0"/>
              <a:t>pertanto </a:t>
            </a:r>
            <a:r>
              <a:rPr lang="it-IT" sz="1600" dirty="0"/>
              <a:t>l’esigenza della partecipazione del popolo alla vita dello Stato viene avanzata dal punto di vista della efficienza e della solidità dello Stato, e non in riferimento ad un ideale di governo </a:t>
            </a:r>
            <a:r>
              <a:rPr lang="it-IT" sz="1600" dirty="0" smtClean="0"/>
              <a:t>democratico</a:t>
            </a:r>
          </a:p>
          <a:p>
            <a:pPr marL="171450" indent="-171450">
              <a:buFont typeface="Wingdings"/>
              <a:buChar char="Ä"/>
            </a:pPr>
            <a:endParaRPr lang="it-IT" sz="1600" b="1" dirty="0">
              <a:solidFill>
                <a:srgbClr val="FFFF00"/>
              </a:solidFill>
              <a:ea typeface="+mj-ea"/>
              <a:cs typeface="Times New Roman" panose="02020603050405020304" pitchFamily="18" charset="0"/>
            </a:endParaRPr>
          </a:p>
          <a:p>
            <a:r>
              <a:rPr lang="it-IT" sz="1600" b="1" i="1" dirty="0" smtClean="0"/>
              <a:t>- Le Istorie </a:t>
            </a:r>
            <a:r>
              <a:rPr lang="it-IT" sz="1600" b="1" i="1" dirty="0"/>
              <a:t>fiorentine</a:t>
            </a:r>
            <a:r>
              <a:rPr lang="it-IT" sz="1600" dirty="0"/>
              <a:t> </a:t>
            </a:r>
            <a:endParaRPr lang="it-IT" sz="1600" dirty="0" smtClean="0"/>
          </a:p>
          <a:p>
            <a:pPr lvl="0"/>
            <a:r>
              <a:rPr lang="it-IT" sz="1600" b="1" i="1" dirty="0" smtClean="0"/>
              <a:t>- </a:t>
            </a:r>
            <a:r>
              <a:rPr lang="it-IT" sz="1600" b="1" i="1" dirty="0" err="1" smtClean="0"/>
              <a:t>Discorsus</a:t>
            </a:r>
            <a:r>
              <a:rPr lang="it-IT" sz="1600" b="1" i="1" dirty="0" smtClean="0"/>
              <a:t> </a:t>
            </a:r>
            <a:r>
              <a:rPr lang="it-IT" sz="1600" b="1" i="1" dirty="0" err="1"/>
              <a:t>florentinarum</a:t>
            </a:r>
            <a:r>
              <a:rPr lang="it-IT" sz="1600" b="1" i="1" dirty="0"/>
              <a:t> </a:t>
            </a:r>
            <a:r>
              <a:rPr lang="it-IT" sz="1600" b="1" i="1" dirty="0" smtClean="0"/>
              <a:t>rerum</a:t>
            </a:r>
            <a:endParaRPr lang="it-IT" sz="1600" b="1" dirty="0" smtClean="0">
              <a:solidFill>
                <a:srgbClr val="FFFF00"/>
              </a:solidFill>
              <a:ea typeface="+mj-ea"/>
              <a:cs typeface="Times New Roman" panose="02020603050405020304" pitchFamily="18" charset="0"/>
            </a:endParaRPr>
          </a:p>
          <a:p>
            <a:pPr marL="171450" indent="-171450">
              <a:buFont typeface="Wingdings"/>
              <a:buChar char="Ä"/>
            </a:pPr>
            <a:endParaRPr lang="it-IT" sz="800" b="1" dirty="0">
              <a:solidFill>
                <a:srgbClr val="FFFF00"/>
              </a:solidFill>
              <a:ea typeface="+mj-ea"/>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2024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43943" y="619588"/>
            <a:ext cx="10586434" cy="2431435"/>
          </a:xfrm>
          <a:prstGeom prst="rect">
            <a:avLst/>
          </a:prstGeom>
          <a:ln>
            <a:solidFill>
              <a:schemeClr val="tx1"/>
            </a:solidFill>
          </a:ln>
        </p:spPr>
        <p:txBody>
          <a:bodyPr wrap="square">
            <a:spAutoFit/>
          </a:bodyPr>
          <a:lstStyle/>
          <a:p>
            <a:r>
              <a:rPr lang="it-IT" sz="2400" b="1" dirty="0" smtClean="0">
                <a:solidFill>
                  <a:srgbClr val="002060"/>
                </a:solidFill>
                <a:ea typeface="+mj-ea"/>
                <a:cs typeface="Times New Roman" panose="02020603050405020304" pitchFamily="18" charset="0"/>
              </a:rPr>
              <a:t>                                                    Il </a:t>
            </a:r>
            <a:r>
              <a:rPr lang="it-IT" sz="2400" b="1" i="1" dirty="0" smtClean="0">
                <a:solidFill>
                  <a:srgbClr val="002060"/>
                </a:solidFill>
                <a:ea typeface="+mj-ea"/>
                <a:cs typeface="Times New Roman" panose="02020603050405020304" pitchFamily="18" charset="0"/>
              </a:rPr>
              <a:t>Principe</a:t>
            </a:r>
            <a:endParaRPr lang="it-IT" sz="2400" b="1" dirty="0" smtClean="0">
              <a:solidFill>
                <a:srgbClr val="002060"/>
              </a:solidFill>
              <a:ea typeface="+mj-ea"/>
              <a:cs typeface="Times New Roman" panose="02020603050405020304" pitchFamily="18" charset="0"/>
            </a:endParaRPr>
          </a:p>
          <a:p>
            <a:pPr marL="171450" indent="-171450">
              <a:buFont typeface="Wingdings"/>
              <a:buChar char="Ä"/>
            </a:pPr>
            <a:endParaRPr lang="it-IT" sz="800" b="1" dirty="0" smtClean="0">
              <a:solidFill>
                <a:srgbClr val="002060"/>
              </a:solidFill>
              <a:ea typeface="+mj-ea"/>
              <a:cs typeface="Times New Roman" panose="02020603050405020304" pitchFamily="18" charset="0"/>
            </a:endParaRPr>
          </a:p>
          <a:p>
            <a:pPr marL="171450" indent="-171450">
              <a:buFont typeface="Wingdings"/>
              <a:buChar char="Ä"/>
            </a:pPr>
            <a:endParaRPr lang="it-IT" sz="800" b="1" dirty="0">
              <a:solidFill>
                <a:srgbClr val="002060"/>
              </a:solidFill>
              <a:ea typeface="+mj-ea"/>
              <a:cs typeface="Times New Roman" panose="02020603050405020304" pitchFamily="18" charset="0"/>
            </a:endParaRPr>
          </a:p>
          <a:p>
            <a:pPr marL="171450" indent="-171450">
              <a:buFont typeface="Wingdings"/>
              <a:buChar char="Ä"/>
            </a:pPr>
            <a:endParaRPr lang="it-IT" sz="800" b="1" dirty="0" smtClean="0">
              <a:solidFill>
                <a:srgbClr val="002060"/>
              </a:solidFill>
              <a:ea typeface="+mj-ea"/>
              <a:cs typeface="Times New Roman" panose="02020603050405020304" pitchFamily="18" charset="0"/>
            </a:endParaRPr>
          </a:p>
          <a:p>
            <a:r>
              <a:rPr lang="it-IT" sz="1600" b="1" dirty="0" smtClean="0">
                <a:solidFill>
                  <a:srgbClr val="002060"/>
                </a:solidFill>
                <a:ea typeface="+mj-ea"/>
                <a:cs typeface="Times New Roman" panose="02020603050405020304" pitchFamily="18" charset="0"/>
              </a:rPr>
              <a:t>- Il principe</a:t>
            </a:r>
          </a:p>
          <a:p>
            <a:r>
              <a:rPr lang="it-IT" sz="1600" b="1" dirty="0" smtClean="0">
                <a:solidFill>
                  <a:srgbClr val="002060"/>
                </a:solidFill>
                <a:ea typeface="+mj-ea"/>
                <a:cs typeface="Times New Roman" panose="02020603050405020304" pitchFamily="18" charset="0"/>
              </a:rPr>
              <a:t>- Il Principato nuovo</a:t>
            </a:r>
          </a:p>
          <a:p>
            <a:r>
              <a:rPr lang="it-IT" sz="1600" b="1" dirty="0" smtClean="0">
                <a:solidFill>
                  <a:srgbClr val="002060"/>
                </a:solidFill>
                <a:ea typeface="+mj-ea"/>
                <a:cs typeface="Times New Roman" panose="02020603050405020304" pitchFamily="18" charset="0"/>
              </a:rPr>
              <a:t>- Schema dell’opera</a:t>
            </a:r>
          </a:p>
          <a:p>
            <a:r>
              <a:rPr lang="it-IT" sz="1600" b="1" dirty="0" smtClean="0">
                <a:solidFill>
                  <a:srgbClr val="002060"/>
                </a:solidFill>
                <a:ea typeface="+mj-ea"/>
                <a:cs typeface="Times New Roman" panose="02020603050405020304" pitchFamily="18" charset="0"/>
              </a:rPr>
              <a:t>- La questione militare</a:t>
            </a:r>
          </a:p>
          <a:p>
            <a:pPr marL="1200150" lvl="2" indent="-285750">
              <a:buFont typeface="Arial" charset="0"/>
              <a:buChar char="•"/>
            </a:pPr>
            <a:r>
              <a:rPr lang="it-IT" sz="1600" b="1" i="1" cap="small" dirty="0" smtClean="0">
                <a:solidFill>
                  <a:srgbClr val="002060"/>
                </a:solidFill>
              </a:rPr>
              <a:t>L’arte </a:t>
            </a:r>
            <a:r>
              <a:rPr lang="it-IT" sz="1600" b="1" i="1" cap="small" dirty="0">
                <a:solidFill>
                  <a:srgbClr val="002060"/>
                </a:solidFill>
              </a:rPr>
              <a:t>della </a:t>
            </a:r>
            <a:r>
              <a:rPr lang="it-IT" sz="1600" b="1" i="1" cap="small" dirty="0" smtClean="0">
                <a:solidFill>
                  <a:srgbClr val="002060"/>
                </a:solidFill>
              </a:rPr>
              <a:t>Guerra</a:t>
            </a:r>
          </a:p>
          <a:p>
            <a:pPr marL="1200150" lvl="2" indent="-285750">
              <a:buFont typeface="Arial" charset="0"/>
              <a:buChar char="•"/>
            </a:pPr>
            <a:r>
              <a:rPr lang="it-IT" sz="1600" b="1" i="1" cap="small" dirty="0" smtClean="0">
                <a:solidFill>
                  <a:srgbClr val="002060"/>
                </a:solidFill>
              </a:rPr>
              <a:t>Il cittadino soldato </a:t>
            </a:r>
            <a:endParaRPr lang="it-IT" sz="800" b="1" dirty="0">
              <a:solidFill>
                <a:srgbClr val="002060"/>
              </a:solidFill>
              <a:ea typeface="+mj-ea"/>
              <a:cs typeface="Times New Roman" panose="02020603050405020304" pitchFamily="18" charset="0"/>
            </a:endParaRPr>
          </a:p>
          <a:p>
            <a:pPr marL="171450" indent="-171450">
              <a:buFont typeface="Wingdings"/>
              <a:buChar char="Ä"/>
            </a:pPr>
            <a:endParaRPr lang="it-IT" sz="800" b="1" dirty="0">
              <a:solidFill>
                <a:srgbClr val="002060"/>
              </a:solidFill>
              <a:ea typeface="+mj-ea"/>
              <a:cs typeface="Times New Roman" panose="02020603050405020304" pitchFamily="18" charset="0"/>
            </a:endParaRPr>
          </a:p>
        </p:txBody>
      </p:sp>
      <p:sp>
        <p:nvSpPr>
          <p:cNvPr id="4" name="Rettangolo 3"/>
          <p:cNvSpPr/>
          <p:nvPr/>
        </p:nvSpPr>
        <p:spPr>
          <a:xfrm>
            <a:off x="654674" y="3515215"/>
            <a:ext cx="10586434" cy="584775"/>
          </a:xfrm>
          <a:prstGeom prst="rect">
            <a:avLst/>
          </a:prstGeom>
          <a:ln>
            <a:solidFill>
              <a:schemeClr val="tx1"/>
            </a:solidFill>
          </a:ln>
        </p:spPr>
        <p:txBody>
          <a:bodyPr wrap="square">
            <a:spAutoFit/>
          </a:bodyPr>
          <a:lstStyle/>
          <a:p>
            <a:r>
              <a:rPr lang="it-IT" sz="2400" b="1" dirty="0" smtClean="0">
                <a:solidFill>
                  <a:srgbClr val="002060"/>
                </a:solidFill>
                <a:ea typeface="+mj-ea"/>
                <a:cs typeface="Times New Roman" panose="02020603050405020304" pitchFamily="18" charset="0"/>
              </a:rPr>
              <a:t>                               Machiavellismo e </a:t>
            </a:r>
            <a:r>
              <a:rPr lang="it-IT" sz="2400" b="1" dirty="0" err="1" smtClean="0">
                <a:solidFill>
                  <a:srgbClr val="002060"/>
                </a:solidFill>
                <a:ea typeface="+mj-ea"/>
                <a:cs typeface="Times New Roman" panose="02020603050405020304" pitchFamily="18" charset="0"/>
              </a:rPr>
              <a:t>antimachiavellismo</a:t>
            </a:r>
            <a:endParaRPr lang="it-IT" sz="800" b="1" dirty="0">
              <a:solidFill>
                <a:srgbClr val="002060"/>
              </a:solidFill>
              <a:ea typeface="+mj-ea"/>
              <a:cs typeface="Times New Roman" panose="02020603050405020304" pitchFamily="18" charset="0"/>
            </a:endParaRPr>
          </a:p>
          <a:p>
            <a:pPr marL="171450" indent="-171450">
              <a:buFont typeface="Wingdings"/>
              <a:buChar char="Ä"/>
            </a:pPr>
            <a:endParaRPr lang="it-IT" sz="800" b="1" dirty="0" smtClean="0">
              <a:solidFill>
                <a:srgbClr val="002060"/>
              </a:solidFill>
              <a:ea typeface="+mj-ea"/>
              <a:cs typeface="Times New Roman" panose="02020603050405020304" pitchFamily="18" charset="0"/>
            </a:endParaRPr>
          </a:p>
        </p:txBody>
      </p:sp>
      <p:sp>
        <p:nvSpPr>
          <p:cNvPr id="5" name="Rettangolo 4"/>
          <p:cNvSpPr/>
          <p:nvPr/>
        </p:nvSpPr>
        <p:spPr>
          <a:xfrm>
            <a:off x="670594" y="4732141"/>
            <a:ext cx="10586434" cy="584775"/>
          </a:xfrm>
          <a:prstGeom prst="rect">
            <a:avLst/>
          </a:prstGeom>
          <a:ln>
            <a:solidFill>
              <a:schemeClr val="tx1"/>
            </a:solidFill>
          </a:ln>
        </p:spPr>
        <p:txBody>
          <a:bodyPr wrap="square">
            <a:spAutoFit/>
          </a:bodyPr>
          <a:lstStyle/>
          <a:p>
            <a:pPr algn="ctr"/>
            <a:r>
              <a:rPr lang="it-IT" sz="2400" b="1" dirty="0" smtClean="0">
                <a:solidFill>
                  <a:srgbClr val="002060"/>
                </a:solidFill>
                <a:ea typeface="+mj-ea"/>
                <a:cs typeface="Times New Roman" panose="02020603050405020304" pitchFamily="18" charset="0"/>
              </a:rPr>
              <a:t>La Ragion di Stato</a:t>
            </a:r>
            <a:endParaRPr lang="it-IT" sz="800" b="1" dirty="0">
              <a:solidFill>
                <a:srgbClr val="002060"/>
              </a:solidFill>
              <a:ea typeface="+mj-ea"/>
              <a:cs typeface="Times New Roman" panose="02020603050405020304" pitchFamily="18" charset="0"/>
            </a:endParaRPr>
          </a:p>
          <a:p>
            <a:pPr marL="171450" indent="-171450">
              <a:buFont typeface="Wingdings"/>
              <a:buChar char="Ä"/>
            </a:pPr>
            <a:endParaRPr lang="it-IT" sz="800" b="1" dirty="0" smtClean="0">
              <a:solidFill>
                <a:srgbClr val="002060"/>
              </a:solidFill>
              <a:ea typeface="+mj-ea"/>
              <a:cs typeface="Times New Roman" panose="02020603050405020304" pitchFamily="18" charset="0"/>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19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640750" y="669702"/>
            <a:ext cx="10532751" cy="4095482"/>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0070C0"/>
                </a:solidFill>
                <a:latin typeface="+mn-lt"/>
                <a:cs typeface="Times New Roman" panose="02020603050405020304" pitchFamily="18" charset="0"/>
              </a:rPr>
              <a:t>Il Realismo politico</a:t>
            </a:r>
            <a:r>
              <a:rPr lang="it-IT" sz="2400" dirty="0" smtClean="0"/>
              <a:t/>
            </a:r>
            <a:br>
              <a:rPr lang="it-IT" sz="2400" dirty="0" smtClean="0"/>
            </a:br>
            <a:r>
              <a:rPr lang="it-IT" sz="1800" dirty="0"/>
              <a:t>nel realismo politico  </a:t>
            </a:r>
            <a:r>
              <a:rPr lang="it-IT" sz="1800" dirty="0" smtClean="0"/>
              <a:t>possiamo distinguere</a:t>
            </a:r>
            <a:endParaRPr lang="it-IT" sz="1800" dirty="0"/>
          </a:p>
          <a:p>
            <a:r>
              <a:rPr lang="it-IT" sz="1800" dirty="0"/>
              <a:t> </a:t>
            </a:r>
          </a:p>
          <a:p>
            <a:r>
              <a:rPr lang="it-IT" sz="1800" b="1" u="sng" dirty="0"/>
              <a:t>una dimensione </a:t>
            </a:r>
            <a:r>
              <a:rPr lang="it-IT" sz="1800" b="1" u="sng" dirty="0" smtClean="0"/>
              <a:t>descrittiva</a:t>
            </a:r>
            <a:r>
              <a:rPr lang="it-IT" sz="1800" b="1" dirty="0" smtClean="0"/>
              <a:t>: </a:t>
            </a:r>
            <a:r>
              <a:rPr lang="it-IT" sz="1800" dirty="0" smtClean="0"/>
              <a:t>come</a:t>
            </a:r>
            <a:r>
              <a:rPr lang="it-IT" sz="1800" b="1" dirty="0" smtClean="0"/>
              <a:t> </a:t>
            </a:r>
            <a:r>
              <a:rPr lang="it-IT" sz="1800" dirty="0" smtClean="0"/>
              <a:t>paradigma </a:t>
            </a:r>
            <a:r>
              <a:rPr lang="it-IT" sz="1800" dirty="0"/>
              <a:t>epistemologico cui </a:t>
            </a:r>
            <a:r>
              <a:rPr lang="it-IT" sz="1800" dirty="0" smtClean="0"/>
              <a:t>afferiscono:</a:t>
            </a:r>
          </a:p>
          <a:p>
            <a:r>
              <a:rPr lang="it-IT" sz="1800" dirty="0" smtClean="0"/>
              <a:t>- una </a:t>
            </a:r>
            <a:r>
              <a:rPr lang="it-IT" sz="1800" dirty="0"/>
              <a:t>concezione della politica come lotta per il potere </a:t>
            </a:r>
          </a:p>
          <a:p>
            <a:pPr lvl="0"/>
            <a:r>
              <a:rPr lang="it-IT" sz="1800" dirty="0" smtClean="0"/>
              <a:t>- una </a:t>
            </a:r>
            <a:r>
              <a:rPr lang="it-IT" sz="1800" dirty="0"/>
              <a:t>lotta che si avvale della violenza fino al limite dell’uccisione fisica</a:t>
            </a:r>
          </a:p>
          <a:p>
            <a:pPr lvl="0"/>
            <a:r>
              <a:rPr lang="it-IT" sz="1800" dirty="0" smtClean="0"/>
              <a:t>- e </a:t>
            </a:r>
            <a:r>
              <a:rPr lang="it-IT" sz="1800" dirty="0"/>
              <a:t>una concezione dello Stato come “puro fenomeno di forza</a:t>
            </a:r>
            <a:r>
              <a:rPr lang="it-IT" sz="1800" dirty="0" smtClean="0"/>
              <a:t>”, come </a:t>
            </a:r>
            <a:r>
              <a:rPr lang="it-IT" sz="1800" dirty="0"/>
              <a:t>strumento per l’imposizione di un l’ordine”.</a:t>
            </a:r>
          </a:p>
          <a:p>
            <a:r>
              <a:rPr lang="it-IT" sz="1800" dirty="0"/>
              <a:t> </a:t>
            </a:r>
          </a:p>
          <a:p>
            <a:pPr algn="just"/>
            <a:r>
              <a:rPr lang="it-IT" sz="1800" dirty="0"/>
              <a:t> </a:t>
            </a:r>
            <a:r>
              <a:rPr lang="it-IT" sz="1800" b="1" u="sng" dirty="0"/>
              <a:t>una </a:t>
            </a:r>
            <a:r>
              <a:rPr lang="it-IT" sz="1800" b="1" u="sng" dirty="0" smtClean="0"/>
              <a:t>dimensione prescrittiva :</a:t>
            </a:r>
            <a:r>
              <a:rPr lang="it-IT" sz="1800" dirty="0"/>
              <a:t> </a:t>
            </a:r>
            <a:r>
              <a:rPr lang="it-IT" sz="1800" dirty="0" smtClean="0"/>
              <a:t>quando per </a:t>
            </a:r>
            <a:r>
              <a:rPr lang="it-IT" sz="1800" dirty="0"/>
              <a:t>realismo si deve intendere invece un orientamento, una </a:t>
            </a:r>
            <a:r>
              <a:rPr lang="it-IT" sz="1800" dirty="0" smtClean="0"/>
              <a:t>sensibilità al </a:t>
            </a:r>
            <a:r>
              <a:rPr lang="it-IT" sz="1800" dirty="0"/>
              <a:t>servizio di quel soggetto collettivo che è lo </a:t>
            </a:r>
            <a:r>
              <a:rPr lang="it-IT" sz="1800" dirty="0" smtClean="0"/>
              <a:t>Stato</a:t>
            </a:r>
          </a:p>
          <a:p>
            <a:pPr algn="r"/>
            <a:r>
              <a:rPr lang="it-IT" sz="1800" dirty="0" smtClean="0"/>
              <a:t>.</a:t>
            </a:r>
            <a:br>
              <a:rPr lang="it-IT" sz="1800" dirty="0" smtClean="0"/>
            </a:br>
            <a:r>
              <a:rPr lang="it-IT" sz="1300" dirty="0" smtClean="0">
                <a:solidFill>
                  <a:srgbClr val="92D050"/>
                </a:solidFill>
              </a:rPr>
              <a:t>[P.P. </a:t>
            </a:r>
            <a:r>
              <a:rPr lang="it-IT" sz="1300" dirty="0" err="1" smtClean="0">
                <a:solidFill>
                  <a:srgbClr val="92D050"/>
                </a:solidFill>
              </a:rPr>
              <a:t>Portinaro</a:t>
            </a:r>
            <a:r>
              <a:rPr lang="it-IT" sz="1300" dirty="0" smtClean="0">
                <a:solidFill>
                  <a:srgbClr val="92D050"/>
                </a:solidFill>
              </a:rPr>
              <a:t>, Realismo politico]</a:t>
            </a:r>
            <a:endParaRPr lang="it-IT" sz="1300" dirty="0">
              <a:solidFill>
                <a:srgbClr val="92D050"/>
              </a:solidFill>
              <a:latin typeface="+mn-lt"/>
              <a:cs typeface="Times New Roman" panose="02020603050405020304" pitchFamily="18" charset="0"/>
            </a:endParaRPr>
          </a:p>
        </p:txBody>
      </p:sp>
      <p:pic>
        <p:nvPicPr>
          <p:cNvPr id="9"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3116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195137"/>
            <a:ext cx="10532751" cy="3488220"/>
          </a:xfrm>
          <a:ln>
            <a:solidFill>
              <a:schemeClr val="tx1"/>
            </a:solidFill>
          </a:ln>
        </p:spPr>
        <p:txBody>
          <a:bodyPr/>
          <a:lstStyle/>
          <a:p>
            <a:r>
              <a:rPr lang="it-IT" sz="2400" b="1" dirty="0" smtClean="0">
                <a:solidFill>
                  <a:srgbClr val="0070C0"/>
                </a:solidFill>
                <a:latin typeface="+mn-lt"/>
                <a:cs typeface="Times New Roman" panose="02020603050405020304" pitchFamily="18" charset="0"/>
              </a:rPr>
              <a:t>La genesi della modernità</a:t>
            </a:r>
            <a:r>
              <a:rPr lang="it-IT" sz="1600" b="1" cap="small" dirty="0">
                <a:solidFill>
                  <a:srgbClr val="0070C0"/>
                </a:solidFill>
              </a:rPr>
              <a:t> </a:t>
            </a:r>
            <a:r>
              <a:rPr lang="it-IT" sz="1600" dirty="0" smtClean="0"/>
              <a:t/>
            </a:r>
            <a:br>
              <a:rPr lang="it-IT" sz="1600" dirty="0" smtClean="0"/>
            </a:br>
            <a:r>
              <a:rPr lang="it-IT" sz="1600" b="1" cap="small" dirty="0"/>
              <a:t> </a:t>
            </a:r>
            <a:r>
              <a:rPr lang="it-IT" sz="1600" dirty="0" smtClean="0"/>
              <a:t/>
            </a:r>
            <a:br>
              <a:rPr lang="it-IT" sz="1600" dirty="0" smtClean="0"/>
            </a:br>
            <a:r>
              <a:rPr lang="it-IT" sz="1600" b="1" dirty="0" smtClean="0"/>
              <a:t>1516</a:t>
            </a:r>
            <a:r>
              <a:rPr lang="it-IT" sz="1600" dirty="0" smtClean="0"/>
              <a:t> </a:t>
            </a:r>
            <a:r>
              <a:rPr lang="it-IT" sz="1600" dirty="0"/>
              <a:t>quando esce a </a:t>
            </a:r>
            <a:r>
              <a:rPr lang="it-IT" sz="1600" dirty="0" err="1"/>
              <a:t>Lovanio</a:t>
            </a:r>
            <a:r>
              <a:rPr lang="it-IT" sz="1600" dirty="0"/>
              <a:t> </a:t>
            </a:r>
            <a:r>
              <a:rPr lang="it-IT" sz="1600" b="1" u="dbl" cap="small" dirty="0"/>
              <a:t>Moro</a:t>
            </a:r>
            <a:r>
              <a:rPr lang="it-IT" sz="1600" dirty="0"/>
              <a:t> pubblica il </a:t>
            </a:r>
            <a:r>
              <a:rPr lang="it-IT" sz="1600" i="1" dirty="0" err="1"/>
              <a:t>Libellus</a:t>
            </a:r>
            <a:r>
              <a:rPr lang="it-IT" sz="1600" i="1" dirty="0"/>
              <a:t> vere </a:t>
            </a:r>
            <a:r>
              <a:rPr lang="it-IT" sz="1600" i="1" dirty="0" err="1"/>
              <a:t>aurus</a:t>
            </a:r>
            <a:r>
              <a:rPr lang="it-IT" sz="1600" i="1" dirty="0"/>
              <a:t> </a:t>
            </a:r>
            <a:r>
              <a:rPr lang="it-IT" sz="1600" i="1" dirty="0" err="1"/>
              <a:t>nec</a:t>
            </a:r>
            <a:r>
              <a:rPr lang="it-IT" sz="1600" i="1" dirty="0"/>
              <a:t> </a:t>
            </a:r>
            <a:r>
              <a:rPr lang="it-IT" sz="1600" i="1" dirty="0" err="1"/>
              <a:t>minus</a:t>
            </a:r>
            <a:r>
              <a:rPr lang="it-IT" sz="1600" i="1" dirty="0"/>
              <a:t> </a:t>
            </a:r>
            <a:r>
              <a:rPr lang="it-IT" sz="1600" i="1" dirty="0" err="1"/>
              <a:t>salutaris</a:t>
            </a:r>
            <a:r>
              <a:rPr lang="it-IT" sz="1600" i="1" dirty="0"/>
              <a:t> </a:t>
            </a:r>
            <a:r>
              <a:rPr lang="it-IT" sz="1600" i="1" dirty="0" err="1"/>
              <a:t>quem</a:t>
            </a:r>
            <a:r>
              <a:rPr lang="it-IT" sz="1600" i="1" dirty="0"/>
              <a:t> </a:t>
            </a:r>
            <a:r>
              <a:rPr lang="it-IT" sz="1600" i="1" dirty="0" err="1"/>
              <a:t>festivus</a:t>
            </a:r>
            <a:r>
              <a:rPr lang="it-IT" sz="1600" i="1" dirty="0"/>
              <a:t> de </a:t>
            </a:r>
            <a:r>
              <a:rPr lang="it-IT" sz="1600" i="1" dirty="0" err="1"/>
              <a:t>optimo</a:t>
            </a:r>
            <a:r>
              <a:rPr lang="it-IT" sz="1600" i="1" dirty="0"/>
              <a:t> </a:t>
            </a:r>
            <a:r>
              <a:rPr lang="it-IT" sz="1600" i="1" dirty="0" err="1"/>
              <a:t>reipublicae</a:t>
            </a:r>
            <a:r>
              <a:rPr lang="it-IT" sz="1600" i="1" dirty="0"/>
              <a:t> statu, </a:t>
            </a:r>
            <a:r>
              <a:rPr lang="it-IT" sz="1600" i="1" dirty="0" err="1"/>
              <a:t>deque</a:t>
            </a:r>
            <a:r>
              <a:rPr lang="it-IT" sz="1600" i="1" dirty="0"/>
              <a:t> nova Insula Utopia</a:t>
            </a:r>
            <a:r>
              <a:rPr lang="it-IT" sz="1600" dirty="0"/>
              <a:t>;</a:t>
            </a:r>
            <a:br>
              <a:rPr lang="it-IT" sz="1600" dirty="0"/>
            </a:br>
            <a:r>
              <a:rPr lang="it-IT" sz="1600" dirty="0"/>
              <a:t> </a:t>
            </a:r>
            <a:br>
              <a:rPr lang="it-IT" sz="1600" dirty="0"/>
            </a:br>
            <a:r>
              <a:rPr lang="it-IT" sz="1600" b="1" dirty="0"/>
              <a:t>negli stessi anni</a:t>
            </a:r>
            <a:r>
              <a:rPr lang="it-IT" sz="1600" dirty="0"/>
              <a:t> </a:t>
            </a:r>
            <a:r>
              <a:rPr lang="it-IT" sz="1600" b="1" u="dbl" cap="small" dirty="0"/>
              <a:t>Erasmo da Rotterdam</a:t>
            </a:r>
            <a:r>
              <a:rPr lang="it-IT" sz="1600" dirty="0"/>
              <a:t> pubblica il </a:t>
            </a:r>
            <a:r>
              <a:rPr lang="it-IT" sz="1600" i="1" dirty="0" err="1"/>
              <a:t>Novum</a:t>
            </a:r>
            <a:r>
              <a:rPr lang="it-IT" sz="1600" i="1" dirty="0"/>
              <a:t> </a:t>
            </a:r>
            <a:r>
              <a:rPr lang="it-IT" sz="1600" i="1" dirty="0" err="1"/>
              <a:t>istrumentum</a:t>
            </a:r>
            <a:r>
              <a:rPr lang="it-IT" sz="1600" dirty="0"/>
              <a:t> e l' </a:t>
            </a:r>
            <a:r>
              <a:rPr lang="it-IT" sz="1600" i="1" dirty="0" err="1"/>
              <a:t>Istitutio</a:t>
            </a:r>
            <a:r>
              <a:rPr lang="it-IT" sz="1600" i="1" dirty="0"/>
              <a:t> </a:t>
            </a:r>
            <a:r>
              <a:rPr lang="it-IT" sz="1600" i="1" dirty="0" err="1"/>
              <a:t>principis</a:t>
            </a:r>
            <a:r>
              <a:rPr lang="it-IT" sz="1600" i="1" dirty="0"/>
              <a:t> cristiani</a:t>
            </a:r>
            <a:r>
              <a:rPr lang="it-IT" sz="1600" dirty="0"/>
              <a:t>, </a:t>
            </a:r>
            <a:br>
              <a:rPr lang="it-IT" sz="1600" dirty="0"/>
            </a:br>
            <a:r>
              <a:rPr lang="it-IT" sz="1600" dirty="0"/>
              <a:t> </a:t>
            </a:r>
            <a:br>
              <a:rPr lang="it-IT" sz="1600" dirty="0"/>
            </a:br>
            <a:r>
              <a:rPr lang="it-IT" sz="1600" b="1" dirty="0"/>
              <a:t>1519</a:t>
            </a:r>
            <a:r>
              <a:rPr lang="it-IT" sz="1600" dirty="0"/>
              <a:t> </a:t>
            </a:r>
            <a:r>
              <a:rPr lang="it-IT" sz="1600" b="1" u="dbl" cap="small" dirty="0"/>
              <a:t>Claude de </a:t>
            </a:r>
            <a:r>
              <a:rPr lang="it-IT" sz="1600" b="1" u="dbl" cap="small" dirty="0" err="1"/>
              <a:t>Seyssel</a:t>
            </a:r>
            <a:r>
              <a:rPr lang="it-IT" sz="1600" dirty="0"/>
              <a:t> elabora la teoria della monarchia ne </a:t>
            </a:r>
            <a:r>
              <a:rPr lang="it-IT" sz="1600" i="1" dirty="0"/>
              <a:t>La </a:t>
            </a:r>
            <a:r>
              <a:rPr lang="it-IT" sz="1600" i="1" dirty="0" err="1"/>
              <a:t>grand</a:t>
            </a:r>
            <a:r>
              <a:rPr lang="it-IT" sz="1600" i="1" dirty="0"/>
              <a:t> monarchie de France </a:t>
            </a:r>
            <a:r>
              <a:rPr lang="it-IT" sz="1600" dirty="0"/>
              <a:t/>
            </a:r>
            <a:br>
              <a:rPr lang="it-IT" sz="1600" dirty="0"/>
            </a:br>
            <a:r>
              <a:rPr lang="it-IT" sz="1600" b="1" cap="small" dirty="0"/>
              <a:t> </a:t>
            </a:r>
            <a:r>
              <a:rPr lang="it-IT" sz="1600" dirty="0"/>
              <a:t/>
            </a:r>
            <a:br>
              <a:rPr lang="it-IT" sz="1600" dirty="0"/>
            </a:br>
            <a:r>
              <a:rPr lang="it-IT" sz="1600" b="1" dirty="0"/>
              <a:t>1513</a:t>
            </a:r>
            <a:r>
              <a:rPr lang="it-IT" sz="1600" dirty="0"/>
              <a:t> in Italia </a:t>
            </a:r>
            <a:r>
              <a:rPr lang="it-IT" sz="1600" b="1" u="dbl" cap="small" dirty="0"/>
              <a:t>Machiavelli</a:t>
            </a:r>
            <a:r>
              <a:rPr lang="it-IT" sz="1600" dirty="0"/>
              <a:t> scrive il </a:t>
            </a:r>
            <a:r>
              <a:rPr lang="it-IT" sz="1600" i="1" dirty="0"/>
              <a:t>Principe</a:t>
            </a:r>
            <a:r>
              <a:rPr lang="it-IT" sz="1600" dirty="0"/>
              <a:t/>
            </a:r>
            <a:br>
              <a:rPr lang="it-IT" sz="1600" dirty="0"/>
            </a:br>
            <a:r>
              <a:rPr lang="it-IT" sz="1600" b="1" cap="small" dirty="0"/>
              <a:t> </a:t>
            </a:r>
            <a:r>
              <a:rPr lang="it-IT" sz="1600" dirty="0"/>
              <a:t/>
            </a:r>
            <a:br>
              <a:rPr lang="it-IT" sz="1600" dirty="0"/>
            </a:br>
            <a:r>
              <a:rPr lang="it-IT" sz="1600" b="1" cap="small" dirty="0"/>
              <a:t> </a:t>
            </a:r>
            <a:r>
              <a:rPr lang="it-IT" sz="1600" b="1" i="1" dirty="0"/>
              <a:t>“Con questi quattro autori cominciano a porsi in maniera sempre più definita i fondamenti epistemologici del pensiero politico moderno</a:t>
            </a:r>
            <a:r>
              <a:rPr lang="it-IT" sz="1600" b="1" i="1" dirty="0" smtClean="0"/>
              <a:t>” </a:t>
            </a:r>
            <a:r>
              <a:rPr lang="it-IT" sz="1200" b="1" dirty="0">
                <a:solidFill>
                  <a:srgbClr val="92D050"/>
                </a:solidFill>
              </a:rPr>
              <a:t>[Enzo Sciacca</a:t>
            </a:r>
            <a:r>
              <a:rPr lang="it-IT" sz="1200" dirty="0">
                <a:solidFill>
                  <a:srgbClr val="92D050"/>
                </a:solidFill>
              </a:rPr>
              <a:t>, </a:t>
            </a:r>
            <a:r>
              <a:rPr lang="it-IT" sz="1200" b="1" i="1" dirty="0">
                <a:solidFill>
                  <a:srgbClr val="92D050"/>
                </a:solidFill>
              </a:rPr>
              <a:t>Il problema storico del pensiero politico </a:t>
            </a:r>
            <a:r>
              <a:rPr lang="it-IT" sz="1200" b="1" i="1" dirty="0" smtClean="0">
                <a:solidFill>
                  <a:srgbClr val="92D050"/>
                </a:solidFill>
              </a:rPr>
              <a:t>moderno</a:t>
            </a:r>
            <a:r>
              <a:rPr lang="it-IT" sz="1200" b="1" dirty="0">
                <a:solidFill>
                  <a:srgbClr val="92D050"/>
                </a:solidFill>
              </a:rPr>
              <a:t>]</a:t>
            </a:r>
            <a:r>
              <a:rPr lang="it-IT" sz="1200" dirty="0">
                <a:solidFill>
                  <a:srgbClr val="92D050"/>
                </a:solidFill>
              </a:rPr>
              <a:t/>
            </a:r>
            <a:br>
              <a:rPr lang="it-IT" sz="1200" dirty="0">
                <a:solidFill>
                  <a:srgbClr val="92D050"/>
                </a:solidFill>
              </a:rPr>
            </a:br>
            <a:r>
              <a:rPr lang="it-IT" sz="1600" b="1" i="1" dirty="0" smtClean="0"/>
              <a:t/>
            </a:r>
            <a:br>
              <a:rPr lang="it-IT" sz="1600" b="1" i="1" dirty="0" smtClean="0"/>
            </a:br>
            <a:r>
              <a:rPr lang="it-IT" sz="1600" b="1" i="1" dirty="0"/>
              <a:t/>
            </a:r>
            <a:br>
              <a:rPr lang="it-IT" sz="1600" b="1" i="1" dirty="0"/>
            </a:br>
            <a:r>
              <a:rPr lang="it-IT" sz="1600" dirty="0"/>
              <a:t/>
            </a:r>
            <a:br>
              <a:rPr lang="it-IT" sz="1600" dirty="0"/>
            </a:br>
            <a:r>
              <a:rPr lang="it-IT" sz="1600" b="1" i="1" dirty="0"/>
              <a:t> </a:t>
            </a:r>
            <a:r>
              <a:rPr lang="it-IT" sz="1600" dirty="0"/>
              <a:t/>
            </a:r>
            <a:br>
              <a:rPr lang="it-IT" sz="1600" dirty="0"/>
            </a:br>
            <a:r>
              <a:rPr lang="it-IT" sz="1600" dirty="0"/>
              <a:t/>
            </a:r>
            <a:br>
              <a:rPr lang="it-IT" sz="1600" dirty="0"/>
            </a:br>
            <a:r>
              <a:rPr lang="it-IT" sz="1600" b="1" i="1" dirty="0"/>
              <a:t> </a:t>
            </a:r>
            <a:r>
              <a:rPr lang="it-IT" sz="1600" dirty="0"/>
              <a:t/>
            </a:r>
            <a:br>
              <a:rPr lang="it-IT" sz="1600" dirty="0"/>
            </a:b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dirty="0"/>
              <a:t/>
            </a:r>
            <a:br>
              <a:rPr lang="it-IT" sz="2400" dirty="0"/>
            </a:br>
            <a:r>
              <a:rPr lang="it-IT" sz="1800" dirty="0" smtClean="0"/>
              <a:t/>
            </a:r>
            <a:br>
              <a:rPr lang="it-IT" sz="1800" dirty="0" smtClean="0"/>
            </a:br>
            <a:endParaRPr lang="it-IT" sz="1600" dirty="0">
              <a:solidFill>
                <a:schemeClr val="tx1"/>
              </a:solidFill>
              <a:latin typeface="+mn-lt"/>
              <a:cs typeface="Times New Roman" panose="02020603050405020304" pitchFamily="18" charset="0"/>
            </a:endParaRPr>
          </a:p>
        </p:txBody>
      </p:sp>
      <p:sp>
        <p:nvSpPr>
          <p:cNvPr id="9" name="Titolo 1"/>
          <p:cNvSpPr txBox="1">
            <a:spLocks/>
          </p:cNvSpPr>
          <p:nvPr/>
        </p:nvSpPr>
        <p:spPr>
          <a:xfrm>
            <a:off x="631084" y="3940778"/>
            <a:ext cx="10532751" cy="1365318"/>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2400" b="1" dirty="0" smtClean="0">
                <a:solidFill>
                  <a:srgbClr val="0070C0"/>
                </a:solidFill>
                <a:latin typeface="+mn-lt"/>
                <a:cs typeface="Times New Roman" panose="02020603050405020304" pitchFamily="18" charset="0"/>
              </a:rPr>
              <a:t>Tommaso Moro</a:t>
            </a:r>
          </a:p>
          <a:p>
            <a:r>
              <a:rPr lang="it-IT" sz="1600" i="1" dirty="0" err="1" smtClean="0"/>
              <a:t>Libellus</a:t>
            </a:r>
            <a:r>
              <a:rPr lang="it-IT" sz="1600" i="1" dirty="0" smtClean="0"/>
              <a:t> </a:t>
            </a:r>
            <a:r>
              <a:rPr lang="it-IT" sz="1600" i="1" dirty="0"/>
              <a:t>vere </a:t>
            </a:r>
            <a:r>
              <a:rPr lang="it-IT" sz="1600" i="1" dirty="0" err="1"/>
              <a:t>aurus</a:t>
            </a:r>
            <a:r>
              <a:rPr lang="it-IT" sz="1600" i="1" dirty="0"/>
              <a:t> </a:t>
            </a:r>
            <a:r>
              <a:rPr lang="it-IT" sz="1600" i="1" dirty="0" err="1"/>
              <a:t>nec</a:t>
            </a:r>
            <a:r>
              <a:rPr lang="it-IT" sz="1600" i="1" dirty="0"/>
              <a:t> </a:t>
            </a:r>
            <a:r>
              <a:rPr lang="it-IT" sz="1600" i="1" dirty="0" err="1"/>
              <a:t>minus</a:t>
            </a:r>
            <a:r>
              <a:rPr lang="it-IT" sz="1600" i="1" dirty="0"/>
              <a:t> </a:t>
            </a:r>
            <a:r>
              <a:rPr lang="it-IT" sz="1600" i="1" dirty="0" err="1"/>
              <a:t>salutaris</a:t>
            </a:r>
            <a:r>
              <a:rPr lang="it-IT" sz="1600" i="1" dirty="0"/>
              <a:t> </a:t>
            </a:r>
            <a:r>
              <a:rPr lang="it-IT" sz="1600" i="1" dirty="0" err="1"/>
              <a:t>quem</a:t>
            </a:r>
            <a:r>
              <a:rPr lang="it-IT" sz="1600" i="1" dirty="0"/>
              <a:t> </a:t>
            </a:r>
            <a:r>
              <a:rPr lang="it-IT" sz="1600" i="1" dirty="0" err="1"/>
              <a:t>festivus</a:t>
            </a:r>
            <a:r>
              <a:rPr lang="it-IT" sz="1600" i="1" dirty="0"/>
              <a:t> de </a:t>
            </a:r>
            <a:r>
              <a:rPr lang="it-IT" sz="1600" i="1" dirty="0" err="1"/>
              <a:t>optimo</a:t>
            </a:r>
            <a:r>
              <a:rPr lang="it-IT" sz="1600" i="1" dirty="0"/>
              <a:t> </a:t>
            </a:r>
            <a:r>
              <a:rPr lang="it-IT" sz="1600" i="1" dirty="0" err="1"/>
              <a:t>reipublicae</a:t>
            </a:r>
            <a:r>
              <a:rPr lang="it-IT" sz="1600" i="1" dirty="0"/>
              <a:t> statu, </a:t>
            </a:r>
            <a:r>
              <a:rPr lang="it-IT" sz="1600" i="1" dirty="0" err="1"/>
              <a:t>deque</a:t>
            </a:r>
            <a:r>
              <a:rPr lang="it-IT" sz="1600" i="1" dirty="0"/>
              <a:t> nova Insula </a:t>
            </a:r>
            <a:r>
              <a:rPr lang="it-IT" sz="1600" b="1" i="1" dirty="0"/>
              <a:t>Utopia</a:t>
            </a:r>
          </a:p>
          <a:p>
            <a:endParaRPr lang="it-IT" sz="1600" dirty="0">
              <a:solidFill>
                <a:schemeClr val="tx1"/>
              </a:solidFill>
              <a:latin typeface="+mn-lt"/>
              <a:cs typeface="Times New Roman" panose="02020603050405020304" pitchFamily="18" charset="0"/>
            </a:endParaRPr>
          </a:p>
          <a:p>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dirty="0" smtClean="0"/>
              <a:t/>
            </a:r>
            <a:br>
              <a:rPr lang="it-IT" sz="2400" dirty="0" smtClean="0"/>
            </a:br>
            <a:r>
              <a:rPr lang="it-IT" sz="1800" dirty="0" smtClean="0"/>
              <a:t/>
            </a:r>
            <a:br>
              <a:rPr lang="it-IT" sz="1800" dirty="0" smtClean="0"/>
            </a:br>
            <a:endParaRPr lang="it-IT" sz="1600" dirty="0">
              <a:solidFill>
                <a:schemeClr val="tx1"/>
              </a:solidFill>
              <a:latin typeface="+mn-lt"/>
              <a:cs typeface="Times New Roman" panose="02020603050405020304" pitchFamily="18" charset="0"/>
            </a:endParaRPr>
          </a:p>
        </p:txBody>
      </p:sp>
      <p:pic>
        <p:nvPicPr>
          <p:cNvPr id="10"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305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646111" y="633022"/>
            <a:ext cx="10532751" cy="481474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0070C0"/>
                </a:solidFill>
                <a:latin typeface="+mn-lt"/>
                <a:cs typeface="Times New Roman" panose="02020603050405020304" pitchFamily="18" charset="0"/>
              </a:rPr>
              <a:t>Moro e Machiavelli: un approfondimento</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smtClean="0">
                <a:latin typeface="+mn-lt"/>
                <a:cs typeface="Times New Roman" panose="02020603050405020304" pitchFamily="18" charset="0"/>
              </a:rPr>
              <a:t>«</a:t>
            </a:r>
            <a:r>
              <a:rPr lang="it-IT" sz="1600" i="1" dirty="0" smtClean="0"/>
              <a:t>Da </a:t>
            </a:r>
            <a:r>
              <a:rPr lang="it-IT" sz="1600" i="1" dirty="0"/>
              <a:t>Machiavelli e da More si dipartono due linee contrastanti del pensiero politico europeo, </a:t>
            </a:r>
            <a:endParaRPr lang="it-IT" sz="1600" dirty="0"/>
          </a:p>
          <a:p>
            <a:r>
              <a:rPr lang="it-IT" sz="1600" b="1" i="1" dirty="0" smtClean="0"/>
              <a:t>quello </a:t>
            </a:r>
            <a:r>
              <a:rPr lang="it-IT" sz="1600" b="1" i="1" dirty="0"/>
              <a:t>dello </a:t>
            </a:r>
            <a:r>
              <a:rPr lang="it-IT" sz="1600" b="1" i="1" dirty="0" smtClean="0"/>
              <a:t>Stato-potenza </a:t>
            </a:r>
          </a:p>
          <a:p>
            <a:r>
              <a:rPr lang="it-IT" sz="1600" i="1" dirty="0" smtClean="0"/>
              <a:t>quella </a:t>
            </a:r>
            <a:r>
              <a:rPr lang="it-IT" sz="1600" i="1" dirty="0"/>
              <a:t>dello </a:t>
            </a:r>
            <a:r>
              <a:rPr lang="it-IT" sz="1600" b="1" i="1" dirty="0" smtClean="0"/>
              <a:t>Stato </a:t>
            </a:r>
            <a:r>
              <a:rPr lang="it-IT" sz="1600" b="1" i="1" dirty="0"/>
              <a:t>che ubbidisce ai principi morali </a:t>
            </a:r>
            <a:endParaRPr lang="it-IT" sz="1600" b="1" i="1" dirty="0" smtClean="0"/>
          </a:p>
          <a:p>
            <a:endParaRPr lang="it-IT" sz="1600" b="1" i="1" dirty="0">
              <a:solidFill>
                <a:srgbClr val="92D050"/>
              </a:solidFill>
            </a:endParaRPr>
          </a:p>
          <a:p>
            <a:r>
              <a:rPr lang="it-IT" sz="1600" b="1" dirty="0" smtClean="0">
                <a:solidFill>
                  <a:srgbClr val="92D050"/>
                </a:solidFill>
              </a:rPr>
              <a:t>Ma…interpretazioni di:</a:t>
            </a:r>
          </a:p>
          <a:p>
            <a:r>
              <a:rPr lang="it-IT" sz="1600" b="1" i="1" dirty="0" smtClean="0">
                <a:solidFill>
                  <a:srgbClr val="92D050"/>
                </a:solidFill>
              </a:rPr>
              <a:t> </a:t>
            </a:r>
          </a:p>
          <a:p>
            <a:r>
              <a:rPr lang="it-IT" sz="1600" b="1" u="sng" dirty="0" smtClean="0">
                <a:solidFill>
                  <a:srgbClr val="0070C0"/>
                </a:solidFill>
              </a:rPr>
              <a:t>G. </a:t>
            </a:r>
            <a:r>
              <a:rPr lang="it-IT" sz="1600" b="1" u="sng" dirty="0" err="1" smtClean="0">
                <a:solidFill>
                  <a:srgbClr val="0070C0"/>
                </a:solidFill>
              </a:rPr>
              <a:t>Ritter</a:t>
            </a:r>
            <a:r>
              <a:rPr lang="it-IT" sz="1600" b="1" dirty="0" smtClean="0">
                <a:solidFill>
                  <a:srgbClr val="0070C0"/>
                </a:solidFill>
              </a:rPr>
              <a:t>: </a:t>
            </a:r>
            <a:r>
              <a:rPr lang="it-IT" sz="1600" b="1" dirty="0">
                <a:solidFill>
                  <a:srgbClr val="0070C0"/>
                </a:solidFill>
              </a:rPr>
              <a:t>Il volto demoniaco del </a:t>
            </a:r>
            <a:r>
              <a:rPr lang="it-IT" sz="1600" b="1" dirty="0" smtClean="0">
                <a:solidFill>
                  <a:srgbClr val="0070C0"/>
                </a:solidFill>
              </a:rPr>
              <a:t>potere</a:t>
            </a:r>
          </a:p>
          <a:p>
            <a:r>
              <a:rPr lang="it-IT" sz="1400" b="1" dirty="0"/>
              <a:t> </a:t>
            </a:r>
            <a:r>
              <a:rPr lang="it-IT" sz="1400" dirty="0" smtClean="0"/>
              <a:t>L’opera </a:t>
            </a:r>
            <a:r>
              <a:rPr lang="it-IT" sz="1400" dirty="0"/>
              <a:t>ruota intorno alla contrapposizione tra “machiavellismo” e “moralismo” come tipi ideali di comportamento di fronte al problema morale del potere.</a:t>
            </a:r>
          </a:p>
          <a:p>
            <a:r>
              <a:rPr lang="it-IT" sz="1400" b="1" dirty="0"/>
              <a:t>Machiavelli</a:t>
            </a:r>
            <a:r>
              <a:rPr lang="it-IT" sz="1400" dirty="0" smtClean="0"/>
              <a:t>: </a:t>
            </a:r>
          </a:p>
          <a:p>
            <a:r>
              <a:rPr lang="it-IT" sz="1400" dirty="0" smtClean="0"/>
              <a:t>ha </a:t>
            </a:r>
            <a:r>
              <a:rPr lang="it-IT" sz="1400" dirty="0"/>
              <a:t>posto la lotta per il potere al centro degli avvenimenti politici</a:t>
            </a:r>
          </a:p>
          <a:p>
            <a:pPr lvl="0"/>
            <a:r>
              <a:rPr lang="it-IT" sz="1400" dirty="0"/>
              <a:t>e quindi ha originato la moderna dottrina dello Stato continentale</a:t>
            </a:r>
          </a:p>
          <a:p>
            <a:r>
              <a:rPr lang="it-IT" sz="1400" dirty="0"/>
              <a:t> </a:t>
            </a:r>
          </a:p>
          <a:p>
            <a:r>
              <a:rPr lang="it-IT" sz="1400" b="1" dirty="0"/>
              <a:t>Moro</a:t>
            </a:r>
            <a:r>
              <a:rPr lang="it-IT" sz="1400" dirty="0"/>
              <a:t>:</a:t>
            </a:r>
          </a:p>
          <a:p>
            <a:pPr lvl="0"/>
            <a:r>
              <a:rPr lang="it-IT" sz="1400" dirty="0"/>
              <a:t>è il rappresentante della tipologia insulare del pensiero politico europeo, nella cui dottrina il volto demoniaco del potere viene nascosto dietro la maschera della </a:t>
            </a:r>
            <a:r>
              <a:rPr lang="it-IT" sz="1400" dirty="0" smtClean="0"/>
              <a:t>giustizia           </a:t>
            </a:r>
            <a:r>
              <a:rPr lang="it-IT" sz="1200" b="1" dirty="0">
                <a:solidFill>
                  <a:srgbClr val="92D050"/>
                </a:solidFill>
              </a:rPr>
              <a:t>Maurizio </a:t>
            </a:r>
            <a:r>
              <a:rPr lang="it-IT" sz="1200" b="1" dirty="0" err="1">
                <a:solidFill>
                  <a:srgbClr val="92D050"/>
                </a:solidFill>
              </a:rPr>
              <a:t>Cau</a:t>
            </a:r>
            <a:r>
              <a:rPr lang="it-IT" sz="1200" b="1" dirty="0">
                <a:solidFill>
                  <a:srgbClr val="92D050"/>
                </a:solidFill>
              </a:rPr>
              <a:t>, Tra potere demoniaco e virtù democratica</a:t>
            </a:r>
          </a:p>
          <a:p>
            <a:endParaRPr lang="it-IT" sz="1200" b="1" dirty="0">
              <a:solidFill>
                <a:srgbClr val="92D050"/>
              </a:solidFill>
            </a:endParaRPr>
          </a:p>
          <a:p>
            <a:r>
              <a:rPr lang="it-IT" sz="1600" b="1" u="sng" dirty="0" smtClean="0">
                <a:solidFill>
                  <a:srgbClr val="0070C0"/>
                </a:solidFill>
              </a:rPr>
              <a:t>Popper </a:t>
            </a:r>
            <a:r>
              <a:rPr lang="it-IT" sz="1600" b="1" u="sng" dirty="0">
                <a:solidFill>
                  <a:srgbClr val="0070C0"/>
                </a:solidFill>
              </a:rPr>
              <a:t>La società aperta e i suoi nemici</a:t>
            </a:r>
            <a:r>
              <a:rPr lang="it-IT" sz="1600" b="1" u="sng" dirty="0" smtClean="0">
                <a:solidFill>
                  <a:srgbClr val="0070C0"/>
                </a:solidFill>
              </a:rPr>
              <a:t>,</a:t>
            </a:r>
          </a:p>
          <a:p>
            <a:r>
              <a:rPr lang="it-IT" sz="1400" dirty="0"/>
              <a:t>Il mito della società perfetta, popolata di uomini felici, crea l’illusione  che conduce al totalitarismo </a:t>
            </a:r>
          </a:p>
        </p:txBody>
      </p:sp>
      <p:pic>
        <p:nvPicPr>
          <p:cNvPr id="9"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141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259533"/>
            <a:ext cx="10648661" cy="1195780"/>
          </a:xfrm>
          <a:ln>
            <a:solidFill>
              <a:schemeClr val="tx1"/>
            </a:solidFill>
          </a:ln>
        </p:spPr>
        <p:txBody>
          <a:bodyPr/>
          <a:lstStyle/>
          <a:p>
            <a:pPr algn="ctr"/>
            <a:r>
              <a:rPr lang="it-IT" sz="4000" b="1" dirty="0" smtClean="0">
                <a:cs typeface="Times New Roman" panose="02020603050405020304" pitchFamily="18" charset="0"/>
              </a:rPr>
              <a:t>Diritti soggettivi </a:t>
            </a:r>
            <a:r>
              <a:rPr lang="it-IT" sz="4000" b="1" dirty="0">
                <a:cs typeface="Times New Roman" panose="02020603050405020304" pitchFamily="18" charset="0"/>
              </a:rPr>
              <a:t>e Storia </a:t>
            </a:r>
            <a:r>
              <a:rPr lang="it-IT" sz="4000" b="1" dirty="0" smtClean="0">
                <a:cs typeface="Times New Roman" panose="02020603050405020304" pitchFamily="18" charset="0"/>
              </a:rPr>
              <a:t>Costituzionale</a:t>
            </a:r>
            <a:br>
              <a:rPr lang="it-IT" sz="4000" b="1" dirty="0" smtClean="0">
                <a:cs typeface="Times New Roman" panose="02020603050405020304" pitchFamily="18" charset="0"/>
              </a:rPr>
            </a:br>
            <a:r>
              <a:rPr lang="it-IT" sz="2400" b="1" dirty="0" smtClean="0">
                <a:cs typeface="Times New Roman" panose="02020603050405020304" pitchFamily="18" charset="0"/>
              </a:rPr>
              <a:t>dal XV al XX secolo</a:t>
            </a:r>
            <a:endParaRPr lang="it-IT" sz="2400" b="1" dirty="0">
              <a:cs typeface="Times New Roman" panose="02020603050405020304" pitchFamily="18" charset="0"/>
            </a:endParaRPr>
          </a:p>
        </p:txBody>
      </p:sp>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1521139"/>
            <a:ext cx="11265546" cy="5011545"/>
          </a:xfrm>
          <a:prstGeom prst="rect">
            <a:avLst/>
          </a:prstGeom>
          <a:ln>
            <a:no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smtClean="0">
                <a:solidFill>
                  <a:srgbClr val="0070C0"/>
                </a:solidFill>
                <a:latin typeface="+mn-lt"/>
                <a:cs typeface="Times New Roman" panose="02020603050405020304" pitchFamily="18" charset="0"/>
              </a:rPr>
              <a:t>I diritti soggettivi</a:t>
            </a:r>
          </a:p>
          <a:p>
            <a:pPr lvl="0" algn="ctr"/>
            <a:endParaRPr lang="it-IT" sz="1200" b="1" dirty="0">
              <a:solidFill>
                <a:srgbClr val="0070C0"/>
              </a:solidFill>
              <a:latin typeface="+mn-lt"/>
              <a:cs typeface="Times New Roman" panose="02020603050405020304" pitchFamily="18" charset="0"/>
            </a:endParaRPr>
          </a:p>
          <a:p>
            <a:r>
              <a:rPr lang="it-IT" sz="1400" dirty="0">
                <a:solidFill>
                  <a:srgbClr val="0070C0"/>
                </a:solidFill>
              </a:rPr>
              <a:t>Il tema delle origini dei diritti soggettivi </a:t>
            </a:r>
            <a:r>
              <a:rPr lang="it-IT" sz="1400" b="1" dirty="0">
                <a:solidFill>
                  <a:srgbClr val="0070C0"/>
                </a:solidFill>
              </a:rPr>
              <a:t>(ossia di quei diritti riconosciuti come propri di ciascun </a:t>
            </a:r>
            <a:r>
              <a:rPr lang="it-IT" sz="1400" b="1" dirty="0" smtClean="0">
                <a:solidFill>
                  <a:srgbClr val="0070C0"/>
                </a:solidFill>
              </a:rPr>
              <a:t>soggetto</a:t>
            </a:r>
            <a:r>
              <a:rPr lang="it-IT" sz="1400" dirty="0" smtClean="0">
                <a:solidFill>
                  <a:srgbClr val="0070C0"/>
                </a:solidFill>
              </a:rPr>
              <a:t>)è </a:t>
            </a:r>
            <a:r>
              <a:rPr lang="it-IT" sz="1400" dirty="0">
                <a:solidFill>
                  <a:srgbClr val="0070C0"/>
                </a:solidFill>
              </a:rPr>
              <a:t>molto controverso nella storia costituzionale occidentale</a:t>
            </a:r>
            <a:r>
              <a:rPr lang="it-IT" sz="1400" dirty="0" smtClean="0">
                <a:solidFill>
                  <a:srgbClr val="0070C0"/>
                </a:solidFill>
              </a:rPr>
              <a:t>.</a:t>
            </a:r>
          </a:p>
          <a:p>
            <a:r>
              <a:rPr lang="it-IT" sz="1400" dirty="0" smtClean="0">
                <a:solidFill>
                  <a:srgbClr val="0070C0"/>
                </a:solidFill>
              </a:rPr>
              <a:t> </a:t>
            </a:r>
          </a:p>
          <a:p>
            <a:r>
              <a:rPr lang="it-IT" sz="1400" dirty="0">
                <a:solidFill>
                  <a:srgbClr val="0070C0"/>
                </a:solidFill>
              </a:rPr>
              <a:t>Nella storia costituzionale occidentale le interpretazioni dei diritti hanno attraversato varie fasi storiche, culturali e politiche. </a:t>
            </a:r>
            <a:r>
              <a:rPr lang="it-IT" sz="1400" b="1" dirty="0">
                <a:solidFill>
                  <a:srgbClr val="00B050"/>
                </a:solidFill>
              </a:rPr>
              <a:t>Gustavo Gozzi </a:t>
            </a:r>
            <a:r>
              <a:rPr lang="it-IT" sz="1400" dirty="0" smtClean="0">
                <a:solidFill>
                  <a:srgbClr val="00B050"/>
                </a:solidFill>
              </a:rPr>
              <a:t>- </a:t>
            </a:r>
            <a:r>
              <a:rPr lang="it-IT" sz="1400" dirty="0">
                <a:solidFill>
                  <a:srgbClr val="00B050"/>
                </a:solidFill>
              </a:rPr>
              <a:t>Diritti e Storia costituzionale, pp. </a:t>
            </a:r>
            <a:r>
              <a:rPr lang="it-IT" sz="1400" dirty="0" smtClean="0">
                <a:solidFill>
                  <a:srgbClr val="00B050"/>
                </a:solidFill>
              </a:rPr>
              <a:t>43-54</a:t>
            </a:r>
            <a:r>
              <a:rPr lang="it-IT" sz="1400" dirty="0" smtClean="0">
                <a:solidFill>
                  <a:srgbClr val="0070C0"/>
                </a:solidFill>
              </a:rPr>
              <a:t> - li </a:t>
            </a:r>
            <a:r>
              <a:rPr lang="it-IT" sz="1400" dirty="0">
                <a:solidFill>
                  <a:srgbClr val="0070C0"/>
                </a:solidFill>
              </a:rPr>
              <a:t>ha sintetizzati in </a:t>
            </a:r>
            <a:r>
              <a:rPr lang="it-IT" sz="1400" b="1" u="sng" dirty="0">
                <a:solidFill>
                  <a:srgbClr val="0070C0"/>
                </a:solidFill>
              </a:rPr>
              <a:t>7 momenti</a:t>
            </a:r>
            <a:r>
              <a:rPr lang="it-IT" sz="1400" dirty="0">
                <a:solidFill>
                  <a:srgbClr val="0070C0"/>
                </a:solidFill>
              </a:rPr>
              <a:t>:</a:t>
            </a:r>
            <a:endParaRPr lang="it-IT" sz="1400" b="1" dirty="0">
              <a:solidFill>
                <a:srgbClr val="0070C0"/>
              </a:solidFill>
            </a:endParaRPr>
          </a:p>
          <a:p>
            <a:r>
              <a:rPr lang="it-IT" sz="1400" dirty="0">
                <a:solidFill>
                  <a:srgbClr val="0070C0"/>
                </a:solidFill>
              </a:rPr>
              <a:t> </a:t>
            </a:r>
            <a:endParaRPr lang="it-IT" sz="1400" b="1" dirty="0">
              <a:solidFill>
                <a:srgbClr val="0070C0"/>
              </a:solidFill>
            </a:endParaRPr>
          </a:p>
          <a:p>
            <a:r>
              <a:rPr lang="it-IT" sz="1400" dirty="0">
                <a:solidFill>
                  <a:srgbClr val="0070C0"/>
                </a:solidFill>
              </a:rPr>
              <a:t>1) la concezione medievale dei diritti attraverso le interpretazioni dei canonisti del XII secolo e la loro influenza nei secoli seguenti fino agli inizi del 1600;</a:t>
            </a:r>
          </a:p>
          <a:p>
            <a:r>
              <a:rPr lang="it-IT" sz="1050" dirty="0">
                <a:solidFill>
                  <a:srgbClr val="0070C0"/>
                </a:solidFill>
              </a:rPr>
              <a:t> </a:t>
            </a:r>
            <a:endParaRPr lang="it-IT" sz="800" dirty="0">
              <a:solidFill>
                <a:srgbClr val="0070C0"/>
              </a:solidFill>
            </a:endParaRPr>
          </a:p>
          <a:p>
            <a:r>
              <a:rPr lang="it-IT" sz="1400" dirty="0">
                <a:solidFill>
                  <a:srgbClr val="0070C0"/>
                </a:solidFill>
              </a:rPr>
              <a:t>2) le prime enunciazioni dello </a:t>
            </a:r>
            <a:r>
              <a:rPr lang="it-IT" sz="1400" dirty="0" err="1">
                <a:solidFill>
                  <a:srgbClr val="0070C0"/>
                </a:solidFill>
              </a:rPr>
              <a:t>jus</a:t>
            </a:r>
            <a:r>
              <a:rPr lang="it-IT" sz="1400" dirty="0">
                <a:solidFill>
                  <a:srgbClr val="0070C0"/>
                </a:solidFill>
              </a:rPr>
              <a:t> </a:t>
            </a:r>
            <a:r>
              <a:rPr lang="it-IT" sz="1400" dirty="0" err="1">
                <a:solidFill>
                  <a:srgbClr val="0070C0"/>
                </a:solidFill>
              </a:rPr>
              <a:t>gentium</a:t>
            </a:r>
            <a:r>
              <a:rPr lang="it-IT" sz="1400" dirty="0">
                <a:solidFill>
                  <a:srgbClr val="0070C0"/>
                </a:solidFill>
              </a:rPr>
              <a:t> (XVI-XVII secolo)</a:t>
            </a:r>
          </a:p>
          <a:p>
            <a:r>
              <a:rPr lang="it-IT" sz="1400" dirty="0">
                <a:solidFill>
                  <a:srgbClr val="0070C0"/>
                </a:solidFill>
              </a:rPr>
              <a:t> </a:t>
            </a:r>
            <a:endParaRPr lang="it-IT" sz="1050" dirty="0">
              <a:solidFill>
                <a:srgbClr val="0070C0"/>
              </a:solidFill>
            </a:endParaRPr>
          </a:p>
          <a:p>
            <a:r>
              <a:rPr lang="it-IT" sz="1400" dirty="0">
                <a:solidFill>
                  <a:srgbClr val="0070C0"/>
                </a:solidFill>
              </a:rPr>
              <a:t>3) origine religiosa dei diritti (XVII secolo)</a:t>
            </a:r>
          </a:p>
          <a:p>
            <a:r>
              <a:rPr lang="it-IT" sz="1050" dirty="0">
                <a:solidFill>
                  <a:srgbClr val="0070C0"/>
                </a:solidFill>
              </a:rPr>
              <a:t> </a:t>
            </a:r>
          </a:p>
          <a:p>
            <a:r>
              <a:rPr lang="it-IT" sz="1400" dirty="0">
                <a:solidFill>
                  <a:srgbClr val="0070C0"/>
                </a:solidFill>
              </a:rPr>
              <a:t>4)la concezione giusnaturalistica (tra il 1600 e gli inizi del 1800)</a:t>
            </a:r>
          </a:p>
          <a:p>
            <a:r>
              <a:rPr lang="it-IT" sz="1050" dirty="0">
                <a:solidFill>
                  <a:srgbClr val="0070C0"/>
                </a:solidFill>
              </a:rPr>
              <a:t> </a:t>
            </a:r>
          </a:p>
          <a:p>
            <a:r>
              <a:rPr lang="it-IT" sz="1400" dirty="0">
                <a:solidFill>
                  <a:srgbClr val="0070C0"/>
                </a:solidFill>
              </a:rPr>
              <a:t>5) l’impostazione dei diritti dal punto di vista del positivismo giuridico ( secolo XIX)</a:t>
            </a:r>
          </a:p>
          <a:p>
            <a:r>
              <a:rPr lang="it-IT" sz="1050" dirty="0">
                <a:solidFill>
                  <a:srgbClr val="0070C0"/>
                </a:solidFill>
              </a:rPr>
              <a:t> </a:t>
            </a:r>
          </a:p>
          <a:p>
            <a:r>
              <a:rPr lang="it-IT" sz="1400" dirty="0">
                <a:solidFill>
                  <a:srgbClr val="0070C0"/>
                </a:solidFill>
              </a:rPr>
              <a:t>6) la concezione costituzionalistica dei diritti (secolo XX)</a:t>
            </a:r>
          </a:p>
          <a:p>
            <a:r>
              <a:rPr lang="it-IT" sz="1050" dirty="0">
                <a:solidFill>
                  <a:srgbClr val="0070C0"/>
                </a:solidFill>
              </a:rPr>
              <a:t> </a:t>
            </a:r>
          </a:p>
          <a:p>
            <a:r>
              <a:rPr lang="it-IT" sz="1400" dirty="0">
                <a:solidFill>
                  <a:srgbClr val="0070C0"/>
                </a:solidFill>
              </a:rPr>
              <a:t>7) la prospettiva costituzionalistico-internazionalistica dei diritti (XXI secolo)</a:t>
            </a:r>
            <a:endParaRPr lang="it-IT" sz="1400" dirty="0">
              <a:solidFill>
                <a:srgbClr val="0070C0"/>
              </a:solidFill>
              <a:latin typeface="+mn-lt"/>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211382"/>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8990" y="774693"/>
            <a:ext cx="10532751" cy="4660195"/>
          </a:xfrm>
          <a:ln>
            <a:solidFill>
              <a:schemeClr val="tx1"/>
            </a:solidFill>
          </a:ln>
        </p:spPr>
        <p:txBody>
          <a:bodyPr/>
          <a:lstStyle/>
          <a:p>
            <a:r>
              <a:rPr lang="it-IT" sz="2400" b="1" dirty="0" smtClean="0">
                <a:solidFill>
                  <a:srgbClr val="0070C0"/>
                </a:solidFill>
                <a:latin typeface="+mn-lt"/>
                <a:cs typeface="Times New Roman" panose="02020603050405020304" pitchFamily="18" charset="0"/>
              </a:rPr>
              <a:t>     </a:t>
            </a:r>
            <a:r>
              <a:rPr lang="it-IT" sz="2400" dirty="0">
                <a:solidFill>
                  <a:srgbClr val="0070C0"/>
                </a:solidFill>
              </a:rPr>
              <a:t/>
            </a:r>
            <a:br>
              <a:rPr lang="it-IT" sz="2400" dirty="0">
                <a:solidFill>
                  <a:srgbClr val="0070C0"/>
                </a:solidFill>
              </a:rPr>
            </a:br>
            <a:r>
              <a:rPr lang="it-IT" sz="1600" b="1" dirty="0" smtClean="0">
                <a:solidFill>
                  <a:srgbClr val="0070C0"/>
                </a:solidFill>
              </a:rPr>
              <a:t>2) le </a:t>
            </a:r>
            <a:r>
              <a:rPr lang="it-IT" sz="1600" b="1" dirty="0">
                <a:solidFill>
                  <a:srgbClr val="0070C0"/>
                </a:solidFill>
              </a:rPr>
              <a:t>prime enunciazioni dello </a:t>
            </a:r>
            <a:r>
              <a:rPr lang="it-IT" sz="1600" b="1" dirty="0" err="1">
                <a:solidFill>
                  <a:srgbClr val="0070C0"/>
                </a:solidFill>
              </a:rPr>
              <a:t>jus</a:t>
            </a:r>
            <a:r>
              <a:rPr lang="it-IT" sz="1600" b="1" dirty="0">
                <a:solidFill>
                  <a:srgbClr val="0070C0"/>
                </a:solidFill>
              </a:rPr>
              <a:t> </a:t>
            </a:r>
            <a:r>
              <a:rPr lang="it-IT" sz="1600" b="1" dirty="0" err="1">
                <a:solidFill>
                  <a:srgbClr val="0070C0"/>
                </a:solidFill>
              </a:rPr>
              <a:t>gentium</a:t>
            </a:r>
            <a:r>
              <a:rPr lang="it-IT" sz="1600" b="1" dirty="0">
                <a:solidFill>
                  <a:srgbClr val="0070C0"/>
                </a:solidFill>
              </a:rPr>
              <a:t> </a:t>
            </a:r>
            <a:r>
              <a:rPr lang="it-IT" sz="1600" dirty="0">
                <a:solidFill>
                  <a:srgbClr val="0070C0"/>
                </a:solidFill>
              </a:rPr>
              <a:t>(XVI-XVII secolo)</a:t>
            </a:r>
            <a:r>
              <a:rPr lang="it-IT" sz="2400" b="1" dirty="0">
                <a:solidFill>
                  <a:srgbClr val="0070C0"/>
                </a:solidFill>
              </a:rPr>
              <a:t/>
            </a:r>
            <a:br>
              <a:rPr lang="it-IT" sz="2400" b="1" dirty="0">
                <a:solidFill>
                  <a:srgbClr val="0070C0"/>
                </a:solidFill>
              </a:rPr>
            </a:br>
            <a:r>
              <a:rPr lang="it-IT" sz="2400" i="1" dirty="0">
                <a:solidFill>
                  <a:srgbClr val="0070C0"/>
                </a:solidFill>
              </a:rPr>
              <a:t> </a:t>
            </a:r>
            <a:r>
              <a:rPr lang="it-IT" sz="2400" b="1" dirty="0">
                <a:solidFill>
                  <a:srgbClr val="0070C0"/>
                </a:solidFill>
              </a:rPr>
              <a:t/>
            </a:r>
            <a:br>
              <a:rPr lang="it-IT" sz="2400" b="1" dirty="0">
                <a:solidFill>
                  <a:srgbClr val="0070C0"/>
                </a:solidFill>
              </a:rPr>
            </a:br>
            <a:r>
              <a:rPr lang="it-IT" sz="1600" dirty="0">
                <a:solidFill>
                  <a:srgbClr val="0070C0"/>
                </a:solidFill>
              </a:rPr>
              <a:t>La tradizione dei diritti naturali abbozzata nel Medioevo dal diritto canonico fu reinterpretata all’inizio dell’età moderna da </a:t>
            </a:r>
            <a:r>
              <a:rPr lang="it-IT" sz="1600" b="1" dirty="0">
                <a:solidFill>
                  <a:srgbClr val="00B050"/>
                </a:solidFill>
              </a:rPr>
              <a:t>de Vitoria</a:t>
            </a:r>
            <a:r>
              <a:rPr lang="it-IT" sz="1600" dirty="0">
                <a:solidFill>
                  <a:srgbClr val="00B050"/>
                </a:solidFill>
              </a:rPr>
              <a:t> </a:t>
            </a:r>
            <a:r>
              <a:rPr lang="it-IT" sz="1600" dirty="0" smtClean="0">
                <a:solidFill>
                  <a:srgbClr val="0070C0"/>
                </a:solidFill>
              </a:rPr>
              <a:t>(la </a:t>
            </a:r>
            <a:r>
              <a:rPr lang="it-IT" sz="1600" dirty="0">
                <a:solidFill>
                  <a:srgbClr val="0070C0"/>
                </a:solidFill>
              </a:rPr>
              <a:t>Scuola di Salamanca …la Seconda Scolastica</a:t>
            </a:r>
            <a:r>
              <a:rPr lang="it-IT" sz="1600" dirty="0" smtClean="0">
                <a:solidFill>
                  <a:srgbClr val="0070C0"/>
                </a:solidFill>
              </a:rPr>
              <a:t>):</a:t>
            </a:r>
            <a:br>
              <a:rPr lang="it-IT" sz="1600" dirty="0" smtClean="0">
                <a:solidFill>
                  <a:srgbClr val="0070C0"/>
                </a:solidFill>
              </a:rPr>
            </a:br>
            <a:r>
              <a:rPr lang="it-IT" sz="1600" dirty="0" smtClean="0">
                <a:solidFill>
                  <a:srgbClr val="0070C0"/>
                </a:solidFill>
              </a:rPr>
              <a:t> </a:t>
            </a:r>
            <a:r>
              <a:rPr lang="it-IT" sz="1600" b="1" dirty="0">
                <a:solidFill>
                  <a:srgbClr val="0070C0"/>
                </a:solidFill>
              </a:rPr>
              <a:t/>
            </a:r>
            <a:br>
              <a:rPr lang="it-IT" sz="1600" b="1" dirty="0">
                <a:solidFill>
                  <a:srgbClr val="0070C0"/>
                </a:solidFill>
              </a:rPr>
            </a:br>
            <a:r>
              <a:rPr lang="it-IT" sz="1600" b="1" dirty="0" smtClean="0">
                <a:solidFill>
                  <a:srgbClr val="0070C0"/>
                </a:solidFill>
                <a:sym typeface="Wingdings 2"/>
              </a:rPr>
              <a:t></a:t>
            </a:r>
            <a:r>
              <a:rPr lang="it-IT" sz="1600" b="1" dirty="0" smtClean="0">
                <a:solidFill>
                  <a:srgbClr val="0070C0"/>
                </a:solidFill>
              </a:rPr>
              <a:t> </a:t>
            </a:r>
            <a:r>
              <a:rPr lang="it-IT" sz="1600" b="1" dirty="0">
                <a:solidFill>
                  <a:srgbClr val="0070C0"/>
                </a:solidFill>
              </a:rPr>
              <a:t>nel diritto canonico </a:t>
            </a:r>
            <a:r>
              <a:rPr lang="it-IT" sz="1600" dirty="0">
                <a:solidFill>
                  <a:srgbClr val="0070C0"/>
                </a:solidFill>
              </a:rPr>
              <a:t>l’affermazione dei diritti naturali era stato uno strumento importante per attestare le prerogative del diritto pontificio contro gli Imperatori;</a:t>
            </a:r>
            <a:r>
              <a:rPr lang="it-IT" sz="1600" b="1" dirty="0">
                <a:solidFill>
                  <a:srgbClr val="0070C0"/>
                </a:solidFill>
              </a:rPr>
              <a:t/>
            </a:r>
            <a:br>
              <a:rPr lang="it-IT" sz="1600" b="1" dirty="0">
                <a:solidFill>
                  <a:srgbClr val="0070C0"/>
                </a:solidFill>
              </a:rPr>
            </a:br>
            <a:r>
              <a:rPr lang="it-IT" sz="1600" dirty="0">
                <a:solidFill>
                  <a:srgbClr val="0070C0"/>
                </a:solidFill>
              </a:rPr>
              <a:t> </a:t>
            </a:r>
            <a:r>
              <a:rPr lang="it-IT" sz="1600" b="1" dirty="0">
                <a:solidFill>
                  <a:srgbClr val="0070C0"/>
                </a:solidFill>
              </a:rPr>
              <a:t/>
            </a:r>
            <a:br>
              <a:rPr lang="it-IT" sz="1600" b="1" dirty="0">
                <a:solidFill>
                  <a:srgbClr val="0070C0"/>
                </a:solidFill>
              </a:rPr>
            </a:br>
            <a:r>
              <a:rPr lang="it-IT" sz="1600" b="1" dirty="0">
                <a:solidFill>
                  <a:srgbClr val="0070C0"/>
                </a:solidFill>
                <a:sym typeface="Wingdings 2"/>
              </a:rPr>
              <a:t></a:t>
            </a:r>
            <a:r>
              <a:rPr lang="it-IT" sz="1600" b="1" dirty="0">
                <a:solidFill>
                  <a:srgbClr val="0070C0"/>
                </a:solidFill>
              </a:rPr>
              <a:t> agli inizi del Cinquecento </a:t>
            </a:r>
            <a:r>
              <a:rPr lang="it-IT" sz="1600" dirty="0">
                <a:solidFill>
                  <a:srgbClr val="0070C0"/>
                </a:solidFill>
              </a:rPr>
              <a:t>la situazione storico, politica e giuridica era profondamente cambiata….e ci si trovò di fronte anche al Nuovo Mondo scoperto dalla conquista spagnola.</a:t>
            </a:r>
            <a:r>
              <a:rPr lang="it-IT" sz="1600" b="1" dirty="0">
                <a:solidFill>
                  <a:srgbClr val="0070C0"/>
                </a:solidFill>
              </a:rPr>
              <a:t/>
            </a:r>
            <a:br>
              <a:rPr lang="it-IT" sz="1600" b="1" dirty="0">
                <a:solidFill>
                  <a:srgbClr val="0070C0"/>
                </a:solidFill>
              </a:rPr>
            </a:br>
            <a:r>
              <a:rPr lang="it-IT" sz="1600" dirty="0">
                <a:solidFill>
                  <a:srgbClr val="0070C0"/>
                </a:solidFill>
              </a:rPr>
              <a:t>- gli occidentali avevano il diritto di conquistarli?</a:t>
            </a:r>
            <a:r>
              <a:rPr lang="it-IT" sz="1600" b="1" dirty="0">
                <a:solidFill>
                  <a:srgbClr val="0070C0"/>
                </a:solidFill>
              </a:rPr>
              <a:t/>
            </a:r>
            <a:br>
              <a:rPr lang="it-IT" sz="1600" b="1" dirty="0">
                <a:solidFill>
                  <a:srgbClr val="0070C0"/>
                </a:solidFill>
              </a:rPr>
            </a:br>
            <a:r>
              <a:rPr lang="it-IT" sz="1600" dirty="0">
                <a:solidFill>
                  <a:srgbClr val="0070C0"/>
                </a:solidFill>
              </a:rPr>
              <a:t>- gli indios avevano il diritto di ribellarsi?</a:t>
            </a:r>
            <a:r>
              <a:rPr lang="it-IT" sz="1600" b="1" dirty="0">
                <a:solidFill>
                  <a:srgbClr val="0070C0"/>
                </a:solidFill>
              </a:rPr>
              <a:t/>
            </a:r>
            <a:br>
              <a:rPr lang="it-IT" sz="1600" b="1" dirty="0">
                <a:solidFill>
                  <a:srgbClr val="0070C0"/>
                </a:solidFill>
              </a:rPr>
            </a:br>
            <a:r>
              <a:rPr lang="it-IT" sz="1600" dirty="0">
                <a:solidFill>
                  <a:srgbClr val="0070C0"/>
                </a:solidFill>
              </a:rPr>
              <a:t>- insomma… era una guerra lecita?</a:t>
            </a:r>
            <a:r>
              <a:rPr lang="it-IT" sz="1600" b="1" dirty="0">
                <a:solidFill>
                  <a:srgbClr val="0070C0"/>
                </a:solidFill>
              </a:rPr>
              <a:t/>
            </a:r>
            <a:br>
              <a:rPr lang="it-IT" sz="1600" b="1" dirty="0">
                <a:solidFill>
                  <a:srgbClr val="0070C0"/>
                </a:solidFill>
              </a:rPr>
            </a:br>
            <a:r>
              <a:rPr lang="it-IT" sz="1600" dirty="0">
                <a:solidFill>
                  <a:srgbClr val="0070C0"/>
                </a:solidFill>
              </a:rPr>
              <a:t> </a:t>
            </a:r>
            <a:r>
              <a:rPr lang="it-IT" sz="1600" dirty="0" smtClean="0">
                <a:solidFill>
                  <a:srgbClr val="0070C0"/>
                </a:solidFill>
              </a:rPr>
              <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b="1" dirty="0" smtClean="0">
                <a:solidFill>
                  <a:srgbClr val="00B050"/>
                </a:solidFill>
              </a:rPr>
              <a:t>Teoria della «guerra giusta»</a:t>
            </a:r>
            <a:r>
              <a:rPr lang="it-IT" sz="1500" b="1" dirty="0">
                <a:solidFill>
                  <a:srgbClr val="00B050"/>
                </a:solidFill>
              </a:rPr>
              <a:t/>
            </a:r>
            <a:br>
              <a:rPr lang="it-IT" sz="1500" b="1" dirty="0">
                <a:solidFill>
                  <a:srgbClr val="00B050"/>
                </a:solidFill>
              </a:rPr>
            </a:br>
            <a:r>
              <a:rPr lang="it-IT" sz="2400" dirty="0">
                <a:solidFill>
                  <a:srgbClr val="0070C0"/>
                </a:solidFill>
              </a:rPr>
              <a:t/>
            </a:r>
            <a:br>
              <a:rPr lang="it-IT" sz="2400" dirty="0">
                <a:solidFill>
                  <a:srgbClr val="0070C0"/>
                </a:solidFill>
              </a:rPr>
            </a:br>
            <a:r>
              <a:rPr lang="it-IT" sz="2400" dirty="0" smtClean="0">
                <a:solidFill>
                  <a:srgbClr val="0070C0"/>
                </a:solidFill>
              </a:rPr>
              <a:t/>
            </a:r>
            <a:br>
              <a:rPr lang="it-IT" sz="2400" dirty="0" smtClean="0">
                <a:solidFill>
                  <a:srgbClr val="0070C0"/>
                </a:solidFill>
              </a:rPr>
            </a:br>
            <a:r>
              <a:rPr lang="it-IT" sz="1600" dirty="0">
                <a:solidFill>
                  <a:srgbClr val="0070C0"/>
                </a:solidFill>
                <a:latin typeface="+mn-lt"/>
                <a:cs typeface="Times New Roman" panose="02020603050405020304" pitchFamily="18" charset="0"/>
              </a:rPr>
              <a:t/>
            </a:r>
            <a:br>
              <a:rPr lang="it-IT" sz="1600" dirty="0">
                <a:solidFill>
                  <a:srgbClr val="0070C0"/>
                </a:solidFill>
                <a:latin typeface="+mn-lt"/>
                <a:cs typeface="Times New Roman" panose="02020603050405020304" pitchFamily="18" charset="0"/>
              </a:rPr>
            </a:br>
            <a:endParaRPr lang="it-IT" sz="1600" dirty="0">
              <a:solidFill>
                <a:srgbClr val="0070C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9382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257818"/>
          </a:xfrm>
          <a:ln>
            <a:solidFill>
              <a:schemeClr val="tx1"/>
            </a:solidFill>
          </a:ln>
        </p:spPr>
        <p:txBody>
          <a:bodyPr/>
          <a:lstStyle/>
          <a:p>
            <a:r>
              <a:rPr lang="it-IT" sz="2400" b="1" dirty="0" smtClean="0">
                <a:solidFill>
                  <a:srgbClr val="0070C0"/>
                </a:solidFill>
                <a:latin typeface="+mn-lt"/>
                <a:cs typeface="Times New Roman" panose="02020603050405020304" pitchFamily="18" charset="0"/>
              </a:rPr>
              <a:t>     </a:t>
            </a:r>
            <a:r>
              <a:rPr lang="it-IT" sz="2400" dirty="0">
                <a:solidFill>
                  <a:srgbClr val="0070C0"/>
                </a:solidFill>
              </a:rPr>
              <a:t/>
            </a:r>
            <a:br>
              <a:rPr lang="it-IT" sz="2400" dirty="0">
                <a:solidFill>
                  <a:srgbClr val="0070C0"/>
                </a:solidFill>
              </a:rPr>
            </a:br>
            <a:r>
              <a:rPr lang="it-IT" sz="1600" b="1" dirty="0">
                <a:solidFill>
                  <a:srgbClr val="0070C0"/>
                </a:solidFill>
              </a:rPr>
              <a:t>3</a:t>
            </a:r>
            <a:r>
              <a:rPr lang="it-IT" sz="1600" b="1" dirty="0" smtClean="0">
                <a:solidFill>
                  <a:srgbClr val="0070C0"/>
                </a:solidFill>
              </a:rPr>
              <a:t>) origine </a:t>
            </a:r>
            <a:r>
              <a:rPr lang="it-IT" sz="1600" b="1" dirty="0">
                <a:solidFill>
                  <a:srgbClr val="0070C0"/>
                </a:solidFill>
              </a:rPr>
              <a:t>religiosa dei diritti </a:t>
            </a:r>
            <a:r>
              <a:rPr lang="it-IT" sz="1600" dirty="0">
                <a:solidFill>
                  <a:srgbClr val="0070C0"/>
                </a:solidFill>
              </a:rPr>
              <a:t>(XVII secolo)</a:t>
            </a:r>
            <a:r>
              <a:rPr lang="it-IT" sz="1600" b="1" dirty="0">
                <a:solidFill>
                  <a:srgbClr val="0070C0"/>
                </a:solidFill>
              </a:rPr>
              <a:t/>
            </a:r>
            <a:br>
              <a:rPr lang="it-IT" sz="1600" b="1" dirty="0">
                <a:solidFill>
                  <a:srgbClr val="0070C0"/>
                </a:solidFill>
              </a:rPr>
            </a:br>
            <a:r>
              <a:rPr lang="it-IT" sz="2400" b="1" dirty="0">
                <a:solidFill>
                  <a:srgbClr val="0070C0"/>
                </a:solidFill>
              </a:rPr>
              <a:t/>
            </a:r>
            <a:br>
              <a:rPr lang="it-IT" sz="2400" b="1" dirty="0">
                <a:solidFill>
                  <a:srgbClr val="0070C0"/>
                </a:solidFill>
              </a:rPr>
            </a:br>
            <a:r>
              <a:rPr lang="it-IT" sz="1600" b="1" dirty="0" err="1" smtClean="0">
                <a:solidFill>
                  <a:srgbClr val="0070C0"/>
                </a:solidFill>
              </a:rPr>
              <a:t>Jellinek</a:t>
            </a:r>
            <a:r>
              <a:rPr lang="it-IT" sz="1600" dirty="0" smtClean="0">
                <a:solidFill>
                  <a:srgbClr val="0070C0"/>
                </a:solidFill>
              </a:rPr>
              <a:t> </a:t>
            </a:r>
            <a:r>
              <a:rPr lang="it-IT" sz="1600" dirty="0">
                <a:solidFill>
                  <a:srgbClr val="0070C0"/>
                </a:solidFill>
              </a:rPr>
              <a:t>ha identificato nella rivendicazione della libertà di coscienza</a:t>
            </a:r>
            <a:r>
              <a:rPr lang="it-IT" sz="1600" b="1" dirty="0">
                <a:solidFill>
                  <a:srgbClr val="0070C0"/>
                </a:solidFill>
              </a:rPr>
              <a:t> (cioè nel diritto di esprimere liberamente la propria coscienza religiosa) </a:t>
            </a:r>
            <a:r>
              <a:rPr lang="it-IT" sz="1600" dirty="0">
                <a:solidFill>
                  <a:srgbClr val="0070C0"/>
                </a:solidFill>
              </a:rPr>
              <a:t>il primo dei diritti della storia </a:t>
            </a:r>
            <a:r>
              <a:rPr lang="it-IT" sz="1600" dirty="0" smtClean="0">
                <a:solidFill>
                  <a:srgbClr val="0070C0"/>
                </a:solidFill>
              </a:rPr>
              <a:t>occidentale</a:t>
            </a:r>
            <a:r>
              <a:rPr lang="it-IT" sz="1800" dirty="0" smtClean="0">
                <a:solidFill>
                  <a:srgbClr val="0070C0"/>
                </a:solidFill>
              </a:rPr>
              <a:t/>
            </a:r>
            <a:br>
              <a:rPr lang="it-IT" sz="1800" dirty="0" smtClean="0">
                <a:solidFill>
                  <a:srgbClr val="0070C0"/>
                </a:solidFill>
              </a:rPr>
            </a:br>
            <a:r>
              <a:rPr lang="it-IT" sz="1800" dirty="0">
                <a:solidFill>
                  <a:srgbClr val="0070C0"/>
                </a:solidFill>
              </a:rPr>
              <a:t/>
            </a:r>
            <a:br>
              <a:rPr lang="it-IT" sz="1800" dirty="0">
                <a:solidFill>
                  <a:srgbClr val="0070C0"/>
                </a:solidFill>
              </a:rPr>
            </a:br>
            <a:r>
              <a:rPr lang="it-IT" sz="1600" dirty="0" smtClean="0">
                <a:solidFill>
                  <a:srgbClr val="0070C0"/>
                </a:solidFill>
              </a:rPr>
              <a:t>Dai </a:t>
            </a:r>
            <a:r>
              <a:rPr lang="it-IT" sz="1600" dirty="0">
                <a:solidFill>
                  <a:srgbClr val="0070C0"/>
                </a:solidFill>
              </a:rPr>
              <a:t>“dibattiti di </a:t>
            </a:r>
            <a:r>
              <a:rPr lang="it-IT" sz="1600" dirty="0" err="1">
                <a:solidFill>
                  <a:srgbClr val="0070C0"/>
                </a:solidFill>
              </a:rPr>
              <a:t>Putney</a:t>
            </a:r>
            <a:r>
              <a:rPr lang="it-IT" sz="1600" dirty="0">
                <a:solidFill>
                  <a:srgbClr val="0070C0"/>
                </a:solidFill>
              </a:rPr>
              <a:t>” </a:t>
            </a:r>
            <a:r>
              <a:rPr lang="it-IT" sz="1600" dirty="0" smtClean="0">
                <a:solidFill>
                  <a:srgbClr val="0070C0"/>
                </a:solidFill>
              </a:rPr>
              <a:t>al Primo emendamento della Costituzione USA</a:t>
            </a:r>
            <a:br>
              <a:rPr lang="it-IT" sz="1600" dirty="0" smtClean="0">
                <a:solidFill>
                  <a:srgbClr val="0070C0"/>
                </a:solidFill>
              </a:rPr>
            </a:br>
            <a:r>
              <a:rPr lang="it-IT" sz="1600" dirty="0" smtClean="0">
                <a:solidFill>
                  <a:srgbClr val="0070C0"/>
                </a:solidFill>
              </a:rPr>
              <a:t>«</a:t>
            </a:r>
            <a:r>
              <a:rPr lang="it-IT" sz="1600" i="1" dirty="0" smtClean="0">
                <a:solidFill>
                  <a:srgbClr val="0070C0"/>
                </a:solidFill>
              </a:rPr>
              <a:t>Il </a:t>
            </a:r>
            <a:r>
              <a:rPr lang="it-IT" sz="1600" i="1" dirty="0">
                <a:solidFill>
                  <a:srgbClr val="0070C0"/>
                </a:solidFill>
              </a:rPr>
              <a:t>Congresso non promulgherà leggi per il riconoscimento ufficiale di una religione, o che ne proibiscano la libera professione, o che limitino la libertà di parola, o di stampa; o il diritto delle persone di riunirsi pacificamente in assemblea, e di fare petizioni al governo per la riparazione dei </a:t>
            </a:r>
            <a:r>
              <a:rPr lang="it-IT" sz="1600" i="1" dirty="0" smtClean="0">
                <a:solidFill>
                  <a:srgbClr val="0070C0"/>
                </a:solidFill>
              </a:rPr>
              <a:t>torti» </a:t>
            </a:r>
            <a:r>
              <a:rPr lang="it-IT" sz="1600" b="1" i="1" dirty="0" smtClean="0">
                <a:solidFill>
                  <a:srgbClr val="00B050"/>
                </a:solidFill>
              </a:rPr>
              <a:t>(cfr. Floridia)</a:t>
            </a:r>
            <a:r>
              <a:rPr lang="it-IT" sz="1600" dirty="0">
                <a:solidFill>
                  <a:srgbClr val="0070C0"/>
                </a:solidFill>
                <a:latin typeface="+mn-lt"/>
                <a:cs typeface="Times New Roman" panose="02020603050405020304" pitchFamily="18" charset="0"/>
              </a:rPr>
              <a:t/>
            </a:r>
            <a:br>
              <a:rPr lang="it-IT" sz="1600" dirty="0">
                <a:solidFill>
                  <a:srgbClr val="0070C0"/>
                </a:solidFill>
                <a:latin typeface="+mn-lt"/>
                <a:cs typeface="Times New Roman" panose="02020603050405020304" pitchFamily="18" charset="0"/>
              </a:rPr>
            </a:br>
            <a:r>
              <a:rPr lang="it-IT" sz="1600" dirty="0" smtClean="0">
                <a:solidFill>
                  <a:srgbClr val="0070C0"/>
                </a:solidFill>
                <a:latin typeface="+mn-lt"/>
                <a:cs typeface="Times New Roman" panose="02020603050405020304" pitchFamily="18" charset="0"/>
              </a:rPr>
              <a:t/>
            </a:r>
            <a:br>
              <a:rPr lang="it-IT" sz="1600" dirty="0" smtClean="0">
                <a:solidFill>
                  <a:srgbClr val="0070C0"/>
                </a:solidFill>
                <a:latin typeface="+mn-lt"/>
                <a:cs typeface="Times New Roman" panose="02020603050405020304" pitchFamily="18" charset="0"/>
              </a:rPr>
            </a:br>
            <a:r>
              <a:rPr lang="it-IT" sz="1600" dirty="0">
                <a:solidFill>
                  <a:srgbClr val="0070C0"/>
                </a:solidFill>
                <a:latin typeface="+mn-lt"/>
                <a:cs typeface="Times New Roman" panose="02020603050405020304" pitchFamily="18" charset="0"/>
              </a:rPr>
              <a:t/>
            </a:r>
            <a:br>
              <a:rPr lang="it-IT" sz="1600" dirty="0">
                <a:solidFill>
                  <a:srgbClr val="0070C0"/>
                </a:solidFill>
                <a:latin typeface="+mn-lt"/>
                <a:cs typeface="Times New Roman" panose="02020603050405020304" pitchFamily="18" charset="0"/>
              </a:rPr>
            </a:br>
            <a:r>
              <a:rPr lang="it-IT" sz="1600" dirty="0">
                <a:solidFill>
                  <a:srgbClr val="0070C0"/>
                </a:solidFill>
              </a:rPr>
              <a:t>Già nel corso del XVII secolo la libertà di coscienza, da principio soltanto religioso, si </a:t>
            </a:r>
            <a:r>
              <a:rPr lang="it-IT" sz="1600" dirty="0" smtClean="0">
                <a:solidFill>
                  <a:srgbClr val="0070C0"/>
                </a:solidFill>
              </a:rPr>
              <a:t>evolve </a:t>
            </a:r>
            <a:r>
              <a:rPr lang="it-IT" sz="1600" dirty="0">
                <a:solidFill>
                  <a:srgbClr val="0070C0"/>
                </a:solidFill>
              </a:rPr>
              <a:t>a principio universale attraverso </a:t>
            </a:r>
            <a:r>
              <a:rPr lang="it-IT" sz="1600" b="1" dirty="0">
                <a:solidFill>
                  <a:srgbClr val="0070C0"/>
                </a:solidFill>
              </a:rPr>
              <a:t>un processo di secolarizzazione </a:t>
            </a:r>
            <a:r>
              <a:rPr lang="it-IT" sz="1600" dirty="0">
                <a:solidFill>
                  <a:srgbClr val="0070C0"/>
                </a:solidFill>
              </a:rPr>
              <a:t>che consiste nella distinzione tra fede e ragione e quindi (da un punto di vista istituzionale) </a:t>
            </a:r>
            <a:r>
              <a:rPr lang="it-IT" sz="1600" b="1" dirty="0">
                <a:solidFill>
                  <a:srgbClr val="0070C0"/>
                </a:solidFill>
              </a:rPr>
              <a:t>nella separazione tra Stato e Chiesa.</a:t>
            </a:r>
            <a:r>
              <a:rPr lang="it-IT" sz="1600" b="1" dirty="0" smtClean="0">
                <a:solidFill>
                  <a:srgbClr val="0070C0"/>
                </a:solidFill>
              </a:rPr>
              <a:t/>
            </a:r>
            <a:br>
              <a:rPr lang="it-IT" sz="1600" b="1" dirty="0" smtClean="0">
                <a:solidFill>
                  <a:srgbClr val="0070C0"/>
                </a:solidFill>
              </a:rPr>
            </a:br>
            <a:r>
              <a:rPr lang="it-IT" sz="1600" b="1" dirty="0">
                <a:solidFill>
                  <a:srgbClr val="0070C0"/>
                </a:solidFill>
              </a:rPr>
              <a:t/>
            </a:r>
            <a:br>
              <a:rPr lang="it-IT" sz="1600" b="1" dirty="0">
                <a:solidFill>
                  <a:srgbClr val="0070C0"/>
                </a:solidFill>
              </a:rPr>
            </a:br>
            <a:r>
              <a:rPr lang="it-IT" sz="1600" i="1" dirty="0">
                <a:solidFill>
                  <a:srgbClr val="00B050"/>
                </a:solidFill>
              </a:rPr>
              <a:t>Epistola sulla tolleranza</a:t>
            </a:r>
            <a:r>
              <a:rPr lang="it-IT" sz="1600" dirty="0">
                <a:solidFill>
                  <a:srgbClr val="00B050"/>
                </a:solidFill>
              </a:rPr>
              <a:t> di </a:t>
            </a:r>
            <a:r>
              <a:rPr lang="it-IT" sz="1600" b="1" dirty="0">
                <a:solidFill>
                  <a:srgbClr val="00B050"/>
                </a:solidFill>
              </a:rPr>
              <a:t>Locke</a:t>
            </a:r>
            <a:r>
              <a:rPr lang="it-IT" sz="1600" dirty="0">
                <a:solidFill>
                  <a:srgbClr val="00B050"/>
                </a:solidFill>
              </a:rPr>
              <a:t> (1689) </a:t>
            </a:r>
            <a:r>
              <a:rPr lang="it-IT" sz="1600" b="1" dirty="0">
                <a:solidFill>
                  <a:srgbClr val="0070C0"/>
                </a:solidFill>
              </a:rPr>
              <a:t/>
            </a:r>
            <a:br>
              <a:rPr lang="it-IT" sz="1600" b="1" dirty="0">
                <a:solidFill>
                  <a:srgbClr val="0070C0"/>
                </a:solidFill>
              </a:rPr>
            </a:br>
            <a:endParaRPr lang="it-IT" sz="1600" dirty="0">
              <a:solidFill>
                <a:srgbClr val="0070C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60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5078" y="452718"/>
            <a:ext cx="10088148" cy="1400530"/>
          </a:xfrm>
        </p:spPr>
        <p:txBody>
          <a:bodyPr/>
          <a:lstStyle/>
          <a:p>
            <a:r>
              <a:rPr lang="it-IT" sz="3200" dirty="0" smtClean="0"/>
              <a:t>Programma di</a:t>
            </a:r>
            <a:r>
              <a:rPr lang="it-IT" dirty="0" smtClean="0"/>
              <a:t> </a:t>
            </a:r>
            <a:r>
              <a:rPr lang="it-IT" dirty="0"/>
              <a:t/>
            </a:r>
            <a:br>
              <a:rPr lang="it-IT" dirty="0"/>
            </a:br>
            <a:r>
              <a:rPr lang="it-IT" b="1" i="1" dirty="0"/>
              <a:t>Storia delle idee politiche e sociali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90022155"/>
              </p:ext>
            </p:extLst>
          </p:nvPr>
        </p:nvGraphicFramePr>
        <p:xfrm>
          <a:off x="815078" y="2629108"/>
          <a:ext cx="10088148" cy="1793812"/>
        </p:xfrm>
        <a:graphic>
          <a:graphicData uri="http://schemas.openxmlformats.org/drawingml/2006/table">
            <a:tbl>
              <a:tblPr firstRow="1" bandRow="1">
                <a:tableStyleId>{5C22544A-7EE6-4342-B048-85BDC9FD1C3A}</a:tableStyleId>
              </a:tblPr>
              <a:tblGrid>
                <a:gridCol w="2124921">
                  <a:extLst>
                    <a:ext uri="{9D8B030D-6E8A-4147-A177-3AD203B41FA5}">
                      <a16:colId xmlns:a16="http://schemas.microsoft.com/office/drawing/2014/main" val="20000"/>
                    </a:ext>
                  </a:extLst>
                </a:gridCol>
                <a:gridCol w="7963227">
                  <a:extLst>
                    <a:ext uri="{9D8B030D-6E8A-4147-A177-3AD203B41FA5}">
                      <a16:colId xmlns:a16="http://schemas.microsoft.com/office/drawing/2014/main" val="20001"/>
                    </a:ext>
                  </a:extLst>
                </a:gridCol>
              </a:tblGrid>
              <a:tr h="576866">
                <a:tc>
                  <a:txBody>
                    <a:bodyPr/>
                    <a:lstStyle/>
                    <a:p>
                      <a:pPr algn="ctr"/>
                      <a:r>
                        <a:rPr lang="it-IT" dirty="0" smtClean="0"/>
                        <a:t>Unità didattica</a:t>
                      </a:r>
                      <a:endParaRPr lang="it-IT" dirty="0"/>
                    </a:p>
                  </a:txBody>
                  <a:tcPr anchor="ctr"/>
                </a:tc>
                <a:tc>
                  <a:txBody>
                    <a:bodyPr/>
                    <a:lstStyle/>
                    <a:p>
                      <a:pPr algn="ctr"/>
                      <a:r>
                        <a:rPr lang="it-IT" dirty="0"/>
                        <a:t>Argomento</a:t>
                      </a:r>
                    </a:p>
                  </a:txBody>
                  <a:tcPr anchor="ctr"/>
                </a:tc>
                <a:extLst>
                  <a:ext uri="{0D108BD9-81ED-4DB2-BD59-A6C34878D82A}">
                    <a16:rowId xmlns:a16="http://schemas.microsoft.com/office/drawing/2014/main" val="10000"/>
                  </a:ext>
                </a:extLst>
              </a:tr>
              <a:tr h="576866">
                <a:tc>
                  <a:txBody>
                    <a:bodyPr/>
                    <a:lstStyle/>
                    <a:p>
                      <a:pPr algn="ctr"/>
                      <a:r>
                        <a:rPr lang="it-IT" b="1" dirty="0" smtClean="0">
                          <a:solidFill>
                            <a:srgbClr val="002060"/>
                          </a:solidFill>
                        </a:rPr>
                        <a:t>1</a:t>
                      </a:r>
                      <a:r>
                        <a:rPr lang="it-IT" dirty="0" smtClean="0">
                          <a:solidFill>
                            <a:srgbClr val="002060"/>
                          </a:solidFill>
                        </a:rPr>
                        <a:t> </a:t>
                      </a:r>
                      <a:endParaRPr lang="it-IT" dirty="0">
                        <a:solidFill>
                          <a:srgbClr val="002060"/>
                        </a:solidFill>
                      </a:endParaRPr>
                    </a:p>
                  </a:txBody>
                  <a:tcPr anchor="ctr"/>
                </a:tc>
                <a:tc>
                  <a:txBody>
                    <a:bodyPr/>
                    <a:lstStyle/>
                    <a:p>
                      <a:pPr algn="ctr"/>
                      <a:r>
                        <a:rPr lang="it-IT" sz="1800" i="1" kern="1200" dirty="0" smtClean="0">
                          <a:solidFill>
                            <a:schemeClr val="dk1"/>
                          </a:solidFill>
                          <a:effectLst/>
                          <a:latin typeface="+mn-lt"/>
                          <a:ea typeface="+mn-ea"/>
                          <a:cs typeface="+mn-cs"/>
                        </a:rPr>
                        <a:t>Dalla nascita dello Stato moderno alla crisi del parlamentarismo primo novecentesco</a:t>
                      </a:r>
                      <a:r>
                        <a:rPr lang="it-IT" sz="1800" b="0" kern="1200" dirty="0" smtClean="0">
                          <a:solidFill>
                            <a:srgbClr val="002060"/>
                          </a:solidFill>
                          <a:effectLst/>
                          <a:latin typeface="+mn-lt"/>
                          <a:ea typeface="+mn-ea"/>
                          <a:cs typeface="+mn-cs"/>
                        </a:rPr>
                        <a:t>.</a:t>
                      </a:r>
                      <a:endParaRPr lang="it-IT" b="0" dirty="0">
                        <a:solidFill>
                          <a:srgbClr val="002060"/>
                        </a:solidFill>
                      </a:endParaRPr>
                    </a:p>
                  </a:txBody>
                  <a:tcPr anchor="ctr"/>
                </a:tc>
                <a:extLst>
                  <a:ext uri="{0D108BD9-81ED-4DB2-BD59-A6C34878D82A}">
                    <a16:rowId xmlns:a16="http://schemas.microsoft.com/office/drawing/2014/main" val="10001"/>
                  </a:ext>
                </a:extLst>
              </a:tr>
              <a:tr h="576866">
                <a:tc>
                  <a:txBody>
                    <a:bodyPr/>
                    <a:lstStyle/>
                    <a:p>
                      <a:pPr marL="0" marR="0" indent="0" algn="ctr" defTabSz="457200" eaLnBrk="1" fontAlgn="auto" latinLnBrk="0" hangingPunct="1">
                        <a:lnSpc>
                          <a:spcPct val="100000"/>
                        </a:lnSpc>
                        <a:spcBef>
                          <a:spcPts val="0"/>
                        </a:spcBef>
                        <a:spcAft>
                          <a:spcPts val="0"/>
                        </a:spcAft>
                        <a:buClrTx/>
                        <a:buSzTx/>
                        <a:buFontTx/>
                        <a:buNone/>
                        <a:tabLst/>
                        <a:defRPr lang="it-IT"/>
                      </a:pPr>
                      <a:r>
                        <a:rPr lang="it-IT" b="1" dirty="0" smtClean="0">
                          <a:solidFill>
                            <a:srgbClr val="002060"/>
                          </a:solidFill>
                        </a:rPr>
                        <a:t>2</a:t>
                      </a:r>
                      <a:endParaRPr lang="it-IT" b="1" dirty="0">
                        <a:solidFill>
                          <a:srgbClr val="002060"/>
                        </a:solidFill>
                      </a:endParaRPr>
                    </a:p>
                  </a:txBody>
                  <a:tcPr anchor="ctr"/>
                </a:tc>
                <a:tc>
                  <a:txBody>
                    <a:bodyPr/>
                    <a:lstStyle/>
                    <a:p>
                      <a:pPr marL="457200" algn="ctr">
                        <a:lnSpc>
                          <a:spcPct val="115000"/>
                        </a:lnSpc>
                        <a:spcAft>
                          <a:spcPts val="0"/>
                        </a:spcAft>
                      </a:pPr>
                      <a:r>
                        <a:rPr lang="it-IT" sz="1800" kern="1200" dirty="0" smtClean="0">
                          <a:solidFill>
                            <a:schemeClr val="dk1"/>
                          </a:solidFill>
                          <a:effectLst/>
                          <a:latin typeface="+mn-lt"/>
                          <a:ea typeface="+mn-ea"/>
                          <a:cs typeface="+mn-cs"/>
                        </a:rPr>
                        <a:t>Dall’utopia alla distopia</a:t>
                      </a:r>
                      <a:r>
                        <a:rPr lang="it-IT" sz="1800" b="0" kern="1200" dirty="0" smtClean="0">
                          <a:solidFill>
                            <a:srgbClr val="002060"/>
                          </a:solidFill>
                          <a:effectLst/>
                          <a:latin typeface="+mn-lt"/>
                          <a:ea typeface="+mn-ea"/>
                          <a:cs typeface="+mn-cs"/>
                        </a:rPr>
                        <a:t>.</a:t>
                      </a:r>
                      <a:endParaRPr lang="it-IT" sz="1800" b="0" kern="1200" dirty="0">
                        <a:solidFill>
                          <a:srgbClr val="002060"/>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bl>
          </a:graphicData>
        </a:graphic>
      </p:graphicFrame>
      <p:pic>
        <p:nvPicPr>
          <p:cNvPr id="7"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860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432927"/>
          </a:xfrm>
          <a:ln>
            <a:solidFill>
              <a:schemeClr val="tx1"/>
            </a:solidFill>
          </a:ln>
        </p:spPr>
        <p:txBody>
          <a:bodyPr/>
          <a:lstStyle/>
          <a:p>
            <a:r>
              <a:rPr lang="it-IT" sz="2400" b="1" dirty="0" smtClean="0">
                <a:solidFill>
                  <a:srgbClr val="0070C0"/>
                </a:solidFill>
                <a:latin typeface="+mn-lt"/>
                <a:cs typeface="Times New Roman" panose="02020603050405020304" pitchFamily="18" charset="0"/>
              </a:rPr>
              <a:t>     </a:t>
            </a:r>
            <a:r>
              <a:rPr lang="it-IT" sz="2400" dirty="0">
                <a:solidFill>
                  <a:srgbClr val="0070C0"/>
                </a:solidFill>
              </a:rPr>
              <a:t/>
            </a:r>
            <a:br>
              <a:rPr lang="it-IT" sz="2400" dirty="0">
                <a:solidFill>
                  <a:srgbClr val="0070C0"/>
                </a:solidFill>
              </a:rPr>
            </a:br>
            <a:r>
              <a:rPr lang="it-IT" sz="1600" b="1" dirty="0">
                <a:solidFill>
                  <a:srgbClr val="0070C0"/>
                </a:solidFill>
              </a:rPr>
              <a:t>4</a:t>
            </a:r>
            <a:r>
              <a:rPr lang="it-IT" sz="1600" b="1" dirty="0" smtClean="0">
                <a:solidFill>
                  <a:srgbClr val="0070C0"/>
                </a:solidFill>
              </a:rPr>
              <a:t>) </a:t>
            </a:r>
            <a:r>
              <a:rPr lang="it-IT" sz="1600" b="1" dirty="0">
                <a:solidFill>
                  <a:srgbClr val="0070C0"/>
                </a:solidFill>
              </a:rPr>
              <a:t>la concezione giusnaturalistica dei diritti </a:t>
            </a:r>
            <a:r>
              <a:rPr lang="it-IT" sz="1600" dirty="0" smtClean="0">
                <a:solidFill>
                  <a:srgbClr val="0070C0"/>
                </a:solidFill>
              </a:rPr>
              <a:t>(XVII inizi </a:t>
            </a:r>
            <a:r>
              <a:rPr lang="it-IT" sz="1600" dirty="0">
                <a:solidFill>
                  <a:srgbClr val="0070C0"/>
                </a:solidFill>
              </a:rPr>
              <a:t>del </a:t>
            </a:r>
            <a:r>
              <a:rPr lang="it-IT" sz="1600" dirty="0" smtClean="0">
                <a:solidFill>
                  <a:srgbClr val="0070C0"/>
                </a:solidFill>
              </a:rPr>
              <a:t>XIX secolo)</a:t>
            </a:r>
            <a:r>
              <a:rPr lang="it-IT" sz="1600" b="1" dirty="0">
                <a:solidFill>
                  <a:srgbClr val="0070C0"/>
                </a:solidFill>
              </a:rPr>
              <a:t/>
            </a:r>
            <a:br>
              <a:rPr lang="it-IT" sz="1600" b="1" dirty="0">
                <a:solidFill>
                  <a:srgbClr val="0070C0"/>
                </a:solidFill>
              </a:rPr>
            </a:br>
            <a:r>
              <a:rPr lang="it-IT" sz="2400" b="1" dirty="0">
                <a:solidFill>
                  <a:srgbClr val="0070C0"/>
                </a:solidFill>
              </a:rPr>
              <a:t/>
            </a:r>
            <a:br>
              <a:rPr lang="it-IT" sz="2400" b="1" dirty="0">
                <a:solidFill>
                  <a:srgbClr val="0070C0"/>
                </a:solidFill>
              </a:rPr>
            </a:br>
            <a:r>
              <a:rPr lang="it-IT" sz="1600" i="1" dirty="0">
                <a:solidFill>
                  <a:srgbClr val="0070C0"/>
                </a:solidFill>
              </a:rPr>
              <a:t>Giusnaturalismo come giustificazione teorica  del progetto politico della società borghese in formazione </a:t>
            </a:r>
            <a:r>
              <a:rPr lang="it-IT" sz="1600" i="1" dirty="0" smtClean="0">
                <a:solidFill>
                  <a:srgbClr val="0070C0"/>
                </a:solidFill>
              </a:rPr>
              <a:t>(</a:t>
            </a:r>
            <a:r>
              <a:rPr lang="it-IT" sz="1600" b="1" i="1" dirty="0" err="1" smtClean="0">
                <a:solidFill>
                  <a:srgbClr val="0070C0"/>
                </a:solidFill>
              </a:rPr>
              <a:t>Macpherson</a:t>
            </a:r>
            <a:r>
              <a:rPr lang="it-IT" sz="1600" i="1" dirty="0" smtClean="0">
                <a:solidFill>
                  <a:srgbClr val="0070C0"/>
                </a:solidFill>
              </a:rPr>
              <a:t>)</a:t>
            </a:r>
            <a:br>
              <a:rPr lang="it-IT" sz="1600" i="1" dirty="0" smtClean="0">
                <a:solidFill>
                  <a:srgbClr val="0070C0"/>
                </a:solidFill>
              </a:rPr>
            </a:br>
            <a:r>
              <a:rPr lang="it-IT" sz="1600" i="1" dirty="0">
                <a:solidFill>
                  <a:srgbClr val="0070C0"/>
                </a:solidFill>
              </a:rPr>
              <a:t/>
            </a:r>
            <a:br>
              <a:rPr lang="it-IT" sz="1600" i="1" dirty="0">
                <a:solidFill>
                  <a:srgbClr val="0070C0"/>
                </a:solidFill>
              </a:rPr>
            </a:br>
            <a:r>
              <a:rPr lang="it-IT" sz="1600" dirty="0">
                <a:solidFill>
                  <a:srgbClr val="0070C0"/>
                </a:solidFill>
              </a:rPr>
              <a:t/>
            </a:r>
            <a:br>
              <a:rPr lang="it-IT" sz="1600" dirty="0">
                <a:solidFill>
                  <a:srgbClr val="0070C0"/>
                </a:solidFill>
              </a:rPr>
            </a:br>
            <a:r>
              <a:rPr lang="it-IT" sz="1600" b="1" dirty="0">
                <a:solidFill>
                  <a:schemeClr val="tx2">
                    <a:lumMod val="60000"/>
                    <a:lumOff val="40000"/>
                  </a:schemeClr>
                </a:solidFill>
              </a:rPr>
              <a:t>Funzione storica del Giusnaturalismo </a:t>
            </a:r>
            <a:r>
              <a:rPr lang="it-IT" sz="1600" b="1" dirty="0" smtClean="0">
                <a:solidFill>
                  <a:srgbClr val="0070C0"/>
                </a:solidFill>
              </a:rPr>
              <a:t>che è </a:t>
            </a:r>
            <a:r>
              <a:rPr lang="it-IT" sz="1600" b="1" dirty="0">
                <a:solidFill>
                  <a:srgbClr val="0070C0"/>
                </a:solidFill>
              </a:rPr>
              <a:t>stato </a:t>
            </a:r>
            <a:r>
              <a:rPr lang="it-IT" sz="1600" b="1" dirty="0" smtClean="0">
                <a:solidFill>
                  <a:srgbClr val="0070C0"/>
                </a:solidFill>
              </a:rPr>
              <a:t>spesso utilizzato </a:t>
            </a:r>
            <a:r>
              <a:rPr lang="it-IT" sz="1600" b="1" dirty="0">
                <a:solidFill>
                  <a:srgbClr val="0070C0"/>
                </a:solidFill>
              </a:rPr>
              <a:t>come </a:t>
            </a:r>
            <a:r>
              <a:rPr lang="it-IT" sz="1600" b="1" dirty="0" smtClean="0">
                <a:solidFill>
                  <a:srgbClr val="0070C0"/>
                </a:solidFill>
              </a:rPr>
              <a:t>modello </a:t>
            </a:r>
            <a:r>
              <a:rPr lang="it-IT" sz="1600" b="1" dirty="0" err="1" smtClean="0">
                <a:solidFill>
                  <a:srgbClr val="0070C0"/>
                </a:solidFill>
              </a:rPr>
              <a:t>fondativo</a:t>
            </a:r>
            <a:r>
              <a:rPr lang="it-IT" sz="1600" b="1" dirty="0" smtClean="0">
                <a:solidFill>
                  <a:srgbClr val="0070C0"/>
                </a:solidFill>
              </a:rPr>
              <a:t> di teorie favorevoli </a:t>
            </a:r>
            <a:r>
              <a:rPr lang="it-IT" sz="1600" b="1" dirty="0">
                <a:solidFill>
                  <a:srgbClr val="0070C0"/>
                </a:solidFill>
              </a:rPr>
              <a:t>ai limiti del potere statale</a:t>
            </a:r>
            <a:r>
              <a:rPr lang="it-IT" sz="1600" dirty="0">
                <a:solidFill>
                  <a:srgbClr val="0070C0"/>
                </a:solidFill>
              </a:rPr>
              <a:t/>
            </a:r>
            <a:br>
              <a:rPr lang="it-IT" sz="1600" dirty="0">
                <a:solidFill>
                  <a:srgbClr val="0070C0"/>
                </a:solidFill>
              </a:rPr>
            </a:br>
            <a:r>
              <a:rPr lang="it-IT" sz="1600" dirty="0">
                <a:solidFill>
                  <a:srgbClr val="0070C0"/>
                </a:solidFill>
              </a:rPr>
              <a:t> </a:t>
            </a:r>
            <a:br>
              <a:rPr lang="it-IT" sz="1600" dirty="0">
                <a:solidFill>
                  <a:srgbClr val="0070C0"/>
                </a:solidFill>
              </a:rPr>
            </a:br>
            <a:r>
              <a:rPr lang="it-IT" sz="1600" dirty="0" smtClean="0">
                <a:solidFill>
                  <a:srgbClr val="0070C0"/>
                </a:solidFill>
              </a:rPr>
              <a:t>Se il </a:t>
            </a:r>
            <a:r>
              <a:rPr lang="it-IT" sz="1600" dirty="0">
                <a:solidFill>
                  <a:srgbClr val="0070C0"/>
                </a:solidFill>
              </a:rPr>
              <a:t>potere sovrano </a:t>
            </a:r>
            <a:r>
              <a:rPr lang="it-IT" sz="1600" dirty="0" smtClean="0">
                <a:solidFill>
                  <a:srgbClr val="0070C0"/>
                </a:solidFill>
              </a:rPr>
              <a:t>ha dei </a:t>
            </a:r>
            <a:r>
              <a:rPr lang="it-IT" sz="1600" dirty="0">
                <a:solidFill>
                  <a:srgbClr val="0070C0"/>
                </a:solidFill>
              </a:rPr>
              <a:t>limiti </a:t>
            </a:r>
            <a:r>
              <a:rPr lang="it-IT" sz="1600" dirty="0" smtClean="0">
                <a:solidFill>
                  <a:srgbClr val="0070C0"/>
                </a:solidFill>
              </a:rPr>
              <a:t>derivanti dall’esistenza </a:t>
            </a:r>
            <a:r>
              <a:rPr lang="it-IT" sz="1600" dirty="0">
                <a:solidFill>
                  <a:srgbClr val="0070C0"/>
                </a:solidFill>
              </a:rPr>
              <a:t>di norme superiori ad ogni volontà </a:t>
            </a:r>
            <a:r>
              <a:rPr lang="it-IT" sz="1600" dirty="0" smtClean="0">
                <a:solidFill>
                  <a:srgbClr val="0070C0"/>
                </a:solidFill>
              </a:rPr>
              <a:t>umana , ne deriva che </a:t>
            </a:r>
            <a:r>
              <a:rPr lang="it-IT" sz="1600" dirty="0">
                <a:solidFill>
                  <a:srgbClr val="0070C0"/>
                </a:solidFill>
              </a:rPr>
              <a:t>ogni sovrano che </a:t>
            </a:r>
            <a:r>
              <a:rPr lang="it-IT" sz="1600" dirty="0" smtClean="0">
                <a:solidFill>
                  <a:srgbClr val="0070C0"/>
                </a:solidFill>
              </a:rPr>
              <a:t>trasgredisca </a:t>
            </a:r>
            <a:r>
              <a:rPr lang="it-IT" sz="1600" dirty="0">
                <a:solidFill>
                  <a:srgbClr val="0070C0"/>
                </a:solidFill>
              </a:rPr>
              <a:t>il diritto </a:t>
            </a:r>
            <a:r>
              <a:rPr lang="it-IT" sz="1600" dirty="0" smtClean="0">
                <a:solidFill>
                  <a:srgbClr val="0070C0"/>
                </a:solidFill>
              </a:rPr>
              <a:t>naturale sia moralmente </a:t>
            </a:r>
            <a:r>
              <a:rPr lang="it-IT" sz="1600" dirty="0">
                <a:solidFill>
                  <a:srgbClr val="0070C0"/>
                </a:solidFill>
              </a:rPr>
              <a:t>e legalmente </a:t>
            </a:r>
            <a:r>
              <a:rPr lang="it-IT" sz="1600" dirty="0" smtClean="0">
                <a:solidFill>
                  <a:srgbClr val="0070C0"/>
                </a:solidFill>
              </a:rPr>
              <a:t>condannabile</a:t>
            </a:r>
            <a:r>
              <a:rPr lang="it-IT" sz="1600" dirty="0">
                <a:solidFill>
                  <a:srgbClr val="0070C0"/>
                </a:solidFill>
              </a:rPr>
              <a:t/>
            </a:r>
            <a:br>
              <a:rPr lang="it-IT" sz="1600" dirty="0">
                <a:solidFill>
                  <a:srgbClr val="0070C0"/>
                </a:solidFill>
              </a:rPr>
            </a:br>
            <a:r>
              <a:rPr lang="it-IT" sz="1600" i="1" dirty="0">
                <a:solidFill>
                  <a:srgbClr val="0070C0"/>
                </a:solidFill>
              </a:rPr>
              <a:t> </a:t>
            </a:r>
            <a:r>
              <a:rPr lang="it-IT" sz="1600" dirty="0">
                <a:solidFill>
                  <a:srgbClr val="0070C0"/>
                </a:solidFill>
              </a:rPr>
              <a:t/>
            </a:r>
            <a:br>
              <a:rPr lang="it-IT" sz="1600" dirty="0">
                <a:solidFill>
                  <a:srgbClr val="0070C0"/>
                </a:solidFill>
              </a:rPr>
            </a:br>
            <a:r>
              <a:rPr lang="it-IT" sz="1600" dirty="0">
                <a:solidFill>
                  <a:srgbClr val="0070C0"/>
                </a:solidFill>
              </a:rPr>
              <a:t> </a:t>
            </a:r>
            <a:r>
              <a:rPr lang="it-IT" sz="1600" dirty="0" smtClean="0">
                <a:solidFill>
                  <a:srgbClr val="0070C0"/>
                </a:solidFill>
              </a:rPr>
              <a:t/>
            </a:r>
            <a:br>
              <a:rPr lang="it-IT" sz="1600" dirty="0" smtClean="0">
                <a:solidFill>
                  <a:srgbClr val="0070C0"/>
                </a:solidFill>
              </a:rPr>
            </a:br>
            <a:r>
              <a:rPr lang="it-IT" sz="1600" dirty="0" smtClean="0">
                <a:solidFill>
                  <a:srgbClr val="0070C0"/>
                </a:solidFill>
              </a:rPr>
              <a:t>L’esigenza </a:t>
            </a:r>
            <a:r>
              <a:rPr lang="it-IT" sz="1600" dirty="0">
                <a:solidFill>
                  <a:srgbClr val="0070C0"/>
                </a:solidFill>
              </a:rPr>
              <a:t>di uno Stato limitato dalla legge naturale è alla base :</a:t>
            </a:r>
            <a:br>
              <a:rPr lang="it-IT" sz="1600" dirty="0">
                <a:solidFill>
                  <a:srgbClr val="0070C0"/>
                </a:solidFill>
              </a:rPr>
            </a:br>
            <a:r>
              <a:rPr lang="it-IT" sz="1600" dirty="0" smtClean="0">
                <a:solidFill>
                  <a:srgbClr val="0070C0"/>
                </a:solidFill>
              </a:rPr>
              <a:t/>
            </a:r>
            <a:br>
              <a:rPr lang="it-IT" sz="1600" dirty="0" smtClean="0">
                <a:solidFill>
                  <a:srgbClr val="0070C0"/>
                </a:solidFill>
              </a:rPr>
            </a:br>
            <a:r>
              <a:rPr lang="it-IT" sz="1600" b="1" dirty="0" smtClean="0">
                <a:solidFill>
                  <a:srgbClr val="00B050"/>
                </a:solidFill>
              </a:rPr>
              <a:t>- il </a:t>
            </a:r>
            <a:r>
              <a:rPr lang="it-IT" sz="1600" b="1" dirty="0">
                <a:solidFill>
                  <a:srgbClr val="00B050"/>
                </a:solidFill>
              </a:rPr>
              <a:t>costituzionalismo moderno</a:t>
            </a:r>
            <a:br>
              <a:rPr lang="it-IT" sz="1600" b="1" dirty="0">
                <a:solidFill>
                  <a:srgbClr val="00B050"/>
                </a:solidFill>
              </a:rPr>
            </a:br>
            <a:r>
              <a:rPr lang="it-IT" sz="1600" b="1" i="1" dirty="0">
                <a:solidFill>
                  <a:srgbClr val="00B050"/>
                </a:solidFill>
              </a:rPr>
              <a:t> </a:t>
            </a:r>
            <a:r>
              <a:rPr lang="it-IT" sz="1600" b="1" dirty="0">
                <a:solidFill>
                  <a:srgbClr val="00B050"/>
                </a:solidFill>
              </a:rPr>
              <a:t/>
            </a:r>
            <a:br>
              <a:rPr lang="it-IT" sz="1600" b="1" dirty="0">
                <a:solidFill>
                  <a:srgbClr val="00B050"/>
                </a:solidFill>
              </a:rPr>
            </a:br>
            <a:r>
              <a:rPr lang="it-IT" sz="1600" b="1" dirty="0" smtClean="0">
                <a:solidFill>
                  <a:srgbClr val="00B050"/>
                </a:solidFill>
              </a:rPr>
              <a:t>- la </a:t>
            </a:r>
            <a:r>
              <a:rPr lang="it-IT" sz="1600" b="1" dirty="0">
                <a:solidFill>
                  <a:srgbClr val="00B050"/>
                </a:solidFill>
              </a:rPr>
              <a:t>concezione liberale dello Stato</a:t>
            </a:r>
            <a:r>
              <a:rPr lang="it-IT" sz="1600" dirty="0">
                <a:solidFill>
                  <a:srgbClr val="0070C0"/>
                </a:solidFill>
              </a:rPr>
              <a:t/>
            </a:r>
            <a:br>
              <a:rPr lang="it-IT" sz="1600" dirty="0">
                <a:solidFill>
                  <a:srgbClr val="0070C0"/>
                </a:solidFill>
              </a:rPr>
            </a:br>
            <a:endParaRPr lang="it-IT" sz="1600" i="1"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9311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1418643"/>
            <a:ext cx="10532751" cy="3269276"/>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dirty="0"/>
              <a:t/>
            </a:r>
            <a:br>
              <a:rPr lang="it-IT" sz="2400" dirty="0"/>
            </a:br>
            <a:r>
              <a:rPr lang="it-IT" sz="1600" b="1" dirty="0" smtClean="0">
                <a:solidFill>
                  <a:srgbClr val="00B050"/>
                </a:solidFill>
              </a:rPr>
              <a:t>Definizioni </a:t>
            </a:r>
            <a:r>
              <a:rPr lang="it-IT" sz="1600" b="1" dirty="0">
                <a:solidFill>
                  <a:srgbClr val="00B050"/>
                </a:solidFill>
              </a:rPr>
              <a:t>e termini </a:t>
            </a:r>
            <a:r>
              <a:rPr lang="it-IT" sz="1600" b="1" i="1" dirty="0">
                <a:solidFill>
                  <a:srgbClr val="00B050"/>
                </a:solidFill>
              </a:rPr>
              <a:t>a quo </a:t>
            </a:r>
            <a:r>
              <a:rPr lang="it-IT" sz="1600" b="1" dirty="0">
                <a:solidFill>
                  <a:srgbClr val="00B050"/>
                </a:solidFill>
              </a:rPr>
              <a:t>ed </a:t>
            </a:r>
            <a:r>
              <a:rPr lang="it-IT" sz="1600" b="1" i="1" dirty="0">
                <a:solidFill>
                  <a:srgbClr val="00B050"/>
                </a:solidFill>
              </a:rPr>
              <a:t>a </a:t>
            </a:r>
            <a:r>
              <a:rPr lang="it-IT" sz="1600" b="1" i="1" dirty="0" err="1" smtClean="0">
                <a:solidFill>
                  <a:srgbClr val="00B050"/>
                </a:solidFill>
              </a:rPr>
              <a:t>quem</a:t>
            </a:r>
            <a:r>
              <a:rPr lang="it-IT" sz="1600" b="1" i="1" dirty="0" smtClean="0">
                <a:solidFill>
                  <a:srgbClr val="00B050"/>
                </a:solidFill>
              </a:rPr>
              <a:t>  </a:t>
            </a:r>
            <a:r>
              <a:rPr lang="it-IT" sz="1200" b="1" dirty="0" smtClean="0">
                <a:solidFill>
                  <a:srgbClr val="00B050"/>
                </a:solidFill>
              </a:rPr>
              <a:t>(Bobbio)</a:t>
            </a:r>
            <a:r>
              <a:rPr lang="it-IT" sz="1600" b="1" dirty="0">
                <a:solidFill>
                  <a:srgbClr val="FFFF00"/>
                </a:solidFill>
              </a:rPr>
              <a:t/>
            </a:r>
            <a:br>
              <a:rPr lang="it-IT" sz="1600" b="1" dirty="0">
                <a:solidFill>
                  <a:srgbClr val="FFFF00"/>
                </a:solidFill>
              </a:rPr>
            </a:br>
            <a:r>
              <a:rPr lang="it-IT" sz="1600" dirty="0"/>
              <a:t> </a:t>
            </a:r>
            <a:r>
              <a:rPr lang="it-IT" sz="1600" dirty="0" smtClean="0"/>
              <a:t/>
            </a:r>
            <a:br>
              <a:rPr lang="it-IT" sz="1600" dirty="0" smtClean="0"/>
            </a:br>
            <a:r>
              <a:rPr lang="it-IT" sz="1600" dirty="0" smtClean="0">
                <a:solidFill>
                  <a:srgbClr val="0070C0"/>
                </a:solidFill>
              </a:rPr>
              <a:t>Con </a:t>
            </a:r>
            <a:r>
              <a:rPr lang="it-IT" sz="1600" dirty="0">
                <a:solidFill>
                  <a:srgbClr val="0070C0"/>
                </a:solidFill>
              </a:rPr>
              <a:t>il termine</a:t>
            </a:r>
            <a:r>
              <a:rPr lang="it-IT" sz="1600" b="1" dirty="0">
                <a:solidFill>
                  <a:srgbClr val="0070C0"/>
                </a:solidFill>
              </a:rPr>
              <a:t> Giusnaturalismo </a:t>
            </a:r>
            <a:r>
              <a:rPr lang="it-IT" sz="1600" i="1" dirty="0">
                <a:solidFill>
                  <a:srgbClr val="0070C0"/>
                </a:solidFill>
              </a:rPr>
              <a:t>ci si riferisce alla riviviscenza, allo svolgimento e alla diffusione che l’antica e ricorrente idea del diritto naturale ebbe durante l’età moderna, nel periodo che corre tra l’inizio </a:t>
            </a:r>
            <a:r>
              <a:rPr lang="it-IT" sz="1600" i="1" dirty="0" smtClean="0">
                <a:solidFill>
                  <a:srgbClr val="0070C0"/>
                </a:solidFill>
              </a:rPr>
              <a:t>del XVII secolo e </a:t>
            </a:r>
            <a:r>
              <a:rPr lang="it-IT" sz="1600" i="1" dirty="0">
                <a:solidFill>
                  <a:srgbClr val="0070C0"/>
                </a:solidFill>
              </a:rPr>
              <a:t>la fine del </a:t>
            </a:r>
            <a:r>
              <a:rPr lang="it-IT" sz="1600" i="1" dirty="0" smtClean="0">
                <a:solidFill>
                  <a:srgbClr val="0070C0"/>
                </a:solidFill>
              </a:rPr>
              <a:t>Settecento</a:t>
            </a:r>
            <a:r>
              <a:rPr lang="it-IT" sz="1600" dirty="0">
                <a:solidFill>
                  <a:srgbClr val="0070C0"/>
                </a:solidFill>
              </a:rPr>
              <a:t/>
            </a:r>
            <a:br>
              <a:rPr lang="it-IT" sz="1600" dirty="0">
                <a:solidFill>
                  <a:srgbClr val="0070C0"/>
                </a:solidFill>
              </a:rPr>
            </a:br>
            <a:r>
              <a:rPr lang="it-IT" sz="1600" b="1" dirty="0">
                <a:solidFill>
                  <a:srgbClr val="0070C0"/>
                </a:solidFill>
              </a:rPr>
              <a:t/>
            </a:r>
            <a:br>
              <a:rPr lang="it-IT" sz="1600" b="1" dirty="0">
                <a:solidFill>
                  <a:srgbClr val="0070C0"/>
                </a:solidFill>
              </a:rPr>
            </a:br>
            <a:r>
              <a:rPr lang="it-IT" sz="1600" dirty="0">
                <a:solidFill>
                  <a:srgbClr val="0070C0"/>
                </a:solidFill>
              </a:rPr>
              <a:t>Per </a:t>
            </a:r>
            <a:r>
              <a:rPr lang="it-IT" sz="1600" b="1" u="sng" dirty="0">
                <a:solidFill>
                  <a:srgbClr val="0070C0"/>
                </a:solidFill>
              </a:rPr>
              <a:t>giusnaturalismo</a:t>
            </a:r>
            <a:r>
              <a:rPr lang="it-IT" sz="1600" dirty="0">
                <a:solidFill>
                  <a:srgbClr val="0070C0"/>
                </a:solidFill>
              </a:rPr>
              <a:t> </a:t>
            </a:r>
            <a:r>
              <a:rPr lang="it-IT" sz="1600" i="1" dirty="0">
                <a:solidFill>
                  <a:srgbClr val="0070C0"/>
                </a:solidFill>
              </a:rPr>
              <a:t>s’intende </a:t>
            </a:r>
            <a:r>
              <a:rPr lang="it-IT" sz="1600" i="1" dirty="0">
                <a:solidFill>
                  <a:srgbClr val="0070C0"/>
                </a:solidFill>
                <a:sym typeface="Symbol"/>
              </a:rPr>
              <a:t></a:t>
            </a:r>
            <a:r>
              <a:rPr lang="it-IT" sz="1600" i="1" dirty="0">
                <a:solidFill>
                  <a:srgbClr val="0070C0"/>
                </a:solidFill>
              </a:rPr>
              <a:t> quella corrente che </a:t>
            </a:r>
            <a:r>
              <a:rPr lang="it-IT" sz="1600" b="1" i="1" dirty="0">
                <a:solidFill>
                  <a:srgbClr val="0070C0"/>
                </a:solidFill>
              </a:rPr>
              <a:t>ammette</a:t>
            </a:r>
            <a:r>
              <a:rPr lang="it-IT" sz="1600" i="1" dirty="0">
                <a:solidFill>
                  <a:srgbClr val="0070C0"/>
                </a:solidFill>
              </a:rPr>
              <a:t> la distinzione tra diritto naturale e diritto positivo e sostiene la supremazia del primo sul </a:t>
            </a:r>
            <a:r>
              <a:rPr lang="it-IT" sz="1600" i="1" dirty="0" smtClean="0">
                <a:solidFill>
                  <a:srgbClr val="0070C0"/>
                </a:solidFill>
              </a:rPr>
              <a:t>secondo</a:t>
            </a:r>
            <a:br>
              <a:rPr lang="it-IT" sz="1600" i="1" dirty="0" smtClean="0">
                <a:solidFill>
                  <a:srgbClr val="0070C0"/>
                </a:solidFill>
              </a:rPr>
            </a:br>
            <a:r>
              <a:rPr lang="it-IT" sz="1600" i="1" dirty="0">
                <a:solidFill>
                  <a:srgbClr val="0070C0"/>
                </a:solidFill>
              </a:rPr>
              <a:t/>
            </a:r>
            <a:br>
              <a:rPr lang="it-IT" sz="1600" i="1" dirty="0">
                <a:solidFill>
                  <a:srgbClr val="0070C0"/>
                </a:solidFill>
              </a:rPr>
            </a:br>
            <a:r>
              <a:rPr lang="it-IT" sz="1600" dirty="0">
                <a:solidFill>
                  <a:srgbClr val="0070C0"/>
                </a:solidFill>
              </a:rPr>
              <a:t>Per </a:t>
            </a:r>
            <a:r>
              <a:rPr lang="it-IT" sz="1600" b="1" u="sng" dirty="0">
                <a:solidFill>
                  <a:srgbClr val="0070C0"/>
                </a:solidFill>
              </a:rPr>
              <a:t>positivismo giuridico</a:t>
            </a:r>
            <a:r>
              <a:rPr lang="it-IT" sz="1600" dirty="0">
                <a:solidFill>
                  <a:srgbClr val="0070C0"/>
                </a:solidFill>
              </a:rPr>
              <a:t> </a:t>
            </a:r>
            <a:r>
              <a:rPr lang="it-IT" sz="1600" i="1" dirty="0">
                <a:solidFill>
                  <a:srgbClr val="0070C0"/>
                </a:solidFill>
              </a:rPr>
              <a:t>s’intende </a:t>
            </a:r>
            <a:r>
              <a:rPr lang="it-IT" sz="1600" i="1" dirty="0">
                <a:solidFill>
                  <a:srgbClr val="0070C0"/>
                </a:solidFill>
                <a:sym typeface="Symbol"/>
              </a:rPr>
              <a:t></a:t>
            </a:r>
            <a:r>
              <a:rPr lang="it-IT" sz="1600" i="1" dirty="0">
                <a:solidFill>
                  <a:srgbClr val="0070C0"/>
                </a:solidFill>
              </a:rPr>
              <a:t> quella corrente che </a:t>
            </a:r>
            <a:r>
              <a:rPr lang="it-IT" sz="1600" b="1" i="1" dirty="0">
                <a:solidFill>
                  <a:srgbClr val="0070C0"/>
                </a:solidFill>
              </a:rPr>
              <a:t>non ammette </a:t>
            </a:r>
            <a:r>
              <a:rPr lang="it-IT" sz="1600" i="1" dirty="0">
                <a:solidFill>
                  <a:srgbClr val="0070C0"/>
                </a:solidFill>
              </a:rPr>
              <a:t>la distinzione tra diritto naturale e diritto positivo ed afferma che non esiste altro diritto che non sia quello positivo</a:t>
            </a:r>
            <a:r>
              <a:rPr lang="it-IT" sz="1600" dirty="0"/>
              <a:t/>
            </a:r>
            <a:br>
              <a:rPr lang="it-IT" sz="1600" dirty="0"/>
            </a:br>
            <a:endParaRPr lang="it-IT" sz="1600" i="1"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9960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56842" y="3696078"/>
            <a:ext cx="10663688" cy="2073659"/>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dirty="0" smtClean="0">
                <a:solidFill>
                  <a:srgbClr val="FFFF00"/>
                </a:solidFill>
              </a:rPr>
              <a:t> </a:t>
            </a:r>
            <a:r>
              <a:rPr lang="it-IT" sz="1600" b="1" dirty="0" smtClean="0">
                <a:solidFill>
                  <a:srgbClr val="00B050"/>
                </a:solidFill>
              </a:rPr>
              <a:t>Contrapposizione tra modello giusnaturalista/hobbesiano e modello aristotelico</a:t>
            </a:r>
          </a:p>
          <a:p>
            <a:r>
              <a:rPr lang="it-IT" sz="1600" dirty="0" smtClean="0"/>
              <a:t> </a:t>
            </a:r>
            <a:br>
              <a:rPr lang="it-IT" sz="1600" dirty="0" smtClean="0"/>
            </a:br>
            <a:r>
              <a:rPr lang="it-IT" sz="1600" dirty="0">
                <a:solidFill>
                  <a:srgbClr val="0070C0"/>
                </a:solidFill>
              </a:rPr>
              <a:t>Nella </a:t>
            </a:r>
            <a:r>
              <a:rPr lang="it-IT" sz="1600" i="1" dirty="0">
                <a:solidFill>
                  <a:srgbClr val="0070C0"/>
                </a:solidFill>
              </a:rPr>
              <a:t>Politica </a:t>
            </a:r>
            <a:r>
              <a:rPr lang="it-IT" sz="1600" dirty="0" smtClean="0">
                <a:solidFill>
                  <a:srgbClr val="0070C0"/>
                </a:solidFill>
              </a:rPr>
              <a:t>Aristotele </a:t>
            </a:r>
            <a:r>
              <a:rPr lang="it-IT" sz="1600" dirty="0">
                <a:solidFill>
                  <a:srgbClr val="0070C0"/>
                </a:solidFill>
              </a:rPr>
              <a:t>spiega l’origine dello Stato [della </a:t>
            </a:r>
            <a:r>
              <a:rPr lang="it-IT" sz="1600" i="1" dirty="0">
                <a:solidFill>
                  <a:srgbClr val="0070C0"/>
                </a:solidFill>
              </a:rPr>
              <a:t>polis</a:t>
            </a:r>
            <a:r>
              <a:rPr lang="it-IT" sz="1600" dirty="0">
                <a:solidFill>
                  <a:srgbClr val="0070C0"/>
                </a:solidFill>
              </a:rPr>
              <a:t>] avvalendosi </a:t>
            </a:r>
            <a:r>
              <a:rPr lang="it-IT" sz="1600" b="1" u="sng" dirty="0">
                <a:solidFill>
                  <a:srgbClr val="0070C0"/>
                </a:solidFill>
              </a:rPr>
              <a:t>non</a:t>
            </a:r>
            <a:r>
              <a:rPr lang="it-IT" sz="1600" dirty="0">
                <a:solidFill>
                  <a:srgbClr val="0070C0"/>
                </a:solidFill>
              </a:rPr>
              <a:t> di una costruzione razionale, </a:t>
            </a:r>
            <a:r>
              <a:rPr lang="it-IT" sz="1600" dirty="0" smtClean="0">
                <a:solidFill>
                  <a:srgbClr val="0070C0"/>
                </a:solidFill>
              </a:rPr>
              <a:t>ma </a:t>
            </a:r>
            <a:r>
              <a:rPr lang="it-IT" sz="1600" dirty="0">
                <a:solidFill>
                  <a:srgbClr val="0070C0"/>
                </a:solidFill>
              </a:rPr>
              <a:t>di una ricostruzione storica delle tappe attraverso cui l’umanità sarebbe passata dalle forme primitive alle forme più evolute di società </a:t>
            </a:r>
            <a:r>
              <a:rPr lang="it-IT" sz="1600" dirty="0" smtClean="0">
                <a:solidFill>
                  <a:srgbClr val="0070C0"/>
                </a:solidFill>
              </a:rPr>
              <a:t>sino </a:t>
            </a:r>
            <a:r>
              <a:rPr lang="it-IT" sz="1600" dirty="0">
                <a:solidFill>
                  <a:srgbClr val="0070C0"/>
                </a:solidFill>
              </a:rPr>
              <a:t>ad arrivare alla società perfetta che è lo Stato</a:t>
            </a:r>
          </a:p>
          <a:p>
            <a:r>
              <a:rPr lang="it-IT" sz="1600" dirty="0">
                <a:solidFill>
                  <a:srgbClr val="0070C0"/>
                </a:solidFill>
              </a:rPr>
              <a:t> </a:t>
            </a:r>
          </a:p>
          <a:p>
            <a:r>
              <a:rPr lang="it-IT" sz="1600" dirty="0">
                <a:solidFill>
                  <a:srgbClr val="0070C0"/>
                </a:solidFill>
              </a:rPr>
              <a:t>L</a:t>
            </a:r>
            <a:r>
              <a:rPr lang="it-IT" sz="1600" dirty="0" smtClean="0">
                <a:solidFill>
                  <a:srgbClr val="0070C0"/>
                </a:solidFill>
              </a:rPr>
              <a:t>’evoluzione </a:t>
            </a:r>
            <a:r>
              <a:rPr lang="it-IT" sz="1600" dirty="0">
                <a:solidFill>
                  <a:srgbClr val="0070C0"/>
                </a:solidFill>
              </a:rPr>
              <a:t>della società </a:t>
            </a:r>
            <a:r>
              <a:rPr lang="it-IT" sz="1600" dirty="0" smtClean="0">
                <a:solidFill>
                  <a:srgbClr val="0070C0"/>
                </a:solidFill>
              </a:rPr>
              <a:t>umana si presenta, quindi, come </a:t>
            </a:r>
            <a:r>
              <a:rPr lang="it-IT" sz="1600" dirty="0">
                <a:solidFill>
                  <a:srgbClr val="0070C0"/>
                </a:solidFill>
              </a:rPr>
              <a:t>un passaggio graduale da una società più piccola ad una più vasta risultante dall’unione di tante società immediatamente </a:t>
            </a:r>
            <a:r>
              <a:rPr lang="it-IT" sz="1600" dirty="0" smtClean="0">
                <a:solidFill>
                  <a:srgbClr val="0070C0"/>
                </a:solidFill>
              </a:rPr>
              <a:t>inferiori</a:t>
            </a:r>
            <a:endParaRPr lang="it-IT" sz="1600" i="1" dirty="0">
              <a:solidFill>
                <a:srgbClr val="0070C0"/>
              </a:solidFill>
            </a:endParaRPr>
          </a:p>
        </p:txBody>
      </p:sp>
      <p:sp>
        <p:nvSpPr>
          <p:cNvPr id="7" name="Titolo 1"/>
          <p:cNvSpPr>
            <a:spLocks noGrp="1"/>
          </p:cNvSpPr>
          <p:nvPr>
            <p:ph type="title"/>
          </p:nvPr>
        </p:nvSpPr>
        <p:spPr>
          <a:xfrm>
            <a:off x="646111" y="452717"/>
            <a:ext cx="10674419" cy="2870031"/>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1600" b="1" dirty="0">
                <a:solidFill>
                  <a:srgbClr val="00B050"/>
                </a:solidFill>
              </a:rPr>
              <a:t>Una teoria razionale dello Stato</a:t>
            </a:r>
            <a:r>
              <a:rPr lang="it-IT" sz="1600" dirty="0"/>
              <a:t/>
            </a:r>
            <a:br>
              <a:rPr lang="it-IT" sz="1600" dirty="0"/>
            </a:br>
            <a:r>
              <a:rPr lang="it-IT" sz="1600" b="1" dirty="0"/>
              <a:t> </a:t>
            </a:r>
            <a:r>
              <a:rPr lang="it-IT" sz="1600" dirty="0"/>
              <a:t/>
            </a:r>
            <a:br>
              <a:rPr lang="it-IT" sz="1600" dirty="0"/>
            </a:br>
            <a:r>
              <a:rPr lang="it-IT" sz="1600" b="1" dirty="0">
                <a:solidFill>
                  <a:srgbClr val="0070C0"/>
                </a:solidFill>
              </a:rPr>
              <a:t>Una caratteristica distintiva della scuola giusnaturalistico consiste nella costruzione di una teoria razionale dello Stato</a:t>
            </a:r>
            <a:r>
              <a:rPr lang="it-IT" sz="1600" dirty="0">
                <a:solidFill>
                  <a:srgbClr val="0070C0"/>
                </a:solidFill>
              </a:rPr>
              <a:t/>
            </a:r>
            <a:br>
              <a:rPr lang="it-IT" sz="1600" dirty="0">
                <a:solidFill>
                  <a:srgbClr val="0070C0"/>
                </a:solidFill>
              </a:rPr>
            </a:br>
            <a:r>
              <a:rPr lang="it-IT" sz="1600" dirty="0">
                <a:solidFill>
                  <a:srgbClr val="0070C0"/>
                </a:solidFill>
              </a:rPr>
              <a:t>ovvero costruire razionalmente una teoria dello Stato che prescinda totalmente </a:t>
            </a:r>
            <a:r>
              <a:rPr lang="it-IT" sz="1600" dirty="0" smtClean="0">
                <a:solidFill>
                  <a:srgbClr val="0070C0"/>
                </a:solidFill>
              </a:rPr>
              <a:t>da </a:t>
            </a:r>
            <a:r>
              <a:rPr lang="it-IT" sz="1600" dirty="0">
                <a:solidFill>
                  <a:srgbClr val="0070C0"/>
                </a:solidFill>
              </a:rPr>
              <a:t>qualsiasi apporto di carattere </a:t>
            </a:r>
            <a:r>
              <a:rPr lang="it-IT" sz="1600" dirty="0" smtClean="0">
                <a:solidFill>
                  <a:srgbClr val="0070C0"/>
                </a:solidFill>
              </a:rPr>
              <a:t>teologico, cercando di </a:t>
            </a:r>
            <a:r>
              <a:rPr lang="it-IT" sz="1600" dirty="0">
                <a:solidFill>
                  <a:srgbClr val="0070C0"/>
                </a:solidFill>
              </a:rPr>
              <a:t>spiegare l’origine dello Stato partendo dallo studio della natura </a:t>
            </a:r>
            <a:r>
              <a:rPr lang="it-IT" sz="1600" dirty="0" smtClean="0">
                <a:solidFill>
                  <a:srgbClr val="0070C0"/>
                </a:solidFill>
              </a:rPr>
              <a:t>umana</a:t>
            </a:r>
            <a:r>
              <a:rPr lang="it-IT" sz="1600" dirty="0">
                <a:solidFill>
                  <a:srgbClr val="0070C0"/>
                </a:solidFill>
              </a:rPr>
              <a:t> </a:t>
            </a:r>
            <a:r>
              <a:rPr lang="it-IT" sz="1600" dirty="0" smtClean="0">
                <a:solidFill>
                  <a:srgbClr val="0070C0"/>
                </a:solidFill>
              </a:rPr>
              <a:t/>
            </a:r>
            <a:br>
              <a:rPr lang="it-IT" sz="1600" dirty="0" smtClean="0">
                <a:solidFill>
                  <a:srgbClr val="0070C0"/>
                </a:solidFill>
              </a:rPr>
            </a:br>
            <a:r>
              <a:rPr lang="it-IT" sz="1600" dirty="0">
                <a:solidFill>
                  <a:srgbClr val="0070C0"/>
                </a:solidFill>
              </a:rPr>
              <a:t> </a:t>
            </a:r>
            <a:r>
              <a:rPr lang="it-IT" sz="1600" dirty="0" smtClean="0">
                <a:solidFill>
                  <a:srgbClr val="0070C0"/>
                </a:solidFill>
              </a:rPr>
              <a:t/>
            </a:r>
            <a:br>
              <a:rPr lang="it-IT" sz="1600" dirty="0" smtClean="0">
                <a:solidFill>
                  <a:srgbClr val="0070C0"/>
                </a:solidFill>
              </a:rPr>
            </a:br>
            <a:r>
              <a:rPr lang="it-IT" sz="1600" dirty="0" smtClean="0">
                <a:solidFill>
                  <a:srgbClr val="0070C0"/>
                </a:solidFill>
              </a:rPr>
              <a:t>del </a:t>
            </a:r>
            <a:r>
              <a:rPr lang="it-IT" sz="1600" dirty="0">
                <a:solidFill>
                  <a:srgbClr val="0070C0"/>
                </a:solidFill>
              </a:rPr>
              <a:t>resto </a:t>
            </a:r>
            <a:r>
              <a:rPr lang="it-IT" sz="1600" b="1" u="sng" dirty="0">
                <a:solidFill>
                  <a:srgbClr val="0070C0"/>
                </a:solidFill>
              </a:rPr>
              <a:t>lo Stato rappresenta per i giusnaturalisti il luogo della ragione</a:t>
            </a:r>
            <a:r>
              <a:rPr lang="it-IT" sz="1600" dirty="0">
                <a:solidFill>
                  <a:srgbClr val="0070C0"/>
                </a:solidFill>
              </a:rPr>
              <a:t>, dove l’uomo realizza la propria natura di essere razionale</a:t>
            </a:r>
            <a:br>
              <a:rPr lang="it-IT" sz="1600" dirty="0">
                <a:solidFill>
                  <a:srgbClr val="0070C0"/>
                </a:solidFill>
              </a:rPr>
            </a:br>
            <a:r>
              <a:rPr lang="it-IT" sz="1600" dirty="0">
                <a:solidFill>
                  <a:srgbClr val="0070C0"/>
                </a:solidFill>
              </a:rPr>
              <a:t> </a:t>
            </a:r>
            <a:br>
              <a:rPr lang="it-IT" sz="1600" dirty="0">
                <a:solidFill>
                  <a:srgbClr val="0070C0"/>
                </a:solidFill>
              </a:rPr>
            </a:br>
            <a:r>
              <a:rPr lang="it-IT" sz="1600" dirty="0" smtClean="0">
                <a:solidFill>
                  <a:srgbClr val="0070C0"/>
                </a:solidFill>
              </a:rPr>
              <a:t>L’atto </a:t>
            </a:r>
            <a:r>
              <a:rPr lang="it-IT" sz="1600" dirty="0">
                <a:solidFill>
                  <a:srgbClr val="0070C0"/>
                </a:solidFill>
              </a:rPr>
              <a:t>specifico attraverso cui  si esplica la razionalità dello Stato è la </a:t>
            </a:r>
            <a:r>
              <a:rPr lang="it-IT" sz="1600" b="1" dirty="0">
                <a:solidFill>
                  <a:srgbClr val="0070C0"/>
                </a:solidFill>
              </a:rPr>
              <a:t>legge</a:t>
            </a:r>
            <a:r>
              <a:rPr lang="it-IT" sz="1600" dirty="0">
                <a:solidFill>
                  <a:srgbClr val="0070C0"/>
                </a:solidFill>
              </a:rPr>
              <a:t>: norma generale ed astratta</a:t>
            </a:r>
            <a:r>
              <a:rPr lang="it-IT" sz="1600" dirty="0" smtClean="0"/>
              <a:t/>
            </a:r>
            <a:br>
              <a:rPr lang="it-IT" sz="1600" dirty="0" smtClean="0"/>
            </a:br>
            <a:endParaRPr lang="it-IT" sz="1600" i="1"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952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656842" y="489209"/>
            <a:ext cx="10663688" cy="1687322"/>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dirty="0" smtClean="0">
                <a:solidFill>
                  <a:srgbClr val="FFFF00"/>
                </a:solidFill>
              </a:rPr>
              <a:t> </a:t>
            </a:r>
            <a:r>
              <a:rPr lang="it-IT" sz="1600" b="1" dirty="0" smtClean="0">
                <a:solidFill>
                  <a:srgbClr val="00B050"/>
                </a:solidFill>
              </a:rPr>
              <a:t>I </a:t>
            </a:r>
            <a:r>
              <a:rPr lang="it-IT" sz="1600" b="1" dirty="0">
                <a:solidFill>
                  <a:srgbClr val="00B050"/>
                </a:solidFill>
              </a:rPr>
              <a:t>principi cardini del giusnaturalismo</a:t>
            </a:r>
          </a:p>
          <a:p>
            <a:r>
              <a:rPr lang="it-IT" sz="1600" dirty="0" smtClean="0"/>
              <a:t> </a:t>
            </a:r>
            <a:br>
              <a:rPr lang="it-IT" sz="1600" dirty="0" smtClean="0"/>
            </a:br>
            <a:r>
              <a:rPr lang="it-IT" sz="1400" dirty="0" smtClean="0">
                <a:solidFill>
                  <a:srgbClr val="0070C0"/>
                </a:solidFill>
              </a:rPr>
              <a:t>Nella </a:t>
            </a:r>
            <a:r>
              <a:rPr lang="it-IT" sz="1400" dirty="0">
                <a:solidFill>
                  <a:srgbClr val="0070C0"/>
                </a:solidFill>
              </a:rPr>
              <a:t>letteratura giusnaturalistica il modello hobbesiano subisce molte </a:t>
            </a:r>
            <a:r>
              <a:rPr lang="it-IT" sz="1400" dirty="0" smtClean="0">
                <a:solidFill>
                  <a:srgbClr val="0070C0"/>
                </a:solidFill>
              </a:rPr>
              <a:t>variazioni </a:t>
            </a:r>
            <a:r>
              <a:rPr lang="it-IT" sz="1400" dirty="0">
                <a:solidFill>
                  <a:srgbClr val="0070C0"/>
                </a:solidFill>
              </a:rPr>
              <a:t>che possono essere raggruppate intorno a </a:t>
            </a:r>
            <a:r>
              <a:rPr lang="it-IT" sz="1400" b="1" u="sng" dirty="0">
                <a:solidFill>
                  <a:srgbClr val="0070C0"/>
                </a:solidFill>
              </a:rPr>
              <a:t>tre temi</a:t>
            </a:r>
            <a:r>
              <a:rPr lang="it-IT" sz="1400" dirty="0" smtClean="0">
                <a:solidFill>
                  <a:srgbClr val="0070C0"/>
                </a:solidFill>
              </a:rPr>
              <a:t>:</a:t>
            </a:r>
          </a:p>
          <a:p>
            <a:pPr marL="285750" lvl="0" indent="-285750">
              <a:buFontTx/>
              <a:buChar char="-"/>
            </a:pPr>
            <a:r>
              <a:rPr lang="it-IT" sz="1400" b="1" dirty="0" smtClean="0">
                <a:solidFill>
                  <a:srgbClr val="0070C0"/>
                </a:solidFill>
              </a:rPr>
              <a:t>lo </a:t>
            </a:r>
            <a:r>
              <a:rPr lang="it-IT" sz="1400" b="1" dirty="0">
                <a:solidFill>
                  <a:srgbClr val="0070C0"/>
                </a:solidFill>
              </a:rPr>
              <a:t>stato di </a:t>
            </a:r>
            <a:r>
              <a:rPr lang="it-IT" sz="1400" b="1" dirty="0" smtClean="0">
                <a:solidFill>
                  <a:srgbClr val="0070C0"/>
                </a:solidFill>
              </a:rPr>
              <a:t>natura</a:t>
            </a:r>
            <a:endParaRPr lang="it-IT" sz="1400" b="1" dirty="0">
              <a:solidFill>
                <a:srgbClr val="0070C0"/>
              </a:solidFill>
            </a:endParaRPr>
          </a:p>
          <a:p>
            <a:pPr marL="285750" lvl="0" indent="-285750">
              <a:buFontTx/>
              <a:buChar char="-"/>
            </a:pPr>
            <a:r>
              <a:rPr lang="it-IT" sz="1400" b="1" dirty="0" smtClean="0">
                <a:solidFill>
                  <a:srgbClr val="0070C0"/>
                </a:solidFill>
              </a:rPr>
              <a:t>lo </a:t>
            </a:r>
            <a:r>
              <a:rPr lang="it-IT" sz="1400" b="1" dirty="0">
                <a:solidFill>
                  <a:srgbClr val="0070C0"/>
                </a:solidFill>
              </a:rPr>
              <a:t>stato </a:t>
            </a:r>
            <a:r>
              <a:rPr lang="it-IT" sz="1400" b="1" dirty="0" smtClean="0">
                <a:solidFill>
                  <a:srgbClr val="0070C0"/>
                </a:solidFill>
              </a:rPr>
              <a:t>civile</a:t>
            </a:r>
            <a:endParaRPr lang="it-IT" sz="1400" b="1" dirty="0">
              <a:solidFill>
                <a:srgbClr val="0070C0"/>
              </a:solidFill>
            </a:endParaRPr>
          </a:p>
          <a:p>
            <a:r>
              <a:rPr lang="it-IT" sz="1400" b="1" dirty="0" smtClean="0">
                <a:solidFill>
                  <a:srgbClr val="0070C0"/>
                </a:solidFill>
              </a:rPr>
              <a:t>-</a:t>
            </a:r>
            <a:r>
              <a:rPr lang="it-IT" sz="1400" b="1" i="1" dirty="0" smtClean="0">
                <a:solidFill>
                  <a:srgbClr val="0070C0"/>
                </a:solidFill>
              </a:rPr>
              <a:t>    </a:t>
            </a:r>
            <a:r>
              <a:rPr lang="it-IT" sz="1400" b="1" dirty="0" smtClean="0">
                <a:solidFill>
                  <a:srgbClr val="0070C0"/>
                </a:solidFill>
              </a:rPr>
              <a:t>il </a:t>
            </a:r>
            <a:r>
              <a:rPr lang="it-IT" sz="1400" b="1" dirty="0">
                <a:solidFill>
                  <a:srgbClr val="0070C0"/>
                </a:solidFill>
              </a:rPr>
              <a:t>contratto </a:t>
            </a:r>
            <a:r>
              <a:rPr lang="it-IT" sz="1400" b="1" dirty="0" smtClean="0">
                <a:solidFill>
                  <a:srgbClr val="0070C0"/>
                </a:solidFill>
              </a:rPr>
              <a:t>sociale </a:t>
            </a:r>
            <a:r>
              <a:rPr lang="it-IT" sz="1400" dirty="0" smtClean="0">
                <a:solidFill>
                  <a:srgbClr val="0070C0"/>
                </a:solidFill>
              </a:rPr>
              <a:t>(il mezzo </a:t>
            </a:r>
            <a:r>
              <a:rPr lang="it-IT" sz="1400" dirty="0">
                <a:solidFill>
                  <a:srgbClr val="0070C0"/>
                </a:solidFill>
              </a:rPr>
              <a:t>attraverso cui avviene il passaggio dall’uno all’altro </a:t>
            </a:r>
            <a:r>
              <a:rPr lang="it-IT" sz="1400" dirty="0" smtClean="0">
                <a:solidFill>
                  <a:srgbClr val="0070C0"/>
                </a:solidFill>
              </a:rPr>
              <a:t>stato)</a:t>
            </a:r>
            <a:endParaRPr lang="it-IT" sz="1400" dirty="0">
              <a:solidFill>
                <a:srgbClr val="0070C0"/>
              </a:solidFill>
            </a:endParaRPr>
          </a:p>
        </p:txBody>
      </p:sp>
      <p:sp>
        <p:nvSpPr>
          <p:cNvPr id="8" name="Titolo 1"/>
          <p:cNvSpPr>
            <a:spLocks noGrp="1"/>
          </p:cNvSpPr>
          <p:nvPr>
            <p:ph type="title"/>
          </p:nvPr>
        </p:nvSpPr>
        <p:spPr>
          <a:xfrm>
            <a:off x="646111" y="2292440"/>
            <a:ext cx="10674419" cy="3631841"/>
          </a:xfrm>
          <a:ln>
            <a:solidFill>
              <a:schemeClr val="tx1"/>
            </a:solidFill>
          </a:ln>
        </p:spPr>
        <p:txBody>
          <a:bodyPr/>
          <a:lstStyle/>
          <a:p>
            <a:r>
              <a:rPr lang="it-IT" sz="1600" b="1" dirty="0" smtClean="0">
                <a:solidFill>
                  <a:srgbClr val="00B050"/>
                </a:solidFill>
              </a:rPr>
              <a:t>Ricapitolando</a:t>
            </a:r>
            <a:r>
              <a:rPr lang="it-IT" sz="1600" b="1" dirty="0">
                <a:solidFill>
                  <a:srgbClr val="00B050"/>
                </a:solidFill>
              </a:rPr>
              <a:t>…… il </a:t>
            </a:r>
            <a:r>
              <a:rPr lang="it-IT" sz="1600" b="1" dirty="0" smtClean="0">
                <a:solidFill>
                  <a:srgbClr val="00B050"/>
                </a:solidFill>
              </a:rPr>
              <a:t>giusnaturalismo</a:t>
            </a:r>
            <a:r>
              <a:rPr lang="it-IT" sz="1600" b="1" dirty="0">
                <a:solidFill>
                  <a:srgbClr val="00B050"/>
                </a:solidFill>
              </a:rPr>
              <a:t> </a:t>
            </a:r>
            <a:r>
              <a:rPr lang="it-IT" sz="1600" dirty="0">
                <a:solidFill>
                  <a:srgbClr val="00B050"/>
                </a:solidFill>
              </a:rPr>
              <a:t> </a:t>
            </a:r>
            <a:r>
              <a:rPr lang="it-IT" sz="800" dirty="0" smtClean="0"/>
              <a:t/>
            </a:r>
            <a:br>
              <a:rPr lang="it-IT" sz="800" dirty="0" smtClean="0"/>
            </a:br>
            <a:r>
              <a:rPr lang="it-IT" sz="1600" dirty="0"/>
              <a:t/>
            </a:r>
            <a:br>
              <a:rPr lang="it-IT" sz="1600" dirty="0"/>
            </a:br>
            <a:r>
              <a:rPr lang="it-IT" sz="1500" b="1" dirty="0" smtClean="0">
                <a:solidFill>
                  <a:srgbClr val="0070C0"/>
                </a:solidFill>
              </a:rPr>
              <a:t>1) </a:t>
            </a:r>
            <a:r>
              <a:rPr lang="it-IT" sz="1500" b="1" dirty="0">
                <a:solidFill>
                  <a:srgbClr val="0070C0"/>
                </a:solidFill>
              </a:rPr>
              <a:t>Laicizzazione dello Stato </a:t>
            </a:r>
            <a:r>
              <a:rPr lang="it-IT" sz="1500" b="1" dirty="0">
                <a:solidFill>
                  <a:srgbClr val="0070C0"/>
                </a:solidFill>
                <a:sym typeface="Symbol"/>
              </a:rPr>
              <a:t></a:t>
            </a:r>
            <a:r>
              <a:rPr lang="it-IT" sz="1500" b="1" dirty="0">
                <a:solidFill>
                  <a:srgbClr val="0070C0"/>
                </a:solidFill>
              </a:rPr>
              <a:t> teoria razionale dello Stato </a:t>
            </a:r>
            <a:r>
              <a:rPr lang="it-IT" sz="1500" dirty="0">
                <a:solidFill>
                  <a:srgbClr val="0070C0"/>
                </a:solidFill>
              </a:rPr>
              <a:t>ovvero costruire razionalmente una teoria dello Stato che prescinda totalmente ad qualsiasi apporto di carattere teologico</a:t>
            </a:r>
            <a:br>
              <a:rPr lang="it-IT" sz="1500" dirty="0">
                <a:solidFill>
                  <a:srgbClr val="0070C0"/>
                </a:solidFill>
              </a:rPr>
            </a:br>
            <a:r>
              <a:rPr lang="it-IT" sz="1500" dirty="0">
                <a:solidFill>
                  <a:srgbClr val="0070C0"/>
                </a:solidFill>
              </a:rPr>
              <a:t> </a:t>
            </a:r>
            <a:r>
              <a:rPr lang="it-IT" sz="1500" dirty="0" smtClean="0">
                <a:solidFill>
                  <a:srgbClr val="0070C0"/>
                </a:solidFill>
              </a:rPr>
              <a:t/>
            </a:r>
            <a:br>
              <a:rPr lang="it-IT" sz="1500" dirty="0" smtClean="0">
                <a:solidFill>
                  <a:srgbClr val="0070C0"/>
                </a:solidFill>
              </a:rPr>
            </a:br>
            <a:r>
              <a:rPr lang="it-IT" sz="1500" b="1" dirty="0" smtClean="0">
                <a:solidFill>
                  <a:srgbClr val="0070C0"/>
                </a:solidFill>
              </a:rPr>
              <a:t>2) </a:t>
            </a:r>
            <a:r>
              <a:rPr lang="it-IT" sz="1500" b="1" dirty="0">
                <a:solidFill>
                  <a:srgbClr val="0070C0"/>
                </a:solidFill>
              </a:rPr>
              <a:t>S</a:t>
            </a:r>
            <a:r>
              <a:rPr lang="it-IT" sz="1500" b="1" dirty="0" smtClean="0">
                <a:solidFill>
                  <a:srgbClr val="0070C0"/>
                </a:solidFill>
              </a:rPr>
              <a:t>ubordinazione </a:t>
            </a:r>
            <a:r>
              <a:rPr lang="it-IT" sz="1500" b="1" dirty="0">
                <a:solidFill>
                  <a:srgbClr val="0070C0"/>
                </a:solidFill>
              </a:rPr>
              <a:t>del principe alle leggi naturali che sono le leggi della ragione</a:t>
            </a:r>
            <a:r>
              <a:rPr lang="it-IT" sz="1500" dirty="0">
                <a:solidFill>
                  <a:srgbClr val="0070C0"/>
                </a:solidFill>
              </a:rPr>
              <a:t/>
            </a:r>
            <a:br>
              <a:rPr lang="it-IT" sz="1500" dirty="0">
                <a:solidFill>
                  <a:srgbClr val="0070C0"/>
                </a:solidFill>
              </a:rPr>
            </a:br>
            <a:r>
              <a:rPr lang="it-IT" sz="1500" b="1" dirty="0">
                <a:solidFill>
                  <a:srgbClr val="0070C0"/>
                </a:solidFill>
              </a:rPr>
              <a:t>  </a:t>
            </a:r>
            <a:r>
              <a:rPr lang="it-IT" sz="1500" dirty="0">
                <a:solidFill>
                  <a:srgbClr val="0070C0"/>
                </a:solidFill>
              </a:rPr>
              <a:t/>
            </a:r>
            <a:br>
              <a:rPr lang="it-IT" sz="1500" dirty="0">
                <a:solidFill>
                  <a:srgbClr val="0070C0"/>
                </a:solidFill>
              </a:rPr>
            </a:br>
            <a:r>
              <a:rPr lang="it-IT" sz="1500" b="1" dirty="0">
                <a:solidFill>
                  <a:srgbClr val="0070C0"/>
                </a:solidFill>
              </a:rPr>
              <a:t>3) </a:t>
            </a:r>
            <a:r>
              <a:rPr lang="it-IT" sz="1500" b="1" dirty="0" smtClean="0">
                <a:solidFill>
                  <a:srgbClr val="0070C0"/>
                </a:solidFill>
              </a:rPr>
              <a:t>Primato </a:t>
            </a:r>
            <a:r>
              <a:rPr lang="it-IT" sz="1500" b="1" dirty="0">
                <a:solidFill>
                  <a:srgbClr val="0070C0"/>
                </a:solidFill>
              </a:rPr>
              <a:t>della legge </a:t>
            </a:r>
            <a:r>
              <a:rPr lang="it-IT" sz="1500" dirty="0">
                <a:solidFill>
                  <a:srgbClr val="0070C0"/>
                </a:solidFill>
              </a:rPr>
              <a:t>[l’atto specifico attraverso cui  si esplica la razionalità dello Stato] </a:t>
            </a:r>
            <a:r>
              <a:rPr lang="it-IT" sz="1500" b="1" dirty="0">
                <a:solidFill>
                  <a:srgbClr val="0070C0"/>
                </a:solidFill>
              </a:rPr>
              <a:t>sulla consuetudine </a:t>
            </a:r>
            <a:r>
              <a:rPr lang="it-IT" sz="1500" dirty="0">
                <a:solidFill>
                  <a:srgbClr val="0070C0"/>
                </a:solidFill>
              </a:rPr>
              <a:t/>
            </a:r>
            <a:br>
              <a:rPr lang="it-IT" sz="1500" dirty="0">
                <a:solidFill>
                  <a:srgbClr val="0070C0"/>
                </a:solidFill>
              </a:rPr>
            </a:br>
            <a:r>
              <a:rPr lang="it-IT" sz="1500" dirty="0">
                <a:solidFill>
                  <a:srgbClr val="0070C0"/>
                </a:solidFill>
              </a:rPr>
              <a:t> </a:t>
            </a:r>
            <a:br>
              <a:rPr lang="it-IT" sz="1500" dirty="0">
                <a:solidFill>
                  <a:srgbClr val="0070C0"/>
                </a:solidFill>
              </a:rPr>
            </a:br>
            <a:r>
              <a:rPr lang="it-IT" sz="1500" b="1" dirty="0">
                <a:solidFill>
                  <a:srgbClr val="0070C0"/>
                </a:solidFill>
              </a:rPr>
              <a:t>4) </a:t>
            </a:r>
            <a:r>
              <a:rPr lang="it-IT" sz="1500" b="1" dirty="0" smtClean="0">
                <a:solidFill>
                  <a:srgbClr val="0070C0"/>
                </a:solidFill>
              </a:rPr>
              <a:t>rapporti </a:t>
            </a:r>
            <a:r>
              <a:rPr lang="it-IT" sz="1500" b="1" dirty="0">
                <a:solidFill>
                  <a:srgbClr val="0070C0"/>
                </a:solidFill>
              </a:rPr>
              <a:t>interpersonali</a:t>
            </a:r>
            <a:r>
              <a:rPr lang="it-IT" sz="1500" dirty="0">
                <a:solidFill>
                  <a:srgbClr val="0070C0"/>
                </a:solidFill>
              </a:rPr>
              <a:t> </a:t>
            </a:r>
            <a:r>
              <a:rPr lang="it-IT" sz="1500" b="1" dirty="0" smtClean="0">
                <a:solidFill>
                  <a:srgbClr val="0070C0"/>
                </a:solidFill>
              </a:rPr>
              <a:t>- cioè </a:t>
            </a:r>
            <a:r>
              <a:rPr lang="it-IT" sz="1500" b="1" dirty="0">
                <a:solidFill>
                  <a:srgbClr val="0070C0"/>
                </a:solidFill>
              </a:rPr>
              <a:t>tramite </a:t>
            </a:r>
            <a:r>
              <a:rPr lang="it-IT" sz="1500" b="1" dirty="0" smtClean="0">
                <a:solidFill>
                  <a:srgbClr val="0070C0"/>
                </a:solidFill>
              </a:rPr>
              <a:t>leggi - tra </a:t>
            </a:r>
            <a:r>
              <a:rPr lang="it-IT" sz="1500" b="1" dirty="0">
                <a:solidFill>
                  <a:srgbClr val="0070C0"/>
                </a:solidFill>
              </a:rPr>
              <a:t>principe e </a:t>
            </a:r>
            <a:r>
              <a:rPr lang="it-IT" sz="1500" b="1" dirty="0" smtClean="0">
                <a:solidFill>
                  <a:srgbClr val="0070C0"/>
                </a:solidFill>
              </a:rPr>
              <a:t>funzionari e tra funzionari </a:t>
            </a:r>
            <a:r>
              <a:rPr lang="it-IT" sz="1500" b="1" dirty="0">
                <a:solidFill>
                  <a:srgbClr val="0070C0"/>
                </a:solidFill>
              </a:rPr>
              <a:t>e </a:t>
            </a:r>
            <a:r>
              <a:rPr lang="it-IT" sz="1500" b="1" dirty="0" smtClean="0">
                <a:solidFill>
                  <a:srgbClr val="0070C0"/>
                </a:solidFill>
              </a:rPr>
              <a:t>sudditi</a:t>
            </a:r>
            <a:r>
              <a:rPr lang="it-IT" sz="1500" dirty="0">
                <a:solidFill>
                  <a:srgbClr val="0070C0"/>
                </a:solidFill>
              </a:rPr>
              <a:t/>
            </a:r>
            <a:br>
              <a:rPr lang="it-IT" sz="1500" dirty="0">
                <a:solidFill>
                  <a:srgbClr val="0070C0"/>
                </a:solidFill>
              </a:rPr>
            </a:br>
            <a:r>
              <a:rPr lang="it-IT" sz="1500" dirty="0">
                <a:solidFill>
                  <a:srgbClr val="0070C0"/>
                </a:solidFill>
              </a:rPr>
              <a:t>  </a:t>
            </a:r>
            <a:br>
              <a:rPr lang="it-IT" sz="1500" dirty="0">
                <a:solidFill>
                  <a:srgbClr val="0070C0"/>
                </a:solidFill>
              </a:rPr>
            </a:br>
            <a:r>
              <a:rPr lang="it-IT" sz="1500" b="1" dirty="0">
                <a:solidFill>
                  <a:srgbClr val="0070C0"/>
                </a:solidFill>
              </a:rPr>
              <a:t>5) </a:t>
            </a:r>
            <a:r>
              <a:rPr lang="it-IT" sz="1500" b="1" dirty="0" smtClean="0">
                <a:solidFill>
                  <a:srgbClr val="0070C0"/>
                </a:solidFill>
              </a:rPr>
              <a:t>concezione </a:t>
            </a:r>
            <a:r>
              <a:rPr lang="it-IT" sz="1500" b="1" dirty="0" err="1">
                <a:solidFill>
                  <a:srgbClr val="0070C0"/>
                </a:solidFill>
              </a:rPr>
              <a:t>antipaternalistica</a:t>
            </a:r>
            <a:r>
              <a:rPr lang="it-IT" sz="1500" b="1" dirty="0">
                <a:solidFill>
                  <a:srgbClr val="0070C0"/>
                </a:solidFill>
              </a:rPr>
              <a:t> del potere statale</a:t>
            </a:r>
            <a:r>
              <a:rPr lang="it-IT" sz="1500" dirty="0">
                <a:solidFill>
                  <a:srgbClr val="0070C0"/>
                </a:solidFill>
              </a:rPr>
              <a:t/>
            </a:r>
            <a:br>
              <a:rPr lang="it-IT" sz="1500" dirty="0">
                <a:solidFill>
                  <a:srgbClr val="0070C0"/>
                </a:solidFill>
              </a:rPr>
            </a:br>
            <a:r>
              <a:rPr lang="it-IT" sz="1500" b="1" dirty="0">
                <a:solidFill>
                  <a:srgbClr val="0070C0"/>
                </a:solidFill>
              </a:rPr>
              <a:t> </a:t>
            </a:r>
            <a:r>
              <a:rPr lang="it-IT" sz="1500" dirty="0">
                <a:solidFill>
                  <a:srgbClr val="0070C0"/>
                </a:solidFill>
              </a:rPr>
              <a:t/>
            </a:r>
            <a:br>
              <a:rPr lang="it-IT" sz="1500" dirty="0">
                <a:solidFill>
                  <a:srgbClr val="0070C0"/>
                </a:solidFill>
              </a:rPr>
            </a:br>
            <a:r>
              <a:rPr lang="it-IT" sz="1500" b="1" dirty="0">
                <a:solidFill>
                  <a:srgbClr val="0070C0"/>
                </a:solidFill>
              </a:rPr>
              <a:t>6) </a:t>
            </a:r>
            <a:r>
              <a:rPr lang="it-IT" sz="1500" b="1" dirty="0" smtClean="0">
                <a:solidFill>
                  <a:srgbClr val="0070C0"/>
                </a:solidFill>
              </a:rPr>
              <a:t>una </a:t>
            </a:r>
            <a:r>
              <a:rPr lang="it-IT" sz="1500" b="1" dirty="0">
                <a:solidFill>
                  <a:srgbClr val="0070C0"/>
                </a:solidFill>
              </a:rPr>
              <a:t>volta costituito lo Stato ogni altra forma di associazione </a:t>
            </a:r>
            <a:r>
              <a:rPr lang="it-IT" sz="1500" b="1" dirty="0" smtClean="0">
                <a:solidFill>
                  <a:srgbClr val="0070C0"/>
                </a:solidFill>
              </a:rPr>
              <a:t>cessa </a:t>
            </a:r>
            <a:r>
              <a:rPr lang="it-IT" sz="1500" b="1" dirty="0">
                <a:solidFill>
                  <a:srgbClr val="0070C0"/>
                </a:solidFill>
              </a:rPr>
              <a:t>di aver qualsiasi valore di ordinamento giuridico autonomo  [sovranità dello Stato</a:t>
            </a:r>
            <a:r>
              <a:rPr lang="it-IT" sz="1500" b="1" dirty="0" smtClean="0">
                <a:solidFill>
                  <a:srgbClr val="0070C0"/>
                </a:solidFill>
              </a:rPr>
              <a:t>]</a:t>
            </a:r>
            <a:endParaRPr lang="it-IT" sz="1500" i="1" dirty="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949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9"/>
            <a:ext cx="10610024" cy="2741242"/>
          </a:xfrm>
          <a:ln>
            <a:solidFill>
              <a:schemeClr val="tx1"/>
            </a:solidFill>
          </a:ln>
        </p:spPr>
        <p:txBody>
          <a:bodyPr/>
          <a:lstStyle/>
          <a:p>
            <a:r>
              <a:rPr lang="it-IT" sz="1600" b="1" dirty="0" smtClean="0">
                <a:solidFill>
                  <a:srgbClr val="0070C0"/>
                </a:solidFill>
              </a:rPr>
              <a:t>5</a:t>
            </a:r>
            <a:r>
              <a:rPr lang="it-IT" sz="1600" b="1" dirty="0">
                <a:solidFill>
                  <a:srgbClr val="0070C0"/>
                </a:solidFill>
              </a:rPr>
              <a:t>) l’impostazione dei diritti dal punto di vista del positivismo giuridico</a:t>
            </a:r>
            <a:r>
              <a:rPr lang="it-IT" sz="1600" dirty="0">
                <a:solidFill>
                  <a:srgbClr val="0070C0"/>
                </a:solidFill>
              </a:rPr>
              <a:t> ( secolo XIX)</a:t>
            </a:r>
            <a:r>
              <a:rPr lang="it-IT" sz="1600" b="1" dirty="0">
                <a:solidFill>
                  <a:srgbClr val="0070C0"/>
                </a:solidFill>
              </a:rPr>
              <a:t/>
            </a:r>
            <a:br>
              <a:rPr lang="it-IT" sz="1600" b="1" dirty="0">
                <a:solidFill>
                  <a:srgbClr val="0070C0"/>
                </a:solidFill>
              </a:rPr>
            </a:br>
            <a:r>
              <a:rPr lang="it-IT" sz="1600" dirty="0">
                <a:solidFill>
                  <a:srgbClr val="0070C0"/>
                </a:solidFill>
              </a:rPr>
              <a:t> </a:t>
            </a:r>
            <a:r>
              <a:rPr lang="it-IT" sz="1600" b="1" dirty="0">
                <a:solidFill>
                  <a:srgbClr val="0070C0"/>
                </a:solidFill>
              </a:rPr>
              <a:t/>
            </a:r>
            <a:br>
              <a:rPr lang="it-IT" sz="1600" b="1" dirty="0">
                <a:solidFill>
                  <a:srgbClr val="0070C0"/>
                </a:solidFill>
              </a:rPr>
            </a:br>
            <a:r>
              <a:rPr lang="it-IT" sz="1500" b="1" dirty="0" smtClean="0">
                <a:solidFill>
                  <a:srgbClr val="0070C0"/>
                </a:solidFill>
              </a:rPr>
              <a:t>Il </a:t>
            </a:r>
            <a:r>
              <a:rPr lang="it-IT" sz="1500" b="1" dirty="0">
                <a:solidFill>
                  <a:srgbClr val="0070C0"/>
                </a:solidFill>
              </a:rPr>
              <a:t>XIX secolo si configura come l’età dello Stato di diritto,</a:t>
            </a:r>
            <a:r>
              <a:rPr lang="it-IT" sz="1500" dirty="0">
                <a:solidFill>
                  <a:srgbClr val="0070C0"/>
                </a:solidFill>
              </a:rPr>
              <a:t> imperniati sui seguenti principi:</a:t>
            </a:r>
            <a:br>
              <a:rPr lang="it-IT" sz="1500" dirty="0">
                <a:solidFill>
                  <a:srgbClr val="0070C0"/>
                </a:solidFill>
              </a:rPr>
            </a:br>
            <a:r>
              <a:rPr lang="it-IT" sz="1500" b="1" dirty="0">
                <a:solidFill>
                  <a:srgbClr val="0070C0"/>
                </a:solidFill>
              </a:rPr>
              <a:t>a)</a:t>
            </a:r>
            <a:r>
              <a:rPr lang="it-IT" sz="1500" dirty="0">
                <a:solidFill>
                  <a:srgbClr val="0070C0"/>
                </a:solidFill>
              </a:rPr>
              <a:t> </a:t>
            </a:r>
            <a:r>
              <a:rPr lang="it-IT" sz="1500" i="1" dirty="0">
                <a:solidFill>
                  <a:srgbClr val="0070C0"/>
                </a:solidFill>
              </a:rPr>
              <a:t>rappresentanza politica</a:t>
            </a:r>
            <a:r>
              <a:rPr lang="it-IT" sz="1500" dirty="0">
                <a:solidFill>
                  <a:srgbClr val="0070C0"/>
                </a:solidFill>
              </a:rPr>
              <a:t/>
            </a:r>
            <a:br>
              <a:rPr lang="it-IT" sz="1500" dirty="0">
                <a:solidFill>
                  <a:srgbClr val="0070C0"/>
                </a:solidFill>
              </a:rPr>
            </a:br>
            <a:r>
              <a:rPr lang="it-IT" sz="1500" b="1" dirty="0">
                <a:solidFill>
                  <a:srgbClr val="0070C0"/>
                </a:solidFill>
              </a:rPr>
              <a:t>b)</a:t>
            </a:r>
            <a:r>
              <a:rPr lang="it-IT" sz="1500" dirty="0">
                <a:solidFill>
                  <a:srgbClr val="0070C0"/>
                </a:solidFill>
              </a:rPr>
              <a:t> </a:t>
            </a:r>
            <a:r>
              <a:rPr lang="it-IT" sz="1500" i="1" dirty="0">
                <a:solidFill>
                  <a:srgbClr val="0070C0"/>
                </a:solidFill>
              </a:rPr>
              <a:t>separazione dei poteri</a:t>
            </a:r>
            <a:r>
              <a:rPr lang="it-IT" sz="1500" dirty="0">
                <a:solidFill>
                  <a:srgbClr val="0070C0"/>
                </a:solidFill>
              </a:rPr>
              <a:t/>
            </a:r>
            <a:br>
              <a:rPr lang="it-IT" sz="1500" dirty="0">
                <a:solidFill>
                  <a:srgbClr val="0070C0"/>
                </a:solidFill>
              </a:rPr>
            </a:br>
            <a:r>
              <a:rPr lang="it-IT" sz="1500" b="1" dirty="0">
                <a:solidFill>
                  <a:srgbClr val="0070C0"/>
                </a:solidFill>
              </a:rPr>
              <a:t>c)</a:t>
            </a:r>
            <a:r>
              <a:rPr lang="it-IT" sz="1500" dirty="0">
                <a:solidFill>
                  <a:srgbClr val="0070C0"/>
                </a:solidFill>
              </a:rPr>
              <a:t> </a:t>
            </a:r>
            <a:r>
              <a:rPr lang="it-IT" sz="1500" i="1" dirty="0">
                <a:solidFill>
                  <a:srgbClr val="0070C0"/>
                </a:solidFill>
              </a:rPr>
              <a:t>introduzione della giustizia amministrativa</a:t>
            </a:r>
            <a:r>
              <a:rPr lang="it-IT" sz="1500" dirty="0">
                <a:solidFill>
                  <a:srgbClr val="0070C0"/>
                </a:solidFill>
              </a:rPr>
              <a:t> (cioè del controllo di conformità degli atti dell’amministrazione alle leggi dello Stato)</a:t>
            </a:r>
            <a:br>
              <a:rPr lang="it-IT" sz="1500" dirty="0">
                <a:solidFill>
                  <a:srgbClr val="0070C0"/>
                </a:solidFill>
              </a:rPr>
            </a:br>
            <a:r>
              <a:rPr lang="it-IT" sz="1500" dirty="0">
                <a:solidFill>
                  <a:srgbClr val="0070C0"/>
                </a:solidFill>
              </a:rPr>
              <a:t> </a:t>
            </a:r>
            <a:br>
              <a:rPr lang="it-IT" sz="1500" dirty="0">
                <a:solidFill>
                  <a:srgbClr val="0070C0"/>
                </a:solidFill>
              </a:rPr>
            </a:br>
            <a:r>
              <a:rPr lang="it-IT" sz="1500" dirty="0">
                <a:solidFill>
                  <a:srgbClr val="0070C0"/>
                </a:solidFill>
              </a:rPr>
              <a:t>Ora il fondamento dei diritti dei cittadini è individuato nella legge dello Stato e non più nell’ipotesi di diritti naturali antecedenti quelli </a:t>
            </a:r>
            <a:r>
              <a:rPr lang="it-IT" sz="1500" dirty="0" smtClean="0">
                <a:solidFill>
                  <a:srgbClr val="0070C0"/>
                </a:solidFill>
              </a:rPr>
              <a:t>positivi</a:t>
            </a:r>
            <a:endParaRPr lang="it-IT" sz="1500" i="1" dirty="0">
              <a:solidFill>
                <a:srgbClr val="0070C0"/>
              </a:solidFill>
            </a:endParaRPr>
          </a:p>
        </p:txBody>
      </p:sp>
      <p:sp>
        <p:nvSpPr>
          <p:cNvPr id="4" name="Titolo 1"/>
          <p:cNvSpPr txBox="1">
            <a:spLocks/>
          </p:cNvSpPr>
          <p:nvPr/>
        </p:nvSpPr>
        <p:spPr>
          <a:xfrm>
            <a:off x="642898" y="3605017"/>
            <a:ext cx="10651874" cy="2182793"/>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dirty="0" smtClean="0">
                <a:solidFill>
                  <a:srgbClr val="0070C0"/>
                </a:solidFill>
              </a:rPr>
              <a:t>6) la concezione costituzionalistica dei diritti </a:t>
            </a:r>
            <a:r>
              <a:rPr lang="it-IT" sz="1600" dirty="0" smtClean="0">
                <a:solidFill>
                  <a:srgbClr val="0070C0"/>
                </a:solidFill>
              </a:rPr>
              <a:t>(secolo XX)</a:t>
            </a:r>
            <a:r>
              <a:rPr lang="it-IT" sz="1600" b="1" dirty="0" smtClean="0">
                <a:solidFill>
                  <a:srgbClr val="0070C0"/>
                </a:solidFill>
              </a:rPr>
              <a:t/>
            </a:r>
            <a:br>
              <a:rPr lang="it-IT" sz="1600" b="1" dirty="0" smtClean="0">
                <a:solidFill>
                  <a:srgbClr val="0070C0"/>
                </a:solidFill>
              </a:rPr>
            </a:br>
            <a:r>
              <a:rPr lang="it-IT" sz="2400" b="1" dirty="0" smtClean="0">
                <a:solidFill>
                  <a:srgbClr val="0070C0"/>
                </a:solidFill>
              </a:rPr>
              <a:t/>
            </a:r>
            <a:br>
              <a:rPr lang="it-IT" sz="2400" b="1" dirty="0" smtClean="0">
                <a:solidFill>
                  <a:srgbClr val="0070C0"/>
                </a:solidFill>
              </a:rPr>
            </a:br>
            <a:r>
              <a:rPr lang="it-IT" sz="1500" dirty="0" smtClean="0">
                <a:solidFill>
                  <a:srgbClr val="0070C0"/>
                </a:solidFill>
              </a:rPr>
              <a:t>Dalla </a:t>
            </a:r>
            <a:r>
              <a:rPr lang="it-IT" sz="1500" dirty="0">
                <a:solidFill>
                  <a:srgbClr val="0070C0"/>
                </a:solidFill>
              </a:rPr>
              <a:t>prima metà del ‘900 il nuovo fondamento dei diritti dei cittadini </a:t>
            </a:r>
            <a:r>
              <a:rPr lang="it-IT" sz="1500" u="sng" dirty="0">
                <a:solidFill>
                  <a:srgbClr val="0070C0"/>
                </a:solidFill>
              </a:rPr>
              <a:t>non è più nella legge ma nella Costituzione</a:t>
            </a:r>
            <a:r>
              <a:rPr lang="it-IT" sz="1500" dirty="0">
                <a:solidFill>
                  <a:srgbClr val="0070C0"/>
                </a:solidFill>
              </a:rPr>
              <a:t> </a:t>
            </a:r>
          </a:p>
          <a:p>
            <a:r>
              <a:rPr lang="it-IT" sz="1500" b="1" dirty="0">
                <a:solidFill>
                  <a:srgbClr val="0070C0"/>
                </a:solidFill>
              </a:rPr>
              <a:t> </a:t>
            </a:r>
            <a:endParaRPr lang="it-IT" sz="1500" dirty="0">
              <a:solidFill>
                <a:srgbClr val="0070C0"/>
              </a:solidFill>
            </a:endParaRPr>
          </a:p>
          <a:p>
            <a:r>
              <a:rPr lang="it-IT" sz="1500" b="1" dirty="0">
                <a:solidFill>
                  <a:srgbClr val="0070C0"/>
                </a:solidFill>
              </a:rPr>
              <a:t>L’età delle democrazie </a:t>
            </a:r>
            <a:r>
              <a:rPr lang="it-IT" sz="1500" dirty="0">
                <a:solidFill>
                  <a:srgbClr val="0070C0"/>
                </a:solidFill>
              </a:rPr>
              <a:t>è imperniata sui seguenti principi:</a:t>
            </a:r>
          </a:p>
          <a:p>
            <a:r>
              <a:rPr lang="it-IT" sz="1500" b="1" dirty="0">
                <a:solidFill>
                  <a:srgbClr val="0070C0"/>
                </a:solidFill>
              </a:rPr>
              <a:t>a)</a:t>
            </a:r>
            <a:r>
              <a:rPr lang="it-IT" sz="1500" dirty="0">
                <a:solidFill>
                  <a:srgbClr val="0070C0"/>
                </a:solidFill>
              </a:rPr>
              <a:t> </a:t>
            </a:r>
            <a:r>
              <a:rPr lang="it-IT" sz="1500" i="1" dirty="0">
                <a:solidFill>
                  <a:srgbClr val="0070C0"/>
                </a:solidFill>
              </a:rPr>
              <a:t>superiorità ed inviolabilità dei diritti da parte delle maggioranze parlamentari</a:t>
            </a:r>
            <a:endParaRPr lang="it-IT" sz="1500" dirty="0">
              <a:solidFill>
                <a:srgbClr val="0070C0"/>
              </a:solidFill>
            </a:endParaRPr>
          </a:p>
          <a:p>
            <a:r>
              <a:rPr lang="it-IT" sz="1500" b="1" dirty="0">
                <a:solidFill>
                  <a:srgbClr val="0070C0"/>
                </a:solidFill>
              </a:rPr>
              <a:t>b)</a:t>
            </a:r>
            <a:r>
              <a:rPr lang="it-IT" sz="1500" dirty="0">
                <a:solidFill>
                  <a:srgbClr val="0070C0"/>
                </a:solidFill>
              </a:rPr>
              <a:t> </a:t>
            </a:r>
            <a:r>
              <a:rPr lang="it-IT" sz="1500" i="1" dirty="0">
                <a:solidFill>
                  <a:srgbClr val="0070C0"/>
                </a:solidFill>
              </a:rPr>
              <a:t>controllo di costituzionalità delle leggi</a:t>
            </a:r>
            <a:endParaRPr lang="it-IT" sz="1500" dirty="0">
              <a:solidFill>
                <a:srgbClr val="0070C0"/>
              </a:solidFill>
            </a:endParaRPr>
          </a:p>
          <a:p>
            <a:r>
              <a:rPr lang="it-IT" sz="1500" b="1" dirty="0">
                <a:solidFill>
                  <a:srgbClr val="0070C0"/>
                </a:solidFill>
              </a:rPr>
              <a:t>c) </a:t>
            </a:r>
            <a:r>
              <a:rPr lang="it-IT" sz="1500" i="1" dirty="0">
                <a:solidFill>
                  <a:srgbClr val="0070C0"/>
                </a:solidFill>
              </a:rPr>
              <a:t>introduzione dei diritti sociali</a:t>
            </a:r>
            <a:endParaRPr lang="it-IT" sz="1500" dirty="0">
              <a:solidFill>
                <a:srgbClr val="0070C0"/>
              </a:solidFill>
            </a:endParaRPr>
          </a:p>
          <a:p>
            <a:r>
              <a:rPr lang="it-IT" sz="1600" i="1" dirty="0">
                <a:solidFill>
                  <a:srgbClr val="0070C0"/>
                </a:solidFill>
              </a:rPr>
              <a:t> </a:t>
            </a:r>
            <a:endParaRPr lang="it-IT" sz="1600" dirty="0">
              <a:solidFill>
                <a:srgbClr val="0070C0"/>
              </a:solidFill>
            </a:endParaRPr>
          </a:p>
          <a:p>
            <a:r>
              <a:rPr lang="it-IT" sz="1600" dirty="0" smtClean="0">
                <a:solidFill>
                  <a:srgbClr val="0070C0"/>
                </a:solidFill>
              </a:rPr>
              <a:t/>
            </a:r>
            <a:br>
              <a:rPr lang="it-IT" sz="1600" dirty="0" smtClean="0">
                <a:solidFill>
                  <a:srgbClr val="0070C0"/>
                </a:solidFill>
              </a:rPr>
            </a:br>
            <a:endParaRPr lang="it-IT" sz="1600" i="1" dirty="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2027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9"/>
            <a:ext cx="10610024" cy="5407168"/>
          </a:xfrm>
          <a:ln>
            <a:solidFill>
              <a:schemeClr val="tx1"/>
            </a:solidFill>
          </a:ln>
        </p:spPr>
        <p:txBody>
          <a:bodyPr/>
          <a:lstStyle/>
          <a:p>
            <a:r>
              <a:rPr lang="it-IT" sz="1600" b="1" dirty="0" smtClean="0">
                <a:solidFill>
                  <a:srgbClr val="00B050"/>
                </a:solidFill>
              </a:rPr>
              <a:t>I diritti di cittadinanza</a:t>
            </a:r>
            <a:r>
              <a:rPr lang="it-IT" sz="1600" dirty="0" smtClean="0"/>
              <a:t/>
            </a:r>
            <a:br>
              <a:rPr lang="it-IT" sz="1600" dirty="0" smtClean="0"/>
            </a:br>
            <a:r>
              <a:rPr lang="it-IT" sz="1600" b="1" dirty="0" smtClean="0"/>
              <a:t/>
            </a:r>
            <a:br>
              <a:rPr lang="it-IT" sz="1600" b="1" dirty="0" smtClean="0"/>
            </a:br>
            <a:r>
              <a:rPr lang="it-IT" sz="1600" dirty="0" smtClean="0"/>
              <a:t> </a:t>
            </a:r>
            <a:r>
              <a:rPr lang="it-IT" sz="1600" b="1" dirty="0" smtClean="0"/>
              <a:t/>
            </a:r>
            <a:br>
              <a:rPr lang="it-IT" sz="1600" b="1" dirty="0" smtClean="0"/>
            </a:br>
            <a:r>
              <a:rPr lang="it-IT" sz="1600" b="1" dirty="0" smtClean="0">
                <a:solidFill>
                  <a:srgbClr val="0070C0"/>
                </a:solidFill>
              </a:rPr>
              <a:t>La democratizzazione non consiste più nella conquista del suffragio universale.</a:t>
            </a: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sym typeface="Wingdings"/>
              </a:rPr>
              <a:t></a:t>
            </a:r>
            <a:r>
              <a:rPr lang="it-IT" sz="1600" dirty="0" smtClean="0">
                <a:solidFill>
                  <a:srgbClr val="0070C0"/>
                </a:solidFill>
              </a:rPr>
              <a:t>nella concezione moderna di democrazia, i diritti politici si accompagnano ai diritti civili e a quelli sociali formando un insieme di </a:t>
            </a:r>
            <a:r>
              <a:rPr lang="it-IT" sz="1600" u="dbl" dirty="0" smtClean="0">
                <a:solidFill>
                  <a:srgbClr val="0070C0"/>
                </a:solidFill>
              </a:rPr>
              <a:t>diritti di cittadinanza</a:t>
            </a:r>
            <a:r>
              <a:rPr lang="it-IT" sz="1600" dirty="0" smtClean="0">
                <a:solidFill>
                  <a:srgbClr val="0070C0"/>
                </a:solidFill>
              </a:rPr>
              <a:t>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altLang="it-IT" sz="1600" b="1" dirty="0" smtClean="0">
                <a:solidFill>
                  <a:srgbClr val="0070C0"/>
                </a:solidFill>
                <a:cs typeface="Arial" pitchFamily="34" charset="0"/>
              </a:rPr>
              <a:t>Elementi essenziali della cittadinanza      </a:t>
            </a:r>
            <a:br>
              <a:rPr lang="it-IT" altLang="it-IT" sz="1600" b="1" dirty="0" smtClean="0">
                <a:solidFill>
                  <a:srgbClr val="0070C0"/>
                </a:solidFill>
                <a:cs typeface="Arial" pitchFamily="34" charset="0"/>
              </a:rPr>
            </a:br>
            <a:r>
              <a:rPr lang="it-IT" altLang="it-IT" sz="1600" b="1" dirty="0">
                <a:solidFill>
                  <a:srgbClr val="0070C0"/>
                </a:solidFill>
                <a:cs typeface="Arial" pitchFamily="34" charset="0"/>
              </a:rPr>
              <a:t/>
            </a:r>
            <a:br>
              <a:rPr lang="it-IT" altLang="it-IT" sz="1600" b="1" dirty="0">
                <a:solidFill>
                  <a:srgbClr val="0070C0"/>
                </a:solidFill>
                <a:cs typeface="Arial" pitchFamily="34" charset="0"/>
              </a:rPr>
            </a:br>
            <a:r>
              <a:rPr lang="it-IT" altLang="it-IT" sz="1600" b="1" dirty="0" smtClean="0">
                <a:solidFill>
                  <a:srgbClr val="0070C0"/>
                </a:solidFill>
                <a:cs typeface="Arial" pitchFamily="34" charset="0"/>
              </a:rPr>
              <a:t/>
            </a:r>
            <a:br>
              <a:rPr lang="it-IT" altLang="it-IT" sz="1600" b="1" dirty="0" smtClean="0">
                <a:solidFill>
                  <a:srgbClr val="0070C0"/>
                </a:solidFill>
                <a:cs typeface="Arial" pitchFamily="34" charset="0"/>
              </a:rPr>
            </a:br>
            <a:r>
              <a:rPr lang="it-IT" altLang="it-IT" sz="1600" b="1" dirty="0">
                <a:solidFill>
                  <a:srgbClr val="0070C0"/>
                </a:solidFill>
                <a:cs typeface="Arial" pitchFamily="34" charset="0"/>
              </a:rPr>
              <a:t/>
            </a:r>
            <a:br>
              <a:rPr lang="it-IT" altLang="it-IT" sz="1600" b="1" dirty="0">
                <a:solidFill>
                  <a:srgbClr val="0070C0"/>
                </a:solidFill>
                <a:cs typeface="Arial" pitchFamily="34" charset="0"/>
              </a:rPr>
            </a:br>
            <a:r>
              <a:rPr lang="it-IT" altLang="it-IT" sz="1600" b="1" dirty="0" smtClean="0">
                <a:solidFill>
                  <a:srgbClr val="0070C0"/>
                </a:solidFill>
                <a:cs typeface="Arial" pitchFamily="34" charset="0"/>
              </a:rPr>
              <a:t> </a:t>
            </a:r>
            <a:r>
              <a:rPr lang="it-IT" altLang="it-IT" sz="1600" dirty="0">
                <a:solidFill>
                  <a:srgbClr val="0070C0"/>
                </a:solidFill>
                <a:cs typeface="Arial" pitchFamily="34" charset="0"/>
              </a:rPr>
              <a:t>Tipi di diritti</a:t>
            </a:r>
            <a:br>
              <a:rPr lang="it-IT" altLang="it-IT" sz="1600" dirty="0">
                <a:solidFill>
                  <a:srgbClr val="0070C0"/>
                </a:solidFill>
                <a:cs typeface="Arial" pitchFamily="34" charset="0"/>
              </a:rPr>
            </a:br>
            <a:r>
              <a:rPr lang="it-IT" altLang="it-IT" sz="1600" dirty="0">
                <a:solidFill>
                  <a:srgbClr val="0070C0"/>
                </a:solidFill>
                <a:cs typeface="Arial" pitchFamily="34" charset="0"/>
              </a:rPr>
              <a:t/>
            </a:r>
            <a:br>
              <a:rPr lang="it-IT" altLang="it-IT" sz="1600" dirty="0">
                <a:solidFill>
                  <a:srgbClr val="0070C0"/>
                </a:solidFill>
                <a:cs typeface="Arial" pitchFamily="34" charset="0"/>
              </a:rPr>
            </a:br>
            <a:r>
              <a:rPr lang="it-IT" altLang="it-IT" sz="1600" b="1" dirty="0">
                <a:solidFill>
                  <a:srgbClr val="00B050"/>
                </a:solidFill>
                <a:cs typeface="Arial" pitchFamily="34" charset="0"/>
              </a:rPr>
              <a:t>i diritti civili</a:t>
            </a:r>
            <a:r>
              <a:rPr lang="it-IT" altLang="it-IT" sz="1600" dirty="0">
                <a:solidFill>
                  <a:srgbClr val="0070C0"/>
                </a:solidFill>
                <a:cs typeface="Arial" pitchFamily="34" charset="0"/>
              </a:rPr>
              <a:t>: necessari per la libertà dell’individuo, libertà di parola, di pensiero, di fede, ecc.</a:t>
            </a:r>
            <a:br>
              <a:rPr lang="it-IT" altLang="it-IT" sz="1600" dirty="0">
                <a:solidFill>
                  <a:srgbClr val="0070C0"/>
                </a:solidFill>
                <a:cs typeface="Arial" pitchFamily="34" charset="0"/>
              </a:rPr>
            </a:br>
            <a:r>
              <a:rPr lang="it-IT" altLang="it-IT" sz="1600" dirty="0">
                <a:solidFill>
                  <a:srgbClr val="0070C0"/>
                </a:solidFill>
                <a:latin typeface="New York" charset="0"/>
                <a:cs typeface="Times New Roman" pitchFamily="18" charset="0"/>
              </a:rPr>
              <a:t/>
            </a:r>
            <a:br>
              <a:rPr lang="it-IT" altLang="it-IT" sz="1600" dirty="0">
                <a:solidFill>
                  <a:srgbClr val="0070C0"/>
                </a:solidFill>
                <a:latin typeface="New York" charset="0"/>
                <a:cs typeface="Times New Roman" pitchFamily="18" charset="0"/>
              </a:rPr>
            </a:br>
            <a:r>
              <a:rPr lang="it-IT" altLang="it-IT" sz="1600" b="1" dirty="0">
                <a:solidFill>
                  <a:srgbClr val="00B050"/>
                </a:solidFill>
                <a:cs typeface="Arial" pitchFamily="34" charset="0"/>
              </a:rPr>
              <a:t>diritti politic</a:t>
            </a:r>
            <a:r>
              <a:rPr lang="it-IT" altLang="it-IT" sz="1600" dirty="0">
                <a:solidFill>
                  <a:srgbClr val="00B050"/>
                </a:solidFill>
                <a:cs typeface="Arial" pitchFamily="34" charset="0"/>
              </a:rPr>
              <a:t>i:  </a:t>
            </a:r>
            <a:r>
              <a:rPr lang="it-IT" altLang="it-IT" sz="1600" dirty="0">
                <a:solidFill>
                  <a:srgbClr val="0070C0"/>
                </a:solidFill>
                <a:cs typeface="Arial" pitchFamily="34" charset="0"/>
              </a:rPr>
              <a:t>diritto a partecipare politicamente</a:t>
            </a:r>
            <a:br>
              <a:rPr lang="it-IT" altLang="it-IT" sz="1600" dirty="0">
                <a:solidFill>
                  <a:srgbClr val="0070C0"/>
                </a:solidFill>
                <a:cs typeface="Arial" pitchFamily="34" charset="0"/>
              </a:rPr>
            </a:br>
            <a:r>
              <a:rPr lang="it-IT" altLang="it-IT" sz="1600" dirty="0">
                <a:solidFill>
                  <a:srgbClr val="0070C0"/>
                </a:solidFill>
                <a:latin typeface="New York" charset="0"/>
                <a:cs typeface="Times New Roman" pitchFamily="18" charset="0"/>
              </a:rPr>
              <a:t/>
            </a:r>
            <a:br>
              <a:rPr lang="it-IT" altLang="it-IT" sz="1600" dirty="0">
                <a:solidFill>
                  <a:srgbClr val="0070C0"/>
                </a:solidFill>
                <a:latin typeface="New York" charset="0"/>
                <a:cs typeface="Times New Roman" pitchFamily="18" charset="0"/>
              </a:rPr>
            </a:br>
            <a:r>
              <a:rPr lang="it-IT" altLang="it-IT" sz="1600" b="1" dirty="0">
                <a:solidFill>
                  <a:srgbClr val="00B050"/>
                </a:solidFill>
                <a:cs typeface="Arial" pitchFamily="34" charset="0"/>
              </a:rPr>
              <a:t>diritti social</a:t>
            </a:r>
            <a:r>
              <a:rPr lang="it-IT" altLang="it-IT" sz="1600" dirty="0">
                <a:solidFill>
                  <a:srgbClr val="00B050"/>
                </a:solidFill>
                <a:cs typeface="Arial" pitchFamily="34" charset="0"/>
              </a:rPr>
              <a:t>i: </a:t>
            </a:r>
            <a:r>
              <a:rPr lang="it-IT" altLang="it-IT" sz="1600" dirty="0">
                <a:solidFill>
                  <a:srgbClr val="0070C0"/>
                </a:solidFill>
                <a:cs typeface="Arial" pitchFamily="34" charset="0"/>
              </a:rPr>
              <a:t>diritto al benessere economico e ad un certo standard di vita</a:t>
            </a:r>
            <a:r>
              <a:rPr lang="it-IT" altLang="it-IT" sz="1600" dirty="0">
                <a:solidFill>
                  <a:srgbClr val="0070C0"/>
                </a:solidFill>
                <a:latin typeface="Times New Roman" pitchFamily="18" charset="0"/>
              </a:rPr>
              <a:t/>
            </a:r>
            <a:br>
              <a:rPr lang="it-IT" altLang="it-IT" sz="1600" dirty="0">
                <a:solidFill>
                  <a:srgbClr val="0070C0"/>
                </a:solidFill>
                <a:latin typeface="Times New Roman" pitchFamily="18" charset="0"/>
              </a:rPr>
            </a:br>
            <a:r>
              <a:rPr lang="it-IT" altLang="it-IT" sz="1600" dirty="0" smtClean="0">
                <a:solidFill>
                  <a:srgbClr val="0070C0"/>
                </a:solidFill>
                <a:cs typeface="Arial" pitchFamily="34" charset="0"/>
              </a:rPr>
              <a:t/>
            </a:r>
            <a:br>
              <a:rPr lang="it-IT" altLang="it-IT" sz="1600" dirty="0" smtClean="0">
                <a:solidFill>
                  <a:srgbClr val="0070C0"/>
                </a:solidFill>
                <a:cs typeface="Arial" pitchFamily="34" charset="0"/>
              </a:rPr>
            </a:br>
            <a:endParaRPr lang="it-IT" sz="1500" i="1"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5832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1400530"/>
          </a:xfrm>
          <a:ln>
            <a:solidFill>
              <a:schemeClr val="tx1"/>
            </a:solidFill>
          </a:ln>
        </p:spPr>
        <p:txBody>
          <a:bodyPr/>
          <a:lstStyle/>
          <a:p>
            <a:pPr algn="ctr"/>
            <a:r>
              <a:rPr lang="it-IT" b="1" dirty="0" smtClean="0">
                <a:solidFill>
                  <a:srgbClr val="0070C0"/>
                </a:solidFill>
                <a:cs typeface="Times New Roman" panose="02020603050405020304" pitchFamily="18" charset="0"/>
              </a:rPr>
              <a:t>Thomas Hobbes</a:t>
            </a:r>
            <a:r>
              <a:rPr lang="it-IT" b="1" dirty="0">
                <a:cs typeface="Times New Roman" panose="02020603050405020304" pitchFamily="18" charset="0"/>
              </a:rPr>
              <a:t/>
            </a:r>
            <a:br>
              <a:rPr lang="it-IT" b="1" dirty="0">
                <a:cs typeface="Times New Roman" panose="02020603050405020304" pitchFamily="18" charset="0"/>
              </a:rPr>
            </a:br>
            <a:r>
              <a:rPr lang="it-IT" sz="2000" dirty="0">
                <a:solidFill>
                  <a:srgbClr val="00B050"/>
                </a:solidFill>
                <a:latin typeface="+mn-lt"/>
                <a:cs typeface="Times New Roman" panose="02020603050405020304" pitchFamily="18" charset="0"/>
              </a:rPr>
              <a:t>Malmesbury (Wiltshire) 1588 – </a:t>
            </a:r>
            <a:r>
              <a:rPr lang="it-IT" sz="2000" dirty="0" err="1">
                <a:solidFill>
                  <a:srgbClr val="00B050"/>
                </a:solidFill>
                <a:latin typeface="+mn-lt"/>
                <a:cs typeface="Times New Roman" panose="02020603050405020304" pitchFamily="18" charset="0"/>
              </a:rPr>
              <a:t>Hardwick</a:t>
            </a:r>
            <a:r>
              <a:rPr lang="it-IT" sz="2000" dirty="0">
                <a:solidFill>
                  <a:srgbClr val="00B050"/>
                </a:solidFill>
                <a:latin typeface="+mn-lt"/>
                <a:cs typeface="Times New Roman" panose="02020603050405020304" pitchFamily="18" charset="0"/>
              </a:rPr>
              <a:t> (</a:t>
            </a:r>
            <a:r>
              <a:rPr lang="it-IT" sz="2000" dirty="0" err="1">
                <a:solidFill>
                  <a:srgbClr val="00B050"/>
                </a:solidFill>
                <a:latin typeface="+mn-lt"/>
                <a:cs typeface="Times New Roman" panose="02020603050405020304" pitchFamily="18" charset="0"/>
              </a:rPr>
              <a:t>Derbyshire</a:t>
            </a:r>
            <a:r>
              <a:rPr lang="it-IT" sz="2000" dirty="0">
                <a:solidFill>
                  <a:srgbClr val="00B050"/>
                </a:solidFill>
                <a:latin typeface="+mn-lt"/>
                <a:cs typeface="Times New Roman" panose="02020603050405020304" pitchFamily="18" charset="0"/>
              </a:rPr>
              <a:t>) 1679</a:t>
            </a:r>
          </a:p>
        </p:txBody>
      </p:sp>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2305147"/>
            <a:ext cx="10470523" cy="3438830"/>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B050"/>
                </a:solidFill>
                <a:latin typeface="+mn-lt"/>
                <a:cs typeface="Times New Roman" panose="02020603050405020304" pitchFamily="18" charset="0"/>
              </a:rPr>
              <a:t>Introduzione </a:t>
            </a:r>
            <a:r>
              <a:rPr lang="it-IT" sz="2400" b="1" dirty="0" smtClean="0">
                <a:solidFill>
                  <a:srgbClr val="00B050"/>
                </a:solidFill>
                <a:latin typeface="+mn-lt"/>
                <a:cs typeface="Times New Roman" panose="02020603050405020304" pitchFamily="18" charset="0"/>
              </a:rPr>
              <a:t>storico-politica</a:t>
            </a:r>
          </a:p>
          <a:p>
            <a:r>
              <a:rPr lang="it-IT" sz="1600" dirty="0" smtClean="0">
                <a:solidFill>
                  <a:srgbClr val="0070C0"/>
                </a:solidFill>
              </a:rPr>
              <a:t>La filosofia </a:t>
            </a:r>
            <a:r>
              <a:rPr lang="it-IT" sz="1600" dirty="0">
                <a:solidFill>
                  <a:srgbClr val="0070C0"/>
                </a:solidFill>
              </a:rPr>
              <a:t>politica di Hobbes è fondata sulla </a:t>
            </a:r>
            <a:r>
              <a:rPr lang="it-IT" sz="1600" b="1" dirty="0">
                <a:solidFill>
                  <a:srgbClr val="0070C0"/>
                </a:solidFill>
              </a:rPr>
              <a:t>necessità di dare una risposta alla rottura dell’ordine politico medievale</a:t>
            </a:r>
            <a:r>
              <a:rPr lang="it-IT" sz="1600" dirty="0">
                <a:solidFill>
                  <a:srgbClr val="0070C0"/>
                </a:solidFill>
              </a:rPr>
              <a:t> attraverso una </a:t>
            </a:r>
            <a:r>
              <a:rPr lang="it-IT" sz="1600" b="1" dirty="0">
                <a:solidFill>
                  <a:srgbClr val="0070C0"/>
                </a:solidFill>
              </a:rPr>
              <a:t>politica</a:t>
            </a:r>
            <a:r>
              <a:rPr lang="it-IT" sz="1600" dirty="0">
                <a:solidFill>
                  <a:srgbClr val="0070C0"/>
                </a:solidFill>
              </a:rPr>
              <a:t> che </a:t>
            </a:r>
            <a:r>
              <a:rPr lang="it-IT" sz="1600" dirty="0" smtClean="0">
                <a:solidFill>
                  <a:srgbClr val="0070C0"/>
                </a:solidFill>
              </a:rPr>
              <a:t>diventi </a:t>
            </a:r>
            <a:r>
              <a:rPr lang="it-IT" sz="1600" dirty="0">
                <a:solidFill>
                  <a:srgbClr val="0070C0"/>
                </a:solidFill>
              </a:rPr>
              <a:t>scienza…cioè non </a:t>
            </a:r>
            <a:r>
              <a:rPr lang="it-IT" sz="1600" b="1" dirty="0">
                <a:solidFill>
                  <a:srgbClr val="0070C0"/>
                </a:solidFill>
              </a:rPr>
              <a:t>legittimata</a:t>
            </a:r>
            <a:r>
              <a:rPr lang="it-IT" sz="1600" dirty="0">
                <a:solidFill>
                  <a:srgbClr val="0070C0"/>
                </a:solidFill>
              </a:rPr>
              <a:t> dai vincoli tradizionali ma </a:t>
            </a:r>
            <a:r>
              <a:rPr lang="it-IT" sz="1600" b="1" dirty="0">
                <a:solidFill>
                  <a:srgbClr val="0070C0"/>
                </a:solidFill>
              </a:rPr>
              <a:t>dal consenso</a:t>
            </a:r>
            <a:r>
              <a:rPr lang="it-IT" sz="1600" dirty="0">
                <a:solidFill>
                  <a:srgbClr val="0070C0"/>
                </a:solidFill>
              </a:rPr>
              <a:t> di ogni individuo così da poter dare stabilità allo </a:t>
            </a:r>
            <a:r>
              <a:rPr lang="it-IT" sz="1600" dirty="0" smtClean="0">
                <a:solidFill>
                  <a:srgbClr val="0070C0"/>
                </a:solidFill>
              </a:rPr>
              <a:t>Stato</a:t>
            </a:r>
          </a:p>
          <a:p>
            <a:endParaRPr lang="it-IT" sz="1600" b="1" dirty="0" smtClean="0">
              <a:solidFill>
                <a:srgbClr val="0070C0"/>
              </a:solidFill>
            </a:endParaRPr>
          </a:p>
          <a:p>
            <a:r>
              <a:rPr lang="it-IT" sz="1600" b="1" dirty="0" smtClean="0">
                <a:solidFill>
                  <a:srgbClr val="0070C0"/>
                </a:solidFill>
              </a:rPr>
              <a:t>Hobbes</a:t>
            </a:r>
            <a:r>
              <a:rPr lang="it-IT" sz="1600" dirty="0" smtClean="0">
                <a:solidFill>
                  <a:srgbClr val="0070C0"/>
                </a:solidFill>
              </a:rPr>
              <a:t> </a:t>
            </a:r>
            <a:r>
              <a:rPr lang="it-IT" sz="1600" dirty="0">
                <a:solidFill>
                  <a:srgbClr val="0070C0"/>
                </a:solidFill>
              </a:rPr>
              <a:t>scrisse di politica partendo dal problema reale del suo tempo: </a:t>
            </a:r>
            <a:r>
              <a:rPr lang="it-IT" sz="1600" b="1" u="sng" dirty="0">
                <a:solidFill>
                  <a:srgbClr val="0070C0"/>
                </a:solidFill>
              </a:rPr>
              <a:t>il problema dell’unità dello Stato</a:t>
            </a:r>
            <a:r>
              <a:rPr lang="it-IT" sz="1600" u="sng" dirty="0">
                <a:solidFill>
                  <a:srgbClr val="0070C0"/>
                </a:solidFill>
              </a:rPr>
              <a:t>, </a:t>
            </a:r>
            <a:r>
              <a:rPr lang="it-IT" sz="1600" u="sng" dirty="0" smtClean="0">
                <a:solidFill>
                  <a:srgbClr val="0070C0"/>
                </a:solidFill>
              </a:rPr>
              <a:t>minacciata</a:t>
            </a:r>
            <a:endParaRPr lang="it-IT" sz="1600" dirty="0">
              <a:solidFill>
                <a:srgbClr val="0070C0"/>
              </a:solidFill>
            </a:endParaRPr>
          </a:p>
          <a:p>
            <a:pPr lvl="0"/>
            <a:r>
              <a:rPr lang="it-IT" sz="1600" b="1" i="1" dirty="0" smtClean="0">
                <a:solidFill>
                  <a:srgbClr val="0070C0"/>
                </a:solidFill>
              </a:rPr>
              <a:t>- dalle </a:t>
            </a:r>
            <a:r>
              <a:rPr lang="it-IT" sz="1600" b="1" i="1" dirty="0">
                <a:solidFill>
                  <a:srgbClr val="0070C0"/>
                </a:solidFill>
              </a:rPr>
              <a:t>discordie religiose e dal contrasto delle due potestà</a:t>
            </a:r>
            <a:endParaRPr lang="it-IT" sz="1600" dirty="0">
              <a:solidFill>
                <a:srgbClr val="0070C0"/>
              </a:solidFill>
            </a:endParaRPr>
          </a:p>
          <a:p>
            <a:pPr lvl="0"/>
            <a:r>
              <a:rPr lang="it-IT" sz="1600" b="1" i="1" dirty="0" smtClean="0">
                <a:solidFill>
                  <a:srgbClr val="0070C0"/>
                </a:solidFill>
              </a:rPr>
              <a:t> -dal </a:t>
            </a:r>
            <a:r>
              <a:rPr lang="it-IT" sz="1600" b="1" i="1" dirty="0">
                <a:solidFill>
                  <a:srgbClr val="0070C0"/>
                </a:solidFill>
              </a:rPr>
              <a:t>dissenso tra corona e Parlamento e dalla disputa intorno alla divisione dei </a:t>
            </a:r>
            <a:r>
              <a:rPr lang="it-IT" sz="1600" b="1" i="1" dirty="0" smtClean="0">
                <a:solidFill>
                  <a:srgbClr val="0070C0"/>
                </a:solidFill>
              </a:rPr>
              <a:t>poteri</a:t>
            </a:r>
            <a:endParaRPr lang="it-IT" sz="1600" dirty="0" smtClean="0">
              <a:solidFill>
                <a:srgbClr val="0070C0"/>
              </a:solidFill>
            </a:endParaRPr>
          </a:p>
          <a:p>
            <a:endParaRPr lang="it-IT" sz="1600" b="1" dirty="0" smtClean="0">
              <a:solidFill>
                <a:srgbClr val="00B050"/>
              </a:solidFill>
            </a:endParaRPr>
          </a:p>
          <a:p>
            <a:r>
              <a:rPr lang="it-IT" sz="1600" b="1" dirty="0" smtClean="0">
                <a:solidFill>
                  <a:srgbClr val="00B050"/>
                </a:solidFill>
              </a:rPr>
              <a:t>la </a:t>
            </a:r>
            <a:r>
              <a:rPr lang="it-IT" sz="1600" b="1" dirty="0">
                <a:solidFill>
                  <a:srgbClr val="00B050"/>
                </a:solidFill>
              </a:rPr>
              <a:t>guerra </a:t>
            </a:r>
            <a:r>
              <a:rPr lang="it-IT" sz="1600" b="1" dirty="0" smtClean="0">
                <a:solidFill>
                  <a:srgbClr val="00B050"/>
                </a:solidFill>
              </a:rPr>
              <a:t>civile  </a:t>
            </a:r>
            <a:r>
              <a:rPr lang="it-IT" sz="1600" b="1" dirty="0">
                <a:solidFill>
                  <a:srgbClr val="00B050"/>
                </a:solidFill>
              </a:rPr>
              <a:t>in Inghilterra </a:t>
            </a:r>
            <a:r>
              <a:rPr lang="it-IT" sz="1600" b="1" dirty="0" smtClean="0">
                <a:solidFill>
                  <a:srgbClr val="00B050"/>
                </a:solidFill>
              </a:rPr>
              <a:t>e fondazione della Repubblica</a:t>
            </a:r>
          </a:p>
          <a:p>
            <a:r>
              <a:rPr lang="it-IT" sz="1600" b="1" dirty="0" smtClean="0">
                <a:solidFill>
                  <a:srgbClr val="00B050"/>
                </a:solidFill>
              </a:rPr>
              <a:t>Il Repubblicanesimo inglese</a:t>
            </a:r>
          </a:p>
          <a:p>
            <a:endParaRPr lang="it-IT" sz="1600" b="1" dirty="0">
              <a:solidFill>
                <a:srgbClr val="00B050"/>
              </a:solidFill>
            </a:endParaRPr>
          </a:p>
          <a:p>
            <a:endParaRPr lang="it-IT" sz="1600" dirty="0">
              <a:solidFill>
                <a:schemeClr val="tx1"/>
              </a:solidFill>
              <a:latin typeface="+mn-lt"/>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01140"/>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257818"/>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Profilo biografico</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a:solidFill>
                  <a:schemeClr val="tx1"/>
                </a:solidFill>
                <a:latin typeface="+mn-lt"/>
                <a:cs typeface="Times New Roman" panose="02020603050405020304" pitchFamily="18" charset="0"/>
              </a:rPr>
              <a:t/>
            </a:r>
            <a:br>
              <a:rPr lang="it-IT" sz="1600" dirty="0">
                <a:solidFill>
                  <a:schemeClr val="tx1"/>
                </a:solidFill>
                <a:latin typeface="+mn-lt"/>
                <a:cs typeface="Times New Roman" panose="02020603050405020304" pitchFamily="18" charset="0"/>
              </a:rPr>
            </a:br>
            <a:r>
              <a:rPr lang="it-IT" sz="1600" dirty="0"/>
              <a:t>Fece i suoi studi ad Oxford, ma la sua formazione fu dovuta soprattutto ai frequenti contatti con l’ambiente culturale europeo che egli stabilì durante i viaggi in compagnia del figlio del conte di Devonshire del quale era </a:t>
            </a:r>
            <a:r>
              <a:rPr lang="it-IT" sz="1600" dirty="0" smtClean="0"/>
              <a:t>precettore</a:t>
            </a:r>
            <a:br>
              <a:rPr lang="it-IT" sz="1600" dirty="0" smtClean="0"/>
            </a:br>
            <a:r>
              <a:rPr lang="it-IT" sz="1600" dirty="0"/>
              <a:t>Dimorò a lungo a </a:t>
            </a:r>
            <a:r>
              <a:rPr lang="it-IT" sz="1600" dirty="0" smtClean="0"/>
              <a:t>Parigi (dal 1640)</a:t>
            </a:r>
            <a:r>
              <a:rPr lang="it-IT" sz="1600" dirty="0"/>
              <a:t/>
            </a:r>
            <a:br>
              <a:rPr lang="it-IT" sz="1600" dirty="0"/>
            </a:br>
            <a:r>
              <a:rPr lang="it-IT" sz="1600" dirty="0"/>
              <a:t>Tra le sue opere:</a:t>
            </a:r>
            <a:br>
              <a:rPr lang="it-IT" sz="1600" dirty="0"/>
            </a:br>
            <a:r>
              <a:rPr lang="it-IT" sz="1600" b="1" cap="small" dirty="0"/>
              <a:t>1640  </a:t>
            </a:r>
            <a:r>
              <a:rPr lang="it-IT" sz="1600" b="1" i="1" cap="small" dirty="0"/>
              <a:t>Elementi di legge naturale e politica </a:t>
            </a:r>
            <a:r>
              <a:rPr lang="it-IT" sz="1600" b="1" cap="small" dirty="0"/>
              <a:t>[</a:t>
            </a:r>
            <a:r>
              <a:rPr lang="it-IT" sz="1600" dirty="0" err="1"/>
              <a:t>Elements</a:t>
            </a:r>
            <a:r>
              <a:rPr lang="it-IT" sz="1600" dirty="0"/>
              <a:t> of law </a:t>
            </a:r>
            <a:r>
              <a:rPr lang="it-IT" sz="1600" dirty="0" err="1"/>
              <a:t>natural</a:t>
            </a:r>
            <a:r>
              <a:rPr lang="it-IT" sz="1600" dirty="0"/>
              <a:t> and </a:t>
            </a:r>
            <a:r>
              <a:rPr lang="it-IT" sz="1600" dirty="0" err="1"/>
              <a:t>politic</a:t>
            </a:r>
            <a:r>
              <a:rPr lang="it-IT" sz="1600" b="1" cap="small" dirty="0"/>
              <a:t>]</a:t>
            </a:r>
            <a:r>
              <a:rPr lang="it-IT" sz="1600" dirty="0"/>
              <a:t/>
            </a:r>
            <a:br>
              <a:rPr lang="it-IT" sz="1600" dirty="0"/>
            </a:br>
            <a:r>
              <a:rPr lang="it-IT" sz="1600" b="1" cap="small" dirty="0" smtClean="0"/>
              <a:t>1642 </a:t>
            </a:r>
            <a:r>
              <a:rPr lang="it-IT" sz="1600" b="1" i="1" u="dbl" cap="small" dirty="0"/>
              <a:t>De Cive </a:t>
            </a:r>
            <a:r>
              <a:rPr lang="it-IT" sz="1600" dirty="0"/>
              <a:t>edizione privata  - </a:t>
            </a:r>
            <a:r>
              <a:rPr lang="it-IT" sz="1600" b="1" cap="small" dirty="0"/>
              <a:t>1647 </a:t>
            </a:r>
            <a:r>
              <a:rPr lang="it-IT" sz="1600" dirty="0"/>
              <a:t>edizione </a:t>
            </a:r>
            <a:r>
              <a:rPr lang="it-IT" sz="1600" dirty="0" smtClean="0"/>
              <a:t>pubblicata</a:t>
            </a:r>
            <a:r>
              <a:rPr lang="it-IT" sz="1600" dirty="0"/>
              <a:t> </a:t>
            </a:r>
            <a:r>
              <a:rPr lang="it-IT" sz="1600" dirty="0" smtClean="0"/>
              <a:t/>
            </a:r>
            <a:br>
              <a:rPr lang="it-IT" sz="1600" dirty="0" smtClean="0"/>
            </a:br>
            <a:r>
              <a:rPr lang="it-IT" sz="1600" b="1" cap="small" dirty="0" smtClean="0"/>
              <a:t>1655</a:t>
            </a:r>
            <a:r>
              <a:rPr lang="it-IT" sz="1600" dirty="0" smtClean="0"/>
              <a:t> </a:t>
            </a:r>
            <a:r>
              <a:rPr lang="it-IT" sz="1600" b="1" i="1" u="dbl" cap="small" dirty="0"/>
              <a:t>De </a:t>
            </a:r>
            <a:r>
              <a:rPr lang="it-IT" sz="1600" b="1" i="1" u="dbl" cap="small" dirty="0" err="1" smtClean="0"/>
              <a:t>Corpore</a:t>
            </a:r>
            <a:r>
              <a:rPr lang="it-IT" sz="1600" dirty="0"/>
              <a:t> </a:t>
            </a:r>
            <a:br>
              <a:rPr lang="it-IT" sz="1600" dirty="0"/>
            </a:br>
            <a:r>
              <a:rPr lang="it-IT" sz="1600" b="1" cap="small" dirty="0"/>
              <a:t>1658 </a:t>
            </a:r>
            <a:r>
              <a:rPr lang="it-IT" sz="1600" b="1" i="1" u="dbl" cap="small" dirty="0"/>
              <a:t>De </a:t>
            </a:r>
            <a:r>
              <a:rPr lang="it-IT" sz="1600" b="1" i="1" u="dbl" cap="small" dirty="0" err="1" smtClean="0"/>
              <a:t>homine</a:t>
            </a:r>
            <a:r>
              <a:rPr lang="it-IT" sz="1600" dirty="0"/>
              <a:t> </a:t>
            </a:r>
            <a:br>
              <a:rPr lang="it-IT" sz="1600" dirty="0"/>
            </a:br>
            <a:r>
              <a:rPr lang="en-GB" sz="1600" b="1" cap="small" dirty="0"/>
              <a:t>1650</a:t>
            </a:r>
            <a:r>
              <a:rPr lang="en-GB" sz="1600" dirty="0"/>
              <a:t> </a:t>
            </a:r>
            <a:r>
              <a:rPr lang="en-GB" sz="1600" b="1" i="1" u="dbl" cap="small" dirty="0"/>
              <a:t>De </a:t>
            </a:r>
            <a:r>
              <a:rPr lang="en-GB" sz="1600" b="1" i="1" u="dbl" cap="small" dirty="0" err="1"/>
              <a:t>Corpore</a:t>
            </a:r>
            <a:r>
              <a:rPr lang="en-GB" sz="1600" b="1" i="1" u="dbl" cap="small" dirty="0"/>
              <a:t> politico</a:t>
            </a:r>
            <a:r>
              <a:rPr lang="en-GB" sz="1600" dirty="0"/>
              <a:t>, or the Elements of law, moral and politics</a:t>
            </a:r>
            <a:r>
              <a:rPr lang="it-IT" sz="1600" dirty="0"/>
              <a:t/>
            </a:r>
            <a:br>
              <a:rPr lang="it-IT" sz="1600" dirty="0"/>
            </a:br>
            <a:r>
              <a:rPr lang="en-GB" sz="1600" dirty="0"/>
              <a:t> </a:t>
            </a:r>
            <a:r>
              <a:rPr lang="it-IT" sz="1600" dirty="0"/>
              <a:t/>
            </a:r>
            <a:br>
              <a:rPr lang="it-IT" sz="1600" dirty="0"/>
            </a:br>
            <a:r>
              <a:rPr lang="en-GB" sz="1600" b="1" cap="small" dirty="0"/>
              <a:t>1651</a:t>
            </a:r>
            <a:r>
              <a:rPr lang="en-GB" sz="1600" dirty="0"/>
              <a:t> </a:t>
            </a:r>
            <a:r>
              <a:rPr lang="en-GB" sz="1600" b="1" i="1" u="dbl" cap="small" dirty="0" err="1"/>
              <a:t>Leviatano</a:t>
            </a:r>
            <a:r>
              <a:rPr lang="en-GB" sz="1600" b="1" i="1" u="dbl" cap="small" dirty="0"/>
              <a:t>, or the matter, form and power of a Commonwealth </a:t>
            </a:r>
            <a:r>
              <a:rPr lang="en-GB" sz="1600" b="1" i="1" u="dbl" cap="small" dirty="0" err="1"/>
              <a:t>ecclesiacal</a:t>
            </a:r>
            <a:r>
              <a:rPr lang="en-GB" sz="1600" b="1" i="1" u="dbl" cap="small" dirty="0"/>
              <a:t> and </a:t>
            </a:r>
            <a:r>
              <a:rPr lang="en-GB" sz="1600" b="1" i="1" u="dbl" cap="small" dirty="0" smtClean="0"/>
              <a:t>civil</a:t>
            </a:r>
            <a:r>
              <a:rPr lang="en-GB" sz="1600" dirty="0"/>
              <a:t> </a:t>
            </a:r>
            <a:r>
              <a:rPr lang="it-IT" sz="1600" dirty="0" smtClean="0"/>
              <a:t/>
            </a:r>
            <a:br>
              <a:rPr lang="it-IT" sz="1600" dirty="0" smtClean="0"/>
            </a:br>
            <a:r>
              <a:rPr lang="it-IT" sz="1600" dirty="0"/>
              <a:t/>
            </a:r>
            <a:br>
              <a:rPr lang="it-IT" sz="1600" dirty="0"/>
            </a:br>
            <a:r>
              <a:rPr lang="it-IT" sz="1600" b="1" cap="small" dirty="0"/>
              <a:t>1668  </a:t>
            </a:r>
            <a:r>
              <a:rPr lang="it-IT" sz="1600" b="1" i="1" u="dbl" cap="small" dirty="0"/>
              <a:t> </a:t>
            </a:r>
            <a:r>
              <a:rPr lang="it-IT" sz="1600" b="1" i="1" u="dbl" cap="small" dirty="0" err="1"/>
              <a:t>Behemoth</a:t>
            </a:r>
            <a:r>
              <a:rPr lang="it-IT" sz="1600" b="1" i="1" u="dbl" cap="small" dirty="0"/>
              <a:t>: La storia delle cause delle guerre civili </a:t>
            </a:r>
            <a:r>
              <a:rPr lang="it-IT" sz="1600" b="1" i="1" u="dbl" cap="small" dirty="0" smtClean="0"/>
              <a:t>inglesi</a:t>
            </a:r>
            <a:r>
              <a:rPr lang="it-IT" sz="1600" dirty="0"/>
              <a:t> </a:t>
            </a:r>
            <a:br>
              <a:rPr lang="it-IT" sz="1600" dirty="0"/>
            </a:br>
            <a:r>
              <a:rPr lang="it-IT" sz="1600" dirty="0"/>
              <a:t/>
            </a:r>
            <a:br>
              <a:rPr lang="it-IT" sz="1600" dirty="0"/>
            </a:br>
            <a:r>
              <a:rPr lang="it-IT" sz="1600" b="1" u="sng" dirty="0" smtClean="0"/>
              <a:t>1651 </a:t>
            </a:r>
            <a:r>
              <a:rPr lang="it-IT" sz="1600" dirty="0"/>
              <a:t>tornò in Inghilterra sotto </a:t>
            </a:r>
            <a:r>
              <a:rPr lang="it-IT" sz="1600" dirty="0" err="1"/>
              <a:t>Cromwell</a:t>
            </a:r>
            <a:r>
              <a:rPr lang="it-IT" sz="1600" dirty="0"/>
              <a:t>, accusato di aver scritto il </a:t>
            </a:r>
            <a:r>
              <a:rPr lang="it-IT" sz="1600" b="1" dirty="0"/>
              <a:t>Leviatano</a:t>
            </a:r>
            <a:r>
              <a:rPr lang="it-IT" sz="1600" dirty="0"/>
              <a:t> per ingraziarsi </a:t>
            </a:r>
            <a:r>
              <a:rPr lang="it-IT" sz="1600" dirty="0" err="1"/>
              <a:t>Cromwell</a:t>
            </a:r>
            <a:r>
              <a:rPr lang="it-IT" sz="1600" dirty="0"/>
              <a:t/>
            </a:r>
            <a:br>
              <a:rPr lang="it-IT" sz="1600" dirty="0"/>
            </a:br>
            <a:r>
              <a:rPr lang="it-IT" sz="1600" dirty="0"/>
              <a:t>ma non si compromise con il nuovo regime, tanto che nel </a:t>
            </a:r>
            <a:r>
              <a:rPr lang="it-IT" sz="1600" b="1" u="sng" dirty="0"/>
              <a:t>1660</a:t>
            </a:r>
            <a:r>
              <a:rPr lang="it-IT" sz="1600" dirty="0"/>
              <a:t>, fu ben accolto da Carlo II, quando avvenne la Restaurazione </a:t>
            </a:r>
            <a:br>
              <a:rPr lang="it-IT" sz="1600" dirty="0"/>
            </a:br>
            <a:endParaRPr lang="it-IT" sz="1600" b="1" dirty="0">
              <a:solidFill>
                <a:srgbClr val="92D05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3759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864845"/>
            <a:ext cx="10532751" cy="4634433"/>
          </a:xfrm>
          <a:ln>
            <a:solidFill>
              <a:schemeClr val="tx1"/>
            </a:solidFill>
          </a:ln>
        </p:spPr>
        <p:txBody>
          <a:bodyPr/>
          <a:lstStyle/>
          <a:p>
            <a:r>
              <a:rPr lang="it-IT" sz="2400" b="1" dirty="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La questione del metodo</a:t>
            </a:r>
            <a:r>
              <a:rPr lang="it-IT" sz="2400" b="1" dirty="0">
                <a:solidFill>
                  <a:srgbClr val="FFFF00"/>
                </a:solidFill>
                <a:latin typeface="+mn-lt"/>
                <a:cs typeface="Times New Roman" panose="02020603050405020304" pitchFamily="18" charset="0"/>
              </a:rPr>
              <a:t/>
            </a:r>
            <a:br>
              <a:rPr lang="it-IT" sz="2400" b="1" dirty="0">
                <a:solidFill>
                  <a:srgbClr val="FFFF00"/>
                </a:solidFill>
                <a:latin typeface="+mn-lt"/>
                <a:cs typeface="Times New Roman" panose="02020603050405020304" pitchFamily="18" charset="0"/>
              </a:rPr>
            </a:br>
            <a:r>
              <a:rPr lang="it-IT" sz="1600" b="1" dirty="0"/>
              <a:t>Hobbes </a:t>
            </a:r>
            <a:r>
              <a:rPr lang="it-IT" sz="1600" b="1" dirty="0" smtClean="0"/>
              <a:t>era </a:t>
            </a:r>
            <a:r>
              <a:rPr lang="it-IT" sz="1600" b="1" dirty="0"/>
              <a:t>convinto che la maggior causa del male </a:t>
            </a:r>
            <a:r>
              <a:rPr lang="it-IT" sz="1600" b="1" dirty="0" smtClean="0"/>
              <a:t>fosse da ricercarsi </a:t>
            </a:r>
            <a:r>
              <a:rPr lang="it-IT" sz="1600" b="1" dirty="0"/>
              <a:t>nelle </a:t>
            </a:r>
            <a:r>
              <a:rPr lang="it-IT" sz="1600" b="1" dirty="0" smtClean="0"/>
              <a:t>false </a:t>
            </a:r>
            <a:r>
              <a:rPr lang="it-IT" sz="1600" b="1" dirty="0"/>
              <a:t>opinioni </a:t>
            </a:r>
            <a:r>
              <a:rPr lang="it-IT" sz="1600" b="1" dirty="0" smtClean="0"/>
              <a:t> che gli uomini  ricevono dai </a:t>
            </a:r>
            <a:r>
              <a:rPr lang="it-IT" sz="1600" b="1" dirty="0"/>
              <a:t>cattivi maestri sui diritti e doveri dei sovrani e dei sudditi</a:t>
            </a:r>
            <a:r>
              <a:rPr lang="it-IT" sz="1600" dirty="0"/>
              <a:t/>
            </a:r>
            <a:br>
              <a:rPr lang="it-IT" sz="1600" dirty="0"/>
            </a:br>
            <a:r>
              <a:rPr lang="it-IT" sz="1600" dirty="0"/>
              <a:t/>
            </a:r>
            <a:br>
              <a:rPr lang="it-IT" sz="1600" dirty="0"/>
            </a:br>
            <a:r>
              <a:rPr lang="it-IT" sz="1600" dirty="0" smtClean="0"/>
              <a:t>Infatti </a:t>
            </a:r>
            <a:r>
              <a:rPr lang="it-IT" sz="1600" i="1" dirty="0" smtClean="0"/>
              <a:t>“</a:t>
            </a:r>
            <a:r>
              <a:rPr lang="it-IT" sz="1600" i="1" dirty="0"/>
              <a:t>le azioni degli uomini sono conseguenza delle loro opinioni, e nel governare bene le opinioni consiste il </a:t>
            </a:r>
            <a:r>
              <a:rPr lang="it-IT" sz="1600" i="1" dirty="0" smtClean="0"/>
              <a:t>buon </a:t>
            </a:r>
            <a:r>
              <a:rPr lang="it-IT" sz="1600" i="1" dirty="0"/>
              <a:t>governo delle azioni riguardo alla pace e alla concordia”</a:t>
            </a:r>
            <a:r>
              <a:rPr lang="it-IT" sz="1600" dirty="0"/>
              <a:t> (</a:t>
            </a:r>
            <a:r>
              <a:rPr lang="it-IT" sz="1600" i="1" dirty="0">
                <a:solidFill>
                  <a:srgbClr val="00B050"/>
                </a:solidFill>
              </a:rPr>
              <a:t>Leviatano</a:t>
            </a:r>
            <a:r>
              <a:rPr lang="it-IT" sz="1600" dirty="0" smtClean="0"/>
              <a:t>)</a:t>
            </a:r>
            <a:r>
              <a:rPr lang="it-IT" sz="1600" i="1" dirty="0" smtClean="0"/>
              <a:t>”</a:t>
            </a:r>
            <a:r>
              <a:rPr lang="it-IT" sz="1600" dirty="0" smtClean="0"/>
              <a:t>.</a:t>
            </a:r>
            <a:br>
              <a:rPr lang="it-IT" sz="1600" dirty="0" smtClean="0"/>
            </a:br>
            <a:r>
              <a:rPr lang="it-IT" sz="1600" dirty="0"/>
              <a:t/>
            </a:r>
            <a:br>
              <a:rPr lang="it-IT" sz="1600" dirty="0"/>
            </a:br>
            <a:r>
              <a:rPr lang="it-IT" sz="1600" b="1" dirty="0"/>
              <a:t>La causa principale del turbamento della pace sociale e della guerra civile andava ricercata nella disparità di opinioni</a:t>
            </a:r>
            <a:r>
              <a:rPr lang="it-IT" sz="1600" dirty="0" smtClean="0"/>
              <a:t>:</a:t>
            </a:r>
            <a:br>
              <a:rPr lang="it-IT" sz="1600" dirty="0" smtClean="0"/>
            </a:br>
            <a:r>
              <a:rPr lang="it-IT" sz="1600" dirty="0" smtClean="0"/>
              <a:t/>
            </a:r>
            <a:br>
              <a:rPr lang="it-IT" sz="1600" dirty="0" smtClean="0"/>
            </a:br>
            <a:r>
              <a:rPr lang="it-IT" sz="1600" dirty="0"/>
              <a:t/>
            </a:r>
            <a:br>
              <a:rPr lang="it-IT" sz="1600" dirty="0"/>
            </a:br>
            <a:r>
              <a:rPr lang="it-IT" sz="1600" dirty="0"/>
              <a:t>Così fin dai primi passi del suo primo libro (gli </a:t>
            </a:r>
            <a:r>
              <a:rPr lang="it-IT" sz="1600" b="1" i="1" u="heavy" dirty="0" err="1"/>
              <a:t>Elemets</a:t>
            </a:r>
            <a:r>
              <a:rPr lang="it-IT" sz="1600" dirty="0"/>
              <a:t>) </a:t>
            </a:r>
            <a:r>
              <a:rPr lang="it-IT" sz="1600" dirty="0" smtClean="0"/>
              <a:t>Hobbes</a:t>
            </a:r>
            <a:r>
              <a:rPr lang="it-IT" sz="1600" b="1" dirty="0" smtClean="0"/>
              <a:t> </a:t>
            </a:r>
            <a:r>
              <a:rPr lang="it-IT" sz="1600" b="1" u="sng" dirty="0"/>
              <a:t>distingue due specie di sapere:</a:t>
            </a:r>
            <a:r>
              <a:rPr lang="it-IT" sz="1600" dirty="0"/>
              <a:t/>
            </a:r>
            <a:br>
              <a:rPr lang="it-IT" sz="1600" dirty="0"/>
            </a:br>
            <a:r>
              <a:rPr lang="it-IT" sz="1600" b="1" dirty="0"/>
              <a:t> </a:t>
            </a:r>
            <a:r>
              <a:rPr lang="it-IT" sz="1600" dirty="0"/>
              <a:t/>
            </a:r>
            <a:br>
              <a:rPr lang="it-IT" sz="1600" dirty="0"/>
            </a:br>
            <a:r>
              <a:rPr lang="it-IT" sz="1600" dirty="0" smtClean="0"/>
              <a:t>- </a:t>
            </a:r>
            <a:r>
              <a:rPr lang="it-IT" sz="1600" b="1" u="sng" dirty="0" smtClean="0"/>
              <a:t>Il </a:t>
            </a:r>
            <a:r>
              <a:rPr lang="it-IT" sz="1600" b="1" u="sng" dirty="0"/>
              <a:t>matematico</a:t>
            </a:r>
            <a:r>
              <a:rPr lang="it-IT" sz="1600" dirty="0"/>
              <a:t>: </a:t>
            </a:r>
            <a:r>
              <a:rPr lang="it-IT" sz="1600" i="1" dirty="0"/>
              <a:t>libero da controversie e da dispute perché confronta unicamente figure e movimento e non interferisce sull’interesse di alcuno</a:t>
            </a:r>
            <a:r>
              <a:rPr lang="it-IT" sz="1600" dirty="0"/>
              <a:t/>
            </a:r>
            <a:br>
              <a:rPr lang="it-IT" sz="1600" dirty="0"/>
            </a:br>
            <a:r>
              <a:rPr lang="it-IT" sz="1600" dirty="0"/>
              <a:t> </a:t>
            </a:r>
            <a:br>
              <a:rPr lang="it-IT" sz="1600" dirty="0"/>
            </a:br>
            <a:r>
              <a:rPr lang="it-IT" sz="1600" dirty="0" smtClean="0"/>
              <a:t>- </a:t>
            </a:r>
            <a:r>
              <a:rPr lang="it-IT" sz="1600" b="1" u="sng" dirty="0" smtClean="0"/>
              <a:t>Il </a:t>
            </a:r>
            <a:r>
              <a:rPr lang="it-IT" sz="1600" b="1" u="sng" dirty="0"/>
              <a:t>dogmatico</a:t>
            </a:r>
            <a:r>
              <a:rPr lang="it-IT" sz="1600" dirty="0"/>
              <a:t> </a:t>
            </a:r>
            <a:r>
              <a:rPr lang="it-IT" sz="1600" i="1" dirty="0"/>
              <a:t>in cui non vi è nulla che non sia soggetto a discussione, poiché confronta uomini e interferisce nel diritto e nella proprietà</a:t>
            </a:r>
            <a:endParaRPr lang="it-IT" sz="16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6909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890602"/>
            <a:ext cx="10532751" cy="4982164"/>
          </a:xfrm>
          <a:ln>
            <a:solidFill>
              <a:schemeClr val="tx1"/>
            </a:solidFill>
          </a:ln>
        </p:spPr>
        <p:txBody>
          <a:bodyPr/>
          <a:lstStyle/>
          <a:p>
            <a:r>
              <a:rPr lang="it-IT" sz="2400" b="1" dirty="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a:solidFill>
                  <a:srgbClr val="FFFF00"/>
                </a:solidFill>
                <a:latin typeface="+mn-lt"/>
                <a:cs typeface="Times New Roman" panose="02020603050405020304" pitchFamily="18" charset="0"/>
              </a:rPr>
              <a:t/>
            </a:r>
            <a:br>
              <a:rPr lang="it-IT" sz="2400" b="1" dirty="0">
                <a:solidFill>
                  <a:srgbClr val="FFFF00"/>
                </a:solidFill>
                <a:latin typeface="+mn-lt"/>
                <a:cs typeface="Times New Roman" panose="02020603050405020304" pitchFamily="18" charset="0"/>
              </a:rPr>
            </a:br>
            <a:r>
              <a:rPr lang="it-IT" sz="1600" b="1" dirty="0">
                <a:solidFill>
                  <a:srgbClr val="00B050"/>
                </a:solidFill>
              </a:rPr>
              <a:t>Lo Stato di natura hobbesiano </a:t>
            </a:r>
            <a:r>
              <a:rPr lang="it-IT" sz="1600" dirty="0"/>
              <a:t>è infatti l’ipotetica condizione degli individui in assenza di un potere che li tenga in soggezione….individui che sono sottomessi solo ai propri </a:t>
            </a:r>
            <a:r>
              <a:rPr lang="it-IT" sz="1600" dirty="0" smtClean="0"/>
              <a:t>desideri</a:t>
            </a:r>
            <a:br>
              <a:rPr lang="it-IT" sz="1600" dirty="0" smtClean="0"/>
            </a:br>
            <a:r>
              <a:rPr lang="it-IT" sz="1600" dirty="0"/>
              <a:t/>
            </a:r>
            <a:br>
              <a:rPr lang="it-IT" sz="1600" dirty="0"/>
            </a:br>
            <a:r>
              <a:rPr lang="it-IT" sz="1600" dirty="0"/>
              <a:t>Partendo dallo Stato di </a:t>
            </a:r>
            <a:r>
              <a:rPr lang="it-IT" sz="1600" dirty="0" smtClean="0"/>
              <a:t>natura, Hobbes </a:t>
            </a:r>
            <a:r>
              <a:rPr lang="it-IT" sz="1600" dirty="0"/>
              <a:t>adduce i motivi che giustificano la creazione dello Stato, dell’uomo artificiale.</a:t>
            </a:r>
            <a:br>
              <a:rPr lang="it-IT" sz="1600" dirty="0"/>
            </a:br>
            <a:r>
              <a:rPr lang="it-IT" sz="1600" dirty="0"/>
              <a:t> </a:t>
            </a:r>
            <a:br>
              <a:rPr lang="it-IT" sz="1600" dirty="0"/>
            </a:br>
            <a:r>
              <a:rPr lang="it-IT" sz="1600" dirty="0" smtClean="0"/>
              <a:t>- l’uguaglianza </a:t>
            </a:r>
            <a:r>
              <a:rPr lang="it-IT" sz="1600" dirty="0"/>
              <a:t>di </a:t>
            </a:r>
            <a:r>
              <a:rPr lang="it-IT" sz="1600" dirty="0" smtClean="0"/>
              <a:t>fatto</a:t>
            </a:r>
            <a:r>
              <a:rPr lang="it-IT" sz="1600" dirty="0"/>
              <a:t> </a:t>
            </a:r>
            <a:br>
              <a:rPr lang="it-IT" sz="1600" dirty="0"/>
            </a:br>
            <a:r>
              <a:rPr lang="it-IT" sz="1600" dirty="0" smtClean="0"/>
              <a:t>-la </a:t>
            </a:r>
            <a:r>
              <a:rPr lang="it-IT" sz="1600" dirty="0"/>
              <a:t>scarsità dei </a:t>
            </a:r>
            <a:r>
              <a:rPr lang="it-IT" sz="1600" dirty="0" smtClean="0"/>
              <a:t>beni</a:t>
            </a:r>
            <a:r>
              <a:rPr lang="it-IT" sz="1600" dirty="0"/>
              <a:t> </a:t>
            </a:r>
            <a:br>
              <a:rPr lang="it-IT" sz="1600" dirty="0"/>
            </a:br>
            <a:r>
              <a:rPr lang="it-IT" sz="1600" dirty="0" smtClean="0"/>
              <a:t>- lo </a:t>
            </a:r>
            <a:r>
              <a:rPr lang="it-IT" sz="1600" i="1" dirty="0" err="1"/>
              <a:t>ius</a:t>
            </a:r>
            <a:r>
              <a:rPr lang="it-IT" sz="1600" i="1" dirty="0"/>
              <a:t> in </a:t>
            </a:r>
            <a:r>
              <a:rPr lang="it-IT" sz="1600" i="1" dirty="0" smtClean="0"/>
              <a:t>omnia</a:t>
            </a:r>
            <a:br>
              <a:rPr lang="it-IT" sz="1600" i="1" dirty="0" smtClean="0"/>
            </a:br>
            <a:r>
              <a:rPr lang="it-IT" sz="1600" dirty="0"/>
              <a:t/>
            </a:r>
            <a:br>
              <a:rPr lang="it-IT" sz="1600" dirty="0"/>
            </a:br>
            <a:r>
              <a:rPr lang="it-IT" sz="1600" dirty="0" smtClean="0"/>
              <a:t>- a </a:t>
            </a:r>
            <a:r>
              <a:rPr lang="it-IT" sz="1600" dirty="0"/>
              <a:t>ciò si aggiunga ch</a:t>
            </a:r>
            <a:r>
              <a:rPr lang="it-IT" sz="1600" b="1" dirty="0"/>
              <a:t>e gli uomini naturali sono dominati da passioni che li dispongono più all’insocievolezza che alla società. </a:t>
            </a:r>
            <a:r>
              <a:rPr lang="it-IT" sz="1600" dirty="0"/>
              <a:t/>
            </a:r>
            <a:br>
              <a:rPr lang="it-IT" sz="1600" dirty="0"/>
            </a:br>
            <a:r>
              <a:rPr lang="it-IT" sz="1600" dirty="0" smtClean="0"/>
              <a:t/>
            </a:r>
            <a:br>
              <a:rPr lang="it-IT" sz="1600" dirty="0" smtClean="0"/>
            </a:br>
            <a:r>
              <a:rPr lang="it-IT" sz="1600" dirty="0" smtClean="0"/>
              <a:t>L’insieme </a:t>
            </a:r>
            <a:r>
              <a:rPr lang="it-IT" sz="1600" dirty="0"/>
              <a:t>di queste </a:t>
            </a:r>
            <a:r>
              <a:rPr lang="it-IT" sz="1600" dirty="0" smtClean="0"/>
              <a:t>condizioni </a:t>
            </a:r>
            <a:r>
              <a:rPr lang="it-IT" sz="1600" dirty="0"/>
              <a:t>genera uno stato di spietata concorrenza che minaccia </a:t>
            </a:r>
            <a:r>
              <a:rPr lang="it-IT" sz="1600" dirty="0" smtClean="0"/>
              <a:t>continuamente </a:t>
            </a:r>
            <a:r>
              <a:rPr lang="it-IT" sz="1600" dirty="0"/>
              <a:t>di diventare  </a:t>
            </a:r>
            <a:r>
              <a:rPr lang="it-IT" sz="1600" dirty="0" smtClean="0"/>
              <a:t>guerra</a:t>
            </a:r>
            <a:br>
              <a:rPr lang="it-IT" sz="1600" dirty="0" smtClean="0"/>
            </a:br>
            <a:r>
              <a:rPr lang="it-IT" sz="1600" dirty="0"/>
              <a:t/>
            </a:r>
            <a:br>
              <a:rPr lang="it-IT" sz="1600" dirty="0"/>
            </a:br>
            <a:r>
              <a:rPr lang="it-IT" sz="1600" dirty="0"/>
              <a:t>Da tali </a:t>
            </a:r>
            <a:r>
              <a:rPr lang="it-IT" sz="1600" dirty="0" smtClean="0"/>
              <a:t>premesse: </a:t>
            </a:r>
            <a:r>
              <a:rPr lang="it-IT" sz="1600" b="1" u="sng" dirty="0" smtClean="0">
                <a:solidFill>
                  <a:srgbClr val="00B050"/>
                </a:solidFill>
              </a:rPr>
              <a:t>lo </a:t>
            </a:r>
            <a:r>
              <a:rPr lang="it-IT" sz="1600" b="1" u="sng" dirty="0">
                <a:solidFill>
                  <a:srgbClr val="00B050"/>
                </a:solidFill>
              </a:rPr>
              <a:t>stato di natura è guerra di tutti contro tutti </a:t>
            </a:r>
            <a:r>
              <a:rPr lang="it-IT" sz="1600" i="1" dirty="0"/>
              <a:t> </a:t>
            </a:r>
            <a:r>
              <a:rPr lang="it-IT" sz="1600" dirty="0"/>
              <a:t/>
            </a:r>
            <a:br>
              <a:rPr lang="it-IT" sz="1600" dirty="0"/>
            </a:br>
            <a:r>
              <a:rPr lang="it-IT" sz="1600" dirty="0"/>
              <a:t/>
            </a:r>
            <a:br>
              <a:rPr lang="it-IT" sz="1600" dirty="0"/>
            </a:br>
            <a:endParaRPr lang="it-IT" sz="16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926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44825" y="452718"/>
            <a:ext cx="10237305" cy="1400530"/>
          </a:xfrm>
        </p:spPr>
        <p:txBody>
          <a:bodyPr/>
          <a:lstStyle/>
          <a:p>
            <a:pPr algn="ctr"/>
            <a:r>
              <a:rPr lang="it-IT" sz="2800" dirty="0"/>
              <a:t>Materiale </a:t>
            </a:r>
            <a:r>
              <a:rPr lang="it-IT" sz="2800" dirty="0" smtClean="0"/>
              <a:t>di approfondimento facoltativo</a:t>
            </a:r>
            <a:r>
              <a:rPr lang="it-IT" sz="4000" dirty="0"/>
              <a:t/>
            </a:r>
            <a:br>
              <a:rPr lang="it-IT" sz="4000" dirty="0"/>
            </a:br>
            <a:r>
              <a:rPr lang="it-IT" sz="4000" b="1" i="1" dirty="0" smtClean="0"/>
              <a:t>Storia delle idee politiche e sociali</a:t>
            </a:r>
            <a:endParaRPr lang="it-IT" sz="4000" dirty="0"/>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Segnaposto contenuto 3"/>
          <p:cNvGraphicFramePr>
            <a:graphicFrameLocks/>
          </p:cNvGraphicFramePr>
          <p:nvPr>
            <p:extLst>
              <p:ext uri="{D42A27DB-BD31-4B8C-83A1-F6EECF244321}">
                <p14:modId xmlns:p14="http://schemas.microsoft.com/office/powerpoint/2010/main" val="1511522054"/>
              </p:ext>
            </p:extLst>
          </p:nvPr>
        </p:nvGraphicFramePr>
        <p:xfrm>
          <a:off x="844826" y="1853248"/>
          <a:ext cx="10237305" cy="430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24958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1225456"/>
            <a:ext cx="10532751" cy="4106401"/>
          </a:xfrm>
          <a:ln>
            <a:solidFill>
              <a:schemeClr val="tx1"/>
            </a:solidFill>
          </a:ln>
        </p:spPr>
        <p:txBody>
          <a:bodyPr/>
          <a:lstStyle/>
          <a:p>
            <a:r>
              <a:rPr lang="it-IT" sz="2400" b="1" dirty="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a:solidFill>
                  <a:srgbClr val="FFFF00"/>
                </a:solidFill>
                <a:latin typeface="+mn-lt"/>
                <a:cs typeface="Times New Roman" panose="02020603050405020304" pitchFamily="18" charset="0"/>
              </a:rPr>
              <a:t/>
            </a:r>
            <a:br>
              <a:rPr lang="it-IT" sz="2400" b="1" dirty="0">
                <a:solidFill>
                  <a:srgbClr val="FFFF00"/>
                </a:solidFill>
                <a:latin typeface="+mn-lt"/>
                <a:cs typeface="Times New Roman" panose="02020603050405020304" pitchFamily="18" charset="0"/>
              </a:rPr>
            </a:br>
            <a:r>
              <a:rPr lang="it-IT" sz="1600" dirty="0"/>
              <a:t>Per uscire dallo Stato di natura viene in soccorso all’uomo la ragione sotto forma </a:t>
            </a:r>
            <a:r>
              <a:rPr lang="it-IT" sz="1600" b="1" dirty="0">
                <a:solidFill>
                  <a:srgbClr val="00B050"/>
                </a:solidFill>
              </a:rPr>
              <a:t>di regole </a:t>
            </a:r>
            <a:r>
              <a:rPr lang="it-IT" sz="1600" b="1" dirty="0" smtClean="0">
                <a:solidFill>
                  <a:srgbClr val="00B050"/>
                </a:solidFill>
              </a:rPr>
              <a:t>prudenziali</a:t>
            </a:r>
            <a:r>
              <a:rPr lang="it-IT" sz="1600" b="1" dirty="0">
                <a:solidFill>
                  <a:srgbClr val="00B050"/>
                </a:solidFill>
              </a:rPr>
              <a:t> </a:t>
            </a:r>
            <a:r>
              <a:rPr lang="it-IT" sz="1600" b="1" dirty="0" smtClean="0">
                <a:solidFill>
                  <a:srgbClr val="00B050"/>
                </a:solidFill>
              </a:rPr>
              <a:t>o leggi naturali</a:t>
            </a:r>
            <a:r>
              <a:rPr lang="it-IT" sz="1600" i="1" dirty="0"/>
              <a:t> </a:t>
            </a:r>
            <a:r>
              <a:rPr lang="it-IT" sz="1600" dirty="0" smtClean="0"/>
              <a:t>che </a:t>
            </a:r>
            <a:r>
              <a:rPr lang="it-IT" sz="1600" dirty="0"/>
              <a:t>hanno lo scopo di rendere possibile una coesistenza pacifica: </a:t>
            </a:r>
            <a:r>
              <a:rPr lang="it-IT" sz="1600" b="1" dirty="0"/>
              <a:t>regole subordinate a quella fondamentale che prescrive di cercare la </a:t>
            </a:r>
            <a:r>
              <a:rPr lang="it-IT" sz="1600" b="1" dirty="0" smtClean="0"/>
              <a:t>pace</a:t>
            </a:r>
            <a:r>
              <a:rPr lang="it-IT" sz="1600" b="1" u="heavy" dirty="0" smtClean="0"/>
              <a:t/>
            </a:r>
            <a:br>
              <a:rPr lang="it-IT" sz="1600" b="1" u="heavy" dirty="0" smtClean="0"/>
            </a:br>
            <a:r>
              <a:rPr lang="it-IT" sz="1600" b="1" u="heavy" dirty="0" smtClean="0"/>
              <a:t/>
            </a:r>
            <a:br>
              <a:rPr lang="it-IT" sz="1600" b="1" u="heavy" dirty="0" smtClean="0"/>
            </a:br>
            <a:r>
              <a:rPr lang="it-IT" sz="1600" dirty="0"/>
              <a:t>Ma tali leggi naturali sono regole di prudenza </a:t>
            </a:r>
            <a:r>
              <a:rPr lang="it-IT" sz="1600" dirty="0" smtClean="0"/>
              <a:t>che </a:t>
            </a:r>
            <a:r>
              <a:rPr lang="it-IT" sz="1600" dirty="0"/>
              <a:t>obbligano non </a:t>
            </a:r>
            <a:r>
              <a:rPr lang="it-IT" sz="1600" i="1" dirty="0"/>
              <a:t>in foro </a:t>
            </a:r>
            <a:r>
              <a:rPr lang="it-IT" sz="1600" i="1" dirty="0" smtClean="0"/>
              <a:t>interno</a:t>
            </a:r>
            <a:r>
              <a:rPr lang="it-IT" sz="1600" dirty="0"/>
              <a:t> </a:t>
            </a:r>
            <a:r>
              <a:rPr lang="it-IT" sz="1600" dirty="0" smtClean="0"/>
              <a:t>e </a:t>
            </a:r>
            <a:r>
              <a:rPr lang="it-IT" sz="1600" dirty="0"/>
              <a:t>non imperativi </a:t>
            </a:r>
            <a:r>
              <a:rPr lang="it-IT" sz="1600" dirty="0" smtClean="0"/>
              <a:t>categorici.</a:t>
            </a:r>
            <a:r>
              <a:rPr lang="it-IT" sz="1600" b="1" u="heavy" dirty="0"/>
              <a:t/>
            </a:r>
            <a:br>
              <a:rPr lang="it-IT" sz="1600" b="1" u="heavy" dirty="0"/>
            </a:br>
            <a:r>
              <a:rPr lang="it-IT" sz="1600" dirty="0"/>
              <a:t/>
            </a:r>
            <a:br>
              <a:rPr lang="it-IT" sz="1600" dirty="0"/>
            </a:br>
            <a:r>
              <a:rPr lang="it-IT" sz="1600" dirty="0"/>
              <a:t>Lo Stato di natura dunque non è assenza di diritto ma consiste nel diritto di ognuno a tutte le </a:t>
            </a:r>
            <a:r>
              <a:rPr lang="it-IT" sz="1600" dirty="0" smtClean="0"/>
              <a:t>cose.</a:t>
            </a:r>
            <a:r>
              <a:rPr lang="it-IT" sz="1600" dirty="0"/>
              <a:t/>
            </a:r>
            <a:br>
              <a:rPr lang="it-IT" sz="1600" dirty="0"/>
            </a:br>
            <a:r>
              <a:rPr lang="it-IT" sz="1600" dirty="0"/>
              <a:t>Nello Stato di natura, infatti, il diritto non si pone problemi né di giustizia né di equità</a:t>
            </a:r>
            <a:r>
              <a:rPr lang="it-IT" sz="1600" i="1" dirty="0"/>
              <a:t/>
            </a:r>
            <a:br>
              <a:rPr lang="it-IT" sz="1600" i="1" dirty="0"/>
            </a:br>
            <a:r>
              <a:rPr lang="it-IT" sz="1600" dirty="0"/>
              <a:t/>
            </a:r>
            <a:br>
              <a:rPr lang="it-IT" sz="1600" dirty="0"/>
            </a:br>
            <a:r>
              <a:rPr lang="it-IT" sz="1600" dirty="0"/>
              <a:t/>
            </a:r>
            <a:br>
              <a:rPr lang="it-IT" sz="1600" dirty="0"/>
            </a:br>
            <a:r>
              <a:rPr lang="it-IT" sz="1600" dirty="0"/>
              <a:t>Pertanto</a:t>
            </a:r>
            <a:r>
              <a:rPr lang="it-IT" sz="1600" dirty="0">
                <a:sym typeface="Symbol"/>
              </a:rPr>
              <a:t></a:t>
            </a:r>
            <a:r>
              <a:rPr lang="it-IT" sz="1600" dirty="0"/>
              <a:t> l’unica soluzione per rendere efficaci le leggi naturali è l’istituzione di un potere tanto irresistibile da rendere svantaggiosa ogni azione contraria</a:t>
            </a: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0643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1225457"/>
            <a:ext cx="10532751" cy="4724582"/>
          </a:xfrm>
          <a:ln>
            <a:solidFill>
              <a:schemeClr val="tx1"/>
            </a:solidFill>
          </a:ln>
        </p:spPr>
        <p:txBody>
          <a:bodyPr/>
          <a:lstStyle/>
          <a:p>
            <a:r>
              <a:rPr lang="it-IT" sz="2400" b="1" dirty="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a:solidFill>
                  <a:srgbClr val="FFFF00"/>
                </a:solidFill>
                <a:latin typeface="+mn-lt"/>
                <a:cs typeface="Times New Roman" panose="02020603050405020304" pitchFamily="18" charset="0"/>
              </a:rPr>
              <a:t/>
            </a:r>
            <a:br>
              <a:rPr lang="it-IT" sz="2400" b="1" dirty="0">
                <a:solidFill>
                  <a:srgbClr val="FFFF00"/>
                </a:solidFill>
                <a:latin typeface="+mn-lt"/>
                <a:cs typeface="Times New Roman" panose="02020603050405020304" pitchFamily="18" charset="0"/>
              </a:rPr>
            </a:br>
            <a:r>
              <a:rPr lang="it-IT" sz="1600" b="1" u="sng" dirty="0"/>
              <a:t>La condizione preliminare per ottenere la pace</a:t>
            </a:r>
            <a:r>
              <a:rPr lang="it-IT" sz="1600" dirty="0"/>
              <a:t> è l’accordo di tutti per uscire dallo stato di natura e per istituire uno </a:t>
            </a:r>
            <a:r>
              <a:rPr lang="it-IT" sz="1600" dirty="0" smtClean="0"/>
              <a:t>Stato </a:t>
            </a:r>
            <a:r>
              <a:rPr lang="it-IT" sz="1600" dirty="0"/>
              <a:t>tale che consenta a ciascuno di seguire i dettami della ragione con la sicurezza che anche gli altri faranno altrettanto</a:t>
            </a:r>
            <a:r>
              <a:rPr lang="it-IT" sz="1600" dirty="0" smtClean="0"/>
              <a:t>.</a:t>
            </a:r>
            <a:br>
              <a:rPr lang="it-IT" sz="1600" dirty="0" smtClean="0"/>
            </a:br>
            <a:r>
              <a:rPr lang="it-IT" sz="1600" dirty="0"/>
              <a:t/>
            </a:r>
            <a:br>
              <a:rPr lang="it-IT" sz="1600" dirty="0"/>
            </a:br>
            <a:r>
              <a:rPr lang="it-IT" sz="1600" dirty="0" smtClean="0"/>
              <a:t>L’unico </a:t>
            </a:r>
            <a:r>
              <a:rPr lang="it-IT" sz="1600" dirty="0"/>
              <a:t>modo per costituire un potere comune è che tutti acconsentano a rinunciare al proprio potere e a trasferirlo a un’unica persona</a:t>
            </a:r>
            <a:r>
              <a:rPr lang="it-IT" sz="1600" b="1" dirty="0"/>
              <a:t> </a:t>
            </a:r>
            <a:r>
              <a:rPr lang="it-IT" sz="1600" dirty="0"/>
              <a:t>(sia una persona fisica o giuridica come esempio un’assemblea)</a:t>
            </a:r>
            <a:br>
              <a:rPr lang="it-IT" sz="1600" dirty="0"/>
            </a:br>
            <a:r>
              <a:rPr lang="it-IT" sz="1600" i="1" dirty="0">
                <a:solidFill>
                  <a:srgbClr val="00B050"/>
                </a:solidFill>
              </a:rPr>
              <a:t>“io autorizzo e cedo il mio diritto di governare me stesso a quest’uomo o a questa assemblea a condizione che anche tu ceda il tuo diritto a lui e autorizzi le sue azioni allo stesso modo”</a:t>
            </a:r>
            <a:r>
              <a:rPr lang="it-IT" sz="1600" dirty="0"/>
              <a:t/>
            </a:r>
            <a:br>
              <a:rPr lang="it-IT" sz="1600" dirty="0"/>
            </a:br>
            <a:r>
              <a:rPr lang="it-IT" sz="1600" dirty="0" smtClean="0"/>
              <a:t/>
            </a:r>
            <a:br>
              <a:rPr lang="it-IT" sz="1600" dirty="0" smtClean="0"/>
            </a:br>
            <a:r>
              <a:rPr lang="it-IT" sz="1600" b="1" dirty="0" smtClean="0"/>
              <a:t>Il </a:t>
            </a:r>
            <a:r>
              <a:rPr lang="it-IT" sz="1600" b="1" dirty="0">
                <a:solidFill>
                  <a:srgbClr val="00B050"/>
                </a:solidFill>
              </a:rPr>
              <a:t>patto </a:t>
            </a:r>
            <a:r>
              <a:rPr lang="it-IT" sz="1600" dirty="0" smtClean="0"/>
              <a:t>ha </a:t>
            </a:r>
            <a:r>
              <a:rPr lang="it-IT" sz="1600" dirty="0"/>
              <a:t>la funzione di far passare l’umanità dallo stato di guerra a quello di pace, istituendo il potere sovrano</a:t>
            </a:r>
            <a:br>
              <a:rPr lang="it-IT" sz="1600" dirty="0"/>
            </a:br>
            <a:r>
              <a:rPr lang="it-IT" sz="1600" dirty="0" smtClean="0"/>
              <a:t/>
            </a:r>
            <a:br>
              <a:rPr lang="it-IT" sz="1600" dirty="0" smtClean="0"/>
            </a:br>
            <a:r>
              <a:rPr lang="it-IT" sz="1600" b="1" dirty="0" smtClean="0"/>
              <a:t>Dal </a:t>
            </a:r>
            <a:r>
              <a:rPr lang="it-IT" sz="1600" b="1" dirty="0" smtClean="0">
                <a:solidFill>
                  <a:srgbClr val="00B050"/>
                </a:solidFill>
              </a:rPr>
              <a:t>patto di unione </a:t>
            </a:r>
            <a:r>
              <a:rPr lang="it-IT" sz="1600" b="1" dirty="0" smtClean="0"/>
              <a:t>deriva </a:t>
            </a:r>
            <a:r>
              <a:rPr lang="it-IT" sz="1600" b="1" dirty="0"/>
              <a:t>una sovranità dotata di tre attributi </a:t>
            </a:r>
            <a:r>
              <a:rPr lang="it-IT" sz="1600" b="1" dirty="0" smtClean="0"/>
              <a:t>fondamentali:</a:t>
            </a:r>
            <a:br>
              <a:rPr lang="it-IT" sz="1600" b="1" dirty="0" smtClean="0"/>
            </a:br>
            <a:r>
              <a:rPr lang="it-IT" sz="1600" dirty="0" smtClean="0"/>
              <a:t>l’irrevocabilità</a:t>
            </a:r>
            <a:br>
              <a:rPr lang="it-IT" sz="1600" dirty="0" smtClean="0"/>
            </a:br>
            <a:r>
              <a:rPr lang="it-IT" sz="1600" dirty="0" smtClean="0"/>
              <a:t>l’assolutezza</a:t>
            </a:r>
            <a:br>
              <a:rPr lang="it-IT" sz="1600" dirty="0" smtClean="0"/>
            </a:br>
            <a:r>
              <a:rPr lang="it-IT" sz="1600" dirty="0"/>
              <a:t>l’indivisibilità</a:t>
            </a:r>
            <a:endParaRPr lang="it-IT" sz="1600" dirty="0">
              <a:solidFill>
                <a:srgbClr val="00B05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7797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2070285"/>
            <a:ext cx="10532751" cy="3011692"/>
          </a:xfrm>
          <a:ln>
            <a:solidFill>
              <a:schemeClr val="tx1"/>
            </a:solidFill>
          </a:ln>
        </p:spPr>
        <p:txBody>
          <a:bodyPr/>
          <a:lstStyle/>
          <a:p>
            <a:r>
              <a:rPr lang="it-IT" sz="2400" b="1" dirty="0">
                <a:solidFill>
                  <a:srgbClr val="FFFF00"/>
                </a:solidFill>
                <a:latin typeface="+mn-lt"/>
                <a:cs typeface="Times New Roman" panose="02020603050405020304" pitchFamily="18" charset="0"/>
              </a:rPr>
              <a:t> </a:t>
            </a:r>
            <a:r>
              <a:rPr lang="it-IT" sz="2400" b="1" dirty="0" smtClean="0">
                <a:solidFill>
                  <a:srgbClr val="00B05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smtClean="0"/>
              <a:t>In </a:t>
            </a:r>
            <a:r>
              <a:rPr lang="it-IT" sz="1600" dirty="0"/>
              <a:t>tal modo la moltitudine di individui che popolano lo stato di natura viene unificata in un popolo dalla persona artificiale che viene istituita dal </a:t>
            </a:r>
            <a:r>
              <a:rPr lang="it-IT" sz="1600" dirty="0" smtClean="0"/>
              <a:t>patto</a:t>
            </a:r>
            <a:r>
              <a:rPr lang="it-IT" sz="1600" b="1" dirty="0" smtClean="0"/>
              <a:t/>
            </a:r>
            <a:br>
              <a:rPr lang="it-IT" sz="1600" b="1" dirty="0" smtClean="0"/>
            </a:br>
            <a:r>
              <a:rPr lang="it-IT" sz="1600" dirty="0"/>
              <a:t/>
            </a:r>
            <a:br>
              <a:rPr lang="it-IT" sz="1600" dirty="0"/>
            </a:br>
            <a:r>
              <a:rPr lang="it-IT" sz="1600" dirty="0"/>
              <a:t>Per Hobbes non ha senso opporsi alle azioni che ognuno ha stabilito di riconoscere come proprie!!!!</a:t>
            </a:r>
            <a:br>
              <a:rPr lang="it-IT" sz="1600" dirty="0"/>
            </a:br>
            <a:r>
              <a:rPr lang="it-IT" sz="1600" dirty="0"/>
              <a:t>- pertanto viene negata alla radice la possibilità di qualsiasi forma di resistenza di opporsi al </a:t>
            </a:r>
            <a:r>
              <a:rPr lang="it-IT" sz="1600" dirty="0" smtClean="0"/>
              <a:t>governo</a:t>
            </a:r>
            <a:br>
              <a:rPr lang="it-IT" sz="1600" dirty="0" smtClean="0"/>
            </a:br>
            <a:r>
              <a:rPr lang="it-IT" sz="1600" dirty="0"/>
              <a:t/>
            </a:r>
            <a:br>
              <a:rPr lang="it-IT" sz="1600" dirty="0"/>
            </a:br>
            <a:r>
              <a:rPr lang="it-IT" sz="1600" dirty="0" smtClean="0"/>
              <a:t>Dopo </a:t>
            </a:r>
            <a:r>
              <a:rPr lang="it-IT" sz="1600" dirty="0"/>
              <a:t>il patto la </a:t>
            </a:r>
            <a:r>
              <a:rPr lang="it-IT" sz="1600" cap="small" dirty="0"/>
              <a:t>libertà</a:t>
            </a:r>
            <a:r>
              <a:rPr lang="it-IT" sz="1600" dirty="0"/>
              <a:t> degli </a:t>
            </a:r>
            <a:r>
              <a:rPr lang="it-IT" sz="1600" dirty="0" smtClean="0"/>
              <a:t>individui </a:t>
            </a:r>
            <a:r>
              <a:rPr lang="it-IT" sz="1600" i="1" dirty="0" smtClean="0"/>
              <a:t>è </a:t>
            </a:r>
            <a:r>
              <a:rPr lang="it-IT" sz="1600" i="1" dirty="0"/>
              <a:t>limitata a quegli ambiti dove la legge del sovrano tace</a:t>
            </a:r>
            <a:r>
              <a:rPr lang="it-IT" sz="1600" dirty="0"/>
              <a:t> </a:t>
            </a:r>
            <a:r>
              <a:rPr lang="it-IT" sz="1600" dirty="0" smtClean="0"/>
              <a:t/>
            </a:r>
            <a:br>
              <a:rPr lang="it-IT" sz="1600" dirty="0" smtClean="0"/>
            </a:br>
            <a:r>
              <a:rPr lang="it-IT" sz="1600" dirty="0" smtClean="0"/>
              <a:t/>
            </a:r>
            <a:br>
              <a:rPr lang="it-IT" sz="1600" dirty="0" smtClean="0"/>
            </a:br>
            <a:r>
              <a:rPr lang="it-IT" sz="1600" dirty="0" smtClean="0"/>
              <a:t>Per Hobbes  </a:t>
            </a:r>
            <a:r>
              <a:rPr lang="it-IT" sz="1600" dirty="0"/>
              <a:t>per il quale l’unica fonte giuridica è la </a:t>
            </a:r>
            <a:r>
              <a:rPr lang="it-IT" sz="1600" b="1" dirty="0"/>
              <a:t>volontà legislatrice del sovrano</a:t>
            </a:r>
            <a:r>
              <a:rPr lang="it-IT" sz="1600" dirty="0"/>
              <a:t>: </a:t>
            </a:r>
            <a:r>
              <a:rPr lang="it-IT" sz="1600" dirty="0" smtClean="0"/>
              <a:t>solo </a:t>
            </a:r>
            <a:r>
              <a:rPr lang="it-IT" sz="1600" dirty="0"/>
              <a:t>interprete delle leggi divine e naturali</a:t>
            </a:r>
            <a:br>
              <a:rPr lang="it-IT" sz="1600" dirty="0"/>
            </a:br>
            <a:r>
              <a:rPr lang="it-IT" sz="1600" dirty="0"/>
              <a:t/>
            </a:r>
            <a:br>
              <a:rPr lang="it-IT" sz="1600" dirty="0"/>
            </a:br>
            <a:r>
              <a:rPr lang="it-IT" sz="1600" b="1" dirty="0"/>
              <a:t/>
            </a:r>
            <a:br>
              <a:rPr lang="it-IT" sz="1600" b="1" dirty="0"/>
            </a:br>
            <a:endParaRPr lang="it-IT" sz="1600"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255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349686"/>
            <a:ext cx="10532751" cy="1054110"/>
          </a:xfrm>
          <a:ln>
            <a:solidFill>
              <a:schemeClr val="tx1"/>
            </a:solidFill>
          </a:ln>
        </p:spPr>
        <p:txBody>
          <a:bodyPr/>
          <a:lstStyle/>
          <a:p>
            <a:pPr algn="ctr"/>
            <a:r>
              <a:rPr lang="it-IT" b="1" dirty="0">
                <a:cs typeface="Times New Roman" panose="02020603050405020304" pitchFamily="18" charset="0"/>
              </a:rPr>
              <a:t>John </a:t>
            </a:r>
            <a:r>
              <a:rPr lang="it-IT" b="1" dirty="0" smtClean="0">
                <a:cs typeface="Times New Roman" panose="02020603050405020304" pitchFamily="18" charset="0"/>
              </a:rPr>
              <a:t>Locke</a:t>
            </a:r>
            <a:r>
              <a:rPr lang="it-IT" b="1" dirty="0">
                <a:cs typeface="Times New Roman" panose="02020603050405020304" pitchFamily="18" charset="0"/>
              </a:rPr>
              <a:t/>
            </a:r>
            <a:br>
              <a:rPr lang="it-IT" b="1" dirty="0">
                <a:cs typeface="Times New Roman" panose="02020603050405020304" pitchFamily="18" charset="0"/>
              </a:rPr>
            </a:br>
            <a:r>
              <a:rPr lang="it-IT" sz="2000" dirty="0" smtClean="0">
                <a:solidFill>
                  <a:srgbClr val="00B050"/>
                </a:solidFill>
                <a:latin typeface="+mn-lt"/>
                <a:cs typeface="Times New Roman" panose="02020603050405020304" pitchFamily="18" charset="0"/>
              </a:rPr>
              <a:t>Bristol 1632– </a:t>
            </a:r>
            <a:r>
              <a:rPr lang="it-IT" sz="2000" dirty="0" err="1" smtClean="0">
                <a:solidFill>
                  <a:srgbClr val="00B050"/>
                </a:solidFill>
                <a:latin typeface="+mn-lt"/>
                <a:cs typeface="Times New Roman" panose="02020603050405020304" pitchFamily="18" charset="0"/>
              </a:rPr>
              <a:t>Oates</a:t>
            </a:r>
            <a:r>
              <a:rPr lang="it-IT" sz="2000" dirty="0" smtClean="0">
                <a:solidFill>
                  <a:srgbClr val="00B050"/>
                </a:solidFill>
                <a:latin typeface="+mn-lt"/>
                <a:cs typeface="Times New Roman" panose="02020603050405020304" pitchFamily="18" charset="0"/>
              </a:rPr>
              <a:t> (</a:t>
            </a:r>
            <a:r>
              <a:rPr lang="it-IT" sz="2000" dirty="0" err="1" smtClean="0">
                <a:solidFill>
                  <a:srgbClr val="00B050"/>
                </a:solidFill>
                <a:latin typeface="+mn-lt"/>
                <a:cs typeface="Times New Roman" panose="02020603050405020304" pitchFamily="18" charset="0"/>
              </a:rPr>
              <a:t>Essex</a:t>
            </a:r>
            <a:r>
              <a:rPr lang="it-IT" sz="2000" dirty="0" smtClean="0">
                <a:solidFill>
                  <a:srgbClr val="00B050"/>
                </a:solidFill>
                <a:latin typeface="+mn-lt"/>
                <a:cs typeface="Times New Roman" panose="02020603050405020304" pitchFamily="18" charset="0"/>
              </a:rPr>
              <a:t>) 1704</a:t>
            </a:r>
            <a:endParaRPr lang="it-IT" sz="2000" dirty="0">
              <a:solidFill>
                <a:srgbClr val="00B050"/>
              </a:solidFill>
              <a:latin typeface="+mn-lt"/>
              <a:cs typeface="Times New Roman" panose="02020603050405020304" pitchFamily="18" charset="0"/>
            </a:endParaRPr>
          </a:p>
        </p:txBody>
      </p:sp>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1545285"/>
            <a:ext cx="10470523" cy="4172934"/>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B050"/>
                </a:solidFill>
                <a:latin typeface="+mn-lt"/>
                <a:cs typeface="Times New Roman" panose="02020603050405020304" pitchFamily="18" charset="0"/>
              </a:rPr>
              <a:t>Introduzione </a:t>
            </a:r>
            <a:r>
              <a:rPr lang="it-IT" sz="2400" b="1" dirty="0" smtClean="0">
                <a:solidFill>
                  <a:srgbClr val="00B050"/>
                </a:solidFill>
                <a:latin typeface="+mn-lt"/>
                <a:cs typeface="Times New Roman" panose="02020603050405020304" pitchFamily="18" charset="0"/>
              </a:rPr>
              <a:t>storico-politica</a:t>
            </a:r>
          </a:p>
          <a:p>
            <a:pPr lvl="0"/>
            <a:r>
              <a:rPr lang="it-IT" sz="1600" dirty="0"/>
              <a:t>Nella prima metà del </a:t>
            </a:r>
            <a:r>
              <a:rPr lang="it-IT" sz="1600" dirty="0" smtClean="0"/>
              <a:t>XVII secolo in Inghilterra conflitto </a:t>
            </a:r>
            <a:r>
              <a:rPr lang="it-IT" sz="1600" dirty="0"/>
              <a:t>tra Corona e </a:t>
            </a:r>
            <a:r>
              <a:rPr lang="it-IT" sz="1600" dirty="0" smtClean="0"/>
              <a:t>Parlamento.</a:t>
            </a:r>
            <a:endParaRPr lang="it-IT" sz="1600" dirty="0"/>
          </a:p>
          <a:p>
            <a:pPr lvl="0"/>
            <a:r>
              <a:rPr lang="it-IT" sz="1600" dirty="0"/>
              <a:t>Dopo il 1640 la maggioranza parlamentare si scisse in 2 gruppi: dando vita </a:t>
            </a:r>
            <a:r>
              <a:rPr lang="it-IT" sz="1600" dirty="0" smtClean="0"/>
              <a:t>alla </a:t>
            </a:r>
            <a:r>
              <a:rPr lang="it-IT" sz="1600" dirty="0"/>
              <a:t>figura del </a:t>
            </a:r>
            <a:r>
              <a:rPr lang="it-IT" sz="1600" b="1" dirty="0" smtClean="0"/>
              <a:t>partito</a:t>
            </a:r>
            <a:endParaRPr lang="it-IT" sz="1600" dirty="0"/>
          </a:p>
          <a:p>
            <a:pPr lvl="0"/>
            <a:r>
              <a:rPr lang="it-IT" sz="1600" b="1" u="sng" dirty="0" smtClean="0"/>
              <a:t>Il </a:t>
            </a:r>
            <a:r>
              <a:rPr lang="it-IT" sz="1600" b="1" u="sng" dirty="0"/>
              <a:t>partito tory: </a:t>
            </a:r>
            <a:r>
              <a:rPr lang="it-IT" sz="1600" dirty="0"/>
              <a:t>anglicano, agrario, partito dei proprietari terrieri; vuole poche tasse; interessa politica interna</a:t>
            </a:r>
          </a:p>
          <a:p>
            <a:r>
              <a:rPr lang="it-IT" sz="1600" b="1" dirty="0"/>
              <a:t> </a:t>
            </a:r>
            <a:r>
              <a:rPr lang="it-IT" sz="1600" b="1" u="sng" dirty="0" smtClean="0"/>
              <a:t>Il </a:t>
            </a:r>
            <a:r>
              <a:rPr lang="it-IT" sz="1600" b="1" u="sng" dirty="0"/>
              <a:t>partito whig: </a:t>
            </a:r>
            <a:r>
              <a:rPr lang="it-IT" sz="1600" dirty="0"/>
              <a:t>vicino ai puritani, partito dei dissidenti religiosi, esclusi dai privilegi e delle classi medie mercantili; forte nella città; si alla politica internazionale</a:t>
            </a:r>
          </a:p>
          <a:p>
            <a:r>
              <a:rPr lang="it-IT" sz="1600" dirty="0"/>
              <a:t> </a:t>
            </a:r>
          </a:p>
          <a:p>
            <a:r>
              <a:rPr lang="it-IT" sz="1600" dirty="0"/>
              <a:t> </a:t>
            </a:r>
            <a:r>
              <a:rPr lang="it-IT" sz="1600" b="1" dirty="0" smtClean="0"/>
              <a:t>Entrambi </a:t>
            </a:r>
            <a:r>
              <a:rPr lang="it-IT" sz="1600" b="1" dirty="0"/>
              <a:t>i partiti si professano monarchici, ma con motivazioni diverse: </a:t>
            </a:r>
            <a:endParaRPr lang="it-IT" sz="1600" dirty="0"/>
          </a:p>
          <a:p>
            <a:r>
              <a:rPr lang="it-IT" sz="1600" b="1" u="sng" dirty="0" smtClean="0"/>
              <a:t>Il </a:t>
            </a:r>
            <a:r>
              <a:rPr lang="it-IT" sz="1600" b="1" u="sng" dirty="0"/>
              <a:t>partito tory: </a:t>
            </a:r>
            <a:r>
              <a:rPr lang="it-IT" sz="1600" dirty="0"/>
              <a:t>proclama il diritto divino dei re e la non resistenza al sovrano</a:t>
            </a:r>
          </a:p>
          <a:p>
            <a:r>
              <a:rPr lang="it-IT" sz="1600" b="1" u="sng" dirty="0"/>
              <a:t>Il partito whig: </a:t>
            </a:r>
            <a:r>
              <a:rPr lang="it-IT" sz="1600" dirty="0"/>
              <a:t>volevano controllare le prerogative del </a:t>
            </a:r>
            <a:r>
              <a:rPr lang="it-IT" sz="1600" dirty="0" smtClean="0"/>
              <a:t>re</a:t>
            </a:r>
          </a:p>
          <a:p>
            <a:endParaRPr lang="it-IT" sz="1600" b="1" dirty="0" smtClean="0">
              <a:solidFill>
                <a:srgbClr val="00B050"/>
              </a:solidFill>
            </a:endParaRPr>
          </a:p>
          <a:p>
            <a:r>
              <a:rPr lang="it-IT" sz="1600" b="1" dirty="0" smtClean="0">
                <a:solidFill>
                  <a:srgbClr val="00B050"/>
                </a:solidFill>
              </a:rPr>
              <a:t>La Restaurazione inglese </a:t>
            </a:r>
            <a:r>
              <a:rPr lang="it-IT" sz="1600" b="1" dirty="0">
                <a:solidFill>
                  <a:srgbClr val="00B050"/>
                </a:solidFill>
              </a:rPr>
              <a:t>del 1660, </a:t>
            </a:r>
            <a:r>
              <a:rPr lang="it-IT" sz="1600" dirty="0"/>
              <a:t>con l’ascesa al trono di Carlo </a:t>
            </a:r>
            <a:r>
              <a:rPr lang="it-IT" sz="1600" dirty="0" smtClean="0"/>
              <a:t>II </a:t>
            </a:r>
          </a:p>
          <a:p>
            <a:r>
              <a:rPr lang="it-IT" sz="1600" b="1" dirty="0">
                <a:solidFill>
                  <a:srgbClr val="00B050"/>
                </a:solidFill>
              </a:rPr>
              <a:t>La Gloriosa Rivoluzione </a:t>
            </a:r>
            <a:r>
              <a:rPr lang="it-IT" sz="1600" dirty="0"/>
              <a:t>fu resa possibile dal fatto che </a:t>
            </a:r>
            <a:r>
              <a:rPr lang="it-IT" sz="1600" dirty="0" err="1"/>
              <a:t>Wigh</a:t>
            </a:r>
            <a:r>
              <a:rPr lang="it-IT" sz="1600" dirty="0"/>
              <a:t> e Tory fecero causa comune contro Giacomo II che - con l’aiuto di Francia e Gesuiti - voleva riportare l’Inghilterra al cattolicesimo romano, e per questo</a:t>
            </a:r>
            <a:r>
              <a:rPr lang="it-IT" sz="1600" dirty="0" smtClean="0"/>
              <a:t>, voleva sciogliere </a:t>
            </a:r>
            <a:r>
              <a:rPr lang="it-IT" sz="1600" dirty="0"/>
              <a:t>il </a:t>
            </a:r>
            <a:r>
              <a:rPr lang="it-IT" sz="1600" dirty="0" smtClean="0"/>
              <a:t>Parlamento.</a:t>
            </a:r>
            <a:endParaRPr lang="it-IT" sz="1600" dirty="0">
              <a:solidFill>
                <a:schemeClr val="tx1"/>
              </a:solidFill>
              <a:latin typeface="+mn-lt"/>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900413"/>
      </p:ext>
    </p:extLst>
  </p:cSld>
  <p:clrMapOvr>
    <a:masterClrMapping/>
  </p:clrMapOvr>
  <p:transition spd="slow">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itolo 1"/>
          <p:cNvSpPr txBox="1">
            <a:spLocks/>
          </p:cNvSpPr>
          <p:nvPr/>
        </p:nvSpPr>
        <p:spPr>
          <a:xfrm>
            <a:off x="656823" y="553602"/>
            <a:ext cx="10470523" cy="1584280"/>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B050"/>
                </a:solidFill>
                <a:latin typeface="+mn-lt"/>
                <a:cs typeface="Times New Roman" panose="02020603050405020304" pitchFamily="18" charset="0"/>
              </a:rPr>
              <a:t>Introduzione </a:t>
            </a:r>
            <a:r>
              <a:rPr lang="it-IT" sz="2400" b="1" dirty="0" smtClean="0">
                <a:solidFill>
                  <a:srgbClr val="00B050"/>
                </a:solidFill>
                <a:latin typeface="+mn-lt"/>
                <a:cs typeface="Times New Roman" panose="02020603050405020304" pitchFamily="18" charset="0"/>
              </a:rPr>
              <a:t>storico-politica</a:t>
            </a:r>
          </a:p>
          <a:p>
            <a:r>
              <a:rPr lang="it-IT" sz="1600" dirty="0" smtClean="0">
                <a:solidFill>
                  <a:srgbClr val="0070C0"/>
                </a:solidFill>
              </a:rPr>
              <a:t>Nel novembre 1688 sbarca </a:t>
            </a:r>
            <a:r>
              <a:rPr lang="it-IT" sz="1600" dirty="0">
                <a:solidFill>
                  <a:srgbClr val="0070C0"/>
                </a:solidFill>
              </a:rPr>
              <a:t>Guglielmo d’Orange in un’Inghilterra in rivolta</a:t>
            </a:r>
          </a:p>
          <a:p>
            <a:r>
              <a:rPr lang="it-IT" sz="1600" dirty="0">
                <a:solidFill>
                  <a:srgbClr val="0070C0"/>
                </a:solidFill>
              </a:rPr>
              <a:t> </a:t>
            </a:r>
          </a:p>
          <a:p>
            <a:r>
              <a:rPr lang="it-IT" sz="1600" dirty="0">
                <a:solidFill>
                  <a:srgbClr val="0070C0"/>
                </a:solidFill>
              </a:rPr>
              <a:t>Nel 1690 </a:t>
            </a:r>
            <a:r>
              <a:rPr lang="it-IT" sz="1600" b="1" dirty="0">
                <a:solidFill>
                  <a:srgbClr val="00B050"/>
                </a:solidFill>
              </a:rPr>
              <a:t>Bill of </a:t>
            </a:r>
            <a:r>
              <a:rPr lang="it-IT" sz="1600" b="1" dirty="0" err="1">
                <a:solidFill>
                  <a:srgbClr val="00B050"/>
                </a:solidFill>
              </a:rPr>
              <a:t>rights</a:t>
            </a:r>
            <a:r>
              <a:rPr lang="it-IT" sz="1600" b="1" dirty="0">
                <a:solidFill>
                  <a:srgbClr val="00B050"/>
                </a:solidFill>
              </a:rPr>
              <a:t> </a:t>
            </a:r>
            <a:r>
              <a:rPr lang="it-IT" sz="1600" dirty="0">
                <a:solidFill>
                  <a:srgbClr val="0070C0"/>
                </a:solidFill>
              </a:rPr>
              <a:t>: </a:t>
            </a:r>
            <a:r>
              <a:rPr lang="it-IT" sz="1600" b="1" dirty="0">
                <a:solidFill>
                  <a:srgbClr val="0070C0"/>
                </a:solidFill>
              </a:rPr>
              <a:t>con cui si ribadiva che la pretesa al trono non era fondata né sul diritto ereditario, né su quello divino, ma decisa dal Parlamento</a:t>
            </a:r>
            <a:endParaRPr lang="it-IT" sz="1600" dirty="0">
              <a:solidFill>
                <a:srgbClr val="0070C0"/>
              </a:solidFill>
            </a:endParaRPr>
          </a:p>
          <a:p>
            <a:endParaRPr lang="it-IT" sz="1600" b="1" dirty="0" smtClean="0">
              <a:solidFill>
                <a:srgbClr val="00B050"/>
              </a:solidFill>
            </a:endParaRPr>
          </a:p>
        </p:txBody>
      </p:sp>
      <p:sp>
        <p:nvSpPr>
          <p:cNvPr id="7" name="Titolo 1"/>
          <p:cNvSpPr txBox="1">
            <a:spLocks/>
          </p:cNvSpPr>
          <p:nvPr/>
        </p:nvSpPr>
        <p:spPr>
          <a:xfrm>
            <a:off x="667554" y="2496183"/>
            <a:ext cx="10470523" cy="3149958"/>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00B050"/>
                </a:solidFill>
                <a:latin typeface="+mn-lt"/>
                <a:cs typeface="Times New Roman" panose="02020603050405020304" pitchFamily="18" charset="0"/>
              </a:rPr>
              <a:t>Il dibattito </a:t>
            </a:r>
            <a:r>
              <a:rPr lang="it-IT" sz="2400" b="1" dirty="0" smtClean="0">
                <a:solidFill>
                  <a:srgbClr val="00B050"/>
                </a:solidFill>
                <a:latin typeface="+mn-lt"/>
                <a:cs typeface="Times New Roman" panose="02020603050405020304" pitchFamily="18" charset="0"/>
              </a:rPr>
              <a:t>costituzionale</a:t>
            </a:r>
            <a:endParaRPr lang="it-IT" sz="2400" b="1" dirty="0">
              <a:solidFill>
                <a:srgbClr val="00B050"/>
              </a:solidFill>
              <a:latin typeface="+mn-lt"/>
              <a:cs typeface="Times New Roman" panose="02020603050405020304" pitchFamily="18" charset="0"/>
            </a:endParaRPr>
          </a:p>
          <a:p>
            <a:r>
              <a:rPr lang="it-IT" sz="1600" dirty="0">
                <a:solidFill>
                  <a:srgbClr val="0070C0"/>
                </a:solidFill>
              </a:rPr>
              <a:t>Nel </a:t>
            </a:r>
            <a:r>
              <a:rPr lang="it-IT" sz="1600" b="1" cap="small" dirty="0">
                <a:solidFill>
                  <a:srgbClr val="00B050"/>
                </a:solidFill>
              </a:rPr>
              <a:t>1680</a:t>
            </a:r>
            <a:r>
              <a:rPr lang="it-IT" sz="1600" dirty="0">
                <a:solidFill>
                  <a:srgbClr val="00B050"/>
                </a:solidFill>
              </a:rPr>
              <a:t> </a:t>
            </a:r>
            <a:r>
              <a:rPr lang="it-IT" sz="1600" dirty="0">
                <a:solidFill>
                  <a:srgbClr val="0070C0"/>
                </a:solidFill>
              </a:rPr>
              <a:t>venne pubblicata postuma l’opera di </a:t>
            </a:r>
            <a:r>
              <a:rPr lang="it-IT" sz="1600" b="1" dirty="0">
                <a:solidFill>
                  <a:srgbClr val="00B050"/>
                </a:solidFill>
              </a:rPr>
              <a:t>Robert </a:t>
            </a:r>
            <a:r>
              <a:rPr lang="it-IT" sz="1600" b="1" dirty="0" err="1">
                <a:solidFill>
                  <a:srgbClr val="00B050"/>
                </a:solidFill>
              </a:rPr>
              <a:t>Filmer</a:t>
            </a:r>
            <a:r>
              <a:rPr lang="it-IT" sz="1600" b="1" dirty="0">
                <a:solidFill>
                  <a:srgbClr val="00B050"/>
                </a:solidFill>
              </a:rPr>
              <a:t> </a:t>
            </a:r>
            <a:r>
              <a:rPr lang="it-IT" sz="1600" i="1" u="sng" dirty="0">
                <a:solidFill>
                  <a:srgbClr val="0070C0"/>
                </a:solidFill>
              </a:rPr>
              <a:t>Il Patriarca o la natura del potere dei re</a:t>
            </a:r>
            <a:r>
              <a:rPr lang="it-IT" sz="1600" dirty="0">
                <a:solidFill>
                  <a:srgbClr val="0070C0"/>
                </a:solidFill>
              </a:rPr>
              <a:t>, opera scritta prima della Restaurazione del </a:t>
            </a:r>
            <a:r>
              <a:rPr lang="it-IT" sz="1600" dirty="0" smtClean="0">
                <a:solidFill>
                  <a:srgbClr val="0070C0"/>
                </a:solidFill>
              </a:rPr>
              <a:t>1660</a:t>
            </a:r>
          </a:p>
          <a:p>
            <a:endParaRPr lang="it-IT" sz="1600" b="1" dirty="0">
              <a:solidFill>
                <a:srgbClr val="00B050"/>
              </a:solidFill>
            </a:endParaRPr>
          </a:p>
          <a:p>
            <a:pPr lvl="0"/>
            <a:r>
              <a:rPr lang="it-IT" sz="1600" b="1" dirty="0">
                <a:solidFill>
                  <a:srgbClr val="FF0000"/>
                </a:solidFill>
              </a:rPr>
              <a:t>James </a:t>
            </a:r>
            <a:r>
              <a:rPr lang="it-IT" sz="1600" b="1" dirty="0" err="1">
                <a:solidFill>
                  <a:srgbClr val="FF0000"/>
                </a:solidFill>
              </a:rPr>
              <a:t>Tyrrell</a:t>
            </a:r>
            <a:r>
              <a:rPr lang="it-IT" sz="1600" dirty="0">
                <a:solidFill>
                  <a:srgbClr val="FF0000"/>
                </a:solidFill>
              </a:rPr>
              <a:t> </a:t>
            </a:r>
            <a:r>
              <a:rPr lang="it-IT" sz="1600" i="1" u="sng" dirty="0">
                <a:solidFill>
                  <a:srgbClr val="0070C0"/>
                </a:solidFill>
              </a:rPr>
              <a:t>Il </a:t>
            </a:r>
            <a:r>
              <a:rPr lang="it-IT" sz="1600" i="1" u="sng" dirty="0" err="1" smtClean="0">
                <a:solidFill>
                  <a:srgbClr val="0070C0"/>
                </a:solidFill>
              </a:rPr>
              <a:t>Patriarcha</a:t>
            </a:r>
            <a:r>
              <a:rPr lang="it-IT" sz="1600" i="1" u="sng" dirty="0" smtClean="0">
                <a:solidFill>
                  <a:srgbClr val="0070C0"/>
                </a:solidFill>
              </a:rPr>
              <a:t> </a:t>
            </a:r>
            <a:r>
              <a:rPr lang="it-IT" sz="1600" i="1" u="sng" dirty="0">
                <a:solidFill>
                  <a:srgbClr val="0070C0"/>
                </a:solidFill>
              </a:rPr>
              <a:t>non </a:t>
            </a:r>
            <a:r>
              <a:rPr lang="it-IT" sz="1600" i="1" u="sng" dirty="0" err="1" smtClean="0">
                <a:solidFill>
                  <a:srgbClr val="0070C0"/>
                </a:solidFill>
              </a:rPr>
              <a:t>monarcha</a:t>
            </a:r>
            <a:r>
              <a:rPr lang="it-IT" sz="1600" i="1" u="sng" dirty="0" smtClean="0">
                <a:solidFill>
                  <a:srgbClr val="0070C0"/>
                </a:solidFill>
              </a:rPr>
              <a:t> </a:t>
            </a:r>
            <a:r>
              <a:rPr lang="it-IT" sz="1600" dirty="0" smtClean="0">
                <a:solidFill>
                  <a:srgbClr val="00B050"/>
                </a:solidFill>
              </a:rPr>
              <a:t>(</a:t>
            </a:r>
            <a:r>
              <a:rPr lang="it-IT" sz="1600" b="1" cap="small" dirty="0">
                <a:solidFill>
                  <a:srgbClr val="00B050"/>
                </a:solidFill>
              </a:rPr>
              <a:t>1681</a:t>
            </a:r>
            <a:r>
              <a:rPr lang="it-IT" sz="1600" dirty="0">
                <a:solidFill>
                  <a:srgbClr val="00B050"/>
                </a:solidFill>
              </a:rPr>
              <a:t>)</a:t>
            </a:r>
            <a:r>
              <a:rPr lang="it-IT" sz="1600" dirty="0" smtClean="0">
                <a:solidFill>
                  <a:srgbClr val="00B050"/>
                </a:solidFill>
              </a:rPr>
              <a:t> </a:t>
            </a:r>
            <a:endParaRPr lang="it-IT" sz="1600" dirty="0">
              <a:solidFill>
                <a:srgbClr val="00B050"/>
              </a:solidFill>
            </a:endParaRPr>
          </a:p>
          <a:p>
            <a:r>
              <a:rPr lang="it-IT" sz="1600" b="1" i="1" cap="small" dirty="0"/>
              <a:t> </a:t>
            </a:r>
            <a:endParaRPr lang="it-IT" sz="1600" dirty="0"/>
          </a:p>
          <a:p>
            <a:r>
              <a:rPr lang="it-IT" sz="1600" b="1" dirty="0" smtClean="0">
                <a:solidFill>
                  <a:srgbClr val="FF0000"/>
                </a:solidFill>
              </a:rPr>
              <a:t>Algernon </a:t>
            </a:r>
            <a:r>
              <a:rPr lang="it-IT" sz="1600" b="1" dirty="0">
                <a:solidFill>
                  <a:srgbClr val="FF0000"/>
                </a:solidFill>
              </a:rPr>
              <a:t>Sidney</a:t>
            </a:r>
            <a:r>
              <a:rPr lang="it-IT" sz="1600" i="1" u="sng" dirty="0">
                <a:solidFill>
                  <a:srgbClr val="FF0000"/>
                </a:solidFill>
              </a:rPr>
              <a:t> </a:t>
            </a:r>
            <a:r>
              <a:rPr lang="it-IT" sz="1600" i="1" u="sng" dirty="0">
                <a:solidFill>
                  <a:srgbClr val="0070C0"/>
                </a:solidFill>
              </a:rPr>
              <a:t>I discorsi sul governo </a:t>
            </a:r>
            <a:r>
              <a:rPr lang="it-IT" sz="1600" b="1" cap="small" dirty="0">
                <a:solidFill>
                  <a:srgbClr val="00B050"/>
                </a:solidFill>
              </a:rPr>
              <a:t>(scritti tra il </a:t>
            </a:r>
            <a:r>
              <a:rPr lang="it-IT" sz="1600" b="1" cap="small" dirty="0" smtClean="0">
                <a:solidFill>
                  <a:srgbClr val="00B050"/>
                </a:solidFill>
              </a:rPr>
              <a:t>1681–83 pubblicati postumi nel 1698)</a:t>
            </a:r>
          </a:p>
          <a:p>
            <a:endParaRPr lang="it-IT" sz="1600" b="1" cap="small" dirty="0">
              <a:solidFill>
                <a:srgbClr val="FFFF00"/>
              </a:solidFill>
            </a:endParaRPr>
          </a:p>
          <a:p>
            <a:r>
              <a:rPr lang="it-IT" sz="1600" b="1" dirty="0">
                <a:solidFill>
                  <a:srgbClr val="FF0000"/>
                </a:solidFill>
              </a:rPr>
              <a:t>John </a:t>
            </a:r>
            <a:r>
              <a:rPr lang="it-IT" sz="1600" b="1" dirty="0" smtClean="0">
                <a:solidFill>
                  <a:srgbClr val="FF0000"/>
                </a:solidFill>
              </a:rPr>
              <a:t>Locke </a:t>
            </a:r>
            <a:r>
              <a:rPr lang="it-IT" sz="1600" i="1" u="sng" dirty="0">
                <a:solidFill>
                  <a:srgbClr val="0070C0"/>
                </a:solidFill>
              </a:rPr>
              <a:t>I </a:t>
            </a:r>
            <a:r>
              <a:rPr lang="it-IT" sz="1600" i="1" u="sng" dirty="0" smtClean="0">
                <a:solidFill>
                  <a:srgbClr val="0070C0"/>
                </a:solidFill>
              </a:rPr>
              <a:t>Due Trattati sul </a:t>
            </a:r>
            <a:r>
              <a:rPr lang="it-IT" sz="1600" i="1" u="sng" dirty="0">
                <a:solidFill>
                  <a:srgbClr val="0070C0"/>
                </a:solidFill>
              </a:rPr>
              <a:t>governo </a:t>
            </a:r>
            <a:r>
              <a:rPr lang="it-IT" sz="1600" b="1" cap="small" dirty="0">
                <a:solidFill>
                  <a:srgbClr val="00B050"/>
                </a:solidFill>
              </a:rPr>
              <a:t>(composti a più riprese dal 1679 in avanti e pubblicati nel 1690)</a:t>
            </a:r>
          </a:p>
          <a:p>
            <a:r>
              <a:rPr lang="it-IT" sz="1400" dirty="0" smtClean="0">
                <a:solidFill>
                  <a:srgbClr val="0070C0"/>
                </a:solidFill>
              </a:rPr>
              <a:t>Venne </a:t>
            </a:r>
            <a:r>
              <a:rPr lang="it-IT" sz="1400" dirty="0">
                <a:solidFill>
                  <a:srgbClr val="0070C0"/>
                </a:solidFill>
              </a:rPr>
              <a:t>recepito come la giustificazione teorica della Gloriosa , </a:t>
            </a:r>
            <a:r>
              <a:rPr lang="it-IT" sz="1400" b="1" i="1" dirty="0">
                <a:solidFill>
                  <a:srgbClr val="0070C0"/>
                </a:solidFill>
              </a:rPr>
              <a:t>“mentre in realtà fu un manifesto politico scritto per dare un obiettivo costituzionale ai gruppi avversi agli Stuart”</a:t>
            </a:r>
            <a:r>
              <a:rPr lang="it-IT" sz="1400" dirty="0">
                <a:solidFill>
                  <a:srgbClr val="0070C0"/>
                </a:solidFill>
              </a:rPr>
              <a:t> </a:t>
            </a:r>
            <a:r>
              <a:rPr lang="it-IT" sz="1200" dirty="0" smtClean="0">
                <a:solidFill>
                  <a:srgbClr val="00B050"/>
                </a:solidFill>
              </a:rPr>
              <a:t>[</a:t>
            </a:r>
            <a:r>
              <a:rPr lang="it-IT" sz="1200" cap="small" dirty="0" smtClean="0">
                <a:solidFill>
                  <a:srgbClr val="00B050"/>
                </a:solidFill>
              </a:rPr>
              <a:t>Matteucci</a:t>
            </a:r>
            <a:r>
              <a:rPr lang="it-IT" sz="1200" dirty="0" smtClean="0">
                <a:solidFill>
                  <a:srgbClr val="00B050"/>
                </a:solidFill>
              </a:rPr>
              <a:t> </a:t>
            </a:r>
            <a:r>
              <a:rPr lang="it-IT" sz="1200" cap="small" dirty="0">
                <a:solidFill>
                  <a:srgbClr val="00B050"/>
                </a:solidFill>
              </a:rPr>
              <a:t>, </a:t>
            </a:r>
            <a:r>
              <a:rPr lang="it-IT" sz="1200" i="1" dirty="0">
                <a:solidFill>
                  <a:srgbClr val="00B050"/>
                </a:solidFill>
              </a:rPr>
              <a:t>Il Liberalismo, in Il Pensiero politico: idee, teorie dottrine</a:t>
            </a:r>
            <a:r>
              <a:rPr lang="it-IT" sz="1200" dirty="0">
                <a:solidFill>
                  <a:srgbClr val="00B050"/>
                </a:solidFill>
              </a:rPr>
              <a:t>, </a:t>
            </a:r>
            <a:r>
              <a:rPr lang="it-IT" sz="1200" dirty="0" smtClean="0">
                <a:solidFill>
                  <a:srgbClr val="00B050"/>
                </a:solidFill>
              </a:rPr>
              <a:t>1999</a:t>
            </a:r>
            <a:r>
              <a:rPr lang="it-IT" sz="1200" dirty="0">
                <a:solidFill>
                  <a:srgbClr val="00B050"/>
                </a:solidFill>
              </a:rPr>
              <a:t>]</a:t>
            </a: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5560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itolo 1"/>
          <p:cNvSpPr txBox="1">
            <a:spLocks/>
          </p:cNvSpPr>
          <p:nvPr/>
        </p:nvSpPr>
        <p:spPr>
          <a:xfrm>
            <a:off x="667554" y="888648"/>
            <a:ext cx="10470523" cy="4404574"/>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a:solidFill>
                  <a:srgbClr val="FF0000"/>
                </a:solidFill>
                <a:latin typeface="+mn-lt"/>
                <a:cs typeface="Times New Roman" panose="02020603050405020304" pitchFamily="18" charset="0"/>
              </a:rPr>
              <a:t>Il dibattito </a:t>
            </a:r>
            <a:r>
              <a:rPr lang="it-IT" sz="2400" b="1" dirty="0" smtClean="0">
                <a:solidFill>
                  <a:srgbClr val="FF0000"/>
                </a:solidFill>
                <a:latin typeface="+mn-lt"/>
                <a:cs typeface="Times New Roman" panose="02020603050405020304" pitchFamily="18" charset="0"/>
              </a:rPr>
              <a:t>costituzionale</a:t>
            </a:r>
            <a:endParaRPr lang="it-IT" sz="2400" b="1" dirty="0">
              <a:solidFill>
                <a:srgbClr val="FF0000"/>
              </a:solidFill>
              <a:latin typeface="+mn-lt"/>
              <a:cs typeface="Times New Roman" panose="02020603050405020304" pitchFamily="18" charset="0"/>
            </a:endParaRPr>
          </a:p>
          <a:p>
            <a:endParaRPr lang="it-IT" sz="1600" b="1" cap="small" dirty="0">
              <a:solidFill>
                <a:srgbClr val="FFFF00"/>
              </a:solidFill>
            </a:endParaRPr>
          </a:p>
          <a:p>
            <a:pPr lvl="0"/>
            <a:r>
              <a:rPr lang="it-IT" sz="1600" dirty="0" smtClean="0">
                <a:solidFill>
                  <a:srgbClr val="0070C0"/>
                </a:solidFill>
              </a:rPr>
              <a:t>Nel corso del XVIII secolo, </a:t>
            </a:r>
            <a:r>
              <a:rPr lang="it-IT" sz="1600" dirty="0">
                <a:solidFill>
                  <a:srgbClr val="0070C0"/>
                </a:solidFill>
              </a:rPr>
              <a:t>rispetto all’equilibrio costituzionale raggiunto </a:t>
            </a:r>
            <a:r>
              <a:rPr lang="it-IT" sz="1600" b="1" i="1" dirty="0">
                <a:solidFill>
                  <a:srgbClr val="0070C0"/>
                </a:solidFill>
              </a:rPr>
              <a:t>con il Bill of </a:t>
            </a:r>
            <a:r>
              <a:rPr lang="it-IT" sz="1600" b="1" i="1" dirty="0" err="1">
                <a:solidFill>
                  <a:srgbClr val="0070C0"/>
                </a:solidFill>
              </a:rPr>
              <a:t>R</a:t>
            </a:r>
            <a:r>
              <a:rPr lang="it-IT" sz="1600" b="1" i="1" dirty="0" err="1" smtClean="0">
                <a:solidFill>
                  <a:srgbClr val="0070C0"/>
                </a:solidFill>
              </a:rPr>
              <a:t>ights</a:t>
            </a:r>
            <a:r>
              <a:rPr lang="it-IT" sz="1600" dirty="0" smtClean="0">
                <a:solidFill>
                  <a:srgbClr val="0070C0"/>
                </a:solidFill>
              </a:rPr>
              <a:t> </a:t>
            </a:r>
            <a:r>
              <a:rPr lang="it-IT" sz="1600" dirty="0">
                <a:solidFill>
                  <a:srgbClr val="0070C0"/>
                </a:solidFill>
              </a:rPr>
              <a:t>e la separazione dei poteri, </a:t>
            </a:r>
          </a:p>
          <a:p>
            <a:r>
              <a:rPr lang="it-IT" sz="1600" b="1" u="sng" dirty="0">
                <a:solidFill>
                  <a:srgbClr val="0070C0"/>
                </a:solidFill>
              </a:rPr>
              <a:t>in Inghilterra si </a:t>
            </a:r>
            <a:r>
              <a:rPr lang="it-IT" sz="1600" b="1" u="sng" dirty="0" smtClean="0">
                <a:solidFill>
                  <a:srgbClr val="0070C0"/>
                </a:solidFill>
              </a:rPr>
              <a:t>attua </a:t>
            </a:r>
            <a:r>
              <a:rPr lang="it-IT" sz="1600" b="1" u="sng" dirty="0">
                <a:solidFill>
                  <a:srgbClr val="0070C0"/>
                </a:solidFill>
              </a:rPr>
              <a:t>una invisibile e lenta rivoluzione</a:t>
            </a:r>
            <a:r>
              <a:rPr lang="it-IT" sz="1600" dirty="0">
                <a:solidFill>
                  <a:srgbClr val="0070C0"/>
                </a:solidFill>
              </a:rPr>
              <a:t>,</a:t>
            </a:r>
          </a:p>
          <a:p>
            <a:r>
              <a:rPr lang="it-IT" sz="1600" b="1" dirty="0">
                <a:solidFill>
                  <a:srgbClr val="0070C0"/>
                </a:solidFill>
              </a:rPr>
              <a:t>con il reale spostamento di poteri a tutto vantaggio del Parlamento</a:t>
            </a:r>
            <a:r>
              <a:rPr lang="it-IT" sz="1600" dirty="0">
                <a:solidFill>
                  <a:srgbClr val="0070C0"/>
                </a:solidFill>
              </a:rPr>
              <a:t>, il quale non agiva, nello spirito lockiano, come rappresentante di tutta la nazione, ma quale corpo con una sua insita autorità, indipendente dalla nazione che l’aveva scelto</a:t>
            </a:r>
          </a:p>
          <a:p>
            <a:r>
              <a:rPr lang="it-IT" sz="1600" dirty="0">
                <a:solidFill>
                  <a:srgbClr val="0070C0"/>
                </a:solidFill>
              </a:rPr>
              <a:t> </a:t>
            </a:r>
          </a:p>
          <a:p>
            <a:r>
              <a:rPr lang="it-IT" sz="1600" dirty="0">
                <a:solidFill>
                  <a:srgbClr val="0070C0"/>
                </a:solidFill>
              </a:rPr>
              <a:t>Ciò avviene attraverso due direttive:</a:t>
            </a:r>
          </a:p>
          <a:p>
            <a:pPr lvl="0"/>
            <a:r>
              <a:rPr lang="it-IT" sz="1600" b="1" dirty="0" smtClean="0">
                <a:solidFill>
                  <a:srgbClr val="0070C0"/>
                </a:solidFill>
              </a:rPr>
              <a:t>- affermarsi </a:t>
            </a:r>
            <a:r>
              <a:rPr lang="it-IT" sz="1600" b="1" dirty="0">
                <a:solidFill>
                  <a:srgbClr val="0070C0"/>
                </a:solidFill>
              </a:rPr>
              <a:t>del principio dell’onnipotenza del </a:t>
            </a:r>
            <a:r>
              <a:rPr lang="it-IT" sz="1600" b="1" dirty="0" smtClean="0">
                <a:solidFill>
                  <a:srgbClr val="0070C0"/>
                </a:solidFill>
              </a:rPr>
              <a:t>Parlamento (m</a:t>
            </a:r>
            <a:r>
              <a:rPr lang="it-IT" sz="1600" dirty="0" smtClean="0">
                <a:solidFill>
                  <a:srgbClr val="0070C0"/>
                </a:solidFill>
              </a:rPr>
              <a:t>assimo </a:t>
            </a:r>
            <a:r>
              <a:rPr lang="it-IT" sz="1600" dirty="0">
                <a:solidFill>
                  <a:srgbClr val="0070C0"/>
                </a:solidFill>
              </a:rPr>
              <a:t>teorico fu </a:t>
            </a:r>
            <a:r>
              <a:rPr lang="it-IT" sz="1600" b="1" dirty="0">
                <a:solidFill>
                  <a:srgbClr val="00B050"/>
                </a:solidFill>
              </a:rPr>
              <a:t>William </a:t>
            </a:r>
            <a:r>
              <a:rPr lang="it-IT" sz="1600" b="1" dirty="0" err="1">
                <a:solidFill>
                  <a:srgbClr val="00B050"/>
                </a:solidFill>
              </a:rPr>
              <a:t>Blackstone</a:t>
            </a:r>
            <a:r>
              <a:rPr lang="it-IT" sz="1600" b="1" dirty="0">
                <a:solidFill>
                  <a:srgbClr val="00B050"/>
                </a:solidFill>
              </a:rPr>
              <a:t> </a:t>
            </a:r>
            <a:r>
              <a:rPr lang="it-IT" sz="1600" i="1" dirty="0" smtClean="0">
                <a:solidFill>
                  <a:srgbClr val="0070C0"/>
                </a:solidFill>
              </a:rPr>
              <a:t>Commentari </a:t>
            </a:r>
            <a:r>
              <a:rPr lang="it-IT" sz="1600" i="1" dirty="0">
                <a:solidFill>
                  <a:srgbClr val="0070C0"/>
                </a:solidFill>
              </a:rPr>
              <a:t>sulle leggi dell’Inghilterra </a:t>
            </a:r>
            <a:r>
              <a:rPr lang="it-IT" sz="1600" b="1" cap="small" dirty="0">
                <a:solidFill>
                  <a:srgbClr val="00B050"/>
                </a:solidFill>
              </a:rPr>
              <a:t>(</a:t>
            </a:r>
            <a:r>
              <a:rPr lang="it-IT" sz="1600" b="1" cap="small" dirty="0" smtClean="0">
                <a:solidFill>
                  <a:srgbClr val="00B050"/>
                </a:solidFill>
              </a:rPr>
              <a:t>1765-9</a:t>
            </a:r>
            <a:r>
              <a:rPr lang="it-IT" sz="1600" b="1" cap="small" dirty="0">
                <a:solidFill>
                  <a:srgbClr val="00B050"/>
                </a:solidFill>
              </a:rPr>
              <a:t>)</a:t>
            </a:r>
          </a:p>
          <a:p>
            <a:r>
              <a:rPr lang="it-IT" sz="1600" b="1" dirty="0"/>
              <a:t> </a:t>
            </a:r>
            <a:endParaRPr lang="it-IT" sz="1600" dirty="0"/>
          </a:p>
          <a:p>
            <a:pPr lvl="0"/>
            <a:r>
              <a:rPr lang="it-IT" sz="1600" b="1" dirty="0" smtClean="0">
                <a:solidFill>
                  <a:srgbClr val="0070C0"/>
                </a:solidFill>
              </a:rPr>
              <a:t>- instaurarsi </a:t>
            </a:r>
            <a:r>
              <a:rPr lang="it-IT" sz="1600" b="1" dirty="0">
                <a:solidFill>
                  <a:srgbClr val="0070C0"/>
                </a:solidFill>
              </a:rPr>
              <a:t>del governo parlamentare (basato su un Premier e su un Gabinetto)</a:t>
            </a:r>
            <a:endParaRPr lang="it-IT" sz="1600" dirty="0">
              <a:solidFill>
                <a:srgbClr val="0070C0"/>
              </a:solidFill>
            </a:endParaRPr>
          </a:p>
          <a:p>
            <a:r>
              <a:rPr lang="it-IT" sz="1600" dirty="0">
                <a:solidFill>
                  <a:srgbClr val="0070C0"/>
                </a:solidFill>
              </a:rPr>
              <a:t>passaggio dalla monarchia costituzionale a quella parlamentare, nella quale i governo dipende dalla fiducia del </a:t>
            </a:r>
            <a:r>
              <a:rPr lang="it-IT" sz="1600" dirty="0" smtClean="0">
                <a:solidFill>
                  <a:srgbClr val="0070C0"/>
                </a:solidFill>
              </a:rPr>
              <a:t>Parlamento</a:t>
            </a:r>
            <a:endParaRPr lang="it-IT" sz="1400" b="1" dirty="0" smtClean="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1106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itolo 1"/>
          <p:cNvSpPr txBox="1">
            <a:spLocks/>
          </p:cNvSpPr>
          <p:nvPr/>
        </p:nvSpPr>
        <p:spPr>
          <a:xfrm>
            <a:off x="667554" y="888649"/>
            <a:ext cx="10470523" cy="3116681"/>
          </a:xfrm>
          <a:prstGeom prst="rect">
            <a:avLst/>
          </a:prstGeom>
          <a:ln>
            <a:no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r>
              <a:rPr lang="it-IT" sz="2400" b="1" dirty="0" smtClean="0">
                <a:solidFill>
                  <a:srgbClr val="FF0000"/>
                </a:solidFill>
                <a:latin typeface="+mn-lt"/>
                <a:cs typeface="Times New Roman" panose="02020603050405020304" pitchFamily="18" charset="0"/>
              </a:rPr>
              <a:t>Dall’Assolutismo al Liberalismo</a:t>
            </a:r>
            <a:endParaRPr lang="it-IT" sz="2400" b="1" dirty="0">
              <a:solidFill>
                <a:srgbClr val="FF0000"/>
              </a:solidFill>
              <a:latin typeface="+mn-lt"/>
              <a:cs typeface="Times New Roman" panose="02020603050405020304" pitchFamily="18" charset="0"/>
            </a:endParaRPr>
          </a:p>
          <a:p>
            <a:r>
              <a:rPr lang="it-IT" sz="1400" b="1" dirty="0" smtClean="0">
                <a:solidFill>
                  <a:srgbClr val="0070C0"/>
                </a:solidFill>
              </a:rPr>
              <a:t>A </a:t>
            </a:r>
            <a:r>
              <a:rPr lang="it-IT" sz="1400" b="1" dirty="0">
                <a:solidFill>
                  <a:srgbClr val="0070C0"/>
                </a:solidFill>
              </a:rPr>
              <a:t>partire dalla fine del </a:t>
            </a:r>
            <a:r>
              <a:rPr lang="it-IT" sz="1400" b="1" dirty="0" smtClean="0">
                <a:solidFill>
                  <a:srgbClr val="0070C0"/>
                </a:solidFill>
              </a:rPr>
              <a:t>Seicento, con </a:t>
            </a:r>
            <a:r>
              <a:rPr lang="it-IT" sz="1400" b="1" dirty="0">
                <a:solidFill>
                  <a:srgbClr val="0070C0"/>
                </a:solidFill>
              </a:rPr>
              <a:t>l’affermarsi delle teorie </a:t>
            </a:r>
            <a:r>
              <a:rPr lang="it-IT" sz="1400" b="1" dirty="0" smtClean="0">
                <a:solidFill>
                  <a:srgbClr val="0070C0"/>
                </a:solidFill>
              </a:rPr>
              <a:t>liberali, l</a:t>
            </a:r>
            <a:r>
              <a:rPr lang="it-IT" sz="1400" dirty="0" smtClean="0">
                <a:solidFill>
                  <a:srgbClr val="0070C0"/>
                </a:solidFill>
              </a:rPr>
              <a:t>a </a:t>
            </a:r>
            <a:r>
              <a:rPr lang="it-IT" sz="1400" dirty="0">
                <a:solidFill>
                  <a:srgbClr val="0070C0"/>
                </a:solidFill>
              </a:rPr>
              <a:t>sfera della necessità e della </a:t>
            </a:r>
            <a:r>
              <a:rPr lang="it-IT" sz="1400" dirty="0" smtClean="0">
                <a:solidFill>
                  <a:srgbClr val="0070C0"/>
                </a:solidFill>
              </a:rPr>
              <a:t>soggezione - tipica </a:t>
            </a:r>
            <a:r>
              <a:rPr lang="it-IT" sz="1400" dirty="0">
                <a:solidFill>
                  <a:srgbClr val="0070C0"/>
                </a:solidFill>
              </a:rPr>
              <a:t>della dimensione dello Stato assoluto – cedette il posto a quello della libertà, della partecipazione politica e dei diritti politici, una politicità positiva, attiva fondata sul naturale libero confronto. </a:t>
            </a:r>
            <a:endParaRPr lang="it-IT" sz="1400" dirty="0" smtClean="0">
              <a:solidFill>
                <a:srgbClr val="0070C0"/>
              </a:solidFill>
            </a:endParaRPr>
          </a:p>
          <a:p>
            <a:endParaRPr lang="it-IT" sz="1400" dirty="0">
              <a:solidFill>
                <a:srgbClr val="0070C0"/>
              </a:solidFill>
            </a:endParaRPr>
          </a:p>
          <a:p>
            <a:r>
              <a:rPr lang="it-IT" sz="1400" i="1" dirty="0">
                <a:solidFill>
                  <a:srgbClr val="0070C0"/>
                </a:solidFill>
              </a:rPr>
              <a:t> </a:t>
            </a:r>
            <a:r>
              <a:rPr lang="it-IT" sz="1400" i="1" u="sng" dirty="0" smtClean="0">
                <a:solidFill>
                  <a:srgbClr val="0070C0"/>
                </a:solidFill>
              </a:rPr>
              <a:t>Tali </a:t>
            </a:r>
            <a:r>
              <a:rPr lang="it-IT" sz="1400" i="1" u="sng" dirty="0">
                <a:solidFill>
                  <a:srgbClr val="0070C0"/>
                </a:solidFill>
              </a:rPr>
              <a:t>aspirazioni si </a:t>
            </a:r>
            <a:r>
              <a:rPr lang="it-IT" sz="1400" i="1" u="sng" dirty="0" smtClean="0">
                <a:solidFill>
                  <a:srgbClr val="0070C0"/>
                </a:solidFill>
              </a:rPr>
              <a:t>tramuteranno </a:t>
            </a:r>
            <a:r>
              <a:rPr lang="it-IT" sz="1400" i="1" u="sng" dirty="0">
                <a:solidFill>
                  <a:srgbClr val="0070C0"/>
                </a:solidFill>
              </a:rPr>
              <a:t>in pratica attraverso alcune </a:t>
            </a:r>
            <a:r>
              <a:rPr lang="it-IT" sz="1400" i="1" u="sng" dirty="0" smtClean="0">
                <a:solidFill>
                  <a:srgbClr val="0070C0"/>
                </a:solidFill>
              </a:rPr>
              <a:t>condizioni:</a:t>
            </a:r>
            <a:endParaRPr lang="it-IT" sz="1400" dirty="0">
              <a:solidFill>
                <a:srgbClr val="0070C0"/>
              </a:solidFill>
            </a:endParaRPr>
          </a:p>
          <a:p>
            <a:pPr lvl="0"/>
            <a:r>
              <a:rPr lang="it-IT" sz="1400" b="1" dirty="0" smtClean="0">
                <a:solidFill>
                  <a:srgbClr val="0070C0"/>
                </a:solidFill>
              </a:rPr>
              <a:t>- l’elaborazione </a:t>
            </a:r>
            <a:r>
              <a:rPr lang="it-IT" sz="1400" b="1" dirty="0">
                <a:solidFill>
                  <a:srgbClr val="0070C0"/>
                </a:solidFill>
              </a:rPr>
              <a:t>del concetto di benessere che fa emergere una sorta di individualismo economico</a:t>
            </a:r>
            <a:r>
              <a:rPr lang="it-IT" sz="1400" dirty="0">
                <a:solidFill>
                  <a:srgbClr val="0070C0"/>
                </a:solidFill>
              </a:rPr>
              <a:t>, anche se rapportata alla sfera economica dell’intera </a:t>
            </a:r>
            <a:r>
              <a:rPr lang="it-IT" sz="1400" dirty="0" smtClean="0">
                <a:solidFill>
                  <a:srgbClr val="0070C0"/>
                </a:solidFill>
              </a:rPr>
              <a:t>comunità</a:t>
            </a:r>
          </a:p>
          <a:p>
            <a:pPr lvl="0"/>
            <a:r>
              <a:rPr lang="it-IT" sz="1400" b="1" dirty="0" smtClean="0">
                <a:solidFill>
                  <a:srgbClr val="0070C0"/>
                </a:solidFill>
              </a:rPr>
              <a:t>- la </a:t>
            </a:r>
            <a:r>
              <a:rPr lang="it-IT" sz="1400" b="1" dirty="0">
                <a:solidFill>
                  <a:srgbClr val="0070C0"/>
                </a:solidFill>
              </a:rPr>
              <a:t>formazione di una dimensione pubblica e sociale, intermedia tra l’individuo e lo Stato di polizia</a:t>
            </a:r>
            <a:endParaRPr lang="it-IT" sz="1400" dirty="0">
              <a:solidFill>
                <a:srgbClr val="0070C0"/>
              </a:solidFill>
            </a:endParaRPr>
          </a:p>
          <a:p>
            <a:r>
              <a:rPr lang="it-IT" sz="1400" b="1" dirty="0" smtClean="0">
                <a:solidFill>
                  <a:srgbClr val="0070C0"/>
                </a:solidFill>
              </a:rPr>
              <a:t>- la </a:t>
            </a:r>
            <a:r>
              <a:rPr lang="it-IT" sz="1400" b="1" dirty="0">
                <a:solidFill>
                  <a:srgbClr val="0070C0"/>
                </a:solidFill>
              </a:rPr>
              <a:t>naturalità attribuita alle dinamiche economiche e ai rapporti sociali; i diritti politici vengono così considerati “innati” nell’individuo.</a:t>
            </a:r>
            <a:endParaRPr lang="it-IT" sz="1400" dirty="0">
              <a:solidFill>
                <a:srgbClr val="0070C0"/>
              </a:solidFill>
            </a:endParaRPr>
          </a:p>
          <a:p>
            <a:r>
              <a:rPr lang="it-IT" sz="1400" dirty="0">
                <a:solidFill>
                  <a:srgbClr val="0070C0"/>
                </a:solidFill>
              </a:rPr>
              <a:t> </a:t>
            </a:r>
          </a:p>
          <a:p>
            <a:r>
              <a:rPr lang="it-IT" sz="1400" dirty="0">
                <a:solidFill>
                  <a:srgbClr val="0070C0"/>
                </a:solidFill>
              </a:rPr>
              <a:t>  </a:t>
            </a:r>
            <a:r>
              <a:rPr lang="it-IT" sz="1400" b="1" dirty="0" smtClean="0">
                <a:solidFill>
                  <a:srgbClr val="0070C0"/>
                </a:solidFill>
              </a:rPr>
              <a:t>Da </a:t>
            </a:r>
            <a:r>
              <a:rPr lang="it-IT" sz="1400" b="1" dirty="0">
                <a:solidFill>
                  <a:srgbClr val="0070C0"/>
                </a:solidFill>
              </a:rPr>
              <a:t>tali premesse </a:t>
            </a:r>
            <a:r>
              <a:rPr lang="it-IT" sz="1400" b="1" dirty="0" smtClean="0">
                <a:solidFill>
                  <a:srgbClr val="0070C0"/>
                </a:solidFill>
              </a:rPr>
              <a:t>si </a:t>
            </a:r>
            <a:r>
              <a:rPr lang="it-IT" sz="1400" b="1" dirty="0">
                <a:solidFill>
                  <a:srgbClr val="0070C0"/>
                </a:solidFill>
              </a:rPr>
              <a:t>affermeranno così i seguenti principi</a:t>
            </a:r>
            <a:r>
              <a:rPr lang="it-IT" sz="1400" b="1" dirty="0" smtClean="0">
                <a:solidFill>
                  <a:srgbClr val="0070C0"/>
                </a:solidFill>
              </a:rPr>
              <a:t>:</a:t>
            </a:r>
            <a:endParaRPr lang="it-IT" sz="1200" b="1" dirty="0">
              <a:solidFill>
                <a:srgbClr val="0070C0"/>
              </a:solidFill>
            </a:endParaRPr>
          </a:p>
          <a:p>
            <a:endParaRPr lang="it-IT" sz="1400" b="1" dirty="0" smtClean="0">
              <a:solidFill>
                <a:srgbClr val="00B050"/>
              </a:solidFill>
            </a:endParaRPr>
          </a:p>
        </p:txBody>
      </p:sp>
      <p:sp>
        <p:nvSpPr>
          <p:cNvPr id="2" name="Rettangolo 1"/>
          <p:cNvSpPr/>
          <p:nvPr/>
        </p:nvSpPr>
        <p:spPr>
          <a:xfrm>
            <a:off x="656823" y="4062193"/>
            <a:ext cx="10470523" cy="1384995"/>
          </a:xfrm>
          <a:prstGeom prst="rect">
            <a:avLst/>
          </a:prstGeom>
        </p:spPr>
        <p:txBody>
          <a:bodyPr wrap="square">
            <a:spAutoFit/>
          </a:bodyPr>
          <a:lstStyle/>
          <a:p>
            <a:pPr lvl="0"/>
            <a:r>
              <a:rPr lang="it-IT" sz="1400" b="1" dirty="0" smtClean="0"/>
              <a:t>- Lo </a:t>
            </a:r>
            <a:r>
              <a:rPr lang="it-IT" sz="1400" b="1" dirty="0"/>
              <a:t>Stato del </a:t>
            </a:r>
            <a:r>
              <a:rPr lang="it-IT" sz="1400" b="1" dirty="0" err="1"/>
              <a:t>laisser-faire</a:t>
            </a:r>
            <a:r>
              <a:rPr lang="it-IT" sz="1400" b="1" dirty="0"/>
              <a:t> al servizio della </a:t>
            </a:r>
            <a:r>
              <a:rPr lang="it-IT" sz="1400" b="1" dirty="0" smtClean="0"/>
              <a:t>società</a:t>
            </a:r>
            <a:endParaRPr lang="it-IT" sz="1400" dirty="0"/>
          </a:p>
          <a:p>
            <a:r>
              <a:rPr lang="it-IT" sz="1400" dirty="0"/>
              <a:t>  </a:t>
            </a:r>
          </a:p>
          <a:p>
            <a:pPr lvl="0"/>
            <a:r>
              <a:rPr lang="it-IT" sz="1400" b="1" dirty="0" smtClean="0"/>
              <a:t>- Lo </a:t>
            </a:r>
            <a:r>
              <a:rPr lang="it-IT" sz="1400" b="1" dirty="0"/>
              <a:t>Stato liberale</a:t>
            </a:r>
            <a:r>
              <a:rPr lang="it-IT" sz="1400" dirty="0"/>
              <a:t> è retto da una Costituzione  (fondata sulla proclamazione dei diritti individuali)</a:t>
            </a:r>
          </a:p>
          <a:p>
            <a:r>
              <a:rPr lang="it-IT" sz="1400" dirty="0"/>
              <a:t>  </a:t>
            </a:r>
          </a:p>
          <a:p>
            <a:pPr lvl="0"/>
            <a:r>
              <a:rPr lang="it-IT" sz="1400" b="1" dirty="0" smtClean="0"/>
              <a:t>- Lo </a:t>
            </a:r>
            <a:r>
              <a:rPr lang="it-IT" sz="1400" b="1" dirty="0"/>
              <a:t>Stato liberale </a:t>
            </a:r>
            <a:r>
              <a:rPr lang="it-IT" sz="1400" dirty="0"/>
              <a:t>spezzerà il monopolio del potere nelle mani del principe a favore di una DIVISIONE DEI POTERI, c</a:t>
            </a:r>
            <a:r>
              <a:rPr lang="it-IT" sz="1400" b="1" dirty="0"/>
              <a:t>on la supremazia del potere legislativo, </a:t>
            </a:r>
            <a:r>
              <a:rPr lang="it-IT" sz="1400" dirty="0"/>
              <a:t>inteso come la più prossima emanazione della </a:t>
            </a:r>
            <a:r>
              <a:rPr lang="it-IT" sz="1400" dirty="0" smtClean="0"/>
              <a:t>società</a:t>
            </a:r>
            <a:endParaRPr lang="it-IT" sz="1400" b="1" dirty="0">
              <a:solidFill>
                <a:srgbClr val="00B050"/>
              </a:solidFill>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6942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407170"/>
          </a:xfrm>
          <a:ln>
            <a:solidFill>
              <a:schemeClr val="tx1"/>
            </a:solidFill>
          </a:ln>
        </p:spPr>
        <p:txBody>
          <a:bodyPr/>
          <a:lstStyle/>
          <a:p>
            <a:pPr lvl="0"/>
            <a:r>
              <a:rPr lang="it-IT" sz="2400" b="1" dirty="0" smtClean="0">
                <a:solidFill>
                  <a:srgbClr val="FFFF00"/>
                </a:solidFill>
                <a:latin typeface="+mn-lt"/>
                <a:cs typeface="Times New Roman" panose="02020603050405020304" pitchFamily="18" charset="0"/>
              </a:rPr>
              <a:t> </a:t>
            </a:r>
            <a:r>
              <a:rPr lang="it-IT" sz="2400" b="1" dirty="0" smtClean="0">
                <a:solidFill>
                  <a:srgbClr val="FF0000"/>
                </a:solidFill>
                <a:latin typeface="+mn-lt"/>
                <a:cs typeface="Times New Roman" panose="02020603050405020304" pitchFamily="18" charset="0"/>
              </a:rPr>
              <a:t>Profilo biografico di Locke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400" b="1" dirty="0" smtClean="0">
                <a:solidFill>
                  <a:srgbClr val="0070C0"/>
                </a:solidFill>
              </a:rPr>
              <a:t>Nato </a:t>
            </a:r>
            <a:r>
              <a:rPr lang="it-IT" sz="1400" dirty="0" smtClean="0">
                <a:solidFill>
                  <a:srgbClr val="0070C0"/>
                </a:solidFill>
              </a:rPr>
              <a:t>vicino a Bristol, </a:t>
            </a:r>
            <a:r>
              <a:rPr lang="it-IT" sz="1400" b="1" dirty="0" smtClean="0">
                <a:solidFill>
                  <a:srgbClr val="0070C0"/>
                </a:solidFill>
              </a:rPr>
              <a:t>da una famiglia della piccola borghesia mercantile, entrò a Westminster </a:t>
            </a:r>
            <a:r>
              <a:rPr lang="it-IT" sz="1400" b="1" dirty="0" err="1" smtClean="0">
                <a:solidFill>
                  <a:srgbClr val="0070C0"/>
                </a:solidFill>
              </a:rPr>
              <a:t>school</a:t>
            </a:r>
            <a:r>
              <a:rPr lang="it-IT" sz="1400" b="1" dirty="0" smtClean="0">
                <a:solidFill>
                  <a:srgbClr val="0070C0"/>
                </a:solidFill>
              </a:rPr>
              <a:t>  e poi si laureò ad Oxford</a:t>
            </a:r>
            <a:r>
              <a:rPr lang="it-IT" sz="1400" dirty="0" smtClean="0">
                <a:solidFill>
                  <a:srgbClr val="0070C0"/>
                </a:solidFill>
              </a:rPr>
              <a:t/>
            </a:r>
            <a:br>
              <a:rPr lang="it-IT" sz="1400" dirty="0" smtClean="0">
                <a:solidFill>
                  <a:srgbClr val="0070C0"/>
                </a:solidFill>
              </a:rPr>
            </a:br>
            <a:r>
              <a:rPr lang="it-IT" sz="1400" b="1" dirty="0" smtClean="0"/>
              <a:t> </a:t>
            </a:r>
            <a:r>
              <a:rPr lang="it-IT" sz="1400" dirty="0" smtClean="0"/>
              <a:t/>
            </a:r>
            <a:br>
              <a:rPr lang="it-IT" sz="1400" dirty="0" smtClean="0"/>
            </a:br>
            <a:r>
              <a:rPr lang="it-IT" sz="1400" b="1" u="sng" dirty="0">
                <a:solidFill>
                  <a:srgbClr val="00B050"/>
                </a:solidFill>
              </a:rPr>
              <a:t>Gli scritti </a:t>
            </a:r>
            <a:r>
              <a:rPr lang="it-IT" sz="1400" b="1" u="sng" dirty="0" smtClean="0">
                <a:solidFill>
                  <a:srgbClr val="00B050"/>
                </a:solidFill>
              </a:rPr>
              <a:t>giovanili</a:t>
            </a:r>
            <a:br>
              <a:rPr lang="it-IT" sz="1400" b="1" u="sng" dirty="0" smtClean="0">
                <a:solidFill>
                  <a:srgbClr val="00B050"/>
                </a:solidFill>
              </a:rPr>
            </a:br>
            <a:r>
              <a:rPr lang="it-IT" sz="1400" dirty="0" smtClean="0">
                <a:solidFill>
                  <a:srgbClr val="0070C0"/>
                </a:solidFill>
              </a:rPr>
              <a:t>Quando Carlo II ritorna saluta con gioia la Restaurazione: </a:t>
            </a:r>
            <a:br>
              <a:rPr lang="it-IT" sz="1400" dirty="0" smtClean="0">
                <a:solidFill>
                  <a:srgbClr val="0070C0"/>
                </a:solidFill>
              </a:rPr>
            </a:br>
            <a:r>
              <a:rPr lang="it-IT" sz="1400" dirty="0" smtClean="0">
                <a:solidFill>
                  <a:srgbClr val="0070C0"/>
                </a:solidFill>
              </a:rPr>
              <a:t>1660 scrive i due </a:t>
            </a:r>
            <a:r>
              <a:rPr lang="it-IT" sz="1400" i="1" dirty="0" smtClean="0">
                <a:solidFill>
                  <a:srgbClr val="0070C0"/>
                </a:solidFill>
              </a:rPr>
              <a:t>Saggi sul Magistrato civile </a:t>
            </a:r>
            <a:r>
              <a:rPr lang="it-IT" sz="1400" dirty="0" smtClean="0">
                <a:solidFill>
                  <a:srgbClr val="0070C0"/>
                </a:solidFill>
              </a:rPr>
              <a:t>in cui </a:t>
            </a:r>
            <a:r>
              <a:rPr lang="it-IT" sz="1400" i="1" dirty="0" smtClean="0">
                <a:solidFill>
                  <a:srgbClr val="0070C0"/>
                </a:solidFill>
              </a:rPr>
              <a:t>sostiene con accanimento la posizione </a:t>
            </a:r>
            <a:r>
              <a:rPr lang="it-IT" sz="1400" i="1" u="sng" dirty="0" smtClean="0">
                <a:solidFill>
                  <a:srgbClr val="0070C0"/>
                </a:solidFill>
              </a:rPr>
              <a:t>non liberale</a:t>
            </a:r>
            <a:br>
              <a:rPr lang="it-IT" sz="1400" i="1" u="sng" dirty="0" smtClean="0">
                <a:solidFill>
                  <a:srgbClr val="0070C0"/>
                </a:solidFill>
              </a:rPr>
            </a:br>
            <a:r>
              <a:rPr lang="it-IT" sz="1400" dirty="0">
                <a:solidFill>
                  <a:srgbClr val="0070C0"/>
                </a:solidFill>
              </a:rPr>
              <a:t>1660-64 scrive </a:t>
            </a:r>
            <a:r>
              <a:rPr lang="it-IT" sz="1400" i="1" dirty="0">
                <a:solidFill>
                  <a:srgbClr val="0070C0"/>
                </a:solidFill>
              </a:rPr>
              <a:t>Otto Saggi sul diritto </a:t>
            </a:r>
            <a:r>
              <a:rPr lang="it-IT" sz="1400" i="1" dirty="0" smtClean="0">
                <a:solidFill>
                  <a:srgbClr val="0070C0"/>
                </a:solidFill>
              </a:rPr>
              <a:t>naturale </a:t>
            </a:r>
            <a:r>
              <a:rPr lang="it-IT" sz="1400" dirty="0" smtClean="0">
                <a:solidFill>
                  <a:srgbClr val="0070C0"/>
                </a:solidFill>
              </a:rPr>
              <a:t>dimostra</a:t>
            </a:r>
            <a:r>
              <a:rPr lang="it-IT" sz="1400" u="sng" dirty="0" smtClean="0">
                <a:solidFill>
                  <a:srgbClr val="0070C0"/>
                </a:solidFill>
              </a:rPr>
              <a:t> </a:t>
            </a:r>
            <a:r>
              <a:rPr lang="it-IT" sz="1400" u="sng" dirty="0">
                <a:solidFill>
                  <a:srgbClr val="0070C0"/>
                </a:solidFill>
              </a:rPr>
              <a:t>l’esistenza </a:t>
            </a:r>
            <a:r>
              <a:rPr lang="it-IT" sz="1400" dirty="0">
                <a:solidFill>
                  <a:srgbClr val="0070C0"/>
                </a:solidFill>
              </a:rPr>
              <a:t>della legge </a:t>
            </a:r>
            <a:r>
              <a:rPr lang="it-IT" sz="1400" dirty="0" smtClean="0">
                <a:solidFill>
                  <a:srgbClr val="0070C0"/>
                </a:solidFill>
              </a:rPr>
              <a:t>naturale</a:t>
            </a:r>
            <a:r>
              <a:rPr lang="it-IT" sz="1400" b="1" i="1" dirty="0" smtClean="0">
                <a:solidFill>
                  <a:srgbClr val="0070C0"/>
                </a:solidFill>
              </a:rPr>
              <a:t/>
            </a:r>
            <a:br>
              <a:rPr lang="it-IT" sz="1400" b="1" i="1" dirty="0" smtClean="0">
                <a:solidFill>
                  <a:srgbClr val="0070C0"/>
                </a:solidFill>
              </a:rPr>
            </a:br>
            <a:r>
              <a:rPr lang="it-IT" sz="1400" dirty="0">
                <a:solidFill>
                  <a:srgbClr val="0070C0"/>
                </a:solidFill>
              </a:rPr>
              <a:t/>
            </a:r>
            <a:br>
              <a:rPr lang="it-IT" sz="1400" dirty="0">
                <a:solidFill>
                  <a:srgbClr val="0070C0"/>
                </a:solidFill>
              </a:rPr>
            </a:br>
            <a:r>
              <a:rPr lang="it-IT" sz="1400" dirty="0">
                <a:solidFill>
                  <a:srgbClr val="0070C0"/>
                </a:solidFill>
              </a:rPr>
              <a:t>Nel 1665 incontra lord Cooper futuro lord </a:t>
            </a:r>
            <a:r>
              <a:rPr lang="it-IT" sz="1400" dirty="0" err="1">
                <a:solidFill>
                  <a:srgbClr val="0070C0"/>
                </a:solidFill>
              </a:rPr>
              <a:t>Shaftesbury</a:t>
            </a:r>
            <a:r>
              <a:rPr lang="it-IT" sz="1400" dirty="0">
                <a:solidFill>
                  <a:srgbClr val="0070C0"/>
                </a:solidFill>
              </a:rPr>
              <a:t> e lord Cancelliere e Locke diventa suo medico personale prima e successivamente suo consigliere economico e politico</a:t>
            </a:r>
            <a:br>
              <a:rPr lang="it-IT" sz="1400" dirty="0">
                <a:solidFill>
                  <a:srgbClr val="0070C0"/>
                </a:solidFill>
              </a:rPr>
            </a:br>
            <a:r>
              <a:rPr lang="it-IT" sz="1400" dirty="0">
                <a:solidFill>
                  <a:srgbClr val="0070C0"/>
                </a:solidFill>
              </a:rPr>
              <a:t>Dimessosi lord </a:t>
            </a:r>
            <a:r>
              <a:rPr lang="it-IT" sz="1400" dirty="0" err="1">
                <a:solidFill>
                  <a:srgbClr val="0070C0"/>
                </a:solidFill>
              </a:rPr>
              <a:t>Shaftesbury</a:t>
            </a:r>
            <a:r>
              <a:rPr lang="it-IT" sz="1400" dirty="0">
                <a:solidFill>
                  <a:srgbClr val="0070C0"/>
                </a:solidFill>
              </a:rPr>
              <a:t> dalla carica di Lord </a:t>
            </a:r>
            <a:r>
              <a:rPr lang="it-IT" sz="1400" dirty="0" smtClean="0">
                <a:solidFill>
                  <a:srgbClr val="0070C0"/>
                </a:solidFill>
              </a:rPr>
              <a:t>Cancelliere, Locke </a:t>
            </a:r>
            <a:r>
              <a:rPr lang="it-IT" sz="1400" dirty="0">
                <a:solidFill>
                  <a:srgbClr val="0070C0"/>
                </a:solidFill>
              </a:rPr>
              <a:t>dal 1674 al 1679 si recò in Francia</a:t>
            </a:r>
            <a:br>
              <a:rPr lang="it-IT" sz="1400" dirty="0">
                <a:solidFill>
                  <a:srgbClr val="0070C0"/>
                </a:solidFill>
              </a:rPr>
            </a:br>
            <a:r>
              <a:rPr lang="it-IT" sz="1400" b="1" dirty="0">
                <a:solidFill>
                  <a:srgbClr val="0070C0"/>
                </a:solidFill>
              </a:rPr>
              <a:t> </a:t>
            </a:r>
            <a:r>
              <a:rPr lang="it-IT" sz="1400" dirty="0">
                <a:solidFill>
                  <a:srgbClr val="0070C0"/>
                </a:solidFill>
              </a:rPr>
              <a:t/>
            </a:r>
            <a:br>
              <a:rPr lang="it-IT" sz="1400" dirty="0">
                <a:solidFill>
                  <a:srgbClr val="0070C0"/>
                </a:solidFill>
              </a:rPr>
            </a:br>
            <a:r>
              <a:rPr lang="it-IT" sz="1400" u="sng" dirty="0">
                <a:solidFill>
                  <a:srgbClr val="0070C0"/>
                </a:solidFill>
              </a:rPr>
              <a:t>Tornato in Inghilterra nel 1679 compra una copia del Patriarca di </a:t>
            </a:r>
            <a:r>
              <a:rPr lang="it-IT" sz="1400" u="sng" dirty="0" err="1">
                <a:solidFill>
                  <a:srgbClr val="0070C0"/>
                </a:solidFill>
              </a:rPr>
              <a:t>Filmer</a:t>
            </a:r>
            <a:r>
              <a:rPr lang="it-IT" sz="1400" u="sng" dirty="0">
                <a:solidFill>
                  <a:srgbClr val="0070C0"/>
                </a:solidFill>
              </a:rPr>
              <a:t>, appena pubblicato, e </a:t>
            </a:r>
            <a:r>
              <a:rPr lang="it-IT" sz="1400" u="sng" dirty="0" smtClean="0">
                <a:solidFill>
                  <a:srgbClr val="0070C0"/>
                </a:solidFill>
              </a:rPr>
              <a:t>scrisse</a:t>
            </a:r>
            <a:r>
              <a:rPr lang="it-IT" sz="1400" i="1" u="sng" dirty="0" smtClean="0">
                <a:solidFill>
                  <a:srgbClr val="0070C0"/>
                </a:solidFill>
              </a:rPr>
              <a:t> </a:t>
            </a:r>
            <a:r>
              <a:rPr lang="it-IT" sz="1400" i="1" u="sng" dirty="0">
                <a:solidFill>
                  <a:srgbClr val="0070C0"/>
                </a:solidFill>
              </a:rPr>
              <a:t>i Due Trattati sul Governo</a:t>
            </a:r>
            <a:r>
              <a:rPr lang="it-IT" sz="1400" u="sng" dirty="0">
                <a:solidFill>
                  <a:srgbClr val="0070C0"/>
                </a:solidFill>
              </a:rPr>
              <a:t>, pubblicati  nel 1690</a:t>
            </a:r>
            <a:r>
              <a:rPr lang="it-IT" sz="1400" dirty="0">
                <a:solidFill>
                  <a:srgbClr val="0070C0"/>
                </a:solidFill>
              </a:rPr>
              <a:t/>
            </a:r>
            <a:br>
              <a:rPr lang="it-IT" sz="1400" dirty="0">
                <a:solidFill>
                  <a:srgbClr val="0070C0"/>
                </a:solidFill>
              </a:rPr>
            </a:br>
            <a:r>
              <a:rPr lang="it-IT" sz="1400" b="1" dirty="0">
                <a:solidFill>
                  <a:srgbClr val="0070C0"/>
                </a:solidFill>
              </a:rPr>
              <a:t> </a:t>
            </a:r>
            <a:r>
              <a:rPr lang="it-IT" sz="1400" dirty="0">
                <a:solidFill>
                  <a:srgbClr val="0070C0"/>
                </a:solidFill>
              </a:rPr>
              <a:t/>
            </a:r>
            <a:br>
              <a:rPr lang="it-IT" sz="1400" dirty="0">
                <a:solidFill>
                  <a:srgbClr val="0070C0"/>
                </a:solidFill>
              </a:rPr>
            </a:br>
            <a:r>
              <a:rPr lang="it-IT" sz="1400" dirty="0">
                <a:solidFill>
                  <a:srgbClr val="0070C0"/>
                </a:solidFill>
              </a:rPr>
              <a:t>Dopo la fuga di </a:t>
            </a:r>
            <a:r>
              <a:rPr lang="it-IT" sz="1400" dirty="0" err="1">
                <a:solidFill>
                  <a:srgbClr val="0070C0"/>
                </a:solidFill>
              </a:rPr>
              <a:t>Shaftesbury</a:t>
            </a:r>
            <a:r>
              <a:rPr lang="it-IT" sz="1400" dirty="0">
                <a:solidFill>
                  <a:srgbClr val="0070C0"/>
                </a:solidFill>
              </a:rPr>
              <a:t> in Olanda, Locke vi si trasferì e vi rimase fino al 1689 quando rientrerà in Inghilterra insieme a Guglielmo d’Orange</a:t>
            </a:r>
            <a:br>
              <a:rPr lang="it-IT" sz="1400" dirty="0">
                <a:solidFill>
                  <a:srgbClr val="0070C0"/>
                </a:solidFill>
              </a:rPr>
            </a:br>
            <a:r>
              <a:rPr lang="it-IT" sz="1400" dirty="0" smtClean="0"/>
              <a:t/>
            </a:r>
            <a:br>
              <a:rPr lang="it-IT" sz="1400" dirty="0" smtClean="0"/>
            </a:br>
            <a:r>
              <a:rPr lang="it-IT" sz="1400" b="1" u="sng" dirty="0" smtClean="0">
                <a:solidFill>
                  <a:srgbClr val="00B050"/>
                </a:solidFill>
              </a:rPr>
              <a:t>Gli </a:t>
            </a:r>
            <a:r>
              <a:rPr lang="it-IT" sz="1400" b="1" u="sng" dirty="0">
                <a:solidFill>
                  <a:srgbClr val="00B050"/>
                </a:solidFill>
              </a:rPr>
              <a:t>scritti </a:t>
            </a:r>
            <a:r>
              <a:rPr lang="it-IT" sz="1400" b="1" u="sng" dirty="0" smtClean="0">
                <a:solidFill>
                  <a:srgbClr val="00B050"/>
                </a:solidFill>
              </a:rPr>
              <a:t>della maturità</a:t>
            </a:r>
            <a:r>
              <a:rPr lang="it-IT" sz="1400" dirty="0"/>
              <a:t/>
            </a:r>
            <a:br>
              <a:rPr lang="it-IT" sz="1400" dirty="0"/>
            </a:br>
            <a:r>
              <a:rPr lang="it-IT" sz="1400" dirty="0">
                <a:solidFill>
                  <a:srgbClr val="0070C0"/>
                </a:solidFill>
              </a:rPr>
              <a:t>Dal 1689 al 1704 anno della morte Locke si dedicherà alla pubblicazione delle sue opere</a:t>
            </a:r>
            <a:br>
              <a:rPr lang="it-IT" sz="1400" dirty="0">
                <a:solidFill>
                  <a:srgbClr val="0070C0"/>
                </a:solidFill>
              </a:rPr>
            </a:br>
            <a:r>
              <a:rPr lang="it-IT" sz="1400" i="1" dirty="0">
                <a:solidFill>
                  <a:srgbClr val="0070C0"/>
                </a:solidFill>
              </a:rPr>
              <a:t>Trattati sul Governo </a:t>
            </a:r>
            <a:r>
              <a:rPr lang="it-IT" sz="1400" b="1" dirty="0">
                <a:solidFill>
                  <a:srgbClr val="00B050"/>
                </a:solidFill>
              </a:rPr>
              <a:t>1690</a:t>
            </a:r>
            <a:r>
              <a:rPr lang="it-IT" sz="1400" dirty="0">
                <a:solidFill>
                  <a:srgbClr val="0070C0"/>
                </a:solidFill>
              </a:rPr>
              <a:t/>
            </a:r>
            <a:br>
              <a:rPr lang="it-IT" sz="1400" dirty="0">
                <a:solidFill>
                  <a:srgbClr val="0070C0"/>
                </a:solidFill>
              </a:rPr>
            </a:br>
            <a:r>
              <a:rPr lang="it-IT" sz="1400" i="1" dirty="0">
                <a:solidFill>
                  <a:srgbClr val="0070C0"/>
                </a:solidFill>
              </a:rPr>
              <a:t>l’epistola sulla </a:t>
            </a:r>
            <a:r>
              <a:rPr lang="it-IT" sz="1400" i="1" dirty="0" smtClean="0">
                <a:solidFill>
                  <a:srgbClr val="0070C0"/>
                </a:solidFill>
              </a:rPr>
              <a:t>tolleranza </a:t>
            </a:r>
            <a:r>
              <a:rPr lang="it-IT" sz="1400" b="1" dirty="0" smtClean="0">
                <a:solidFill>
                  <a:srgbClr val="00B050"/>
                </a:solidFill>
              </a:rPr>
              <a:t>1689</a:t>
            </a:r>
            <a:r>
              <a:rPr lang="it-IT" sz="1400" dirty="0">
                <a:solidFill>
                  <a:srgbClr val="0070C0"/>
                </a:solidFill>
              </a:rPr>
              <a:t/>
            </a:r>
            <a:br>
              <a:rPr lang="it-IT" sz="1400" dirty="0">
                <a:solidFill>
                  <a:srgbClr val="0070C0"/>
                </a:solidFill>
              </a:rPr>
            </a:br>
            <a:r>
              <a:rPr lang="it-IT" sz="1400" i="1" dirty="0">
                <a:solidFill>
                  <a:srgbClr val="0070C0"/>
                </a:solidFill>
              </a:rPr>
              <a:t>Saggio sull’intelligenza umana</a:t>
            </a:r>
            <a:r>
              <a:rPr lang="it-IT" sz="1400" dirty="0">
                <a:solidFill>
                  <a:srgbClr val="0070C0"/>
                </a:solidFill>
              </a:rPr>
              <a:t> </a:t>
            </a:r>
            <a:r>
              <a:rPr lang="it-IT" sz="1400" b="1" dirty="0">
                <a:solidFill>
                  <a:srgbClr val="00B050"/>
                </a:solidFill>
              </a:rPr>
              <a:t>1690</a:t>
            </a:r>
            <a:r>
              <a:rPr lang="it-IT" sz="1400" dirty="0">
                <a:solidFill>
                  <a:srgbClr val="0070C0"/>
                </a:solidFill>
              </a:rPr>
              <a:t/>
            </a:r>
            <a:br>
              <a:rPr lang="it-IT" sz="1400" dirty="0">
                <a:solidFill>
                  <a:srgbClr val="0070C0"/>
                </a:solidFill>
              </a:rPr>
            </a:br>
            <a:endParaRPr lang="it-IT" sz="1400" b="1" dirty="0">
              <a:solidFill>
                <a:srgbClr val="0070C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868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864845"/>
            <a:ext cx="10532751" cy="4634433"/>
          </a:xfrm>
          <a:ln>
            <a:solidFill>
              <a:schemeClr val="tx1"/>
            </a:solidFill>
          </a:ln>
        </p:spPr>
        <p:txBody>
          <a:bodyPr/>
          <a:lstStyle/>
          <a:p>
            <a:pPr lvl="0"/>
            <a:r>
              <a:rPr lang="it-IT" sz="2400" b="1" dirty="0" smtClean="0">
                <a:solidFill>
                  <a:srgbClr val="FF0000"/>
                </a:solidFill>
                <a:latin typeface="+mn-lt"/>
                <a:cs typeface="Times New Roman" panose="02020603050405020304" pitchFamily="18" charset="0"/>
              </a:rPr>
              <a:t>La </a:t>
            </a:r>
            <a:r>
              <a:rPr lang="it-IT" sz="2400" b="1" dirty="0">
                <a:solidFill>
                  <a:srgbClr val="FF0000"/>
                </a:solidFill>
                <a:latin typeface="+mn-lt"/>
                <a:cs typeface="Times New Roman" panose="02020603050405020304" pitchFamily="18" charset="0"/>
              </a:rPr>
              <a:t>teoria della proprietà </a:t>
            </a:r>
            <a:r>
              <a:rPr lang="it-IT" sz="2400" b="1" dirty="0" smtClean="0">
                <a:solidFill>
                  <a:srgbClr val="FF0000"/>
                </a:solidFill>
                <a:latin typeface="+mn-lt"/>
                <a:cs typeface="Times New Roman" panose="02020603050405020304" pitchFamily="18" charset="0"/>
              </a:rPr>
              <a:t>privata</a:t>
            </a:r>
            <a:r>
              <a:rPr lang="it-IT" sz="1600" dirty="0"/>
              <a:t/>
            </a:r>
            <a:br>
              <a:rPr lang="it-IT" sz="1600" dirty="0"/>
            </a:br>
            <a:r>
              <a:rPr lang="it-IT" sz="1600" dirty="0"/>
              <a:t> </a:t>
            </a:r>
            <a:br>
              <a:rPr lang="it-IT" sz="1600" dirty="0"/>
            </a:br>
            <a:r>
              <a:rPr lang="it-IT" sz="1600" dirty="0" smtClean="0">
                <a:solidFill>
                  <a:srgbClr val="0070C0"/>
                </a:solidFill>
              </a:rPr>
              <a:t>Il pensiero politico lockiano è </a:t>
            </a:r>
            <a:r>
              <a:rPr lang="it-IT" sz="1600" dirty="0">
                <a:solidFill>
                  <a:srgbClr val="0070C0"/>
                </a:solidFill>
              </a:rPr>
              <a:t>stato giudicato </a:t>
            </a:r>
            <a:r>
              <a:rPr lang="it-IT" sz="1600" dirty="0" smtClean="0">
                <a:solidFill>
                  <a:srgbClr val="0070C0"/>
                </a:solidFill>
              </a:rPr>
              <a:t>da una parte della storiografia come </a:t>
            </a:r>
            <a:r>
              <a:rPr lang="it-IT" sz="1600" u="sng" dirty="0" smtClean="0">
                <a:solidFill>
                  <a:srgbClr val="0070C0"/>
                </a:solidFill>
              </a:rPr>
              <a:t>la </a:t>
            </a:r>
            <a:r>
              <a:rPr lang="it-IT" sz="1600" u="sng" dirty="0">
                <a:solidFill>
                  <a:srgbClr val="0070C0"/>
                </a:solidFill>
              </a:rPr>
              <a:t>dimostrazione del carattere borghese del liberalismo</a:t>
            </a:r>
            <a:r>
              <a:rPr lang="it-IT" sz="1600" dirty="0">
                <a:solidFill>
                  <a:srgbClr val="0070C0"/>
                </a:solidFill>
              </a:rPr>
              <a:t/>
            </a:r>
            <a:br>
              <a:rPr lang="it-IT" sz="1600" dirty="0">
                <a:solidFill>
                  <a:srgbClr val="0070C0"/>
                </a:solidFill>
              </a:rPr>
            </a:br>
            <a:r>
              <a:rPr lang="it-IT" sz="1600" b="1" i="1" dirty="0">
                <a:solidFill>
                  <a:srgbClr val="0070C0"/>
                </a:solidFill>
                <a:sym typeface="Wingdings"/>
              </a:rPr>
              <a:t></a:t>
            </a:r>
            <a:r>
              <a:rPr lang="it-IT" sz="1600" dirty="0">
                <a:solidFill>
                  <a:srgbClr val="0070C0"/>
                </a:solidFill>
              </a:rPr>
              <a:t/>
            </a:r>
            <a:br>
              <a:rPr lang="it-IT" sz="1600" dirty="0">
                <a:solidFill>
                  <a:srgbClr val="0070C0"/>
                </a:solidFill>
              </a:rPr>
            </a:br>
            <a:r>
              <a:rPr lang="it-IT" sz="1600" b="1" i="1" dirty="0" smtClean="0">
                <a:solidFill>
                  <a:srgbClr val="0070C0"/>
                </a:solidFill>
              </a:rPr>
              <a:t>infatti </a:t>
            </a:r>
            <a:r>
              <a:rPr lang="it-IT" sz="1600" b="1" u="dbl" cap="small" dirty="0" err="1">
                <a:solidFill>
                  <a:srgbClr val="0070C0"/>
                </a:solidFill>
              </a:rPr>
              <a:t>Laski</a:t>
            </a:r>
            <a:r>
              <a:rPr lang="it-IT" sz="1600" b="1" i="1" dirty="0">
                <a:solidFill>
                  <a:srgbClr val="0070C0"/>
                </a:solidFill>
              </a:rPr>
              <a:t> </a:t>
            </a:r>
            <a:r>
              <a:rPr lang="it-IT" sz="1600" b="1" i="1" dirty="0" smtClean="0">
                <a:solidFill>
                  <a:srgbClr val="0070C0"/>
                </a:solidFill>
              </a:rPr>
              <a:t>“</a:t>
            </a:r>
            <a:r>
              <a:rPr lang="it-IT" sz="1600" b="1" i="1" dirty="0">
                <a:solidFill>
                  <a:srgbClr val="0070C0"/>
                </a:solidFill>
              </a:rPr>
              <a:t>Lo Stato di Locke non è altro che un contratto fra un gruppo di uomini d’affari che formano una piccola società a responsabilità limitata a vantaggio della propria classe sociale”</a:t>
            </a:r>
            <a:r>
              <a:rPr lang="it-IT" sz="1600" dirty="0">
                <a:solidFill>
                  <a:srgbClr val="0070C0"/>
                </a:solidFill>
              </a:rPr>
              <a:t/>
            </a:r>
            <a:br>
              <a:rPr lang="it-IT" sz="1600" dirty="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del </a:t>
            </a:r>
            <a:r>
              <a:rPr lang="it-IT" sz="1600" dirty="0">
                <a:solidFill>
                  <a:srgbClr val="0070C0"/>
                </a:solidFill>
              </a:rPr>
              <a:t>resto però è lo stesso </a:t>
            </a:r>
            <a:r>
              <a:rPr lang="it-IT" sz="1600" b="1" dirty="0">
                <a:solidFill>
                  <a:srgbClr val="0070C0"/>
                </a:solidFill>
              </a:rPr>
              <a:t>Locke</a:t>
            </a:r>
            <a:r>
              <a:rPr lang="it-IT" sz="1600" dirty="0">
                <a:solidFill>
                  <a:srgbClr val="0070C0"/>
                </a:solidFill>
              </a:rPr>
              <a:t> a dichiarare all’inizio del </a:t>
            </a:r>
            <a:r>
              <a:rPr lang="it-IT" sz="1600" b="1" i="1" dirty="0">
                <a:solidFill>
                  <a:srgbClr val="0070C0"/>
                </a:solidFill>
              </a:rPr>
              <a:t>Secondo Trattato</a:t>
            </a:r>
            <a:r>
              <a:rPr lang="it-IT" sz="1600" dirty="0">
                <a:solidFill>
                  <a:srgbClr val="0070C0"/>
                </a:solidFill>
              </a:rPr>
              <a:t> </a:t>
            </a:r>
            <a:r>
              <a:rPr lang="it-IT" sz="1600" i="1" dirty="0">
                <a:solidFill>
                  <a:srgbClr val="0070C0"/>
                </a:solidFill>
              </a:rPr>
              <a:t>“ Per potere politico intendo il diritto di fare le leggi con penalità di morte o penalità minori al fine di regolamentare e conservare la </a:t>
            </a:r>
            <a:r>
              <a:rPr lang="it-IT" sz="1600" i="1" dirty="0" smtClean="0">
                <a:solidFill>
                  <a:srgbClr val="0070C0"/>
                </a:solidFill>
              </a:rPr>
              <a:t>proprietà privata”</a:t>
            </a:r>
            <a:br>
              <a:rPr lang="it-IT" sz="1600" i="1" dirty="0" smtClean="0">
                <a:solidFill>
                  <a:srgbClr val="0070C0"/>
                </a:solidFill>
              </a:rPr>
            </a:br>
            <a:r>
              <a:rPr lang="it-IT" sz="1600" b="1" dirty="0">
                <a:solidFill>
                  <a:srgbClr val="0070C0"/>
                </a:solidFill>
              </a:rPr>
              <a:t> </a:t>
            </a:r>
            <a:r>
              <a:rPr lang="it-IT" sz="1600" dirty="0">
                <a:solidFill>
                  <a:srgbClr val="0070C0"/>
                </a:solidFill>
              </a:rPr>
              <a:t/>
            </a:r>
            <a:br>
              <a:rPr lang="it-IT" sz="1600" dirty="0">
                <a:solidFill>
                  <a:srgbClr val="0070C0"/>
                </a:solidFill>
              </a:rPr>
            </a:br>
            <a:r>
              <a:rPr lang="it-IT" sz="1600" dirty="0" smtClean="0">
                <a:solidFill>
                  <a:srgbClr val="0070C0"/>
                </a:solidFill>
              </a:rPr>
              <a:t>Ma Locke pone </a:t>
            </a:r>
            <a:r>
              <a:rPr lang="it-IT" sz="1600" dirty="0">
                <a:solidFill>
                  <a:srgbClr val="0070C0"/>
                </a:solidFill>
              </a:rPr>
              <a:t>il lavoro a fondamento della proprietà privata o, meglio, giustifica la legittimità della proprietà privata per mezzo del lavoro</a:t>
            </a:r>
            <a:r>
              <a:rPr lang="it-IT" sz="1600" dirty="0" smtClean="0">
                <a:solidFill>
                  <a:srgbClr val="0070C0"/>
                </a:solidFill>
              </a:rPr>
              <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b="1" dirty="0" smtClean="0">
                <a:solidFill>
                  <a:srgbClr val="0070C0"/>
                </a:solidFill>
              </a:rPr>
              <a:t>inoltre</a:t>
            </a:r>
            <a:r>
              <a:rPr lang="it-IT" sz="1600" dirty="0" smtClean="0">
                <a:solidFill>
                  <a:srgbClr val="0070C0"/>
                </a:solidFill>
              </a:rPr>
              <a:t>….«</a:t>
            </a:r>
            <a:r>
              <a:rPr lang="it-IT" sz="1600" i="1" dirty="0" smtClean="0">
                <a:solidFill>
                  <a:srgbClr val="0070C0"/>
                </a:solidFill>
              </a:rPr>
              <a:t>Gli </a:t>
            </a:r>
            <a:r>
              <a:rPr lang="it-IT" sz="1600" i="1" dirty="0">
                <a:solidFill>
                  <a:srgbClr val="0070C0"/>
                </a:solidFill>
              </a:rPr>
              <a:t>uomini si riuniscono in società politiche per la mutua conservazione </a:t>
            </a:r>
            <a:r>
              <a:rPr lang="it-IT" sz="1600" i="1" dirty="0" smtClean="0">
                <a:solidFill>
                  <a:srgbClr val="0070C0"/>
                </a:solidFill>
              </a:rPr>
              <a:t>delle </a:t>
            </a:r>
            <a:r>
              <a:rPr lang="it-IT" sz="1600" i="1" dirty="0">
                <a:solidFill>
                  <a:srgbClr val="0070C0"/>
                </a:solidFill>
              </a:rPr>
              <a:t>loro </a:t>
            </a:r>
            <a:r>
              <a:rPr lang="it-IT" sz="1600" i="1" dirty="0" smtClean="0">
                <a:solidFill>
                  <a:srgbClr val="0070C0"/>
                </a:solidFill>
              </a:rPr>
              <a:t>vite, delle libertà dei </a:t>
            </a:r>
            <a:r>
              <a:rPr lang="it-IT" sz="1600" i="1" dirty="0">
                <a:solidFill>
                  <a:srgbClr val="0070C0"/>
                </a:solidFill>
              </a:rPr>
              <a:t>loro </a:t>
            </a:r>
            <a:r>
              <a:rPr lang="it-IT" sz="1600" i="1" dirty="0" smtClean="0">
                <a:solidFill>
                  <a:srgbClr val="0070C0"/>
                </a:solidFill>
              </a:rPr>
              <a:t>averi … cose </a:t>
            </a:r>
            <a:r>
              <a:rPr lang="it-IT" sz="1600" i="1" dirty="0">
                <a:solidFill>
                  <a:srgbClr val="0070C0"/>
                </a:solidFill>
              </a:rPr>
              <a:t>che i denomino con il temine generale di </a:t>
            </a:r>
            <a:r>
              <a:rPr lang="it-IT" sz="1600" b="1" dirty="0">
                <a:solidFill>
                  <a:srgbClr val="0070C0"/>
                </a:solidFill>
              </a:rPr>
              <a:t>proprietà</a:t>
            </a:r>
            <a:r>
              <a:rPr lang="it-IT" sz="1600" dirty="0">
                <a:solidFill>
                  <a:srgbClr val="0070C0"/>
                </a:solidFill>
              </a:rPr>
              <a:t> </a:t>
            </a:r>
            <a:r>
              <a:rPr lang="it-IT" sz="1200" dirty="0">
                <a:solidFill>
                  <a:srgbClr val="00B050"/>
                </a:solidFill>
              </a:rPr>
              <a:t>[</a:t>
            </a:r>
            <a:r>
              <a:rPr lang="it-IT" sz="1200" i="1" dirty="0">
                <a:solidFill>
                  <a:srgbClr val="00B050"/>
                </a:solidFill>
              </a:rPr>
              <a:t>Secondo Trattato sul Governo</a:t>
            </a:r>
            <a:r>
              <a:rPr lang="it-IT" sz="1200" dirty="0" smtClean="0">
                <a:solidFill>
                  <a:srgbClr val="00B050"/>
                </a:solidFill>
              </a:rPr>
              <a:t>]</a:t>
            </a:r>
            <a:r>
              <a:rPr lang="it-IT" sz="1600" dirty="0" smtClean="0">
                <a:solidFill>
                  <a:srgbClr val="0070C0"/>
                </a:solidFill>
              </a:rPr>
              <a:t>»</a:t>
            </a:r>
            <a:r>
              <a:rPr lang="it-IT" sz="1600" dirty="0"/>
              <a:t/>
            </a:r>
            <a:br>
              <a:rPr lang="it-IT" sz="1600" dirty="0"/>
            </a:br>
            <a:r>
              <a:rPr lang="it-IT" sz="1600" b="1" dirty="0"/>
              <a:t> </a:t>
            </a:r>
            <a:r>
              <a:rPr lang="it-IT" sz="1600" dirty="0"/>
              <a:t/>
            </a:r>
            <a:br>
              <a:rPr lang="it-IT" sz="1600" dirty="0"/>
            </a:br>
            <a:endParaRPr lang="it-IT" sz="16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8139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491353"/>
            <a:ext cx="10532751" cy="5407170"/>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FF000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500" b="1" dirty="0" smtClean="0">
                <a:solidFill>
                  <a:srgbClr val="0070C0"/>
                </a:solidFill>
              </a:rPr>
              <a:t>L’obiettivo di Locke è quello di elaborare una teoria del potere politico come potere limitato </a:t>
            </a:r>
            <a:r>
              <a:rPr lang="it-IT" sz="1500" dirty="0" smtClean="0">
                <a:solidFill>
                  <a:srgbClr val="0070C0"/>
                </a:solidFill>
              </a:rPr>
              <a:t>che deve garantire l’armonica coesistenza degli individui senza ledere le loro libertà e i loro diritti fondamentali</a:t>
            </a:r>
            <a:r>
              <a:rPr lang="it-IT" sz="1500" b="1" dirty="0" smtClean="0">
                <a:solidFill>
                  <a:srgbClr val="0070C0"/>
                </a:solidFill>
              </a:rPr>
              <a:t> </a:t>
            </a:r>
            <a:r>
              <a:rPr lang="it-IT" sz="1500" dirty="0" smtClean="0">
                <a:solidFill>
                  <a:srgbClr val="0070C0"/>
                </a:solidFill>
              </a:rPr>
              <a:t/>
            </a:r>
            <a:br>
              <a:rPr lang="it-IT" sz="1500" dirty="0" smtClean="0">
                <a:solidFill>
                  <a:srgbClr val="0070C0"/>
                </a:solidFill>
              </a:rPr>
            </a:br>
            <a:r>
              <a:rPr lang="it-IT" sz="1500" b="1" dirty="0" smtClean="0">
                <a:solidFill>
                  <a:srgbClr val="0070C0"/>
                </a:solidFill>
              </a:rPr>
              <a:t> </a:t>
            </a:r>
            <a:r>
              <a:rPr lang="it-IT" sz="1500" dirty="0" smtClean="0">
                <a:solidFill>
                  <a:srgbClr val="0070C0"/>
                </a:solidFill>
              </a:rPr>
              <a:t/>
            </a:r>
            <a:br>
              <a:rPr lang="it-IT" sz="1500" dirty="0" smtClean="0">
                <a:solidFill>
                  <a:srgbClr val="0070C0"/>
                </a:solidFill>
              </a:rPr>
            </a:br>
            <a:r>
              <a:rPr lang="it-IT" sz="1500" dirty="0" smtClean="0">
                <a:solidFill>
                  <a:srgbClr val="0070C0"/>
                </a:solidFill>
              </a:rPr>
              <a:t>Locke considera lo Stato di natura come una condizione di perfetta libertà ed uguaglianza che regna tra creature “della stessa specie e grado”</a:t>
            </a:r>
            <a:r>
              <a:rPr lang="it-IT" sz="1500" b="1" dirty="0" smtClean="0">
                <a:solidFill>
                  <a:srgbClr val="0070C0"/>
                </a:solidFill>
              </a:rPr>
              <a:t/>
            </a:r>
            <a:br>
              <a:rPr lang="it-IT" sz="1500" b="1" dirty="0" smtClean="0">
                <a:solidFill>
                  <a:srgbClr val="0070C0"/>
                </a:solidFill>
              </a:rPr>
            </a:br>
            <a:r>
              <a:rPr lang="it-IT" sz="1500" dirty="0" smtClean="0">
                <a:solidFill>
                  <a:srgbClr val="0070C0"/>
                </a:solidFill>
              </a:rPr>
              <a:t/>
            </a:r>
            <a:br>
              <a:rPr lang="it-IT" sz="1500" dirty="0" smtClean="0">
                <a:solidFill>
                  <a:srgbClr val="0070C0"/>
                </a:solidFill>
              </a:rPr>
            </a:br>
            <a:r>
              <a:rPr lang="it-IT" sz="1500" dirty="0" smtClean="0">
                <a:solidFill>
                  <a:srgbClr val="0070C0"/>
                </a:solidFill>
              </a:rPr>
              <a:t>Ma </a:t>
            </a:r>
            <a:r>
              <a:rPr lang="it-IT" sz="1500" b="1" dirty="0" smtClean="0">
                <a:solidFill>
                  <a:srgbClr val="0070C0"/>
                </a:solidFill>
              </a:rPr>
              <a:t>lo stato di natura non è anarchia ….</a:t>
            </a:r>
            <a:r>
              <a:rPr lang="it-IT" sz="1500" dirty="0" smtClean="0">
                <a:solidFill>
                  <a:srgbClr val="0070C0"/>
                </a:solidFill>
              </a:rPr>
              <a:t>è una condizione caratterizzata dall’assenza di governo, ossia di soggezione dell’uomo sull’uomo!</a:t>
            </a:r>
            <a:br>
              <a:rPr lang="it-IT" sz="1500" dirty="0" smtClean="0">
                <a:solidFill>
                  <a:srgbClr val="0070C0"/>
                </a:solidFill>
              </a:rPr>
            </a:br>
            <a:r>
              <a:rPr lang="it-IT" sz="1500" dirty="0" smtClean="0">
                <a:solidFill>
                  <a:srgbClr val="0070C0"/>
                </a:solidFill>
              </a:rPr>
              <a:t/>
            </a:r>
            <a:br>
              <a:rPr lang="it-IT" sz="1500" dirty="0" smtClean="0">
                <a:solidFill>
                  <a:srgbClr val="0070C0"/>
                </a:solidFill>
              </a:rPr>
            </a:br>
            <a:r>
              <a:rPr lang="it-IT" sz="1500" b="1" u="sng" dirty="0" smtClean="0">
                <a:solidFill>
                  <a:srgbClr val="0070C0"/>
                </a:solidFill>
              </a:rPr>
              <a:t>La società civile sorge a causa delle insufficienze dello stato naturale</a:t>
            </a:r>
            <a:r>
              <a:rPr lang="it-IT" sz="1500" b="1" cap="small" dirty="0" smtClean="0">
                <a:solidFill>
                  <a:srgbClr val="0070C0"/>
                </a:solidFill>
              </a:rPr>
              <a:t/>
            </a:r>
            <a:br>
              <a:rPr lang="it-IT" sz="1500" b="1" cap="small" dirty="0" smtClean="0">
                <a:solidFill>
                  <a:srgbClr val="0070C0"/>
                </a:solidFill>
              </a:rPr>
            </a:br>
            <a:r>
              <a:rPr lang="it-IT" sz="1500" b="1" cap="small" dirty="0" smtClean="0">
                <a:solidFill>
                  <a:srgbClr val="0070C0"/>
                </a:solidFill>
              </a:rPr>
              <a:t/>
            </a:r>
            <a:br>
              <a:rPr lang="it-IT" sz="1500" b="1" cap="small" dirty="0" smtClean="0">
                <a:solidFill>
                  <a:srgbClr val="0070C0"/>
                </a:solidFill>
              </a:rPr>
            </a:br>
            <a:r>
              <a:rPr lang="it-IT" sz="1500" b="1" cap="small" dirty="0" smtClean="0">
                <a:solidFill>
                  <a:srgbClr val="00B050"/>
                </a:solidFill>
              </a:rPr>
              <a:t>il potere-diritto di punire </a:t>
            </a:r>
            <a:r>
              <a:rPr lang="it-IT" sz="1500" dirty="0" smtClean="0">
                <a:solidFill>
                  <a:srgbClr val="0070C0"/>
                </a:solidFill>
              </a:rPr>
              <a:t>che ognuno possiede </a:t>
            </a:r>
            <a:br>
              <a:rPr lang="it-IT" sz="1500" dirty="0" smtClean="0">
                <a:solidFill>
                  <a:srgbClr val="0070C0"/>
                </a:solidFill>
              </a:rPr>
            </a:br>
            <a:r>
              <a:rPr lang="it-IT" sz="1500" dirty="0" smtClean="0">
                <a:solidFill>
                  <a:srgbClr val="0070C0"/>
                </a:solidFill>
              </a:rPr>
              <a:t>- di </a:t>
            </a:r>
            <a:r>
              <a:rPr lang="it-IT" sz="1500" b="1" dirty="0" smtClean="0">
                <a:solidFill>
                  <a:srgbClr val="0070C0"/>
                </a:solidFill>
              </a:rPr>
              <a:t>conservare “la propria vita, libertà e fortuna”</a:t>
            </a:r>
            <a:r>
              <a:rPr lang="it-IT" sz="1500" dirty="0" smtClean="0">
                <a:solidFill>
                  <a:srgbClr val="0070C0"/>
                </a:solidFill>
              </a:rPr>
              <a:t/>
            </a:r>
            <a:br>
              <a:rPr lang="it-IT" sz="1500" dirty="0" smtClean="0">
                <a:solidFill>
                  <a:srgbClr val="0070C0"/>
                </a:solidFill>
              </a:rPr>
            </a:br>
            <a:r>
              <a:rPr lang="it-IT" sz="1500" dirty="0" smtClean="0">
                <a:solidFill>
                  <a:srgbClr val="0070C0"/>
                </a:solidFill>
              </a:rPr>
              <a:t>- di</a:t>
            </a:r>
            <a:r>
              <a:rPr lang="it-IT" sz="1500" b="1" dirty="0" smtClean="0">
                <a:solidFill>
                  <a:srgbClr val="0070C0"/>
                </a:solidFill>
              </a:rPr>
              <a:t> punire anche con la morte le altrui infrazioni</a:t>
            </a:r>
            <a:r>
              <a:rPr lang="it-IT" sz="1500" dirty="0" smtClean="0">
                <a:solidFill>
                  <a:srgbClr val="0070C0"/>
                </a:solidFill>
              </a:rPr>
              <a:t/>
            </a:r>
            <a:br>
              <a:rPr lang="it-IT" sz="1500" dirty="0" smtClean="0">
                <a:solidFill>
                  <a:srgbClr val="0070C0"/>
                </a:solidFill>
              </a:rPr>
            </a:br>
            <a:r>
              <a:rPr lang="it-IT" sz="1500" dirty="0" smtClean="0">
                <a:solidFill>
                  <a:srgbClr val="0070C0"/>
                </a:solidFill>
              </a:rPr>
              <a:t/>
            </a:r>
            <a:br>
              <a:rPr lang="it-IT" sz="1500" dirty="0" smtClean="0">
                <a:solidFill>
                  <a:srgbClr val="0070C0"/>
                </a:solidFill>
              </a:rPr>
            </a:br>
            <a:r>
              <a:rPr lang="it-IT" sz="1400" dirty="0" smtClean="0">
                <a:solidFill>
                  <a:srgbClr val="0070C0"/>
                </a:solidFill>
              </a:rPr>
              <a:t>P</a:t>
            </a:r>
            <a:r>
              <a:rPr lang="it-IT" sz="1400" b="1" dirty="0" smtClean="0">
                <a:solidFill>
                  <a:srgbClr val="0070C0"/>
                </a:solidFill>
              </a:rPr>
              <a:t>ertanto </a:t>
            </a:r>
            <a:r>
              <a:rPr lang="it-IT" sz="1400" b="1" dirty="0">
                <a:solidFill>
                  <a:srgbClr val="0070C0"/>
                </a:solidFill>
              </a:rPr>
              <a:t>l’atto </a:t>
            </a:r>
            <a:r>
              <a:rPr lang="it-IT" sz="1400" b="1" dirty="0" err="1">
                <a:solidFill>
                  <a:srgbClr val="0070C0"/>
                </a:solidFill>
              </a:rPr>
              <a:t>fondativo</a:t>
            </a:r>
            <a:r>
              <a:rPr lang="it-IT" sz="1400" b="1" dirty="0">
                <a:solidFill>
                  <a:srgbClr val="0070C0"/>
                </a:solidFill>
              </a:rPr>
              <a:t> della società civile consisterà in una duplice rinuncia:</a:t>
            </a:r>
            <a:r>
              <a:rPr lang="it-IT" sz="1400" dirty="0">
                <a:solidFill>
                  <a:srgbClr val="0070C0"/>
                </a:solidFill>
              </a:rPr>
              <a:t/>
            </a:r>
            <a:br>
              <a:rPr lang="it-IT" sz="1400" dirty="0">
                <a:solidFill>
                  <a:srgbClr val="0070C0"/>
                </a:solidFill>
              </a:rPr>
            </a:br>
            <a:r>
              <a:rPr lang="it-IT" sz="1400" dirty="0">
                <a:solidFill>
                  <a:srgbClr val="0070C0"/>
                </a:solidFill>
              </a:rPr>
              <a:t>- al potere di conservare sé e gli altri</a:t>
            </a:r>
            <a:br>
              <a:rPr lang="it-IT" sz="1400" dirty="0">
                <a:solidFill>
                  <a:srgbClr val="0070C0"/>
                </a:solidFill>
              </a:rPr>
            </a:br>
            <a:r>
              <a:rPr lang="it-IT" sz="1400" dirty="0">
                <a:solidFill>
                  <a:srgbClr val="0070C0"/>
                </a:solidFill>
              </a:rPr>
              <a:t>- al potere di punire.</a:t>
            </a:r>
            <a:br>
              <a:rPr lang="it-IT" sz="1400" dirty="0">
                <a:solidFill>
                  <a:srgbClr val="0070C0"/>
                </a:solidFill>
              </a:rPr>
            </a:br>
            <a:r>
              <a:rPr lang="it-IT" sz="1400" dirty="0" smtClean="0">
                <a:solidFill>
                  <a:srgbClr val="0070C0"/>
                </a:solidFill>
              </a:rPr>
              <a:t/>
            </a:r>
            <a:br>
              <a:rPr lang="it-IT" sz="1400" dirty="0" smtClean="0">
                <a:solidFill>
                  <a:srgbClr val="0070C0"/>
                </a:solidFill>
              </a:rPr>
            </a:br>
            <a:r>
              <a:rPr lang="it-IT" sz="1500" b="1" dirty="0" smtClean="0">
                <a:solidFill>
                  <a:srgbClr val="0070C0"/>
                </a:solidFill>
              </a:rPr>
              <a:t>il </a:t>
            </a:r>
            <a:r>
              <a:rPr lang="it-IT" sz="1500" b="1" dirty="0">
                <a:solidFill>
                  <a:srgbClr val="0070C0"/>
                </a:solidFill>
              </a:rPr>
              <a:t>potere politico diventa necessario per:</a:t>
            </a:r>
            <a:r>
              <a:rPr lang="it-IT" sz="1500" dirty="0">
                <a:solidFill>
                  <a:srgbClr val="0070C0"/>
                </a:solidFill>
              </a:rPr>
              <a:t/>
            </a:r>
            <a:br>
              <a:rPr lang="it-IT" sz="1500" dirty="0">
                <a:solidFill>
                  <a:srgbClr val="0070C0"/>
                </a:solidFill>
              </a:rPr>
            </a:br>
            <a:r>
              <a:rPr lang="it-IT" sz="1500" dirty="0" smtClean="0">
                <a:solidFill>
                  <a:srgbClr val="0070C0"/>
                </a:solidFill>
              </a:rPr>
              <a:t>+ </a:t>
            </a:r>
            <a:r>
              <a:rPr lang="it-IT" sz="1500" i="1" dirty="0" smtClean="0">
                <a:solidFill>
                  <a:srgbClr val="0070C0"/>
                </a:solidFill>
              </a:rPr>
              <a:t>garantire </a:t>
            </a:r>
            <a:r>
              <a:rPr lang="it-IT" sz="1500" i="1" dirty="0">
                <a:solidFill>
                  <a:srgbClr val="0070C0"/>
                </a:solidFill>
              </a:rPr>
              <a:t>i diritti e le libertà naturali degli uomini</a:t>
            </a:r>
            <a:r>
              <a:rPr lang="it-IT" sz="1500" dirty="0">
                <a:solidFill>
                  <a:srgbClr val="0070C0"/>
                </a:solidFill>
              </a:rPr>
              <a:t/>
            </a:r>
            <a:br>
              <a:rPr lang="it-IT" sz="1500" dirty="0">
                <a:solidFill>
                  <a:srgbClr val="0070C0"/>
                </a:solidFill>
              </a:rPr>
            </a:br>
            <a:r>
              <a:rPr lang="it-IT" sz="1500" dirty="0" smtClean="0">
                <a:solidFill>
                  <a:srgbClr val="0070C0"/>
                </a:solidFill>
              </a:rPr>
              <a:t>+ </a:t>
            </a:r>
            <a:r>
              <a:rPr lang="it-IT" sz="1500" i="1" dirty="0" smtClean="0">
                <a:solidFill>
                  <a:srgbClr val="0070C0"/>
                </a:solidFill>
              </a:rPr>
              <a:t>regolare </a:t>
            </a:r>
            <a:r>
              <a:rPr lang="it-IT" sz="1500" i="1" dirty="0">
                <a:solidFill>
                  <a:srgbClr val="0070C0"/>
                </a:solidFill>
              </a:rPr>
              <a:t>i rapporti economici e sociali</a:t>
            </a:r>
            <a:r>
              <a:rPr lang="it-IT" sz="1500" dirty="0"/>
              <a:t/>
            </a:r>
            <a:br>
              <a:rPr lang="it-IT" sz="1500" dirty="0"/>
            </a:br>
            <a:r>
              <a:rPr lang="it-IT" sz="1500" b="1" dirty="0"/>
              <a:t> </a:t>
            </a:r>
            <a:r>
              <a:rPr lang="it-IT" sz="1500" dirty="0"/>
              <a:t/>
            </a:r>
            <a:br>
              <a:rPr lang="it-IT" sz="1500" dirty="0"/>
            </a:br>
            <a:endParaRPr lang="it-IT" sz="16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534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09937" y="452718"/>
            <a:ext cx="9481863" cy="1400530"/>
          </a:xfrm>
        </p:spPr>
        <p:txBody>
          <a:bodyPr/>
          <a:lstStyle/>
          <a:p>
            <a:pPr algn="ctr"/>
            <a:r>
              <a:rPr lang="it-IT" sz="3200" dirty="0">
                <a:solidFill>
                  <a:schemeClr val="tx1"/>
                </a:solidFill>
              </a:rPr>
              <a:t>Materiale richiesto esame di</a:t>
            </a:r>
            <a:r>
              <a:rPr lang="it-IT" dirty="0">
                <a:solidFill>
                  <a:schemeClr val="tx1"/>
                </a:solidFill>
              </a:rPr>
              <a:t> </a:t>
            </a:r>
            <a:br>
              <a:rPr lang="it-IT" dirty="0">
                <a:solidFill>
                  <a:schemeClr val="tx1"/>
                </a:solidFill>
              </a:rPr>
            </a:br>
            <a:r>
              <a:rPr lang="it-IT" b="1" i="1" dirty="0" smtClean="0">
                <a:solidFill>
                  <a:schemeClr val="tx1"/>
                </a:solidFill>
              </a:rPr>
              <a:t>Idee e linguaggi della politica</a:t>
            </a:r>
            <a:endParaRPr lang="it-IT" dirty="0">
              <a:solidFill>
                <a:schemeClr val="tx1"/>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27976345"/>
              </p:ext>
            </p:extLst>
          </p:nvPr>
        </p:nvGraphicFramePr>
        <p:xfrm>
          <a:off x="1109937" y="2050214"/>
          <a:ext cx="9488487"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6695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607264"/>
            <a:ext cx="10532751" cy="5085199"/>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FF0000"/>
                </a:solidFill>
                <a:latin typeface="+mn-lt"/>
                <a:cs typeface="Times New Roman" panose="02020603050405020304" pitchFamily="18" charset="0"/>
              </a:rPr>
              <a:t>Dallo Stato di natura allo Stato civile</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b="1" cap="small" dirty="0" smtClean="0">
                <a:solidFill>
                  <a:srgbClr val="00B050"/>
                </a:solidFill>
              </a:rPr>
              <a:t/>
            </a:r>
            <a:br>
              <a:rPr lang="it-IT" sz="1600" b="1" cap="small" dirty="0" smtClean="0">
                <a:solidFill>
                  <a:srgbClr val="00B050"/>
                </a:solidFill>
              </a:rPr>
            </a:br>
            <a:r>
              <a:rPr lang="it-IT" sz="1600" b="1" cap="small" dirty="0" smtClean="0">
                <a:solidFill>
                  <a:srgbClr val="00B050"/>
                </a:solidFill>
              </a:rPr>
              <a:t>Contrattualismo in Locke</a:t>
            </a:r>
            <a:br>
              <a:rPr lang="it-IT" sz="1600" b="1" cap="small" dirty="0" smtClean="0">
                <a:solidFill>
                  <a:srgbClr val="00B050"/>
                </a:solidFill>
              </a:rPr>
            </a:br>
            <a:r>
              <a:rPr lang="it-IT" sz="1600" b="1" cap="small" dirty="0" smtClean="0">
                <a:solidFill>
                  <a:srgbClr val="00B050"/>
                </a:solidFill>
              </a:rPr>
              <a:t/>
            </a:r>
            <a:br>
              <a:rPr lang="it-IT" sz="1600" b="1" cap="small" dirty="0" smtClean="0">
                <a:solidFill>
                  <a:srgbClr val="00B050"/>
                </a:solidFill>
              </a:rPr>
            </a:br>
            <a:r>
              <a:rPr lang="it-IT" sz="1600" b="1" cap="small" dirty="0">
                <a:solidFill>
                  <a:srgbClr val="00B050"/>
                </a:solidFill>
              </a:rPr>
              <a:t>i fondamenti del potere politico </a:t>
            </a:r>
            <a:r>
              <a:rPr lang="it-IT" sz="1600" dirty="0">
                <a:solidFill>
                  <a:srgbClr val="0070C0"/>
                </a:solidFill>
              </a:rPr>
              <a:t>sono la fiducia e il consenso dai quali il potere politico riceve la propria legittimità</a:t>
            </a:r>
            <a:r>
              <a:rPr lang="it-IT" sz="1600" dirty="0" smtClean="0"/>
              <a:t/>
            </a:r>
            <a:br>
              <a:rPr lang="it-IT" sz="1600" dirty="0" smtClean="0"/>
            </a:br>
            <a:r>
              <a:rPr lang="it-IT" sz="1600" dirty="0" smtClean="0"/>
              <a:t/>
            </a:r>
            <a:br>
              <a:rPr lang="it-IT" sz="1600" dirty="0" smtClean="0"/>
            </a:br>
            <a:r>
              <a:rPr lang="it-IT" sz="1600" b="1" cap="small" dirty="0">
                <a:solidFill>
                  <a:srgbClr val="00B050"/>
                </a:solidFill>
              </a:rPr>
              <a:t>Tema della </a:t>
            </a:r>
            <a:r>
              <a:rPr lang="it-IT" sz="1600" b="1" cap="small" dirty="0" smtClean="0">
                <a:solidFill>
                  <a:srgbClr val="00B050"/>
                </a:solidFill>
              </a:rPr>
              <a:t>maggioranza</a:t>
            </a:r>
            <a:br>
              <a:rPr lang="it-IT" sz="1600" b="1" cap="small" dirty="0" smtClean="0">
                <a:solidFill>
                  <a:srgbClr val="00B050"/>
                </a:solidFill>
              </a:rPr>
            </a:br>
            <a:r>
              <a:rPr lang="it-IT" sz="1600" dirty="0">
                <a:solidFill>
                  <a:srgbClr val="0070C0"/>
                </a:solidFill>
              </a:rPr>
              <a:t>Locke intende la</a:t>
            </a:r>
            <a:r>
              <a:rPr lang="it-IT" sz="1600" b="1" dirty="0">
                <a:solidFill>
                  <a:srgbClr val="0070C0"/>
                </a:solidFill>
              </a:rPr>
              <a:t> genesi della società politica indipendente </a:t>
            </a:r>
            <a:r>
              <a:rPr lang="it-IT" sz="1600" dirty="0">
                <a:solidFill>
                  <a:srgbClr val="0070C0"/>
                </a:solidFill>
              </a:rPr>
              <a:t>(Commonwealth) come un patto di incorporazione tra uomini liberi nel sicuro possesso delle proprie proprietà </a:t>
            </a:r>
            <a:br>
              <a:rPr lang="it-IT" sz="1600" dirty="0">
                <a:solidFill>
                  <a:srgbClr val="0070C0"/>
                </a:solidFill>
              </a:rPr>
            </a:br>
            <a:r>
              <a:rPr lang="it-IT" sz="1600" b="1" i="1" dirty="0">
                <a:solidFill>
                  <a:srgbClr val="0070C0"/>
                </a:solidFill>
              </a:rPr>
              <a:t> </a:t>
            </a:r>
            <a:r>
              <a:rPr lang="it-IT" sz="1600" dirty="0">
                <a:solidFill>
                  <a:srgbClr val="0070C0"/>
                </a:solidFill>
              </a:rPr>
              <a:t/>
            </a:r>
            <a:br>
              <a:rPr lang="it-IT" sz="1600" dirty="0">
                <a:solidFill>
                  <a:srgbClr val="0070C0"/>
                </a:solidFill>
              </a:rPr>
            </a:br>
            <a:r>
              <a:rPr lang="it-IT" sz="1600" dirty="0">
                <a:solidFill>
                  <a:srgbClr val="0070C0"/>
                </a:solidFill>
              </a:rPr>
              <a:t>Il </a:t>
            </a:r>
            <a:r>
              <a:rPr lang="it-IT" sz="1600" b="1" dirty="0">
                <a:solidFill>
                  <a:srgbClr val="0070C0"/>
                </a:solidFill>
              </a:rPr>
              <a:t>principio della maggioranza </a:t>
            </a:r>
            <a:r>
              <a:rPr lang="it-IT" sz="1600" dirty="0">
                <a:solidFill>
                  <a:srgbClr val="0070C0"/>
                </a:solidFill>
              </a:rPr>
              <a:t>è l’unica forza in grado di trasformare una moltitudine di individui separati in un corpo politico in grado di obbligare tutti.</a:t>
            </a:r>
            <a:br>
              <a:rPr lang="it-IT" sz="1600" dirty="0">
                <a:solidFill>
                  <a:srgbClr val="0070C0"/>
                </a:solidFill>
              </a:rPr>
            </a:br>
            <a:r>
              <a:rPr lang="it-IT" sz="1600" b="1" cap="small" dirty="0" smtClean="0">
                <a:solidFill>
                  <a:srgbClr val="0070C0"/>
                </a:solidFill>
              </a:rPr>
              <a:t/>
            </a:r>
            <a:br>
              <a:rPr lang="it-IT" sz="1600" b="1" cap="small" dirty="0" smtClean="0">
                <a:solidFill>
                  <a:srgbClr val="0070C0"/>
                </a:solidFill>
              </a:rPr>
            </a:br>
            <a:r>
              <a:rPr lang="it-IT" sz="1600" b="1" cap="small" dirty="0" smtClean="0">
                <a:solidFill>
                  <a:srgbClr val="00B050"/>
                </a:solidFill>
              </a:rPr>
              <a:t>i limiti del potere politico</a:t>
            </a:r>
            <a:r>
              <a:rPr lang="it-IT" sz="1600" dirty="0"/>
              <a:t/>
            </a:r>
            <a:br>
              <a:rPr lang="it-IT" sz="1600" dirty="0"/>
            </a:br>
            <a:r>
              <a:rPr lang="it-IT" sz="1600" b="1" dirty="0"/>
              <a:t> </a:t>
            </a:r>
            <a:r>
              <a:rPr lang="it-IT" sz="1600" dirty="0"/>
              <a:t/>
            </a:r>
            <a:br>
              <a:rPr lang="it-IT" sz="1600" dirty="0"/>
            </a:br>
            <a:r>
              <a:rPr lang="it-IT" sz="1600" b="1" cap="small" dirty="0">
                <a:solidFill>
                  <a:srgbClr val="00B050"/>
                </a:solidFill>
              </a:rPr>
              <a:t>Locke giustifica il diritto di resistenza contro la tirannide</a:t>
            </a:r>
            <a:r>
              <a:rPr lang="it-IT" sz="1600" dirty="0"/>
              <a:t/>
            </a:r>
            <a:br>
              <a:rPr lang="it-IT" sz="1600" dirty="0"/>
            </a:br>
            <a:r>
              <a:rPr lang="it-IT" sz="1600" dirty="0" smtClean="0">
                <a:solidFill>
                  <a:srgbClr val="0070C0"/>
                </a:solidFill>
              </a:rPr>
              <a:t>- sia </a:t>
            </a:r>
            <a:r>
              <a:rPr lang="it-IT" sz="1600" dirty="0">
                <a:solidFill>
                  <a:srgbClr val="0070C0"/>
                </a:solidFill>
              </a:rPr>
              <a:t>dovuta alle infrazioni del re</a:t>
            </a:r>
            <a:br>
              <a:rPr lang="it-IT" sz="1600" dirty="0">
                <a:solidFill>
                  <a:srgbClr val="0070C0"/>
                </a:solidFill>
              </a:rPr>
            </a:br>
            <a:r>
              <a:rPr lang="it-IT" sz="1600" dirty="0" smtClean="0">
                <a:solidFill>
                  <a:srgbClr val="0070C0"/>
                </a:solidFill>
              </a:rPr>
              <a:t>- sia </a:t>
            </a:r>
            <a:r>
              <a:rPr lang="it-IT" sz="1600" dirty="0">
                <a:solidFill>
                  <a:srgbClr val="0070C0"/>
                </a:solidFill>
              </a:rPr>
              <a:t>dovuta alle infrazioni del legislativo</a:t>
            </a: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6946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774691"/>
            <a:ext cx="10532751" cy="4595801"/>
          </a:xfrm>
          <a:ln>
            <a:solidFill>
              <a:schemeClr val="tx1"/>
            </a:solidFill>
          </a:ln>
        </p:spPr>
        <p:txBody>
          <a:bodyPr/>
          <a:lstStyle/>
          <a:p>
            <a:r>
              <a:rPr lang="it-IT" sz="2400" b="1" dirty="0" smtClean="0">
                <a:solidFill>
                  <a:srgbClr val="FFFF00"/>
                </a:solidFill>
                <a:latin typeface="+mn-lt"/>
                <a:cs typeface="Times New Roman" panose="02020603050405020304" pitchFamily="18" charset="0"/>
              </a:rPr>
              <a:t> </a:t>
            </a:r>
            <a:r>
              <a:rPr lang="it-IT" sz="2400" b="1" dirty="0" smtClean="0">
                <a:solidFill>
                  <a:srgbClr val="C00000"/>
                </a:solidFill>
                <a:latin typeface="+mn-lt"/>
                <a:cs typeface="Times New Roman" panose="02020603050405020304" pitchFamily="18" charset="0"/>
              </a:rPr>
              <a:t>L’articolazione dei poteri dello Stato</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cap="small" dirty="0" smtClean="0">
                <a:solidFill>
                  <a:srgbClr val="0070C0"/>
                </a:solidFill>
              </a:rPr>
              <a:t/>
            </a:r>
            <a:br>
              <a:rPr lang="it-IT" sz="1600" cap="small" dirty="0" smtClean="0">
                <a:solidFill>
                  <a:srgbClr val="0070C0"/>
                </a:solidFill>
              </a:rPr>
            </a:br>
            <a:r>
              <a:rPr lang="it-IT" sz="1600" dirty="0">
                <a:solidFill>
                  <a:srgbClr val="0070C0"/>
                </a:solidFill>
              </a:rPr>
              <a:t> </a:t>
            </a:r>
            <a:r>
              <a:rPr lang="it-IT" sz="1600" dirty="0" smtClean="0">
                <a:solidFill>
                  <a:srgbClr val="0070C0"/>
                </a:solidFill>
              </a:rPr>
              <a:t>Separazione </a:t>
            </a:r>
            <a:r>
              <a:rPr lang="it-IT" sz="1600" dirty="0">
                <a:solidFill>
                  <a:srgbClr val="0070C0"/>
                </a:solidFill>
              </a:rPr>
              <a:t>tra </a:t>
            </a:r>
            <a:r>
              <a:rPr lang="it-IT" sz="1600" b="1" dirty="0">
                <a:solidFill>
                  <a:srgbClr val="0070C0"/>
                </a:solidFill>
              </a:rPr>
              <a:t>legislativo</a:t>
            </a:r>
            <a:r>
              <a:rPr lang="it-IT" sz="1600" dirty="0">
                <a:solidFill>
                  <a:srgbClr val="0070C0"/>
                </a:solidFill>
              </a:rPr>
              <a:t> ed </a:t>
            </a:r>
            <a:r>
              <a:rPr lang="it-IT" sz="1600" b="1" dirty="0" smtClean="0">
                <a:solidFill>
                  <a:srgbClr val="0070C0"/>
                </a:solidFill>
              </a:rPr>
              <a:t>esecutivo ed Esecutivo subordinato </a:t>
            </a:r>
            <a:r>
              <a:rPr lang="it-IT" sz="1600" b="1" dirty="0">
                <a:solidFill>
                  <a:srgbClr val="0070C0"/>
                </a:solidFill>
              </a:rPr>
              <a:t>al </a:t>
            </a:r>
            <a:r>
              <a:rPr lang="it-IT" sz="1600" b="1" dirty="0" smtClean="0">
                <a:solidFill>
                  <a:srgbClr val="0070C0"/>
                </a:solidFill>
              </a:rPr>
              <a:t>legislativo</a:t>
            </a:r>
            <a:br>
              <a:rPr lang="it-IT" sz="1600" b="1" dirty="0" smtClean="0">
                <a:solidFill>
                  <a:srgbClr val="0070C0"/>
                </a:solidFill>
              </a:rPr>
            </a:br>
            <a:r>
              <a:rPr lang="it-IT" sz="1600" b="1" dirty="0" smtClean="0">
                <a:solidFill>
                  <a:srgbClr val="0070C0"/>
                </a:solidFill>
              </a:rPr>
              <a:t/>
            </a:r>
            <a:br>
              <a:rPr lang="it-IT" sz="1600" b="1" dirty="0" smtClean="0">
                <a:solidFill>
                  <a:srgbClr val="0070C0"/>
                </a:solidFill>
              </a:rPr>
            </a:br>
            <a:r>
              <a:rPr lang="it-IT" sz="1600" b="1" dirty="0" smtClean="0">
                <a:solidFill>
                  <a:srgbClr val="0070C0"/>
                </a:solidFill>
              </a:rPr>
              <a:t>tuttavia</a:t>
            </a:r>
            <a:r>
              <a:rPr lang="it-IT" sz="1600" dirty="0">
                <a:solidFill>
                  <a:srgbClr val="0070C0"/>
                </a:solidFill>
              </a:rPr>
              <a:t/>
            </a:r>
            <a:br>
              <a:rPr lang="it-IT" sz="1600" dirty="0">
                <a:solidFill>
                  <a:srgbClr val="0070C0"/>
                </a:solidFill>
              </a:rPr>
            </a:br>
            <a:r>
              <a:rPr lang="it-IT" sz="1600" dirty="0">
                <a:solidFill>
                  <a:srgbClr val="0070C0"/>
                </a:solidFill>
              </a:rPr>
              <a:t> </a:t>
            </a:r>
            <a:r>
              <a:rPr lang="it-IT" sz="1600" b="1" dirty="0">
                <a:solidFill>
                  <a:srgbClr val="0070C0"/>
                </a:solidFill>
              </a:rPr>
              <a:t>Locke individua nell’esecutivo e nel federativo due componenti essenziali del potere politico</a:t>
            </a:r>
            <a:r>
              <a:rPr lang="it-IT" sz="1600" dirty="0">
                <a:solidFill>
                  <a:srgbClr val="0070C0"/>
                </a:solidFill>
              </a:rPr>
              <a:t/>
            </a:r>
            <a:br>
              <a:rPr lang="it-IT" sz="1600" dirty="0">
                <a:solidFill>
                  <a:srgbClr val="0070C0"/>
                </a:solidFill>
              </a:rPr>
            </a:br>
            <a:r>
              <a:rPr lang="it-IT" sz="1600" b="1" dirty="0">
                <a:solidFill>
                  <a:srgbClr val="0070C0"/>
                </a:solidFill>
              </a:rPr>
              <a:t>il potere esecutivo </a:t>
            </a:r>
            <a:r>
              <a:rPr lang="it-IT" sz="1600" dirty="0">
                <a:solidFill>
                  <a:srgbClr val="0070C0"/>
                </a:solidFill>
              </a:rPr>
              <a:t>(contrariamente al legislativo) detiene carattere di permanenza poiché nella società civile il continuo esercizio della forza da parte di un’autorità comune è </a:t>
            </a:r>
            <a:r>
              <a:rPr lang="it-IT" sz="1600" dirty="0" smtClean="0">
                <a:solidFill>
                  <a:srgbClr val="0070C0"/>
                </a:solidFill>
              </a:rPr>
              <a:t>indispensabile</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a:solidFill>
                  <a:srgbClr val="0070C0"/>
                </a:solidFill>
              </a:rPr>
              <a:t/>
            </a:r>
            <a:br>
              <a:rPr lang="it-IT" sz="1600" dirty="0">
                <a:solidFill>
                  <a:srgbClr val="0070C0"/>
                </a:solidFill>
              </a:rPr>
            </a:br>
            <a:r>
              <a:rPr lang="it-IT" sz="1600" dirty="0">
                <a:solidFill>
                  <a:srgbClr val="0070C0"/>
                </a:solidFill>
              </a:rPr>
              <a:t>Il potere </a:t>
            </a:r>
            <a:r>
              <a:rPr lang="it-IT" sz="1600" b="1" dirty="0">
                <a:solidFill>
                  <a:srgbClr val="00B050"/>
                </a:solidFill>
              </a:rPr>
              <a:t>giudiziario</a:t>
            </a:r>
            <a:r>
              <a:rPr lang="it-IT" sz="1600" dirty="0">
                <a:solidFill>
                  <a:srgbClr val="00B050"/>
                </a:solidFill>
              </a:rPr>
              <a:t> </a:t>
            </a:r>
            <a:r>
              <a:rPr lang="it-IT" sz="1600" dirty="0">
                <a:solidFill>
                  <a:srgbClr val="0070C0"/>
                </a:solidFill>
              </a:rPr>
              <a:t>viene concepito come parte essenziale del legislativo e non auspica la loro separazione </a:t>
            </a:r>
            <a:r>
              <a:rPr lang="it-IT" sz="1600" dirty="0" smtClean="0">
                <a:solidFill>
                  <a:srgbClr val="0070C0"/>
                </a:solidFill>
              </a:rPr>
              <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a:solidFill>
                  <a:srgbClr val="0070C0"/>
                </a:solidFill>
              </a:rPr>
              <a:t>Il </a:t>
            </a:r>
            <a:r>
              <a:rPr lang="it-IT" sz="1600" b="1" dirty="0">
                <a:solidFill>
                  <a:srgbClr val="0070C0"/>
                </a:solidFill>
              </a:rPr>
              <a:t>potere </a:t>
            </a:r>
            <a:r>
              <a:rPr lang="it-IT" sz="1600" b="1" dirty="0">
                <a:solidFill>
                  <a:srgbClr val="00B050"/>
                </a:solidFill>
              </a:rPr>
              <a:t>federativo</a:t>
            </a:r>
            <a:r>
              <a:rPr lang="it-IT" sz="1600" b="1" dirty="0">
                <a:solidFill>
                  <a:srgbClr val="0070C0"/>
                </a:solidFill>
              </a:rPr>
              <a:t> </a:t>
            </a:r>
            <a:r>
              <a:rPr lang="it-IT" sz="1600" dirty="0">
                <a:solidFill>
                  <a:srgbClr val="0070C0"/>
                </a:solidFill>
              </a:rPr>
              <a:t>[il potere di guerra e di pace, e di fare alleanze] è parte integrante del potere </a:t>
            </a:r>
            <a:r>
              <a:rPr lang="it-IT" sz="1600" dirty="0" smtClean="0">
                <a:solidFill>
                  <a:srgbClr val="0070C0"/>
                </a:solidFill>
              </a:rPr>
              <a:t>esecutivo</a:t>
            </a:r>
            <a:br>
              <a:rPr lang="it-IT" sz="1600" dirty="0" smtClean="0">
                <a:solidFill>
                  <a:srgbClr val="0070C0"/>
                </a:solidFill>
              </a:rPr>
            </a:br>
            <a:r>
              <a:rPr lang="it-IT" sz="1600" b="1" dirty="0" smtClean="0">
                <a:solidFill>
                  <a:srgbClr val="0070C0"/>
                </a:solidFill>
              </a:rPr>
              <a:t>il </a:t>
            </a:r>
            <a:r>
              <a:rPr lang="it-IT" sz="1600" b="1" dirty="0">
                <a:solidFill>
                  <a:srgbClr val="0070C0"/>
                </a:solidFill>
              </a:rPr>
              <a:t>potere federativo è il solo che può considerarsi “naturale” </a:t>
            </a:r>
            <a:r>
              <a:rPr lang="it-IT" sz="1600" dirty="0">
                <a:solidFill>
                  <a:srgbClr val="0070C0"/>
                </a:solidFill>
              </a:rPr>
              <a:t>poiché risponde al potere naturale di conservarsi e punire le offese degli </a:t>
            </a:r>
            <a:r>
              <a:rPr lang="it-IT" sz="1600" dirty="0" smtClean="0">
                <a:solidFill>
                  <a:srgbClr val="0070C0"/>
                </a:solidFill>
              </a:rPr>
              <a:t>altri</a:t>
            </a:r>
            <a:endParaRPr lang="it-IT" sz="1600"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455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4900" y="272411"/>
            <a:ext cx="10532751" cy="4518526"/>
          </a:xfrm>
          <a:ln>
            <a:solidFill>
              <a:schemeClr val="tx1"/>
            </a:solidFill>
          </a:ln>
        </p:spPr>
        <p:txBody>
          <a:bodyPr/>
          <a:lstStyle/>
          <a:p>
            <a:pPr lvl="0"/>
            <a:r>
              <a:rPr lang="it-IT" sz="2000" i="1" dirty="0" smtClean="0"/>
              <a:t>                                             Epistola </a:t>
            </a:r>
            <a:r>
              <a:rPr lang="it-IT" sz="2000" i="1" dirty="0"/>
              <a:t>sulla tolleranza</a:t>
            </a:r>
            <a:r>
              <a:rPr lang="it-IT" sz="2000" dirty="0"/>
              <a:t> </a:t>
            </a:r>
            <a:r>
              <a:rPr lang="it-IT" sz="2400" b="1" dirty="0">
                <a:solidFill>
                  <a:srgbClr val="FF0000"/>
                </a:solidFill>
                <a:latin typeface="+mn-lt"/>
                <a:cs typeface="Times New Roman" panose="02020603050405020304" pitchFamily="18" charset="0"/>
              </a:rPr>
              <a:t>1689</a:t>
            </a:r>
            <a:r>
              <a:rPr lang="it-IT" sz="2400" b="1" dirty="0" smtClean="0">
                <a:solidFill>
                  <a:srgbClr val="FF0000"/>
                </a:solidFill>
                <a:latin typeface="+mn-lt"/>
                <a:cs typeface="Times New Roman" panose="02020603050405020304" pitchFamily="18" charset="0"/>
              </a:rPr>
              <a:t> </a:t>
            </a:r>
            <a:br>
              <a:rPr lang="it-IT" sz="2400" b="1" dirty="0" smtClean="0">
                <a:solidFill>
                  <a:srgbClr val="FF0000"/>
                </a:solidFill>
                <a:latin typeface="+mn-lt"/>
                <a:cs typeface="Times New Roman" panose="02020603050405020304" pitchFamily="18" charset="0"/>
              </a:rPr>
            </a:br>
            <a:r>
              <a:rPr lang="it-IT" sz="2400" b="1" dirty="0" smtClean="0">
                <a:solidFill>
                  <a:srgbClr val="FF0000"/>
                </a:solidFill>
                <a:latin typeface="+mn-lt"/>
                <a:cs typeface="Times New Roman" panose="02020603050405020304" pitchFamily="18" charset="0"/>
              </a:rPr>
              <a:t>                 Separazione </a:t>
            </a:r>
            <a:r>
              <a:rPr lang="it-IT" sz="2400" b="1" dirty="0">
                <a:solidFill>
                  <a:srgbClr val="FF0000"/>
                </a:solidFill>
                <a:latin typeface="+mn-lt"/>
                <a:cs typeface="Times New Roman" panose="02020603050405020304" pitchFamily="18" charset="0"/>
              </a:rPr>
              <a:t>tra società civile e società religiosa</a:t>
            </a:r>
            <a:r>
              <a:rPr lang="it-IT" sz="2400" dirty="0"/>
              <a:t/>
            </a:r>
            <a:br>
              <a:rPr lang="it-IT" sz="2400" dirty="0"/>
            </a:br>
            <a:r>
              <a:rPr lang="it-IT" sz="2400" dirty="0"/>
              <a:t> </a:t>
            </a:r>
            <a:br>
              <a:rPr lang="it-IT" sz="2400" dirty="0"/>
            </a:br>
            <a:r>
              <a:rPr lang="it-IT" sz="1600" dirty="0">
                <a:solidFill>
                  <a:srgbClr val="0070C0"/>
                </a:solidFill>
              </a:rPr>
              <a:t>i confini tra le due sfere sono fissi e irrevocabili “come il cielo e la terra</a:t>
            </a:r>
            <a:r>
              <a:rPr lang="it-IT" sz="1600" dirty="0" smtClean="0">
                <a:solidFill>
                  <a:srgbClr val="0070C0"/>
                </a:solidFill>
              </a:rPr>
              <a:t>”</a:t>
            </a:r>
            <a:br>
              <a:rPr lang="it-IT" sz="1600" dirty="0" smtClean="0">
                <a:solidFill>
                  <a:srgbClr val="0070C0"/>
                </a:solidFill>
              </a:rPr>
            </a:br>
            <a:r>
              <a:rPr lang="it-IT" sz="2400" b="1" dirty="0" smtClean="0">
                <a:solidFill>
                  <a:srgbClr val="0070C0"/>
                </a:solidFill>
                <a:latin typeface="+mn-lt"/>
                <a:cs typeface="Times New Roman" panose="02020603050405020304" pitchFamily="18" charset="0"/>
              </a:rPr>
              <a:t/>
            </a:r>
            <a:br>
              <a:rPr lang="it-IT" sz="2400" b="1" dirty="0" smtClean="0">
                <a:solidFill>
                  <a:srgbClr val="0070C0"/>
                </a:solidFill>
                <a:latin typeface="+mn-lt"/>
                <a:cs typeface="Times New Roman" panose="02020603050405020304" pitchFamily="18" charset="0"/>
              </a:rPr>
            </a:br>
            <a:r>
              <a:rPr lang="it-IT" sz="1600" b="1" u="heavy" dirty="0">
                <a:solidFill>
                  <a:srgbClr val="0070C0"/>
                </a:solidFill>
              </a:rPr>
              <a:t>i rapporti tra le varie Chiese</a:t>
            </a:r>
            <a:r>
              <a:rPr lang="it-IT" sz="1600" i="1" dirty="0">
                <a:solidFill>
                  <a:srgbClr val="0070C0"/>
                </a:solidFill>
              </a:rPr>
              <a:t> devono essere regolati dalla più larga tolleranza</a:t>
            </a:r>
            <a:r>
              <a:rPr lang="it-IT" sz="1600" dirty="0">
                <a:solidFill>
                  <a:srgbClr val="0070C0"/>
                </a:solidFill>
              </a:rPr>
              <a:t> anche ogni Chiesa ritiene di avere il monopolio della verità e della fede</a:t>
            </a:r>
            <a:br>
              <a:rPr lang="it-IT" sz="1600" dirty="0">
                <a:solidFill>
                  <a:srgbClr val="0070C0"/>
                </a:solidFill>
              </a:rPr>
            </a:br>
            <a:r>
              <a:rPr lang="it-IT" sz="1600" dirty="0">
                <a:solidFill>
                  <a:srgbClr val="0070C0"/>
                </a:solidFill>
              </a:rPr>
              <a:t> </a:t>
            </a:r>
            <a:br>
              <a:rPr lang="it-IT" sz="1600" dirty="0">
                <a:solidFill>
                  <a:srgbClr val="0070C0"/>
                </a:solidFill>
              </a:rPr>
            </a:br>
            <a:r>
              <a:rPr lang="it-IT" sz="1600" b="1" dirty="0">
                <a:solidFill>
                  <a:srgbClr val="0070C0"/>
                </a:solidFill>
              </a:rPr>
              <a:t>libertà religiosa di ogni Chiesa che ha il diritto</a:t>
            </a:r>
            <a:r>
              <a:rPr lang="it-IT" sz="1600" dirty="0">
                <a:solidFill>
                  <a:srgbClr val="0070C0"/>
                </a:solidFill>
              </a:rPr>
              <a:t>:</a:t>
            </a:r>
            <a:br>
              <a:rPr lang="it-IT" sz="1600" dirty="0">
                <a:solidFill>
                  <a:srgbClr val="0070C0"/>
                </a:solidFill>
              </a:rPr>
            </a:br>
            <a:r>
              <a:rPr lang="it-IT" sz="1600" dirty="0">
                <a:solidFill>
                  <a:srgbClr val="0070C0"/>
                </a:solidFill>
              </a:rPr>
              <a:t>di fissare i propri dogmi</a:t>
            </a:r>
            <a:br>
              <a:rPr lang="it-IT" sz="1600" dirty="0">
                <a:solidFill>
                  <a:srgbClr val="0070C0"/>
                </a:solidFill>
              </a:rPr>
            </a:br>
            <a:r>
              <a:rPr lang="it-IT" sz="1600" dirty="0">
                <a:solidFill>
                  <a:srgbClr val="0070C0"/>
                </a:solidFill>
              </a:rPr>
              <a:t>di stabilire le proprie regole di culto</a:t>
            </a:r>
            <a:br>
              <a:rPr lang="it-IT" sz="1600" dirty="0">
                <a:solidFill>
                  <a:srgbClr val="0070C0"/>
                </a:solidFill>
              </a:rPr>
            </a:br>
            <a:r>
              <a:rPr lang="it-IT" sz="1600" dirty="0">
                <a:solidFill>
                  <a:srgbClr val="0070C0"/>
                </a:solidFill>
              </a:rPr>
              <a:t>di darsi un’organizzazione</a:t>
            </a:r>
            <a:br>
              <a:rPr lang="it-IT" sz="1600" dirty="0">
                <a:solidFill>
                  <a:srgbClr val="0070C0"/>
                </a:solidFill>
              </a:rPr>
            </a:br>
            <a:r>
              <a:rPr lang="it-IT" sz="1600" dirty="0">
                <a:solidFill>
                  <a:srgbClr val="0070C0"/>
                </a:solidFill>
              </a:rPr>
              <a:t>di espellere dal proprio seno coloro che non accettano le regole</a:t>
            </a:r>
            <a:br>
              <a:rPr lang="it-IT" sz="1600" dirty="0">
                <a:solidFill>
                  <a:srgbClr val="0070C0"/>
                </a:solidFill>
              </a:rPr>
            </a:br>
            <a:r>
              <a:rPr lang="it-IT" sz="1600" b="1" u="sng" dirty="0">
                <a:solidFill>
                  <a:srgbClr val="0070C0"/>
                </a:solidFill>
              </a:rPr>
              <a:t>ma tutto ciò non ha alcun effetto sul piano </a:t>
            </a:r>
            <a:r>
              <a:rPr lang="it-IT" sz="1600" b="1" u="sng" dirty="0" smtClean="0">
                <a:solidFill>
                  <a:srgbClr val="0070C0"/>
                </a:solidFill>
              </a:rPr>
              <a:t>civile</a:t>
            </a:r>
            <a:br>
              <a:rPr lang="it-IT" sz="1600" b="1" u="sng" dirty="0" smtClean="0">
                <a:solidFill>
                  <a:srgbClr val="0070C0"/>
                </a:solidFill>
              </a:rPr>
            </a:br>
            <a:r>
              <a:rPr lang="it-IT" sz="1600" b="1" u="sng" dirty="0"/>
              <a:t/>
            </a:r>
            <a:br>
              <a:rPr lang="it-IT" sz="1600" b="1" u="sng" dirty="0"/>
            </a:br>
            <a:r>
              <a:rPr lang="it-IT" sz="1600" b="1" dirty="0" smtClean="0">
                <a:solidFill>
                  <a:srgbClr val="00B050"/>
                </a:solidFill>
              </a:rPr>
              <a:t>ma tolleranza non nei confronti di tutti…</a:t>
            </a:r>
            <a:endParaRPr lang="it-IT" sz="1600" dirty="0">
              <a:solidFill>
                <a:srgbClr val="00B050"/>
              </a:solidFill>
            </a:endParaRPr>
          </a:p>
        </p:txBody>
      </p:sp>
      <p:sp>
        <p:nvSpPr>
          <p:cNvPr id="5" name="Rettangolo 4"/>
          <p:cNvSpPr/>
          <p:nvPr/>
        </p:nvSpPr>
        <p:spPr>
          <a:xfrm>
            <a:off x="721217" y="4970610"/>
            <a:ext cx="10586433" cy="830997"/>
          </a:xfrm>
          <a:prstGeom prst="rect">
            <a:avLst/>
          </a:prstGeom>
          <a:ln>
            <a:solidFill>
              <a:schemeClr val="tx1"/>
            </a:solidFill>
          </a:ln>
        </p:spPr>
        <p:txBody>
          <a:bodyPr wrap="square">
            <a:spAutoFit/>
          </a:bodyPr>
          <a:lstStyle/>
          <a:p>
            <a:pPr lvl="0"/>
            <a:r>
              <a:rPr lang="it-IT" sz="1600" b="1" dirty="0">
                <a:solidFill>
                  <a:srgbClr val="00B050"/>
                </a:solidFill>
                <a:latin typeface="+mj-lt"/>
                <a:ea typeface="+mj-ea"/>
                <a:cs typeface="+mj-cs"/>
              </a:rPr>
              <a:t>Le teorie contro cui si oppone </a:t>
            </a:r>
            <a:r>
              <a:rPr lang="it-IT" sz="1600" b="1" dirty="0" smtClean="0">
                <a:solidFill>
                  <a:srgbClr val="00B050"/>
                </a:solidFill>
                <a:latin typeface="+mj-lt"/>
                <a:ea typeface="+mj-ea"/>
                <a:cs typeface="+mj-cs"/>
              </a:rPr>
              <a:t>Locke</a:t>
            </a:r>
          </a:p>
          <a:p>
            <a:pPr lvl="0"/>
            <a:endParaRPr lang="it-IT" sz="1600" b="1" dirty="0" smtClean="0">
              <a:solidFill>
                <a:srgbClr val="00B050"/>
              </a:solidFill>
              <a:latin typeface="+mj-lt"/>
              <a:ea typeface="+mj-ea"/>
              <a:cs typeface="+mj-cs"/>
            </a:endParaRPr>
          </a:p>
          <a:p>
            <a:pPr lvl="0"/>
            <a:r>
              <a:rPr lang="it-IT" sz="1600" b="1" dirty="0">
                <a:solidFill>
                  <a:srgbClr val="00B050"/>
                </a:solidFill>
                <a:latin typeface="+mj-lt"/>
                <a:ea typeface="+mj-ea"/>
                <a:cs typeface="+mj-cs"/>
              </a:rPr>
              <a:t>Riflessioni critiche sul pensiero politico </a:t>
            </a:r>
            <a:r>
              <a:rPr lang="it-IT" sz="1600" b="1" dirty="0" smtClean="0">
                <a:solidFill>
                  <a:srgbClr val="00B050"/>
                </a:solidFill>
                <a:latin typeface="+mj-lt"/>
                <a:ea typeface="+mj-ea"/>
                <a:cs typeface="+mj-cs"/>
              </a:rPr>
              <a:t>lockiano</a:t>
            </a:r>
            <a:endParaRPr lang="it-IT" sz="1600" b="1" dirty="0">
              <a:solidFill>
                <a:srgbClr val="00B050"/>
              </a:solidFill>
              <a:latin typeface="+mj-lt"/>
              <a:ea typeface="+mj-ea"/>
              <a:cs typeface="+mj-cs"/>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964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1545464"/>
            <a:ext cx="10532751" cy="4146997"/>
          </a:xfrm>
          <a:ln>
            <a:solidFill>
              <a:schemeClr val="tx1"/>
            </a:solidFill>
          </a:ln>
        </p:spPr>
        <p:txBody>
          <a:bodyPr/>
          <a:lstStyle/>
          <a:p>
            <a:r>
              <a:rPr lang="it-IT" sz="1400" b="1" dirty="0" smtClean="0">
                <a:solidFill>
                  <a:srgbClr val="0070C0"/>
                </a:solidFill>
              </a:rPr>
              <a:t>Il termine Illuminismo indica </a:t>
            </a:r>
            <a:r>
              <a:rPr lang="it-IT" sz="1400" b="1" u="heavy" dirty="0" smtClean="0">
                <a:solidFill>
                  <a:srgbClr val="00B050"/>
                </a:solidFill>
              </a:rPr>
              <a:t>un movimento di idee</a:t>
            </a:r>
            <a:r>
              <a:rPr lang="it-IT" sz="1400" b="1" dirty="0" smtClean="0">
                <a:solidFill>
                  <a:srgbClr val="00B050"/>
                </a:solidFill>
              </a:rPr>
              <a:t> </a:t>
            </a:r>
            <a:r>
              <a:rPr lang="it-IT" sz="1400" b="1" dirty="0" smtClean="0">
                <a:solidFill>
                  <a:srgbClr val="0070C0"/>
                </a:solidFill>
              </a:rPr>
              <a:t>che ha le sue origini alla fine del Seicento ma che si sviluppa soprattutto nel Settecento, chiamato appunto secolo dei lumi</a:t>
            </a:r>
            <a:r>
              <a:rPr lang="it-IT" sz="1400" dirty="0" smtClean="0">
                <a:solidFill>
                  <a:srgbClr val="0070C0"/>
                </a:solidFill>
              </a:rPr>
              <a:t/>
            </a:r>
            <a:br>
              <a:rPr lang="it-IT" sz="1400" dirty="0" smtClean="0">
                <a:solidFill>
                  <a:srgbClr val="0070C0"/>
                </a:solidFill>
              </a:rPr>
            </a:br>
            <a:r>
              <a:rPr lang="it-IT" sz="1400" b="1" dirty="0" smtClean="0">
                <a:solidFill>
                  <a:srgbClr val="0070C0"/>
                </a:solidFill>
              </a:rPr>
              <a:t> </a:t>
            </a:r>
            <a:r>
              <a:rPr lang="it-IT" sz="1400" dirty="0" smtClean="0">
                <a:solidFill>
                  <a:srgbClr val="0070C0"/>
                </a:solidFill>
              </a:rPr>
              <a:t/>
            </a:r>
            <a:br>
              <a:rPr lang="it-IT" sz="1400" dirty="0" smtClean="0">
                <a:solidFill>
                  <a:srgbClr val="0070C0"/>
                </a:solidFill>
              </a:rPr>
            </a:br>
            <a:r>
              <a:rPr lang="it-IT" sz="1400" b="1" u="heavy" dirty="0" smtClean="0">
                <a:solidFill>
                  <a:srgbClr val="0070C0"/>
                </a:solidFill>
              </a:rPr>
              <a:t>Movimento</a:t>
            </a:r>
            <a:r>
              <a:rPr lang="it-IT" sz="1400" b="1" dirty="0" smtClean="0">
                <a:solidFill>
                  <a:srgbClr val="0070C0"/>
                </a:solidFill>
              </a:rPr>
              <a:t> che vuole</a:t>
            </a:r>
            <a:r>
              <a:rPr lang="it-IT" sz="1400" dirty="0" smtClean="0">
                <a:solidFill>
                  <a:srgbClr val="0070C0"/>
                </a:solidFill>
              </a:rPr>
              <a:t/>
            </a:r>
            <a:br>
              <a:rPr lang="it-IT" sz="1400" dirty="0" smtClean="0">
                <a:solidFill>
                  <a:srgbClr val="0070C0"/>
                </a:solidFill>
              </a:rPr>
            </a:br>
            <a:r>
              <a:rPr lang="it-IT" sz="1400" dirty="0" smtClean="0">
                <a:solidFill>
                  <a:srgbClr val="0070C0"/>
                </a:solidFill>
              </a:rPr>
              <a:t> - sviluppare la lotta della </a:t>
            </a:r>
            <a:r>
              <a:rPr lang="it-IT" sz="1400" b="1" dirty="0" smtClean="0">
                <a:solidFill>
                  <a:srgbClr val="0070C0"/>
                </a:solidFill>
              </a:rPr>
              <a:t>ragione</a:t>
            </a:r>
            <a:r>
              <a:rPr lang="it-IT" sz="1400" dirty="0" smtClean="0">
                <a:solidFill>
                  <a:srgbClr val="0070C0"/>
                </a:solidFill>
              </a:rPr>
              <a:t> contro </a:t>
            </a:r>
            <a:r>
              <a:rPr lang="it-IT" sz="1400" b="1" dirty="0" smtClean="0">
                <a:solidFill>
                  <a:srgbClr val="0070C0"/>
                </a:solidFill>
              </a:rPr>
              <a:t>l’autorità</a:t>
            </a:r>
            <a:r>
              <a:rPr lang="it-IT" sz="1400" dirty="0" smtClean="0">
                <a:solidFill>
                  <a:srgbClr val="0070C0"/>
                </a:solidFill>
              </a:rPr>
              <a:t/>
            </a:r>
            <a:br>
              <a:rPr lang="it-IT" sz="1400" dirty="0" smtClean="0">
                <a:solidFill>
                  <a:srgbClr val="0070C0"/>
                </a:solidFill>
              </a:rPr>
            </a:br>
            <a:r>
              <a:rPr lang="it-IT" sz="1400" dirty="0" smtClean="0">
                <a:solidFill>
                  <a:srgbClr val="0070C0"/>
                </a:solidFill>
              </a:rPr>
              <a:t> - la lotta della </a:t>
            </a:r>
            <a:r>
              <a:rPr lang="it-IT" sz="1400" b="1" dirty="0" smtClean="0">
                <a:solidFill>
                  <a:srgbClr val="0070C0"/>
                </a:solidFill>
              </a:rPr>
              <a:t>luce</a:t>
            </a:r>
            <a:r>
              <a:rPr lang="it-IT" sz="1400" dirty="0" smtClean="0">
                <a:solidFill>
                  <a:srgbClr val="0070C0"/>
                </a:solidFill>
              </a:rPr>
              <a:t> contro le </a:t>
            </a:r>
            <a:r>
              <a:rPr lang="it-IT" sz="1400" b="1" dirty="0" smtClean="0">
                <a:solidFill>
                  <a:srgbClr val="0070C0"/>
                </a:solidFill>
              </a:rPr>
              <a:t>tenebre</a:t>
            </a:r>
            <a:r>
              <a:rPr lang="it-IT" sz="1400" dirty="0" smtClean="0">
                <a:solidFill>
                  <a:srgbClr val="0070C0"/>
                </a:solidFill>
              </a:rPr>
              <a:t/>
            </a:r>
            <a:br>
              <a:rPr lang="it-IT" sz="1400" dirty="0" smtClean="0">
                <a:solidFill>
                  <a:srgbClr val="0070C0"/>
                </a:solidFill>
              </a:rPr>
            </a:br>
            <a:r>
              <a:rPr lang="it-IT" sz="1400" dirty="0" smtClean="0">
                <a:solidFill>
                  <a:srgbClr val="0070C0"/>
                </a:solidFill>
              </a:rPr>
              <a:t> - diffusione dell’uso della ragione per dirigere il progresso della vita in tutti i suoi aspetti</a:t>
            </a:r>
            <a:br>
              <a:rPr lang="it-IT" sz="1400" dirty="0" smtClean="0">
                <a:solidFill>
                  <a:srgbClr val="0070C0"/>
                </a:solidFill>
              </a:rPr>
            </a:br>
            <a:r>
              <a:rPr lang="it-IT" sz="1400" b="1" dirty="0" smtClean="0">
                <a:solidFill>
                  <a:srgbClr val="0070C0"/>
                </a:solidFill>
              </a:rPr>
              <a:t> </a:t>
            </a:r>
            <a:br>
              <a:rPr lang="it-IT" sz="1400" b="1" dirty="0" smtClean="0">
                <a:solidFill>
                  <a:srgbClr val="0070C0"/>
                </a:solidFill>
              </a:rPr>
            </a:br>
            <a:r>
              <a:rPr lang="it-IT" sz="1400" dirty="0" smtClean="0">
                <a:solidFill>
                  <a:srgbClr val="0070C0"/>
                </a:solidFill>
              </a:rPr>
              <a:t/>
            </a:r>
            <a:br>
              <a:rPr lang="it-IT" sz="1400" dirty="0" smtClean="0">
                <a:solidFill>
                  <a:srgbClr val="0070C0"/>
                </a:solidFill>
              </a:rPr>
            </a:br>
            <a:r>
              <a:rPr lang="it-IT" sz="1400" b="1" u="heavy" dirty="0" smtClean="0">
                <a:solidFill>
                  <a:srgbClr val="0070C0"/>
                </a:solidFill>
              </a:rPr>
              <a:t>filosofia militante di critica della tradizione culturale ed istituzionale</a:t>
            </a:r>
            <a:r>
              <a:rPr lang="it-IT" sz="1400" dirty="0" smtClean="0">
                <a:solidFill>
                  <a:srgbClr val="0070C0"/>
                </a:solidFill>
              </a:rPr>
              <a:t/>
            </a:r>
            <a:br>
              <a:rPr lang="it-IT" sz="1400" dirty="0" smtClean="0">
                <a:solidFill>
                  <a:srgbClr val="0070C0"/>
                </a:solidFill>
              </a:rPr>
            </a:br>
            <a:r>
              <a:rPr lang="it-IT" sz="1400" b="1" dirty="0" smtClean="0">
                <a:solidFill>
                  <a:srgbClr val="0070C0"/>
                </a:solidFill>
              </a:rPr>
              <a:t> </a:t>
            </a:r>
            <a:br>
              <a:rPr lang="it-IT" sz="1400" b="1" dirty="0" smtClean="0">
                <a:solidFill>
                  <a:srgbClr val="0070C0"/>
                </a:solidFill>
              </a:rPr>
            </a:br>
            <a:r>
              <a:rPr lang="it-IT" sz="1400" dirty="0" smtClean="0">
                <a:solidFill>
                  <a:srgbClr val="0070C0"/>
                </a:solidFill>
              </a:rPr>
              <a:t/>
            </a:r>
            <a:br>
              <a:rPr lang="it-IT" sz="1400" dirty="0" smtClean="0">
                <a:solidFill>
                  <a:srgbClr val="0070C0"/>
                </a:solidFill>
              </a:rPr>
            </a:br>
            <a:r>
              <a:rPr lang="it-IT" sz="1400" dirty="0" smtClean="0">
                <a:solidFill>
                  <a:srgbClr val="0070C0"/>
                </a:solidFill>
              </a:rPr>
              <a:t>Probabilmente la definizione che meglio compendia i caratteri generali dell’Illuminismo è quella fornitaci da </a:t>
            </a:r>
            <a:r>
              <a:rPr lang="it-IT" sz="1400" b="1" dirty="0" smtClean="0">
                <a:solidFill>
                  <a:srgbClr val="0070C0"/>
                </a:solidFill>
              </a:rPr>
              <a:t>Immanuel Kant</a:t>
            </a:r>
            <a:r>
              <a:rPr lang="it-IT" sz="1400" dirty="0" smtClean="0">
                <a:solidFill>
                  <a:srgbClr val="0070C0"/>
                </a:solidFill>
              </a:rPr>
              <a:t> nel celebre articolo </a:t>
            </a:r>
            <a:r>
              <a:rPr lang="it-IT" sz="1400" b="1" i="1" u="heavy" dirty="0" err="1" smtClean="0">
                <a:solidFill>
                  <a:srgbClr val="0070C0"/>
                </a:solidFill>
              </a:rPr>
              <a:t>Was</a:t>
            </a:r>
            <a:r>
              <a:rPr lang="it-IT" sz="1400" b="1" i="1" u="heavy" dirty="0" smtClean="0">
                <a:solidFill>
                  <a:srgbClr val="0070C0"/>
                </a:solidFill>
              </a:rPr>
              <a:t> </a:t>
            </a:r>
            <a:r>
              <a:rPr lang="it-IT" sz="1400" b="1" i="1" u="heavy" dirty="0" err="1" smtClean="0">
                <a:solidFill>
                  <a:srgbClr val="0070C0"/>
                </a:solidFill>
              </a:rPr>
              <a:t>ist</a:t>
            </a:r>
            <a:r>
              <a:rPr lang="it-IT" sz="1400" b="1" i="1" u="heavy" dirty="0" smtClean="0">
                <a:solidFill>
                  <a:srgbClr val="0070C0"/>
                </a:solidFill>
              </a:rPr>
              <a:t> </a:t>
            </a:r>
            <a:r>
              <a:rPr lang="it-IT" sz="1400" b="1" i="1" u="heavy" dirty="0" err="1" smtClean="0">
                <a:solidFill>
                  <a:srgbClr val="0070C0"/>
                </a:solidFill>
              </a:rPr>
              <a:t>Aufklärung</a:t>
            </a:r>
            <a:r>
              <a:rPr lang="it-IT" sz="1400" b="1" i="1" u="heavy" dirty="0" smtClean="0">
                <a:solidFill>
                  <a:srgbClr val="0070C0"/>
                </a:solidFill>
              </a:rPr>
              <a:t>?</a:t>
            </a:r>
            <a:r>
              <a:rPr lang="it-IT" sz="1400" dirty="0" smtClean="0">
                <a:solidFill>
                  <a:srgbClr val="0070C0"/>
                </a:solidFill>
              </a:rPr>
              <a:t> pubblicato nel </a:t>
            </a:r>
            <a:r>
              <a:rPr lang="it-IT" sz="1400" b="1" dirty="0" smtClean="0">
                <a:solidFill>
                  <a:srgbClr val="0070C0"/>
                </a:solidFill>
              </a:rPr>
              <a:t>1784</a:t>
            </a:r>
            <a:r>
              <a:rPr lang="it-IT" sz="1400" dirty="0" smtClean="0">
                <a:solidFill>
                  <a:srgbClr val="0070C0"/>
                </a:solidFill>
              </a:rPr>
              <a:t>, quando il processo riformatore si apprestava all’epilogo e, perciò, era più facile darne un giudizio storico efficace ed obiettivo. </a:t>
            </a:r>
            <a:r>
              <a:rPr lang="it-IT" sz="1400" dirty="0" smtClean="0">
                <a:solidFill>
                  <a:srgbClr val="00B050"/>
                </a:solidFill>
              </a:rPr>
              <a:t>“</a:t>
            </a:r>
            <a:r>
              <a:rPr lang="it-IT" sz="1400" b="1" i="1" dirty="0" smtClean="0">
                <a:solidFill>
                  <a:srgbClr val="00B050"/>
                </a:solidFill>
              </a:rPr>
              <a:t>l’Illuminismo è l’uscita dell’uomo dallo stato di minorità che egli deve imputare a se stesso. Minorità è l’incapacità di valersi del proprio intelletto senza la guida di un altro. (…) Sapere </a:t>
            </a:r>
            <a:r>
              <a:rPr lang="it-IT" sz="1400" b="1" i="1" dirty="0" err="1" smtClean="0">
                <a:solidFill>
                  <a:srgbClr val="00B050"/>
                </a:solidFill>
              </a:rPr>
              <a:t>aude</a:t>
            </a:r>
            <a:r>
              <a:rPr lang="it-IT" sz="1400" b="1" i="1" dirty="0" smtClean="0">
                <a:solidFill>
                  <a:srgbClr val="00B050"/>
                </a:solidFill>
              </a:rPr>
              <a:t>! Abbi il coraggio di servirti della tua propria intelligenza! È questo il motto dell’Illuminismo</a:t>
            </a:r>
            <a:r>
              <a:rPr lang="it-IT" sz="1400" dirty="0" smtClean="0">
                <a:solidFill>
                  <a:srgbClr val="00B050"/>
                </a:solidFill>
              </a:rPr>
              <a:t>”</a:t>
            </a:r>
            <a:r>
              <a:rPr lang="it-IT" b="1" dirty="0" smtClean="0">
                <a:solidFill>
                  <a:srgbClr val="00B050"/>
                </a:solidFill>
                <a:cs typeface="Times New Roman" panose="02020603050405020304" pitchFamily="18" charset="0"/>
              </a:rPr>
              <a:t/>
            </a:r>
            <a:br>
              <a:rPr lang="it-IT" b="1" dirty="0" smtClean="0">
                <a:solidFill>
                  <a:srgbClr val="00B050"/>
                </a:solidFill>
                <a:cs typeface="Times New Roman" panose="02020603050405020304" pitchFamily="18" charset="0"/>
              </a:rPr>
            </a:br>
            <a:endParaRPr lang="it-IT" sz="2000" dirty="0">
              <a:solidFill>
                <a:srgbClr val="00B050"/>
              </a:solidFill>
              <a:latin typeface="+mn-lt"/>
              <a:cs typeface="Times New Roman" panose="02020603050405020304" pitchFamily="18" charset="0"/>
            </a:endParaRPr>
          </a:p>
        </p:txBody>
      </p:sp>
      <p:sp>
        <p:nvSpPr>
          <p:cNvPr id="7" name="Titolo 1"/>
          <p:cNvSpPr txBox="1">
            <a:spLocks/>
          </p:cNvSpPr>
          <p:nvPr/>
        </p:nvSpPr>
        <p:spPr>
          <a:xfrm>
            <a:off x="656842" y="422846"/>
            <a:ext cx="10532751" cy="800638"/>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b="1" dirty="0" smtClean="0">
                <a:cs typeface="Times New Roman" panose="02020603050405020304" pitchFamily="18" charset="0"/>
              </a:rPr>
              <a:t>Illuminismo</a:t>
            </a:r>
            <a:br>
              <a:rPr lang="it-IT" b="1" dirty="0" smtClean="0">
                <a:cs typeface="Times New Roman" panose="02020603050405020304" pitchFamily="18" charset="0"/>
              </a:rPr>
            </a:br>
            <a:endParaRPr lang="it-IT" sz="2000" dirty="0">
              <a:solidFill>
                <a:srgbClr val="FFFF00"/>
              </a:solidFill>
              <a:latin typeface="+mn-lt"/>
              <a:cs typeface="Times New Roman" panose="02020603050405020304" pitchFamily="18" charset="0"/>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3760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746975" y="2382592"/>
            <a:ext cx="10380371" cy="1120462"/>
          </a:xfrm>
          <a:prstGeom prst="roundRect">
            <a:avLst>
              <a:gd name="adj" fmla="val 36207"/>
            </a:avLst>
          </a:prstGeom>
          <a:noFill/>
        </p:spPr>
        <p:txBody>
          <a:bodyPr wrap="square" lIns="91440" tIns="45720" rIns="91440" bIns="45720" rtlCol="0" anchor="ctr">
            <a:spAutoFit/>
          </a:bodyPr>
          <a:lstStyle/>
          <a:p>
            <a:pPr algn="ctr"/>
            <a:endPar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Rettangolo 3"/>
          <p:cNvSpPr/>
          <p:nvPr/>
        </p:nvSpPr>
        <p:spPr>
          <a:xfrm>
            <a:off x="667555" y="319593"/>
            <a:ext cx="10470522" cy="5386090"/>
          </a:xfrm>
          <a:prstGeom prst="rect">
            <a:avLst/>
          </a:prstGeom>
          <a:ln>
            <a:solidFill>
              <a:schemeClr val="tx1"/>
            </a:solidFill>
          </a:ln>
        </p:spPr>
        <p:txBody>
          <a:bodyPr wrap="square">
            <a:spAutoFit/>
          </a:bodyPr>
          <a:lstStyle/>
          <a:p>
            <a:pPr lvl="0"/>
            <a:r>
              <a:rPr lang="it-IT" b="1" i="1" dirty="0" smtClean="0">
                <a:solidFill>
                  <a:srgbClr val="FFFF00"/>
                </a:solidFill>
              </a:rPr>
              <a:t> </a:t>
            </a:r>
            <a:r>
              <a:rPr lang="it-IT" b="1" dirty="0" smtClean="0">
                <a:solidFill>
                  <a:srgbClr val="FF0000"/>
                </a:solidFill>
                <a:ea typeface="+mj-ea"/>
                <a:cs typeface="Times New Roman" panose="02020603050405020304" pitchFamily="18" charset="0"/>
              </a:rPr>
              <a:t>Si </a:t>
            </a:r>
            <a:r>
              <a:rPr lang="it-IT" b="1" dirty="0">
                <a:solidFill>
                  <a:srgbClr val="FF0000"/>
                </a:solidFill>
                <a:ea typeface="+mj-ea"/>
                <a:cs typeface="Times New Roman" panose="02020603050405020304" pitchFamily="18" charset="0"/>
              </a:rPr>
              <a:t>trattava di un atteggiamento </a:t>
            </a:r>
            <a:r>
              <a:rPr lang="it-IT" b="1" dirty="0" smtClean="0">
                <a:solidFill>
                  <a:srgbClr val="FF0000"/>
                </a:solidFill>
                <a:ea typeface="+mj-ea"/>
                <a:cs typeface="Times New Roman" panose="02020603050405020304" pitchFamily="18" charset="0"/>
              </a:rPr>
              <a:t>culturale</a:t>
            </a:r>
          </a:p>
          <a:p>
            <a:pPr lvl="0"/>
            <a:r>
              <a:rPr lang="it-IT" sz="1600" b="1" dirty="0">
                <a:solidFill>
                  <a:prstClr val="white"/>
                </a:solidFill>
              </a:rPr>
              <a:t>Non</a:t>
            </a:r>
            <a:r>
              <a:rPr lang="it-IT" sz="1600" b="1" dirty="0" smtClean="0">
                <a:solidFill>
                  <a:prstClr val="white"/>
                </a:solidFill>
              </a:rPr>
              <a:t> </a:t>
            </a:r>
            <a:r>
              <a:rPr lang="it-IT" sz="1600" b="1" dirty="0">
                <a:solidFill>
                  <a:prstClr val="white"/>
                </a:solidFill>
              </a:rPr>
              <a:t>solo dei filosofi in senso </a:t>
            </a:r>
            <a:r>
              <a:rPr lang="it-IT" sz="1600" b="1" dirty="0" smtClean="0">
                <a:solidFill>
                  <a:prstClr val="white"/>
                </a:solidFill>
              </a:rPr>
              <a:t>stretto</a:t>
            </a:r>
            <a:endParaRPr lang="it-IT" sz="1600" dirty="0" smtClean="0">
              <a:solidFill>
                <a:prstClr val="white"/>
              </a:solidFill>
            </a:endParaRPr>
          </a:p>
          <a:p>
            <a:pPr lvl="0"/>
            <a:r>
              <a:rPr lang="it-IT" sz="1600" b="1" dirty="0" smtClean="0">
                <a:solidFill>
                  <a:prstClr val="white"/>
                </a:solidFill>
              </a:rPr>
              <a:t>Ma </a:t>
            </a:r>
            <a:r>
              <a:rPr lang="it-IT" sz="1600" b="1" dirty="0">
                <a:solidFill>
                  <a:prstClr val="white"/>
                </a:solidFill>
              </a:rPr>
              <a:t>di molta parte della società del suo tempo</a:t>
            </a:r>
            <a:r>
              <a:rPr lang="it-IT" sz="1600" dirty="0">
                <a:solidFill>
                  <a:prstClr val="white"/>
                </a:solidFill>
              </a:rPr>
              <a:t> [soprattutto borghesia, intellettuali ed alcuni regnanti</a:t>
            </a:r>
            <a:r>
              <a:rPr lang="it-IT" sz="1600" b="1" dirty="0">
                <a:solidFill>
                  <a:prstClr val="white"/>
                </a:solidFill>
              </a:rPr>
              <a:t>]</a:t>
            </a:r>
            <a:endParaRPr lang="it-IT" sz="1600" dirty="0">
              <a:solidFill>
                <a:prstClr val="white"/>
              </a:solidFill>
            </a:endParaRPr>
          </a:p>
          <a:p>
            <a:pPr lvl="0"/>
            <a:r>
              <a:rPr lang="it-IT" sz="1400" b="1" dirty="0">
                <a:solidFill>
                  <a:prstClr val="white"/>
                </a:solidFill>
              </a:rPr>
              <a:t> </a:t>
            </a:r>
            <a:endParaRPr lang="it-IT" sz="1400" dirty="0">
              <a:solidFill>
                <a:prstClr val="white"/>
              </a:solidFill>
            </a:endParaRPr>
          </a:p>
          <a:p>
            <a:pPr lvl="0"/>
            <a:r>
              <a:rPr lang="it-IT" sz="1400" b="1" dirty="0">
                <a:solidFill>
                  <a:srgbClr val="0070C0"/>
                </a:solidFill>
              </a:rPr>
              <a:t>Il </a:t>
            </a:r>
            <a:r>
              <a:rPr lang="it-IT" sz="1600" b="1" u="sng" dirty="0" err="1">
                <a:solidFill>
                  <a:srgbClr val="0070C0"/>
                </a:solidFill>
              </a:rPr>
              <a:t>philosophe</a:t>
            </a:r>
            <a:r>
              <a:rPr lang="it-IT" sz="1400" b="1" dirty="0">
                <a:solidFill>
                  <a:srgbClr val="0070C0"/>
                </a:solidFill>
              </a:rPr>
              <a:t> </a:t>
            </a:r>
            <a:r>
              <a:rPr lang="it-IT" sz="1600" b="1" dirty="0">
                <a:solidFill>
                  <a:srgbClr val="0070C0"/>
                </a:solidFill>
              </a:rPr>
              <a:t>[</a:t>
            </a:r>
            <a:r>
              <a:rPr lang="it-IT" sz="1600" dirty="0">
                <a:solidFill>
                  <a:srgbClr val="0070C0"/>
                </a:solidFill>
              </a:rPr>
              <a:t>come l’illuminista si autodefinisce</a:t>
            </a:r>
            <a:r>
              <a:rPr lang="it-IT" sz="1600" b="1" dirty="0">
                <a:solidFill>
                  <a:srgbClr val="0070C0"/>
                </a:solidFill>
              </a:rPr>
              <a:t>] indica la figura </a:t>
            </a:r>
            <a:endParaRPr lang="it-IT" sz="1600" dirty="0" smtClean="0">
              <a:solidFill>
                <a:srgbClr val="0070C0"/>
              </a:solidFill>
            </a:endParaRPr>
          </a:p>
          <a:p>
            <a:pPr marL="285750" lvl="0" indent="-285750">
              <a:buFontTx/>
              <a:buChar char="-"/>
            </a:pPr>
            <a:r>
              <a:rPr lang="it-IT" sz="1600" b="1" dirty="0" smtClean="0">
                <a:solidFill>
                  <a:srgbClr val="0070C0"/>
                </a:solidFill>
              </a:rPr>
              <a:t>di </a:t>
            </a:r>
            <a:r>
              <a:rPr lang="it-IT" sz="1600" b="1" dirty="0">
                <a:solidFill>
                  <a:srgbClr val="0070C0"/>
                </a:solidFill>
              </a:rPr>
              <a:t>un vivificatore di idee, </a:t>
            </a:r>
            <a:endParaRPr lang="it-IT" sz="1600" b="1" dirty="0" smtClean="0">
              <a:solidFill>
                <a:srgbClr val="0070C0"/>
              </a:solidFill>
            </a:endParaRPr>
          </a:p>
          <a:p>
            <a:pPr marL="285750" lvl="0" indent="-285750">
              <a:buFontTx/>
              <a:buChar char="-"/>
            </a:pPr>
            <a:r>
              <a:rPr lang="it-IT" sz="1600" b="1" dirty="0" smtClean="0">
                <a:solidFill>
                  <a:srgbClr val="0070C0"/>
                </a:solidFill>
              </a:rPr>
              <a:t>di </a:t>
            </a:r>
            <a:r>
              <a:rPr lang="it-IT" sz="1600" b="1" dirty="0">
                <a:solidFill>
                  <a:srgbClr val="0070C0"/>
                </a:solidFill>
              </a:rPr>
              <a:t>un </a:t>
            </a:r>
            <a:r>
              <a:rPr lang="it-IT" sz="1600" b="1" dirty="0" smtClean="0">
                <a:solidFill>
                  <a:srgbClr val="0070C0"/>
                </a:solidFill>
              </a:rPr>
              <a:t>educatore</a:t>
            </a:r>
            <a:endParaRPr lang="it-IT" sz="1600" dirty="0" smtClean="0">
              <a:solidFill>
                <a:srgbClr val="0070C0"/>
              </a:solidFill>
            </a:endParaRPr>
          </a:p>
          <a:p>
            <a:pPr marL="285750" lvl="0" indent="-285750">
              <a:buFontTx/>
              <a:buChar char="-"/>
            </a:pPr>
            <a:r>
              <a:rPr lang="it-IT" sz="1600" b="1" dirty="0" smtClean="0">
                <a:solidFill>
                  <a:srgbClr val="0070C0"/>
                </a:solidFill>
              </a:rPr>
              <a:t>di </a:t>
            </a:r>
            <a:r>
              <a:rPr lang="it-IT" sz="1600" b="1" dirty="0">
                <a:solidFill>
                  <a:srgbClr val="0070C0"/>
                </a:solidFill>
              </a:rPr>
              <a:t>colui </a:t>
            </a:r>
            <a:r>
              <a:rPr lang="it-IT" sz="1600" b="1" dirty="0" smtClean="0">
                <a:solidFill>
                  <a:srgbClr val="0070C0"/>
                </a:solidFill>
              </a:rPr>
              <a:t> che </a:t>
            </a:r>
            <a:r>
              <a:rPr lang="it-IT" sz="1600" b="1" dirty="0">
                <a:solidFill>
                  <a:srgbClr val="0070C0"/>
                </a:solidFill>
              </a:rPr>
              <a:t>in tutto si lascia guidare dai lumi della </a:t>
            </a:r>
            <a:r>
              <a:rPr lang="it-IT" sz="1600" b="1" dirty="0" smtClean="0">
                <a:solidFill>
                  <a:srgbClr val="0070C0"/>
                </a:solidFill>
              </a:rPr>
              <a:t>ragione…che </a:t>
            </a:r>
            <a:r>
              <a:rPr lang="it-IT" sz="1600" b="1" dirty="0">
                <a:solidFill>
                  <a:srgbClr val="0070C0"/>
                </a:solidFill>
              </a:rPr>
              <a:t>scrive per essere utile …  per dare un contributo al progresso  intellettuale e sociale contro ogni forma di tirannia politica e </a:t>
            </a:r>
            <a:r>
              <a:rPr lang="it-IT" sz="1600" b="1" dirty="0" smtClean="0">
                <a:solidFill>
                  <a:srgbClr val="0070C0"/>
                </a:solidFill>
              </a:rPr>
              <a:t>religiosa</a:t>
            </a:r>
          </a:p>
          <a:p>
            <a:pPr lvl="2"/>
            <a:endParaRPr lang="it-IT" sz="1200" b="1" dirty="0">
              <a:solidFill>
                <a:srgbClr val="0070C0"/>
              </a:solidFill>
            </a:endParaRPr>
          </a:p>
          <a:p>
            <a:pPr lvl="0"/>
            <a:r>
              <a:rPr lang="it-IT" sz="1200" b="1" dirty="0">
                <a:solidFill>
                  <a:srgbClr val="0070C0"/>
                </a:solidFill>
              </a:rPr>
              <a:t> </a:t>
            </a:r>
            <a:endParaRPr lang="it-IT" sz="1200" dirty="0">
              <a:solidFill>
                <a:srgbClr val="0070C0"/>
              </a:solidFill>
            </a:endParaRPr>
          </a:p>
          <a:p>
            <a:pPr lvl="0"/>
            <a:r>
              <a:rPr lang="it-IT" sz="1200" b="1" dirty="0" smtClean="0">
                <a:solidFill>
                  <a:srgbClr val="0070C0"/>
                </a:solidFill>
              </a:rPr>
              <a:t> </a:t>
            </a:r>
            <a:r>
              <a:rPr lang="it-IT" sz="1600" b="1" dirty="0" smtClean="0">
                <a:solidFill>
                  <a:srgbClr val="0070C0"/>
                </a:solidFill>
              </a:rPr>
              <a:t>- Il </a:t>
            </a:r>
            <a:r>
              <a:rPr lang="it-IT" sz="1600" b="1" dirty="0">
                <a:solidFill>
                  <a:srgbClr val="0070C0"/>
                </a:solidFill>
              </a:rPr>
              <a:t>rifiuto delle idee e delle istituzioni dell’</a:t>
            </a:r>
            <a:r>
              <a:rPr lang="it-IT" sz="1600" b="1" i="1" dirty="0">
                <a:solidFill>
                  <a:srgbClr val="0070C0"/>
                </a:solidFill>
              </a:rPr>
              <a:t>ancien </a:t>
            </a:r>
            <a:r>
              <a:rPr lang="it-IT" sz="1600" b="1" i="1" dirty="0" err="1">
                <a:solidFill>
                  <a:srgbClr val="0070C0"/>
                </a:solidFill>
              </a:rPr>
              <a:t>régime</a:t>
            </a:r>
            <a:r>
              <a:rPr lang="it-IT" sz="1600" b="1" dirty="0">
                <a:solidFill>
                  <a:srgbClr val="0070C0"/>
                </a:solidFill>
              </a:rPr>
              <a:t>, </a:t>
            </a:r>
            <a:endParaRPr lang="it-IT" sz="1600" dirty="0">
              <a:solidFill>
                <a:srgbClr val="0070C0"/>
              </a:solidFill>
            </a:endParaRPr>
          </a:p>
          <a:p>
            <a:pPr lvl="0"/>
            <a:r>
              <a:rPr lang="it-IT" sz="1600" b="1" dirty="0" smtClean="0">
                <a:solidFill>
                  <a:srgbClr val="0070C0"/>
                </a:solidFill>
              </a:rPr>
              <a:t> - il </a:t>
            </a:r>
            <a:r>
              <a:rPr lang="it-IT" sz="1600" b="1" dirty="0">
                <a:solidFill>
                  <a:srgbClr val="0070C0"/>
                </a:solidFill>
              </a:rPr>
              <a:t>principio della perfettibilità indefinita della società,</a:t>
            </a:r>
            <a:endParaRPr lang="it-IT" sz="1600" dirty="0">
              <a:solidFill>
                <a:srgbClr val="0070C0"/>
              </a:solidFill>
            </a:endParaRPr>
          </a:p>
          <a:p>
            <a:pPr lvl="0"/>
            <a:r>
              <a:rPr lang="it-IT" sz="1600" b="1" dirty="0" smtClean="0">
                <a:solidFill>
                  <a:srgbClr val="0070C0"/>
                </a:solidFill>
              </a:rPr>
              <a:t> - la </a:t>
            </a:r>
            <a:r>
              <a:rPr lang="it-IT" sz="1600" b="1" dirty="0">
                <a:solidFill>
                  <a:srgbClr val="0070C0"/>
                </a:solidFill>
              </a:rPr>
              <a:t>fede indiscussa nel progresso, </a:t>
            </a:r>
            <a:endParaRPr lang="it-IT" sz="1600" dirty="0">
              <a:solidFill>
                <a:srgbClr val="0070C0"/>
              </a:solidFill>
            </a:endParaRPr>
          </a:p>
          <a:p>
            <a:pPr lvl="0"/>
            <a:r>
              <a:rPr lang="it-IT" sz="1600" b="1" dirty="0" smtClean="0">
                <a:solidFill>
                  <a:srgbClr val="0070C0"/>
                </a:solidFill>
              </a:rPr>
              <a:t> - la </a:t>
            </a:r>
            <a:r>
              <a:rPr lang="it-IT" sz="1600" b="1" dirty="0">
                <a:solidFill>
                  <a:srgbClr val="0070C0"/>
                </a:solidFill>
              </a:rPr>
              <a:t>difesa delle libertà civili e politiche, </a:t>
            </a:r>
            <a:endParaRPr lang="it-IT" sz="1600" dirty="0">
              <a:solidFill>
                <a:srgbClr val="0070C0"/>
              </a:solidFill>
            </a:endParaRPr>
          </a:p>
          <a:p>
            <a:pPr lvl="0"/>
            <a:r>
              <a:rPr lang="it-IT" sz="1600" b="1" dirty="0" smtClean="0">
                <a:solidFill>
                  <a:srgbClr val="0070C0"/>
                </a:solidFill>
              </a:rPr>
              <a:t> - la </a:t>
            </a:r>
            <a:r>
              <a:rPr lang="it-IT" sz="1600" b="1" dirty="0">
                <a:solidFill>
                  <a:srgbClr val="0070C0"/>
                </a:solidFill>
              </a:rPr>
              <a:t>dottrina dei diritti naturali, </a:t>
            </a:r>
            <a:endParaRPr lang="it-IT" sz="1600" dirty="0">
              <a:solidFill>
                <a:srgbClr val="0070C0"/>
              </a:solidFill>
            </a:endParaRPr>
          </a:p>
          <a:p>
            <a:pPr lvl="0"/>
            <a:r>
              <a:rPr lang="it-IT" sz="1600" b="1" dirty="0" smtClean="0">
                <a:solidFill>
                  <a:srgbClr val="0070C0"/>
                </a:solidFill>
              </a:rPr>
              <a:t> - l’impostazione </a:t>
            </a:r>
            <a:r>
              <a:rPr lang="it-IT" sz="1600" b="1" dirty="0">
                <a:solidFill>
                  <a:srgbClr val="0070C0"/>
                </a:solidFill>
              </a:rPr>
              <a:t>contrattualistica quale fondamento del pensiero politico, </a:t>
            </a:r>
            <a:endParaRPr lang="it-IT" sz="1600" dirty="0">
              <a:solidFill>
                <a:srgbClr val="0070C0"/>
              </a:solidFill>
            </a:endParaRPr>
          </a:p>
          <a:p>
            <a:pPr lvl="0"/>
            <a:r>
              <a:rPr lang="it-IT" sz="1600" b="1" dirty="0" smtClean="0">
                <a:solidFill>
                  <a:srgbClr val="0070C0"/>
                </a:solidFill>
              </a:rPr>
              <a:t> - l’analisi </a:t>
            </a:r>
            <a:r>
              <a:rPr lang="it-IT" sz="1600" b="1" dirty="0">
                <a:solidFill>
                  <a:srgbClr val="0070C0"/>
                </a:solidFill>
              </a:rPr>
              <a:t>critica dei fenomeni antropologici e sociali, </a:t>
            </a:r>
            <a:endParaRPr lang="it-IT" sz="1600" dirty="0">
              <a:solidFill>
                <a:srgbClr val="0070C0"/>
              </a:solidFill>
            </a:endParaRPr>
          </a:p>
          <a:p>
            <a:pPr lvl="0"/>
            <a:r>
              <a:rPr lang="it-IT" sz="1600" b="1" dirty="0" smtClean="0">
                <a:solidFill>
                  <a:srgbClr val="0070C0"/>
                </a:solidFill>
              </a:rPr>
              <a:t> - la </a:t>
            </a:r>
            <a:r>
              <a:rPr lang="it-IT" sz="1600" b="1" dirty="0">
                <a:solidFill>
                  <a:srgbClr val="0070C0"/>
                </a:solidFill>
              </a:rPr>
              <a:t>tolleranza in materia religiosa</a:t>
            </a:r>
            <a:r>
              <a:rPr lang="it-IT" sz="1600" dirty="0">
                <a:solidFill>
                  <a:srgbClr val="0070C0"/>
                </a:solidFill>
              </a:rPr>
              <a:t> </a:t>
            </a:r>
            <a:endParaRPr lang="it-IT" sz="1600" dirty="0" smtClean="0">
              <a:solidFill>
                <a:srgbClr val="0070C0"/>
              </a:solidFill>
            </a:endParaRPr>
          </a:p>
          <a:p>
            <a:pPr lvl="0"/>
            <a:endParaRPr lang="it-IT" sz="1200" b="1" dirty="0">
              <a:solidFill>
                <a:srgbClr val="92D050"/>
              </a:solidFill>
            </a:endParaRPr>
          </a:p>
          <a:p>
            <a:pPr lvl="0"/>
            <a:r>
              <a:rPr lang="it-IT" b="1" cap="small" dirty="0">
                <a:solidFill>
                  <a:srgbClr val="00B050"/>
                </a:solidFill>
              </a:rPr>
              <a:t>sono solo alcuni dei temi fondamentali espressi dalla filosofia dei </a:t>
            </a:r>
            <a:r>
              <a:rPr lang="it-IT" b="1" i="1" cap="small" dirty="0" err="1" smtClean="0">
                <a:solidFill>
                  <a:srgbClr val="00B050"/>
                </a:solidFill>
              </a:rPr>
              <a:t>lumières</a:t>
            </a:r>
            <a:r>
              <a:rPr lang="it-IT" b="1" cap="small" dirty="0" smtClean="0">
                <a:solidFill>
                  <a:srgbClr val="00B050"/>
                </a:solidFill>
              </a:rPr>
              <a:t>… </a:t>
            </a:r>
            <a:r>
              <a:rPr lang="it-IT" b="1" cap="small" dirty="0">
                <a:solidFill>
                  <a:srgbClr val="00B050"/>
                </a:solidFill>
              </a:rPr>
              <a:t>temi di un dibattito culturale che aspirava ad essere cosmopolita.</a:t>
            </a: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6349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667554" y="721221"/>
            <a:ext cx="10470523" cy="1931828"/>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endParaRPr lang="it-IT" sz="1600" b="1" cap="small" dirty="0" smtClean="0">
              <a:solidFill>
                <a:srgbClr val="0070C0"/>
              </a:solidFill>
            </a:endParaRPr>
          </a:p>
          <a:p>
            <a:r>
              <a:rPr lang="it-IT" sz="1800" b="1" dirty="0">
                <a:solidFill>
                  <a:srgbClr val="FF0000"/>
                </a:solidFill>
                <a:latin typeface="+mn-lt"/>
                <a:cs typeface="Times New Roman" panose="02020603050405020304" pitchFamily="18" charset="0"/>
              </a:rPr>
              <a:t>La circolazione delle idee</a:t>
            </a:r>
          </a:p>
          <a:p>
            <a:r>
              <a:rPr lang="it-IT" sz="1600" dirty="0">
                <a:solidFill>
                  <a:srgbClr val="0070C0"/>
                </a:solidFill>
              </a:rPr>
              <a:t>stimolata dai sempre maggiori successi della </a:t>
            </a:r>
            <a:r>
              <a:rPr lang="it-IT" sz="1600" b="1" dirty="0">
                <a:solidFill>
                  <a:srgbClr val="0070C0"/>
                </a:solidFill>
              </a:rPr>
              <a:t>produzione libraria</a:t>
            </a:r>
            <a:r>
              <a:rPr lang="it-IT" sz="1600" dirty="0">
                <a:solidFill>
                  <a:srgbClr val="0070C0"/>
                </a:solidFill>
              </a:rPr>
              <a:t> e dalla crescente fortuna ottenuta presso le classi colte dalla </a:t>
            </a:r>
            <a:r>
              <a:rPr lang="it-IT" sz="1600" b="1" dirty="0">
                <a:solidFill>
                  <a:srgbClr val="0070C0"/>
                </a:solidFill>
              </a:rPr>
              <a:t>pubblicistica periodica</a:t>
            </a:r>
            <a:r>
              <a:rPr lang="it-IT" sz="1600" dirty="0">
                <a:solidFill>
                  <a:srgbClr val="0070C0"/>
                </a:solidFill>
              </a:rPr>
              <a:t>, </a:t>
            </a:r>
          </a:p>
          <a:p>
            <a:r>
              <a:rPr lang="it-IT" sz="1600" b="1" dirty="0">
                <a:solidFill>
                  <a:srgbClr val="0070C0"/>
                </a:solidFill>
              </a:rPr>
              <a:t>produsse un fertile terreno di discussione che si concretizzò con la nascita dell’opinione pubblica </a:t>
            </a:r>
            <a:r>
              <a:rPr lang="it-IT" sz="1600" b="1" dirty="0" smtClean="0">
                <a:solidFill>
                  <a:srgbClr val="0070C0"/>
                </a:solidFill>
              </a:rPr>
              <a:t>borghese</a:t>
            </a:r>
          </a:p>
          <a:p>
            <a:endParaRPr lang="it-IT" sz="1600" b="1" dirty="0">
              <a:solidFill>
                <a:srgbClr val="0070C0"/>
              </a:solidFill>
            </a:endParaRPr>
          </a:p>
          <a:p>
            <a:endParaRPr lang="it-IT" sz="1800" b="1" dirty="0">
              <a:solidFill>
                <a:srgbClr val="0070C0"/>
              </a:solidFill>
              <a:latin typeface="+mn-lt"/>
              <a:cs typeface="Times New Roman" panose="02020603050405020304" pitchFamily="18" charset="0"/>
            </a:endParaRPr>
          </a:p>
          <a:p>
            <a:endParaRPr lang="it-IT" sz="1600" b="1" cap="small" dirty="0">
              <a:solidFill>
                <a:srgbClr val="0070C0"/>
              </a:solidFill>
            </a:endParaRPr>
          </a:p>
          <a:p>
            <a:endParaRPr lang="it-IT" sz="1400" b="1" dirty="0" smtClean="0">
              <a:solidFill>
                <a:srgbClr val="0070C0"/>
              </a:solidFill>
            </a:endParaRPr>
          </a:p>
        </p:txBody>
      </p:sp>
      <p:sp>
        <p:nvSpPr>
          <p:cNvPr id="5" name="Titolo 1"/>
          <p:cNvSpPr txBox="1">
            <a:spLocks/>
          </p:cNvSpPr>
          <p:nvPr/>
        </p:nvSpPr>
        <p:spPr>
          <a:xfrm>
            <a:off x="678285" y="3142449"/>
            <a:ext cx="10470523" cy="216365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lvl="0" algn="ctr"/>
            <a:endParaRPr lang="it-IT" sz="1600" b="1" cap="small" dirty="0" smtClean="0">
              <a:solidFill>
                <a:srgbClr val="0070C0"/>
              </a:solidFill>
            </a:endParaRPr>
          </a:p>
          <a:p>
            <a:r>
              <a:rPr lang="it-IT" sz="1800" b="1" dirty="0" smtClean="0">
                <a:solidFill>
                  <a:srgbClr val="FF0000"/>
                </a:solidFill>
                <a:latin typeface="+mn-lt"/>
                <a:cs typeface="Times New Roman" panose="02020603050405020304" pitchFamily="18" charset="0"/>
              </a:rPr>
              <a:t>Movimento </a:t>
            </a:r>
            <a:r>
              <a:rPr lang="it-IT" sz="1800" b="1" dirty="0">
                <a:solidFill>
                  <a:srgbClr val="FF0000"/>
                </a:solidFill>
                <a:latin typeface="+mn-lt"/>
                <a:cs typeface="Times New Roman" panose="02020603050405020304" pitchFamily="18" charset="0"/>
              </a:rPr>
              <a:t>eterogeneo: «illuminismi</a:t>
            </a:r>
            <a:r>
              <a:rPr lang="it-IT" sz="1800" b="1" dirty="0" smtClean="0">
                <a:solidFill>
                  <a:srgbClr val="FF0000"/>
                </a:solidFill>
                <a:latin typeface="+mn-lt"/>
                <a:cs typeface="Times New Roman" panose="02020603050405020304" pitchFamily="18" charset="0"/>
              </a:rPr>
              <a:t>»</a:t>
            </a:r>
          </a:p>
          <a:p>
            <a:r>
              <a:rPr lang="it-IT" sz="1600" b="1" u="sng" dirty="0">
                <a:solidFill>
                  <a:srgbClr val="0070C0"/>
                </a:solidFill>
              </a:rPr>
              <a:t>molteplicità di orientamenti all’interno del movimento illuminista</a:t>
            </a:r>
            <a:r>
              <a:rPr lang="it-IT" sz="1600" dirty="0">
                <a:solidFill>
                  <a:srgbClr val="0070C0"/>
                </a:solidFill>
              </a:rPr>
              <a:t>:</a:t>
            </a:r>
          </a:p>
          <a:p>
            <a:pPr lvl="0"/>
            <a:r>
              <a:rPr lang="it-IT" sz="1600" b="1" i="1" dirty="0">
                <a:solidFill>
                  <a:srgbClr val="0070C0"/>
                </a:solidFill>
              </a:rPr>
              <a:t>le diverse tradizioni di pensiero</a:t>
            </a:r>
            <a:r>
              <a:rPr lang="it-IT" sz="1600" dirty="0">
                <a:solidFill>
                  <a:srgbClr val="0070C0"/>
                </a:solidFill>
              </a:rPr>
              <a:t>, in primo luogo religiose e politiche, </a:t>
            </a:r>
          </a:p>
          <a:p>
            <a:pPr lvl="0"/>
            <a:r>
              <a:rPr lang="it-IT" sz="1600" dirty="0">
                <a:solidFill>
                  <a:srgbClr val="0070C0"/>
                </a:solidFill>
              </a:rPr>
              <a:t>e </a:t>
            </a:r>
            <a:r>
              <a:rPr lang="it-IT" sz="1600" b="1" i="1" dirty="0">
                <a:solidFill>
                  <a:srgbClr val="0070C0"/>
                </a:solidFill>
              </a:rPr>
              <a:t>le specificità dei singoli ambiti nazionali e regionali</a:t>
            </a:r>
            <a:r>
              <a:rPr lang="it-IT" sz="1600" dirty="0">
                <a:solidFill>
                  <a:srgbClr val="0070C0"/>
                </a:solidFill>
              </a:rPr>
              <a:t> </a:t>
            </a:r>
          </a:p>
          <a:p>
            <a:r>
              <a:rPr lang="it-IT" sz="1600" b="1" dirty="0">
                <a:solidFill>
                  <a:srgbClr val="0070C0"/>
                </a:solidFill>
              </a:rPr>
              <a:t>determinarono elaborazioni tanto diverse, talvolta contrapposte, che hanno indotto gli studiosi a </a:t>
            </a:r>
            <a:r>
              <a:rPr lang="it-IT" sz="1600" b="1" u="sng" dirty="0">
                <a:solidFill>
                  <a:srgbClr val="0070C0"/>
                </a:solidFill>
              </a:rPr>
              <a:t>disgregare la categoria di illuminismo</a:t>
            </a:r>
            <a:r>
              <a:rPr lang="it-IT" sz="1600" b="1" dirty="0">
                <a:solidFill>
                  <a:srgbClr val="0070C0"/>
                </a:solidFill>
              </a:rPr>
              <a:t> in</a:t>
            </a:r>
            <a:r>
              <a:rPr lang="it-IT" sz="1600" dirty="0">
                <a:solidFill>
                  <a:srgbClr val="0070C0"/>
                </a:solidFill>
              </a:rPr>
              <a:t> “</a:t>
            </a:r>
            <a:r>
              <a:rPr lang="it-IT" sz="1600" b="1" u="sng" dirty="0">
                <a:solidFill>
                  <a:srgbClr val="0070C0"/>
                </a:solidFill>
              </a:rPr>
              <a:t>illuminismi</a:t>
            </a:r>
            <a:r>
              <a:rPr lang="it-IT" sz="1600" dirty="0" smtClean="0">
                <a:solidFill>
                  <a:srgbClr val="0070C0"/>
                </a:solidFill>
              </a:rPr>
              <a:t>”</a:t>
            </a:r>
            <a:endParaRPr lang="it-IT" sz="1400" b="1" dirty="0" smtClean="0">
              <a:solidFill>
                <a:srgbClr val="0070C0"/>
              </a:solidFill>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0968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7553" y="1543503"/>
            <a:ext cx="10691613" cy="2862322"/>
          </a:xfrm>
          <a:prstGeom prst="rect">
            <a:avLst/>
          </a:prstGeom>
          <a:ln>
            <a:solidFill>
              <a:schemeClr val="tx1"/>
            </a:solidFill>
          </a:ln>
        </p:spPr>
        <p:txBody>
          <a:bodyPr wrap="square">
            <a:spAutoFit/>
          </a:bodyPr>
          <a:lstStyle/>
          <a:p>
            <a:r>
              <a:rPr lang="it-IT" b="1" dirty="0">
                <a:solidFill>
                  <a:srgbClr val="FF0000"/>
                </a:solidFill>
                <a:ea typeface="+mj-ea"/>
                <a:cs typeface="Times New Roman" panose="02020603050405020304" pitchFamily="18" charset="0"/>
              </a:rPr>
              <a:t>I</a:t>
            </a:r>
            <a:r>
              <a:rPr lang="it-IT" b="1" dirty="0" smtClean="0">
                <a:solidFill>
                  <a:srgbClr val="FF0000"/>
                </a:solidFill>
                <a:ea typeface="+mj-ea"/>
                <a:cs typeface="Times New Roman" panose="02020603050405020304" pitchFamily="18" charset="0"/>
              </a:rPr>
              <a:t>dee </a:t>
            </a:r>
            <a:r>
              <a:rPr lang="it-IT" b="1" dirty="0">
                <a:solidFill>
                  <a:srgbClr val="FF0000"/>
                </a:solidFill>
                <a:ea typeface="+mj-ea"/>
                <a:cs typeface="Times New Roman" panose="02020603050405020304" pitchFamily="18" charset="0"/>
              </a:rPr>
              <a:t>politiche</a:t>
            </a:r>
          </a:p>
          <a:p>
            <a:r>
              <a:rPr lang="it-IT" sz="1600" dirty="0"/>
              <a:t> </a:t>
            </a:r>
            <a:r>
              <a:rPr lang="it-IT" sz="1600" dirty="0" smtClean="0">
                <a:solidFill>
                  <a:srgbClr val="0070C0"/>
                </a:solidFill>
              </a:rPr>
              <a:t>Per </a:t>
            </a:r>
            <a:r>
              <a:rPr lang="it-IT" sz="1600" dirty="0">
                <a:solidFill>
                  <a:srgbClr val="0070C0"/>
                </a:solidFill>
              </a:rPr>
              <a:t>quanto concerne le idee politiche,  diverse sono state le correnti di pensiero espresse dal </a:t>
            </a:r>
            <a:r>
              <a:rPr lang="it-IT" sz="1600" dirty="0" smtClean="0">
                <a:solidFill>
                  <a:srgbClr val="0070C0"/>
                </a:solidFill>
              </a:rPr>
              <a:t>movimento </a:t>
            </a:r>
            <a:r>
              <a:rPr lang="it-IT" sz="1600" dirty="0">
                <a:solidFill>
                  <a:srgbClr val="0070C0"/>
                </a:solidFill>
              </a:rPr>
              <a:t>dei </a:t>
            </a:r>
            <a:r>
              <a:rPr lang="it-IT" sz="1600" dirty="0" smtClean="0">
                <a:solidFill>
                  <a:srgbClr val="0070C0"/>
                </a:solidFill>
              </a:rPr>
              <a:t>lumi. In questa sede ci soffermeremo in particolare sul: </a:t>
            </a:r>
            <a:endParaRPr lang="it-IT" sz="1600" dirty="0">
              <a:solidFill>
                <a:srgbClr val="0070C0"/>
              </a:solidFill>
            </a:endParaRPr>
          </a:p>
          <a:p>
            <a:pPr lvl="0"/>
            <a:endParaRPr lang="it-IT" sz="1600" dirty="0" smtClean="0">
              <a:solidFill>
                <a:srgbClr val="0070C0"/>
              </a:solidFill>
            </a:endParaRPr>
          </a:p>
          <a:p>
            <a:pPr lvl="0"/>
            <a:r>
              <a:rPr lang="it-IT" sz="1600" dirty="0" smtClean="0">
                <a:solidFill>
                  <a:srgbClr val="0070C0"/>
                </a:solidFill>
              </a:rPr>
              <a:t>- sul pensiero di </a:t>
            </a:r>
            <a:r>
              <a:rPr lang="it-IT" sz="1600" b="1" dirty="0" smtClean="0">
                <a:solidFill>
                  <a:srgbClr val="00B050"/>
                </a:solidFill>
              </a:rPr>
              <a:t>Montesquieu</a:t>
            </a:r>
            <a:endParaRPr lang="it-IT" sz="1600" dirty="0">
              <a:solidFill>
                <a:srgbClr val="00B050"/>
              </a:solidFill>
            </a:endParaRPr>
          </a:p>
          <a:p>
            <a:r>
              <a:rPr lang="it-IT" sz="1600" dirty="0">
                <a:solidFill>
                  <a:srgbClr val="0070C0"/>
                </a:solidFill>
              </a:rPr>
              <a:t> </a:t>
            </a:r>
          </a:p>
          <a:p>
            <a:pPr lvl="0"/>
            <a:r>
              <a:rPr lang="it-IT" sz="1600" dirty="0" smtClean="0">
                <a:solidFill>
                  <a:srgbClr val="0070C0"/>
                </a:solidFill>
              </a:rPr>
              <a:t>- sull’originale </a:t>
            </a:r>
            <a:r>
              <a:rPr lang="it-IT" sz="1600" dirty="0">
                <a:solidFill>
                  <a:srgbClr val="0070C0"/>
                </a:solidFill>
              </a:rPr>
              <a:t>e controversa </a:t>
            </a:r>
            <a:r>
              <a:rPr lang="it-IT" sz="1600" dirty="0" smtClean="0">
                <a:solidFill>
                  <a:srgbClr val="0070C0"/>
                </a:solidFill>
              </a:rPr>
              <a:t>idea </a:t>
            </a:r>
            <a:r>
              <a:rPr lang="it-IT" sz="1600" b="1" dirty="0" smtClean="0">
                <a:solidFill>
                  <a:srgbClr val="00B050"/>
                </a:solidFill>
              </a:rPr>
              <a:t>rousseauiana</a:t>
            </a:r>
            <a:r>
              <a:rPr lang="it-IT" sz="1600" dirty="0" smtClean="0">
                <a:solidFill>
                  <a:srgbClr val="00B050"/>
                </a:solidFill>
              </a:rPr>
              <a:t> </a:t>
            </a:r>
            <a:r>
              <a:rPr lang="it-IT" sz="1600" dirty="0">
                <a:solidFill>
                  <a:srgbClr val="0070C0"/>
                </a:solidFill>
              </a:rPr>
              <a:t>della </a:t>
            </a:r>
            <a:r>
              <a:rPr lang="it-IT" sz="1600" dirty="0">
                <a:solidFill>
                  <a:srgbClr val="FF0000"/>
                </a:solidFill>
              </a:rPr>
              <a:t>democrazia diretta, </a:t>
            </a:r>
          </a:p>
          <a:p>
            <a:r>
              <a:rPr lang="it-IT" sz="1600" dirty="0">
                <a:solidFill>
                  <a:srgbClr val="0070C0"/>
                </a:solidFill>
              </a:rPr>
              <a:t> </a:t>
            </a:r>
          </a:p>
          <a:p>
            <a:pPr lvl="0"/>
            <a:r>
              <a:rPr lang="it-IT" sz="1600" dirty="0" smtClean="0">
                <a:solidFill>
                  <a:srgbClr val="0070C0"/>
                </a:solidFill>
              </a:rPr>
              <a:t>- sulla tesi </a:t>
            </a:r>
            <a:r>
              <a:rPr lang="it-IT" sz="1600" dirty="0">
                <a:solidFill>
                  <a:srgbClr val="0070C0"/>
                </a:solidFill>
              </a:rPr>
              <a:t>predominante del </a:t>
            </a:r>
            <a:r>
              <a:rPr lang="it-IT" sz="1600" b="1" dirty="0">
                <a:solidFill>
                  <a:srgbClr val="00B050"/>
                </a:solidFill>
              </a:rPr>
              <a:t>dispotismo illuminato</a:t>
            </a:r>
            <a:r>
              <a:rPr lang="it-IT" sz="1600" dirty="0">
                <a:solidFill>
                  <a:srgbClr val="0070C0"/>
                </a:solidFill>
              </a:rPr>
              <a:t>, secondo la quale il sovrano, pur avendo la pienezza del potere, avrebbe dovuto </a:t>
            </a:r>
            <a:r>
              <a:rPr lang="it-IT" sz="1600" dirty="0" smtClean="0">
                <a:solidFill>
                  <a:srgbClr val="0070C0"/>
                </a:solidFill>
              </a:rPr>
              <a:t>esercitarlo, </a:t>
            </a:r>
            <a:r>
              <a:rPr lang="it-IT" sz="1600" i="1" dirty="0">
                <a:solidFill>
                  <a:srgbClr val="0070C0"/>
                </a:solidFill>
              </a:rPr>
              <a:t>illuminato</a:t>
            </a:r>
            <a:r>
              <a:rPr lang="it-IT" sz="1600" dirty="0">
                <a:solidFill>
                  <a:srgbClr val="0070C0"/>
                </a:solidFill>
              </a:rPr>
              <a:t> dai saggi consigli degli uomini dei lumi, per il “bene” dello Stato e per una più efficace azione di governo. </a:t>
            </a:r>
            <a:r>
              <a:rPr lang="it-IT" dirty="0"/>
              <a:t> </a:t>
            </a: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2526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7553" y="1054101"/>
            <a:ext cx="10470523" cy="523220"/>
          </a:xfrm>
          <a:prstGeom prst="rect">
            <a:avLst/>
          </a:prstGeom>
          <a:noFill/>
          <a:ln>
            <a:solidFill>
              <a:schemeClr val="tx1"/>
            </a:solidFill>
          </a:ln>
        </p:spPr>
        <p:txBody>
          <a:bodyPr wrap="square">
            <a:spAutoFit/>
          </a:bodyPr>
          <a:lstStyle/>
          <a:p>
            <a:pPr algn="ctr"/>
            <a:r>
              <a:rPr lang="it-IT" sz="2800" b="1" dirty="0" smtClean="0">
                <a:solidFill>
                  <a:srgbClr val="FF0000"/>
                </a:solidFill>
                <a:ea typeface="+mj-ea"/>
                <a:cs typeface="Times New Roman" panose="02020603050405020304" pitchFamily="18" charset="0"/>
              </a:rPr>
              <a:t>ILLUMINISMO in ITALIA</a:t>
            </a:r>
            <a:r>
              <a:rPr lang="it-IT" sz="2800" dirty="0"/>
              <a:t> </a:t>
            </a:r>
          </a:p>
        </p:txBody>
      </p:sp>
      <p:sp>
        <p:nvSpPr>
          <p:cNvPr id="4" name="Rettangolo 3"/>
          <p:cNvSpPr/>
          <p:nvPr/>
        </p:nvSpPr>
        <p:spPr>
          <a:xfrm>
            <a:off x="678284" y="1876209"/>
            <a:ext cx="10470523" cy="1384995"/>
          </a:xfrm>
          <a:prstGeom prst="rect">
            <a:avLst/>
          </a:prstGeom>
          <a:noFill/>
          <a:ln>
            <a:solidFill>
              <a:schemeClr val="tx1"/>
            </a:solidFill>
          </a:ln>
        </p:spPr>
        <p:txBody>
          <a:bodyPr wrap="square">
            <a:spAutoFit/>
          </a:bodyPr>
          <a:lstStyle/>
          <a:p>
            <a:pPr marL="457200" indent="-457200">
              <a:buFont typeface="Wingdings" panose="05000000000000000000" pitchFamily="2" charset="2"/>
              <a:buChar char="§"/>
            </a:pPr>
            <a:r>
              <a:rPr lang="it-IT" sz="2800" dirty="0">
                <a:solidFill>
                  <a:srgbClr val="0070C0"/>
                </a:solidFill>
              </a:rPr>
              <a:t>Napoli</a:t>
            </a:r>
          </a:p>
          <a:p>
            <a:pPr marL="457200" indent="-457200">
              <a:buFont typeface="Wingdings" panose="05000000000000000000" pitchFamily="2" charset="2"/>
              <a:buChar char="§"/>
            </a:pPr>
            <a:r>
              <a:rPr lang="it-IT" sz="2800" dirty="0">
                <a:solidFill>
                  <a:srgbClr val="0070C0"/>
                </a:solidFill>
              </a:rPr>
              <a:t>Milano</a:t>
            </a:r>
          </a:p>
          <a:p>
            <a:pPr marL="457200" indent="-457200">
              <a:buFont typeface="Wingdings" panose="05000000000000000000" pitchFamily="2" charset="2"/>
              <a:buChar char="§"/>
            </a:pPr>
            <a:r>
              <a:rPr lang="it-IT" sz="2800" dirty="0" smtClean="0">
                <a:solidFill>
                  <a:srgbClr val="0070C0"/>
                </a:solidFill>
              </a:rPr>
              <a:t>Toscana</a:t>
            </a: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9389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9"/>
            <a:ext cx="10532751" cy="3204882"/>
          </a:xfrm>
          <a:ln>
            <a:solidFill>
              <a:schemeClr val="tx1"/>
            </a:solidFill>
          </a:ln>
        </p:spPr>
        <p:txBody>
          <a:bodyPr/>
          <a:lstStyle/>
          <a:p>
            <a:pPr lvl="0"/>
            <a:r>
              <a:rPr lang="it-IT" sz="2400" b="1" dirty="0" smtClean="0">
                <a:solidFill>
                  <a:srgbClr val="FFFF00"/>
                </a:solidFill>
                <a:latin typeface="+mn-lt"/>
                <a:cs typeface="Times New Roman" panose="02020603050405020304" pitchFamily="18" charset="0"/>
              </a:rPr>
              <a:t> </a:t>
            </a:r>
            <a:r>
              <a:rPr lang="it-IT" sz="2400" b="1" dirty="0" smtClean="0">
                <a:solidFill>
                  <a:srgbClr val="FF0000"/>
                </a:solidFill>
                <a:latin typeface="+mn-lt"/>
                <a:cs typeface="Times New Roman" panose="02020603050405020304" pitchFamily="18" charset="0"/>
              </a:rPr>
              <a:t>Profilo biografico di Montesquieu</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400" dirty="0" smtClean="0">
                <a:solidFill>
                  <a:srgbClr val="0070C0"/>
                </a:solidFill>
              </a:rPr>
              <a:t>[18 </a:t>
            </a:r>
            <a:r>
              <a:rPr lang="it-IT" sz="1400" dirty="0">
                <a:solidFill>
                  <a:srgbClr val="0070C0"/>
                </a:solidFill>
              </a:rPr>
              <a:t>gennaio 1689 castello di La </a:t>
            </a:r>
            <a:r>
              <a:rPr lang="it-IT" sz="1400" dirty="0" err="1" smtClean="0">
                <a:solidFill>
                  <a:srgbClr val="0070C0"/>
                </a:solidFill>
              </a:rPr>
              <a:t>Brède</a:t>
            </a:r>
            <a:r>
              <a:rPr lang="it-IT" sz="1400" dirty="0" smtClean="0">
                <a:solidFill>
                  <a:srgbClr val="0070C0"/>
                </a:solidFill>
              </a:rPr>
              <a:t> (Bordeaux) </a:t>
            </a:r>
            <a:r>
              <a:rPr lang="it-IT" sz="1400" dirty="0">
                <a:solidFill>
                  <a:srgbClr val="0070C0"/>
                </a:solidFill>
              </a:rPr>
              <a:t>– 10 febbraio 1755 Parigi </a:t>
            </a:r>
            <a:r>
              <a:rPr lang="it-IT" sz="1400" dirty="0" smtClean="0">
                <a:solidFill>
                  <a:srgbClr val="0070C0"/>
                </a:solidFill>
              </a:rPr>
              <a:t>]</a:t>
            </a:r>
            <a:br>
              <a:rPr lang="it-IT" sz="1400" dirty="0" smtClean="0">
                <a:solidFill>
                  <a:srgbClr val="0070C0"/>
                </a:solidFill>
              </a:rPr>
            </a:br>
            <a:r>
              <a:rPr lang="it-IT" sz="1400" dirty="0" smtClean="0">
                <a:solidFill>
                  <a:srgbClr val="0070C0"/>
                </a:solidFill>
              </a:rPr>
              <a:t/>
            </a:r>
            <a:br>
              <a:rPr lang="it-IT" sz="1400" dirty="0" smtClean="0">
                <a:solidFill>
                  <a:srgbClr val="0070C0"/>
                </a:solidFill>
              </a:rPr>
            </a:br>
            <a:r>
              <a:rPr lang="it-IT" sz="1400" dirty="0" smtClean="0">
                <a:solidFill>
                  <a:srgbClr val="0070C0"/>
                </a:solidFill>
              </a:rPr>
              <a:t>Magistrato, per diversi anni ha occupato la carica di Presidente del </a:t>
            </a:r>
            <a:r>
              <a:rPr lang="it-IT" sz="1400" b="1" dirty="0" smtClean="0">
                <a:solidFill>
                  <a:srgbClr val="00B050"/>
                </a:solidFill>
              </a:rPr>
              <a:t>Parlamento</a:t>
            </a:r>
            <a:r>
              <a:rPr lang="it-IT" sz="1400" dirty="0" smtClean="0">
                <a:solidFill>
                  <a:srgbClr val="00B050"/>
                </a:solidFill>
              </a:rPr>
              <a:t> </a:t>
            </a:r>
            <a:r>
              <a:rPr lang="it-IT" sz="1400" dirty="0" smtClean="0">
                <a:solidFill>
                  <a:srgbClr val="0070C0"/>
                </a:solidFill>
              </a:rPr>
              <a:t>di Bordeaux</a:t>
            </a:r>
            <a:br>
              <a:rPr lang="it-IT" sz="1400" dirty="0" smtClean="0">
                <a:solidFill>
                  <a:srgbClr val="0070C0"/>
                </a:solidFill>
              </a:rPr>
            </a:br>
            <a:r>
              <a:rPr lang="it-IT" sz="1400" dirty="0">
                <a:solidFill>
                  <a:srgbClr val="0070C0"/>
                </a:solidFill>
              </a:rPr>
              <a:t/>
            </a:r>
            <a:br>
              <a:rPr lang="it-IT" sz="1400" dirty="0">
                <a:solidFill>
                  <a:srgbClr val="0070C0"/>
                </a:solidFill>
              </a:rPr>
            </a:br>
            <a:r>
              <a:rPr lang="it-IT" sz="1400" dirty="0" smtClean="0">
                <a:solidFill>
                  <a:srgbClr val="0070C0"/>
                </a:solidFill>
              </a:rPr>
              <a:t>I </a:t>
            </a:r>
            <a:r>
              <a:rPr lang="it-IT" sz="1400" b="1" dirty="0" smtClean="0">
                <a:solidFill>
                  <a:srgbClr val="00B050"/>
                </a:solidFill>
              </a:rPr>
              <a:t>Parlamenti</a:t>
            </a:r>
            <a:r>
              <a:rPr lang="it-IT" sz="1400" b="1" dirty="0" smtClean="0">
                <a:solidFill>
                  <a:srgbClr val="0070C0"/>
                </a:solidFill>
              </a:rPr>
              <a:t> </a:t>
            </a:r>
            <a:r>
              <a:rPr lang="it-IT" sz="1400" dirty="0">
                <a:solidFill>
                  <a:srgbClr val="0070C0"/>
                </a:solidFill>
              </a:rPr>
              <a:t>nella Francia dell’epoca erano corpi giudiziari incaricati di custodire le leggi del </a:t>
            </a:r>
            <a:r>
              <a:rPr lang="it-IT" sz="1400" dirty="0" smtClean="0">
                <a:solidFill>
                  <a:srgbClr val="0070C0"/>
                </a:solidFill>
              </a:rPr>
              <a:t>regno; essi avevano il </a:t>
            </a:r>
            <a:r>
              <a:rPr lang="it-IT" sz="1400" b="1" u="sng" dirty="0" smtClean="0">
                <a:solidFill>
                  <a:srgbClr val="0070C0"/>
                </a:solidFill>
              </a:rPr>
              <a:t>diritto di registrare</a:t>
            </a:r>
            <a:r>
              <a:rPr lang="it-IT" sz="1400" dirty="0" smtClean="0">
                <a:solidFill>
                  <a:srgbClr val="0070C0"/>
                </a:solidFill>
              </a:rPr>
              <a:t> tutte le leggi e  i provvedimenti del monarca, in piena autonomia reciproca e nei confronti del monarca</a:t>
            </a:r>
            <a:br>
              <a:rPr lang="it-IT" sz="1400" dirty="0" smtClean="0">
                <a:solidFill>
                  <a:srgbClr val="0070C0"/>
                </a:solidFill>
              </a:rPr>
            </a:br>
            <a:r>
              <a:rPr lang="it-IT" sz="1400" dirty="0" smtClean="0">
                <a:solidFill>
                  <a:srgbClr val="0070C0"/>
                </a:solidFill>
              </a:rPr>
              <a:t/>
            </a:r>
            <a:br>
              <a:rPr lang="it-IT" sz="1400" dirty="0" smtClean="0">
                <a:solidFill>
                  <a:srgbClr val="0070C0"/>
                </a:solidFill>
              </a:rPr>
            </a:br>
            <a:r>
              <a:rPr lang="it-IT" sz="1400" b="1" dirty="0" smtClean="0">
                <a:solidFill>
                  <a:srgbClr val="0070C0"/>
                </a:solidFill>
              </a:rPr>
              <a:t> L’esperienza professionale di Montesquieu si riflette nei suoi scritti nei quali egli diffida della bontà dell’uomo e cerca d’individuare i meccanismi istituzionali adeguati al buon andamento dello Stato</a:t>
            </a:r>
            <a:br>
              <a:rPr lang="it-IT" sz="1400" b="1" dirty="0" smtClean="0">
                <a:solidFill>
                  <a:srgbClr val="0070C0"/>
                </a:solidFill>
              </a:rPr>
            </a:br>
            <a:r>
              <a:rPr lang="it-IT" sz="1400" b="1" dirty="0" smtClean="0">
                <a:solidFill>
                  <a:srgbClr val="0070C0"/>
                </a:solidFill>
              </a:rPr>
              <a:t/>
            </a:r>
            <a:br>
              <a:rPr lang="it-IT" sz="1400" b="1" dirty="0" smtClean="0">
                <a:solidFill>
                  <a:srgbClr val="0070C0"/>
                </a:solidFill>
              </a:rPr>
            </a:br>
            <a:r>
              <a:rPr lang="it-IT" sz="1400" b="1" dirty="0" smtClean="0">
                <a:solidFill>
                  <a:srgbClr val="0070C0"/>
                </a:solidFill>
              </a:rPr>
              <a:t>Numerosi viaggi in Austria, Italia, Olanda e… Inghilterra</a:t>
            </a:r>
            <a:r>
              <a:rPr lang="it-IT" sz="1400" b="1" dirty="0" smtClean="0"/>
              <a:t/>
            </a:r>
            <a:br>
              <a:rPr lang="it-IT" sz="1400" b="1" dirty="0" smtClean="0"/>
            </a:br>
            <a:r>
              <a:rPr lang="it-IT" sz="1400" dirty="0" smtClean="0"/>
              <a:t/>
            </a:r>
            <a:br>
              <a:rPr lang="it-IT" sz="1400" dirty="0" smtClean="0"/>
            </a:br>
            <a:r>
              <a:rPr lang="it-IT" sz="1400" b="1" u="sng" dirty="0" smtClean="0">
                <a:solidFill>
                  <a:srgbClr val="00B050"/>
                </a:solidFill>
              </a:rPr>
              <a:t/>
            </a:r>
            <a:br>
              <a:rPr lang="it-IT" sz="1400" b="1" u="sng" dirty="0" smtClean="0">
                <a:solidFill>
                  <a:srgbClr val="00B050"/>
                </a:solidFill>
              </a:rPr>
            </a:br>
            <a:r>
              <a:rPr lang="it-IT" sz="1400" dirty="0"/>
              <a:t/>
            </a:r>
            <a:br>
              <a:rPr lang="it-IT" sz="1400" dirty="0"/>
            </a:br>
            <a:endParaRPr lang="it-IT" sz="1400" b="1" dirty="0">
              <a:solidFill>
                <a:srgbClr val="92D050"/>
              </a:solidFill>
              <a:latin typeface="+mn-lt"/>
              <a:cs typeface="Times New Roman" panose="02020603050405020304" pitchFamily="18" charset="0"/>
            </a:endParaRPr>
          </a:p>
        </p:txBody>
      </p:sp>
      <p:sp>
        <p:nvSpPr>
          <p:cNvPr id="4" name="Titolo 1"/>
          <p:cNvSpPr txBox="1">
            <a:spLocks/>
          </p:cNvSpPr>
          <p:nvPr/>
        </p:nvSpPr>
        <p:spPr>
          <a:xfrm>
            <a:off x="643962" y="4443210"/>
            <a:ext cx="10532751" cy="1280581"/>
          </a:xfrm>
          <a:prstGeom prst="rect">
            <a:avLst/>
          </a:prstGeom>
          <a:noFill/>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400" b="1" u="sng" dirty="0" smtClean="0">
                <a:solidFill>
                  <a:srgbClr val="FF0000"/>
                </a:solidFill>
              </a:rPr>
              <a:t>Tra i suoi scritti</a:t>
            </a:r>
          </a:p>
          <a:p>
            <a:r>
              <a:rPr lang="it-IT" sz="1400" b="1" u="sng" dirty="0" smtClean="0">
                <a:solidFill>
                  <a:srgbClr val="00B050"/>
                </a:solidFill>
              </a:rPr>
              <a:t/>
            </a:r>
            <a:br>
              <a:rPr lang="it-IT" sz="1400" b="1" u="sng" dirty="0" smtClean="0">
                <a:solidFill>
                  <a:srgbClr val="00B050"/>
                </a:solidFill>
              </a:rPr>
            </a:br>
            <a:r>
              <a:rPr lang="it-IT" sz="1400" dirty="0">
                <a:solidFill>
                  <a:srgbClr val="0070C0"/>
                </a:solidFill>
              </a:rPr>
              <a:t>il romanzo epistolare </a:t>
            </a:r>
            <a:r>
              <a:rPr lang="it-IT" sz="1400" b="1" dirty="0">
                <a:solidFill>
                  <a:srgbClr val="0070C0"/>
                </a:solidFill>
              </a:rPr>
              <a:t>Lettere </a:t>
            </a:r>
            <a:r>
              <a:rPr lang="it-IT" sz="1400" b="1" dirty="0" smtClean="0">
                <a:solidFill>
                  <a:srgbClr val="0070C0"/>
                </a:solidFill>
              </a:rPr>
              <a:t>persiane (1721)</a:t>
            </a:r>
          </a:p>
          <a:p>
            <a:endParaRPr lang="it-IT" sz="1400" b="1" dirty="0">
              <a:solidFill>
                <a:srgbClr val="0070C0"/>
              </a:solidFill>
            </a:endParaRPr>
          </a:p>
          <a:p>
            <a:r>
              <a:rPr lang="it-IT" sz="1400" b="1" dirty="0">
                <a:solidFill>
                  <a:srgbClr val="0070C0"/>
                </a:solidFill>
              </a:rPr>
              <a:t>Considerazioni sulle cause della grandezza dei Romani e della loro decadenza (1734)</a:t>
            </a:r>
          </a:p>
          <a:p>
            <a:r>
              <a:rPr lang="it-IT" sz="1400" dirty="0"/>
              <a:t/>
            </a:r>
            <a:br>
              <a:rPr lang="it-IT" sz="1400" dirty="0"/>
            </a:br>
            <a:r>
              <a:rPr lang="it-IT" sz="1400" dirty="0"/>
              <a:t/>
            </a:r>
            <a:br>
              <a:rPr lang="it-IT" sz="1400" dirty="0"/>
            </a:br>
            <a:endParaRPr lang="it-IT" sz="1400" dirty="0"/>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9212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1328490"/>
            <a:ext cx="10532751" cy="4080644"/>
          </a:xfrm>
          <a:ln>
            <a:solidFill>
              <a:schemeClr val="tx1"/>
            </a:solidFill>
          </a:ln>
        </p:spPr>
        <p:txBody>
          <a:bodyPr/>
          <a:lstStyle/>
          <a:p>
            <a:pPr lvl="0"/>
            <a:r>
              <a:rPr lang="it-IT" sz="2400" b="1" dirty="0" smtClean="0">
                <a:solidFill>
                  <a:srgbClr val="FF0000"/>
                </a:solidFill>
                <a:latin typeface="+mn-lt"/>
                <a:cs typeface="Times New Roman" panose="02020603050405020304" pitchFamily="18" charset="0"/>
              </a:rPr>
              <a:t>Lo Spirito delle leggi</a:t>
            </a:r>
            <a:r>
              <a:rPr lang="it-IT" sz="2400" b="1" dirty="0" smtClean="0">
                <a:solidFill>
                  <a:srgbClr val="0070C0"/>
                </a:solidFill>
                <a:latin typeface="+mn-lt"/>
                <a:cs typeface="Times New Roman" panose="02020603050405020304" pitchFamily="18" charset="0"/>
              </a:rPr>
              <a:t/>
            </a:r>
            <a:br>
              <a:rPr lang="it-IT" sz="2400" b="1" dirty="0" smtClean="0">
                <a:solidFill>
                  <a:srgbClr val="0070C0"/>
                </a:solidFill>
                <a:latin typeface="+mn-lt"/>
                <a:cs typeface="Times New Roman" panose="02020603050405020304" pitchFamily="18" charset="0"/>
              </a:rPr>
            </a:br>
            <a:r>
              <a:rPr lang="it-IT" sz="1600" dirty="0" smtClean="0">
                <a:solidFill>
                  <a:srgbClr val="0070C0"/>
                </a:solidFill>
              </a:rPr>
              <a:t>(pubblicata </a:t>
            </a:r>
            <a:r>
              <a:rPr lang="it-IT" sz="1600" dirty="0">
                <a:solidFill>
                  <a:srgbClr val="0070C0"/>
                </a:solidFill>
              </a:rPr>
              <a:t>anonima nel 1748 a Ginevra</a:t>
            </a:r>
            <a:r>
              <a:rPr lang="it-IT" sz="1600" dirty="0" smtClean="0">
                <a:solidFill>
                  <a:srgbClr val="0070C0"/>
                </a:solidFill>
              </a:rPr>
              <a:t>)</a:t>
            </a:r>
            <a:br>
              <a:rPr lang="it-IT" sz="1600" dirty="0" smtClean="0">
                <a:solidFill>
                  <a:srgbClr val="0070C0"/>
                </a:solidFill>
              </a:rPr>
            </a:br>
            <a:r>
              <a:rPr lang="it-IT" sz="1600" dirty="0">
                <a:solidFill>
                  <a:srgbClr val="00B050"/>
                </a:solidFill>
              </a:rPr>
              <a:t/>
            </a:r>
            <a:br>
              <a:rPr lang="it-IT" sz="1600" dirty="0">
                <a:solidFill>
                  <a:srgbClr val="00B050"/>
                </a:solidFill>
              </a:rPr>
            </a:br>
            <a:r>
              <a:rPr lang="it-IT" sz="1600" b="1" u="sng" dirty="0" smtClean="0">
                <a:solidFill>
                  <a:srgbClr val="00B050"/>
                </a:solidFill>
              </a:rPr>
              <a:t>Contenuto ed struttura dell’opera</a:t>
            </a:r>
            <a:r>
              <a:rPr lang="it-IT" sz="1600" b="1" u="sng" dirty="0" smtClean="0">
                <a:solidFill>
                  <a:srgbClr val="0070C0"/>
                </a:solidFill>
              </a:rPr>
              <a:t/>
            </a:r>
            <a:br>
              <a:rPr lang="it-IT" sz="1600" b="1" u="sng" dirty="0" smtClean="0">
                <a:solidFill>
                  <a:srgbClr val="0070C0"/>
                </a:solidFill>
              </a:rPr>
            </a:br>
            <a:r>
              <a:rPr lang="it-IT" sz="1600" dirty="0">
                <a:solidFill>
                  <a:srgbClr val="0070C0"/>
                </a:solidFill>
              </a:rPr>
              <a:t/>
            </a:r>
            <a:br>
              <a:rPr lang="it-IT" sz="1600" dirty="0">
                <a:solidFill>
                  <a:srgbClr val="0070C0"/>
                </a:solidFill>
              </a:rPr>
            </a:br>
            <a:r>
              <a:rPr lang="it-IT" sz="1600" dirty="0" smtClean="0">
                <a:solidFill>
                  <a:srgbClr val="0070C0"/>
                </a:solidFill>
              </a:rPr>
              <a:t>è un’opera assai complessa ed articolata, composta di 31 libri, a loro volta suddivisi in capitoli.</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smtClean="0">
                <a:solidFill>
                  <a:srgbClr val="0070C0"/>
                </a:solidFill>
              </a:rPr>
              <a:t>Il tema centrale da cui prende spunto è la decadenza della monarchia francese del suo tempo.</a:t>
            </a:r>
            <a:br>
              <a:rPr lang="it-IT" sz="1600" dirty="0" smtClean="0">
                <a:solidFill>
                  <a:srgbClr val="0070C0"/>
                </a:solidFill>
              </a:rPr>
            </a:br>
            <a:r>
              <a:rPr lang="it-IT" sz="1600" dirty="0" smtClean="0">
                <a:solidFill>
                  <a:srgbClr val="0070C0"/>
                </a:solidFill>
              </a:rPr>
              <a:t>Montesquieu è convinto che la crisi delle istituzioni segua lo stesso declino della società, pertanto teme la Francia possa precipitare nel dispotismo e non verso un sistema istituzionale più aperto, libero.</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smtClean="0">
                <a:solidFill>
                  <a:srgbClr val="0070C0"/>
                </a:solidFill>
              </a:rPr>
              <a:t>Poiché vede la decadenza della monarchia francese come perdita di libertà, focalizza la sua attenzione sulla difesa delle istituzioni monarchiche e della libertà in esse possibile.</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smtClean="0">
                <a:solidFill>
                  <a:srgbClr val="0070C0"/>
                </a:solidFill>
              </a:rPr>
              <a:t/>
            </a:r>
            <a:br>
              <a:rPr lang="it-IT" sz="1600" dirty="0" smtClean="0">
                <a:solidFill>
                  <a:srgbClr val="0070C0"/>
                </a:solidFill>
              </a:rPr>
            </a:br>
            <a:r>
              <a:rPr lang="it-IT" sz="1600" dirty="0">
                <a:solidFill>
                  <a:srgbClr val="0070C0"/>
                </a:solidFill>
              </a:rPr>
              <a:t/>
            </a:r>
            <a:br>
              <a:rPr lang="it-IT" sz="1600" dirty="0">
                <a:solidFill>
                  <a:srgbClr val="0070C0"/>
                </a:solidFill>
              </a:rPr>
            </a:br>
            <a:endParaRPr lang="it-IT" sz="1600"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8761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103313" y="452718"/>
            <a:ext cx="10088148" cy="1400530"/>
          </a:xfrm>
        </p:spPr>
        <p:txBody>
          <a:bodyPr/>
          <a:lstStyle/>
          <a:p>
            <a:r>
              <a:rPr lang="it-IT" sz="3200" dirty="0">
                <a:solidFill>
                  <a:schemeClr val="tx1"/>
                </a:solidFill>
              </a:rPr>
              <a:t>Programma di</a:t>
            </a:r>
            <a:r>
              <a:rPr lang="it-IT" dirty="0">
                <a:solidFill>
                  <a:schemeClr val="tx1"/>
                </a:solidFill>
              </a:rPr>
              <a:t> </a:t>
            </a:r>
            <a:br>
              <a:rPr lang="it-IT" dirty="0">
                <a:solidFill>
                  <a:schemeClr val="tx1"/>
                </a:solidFill>
              </a:rPr>
            </a:br>
            <a:r>
              <a:rPr lang="it-IT" b="1" i="1" dirty="0" smtClean="0">
                <a:solidFill>
                  <a:schemeClr val="tx1"/>
                </a:solidFill>
              </a:rPr>
              <a:t>Idee e linguaggi della politica </a:t>
            </a:r>
            <a:endParaRPr lang="it-IT" b="1" i="1" dirty="0">
              <a:solidFill>
                <a:schemeClr val="tx1"/>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888751126"/>
              </p:ext>
            </p:extLst>
          </p:nvPr>
        </p:nvGraphicFramePr>
        <p:xfrm>
          <a:off x="1103313" y="2827890"/>
          <a:ext cx="10088148" cy="1847882"/>
        </p:xfrm>
        <a:graphic>
          <a:graphicData uri="http://schemas.openxmlformats.org/drawingml/2006/table">
            <a:tbl>
              <a:tblPr firstRow="1" bandRow="1">
                <a:tableStyleId>{5C22544A-7EE6-4342-B048-85BDC9FD1C3A}</a:tableStyleId>
              </a:tblPr>
              <a:tblGrid>
                <a:gridCol w="2124921">
                  <a:extLst>
                    <a:ext uri="{9D8B030D-6E8A-4147-A177-3AD203B41FA5}">
                      <a16:colId xmlns:a16="http://schemas.microsoft.com/office/drawing/2014/main" val="20000"/>
                    </a:ext>
                  </a:extLst>
                </a:gridCol>
                <a:gridCol w="7963227">
                  <a:extLst>
                    <a:ext uri="{9D8B030D-6E8A-4147-A177-3AD203B41FA5}">
                      <a16:colId xmlns:a16="http://schemas.microsoft.com/office/drawing/2014/main" val="20001"/>
                    </a:ext>
                  </a:extLst>
                </a:gridCol>
              </a:tblGrid>
              <a:tr h="576866">
                <a:tc>
                  <a:txBody>
                    <a:bodyPr/>
                    <a:lstStyle/>
                    <a:p>
                      <a:pPr algn="ctr"/>
                      <a:r>
                        <a:rPr lang="it-IT" dirty="0" smtClean="0"/>
                        <a:t>Unità didattica</a:t>
                      </a:r>
                      <a:endParaRPr lang="it-IT" dirty="0"/>
                    </a:p>
                  </a:txBody>
                  <a:tcPr anchor="ctr"/>
                </a:tc>
                <a:tc>
                  <a:txBody>
                    <a:bodyPr/>
                    <a:lstStyle/>
                    <a:p>
                      <a:pPr algn="ctr"/>
                      <a:r>
                        <a:rPr lang="it-IT" dirty="0"/>
                        <a:t>Argomento</a:t>
                      </a:r>
                    </a:p>
                  </a:txBody>
                  <a:tcPr anchor="ctr"/>
                </a:tc>
                <a:extLst>
                  <a:ext uri="{0D108BD9-81ED-4DB2-BD59-A6C34878D82A}">
                    <a16:rowId xmlns:a16="http://schemas.microsoft.com/office/drawing/2014/main" val="10000"/>
                  </a:ext>
                </a:extLst>
              </a:tr>
              <a:tr h="576866">
                <a:tc>
                  <a:txBody>
                    <a:bodyPr/>
                    <a:lstStyle/>
                    <a:p>
                      <a:pPr algn="ctr"/>
                      <a:r>
                        <a:rPr lang="it-IT" b="1" dirty="0" smtClean="0">
                          <a:solidFill>
                            <a:srgbClr val="002060"/>
                          </a:solidFill>
                        </a:rPr>
                        <a:t>1 </a:t>
                      </a:r>
                      <a:endParaRPr lang="it-IT" b="1" dirty="0">
                        <a:solidFill>
                          <a:srgbClr val="002060"/>
                        </a:solidFill>
                      </a:endParaRPr>
                    </a:p>
                  </a:txBody>
                  <a:tcPr anchor="ctr"/>
                </a:tc>
                <a:tc>
                  <a:txBody>
                    <a:bodyPr/>
                    <a:lstStyle/>
                    <a:p>
                      <a:pPr algn="ctr"/>
                      <a:r>
                        <a:rPr lang="it-IT" sz="1800" i="1" kern="1200" dirty="0" smtClean="0">
                          <a:solidFill>
                            <a:schemeClr val="dk1"/>
                          </a:solidFill>
                          <a:effectLst/>
                          <a:latin typeface="+mn-lt"/>
                          <a:ea typeface="+mn-ea"/>
                          <a:cs typeface="+mn-cs"/>
                        </a:rPr>
                        <a:t>Dalla nascita dello Stato moderno alla crisi del parlamentarismo primo novecentesco</a:t>
                      </a:r>
                      <a:r>
                        <a:rPr lang="it-IT" sz="1800" b="0" kern="1200" dirty="0" smtClean="0">
                          <a:solidFill>
                            <a:srgbClr val="002060"/>
                          </a:solidFill>
                          <a:effectLst/>
                          <a:latin typeface="+mn-lt"/>
                          <a:ea typeface="+mn-ea"/>
                          <a:cs typeface="+mn-cs"/>
                        </a:rPr>
                        <a:t>.</a:t>
                      </a:r>
                      <a:endParaRPr lang="it-IT" b="0" dirty="0">
                        <a:solidFill>
                          <a:srgbClr val="002060"/>
                        </a:solidFill>
                      </a:endParaRPr>
                    </a:p>
                  </a:txBody>
                  <a:tcPr anchor="ctr"/>
                </a:tc>
                <a:extLst>
                  <a:ext uri="{0D108BD9-81ED-4DB2-BD59-A6C34878D82A}">
                    <a16:rowId xmlns:a16="http://schemas.microsoft.com/office/drawing/2014/main" val="10001"/>
                  </a:ext>
                </a:extLst>
              </a:tr>
              <a:tr h="576866">
                <a:tc>
                  <a:txBody>
                    <a:bodyPr/>
                    <a:lstStyle/>
                    <a:p>
                      <a:pPr marL="0" marR="0" indent="0" algn="ctr" defTabSz="457200" eaLnBrk="1" fontAlgn="auto" latinLnBrk="0" hangingPunct="1">
                        <a:lnSpc>
                          <a:spcPct val="100000"/>
                        </a:lnSpc>
                        <a:spcBef>
                          <a:spcPts val="0"/>
                        </a:spcBef>
                        <a:spcAft>
                          <a:spcPts val="0"/>
                        </a:spcAft>
                        <a:buClrTx/>
                        <a:buSzTx/>
                        <a:buFontTx/>
                        <a:buNone/>
                        <a:tabLst/>
                        <a:defRPr lang="it-IT"/>
                      </a:pPr>
                      <a:r>
                        <a:rPr lang="it-IT" b="1" dirty="0" smtClean="0">
                          <a:solidFill>
                            <a:srgbClr val="002060"/>
                          </a:solidFill>
                        </a:rPr>
                        <a:t>2</a:t>
                      </a:r>
                      <a:endParaRPr lang="it-IT" b="1" dirty="0">
                        <a:solidFill>
                          <a:srgbClr val="002060"/>
                        </a:solidFill>
                      </a:endParaRPr>
                    </a:p>
                  </a:txBody>
                  <a:tcPr anchor="ctr"/>
                </a:tc>
                <a:tc>
                  <a:txBody>
                    <a:bodyPr/>
                    <a:lstStyle/>
                    <a:p>
                      <a:pPr marL="457200" algn="ctr">
                        <a:lnSpc>
                          <a:spcPct val="115000"/>
                        </a:lnSpc>
                        <a:spcAft>
                          <a:spcPts val="0"/>
                        </a:spcAft>
                      </a:pPr>
                      <a:r>
                        <a:rPr lang="it-IT" sz="1800" i="1" kern="1200" dirty="0" smtClean="0">
                          <a:solidFill>
                            <a:schemeClr val="dk1"/>
                          </a:solidFill>
                          <a:effectLst/>
                          <a:latin typeface="+mn-lt"/>
                          <a:ea typeface="+mn-ea"/>
                          <a:cs typeface="+mn-cs"/>
                        </a:rPr>
                        <a:t>Un argine alla «piaga» sociale del giornalismo moderno: l’intransigentismo della Civiltà Cattolica</a:t>
                      </a:r>
                      <a:r>
                        <a:rPr lang="it-IT" sz="1800" b="0" kern="1200" dirty="0" smtClean="0">
                          <a:solidFill>
                            <a:srgbClr val="002060"/>
                          </a:solidFill>
                          <a:effectLst/>
                          <a:latin typeface="+mn-lt"/>
                          <a:ea typeface="+mn-ea"/>
                          <a:cs typeface="+mn-cs"/>
                        </a:rPr>
                        <a:t>.</a:t>
                      </a:r>
                      <a:endParaRPr lang="it-IT" sz="1800" b="0" kern="1200" dirty="0">
                        <a:solidFill>
                          <a:srgbClr val="002060"/>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bl>
          </a:graphicData>
        </a:graphic>
      </p:graphicFrame>
      <p:pic>
        <p:nvPicPr>
          <p:cNvPr id="7" name="Picture 2"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7837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61969" y="489395"/>
            <a:ext cx="10532751" cy="4146999"/>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Metodo storico e comparativo</a:t>
            </a:r>
          </a:p>
          <a:p>
            <a:r>
              <a:rPr lang="it-IT" sz="1600" dirty="0" smtClean="0">
                <a:solidFill>
                  <a:srgbClr val="0070C0"/>
                </a:solidFill>
              </a:rPr>
              <a:t>Montesquieu  </a:t>
            </a:r>
            <a:r>
              <a:rPr lang="it-IT" sz="1600" dirty="0">
                <a:solidFill>
                  <a:srgbClr val="0070C0"/>
                </a:solidFill>
              </a:rPr>
              <a:t>non </a:t>
            </a:r>
            <a:r>
              <a:rPr lang="it-IT" sz="1600" dirty="0" smtClean="0">
                <a:solidFill>
                  <a:srgbClr val="0070C0"/>
                </a:solidFill>
              </a:rPr>
              <a:t>elabora modelli teorici di regimi ideali, né progetti costituzionali ma applica il metodo delle scienze sperimentali.</a:t>
            </a:r>
          </a:p>
          <a:p>
            <a:endParaRPr lang="it-IT" sz="1600" dirty="0" smtClean="0">
              <a:solidFill>
                <a:srgbClr val="0070C0"/>
              </a:solidFill>
            </a:endParaRPr>
          </a:p>
          <a:p>
            <a:endParaRPr lang="it-IT" sz="1600" dirty="0">
              <a:solidFill>
                <a:srgbClr val="0070C0"/>
              </a:solidFill>
            </a:endParaRPr>
          </a:p>
          <a:p>
            <a:r>
              <a:rPr lang="it-IT" sz="1600" dirty="0" smtClean="0">
                <a:solidFill>
                  <a:srgbClr val="0070C0"/>
                </a:solidFill>
              </a:rPr>
              <a:t>Montesquieu </a:t>
            </a:r>
          </a:p>
          <a:p>
            <a:r>
              <a:rPr lang="it-IT" sz="1600" dirty="0" smtClean="0">
                <a:solidFill>
                  <a:srgbClr val="0070C0"/>
                </a:solidFill>
              </a:rPr>
              <a:t>- ha raccolto </a:t>
            </a:r>
            <a:r>
              <a:rPr lang="it-IT" sz="1600" dirty="0">
                <a:solidFill>
                  <a:srgbClr val="0070C0"/>
                </a:solidFill>
              </a:rPr>
              <a:t>una notevole documentazione storica </a:t>
            </a:r>
          </a:p>
          <a:p>
            <a:pPr lvl="0"/>
            <a:r>
              <a:rPr lang="it-IT" sz="1600" dirty="0" smtClean="0">
                <a:solidFill>
                  <a:srgbClr val="0070C0"/>
                </a:solidFill>
              </a:rPr>
              <a:t>- inoltre </a:t>
            </a:r>
            <a:r>
              <a:rPr lang="it-IT" sz="1600" dirty="0">
                <a:solidFill>
                  <a:srgbClr val="0070C0"/>
                </a:solidFill>
              </a:rPr>
              <a:t>nel corso dei suoi viaggi </a:t>
            </a:r>
            <a:r>
              <a:rPr lang="it-IT" sz="1600" dirty="0" smtClean="0">
                <a:solidFill>
                  <a:srgbClr val="0070C0"/>
                </a:solidFill>
              </a:rPr>
              <a:t>ha raccolto </a:t>
            </a:r>
            <a:r>
              <a:rPr lang="it-IT" sz="1600" dirty="0">
                <a:solidFill>
                  <a:srgbClr val="0070C0"/>
                </a:solidFill>
              </a:rPr>
              <a:t>osservazioni che hanno modificato il suo punto di vista iniziale</a:t>
            </a:r>
          </a:p>
          <a:p>
            <a:r>
              <a:rPr lang="it-IT" sz="1600" dirty="0">
                <a:solidFill>
                  <a:srgbClr val="0070C0"/>
                </a:solidFill>
              </a:rPr>
              <a:t> </a:t>
            </a:r>
            <a:endParaRPr lang="it-IT" sz="1600" dirty="0" smtClean="0">
              <a:solidFill>
                <a:srgbClr val="0070C0"/>
              </a:solidFill>
            </a:endParaRPr>
          </a:p>
          <a:p>
            <a:endParaRPr lang="it-IT" sz="1600" dirty="0">
              <a:solidFill>
                <a:srgbClr val="0070C0"/>
              </a:solidFill>
            </a:endParaRPr>
          </a:p>
          <a:p>
            <a:r>
              <a:rPr lang="it-IT" sz="1600" dirty="0">
                <a:solidFill>
                  <a:srgbClr val="0070C0"/>
                </a:solidFill>
              </a:rPr>
              <a:t>L</a:t>
            </a:r>
            <a:r>
              <a:rPr lang="it-IT" sz="1600" dirty="0" smtClean="0">
                <a:solidFill>
                  <a:srgbClr val="0070C0"/>
                </a:solidFill>
              </a:rPr>
              <a:t>a </a:t>
            </a:r>
            <a:r>
              <a:rPr lang="it-IT" sz="1600" dirty="0">
                <a:solidFill>
                  <a:srgbClr val="0070C0"/>
                </a:solidFill>
              </a:rPr>
              <a:t>visione di M è </a:t>
            </a:r>
            <a:r>
              <a:rPr lang="it-IT" sz="1600" b="1" u="sng" cap="small" dirty="0">
                <a:solidFill>
                  <a:srgbClr val="0070C0"/>
                </a:solidFill>
              </a:rPr>
              <a:t>occidentale,</a:t>
            </a:r>
            <a:r>
              <a:rPr lang="it-IT" sz="1600" b="1" cap="small" dirty="0">
                <a:solidFill>
                  <a:srgbClr val="0070C0"/>
                </a:solidFill>
              </a:rPr>
              <a:t> </a:t>
            </a:r>
            <a:r>
              <a:rPr lang="it-IT" sz="1600" b="1" u="sng" cap="small" dirty="0">
                <a:solidFill>
                  <a:srgbClr val="0070C0"/>
                </a:solidFill>
              </a:rPr>
              <a:t>classica</a:t>
            </a:r>
            <a:r>
              <a:rPr lang="it-IT" sz="1600" b="1" cap="small" dirty="0">
                <a:solidFill>
                  <a:srgbClr val="0070C0"/>
                </a:solidFill>
              </a:rPr>
              <a:t> </a:t>
            </a:r>
            <a:r>
              <a:rPr lang="it-IT" sz="1600" b="1" dirty="0">
                <a:solidFill>
                  <a:srgbClr val="0070C0"/>
                </a:solidFill>
              </a:rPr>
              <a:t>e</a:t>
            </a:r>
            <a:r>
              <a:rPr lang="it-IT" sz="1600" b="1" cap="small" dirty="0">
                <a:solidFill>
                  <a:srgbClr val="0070C0"/>
                </a:solidFill>
              </a:rPr>
              <a:t> </a:t>
            </a:r>
            <a:r>
              <a:rPr lang="it-IT" sz="1600" b="1" u="sng" cap="small" dirty="0">
                <a:solidFill>
                  <a:srgbClr val="0070C0"/>
                </a:solidFill>
              </a:rPr>
              <a:t>cartesiana</a:t>
            </a:r>
            <a:endParaRPr lang="it-IT" sz="1600" b="1" dirty="0">
              <a:solidFill>
                <a:srgbClr val="0070C0"/>
              </a:solidFill>
            </a:endParaRPr>
          </a:p>
          <a:p>
            <a:r>
              <a:rPr lang="it-IT" sz="1600" i="1" dirty="0">
                <a:solidFill>
                  <a:srgbClr val="0070C0"/>
                </a:solidFill>
              </a:rPr>
              <a:t> “la sua logica consiste nell’integrare in una griglia una serie di fatti scelti non senza pregiudizi e nel trascurare quelli che non si adattano alla tesi adottata”…. </a:t>
            </a:r>
            <a:endParaRPr lang="it-IT" sz="1600" u="sng" dirty="0" smtClean="0">
              <a:solidFill>
                <a:srgbClr val="0070C0"/>
              </a:solidFill>
            </a:endParaRPr>
          </a:p>
          <a:p>
            <a:r>
              <a:rPr lang="it-IT" sz="1600" b="1" dirty="0">
                <a:solidFill>
                  <a:srgbClr val="0070C0"/>
                </a:solidFill>
              </a:rPr>
              <a:t>Montesquieu non procede empiricamente, ma usa costantemente l’esperienza per verificare la verità o la validità dei suoi principi </a:t>
            </a:r>
            <a:r>
              <a:rPr lang="it-IT" sz="1600" dirty="0" smtClean="0">
                <a:solidFill>
                  <a:srgbClr val="00B050"/>
                </a:solidFill>
              </a:rPr>
              <a:t>[</a:t>
            </a:r>
            <a:r>
              <a:rPr lang="it-IT" sz="1600" dirty="0" err="1">
                <a:solidFill>
                  <a:srgbClr val="00B050"/>
                </a:solidFill>
              </a:rPr>
              <a:t>Derathé</a:t>
            </a:r>
            <a:r>
              <a:rPr lang="it-IT" sz="1600" dirty="0">
                <a:solidFill>
                  <a:srgbClr val="00B050"/>
                </a:solidFill>
              </a:rPr>
              <a:t>]</a:t>
            </a:r>
          </a:p>
          <a:p>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endParaRPr lang="it-IT" sz="1600" dirty="0">
              <a:solidFill>
                <a:srgbClr val="0070C0"/>
              </a:solidFill>
            </a:endParaRPr>
          </a:p>
        </p:txBody>
      </p:sp>
      <p:sp>
        <p:nvSpPr>
          <p:cNvPr id="5" name="Titolo 1"/>
          <p:cNvSpPr txBox="1">
            <a:spLocks/>
          </p:cNvSpPr>
          <p:nvPr/>
        </p:nvSpPr>
        <p:spPr>
          <a:xfrm>
            <a:off x="459820" y="4987793"/>
            <a:ext cx="10532751" cy="50045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00B050"/>
                </a:solidFill>
              </a:rPr>
              <a:t>Le fonti</a:t>
            </a:r>
          </a:p>
          <a:p>
            <a:r>
              <a:rPr lang="it-IT" sz="1600" dirty="0" smtClean="0">
                <a:solidFill>
                  <a:srgbClr val="00B050"/>
                </a:solidFill>
              </a:rPr>
              <a:t/>
            </a:r>
            <a:br>
              <a:rPr lang="it-IT" sz="1600" dirty="0" smtClean="0">
                <a:solidFill>
                  <a:srgbClr val="00B050"/>
                </a:solidFill>
              </a:rPr>
            </a:br>
            <a:r>
              <a:rPr lang="it-IT" sz="1600" dirty="0" smtClean="0">
                <a:solidFill>
                  <a:srgbClr val="00B050"/>
                </a:solidFill>
              </a:rPr>
              <a:t/>
            </a:r>
            <a:br>
              <a:rPr lang="it-IT" sz="1600" dirty="0" smtClean="0">
                <a:solidFill>
                  <a:srgbClr val="00B050"/>
                </a:solidFill>
              </a:rPr>
            </a:br>
            <a:r>
              <a:rPr lang="it-IT" sz="1600" dirty="0" smtClean="0">
                <a:solidFill>
                  <a:srgbClr val="00B050"/>
                </a:solidFill>
              </a:rPr>
              <a:t/>
            </a:r>
            <a:br>
              <a:rPr lang="it-IT" sz="1600" dirty="0" smtClean="0">
                <a:solidFill>
                  <a:srgbClr val="00B050"/>
                </a:solidFill>
              </a:rPr>
            </a:br>
            <a:r>
              <a:rPr lang="it-IT" sz="1600" dirty="0" smtClean="0">
                <a:solidFill>
                  <a:srgbClr val="00B050"/>
                </a:solidFill>
              </a:rPr>
              <a:t/>
            </a:r>
            <a:br>
              <a:rPr lang="it-IT" sz="1600" dirty="0" smtClean="0">
                <a:solidFill>
                  <a:srgbClr val="00B050"/>
                </a:solidFill>
              </a:rPr>
            </a:br>
            <a:r>
              <a:rPr lang="it-IT" sz="1600" dirty="0" smtClean="0">
                <a:solidFill>
                  <a:srgbClr val="00B050"/>
                </a:solidFill>
              </a:rPr>
              <a:t/>
            </a:r>
            <a:br>
              <a:rPr lang="it-IT" sz="1600" dirty="0" smtClean="0">
                <a:solidFill>
                  <a:srgbClr val="00B050"/>
                </a:solidFill>
              </a:rPr>
            </a:br>
            <a:r>
              <a:rPr lang="it-IT" sz="1600" dirty="0" smtClean="0">
                <a:solidFill>
                  <a:srgbClr val="00B050"/>
                </a:solidFill>
              </a:rPr>
              <a:t/>
            </a:r>
            <a:br>
              <a:rPr lang="it-IT" sz="1600" dirty="0" smtClean="0">
                <a:solidFill>
                  <a:srgbClr val="00B050"/>
                </a:solidFill>
              </a:rPr>
            </a:br>
            <a:r>
              <a:rPr lang="it-IT" sz="1600" dirty="0" smtClean="0">
                <a:solidFill>
                  <a:srgbClr val="00B050"/>
                </a:solidFill>
              </a:rPr>
              <a:t> </a:t>
            </a:r>
            <a:br>
              <a:rPr lang="it-IT" sz="1600" dirty="0" smtClean="0">
                <a:solidFill>
                  <a:srgbClr val="00B050"/>
                </a:solidFill>
              </a:rPr>
            </a:br>
            <a:endParaRPr lang="it-IT" sz="1600" dirty="0">
              <a:solidFill>
                <a:srgbClr val="00B050"/>
              </a:solidFill>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8081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461969" y="965919"/>
            <a:ext cx="10532751" cy="4546242"/>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La struttura e il «disordine» dell’opera</a:t>
            </a:r>
            <a:r>
              <a:rPr lang="it-IT" sz="1600" dirty="0">
                <a:solidFill>
                  <a:srgbClr val="0070C0"/>
                </a:solidFill>
              </a:rPr>
              <a:t/>
            </a:r>
            <a:br>
              <a:rPr lang="it-IT" sz="1600" dirty="0">
                <a:solidFill>
                  <a:srgbClr val="0070C0"/>
                </a:solidFill>
              </a:rPr>
            </a:br>
            <a:r>
              <a:rPr lang="it-IT" sz="1600" dirty="0">
                <a:solidFill>
                  <a:srgbClr val="0070C0"/>
                </a:solidFill>
              </a:rPr>
              <a:t/>
            </a:r>
            <a:br>
              <a:rPr lang="it-IT" sz="1600" dirty="0">
                <a:solidFill>
                  <a:srgbClr val="0070C0"/>
                </a:solidFill>
              </a:rPr>
            </a:br>
            <a:r>
              <a:rPr lang="it-IT" sz="1600" dirty="0" smtClean="0">
                <a:solidFill>
                  <a:srgbClr val="0070C0"/>
                </a:solidFill>
              </a:rPr>
              <a:t>Lo </a:t>
            </a:r>
            <a:r>
              <a:rPr lang="it-IT" sz="1600" dirty="0">
                <a:solidFill>
                  <a:srgbClr val="0070C0"/>
                </a:solidFill>
              </a:rPr>
              <a:t>stesso </a:t>
            </a:r>
            <a:r>
              <a:rPr lang="it-IT" sz="1600" dirty="0" smtClean="0">
                <a:solidFill>
                  <a:srgbClr val="0070C0"/>
                </a:solidFill>
              </a:rPr>
              <a:t>Montesquieu  </a:t>
            </a:r>
            <a:r>
              <a:rPr lang="it-IT" sz="1600" dirty="0">
                <a:solidFill>
                  <a:srgbClr val="0070C0"/>
                </a:solidFill>
              </a:rPr>
              <a:t>si rese conto della disorganicità espositiva dell’opera ponendo in evidenza “l’immensità del suo argomento che abbraccia tutte le istituzioni in vigore tra gli uomini” </a:t>
            </a:r>
            <a:r>
              <a:rPr lang="it-IT" sz="1600" dirty="0">
                <a:solidFill>
                  <a:srgbClr val="00B050"/>
                </a:solidFill>
              </a:rPr>
              <a:t>(Montesquieu, </a:t>
            </a:r>
            <a:r>
              <a:rPr lang="it-IT" sz="1600" i="1" dirty="0">
                <a:solidFill>
                  <a:srgbClr val="00B050"/>
                </a:solidFill>
              </a:rPr>
              <a:t>Difesa dello Spirito delle Leggi</a:t>
            </a:r>
            <a:r>
              <a:rPr lang="it-IT" sz="1600" i="1" dirty="0" smtClean="0">
                <a:solidFill>
                  <a:srgbClr val="00B050"/>
                </a:solidFill>
              </a:rPr>
              <a:t>)</a:t>
            </a:r>
          </a:p>
          <a:p>
            <a:endParaRPr lang="it-IT" sz="1600" i="1" dirty="0" smtClean="0">
              <a:solidFill>
                <a:srgbClr val="0070C0"/>
              </a:solidFill>
            </a:endParaRPr>
          </a:p>
          <a:p>
            <a:endParaRPr lang="it-IT" sz="1600" i="1" dirty="0">
              <a:solidFill>
                <a:srgbClr val="0070C0"/>
              </a:solidFill>
            </a:endParaRPr>
          </a:p>
          <a:p>
            <a:r>
              <a:rPr lang="it-IT" sz="1600" dirty="0">
                <a:solidFill>
                  <a:srgbClr val="0070C0"/>
                </a:solidFill>
              </a:rPr>
              <a:t>F</a:t>
            </a:r>
            <a:r>
              <a:rPr lang="it-IT" sz="1600" dirty="0" smtClean="0">
                <a:solidFill>
                  <a:srgbClr val="0070C0"/>
                </a:solidFill>
              </a:rPr>
              <a:t>in </a:t>
            </a:r>
            <a:r>
              <a:rPr lang="it-IT" sz="1600" dirty="0">
                <a:solidFill>
                  <a:srgbClr val="0070C0"/>
                </a:solidFill>
              </a:rPr>
              <a:t>dalla sua prima edizione si è sottolineato il </a:t>
            </a:r>
            <a:r>
              <a:rPr lang="it-IT" sz="1600" b="1" u="sng" dirty="0">
                <a:solidFill>
                  <a:srgbClr val="0070C0"/>
                </a:solidFill>
              </a:rPr>
              <a:t>disordine</a:t>
            </a:r>
            <a:r>
              <a:rPr lang="it-IT" sz="1600" dirty="0">
                <a:solidFill>
                  <a:srgbClr val="0070C0"/>
                </a:solidFill>
              </a:rPr>
              <a:t> dello </a:t>
            </a:r>
            <a:r>
              <a:rPr lang="it-IT" sz="1600" i="1" dirty="0">
                <a:solidFill>
                  <a:srgbClr val="0070C0"/>
                </a:solidFill>
              </a:rPr>
              <a:t>Spirito</a:t>
            </a:r>
            <a:r>
              <a:rPr lang="it-IT" sz="1600" dirty="0">
                <a:solidFill>
                  <a:srgbClr val="0070C0"/>
                </a:solidFill>
              </a:rPr>
              <a:t>, tanto che lo stesso </a:t>
            </a:r>
            <a:r>
              <a:rPr lang="it-IT" sz="1600" b="1" u="sng" dirty="0">
                <a:solidFill>
                  <a:srgbClr val="00B050"/>
                </a:solidFill>
              </a:rPr>
              <a:t>D’Alembert</a:t>
            </a:r>
            <a:r>
              <a:rPr lang="it-IT" sz="1600" dirty="0">
                <a:solidFill>
                  <a:srgbClr val="00B050"/>
                </a:solidFill>
              </a:rPr>
              <a:t> </a:t>
            </a:r>
            <a:r>
              <a:rPr lang="it-IT" sz="1600" dirty="0" smtClean="0">
                <a:solidFill>
                  <a:srgbClr val="0070C0"/>
                </a:solidFill>
              </a:rPr>
              <a:t>ha </a:t>
            </a:r>
            <a:r>
              <a:rPr lang="it-IT" sz="1600" dirty="0">
                <a:solidFill>
                  <a:srgbClr val="0070C0"/>
                </a:solidFill>
              </a:rPr>
              <a:t>ritenuto di dover </a:t>
            </a:r>
            <a:r>
              <a:rPr lang="it-IT" sz="1600" i="1" dirty="0">
                <a:solidFill>
                  <a:srgbClr val="0070C0"/>
                </a:solidFill>
              </a:rPr>
              <a:t>“distinguere un disordine solo apparente da quello reale</a:t>
            </a:r>
            <a:r>
              <a:rPr lang="it-IT" sz="1600" i="1" dirty="0" smtClean="0">
                <a:solidFill>
                  <a:srgbClr val="0070C0"/>
                </a:solidFill>
              </a:rPr>
              <a:t>”</a:t>
            </a:r>
            <a:r>
              <a:rPr lang="it-IT" sz="1600" dirty="0">
                <a:solidFill>
                  <a:srgbClr val="0070C0"/>
                </a:solidFill>
              </a:rPr>
              <a:t> </a:t>
            </a:r>
            <a:r>
              <a:rPr lang="it-IT" sz="1600" dirty="0">
                <a:solidFill>
                  <a:srgbClr val="00B050"/>
                </a:solidFill>
              </a:rPr>
              <a:t>(</a:t>
            </a:r>
            <a:r>
              <a:rPr lang="it-IT" sz="1600" i="1" dirty="0" err="1">
                <a:solidFill>
                  <a:srgbClr val="00B050"/>
                </a:solidFill>
              </a:rPr>
              <a:t>Eloge</a:t>
            </a:r>
            <a:r>
              <a:rPr lang="it-IT" sz="1600" i="1" dirty="0">
                <a:solidFill>
                  <a:srgbClr val="00B050"/>
                </a:solidFill>
              </a:rPr>
              <a:t> de M</a:t>
            </a:r>
            <a:r>
              <a:rPr lang="it-IT" sz="1600" dirty="0">
                <a:solidFill>
                  <a:srgbClr val="00B050"/>
                </a:solidFill>
              </a:rPr>
              <a:t>, in </a:t>
            </a:r>
            <a:r>
              <a:rPr lang="it-IT" sz="1600" i="1" dirty="0">
                <a:solidFill>
                  <a:srgbClr val="00B050"/>
                </a:solidFill>
              </a:rPr>
              <a:t>Enciclopedie</a:t>
            </a:r>
            <a:r>
              <a:rPr lang="it-IT" sz="1600" dirty="0">
                <a:solidFill>
                  <a:srgbClr val="00B050"/>
                </a:solidFill>
              </a:rPr>
              <a:t>, vol. V, 1751</a:t>
            </a:r>
            <a:r>
              <a:rPr lang="it-IT" sz="1600" dirty="0" smtClean="0">
                <a:solidFill>
                  <a:srgbClr val="00B050"/>
                </a:solidFill>
              </a:rPr>
              <a:t>)</a:t>
            </a:r>
          </a:p>
          <a:p>
            <a:endParaRPr lang="it-IT" sz="1600" dirty="0">
              <a:solidFill>
                <a:srgbClr val="0070C0"/>
              </a:solidFill>
            </a:endParaRPr>
          </a:p>
          <a:p>
            <a:pPr lvl="0"/>
            <a:r>
              <a:rPr lang="it-IT" sz="1600" b="1" u="sng" cap="small" dirty="0">
                <a:solidFill>
                  <a:srgbClr val="0070C0"/>
                </a:solidFill>
              </a:rPr>
              <a:t>disordine   reale:</a:t>
            </a:r>
            <a:endParaRPr lang="it-IT" sz="1600" b="1" u="sng" dirty="0">
              <a:solidFill>
                <a:srgbClr val="0070C0"/>
              </a:solidFill>
            </a:endParaRPr>
          </a:p>
          <a:p>
            <a:r>
              <a:rPr lang="it-IT" sz="1600" cap="small" dirty="0">
                <a:solidFill>
                  <a:srgbClr val="0070C0"/>
                </a:solidFill>
              </a:rPr>
              <a:t> </a:t>
            </a:r>
            <a:r>
              <a:rPr lang="it-IT" sz="1600" cap="small" dirty="0" smtClean="0">
                <a:solidFill>
                  <a:srgbClr val="0070C0"/>
                </a:solidFill>
              </a:rPr>
              <a:t>- </a:t>
            </a:r>
            <a:r>
              <a:rPr lang="it-IT" sz="1600" dirty="0" smtClean="0">
                <a:solidFill>
                  <a:srgbClr val="0070C0"/>
                </a:solidFill>
              </a:rPr>
              <a:t>quando </a:t>
            </a:r>
            <a:r>
              <a:rPr lang="it-IT" sz="1600" dirty="0">
                <a:solidFill>
                  <a:srgbClr val="0070C0"/>
                </a:solidFill>
              </a:rPr>
              <a:t>la successione delle idee non è osservata  tanto che il lettore dopo innumerevoli svolte si trova al punto di partenza</a:t>
            </a:r>
          </a:p>
          <a:p>
            <a:r>
              <a:rPr lang="it-IT" sz="1600" b="1" cap="small" dirty="0">
                <a:solidFill>
                  <a:srgbClr val="0070C0"/>
                </a:solidFill>
              </a:rPr>
              <a:t> </a:t>
            </a:r>
            <a:endParaRPr lang="it-IT" sz="1600" b="1" dirty="0">
              <a:solidFill>
                <a:srgbClr val="0070C0"/>
              </a:solidFill>
            </a:endParaRPr>
          </a:p>
          <a:p>
            <a:pPr lvl="0"/>
            <a:r>
              <a:rPr lang="it-IT" sz="1600" b="1" u="sng" cap="small" dirty="0">
                <a:solidFill>
                  <a:srgbClr val="0070C0"/>
                </a:solidFill>
              </a:rPr>
              <a:t>disordine   solo apparente:</a:t>
            </a:r>
            <a:endParaRPr lang="it-IT" sz="1600" b="1" u="sng" dirty="0">
              <a:solidFill>
                <a:srgbClr val="0070C0"/>
              </a:solidFill>
            </a:endParaRPr>
          </a:p>
          <a:p>
            <a:r>
              <a:rPr lang="it-IT" sz="1600" cap="small" dirty="0">
                <a:solidFill>
                  <a:srgbClr val="0070C0"/>
                </a:solidFill>
              </a:rPr>
              <a:t> </a:t>
            </a:r>
            <a:r>
              <a:rPr lang="it-IT" sz="1600" cap="small" dirty="0" smtClean="0">
                <a:solidFill>
                  <a:srgbClr val="0070C0"/>
                </a:solidFill>
              </a:rPr>
              <a:t>- </a:t>
            </a:r>
            <a:r>
              <a:rPr lang="it-IT" sz="1600" dirty="0" smtClean="0">
                <a:solidFill>
                  <a:srgbClr val="0070C0"/>
                </a:solidFill>
              </a:rPr>
              <a:t>quando l’Autore</a:t>
            </a:r>
            <a:r>
              <a:rPr lang="it-IT" sz="1600" dirty="0">
                <a:solidFill>
                  <a:srgbClr val="0070C0"/>
                </a:solidFill>
              </a:rPr>
              <a:t>, mettendo al loro vero posto le idee </a:t>
            </a:r>
            <a:r>
              <a:rPr lang="it-IT" sz="1600" dirty="0" smtClean="0">
                <a:solidFill>
                  <a:srgbClr val="0070C0"/>
                </a:solidFill>
              </a:rPr>
              <a:t>di </a:t>
            </a:r>
            <a:r>
              <a:rPr lang="it-IT" sz="1600" dirty="0">
                <a:solidFill>
                  <a:srgbClr val="0070C0"/>
                </a:solidFill>
              </a:rPr>
              <a:t>cui fa uso, lascia ai lettori il compito di collegarle con le idee intermedie</a:t>
            </a:r>
          </a:p>
          <a:p>
            <a:r>
              <a:rPr lang="it-IT" sz="1600" b="1" i="1" dirty="0">
                <a:solidFill>
                  <a:srgbClr val="0070C0"/>
                </a:solidFill>
              </a:rPr>
              <a:t> </a:t>
            </a:r>
            <a:endParaRPr lang="it-IT" sz="1600" dirty="0">
              <a:solidFill>
                <a:srgbClr val="0070C0"/>
              </a:solidFill>
            </a:endParaRPr>
          </a:p>
          <a:p>
            <a:endParaRPr lang="it-IT" sz="1600" dirty="0">
              <a:solidFill>
                <a:srgbClr val="0070C0"/>
              </a:solidFill>
            </a:endParaRPr>
          </a:p>
          <a:p>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t>
            </a:r>
            <a:br>
              <a:rPr lang="it-IT" sz="1600" dirty="0" smtClean="0">
                <a:solidFill>
                  <a:srgbClr val="0070C0"/>
                </a:solidFill>
              </a:rPr>
            </a:br>
            <a:endParaRPr lang="it-IT" sz="1600" dirty="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9911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575730" y="1149894"/>
            <a:ext cx="10532751" cy="4735752"/>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Il duplice disegno di Montesquieu</a:t>
            </a:r>
            <a:r>
              <a:rPr lang="it-IT" sz="1200" b="1" dirty="0" smtClean="0">
                <a:solidFill>
                  <a:srgbClr val="FF0000"/>
                </a:solidFill>
              </a:rPr>
              <a:t> </a:t>
            </a:r>
          </a:p>
          <a:p>
            <a:r>
              <a:rPr lang="it-IT" sz="1200" b="1" dirty="0" smtClean="0">
                <a:solidFill>
                  <a:srgbClr val="0070C0"/>
                </a:solidFill>
              </a:rPr>
              <a:t>[</a:t>
            </a:r>
            <a:r>
              <a:rPr lang="it-IT" sz="1200" b="1" i="1" dirty="0">
                <a:solidFill>
                  <a:srgbClr val="0070C0"/>
                </a:solidFill>
              </a:rPr>
              <a:t>Robert </a:t>
            </a:r>
            <a:r>
              <a:rPr lang="it-IT" sz="1200" b="1" i="1" dirty="0" err="1" smtClean="0">
                <a:solidFill>
                  <a:srgbClr val="0070C0"/>
                </a:solidFill>
              </a:rPr>
              <a:t>Derathé</a:t>
            </a:r>
            <a:r>
              <a:rPr lang="it-IT" sz="1200" b="1" i="1" dirty="0" smtClean="0">
                <a:solidFill>
                  <a:srgbClr val="0070C0"/>
                </a:solidFill>
              </a:rPr>
              <a:t>]</a:t>
            </a:r>
            <a:endParaRPr lang="it-IT" sz="1200" b="1" dirty="0">
              <a:solidFill>
                <a:srgbClr val="0070C0"/>
              </a:solidFill>
            </a:endParaRPr>
          </a:p>
          <a:p>
            <a:endParaRPr lang="it-IT" sz="1600" b="1" u="sng" dirty="0" smtClean="0">
              <a:solidFill>
                <a:srgbClr val="0070C0"/>
              </a:solidFill>
            </a:endParaRPr>
          </a:p>
          <a:p>
            <a:pPr lvl="0"/>
            <a:r>
              <a:rPr lang="it-IT" sz="1600" b="1" dirty="0" smtClean="0">
                <a:solidFill>
                  <a:srgbClr val="FF0000"/>
                </a:solidFill>
              </a:rPr>
              <a:t>il </a:t>
            </a:r>
            <a:r>
              <a:rPr lang="it-IT" sz="1600" b="1" dirty="0">
                <a:solidFill>
                  <a:srgbClr val="FF0000"/>
                </a:solidFill>
              </a:rPr>
              <a:t>suo scopo esplicito</a:t>
            </a:r>
            <a:endParaRPr lang="it-IT" sz="1600" dirty="0">
              <a:solidFill>
                <a:srgbClr val="FF0000"/>
              </a:solidFill>
            </a:endParaRPr>
          </a:p>
          <a:p>
            <a:r>
              <a:rPr lang="it-IT" sz="1600" b="1" dirty="0" smtClean="0">
                <a:solidFill>
                  <a:srgbClr val="0070C0"/>
                </a:solidFill>
              </a:rPr>
              <a:t>è </a:t>
            </a:r>
            <a:r>
              <a:rPr lang="it-IT" sz="1600" b="1" dirty="0">
                <a:solidFill>
                  <a:srgbClr val="0070C0"/>
                </a:solidFill>
              </a:rPr>
              <a:t>di dimostrare che le legislazioni positive dei diversi popoli non sono né arbitrarie né puramente convenzionali </a:t>
            </a:r>
          </a:p>
          <a:p>
            <a:r>
              <a:rPr lang="it-IT" sz="1400" b="1" i="1" dirty="0">
                <a:solidFill>
                  <a:srgbClr val="00B050"/>
                </a:solidFill>
              </a:rPr>
              <a:t>le leggi sono i rapporti necessari che derivano dalla natura delle cose</a:t>
            </a:r>
            <a:r>
              <a:rPr lang="it-IT" sz="1200" b="1" i="1" dirty="0" smtClean="0">
                <a:solidFill>
                  <a:srgbClr val="00B050"/>
                </a:solidFill>
              </a:rPr>
              <a:t>………</a:t>
            </a:r>
          </a:p>
          <a:p>
            <a:endParaRPr lang="it-IT" sz="1200" b="1" i="1" dirty="0">
              <a:solidFill>
                <a:srgbClr val="00B050"/>
              </a:solidFill>
            </a:endParaRPr>
          </a:p>
          <a:p>
            <a:r>
              <a:rPr lang="it-IT" sz="1400" b="1" i="1" dirty="0">
                <a:solidFill>
                  <a:srgbClr val="00B050"/>
                </a:solidFill>
              </a:rPr>
              <a:t>le leggi umane dipendono da una molteplicità di fattori:</a:t>
            </a:r>
          </a:p>
          <a:p>
            <a:pPr marL="628650" lvl="1" indent="-171450">
              <a:buFont typeface="Arial" panose="020B0604020202020204" pitchFamily="34" charset="0"/>
              <a:buChar char="•"/>
            </a:pPr>
            <a:r>
              <a:rPr lang="it-IT" sz="1200" b="1" i="1" dirty="0">
                <a:solidFill>
                  <a:srgbClr val="0070C0"/>
                </a:solidFill>
                <a:latin typeface="+mj-lt"/>
                <a:ea typeface="+mj-ea"/>
                <a:cs typeface="+mj-cs"/>
              </a:rPr>
              <a:t>dalla natura e dal principio che regge il governo;</a:t>
            </a:r>
          </a:p>
          <a:p>
            <a:pPr marL="628650" lvl="1" indent="-171450">
              <a:buFont typeface="Arial" panose="020B0604020202020204" pitchFamily="34" charset="0"/>
              <a:buChar char="•"/>
            </a:pPr>
            <a:r>
              <a:rPr lang="it-IT" sz="1200" b="1" i="1" dirty="0">
                <a:solidFill>
                  <a:srgbClr val="0070C0"/>
                </a:solidFill>
                <a:latin typeface="+mj-lt"/>
                <a:ea typeface="+mj-ea"/>
                <a:cs typeface="+mj-cs"/>
              </a:rPr>
              <a:t>dalla conformazione fisica del paese;</a:t>
            </a:r>
          </a:p>
          <a:p>
            <a:pPr marL="628650" lvl="1" indent="-171450">
              <a:buFont typeface="Arial" panose="020B0604020202020204" pitchFamily="34" charset="0"/>
              <a:buChar char="•"/>
            </a:pPr>
            <a:r>
              <a:rPr lang="it-IT" sz="1200" b="1" i="1" dirty="0">
                <a:solidFill>
                  <a:srgbClr val="0070C0"/>
                </a:solidFill>
                <a:latin typeface="+mj-lt"/>
                <a:ea typeface="+mj-ea"/>
                <a:cs typeface="+mj-cs"/>
              </a:rPr>
              <a:t>dalla morfologia del territorio;</a:t>
            </a:r>
          </a:p>
          <a:p>
            <a:pPr marL="628650" lvl="1" indent="-171450">
              <a:buFont typeface="Arial" panose="020B0604020202020204" pitchFamily="34" charset="0"/>
              <a:buChar char="•"/>
            </a:pPr>
            <a:r>
              <a:rPr lang="it-IT" sz="1200" b="1" i="1" dirty="0">
                <a:solidFill>
                  <a:srgbClr val="0070C0"/>
                </a:solidFill>
                <a:latin typeface="+mj-lt"/>
                <a:ea typeface="+mj-ea"/>
                <a:cs typeface="+mj-cs"/>
              </a:rPr>
              <a:t>dal clima e dalla natura del terreno;</a:t>
            </a:r>
          </a:p>
          <a:p>
            <a:pPr marL="628650" lvl="1" indent="-171450">
              <a:buFont typeface="Arial" panose="020B0604020202020204" pitchFamily="34" charset="0"/>
              <a:buChar char="•"/>
            </a:pPr>
            <a:r>
              <a:rPr lang="it-IT" sz="1200" b="1" i="1" dirty="0">
                <a:solidFill>
                  <a:srgbClr val="0070C0"/>
                </a:solidFill>
                <a:latin typeface="+mj-lt"/>
                <a:ea typeface="+mj-ea"/>
                <a:cs typeface="+mj-cs"/>
              </a:rPr>
              <a:t>dal tipo di vita dei popoli;</a:t>
            </a:r>
          </a:p>
          <a:p>
            <a:pPr marL="628650" lvl="1" indent="-171450">
              <a:buFont typeface="Arial" panose="020B0604020202020204" pitchFamily="34" charset="0"/>
              <a:buChar char="•"/>
            </a:pPr>
            <a:r>
              <a:rPr lang="it-IT" sz="1200" b="1" i="1" dirty="0">
                <a:solidFill>
                  <a:srgbClr val="0070C0"/>
                </a:solidFill>
                <a:latin typeface="+mj-lt"/>
                <a:ea typeface="+mj-ea"/>
                <a:cs typeface="+mj-cs"/>
              </a:rPr>
              <a:t>dalla religione degli abitanti e dai loro costumi..</a:t>
            </a:r>
            <a:r>
              <a:rPr lang="it-IT" sz="1200" b="1" i="1" dirty="0" err="1">
                <a:solidFill>
                  <a:srgbClr val="0070C0"/>
                </a:solidFill>
                <a:latin typeface="+mj-lt"/>
                <a:ea typeface="+mj-ea"/>
                <a:cs typeface="+mj-cs"/>
              </a:rPr>
              <a:t>etc</a:t>
            </a:r>
            <a:endParaRPr lang="it-IT" sz="1200" b="1" i="1" dirty="0">
              <a:solidFill>
                <a:srgbClr val="0070C0"/>
              </a:solidFill>
              <a:latin typeface="+mj-lt"/>
              <a:ea typeface="+mj-ea"/>
              <a:cs typeface="+mj-cs"/>
            </a:endParaRPr>
          </a:p>
          <a:p>
            <a:endParaRPr lang="it-IT" sz="1600" b="1" u="sng" dirty="0">
              <a:solidFill>
                <a:srgbClr val="0070C0"/>
              </a:solidFill>
            </a:endParaRPr>
          </a:p>
          <a:p>
            <a:r>
              <a:rPr lang="it-IT" sz="1600" b="1" u="sng" dirty="0">
                <a:solidFill>
                  <a:srgbClr val="0070C0"/>
                </a:solidFill>
              </a:rPr>
              <a:t>lo spirito delle leggi “consiste nei diversi rapporti che le leggi possono avere con queste diverse ‘cose’”</a:t>
            </a:r>
          </a:p>
          <a:p>
            <a:pPr lvl="0"/>
            <a:r>
              <a:rPr lang="it-IT" sz="1600" dirty="0" smtClean="0">
                <a:solidFill>
                  <a:srgbClr val="0070C0"/>
                </a:solidFill>
              </a:rPr>
              <a:t/>
            </a:r>
            <a:br>
              <a:rPr lang="it-IT" sz="1600" dirty="0" smtClean="0">
                <a:solidFill>
                  <a:srgbClr val="0070C0"/>
                </a:solidFill>
              </a:rPr>
            </a:br>
            <a:r>
              <a:rPr lang="it-IT" sz="1600" b="1" dirty="0" smtClean="0">
                <a:solidFill>
                  <a:srgbClr val="0070C0"/>
                </a:solidFill>
              </a:rPr>
              <a:t> </a:t>
            </a:r>
            <a:r>
              <a:rPr lang="it-IT" sz="1600" b="1" dirty="0">
                <a:solidFill>
                  <a:srgbClr val="0070C0"/>
                </a:solidFill>
              </a:rPr>
              <a:t>il suo scopo implicito</a:t>
            </a:r>
          </a:p>
          <a:p>
            <a:r>
              <a:rPr lang="it-IT" sz="1600" b="1" u="sng" dirty="0" smtClean="0">
                <a:solidFill>
                  <a:srgbClr val="0070C0"/>
                </a:solidFill>
              </a:rPr>
              <a:t>è </a:t>
            </a:r>
            <a:r>
              <a:rPr lang="it-IT" sz="1600" b="1" u="sng" dirty="0">
                <a:solidFill>
                  <a:srgbClr val="0070C0"/>
                </a:solidFill>
              </a:rPr>
              <a:t>la riforma della monarchia francese, che deve recuperare il suo carattere di governo moderato</a:t>
            </a:r>
            <a:r>
              <a:rPr lang="it-IT" sz="1600" b="1" dirty="0">
                <a:solidFill>
                  <a:srgbClr val="0070C0"/>
                </a:solidFill>
              </a:rPr>
              <a:t>, che </a:t>
            </a:r>
            <a:r>
              <a:rPr lang="it-IT" sz="1600" b="1" dirty="0" smtClean="0">
                <a:solidFill>
                  <a:srgbClr val="0070C0"/>
                </a:solidFill>
              </a:rPr>
              <a:t>sta rischiando di </a:t>
            </a:r>
            <a:r>
              <a:rPr lang="it-IT" sz="1600" b="1" dirty="0">
                <a:solidFill>
                  <a:srgbClr val="0070C0"/>
                </a:solidFill>
              </a:rPr>
              <a:t>perdere sotto il regno di Luigi XIV.</a:t>
            </a:r>
            <a:endParaRPr lang="it-IT" sz="1600" dirty="0">
              <a:solidFill>
                <a:srgbClr val="0070C0"/>
              </a:solidFill>
            </a:endParaRPr>
          </a:p>
          <a:p>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t>
            </a:r>
            <a:br>
              <a:rPr lang="it-IT" sz="1600" dirty="0" smtClean="0">
                <a:solidFill>
                  <a:srgbClr val="0070C0"/>
                </a:solidFill>
              </a:rPr>
            </a:br>
            <a:endParaRPr lang="it-IT" sz="1600"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8996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575730" y="879435"/>
            <a:ext cx="10532751" cy="4735752"/>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Le leggi positive</a:t>
            </a:r>
            <a:endParaRPr lang="it-IT" sz="1200" b="1" dirty="0" smtClean="0">
              <a:solidFill>
                <a:srgbClr val="FF0000"/>
              </a:solidFill>
            </a:endParaRPr>
          </a:p>
          <a:p>
            <a:endParaRPr lang="it-IT" sz="1200" b="1" dirty="0">
              <a:solidFill>
                <a:srgbClr val="0070C0"/>
              </a:solidFill>
            </a:endParaRPr>
          </a:p>
          <a:p>
            <a:endParaRPr lang="it-IT" sz="1600" b="1" u="sng" dirty="0" smtClean="0">
              <a:solidFill>
                <a:srgbClr val="0070C0"/>
              </a:solidFill>
            </a:endParaRPr>
          </a:p>
          <a:p>
            <a:r>
              <a:rPr lang="it-IT" sz="1600" dirty="0">
                <a:solidFill>
                  <a:srgbClr val="0070C0"/>
                </a:solidFill>
              </a:rPr>
              <a:t>La fondazione della società comporta uno stato di guerra latente sia fra gli Stati, sia fra gli individui della stessa società.</a:t>
            </a:r>
          </a:p>
          <a:p>
            <a:r>
              <a:rPr lang="it-IT" sz="1600" u="sng" dirty="0">
                <a:solidFill>
                  <a:srgbClr val="0070C0"/>
                </a:solidFill>
              </a:rPr>
              <a:t>È da questo stato di guerra che hanno origine le leggi positive </a:t>
            </a:r>
            <a:r>
              <a:rPr lang="it-IT" sz="1400" dirty="0" smtClean="0">
                <a:solidFill>
                  <a:srgbClr val="0070C0"/>
                </a:solidFill>
              </a:rPr>
              <a:t/>
            </a:r>
            <a:br>
              <a:rPr lang="it-IT" sz="1400" dirty="0" smtClean="0">
                <a:solidFill>
                  <a:srgbClr val="0070C0"/>
                </a:solidFill>
              </a:rPr>
            </a:br>
            <a:r>
              <a:rPr lang="it-IT" sz="1400" dirty="0" smtClean="0">
                <a:solidFill>
                  <a:srgbClr val="0070C0"/>
                </a:solidFill>
              </a:rPr>
              <a:t> </a:t>
            </a:r>
            <a:r>
              <a:rPr lang="it-IT" sz="1400" b="1" dirty="0">
                <a:solidFill>
                  <a:srgbClr val="0070C0"/>
                </a:solidFill>
              </a:rPr>
              <a:t> </a:t>
            </a:r>
            <a:endParaRPr lang="it-IT" sz="1600" dirty="0">
              <a:solidFill>
                <a:srgbClr val="0070C0"/>
              </a:solidFill>
            </a:endParaRPr>
          </a:p>
          <a:p>
            <a:r>
              <a:rPr lang="it-IT" sz="1600" dirty="0">
                <a:solidFill>
                  <a:srgbClr val="0070C0"/>
                </a:solidFill>
              </a:rPr>
              <a:t> </a:t>
            </a:r>
            <a:r>
              <a:rPr lang="it-IT" sz="1600" dirty="0" smtClean="0">
                <a:solidFill>
                  <a:srgbClr val="0070C0"/>
                </a:solidFill>
                <a:latin typeface="+mj-lt"/>
                <a:ea typeface="+mj-ea"/>
                <a:cs typeface="+mj-cs"/>
              </a:rPr>
              <a:t>il </a:t>
            </a:r>
            <a:r>
              <a:rPr lang="it-IT" sz="1600" dirty="0">
                <a:solidFill>
                  <a:srgbClr val="0070C0"/>
                </a:solidFill>
                <a:latin typeface="+mj-lt"/>
                <a:ea typeface="+mj-ea"/>
                <a:cs typeface="+mj-cs"/>
              </a:rPr>
              <a:t>diritto delle genti </a:t>
            </a:r>
            <a:r>
              <a:rPr lang="it-IT" sz="1600" dirty="0">
                <a:solidFill>
                  <a:srgbClr val="0070C0"/>
                </a:solidFill>
                <a:latin typeface="+mj-lt"/>
                <a:ea typeface="+mj-ea"/>
                <a:cs typeface="+mj-cs"/>
                <a:sym typeface="Symbol"/>
              </a:rPr>
              <a:t></a:t>
            </a:r>
            <a:r>
              <a:rPr lang="it-IT" sz="1600" dirty="0">
                <a:solidFill>
                  <a:srgbClr val="0070C0"/>
                </a:solidFill>
                <a:latin typeface="+mj-lt"/>
                <a:ea typeface="+mj-ea"/>
                <a:cs typeface="+mj-cs"/>
              </a:rPr>
              <a:t> regola le relazioni tra i popoli</a:t>
            </a:r>
          </a:p>
          <a:p>
            <a:r>
              <a:rPr lang="it-IT" sz="1600" dirty="0">
                <a:solidFill>
                  <a:srgbClr val="0070C0"/>
                </a:solidFill>
              </a:rPr>
              <a:t> </a:t>
            </a:r>
            <a:r>
              <a:rPr lang="it-IT" sz="1600" dirty="0" smtClean="0">
                <a:solidFill>
                  <a:srgbClr val="0070C0"/>
                </a:solidFill>
                <a:latin typeface="+mj-lt"/>
                <a:ea typeface="+mj-ea"/>
                <a:cs typeface="+mj-cs"/>
              </a:rPr>
              <a:t>il </a:t>
            </a:r>
            <a:r>
              <a:rPr lang="it-IT" sz="1600" dirty="0">
                <a:solidFill>
                  <a:srgbClr val="0070C0"/>
                </a:solidFill>
                <a:latin typeface="+mj-lt"/>
                <a:ea typeface="+mj-ea"/>
                <a:cs typeface="+mj-cs"/>
              </a:rPr>
              <a:t>diritto politico </a:t>
            </a:r>
            <a:r>
              <a:rPr lang="it-IT" sz="1600" dirty="0">
                <a:solidFill>
                  <a:srgbClr val="0070C0"/>
                </a:solidFill>
                <a:latin typeface="+mj-lt"/>
                <a:ea typeface="+mj-ea"/>
                <a:cs typeface="+mj-cs"/>
                <a:sym typeface="Symbol"/>
              </a:rPr>
              <a:t></a:t>
            </a:r>
            <a:r>
              <a:rPr lang="it-IT" sz="1600" dirty="0">
                <a:solidFill>
                  <a:srgbClr val="0070C0"/>
                </a:solidFill>
                <a:latin typeface="+mj-lt"/>
                <a:ea typeface="+mj-ea"/>
                <a:cs typeface="+mj-cs"/>
              </a:rPr>
              <a:t> regola le relazioni tra governanti e governati </a:t>
            </a:r>
          </a:p>
          <a:p>
            <a:r>
              <a:rPr lang="it-IT" sz="1600" dirty="0">
                <a:solidFill>
                  <a:srgbClr val="0070C0"/>
                </a:solidFill>
              </a:rPr>
              <a:t> </a:t>
            </a:r>
            <a:r>
              <a:rPr lang="it-IT" sz="1600" dirty="0" smtClean="0">
                <a:solidFill>
                  <a:srgbClr val="0070C0"/>
                </a:solidFill>
                <a:latin typeface="+mj-lt"/>
                <a:ea typeface="+mj-ea"/>
                <a:cs typeface="+mj-cs"/>
              </a:rPr>
              <a:t>il </a:t>
            </a:r>
            <a:r>
              <a:rPr lang="it-IT" sz="1600" dirty="0">
                <a:solidFill>
                  <a:srgbClr val="0070C0"/>
                </a:solidFill>
                <a:latin typeface="+mj-lt"/>
                <a:ea typeface="+mj-ea"/>
                <a:cs typeface="+mj-cs"/>
              </a:rPr>
              <a:t>diritto civile </a:t>
            </a:r>
            <a:r>
              <a:rPr lang="it-IT" sz="1600" dirty="0">
                <a:solidFill>
                  <a:srgbClr val="0070C0"/>
                </a:solidFill>
                <a:latin typeface="+mj-lt"/>
                <a:ea typeface="+mj-ea"/>
                <a:cs typeface="+mj-cs"/>
                <a:sym typeface="Symbol"/>
              </a:rPr>
              <a:t></a:t>
            </a:r>
            <a:r>
              <a:rPr lang="it-IT" sz="1600" dirty="0">
                <a:solidFill>
                  <a:srgbClr val="0070C0"/>
                </a:solidFill>
                <a:latin typeface="+mj-lt"/>
                <a:ea typeface="+mj-ea"/>
                <a:cs typeface="+mj-cs"/>
              </a:rPr>
              <a:t> regola i rapporti tra tutti i cittadini tra loro</a:t>
            </a:r>
          </a:p>
          <a:p>
            <a:r>
              <a:rPr lang="it-IT" sz="1600" dirty="0">
                <a:solidFill>
                  <a:srgbClr val="0070C0"/>
                </a:solidFill>
              </a:rPr>
              <a:t>  </a:t>
            </a:r>
          </a:p>
          <a:p>
            <a:r>
              <a:rPr lang="it-IT" sz="1600" b="1" u="sng" dirty="0">
                <a:solidFill>
                  <a:srgbClr val="0070C0"/>
                </a:solidFill>
              </a:rPr>
              <a:t>il governo più conforme alla natura è quello il cui particolare carattere si accorda meglio al carattere del popolo per cui è stabilito</a:t>
            </a:r>
          </a:p>
          <a:p>
            <a:r>
              <a:rPr lang="it-IT" sz="1400" b="1" dirty="0">
                <a:solidFill>
                  <a:srgbClr val="0070C0"/>
                </a:solidFill>
              </a:rPr>
              <a:t> </a:t>
            </a:r>
            <a:endParaRPr lang="it-IT" sz="1400" b="1" dirty="0" smtClean="0">
              <a:solidFill>
                <a:srgbClr val="0070C0"/>
              </a:solidFill>
            </a:endParaRPr>
          </a:p>
          <a:p>
            <a:endParaRPr lang="it-IT" sz="1400" b="1" dirty="0">
              <a:solidFill>
                <a:srgbClr val="0070C0"/>
              </a:solidFill>
            </a:endParaRPr>
          </a:p>
          <a:p>
            <a:r>
              <a:rPr lang="it-IT" sz="1400" b="1" dirty="0" smtClean="0">
                <a:solidFill>
                  <a:srgbClr val="0070C0"/>
                </a:solidFill>
              </a:rPr>
              <a:t>Pertanto</a:t>
            </a:r>
            <a:endParaRPr lang="it-IT" sz="1400" dirty="0">
              <a:solidFill>
                <a:srgbClr val="0070C0"/>
              </a:solidFill>
            </a:endParaRPr>
          </a:p>
          <a:p>
            <a:r>
              <a:rPr lang="it-IT" sz="1400" b="1" i="1" dirty="0">
                <a:solidFill>
                  <a:srgbClr val="0070C0"/>
                </a:solidFill>
              </a:rPr>
              <a:t>«le leggi devono essere talmente adatte ai popoli per i quali sono state istituite, che è incertissimo che quelle di una nazione possano convenire a un’altra»</a:t>
            </a:r>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35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txBox="1">
            <a:spLocks/>
          </p:cNvSpPr>
          <p:nvPr/>
        </p:nvSpPr>
        <p:spPr>
          <a:xfrm>
            <a:off x="575730" y="918073"/>
            <a:ext cx="10532751" cy="1941038"/>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La teoria dei governi </a:t>
            </a:r>
            <a:endParaRPr lang="it-IT" sz="1200" b="1" dirty="0" smtClean="0">
              <a:solidFill>
                <a:srgbClr val="FF0000"/>
              </a:solidFill>
            </a:endParaRPr>
          </a:p>
          <a:p>
            <a:endParaRPr lang="it-IT" sz="1200" b="1" dirty="0">
              <a:solidFill>
                <a:srgbClr val="0070C0"/>
              </a:solidFill>
            </a:endParaRPr>
          </a:p>
          <a:p>
            <a:r>
              <a:rPr lang="it-IT" sz="1400" dirty="0" smtClean="0">
                <a:solidFill>
                  <a:srgbClr val="0070C0"/>
                </a:solidFill>
              </a:rPr>
              <a:t>Attraverso </a:t>
            </a:r>
            <a:r>
              <a:rPr lang="it-IT" sz="1400" dirty="0">
                <a:solidFill>
                  <a:srgbClr val="0070C0"/>
                </a:solidFill>
              </a:rPr>
              <a:t>l’analisi del diritto politico Montesquieu formula la teoria delle forme di governo, imperniata sul principio che un governo è conforme alla natura solo quando concorda con la disposizione del popolo per cui è stato </a:t>
            </a:r>
            <a:r>
              <a:rPr lang="it-IT" sz="1400" dirty="0" smtClean="0">
                <a:solidFill>
                  <a:srgbClr val="0070C0"/>
                </a:solidFill>
              </a:rPr>
              <a:t>creato.</a:t>
            </a:r>
          </a:p>
          <a:p>
            <a:endParaRPr lang="it-IT" sz="1600" dirty="0">
              <a:solidFill>
                <a:srgbClr val="0070C0"/>
              </a:solidFill>
            </a:endParaRPr>
          </a:p>
          <a:p>
            <a:r>
              <a:rPr lang="it-IT" sz="1600" b="1" u="dbl" dirty="0">
                <a:solidFill>
                  <a:srgbClr val="0070C0"/>
                </a:solidFill>
              </a:rPr>
              <a:t>Differenza tra natura del governo e suo principio</a:t>
            </a:r>
            <a:r>
              <a:rPr lang="it-IT" sz="1600" b="1" dirty="0" smtClean="0">
                <a:solidFill>
                  <a:srgbClr val="0070C0"/>
                </a:solidFill>
              </a:rPr>
              <a:t>:</a:t>
            </a:r>
          </a:p>
          <a:p>
            <a:pPr lvl="0"/>
            <a:r>
              <a:rPr lang="it-IT" sz="1600" b="1" u="dbl" dirty="0" smtClean="0">
                <a:solidFill>
                  <a:srgbClr val="0070C0"/>
                </a:solidFill>
              </a:rPr>
              <a:t>la </a:t>
            </a:r>
            <a:r>
              <a:rPr lang="it-IT" sz="1600" b="1" u="dbl" dirty="0">
                <a:solidFill>
                  <a:srgbClr val="0070C0"/>
                </a:solidFill>
              </a:rPr>
              <a:t>natura</a:t>
            </a:r>
            <a:r>
              <a:rPr lang="it-IT" sz="1600" b="1" u="dbl" dirty="0">
                <a:solidFill>
                  <a:srgbClr val="0070C0"/>
                </a:solidFill>
                <a:sym typeface="Symbol"/>
              </a:rPr>
              <a:t></a:t>
            </a:r>
            <a:r>
              <a:rPr lang="it-IT" sz="1600" b="1" u="dbl" dirty="0">
                <a:solidFill>
                  <a:srgbClr val="0070C0"/>
                </a:solidFill>
              </a:rPr>
              <a:t> </a:t>
            </a:r>
            <a:r>
              <a:rPr lang="it-IT" sz="1600" dirty="0">
                <a:solidFill>
                  <a:srgbClr val="0070C0"/>
                </a:solidFill>
              </a:rPr>
              <a:t>è la sua struttura particolare…“ciò che lo fa esser tale”</a:t>
            </a:r>
          </a:p>
          <a:p>
            <a:pPr lvl="0"/>
            <a:r>
              <a:rPr lang="it-IT" sz="1600" b="1" u="dbl" dirty="0" smtClean="0">
                <a:solidFill>
                  <a:srgbClr val="0070C0"/>
                </a:solidFill>
              </a:rPr>
              <a:t>il </a:t>
            </a:r>
            <a:r>
              <a:rPr lang="it-IT" sz="1600" b="1" u="dbl" dirty="0">
                <a:solidFill>
                  <a:srgbClr val="0070C0"/>
                </a:solidFill>
              </a:rPr>
              <a:t>principio</a:t>
            </a:r>
            <a:r>
              <a:rPr lang="it-IT" sz="1600" b="1" u="dbl" dirty="0">
                <a:solidFill>
                  <a:srgbClr val="0070C0"/>
                </a:solidFill>
                <a:sym typeface="Symbol"/>
              </a:rPr>
              <a:t></a:t>
            </a:r>
            <a:r>
              <a:rPr lang="it-IT" sz="1600" b="1" u="dbl" dirty="0">
                <a:solidFill>
                  <a:srgbClr val="0070C0"/>
                </a:solidFill>
              </a:rPr>
              <a:t> </a:t>
            </a:r>
            <a:r>
              <a:rPr lang="it-IT" sz="1600" dirty="0">
                <a:solidFill>
                  <a:srgbClr val="0070C0"/>
                </a:solidFill>
              </a:rPr>
              <a:t>sono le passioni umane che lo fanno muovere a cui le leggi dovranno </a:t>
            </a:r>
            <a:r>
              <a:rPr lang="it-IT" sz="1600" dirty="0" smtClean="0">
                <a:solidFill>
                  <a:srgbClr val="0070C0"/>
                </a:solidFill>
              </a:rPr>
              <a:t>conformarsi</a:t>
            </a:r>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sp>
        <p:nvSpPr>
          <p:cNvPr id="8" name="Titolo 1"/>
          <p:cNvSpPr txBox="1">
            <a:spLocks/>
          </p:cNvSpPr>
          <p:nvPr/>
        </p:nvSpPr>
        <p:spPr>
          <a:xfrm>
            <a:off x="573582" y="3040959"/>
            <a:ext cx="10532751" cy="462089"/>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1600" b="1" u="sng" dirty="0" smtClean="0">
                <a:solidFill>
                  <a:srgbClr val="FF0000"/>
                </a:solidFill>
              </a:rPr>
              <a:t>Vi sono tre tipi di governo</a:t>
            </a:r>
            <a:endParaRPr lang="it-IT" sz="1200" b="1" dirty="0" smtClean="0">
              <a:solidFill>
                <a:srgbClr val="FF0000"/>
              </a:solidFill>
            </a:endParaRPr>
          </a:p>
          <a:p>
            <a:endParaRPr lang="it-IT" sz="1200" b="1" dirty="0">
              <a:solidFill>
                <a:srgbClr val="FF0000"/>
              </a:solidFill>
            </a:endParaRPr>
          </a:p>
          <a:p>
            <a:endParaRPr lang="it-IT" sz="1600" dirty="0">
              <a:solidFill>
                <a:srgbClr val="FF0000"/>
              </a:solidFill>
            </a:endParaRPr>
          </a:p>
          <a:p>
            <a:r>
              <a:rPr lang="it-IT" sz="1400" dirty="0" smtClean="0">
                <a:solidFill>
                  <a:srgbClr val="FF0000"/>
                </a:solidFill>
              </a:rPr>
              <a:t/>
            </a:r>
            <a:br>
              <a:rPr lang="it-IT" sz="1400" dirty="0" smtClean="0">
                <a:solidFill>
                  <a:srgbClr val="FF0000"/>
                </a:solidFill>
              </a:rPr>
            </a:br>
            <a:endParaRPr lang="it-IT" sz="1400" dirty="0">
              <a:solidFill>
                <a:srgbClr val="FF0000"/>
              </a:solidFill>
            </a:endParaRPr>
          </a:p>
        </p:txBody>
      </p:sp>
      <p:sp>
        <p:nvSpPr>
          <p:cNvPr id="9" name="Titolo 1"/>
          <p:cNvSpPr txBox="1">
            <a:spLocks/>
          </p:cNvSpPr>
          <p:nvPr/>
        </p:nvSpPr>
        <p:spPr>
          <a:xfrm>
            <a:off x="597192" y="3888824"/>
            <a:ext cx="10532751" cy="190667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1600" b="1" u="sng" dirty="0" smtClean="0">
                <a:solidFill>
                  <a:srgbClr val="FF0000"/>
                </a:solidFill>
              </a:rPr>
              <a:t>Repubblicano</a:t>
            </a:r>
            <a:endParaRPr lang="it-IT" sz="1600" b="1" u="sng" dirty="0">
              <a:solidFill>
                <a:srgbClr val="FF0000"/>
              </a:solidFill>
            </a:endParaRPr>
          </a:p>
          <a:p>
            <a:r>
              <a:rPr lang="it-IT" sz="1600" b="1" i="1" dirty="0">
                <a:solidFill>
                  <a:srgbClr val="0070C0"/>
                </a:solidFill>
              </a:rPr>
              <a:t> </a:t>
            </a:r>
            <a:endParaRPr lang="it-IT" sz="1600" dirty="0" smtClean="0">
              <a:solidFill>
                <a:srgbClr val="0070C0"/>
              </a:solidFill>
            </a:endParaRPr>
          </a:p>
          <a:p>
            <a:r>
              <a:rPr lang="it-IT" sz="1600" b="1" u="sng" dirty="0" smtClean="0">
                <a:solidFill>
                  <a:srgbClr val="0070C0"/>
                </a:solidFill>
              </a:rPr>
              <a:t>repubblica democratica</a:t>
            </a:r>
            <a:r>
              <a:rPr lang="it-IT" sz="1600" b="1" dirty="0" smtClean="0">
                <a:solidFill>
                  <a:srgbClr val="0070C0"/>
                </a:solidFill>
              </a:rPr>
              <a:t>:</a:t>
            </a:r>
            <a:endParaRPr lang="it-IT" sz="1600" dirty="0" smtClean="0">
              <a:solidFill>
                <a:srgbClr val="0070C0"/>
              </a:solidFill>
            </a:endParaRPr>
          </a:p>
          <a:p>
            <a:r>
              <a:rPr lang="it-IT" sz="1600" b="1" dirty="0">
                <a:solidFill>
                  <a:srgbClr val="0070C0"/>
                </a:solidFill>
              </a:rPr>
              <a:t> </a:t>
            </a:r>
            <a:endParaRPr lang="it-IT" sz="1600" dirty="0">
              <a:solidFill>
                <a:srgbClr val="0070C0"/>
              </a:solidFill>
            </a:endParaRPr>
          </a:p>
          <a:p>
            <a:r>
              <a:rPr lang="it-IT" sz="1600" b="1" cap="small" dirty="0">
                <a:solidFill>
                  <a:srgbClr val="0070C0"/>
                </a:solidFill>
              </a:rPr>
              <a:t>Natura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tutto il popolo detiene il potere </a:t>
            </a:r>
            <a:r>
              <a:rPr lang="it-IT" sz="1600" dirty="0" smtClean="0">
                <a:solidFill>
                  <a:srgbClr val="0070C0"/>
                </a:solidFill>
              </a:rPr>
              <a:t>sovrano</a:t>
            </a:r>
            <a:r>
              <a:rPr lang="it-IT" sz="1600" b="1" i="1" dirty="0">
                <a:solidFill>
                  <a:srgbClr val="0070C0"/>
                </a:solidFill>
              </a:rPr>
              <a:t> </a:t>
            </a:r>
            <a:endParaRPr lang="it-IT" sz="1600" dirty="0">
              <a:solidFill>
                <a:srgbClr val="0070C0"/>
              </a:solidFill>
            </a:endParaRPr>
          </a:p>
          <a:p>
            <a:r>
              <a:rPr lang="it-IT" sz="1600" b="1" cap="small" dirty="0">
                <a:solidFill>
                  <a:srgbClr val="0070C0"/>
                </a:solidFill>
              </a:rPr>
              <a:t>Principio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la virtù </a:t>
            </a:r>
            <a:r>
              <a:rPr lang="it-IT" sz="1600" dirty="0">
                <a:solidFill>
                  <a:srgbClr val="0070C0"/>
                </a:solidFill>
                <a:sym typeface="Wingdings 3"/>
              </a:rPr>
              <a:t></a:t>
            </a:r>
            <a:r>
              <a:rPr lang="it-IT" sz="1600" dirty="0">
                <a:solidFill>
                  <a:srgbClr val="0070C0"/>
                </a:solidFill>
              </a:rPr>
              <a:t> la virtù politica risiede nel popolo e consiste nell’amore per le istituzioni e per le leggi, e la devozione al bene generale e allo Stato.</a:t>
            </a:r>
          </a:p>
          <a:p>
            <a:endParaRPr lang="it-IT" sz="1200" b="1" dirty="0">
              <a:solidFill>
                <a:srgbClr val="0070C0"/>
              </a:solidFill>
            </a:endParaRPr>
          </a:p>
          <a:p>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pic>
        <p:nvPicPr>
          <p:cNvPr id="10"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2402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597192" y="308462"/>
            <a:ext cx="10532751" cy="2602155"/>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1600" b="1" u="sng" dirty="0" smtClean="0">
                <a:solidFill>
                  <a:srgbClr val="FF0000"/>
                </a:solidFill>
              </a:rPr>
              <a:t>Repubblicano</a:t>
            </a:r>
            <a:endParaRPr lang="it-IT" sz="1600" b="1" u="sng" dirty="0">
              <a:solidFill>
                <a:srgbClr val="FF0000"/>
              </a:solidFill>
            </a:endParaRPr>
          </a:p>
          <a:p>
            <a:r>
              <a:rPr lang="it-IT" sz="1600" b="1" i="1" dirty="0">
                <a:solidFill>
                  <a:srgbClr val="0070C0"/>
                </a:solidFill>
              </a:rPr>
              <a:t> </a:t>
            </a:r>
            <a:endParaRPr lang="it-IT" sz="1600" dirty="0" smtClean="0">
              <a:solidFill>
                <a:srgbClr val="0070C0"/>
              </a:solidFill>
            </a:endParaRPr>
          </a:p>
          <a:p>
            <a:r>
              <a:rPr lang="it-IT" sz="1600" b="1" u="sng" dirty="0">
                <a:solidFill>
                  <a:srgbClr val="0070C0"/>
                </a:solidFill>
              </a:rPr>
              <a:t>repubblica aristocratica:</a:t>
            </a:r>
            <a:endParaRPr lang="it-IT" sz="1600" dirty="0">
              <a:solidFill>
                <a:srgbClr val="0070C0"/>
              </a:solidFill>
            </a:endParaRPr>
          </a:p>
          <a:p>
            <a:r>
              <a:rPr lang="it-IT" sz="1600" b="1" dirty="0">
                <a:solidFill>
                  <a:srgbClr val="0070C0"/>
                </a:solidFill>
              </a:rPr>
              <a:t> </a:t>
            </a:r>
            <a:endParaRPr lang="it-IT" sz="1600" dirty="0">
              <a:solidFill>
                <a:srgbClr val="0070C0"/>
              </a:solidFill>
            </a:endParaRPr>
          </a:p>
          <a:p>
            <a:r>
              <a:rPr lang="it-IT" sz="1600" b="1" cap="small" dirty="0">
                <a:solidFill>
                  <a:srgbClr val="0070C0"/>
                </a:solidFill>
              </a:rPr>
              <a:t>Natura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il potere sovrano è nelle mani di solo una parte del popolo</a:t>
            </a:r>
          </a:p>
          <a:p>
            <a:r>
              <a:rPr lang="it-IT" sz="1600" b="1" cap="small" dirty="0" smtClean="0">
                <a:solidFill>
                  <a:srgbClr val="0070C0"/>
                </a:solidFill>
              </a:rPr>
              <a:t>Principio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la </a:t>
            </a:r>
            <a:r>
              <a:rPr lang="it-IT" sz="1600" b="1" u="sng" dirty="0">
                <a:solidFill>
                  <a:srgbClr val="0070C0"/>
                </a:solidFill>
              </a:rPr>
              <a:t>moderazione</a:t>
            </a:r>
            <a:r>
              <a:rPr lang="it-IT" sz="1600" dirty="0">
                <a:solidFill>
                  <a:srgbClr val="0070C0"/>
                </a:solidFill>
              </a:rPr>
              <a:t> </a:t>
            </a:r>
            <a:r>
              <a:rPr lang="it-IT" sz="1600" dirty="0">
                <a:solidFill>
                  <a:srgbClr val="0070C0"/>
                </a:solidFill>
                <a:sym typeface="Wingdings 3"/>
              </a:rPr>
              <a:t></a:t>
            </a:r>
            <a:r>
              <a:rPr lang="it-IT" sz="1600" dirty="0">
                <a:solidFill>
                  <a:srgbClr val="0070C0"/>
                </a:solidFill>
              </a:rPr>
              <a:t> è un particolare tipo di virtù che deve risiedere nei nobili a cui è riservato il potere</a:t>
            </a:r>
          </a:p>
          <a:p>
            <a:r>
              <a:rPr lang="it-IT" sz="1600" dirty="0">
                <a:solidFill>
                  <a:srgbClr val="0070C0"/>
                </a:solidFill>
              </a:rPr>
              <a:t>La moderazione consiste nell’evitare la disuguaglianza estrema: </a:t>
            </a:r>
          </a:p>
          <a:p>
            <a:pPr marL="285750" lvl="0" indent="-285750">
              <a:buFont typeface="Arial" panose="020B0604020202020204" pitchFamily="34" charset="0"/>
              <a:buChar char="•"/>
            </a:pPr>
            <a:r>
              <a:rPr lang="it-IT" sz="1600" dirty="0">
                <a:solidFill>
                  <a:srgbClr val="0070C0"/>
                </a:solidFill>
              </a:rPr>
              <a:t>sia tra governanti e governati</a:t>
            </a:r>
          </a:p>
          <a:p>
            <a:pPr marL="285750" lvl="0" indent="-285750">
              <a:buFont typeface="Arial" panose="020B0604020202020204" pitchFamily="34" charset="0"/>
              <a:buChar char="•"/>
            </a:pPr>
            <a:r>
              <a:rPr lang="it-IT" sz="1600" dirty="0">
                <a:solidFill>
                  <a:srgbClr val="0070C0"/>
                </a:solidFill>
              </a:rPr>
              <a:t>sia tra i membri della stessa nobiltà</a:t>
            </a:r>
          </a:p>
          <a:p>
            <a:endParaRPr lang="it-IT" sz="1200" b="1" dirty="0">
              <a:solidFill>
                <a:srgbClr val="0070C0"/>
              </a:solidFill>
            </a:endParaRPr>
          </a:p>
          <a:p>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sp>
        <p:nvSpPr>
          <p:cNvPr id="10" name="Titolo 1"/>
          <p:cNvSpPr txBox="1">
            <a:spLocks/>
          </p:cNvSpPr>
          <p:nvPr/>
        </p:nvSpPr>
        <p:spPr>
          <a:xfrm>
            <a:off x="595044" y="3126815"/>
            <a:ext cx="10532751" cy="1301077"/>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1600" b="1" u="sng" dirty="0">
                <a:solidFill>
                  <a:srgbClr val="FF0000"/>
                </a:solidFill>
              </a:rPr>
              <a:t>Monarchico</a:t>
            </a:r>
          </a:p>
          <a:p>
            <a:r>
              <a:rPr lang="it-IT" sz="1600" b="1" i="1" dirty="0">
                <a:solidFill>
                  <a:srgbClr val="0070C0"/>
                </a:solidFill>
              </a:rPr>
              <a:t> </a:t>
            </a:r>
            <a:endParaRPr lang="it-IT" sz="1600" dirty="0" smtClean="0">
              <a:solidFill>
                <a:srgbClr val="0070C0"/>
              </a:solidFill>
            </a:endParaRPr>
          </a:p>
          <a:p>
            <a:r>
              <a:rPr lang="it-IT" sz="1600" b="1" cap="small" dirty="0">
                <a:solidFill>
                  <a:srgbClr val="0070C0"/>
                </a:solidFill>
              </a:rPr>
              <a:t>Natura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il potere sovrano è nelle mani di </a:t>
            </a:r>
            <a:r>
              <a:rPr lang="it-IT" sz="1600" dirty="0" smtClean="0">
                <a:solidFill>
                  <a:srgbClr val="0070C0"/>
                </a:solidFill>
              </a:rPr>
              <a:t>un solo uomo </a:t>
            </a:r>
            <a:endParaRPr lang="it-IT" sz="1600" dirty="0">
              <a:solidFill>
                <a:srgbClr val="0070C0"/>
              </a:solidFill>
            </a:endParaRPr>
          </a:p>
          <a:p>
            <a:r>
              <a:rPr lang="it-IT" sz="1600" b="1" cap="small" dirty="0" smtClean="0">
                <a:solidFill>
                  <a:srgbClr val="0070C0"/>
                </a:solidFill>
              </a:rPr>
              <a:t>Principio </a:t>
            </a:r>
            <a:r>
              <a:rPr lang="it-IT" sz="1600" b="1" cap="small" dirty="0">
                <a:solidFill>
                  <a:srgbClr val="0070C0"/>
                </a:solidFill>
                <a:sym typeface="Symbol"/>
              </a:rPr>
              <a:t></a:t>
            </a:r>
            <a:r>
              <a:rPr lang="it-IT" sz="1600" b="1" cap="small" dirty="0">
                <a:solidFill>
                  <a:srgbClr val="0070C0"/>
                </a:solidFill>
              </a:rPr>
              <a:t> </a:t>
            </a:r>
            <a:r>
              <a:rPr lang="it-IT" sz="1600" b="1" u="sng" dirty="0">
                <a:solidFill>
                  <a:srgbClr val="0070C0"/>
                </a:solidFill>
              </a:rPr>
              <a:t>l’onore</a:t>
            </a:r>
            <a:r>
              <a:rPr lang="it-IT" sz="1600" dirty="0">
                <a:solidFill>
                  <a:srgbClr val="0070C0"/>
                </a:solidFill>
              </a:rPr>
              <a:t> </a:t>
            </a:r>
            <a:r>
              <a:rPr lang="it-IT" sz="1600" dirty="0">
                <a:solidFill>
                  <a:srgbClr val="0070C0"/>
                </a:solidFill>
                <a:sym typeface="Wingdings 3"/>
              </a:rPr>
              <a:t></a:t>
            </a:r>
            <a:r>
              <a:rPr lang="it-IT" sz="1600" dirty="0">
                <a:solidFill>
                  <a:srgbClr val="0070C0"/>
                </a:solidFill>
              </a:rPr>
              <a:t> la natura dell’onore consiste nel richiedere preferenze e distinzioni</a:t>
            </a:r>
          </a:p>
          <a:p>
            <a:r>
              <a:rPr lang="it-IT" sz="1600" dirty="0">
                <a:solidFill>
                  <a:srgbClr val="0070C0"/>
                </a:solidFill>
              </a:rPr>
              <a:t>Infatti il governo monarchico presuppone una nobiltà originaria e delle gerarchie sociali </a:t>
            </a:r>
          </a:p>
          <a:p>
            <a:endParaRPr lang="it-IT" sz="1200" b="1" dirty="0">
              <a:solidFill>
                <a:srgbClr val="0070C0"/>
              </a:solidFill>
            </a:endParaRPr>
          </a:p>
          <a:p>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sp>
        <p:nvSpPr>
          <p:cNvPr id="11" name="Titolo 1"/>
          <p:cNvSpPr txBox="1">
            <a:spLocks/>
          </p:cNvSpPr>
          <p:nvPr/>
        </p:nvSpPr>
        <p:spPr>
          <a:xfrm>
            <a:off x="605775" y="4618631"/>
            <a:ext cx="10532751" cy="1301077"/>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1600" b="1" u="sng" dirty="0" smtClean="0">
                <a:solidFill>
                  <a:srgbClr val="FF0000"/>
                </a:solidFill>
              </a:rPr>
              <a:t>Dispotico</a:t>
            </a:r>
            <a:endParaRPr lang="it-IT" sz="1600" b="1" u="sng" dirty="0">
              <a:solidFill>
                <a:srgbClr val="FF0000"/>
              </a:solidFill>
            </a:endParaRPr>
          </a:p>
          <a:p>
            <a:r>
              <a:rPr lang="it-IT" sz="1600" b="1" i="1" dirty="0">
                <a:solidFill>
                  <a:srgbClr val="0070C0"/>
                </a:solidFill>
              </a:rPr>
              <a:t> </a:t>
            </a:r>
            <a:endParaRPr lang="it-IT" sz="1600" dirty="0" smtClean="0">
              <a:solidFill>
                <a:srgbClr val="0070C0"/>
              </a:solidFill>
            </a:endParaRPr>
          </a:p>
          <a:p>
            <a:r>
              <a:rPr lang="it-IT" sz="1600" b="1" cap="small" dirty="0">
                <a:solidFill>
                  <a:srgbClr val="0070C0"/>
                </a:solidFill>
              </a:rPr>
              <a:t>Natura </a:t>
            </a:r>
            <a:r>
              <a:rPr lang="it-IT" sz="1600" b="1" cap="small" dirty="0">
                <a:solidFill>
                  <a:srgbClr val="0070C0"/>
                </a:solidFill>
                <a:sym typeface="Symbol"/>
              </a:rPr>
              <a:t></a:t>
            </a:r>
            <a:r>
              <a:rPr lang="it-IT" sz="1600" b="1" cap="small" dirty="0">
                <a:solidFill>
                  <a:srgbClr val="0070C0"/>
                </a:solidFill>
              </a:rPr>
              <a:t> </a:t>
            </a:r>
            <a:r>
              <a:rPr lang="it-IT" sz="1600" b="1" dirty="0">
                <a:solidFill>
                  <a:srgbClr val="0070C0"/>
                </a:solidFill>
              </a:rPr>
              <a:t>i</a:t>
            </a:r>
            <a:r>
              <a:rPr lang="it-IT" sz="1600" dirty="0">
                <a:solidFill>
                  <a:srgbClr val="0070C0"/>
                </a:solidFill>
              </a:rPr>
              <a:t>l potere sovrano è nelle mani di un solo uomo che lo esercita senza occuparsi personalmente degli affari dello Stato</a:t>
            </a:r>
          </a:p>
          <a:p>
            <a:r>
              <a:rPr lang="it-IT" sz="1600" b="1" i="1" dirty="0">
                <a:solidFill>
                  <a:srgbClr val="0070C0"/>
                </a:solidFill>
              </a:rPr>
              <a:t> </a:t>
            </a:r>
            <a:r>
              <a:rPr lang="it-IT" sz="1600" b="1" cap="small" dirty="0" smtClean="0">
                <a:solidFill>
                  <a:srgbClr val="0070C0"/>
                </a:solidFill>
              </a:rPr>
              <a:t>Principio </a:t>
            </a:r>
            <a:r>
              <a:rPr lang="it-IT" sz="1600" b="1" cap="small" dirty="0">
                <a:solidFill>
                  <a:srgbClr val="0070C0"/>
                </a:solidFill>
                <a:sym typeface="Symbol"/>
              </a:rPr>
              <a:t></a:t>
            </a:r>
            <a:r>
              <a:rPr lang="it-IT" sz="1600" b="1" cap="small" dirty="0">
                <a:solidFill>
                  <a:srgbClr val="0070C0"/>
                </a:solidFill>
              </a:rPr>
              <a:t> </a:t>
            </a:r>
            <a:r>
              <a:rPr lang="it-IT" sz="1600" dirty="0">
                <a:solidFill>
                  <a:srgbClr val="0070C0"/>
                </a:solidFill>
              </a:rPr>
              <a:t>la </a:t>
            </a:r>
            <a:r>
              <a:rPr lang="it-IT" sz="1600" b="1" u="sng" dirty="0">
                <a:solidFill>
                  <a:srgbClr val="0070C0"/>
                </a:solidFill>
              </a:rPr>
              <a:t>paura</a:t>
            </a:r>
            <a:r>
              <a:rPr lang="it-IT" sz="1600" dirty="0">
                <a:solidFill>
                  <a:srgbClr val="0070C0"/>
                </a:solidFill>
              </a:rPr>
              <a:t>, radicata nel popolo che spegne ogni ambizione di ribellione</a:t>
            </a:r>
          </a:p>
          <a:p>
            <a:endParaRPr lang="it-IT" sz="1200" b="1" dirty="0">
              <a:solidFill>
                <a:srgbClr val="0070C0"/>
              </a:solidFill>
            </a:endParaRPr>
          </a:p>
          <a:p>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4070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597192" y="308462"/>
            <a:ext cx="10532751" cy="274383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a:solidFill>
                  <a:srgbClr val="FF0000"/>
                </a:solidFill>
              </a:rPr>
              <a:t>La libertà politica</a:t>
            </a:r>
          </a:p>
          <a:p>
            <a:r>
              <a:rPr lang="it-IT" sz="1600" b="1" i="1" dirty="0">
                <a:solidFill>
                  <a:srgbClr val="0070C0"/>
                </a:solidFill>
              </a:rPr>
              <a:t> </a:t>
            </a:r>
            <a:endParaRPr lang="it-IT" sz="1600" dirty="0" smtClean="0">
              <a:solidFill>
                <a:srgbClr val="0070C0"/>
              </a:solidFill>
            </a:endParaRPr>
          </a:p>
          <a:p>
            <a:r>
              <a:rPr lang="it-IT" sz="1600" i="1" dirty="0" smtClean="0">
                <a:solidFill>
                  <a:srgbClr val="0070C0"/>
                </a:solidFill>
              </a:rPr>
              <a:t>«In </a:t>
            </a:r>
            <a:r>
              <a:rPr lang="it-IT" sz="1600" i="1" dirty="0">
                <a:solidFill>
                  <a:srgbClr val="0070C0"/>
                </a:solidFill>
              </a:rPr>
              <a:t>uno Stato, cioè in una società regolata da leggi, la libertà consiste unicamente nel poter fare ciò che si deve volere e nel non essere costretti a fare ciò che non si deve </a:t>
            </a:r>
            <a:r>
              <a:rPr lang="it-IT" sz="1600" i="1" dirty="0" smtClean="0">
                <a:solidFill>
                  <a:srgbClr val="0070C0"/>
                </a:solidFill>
              </a:rPr>
              <a:t>volere»</a:t>
            </a:r>
          </a:p>
          <a:p>
            <a:endParaRPr lang="it-IT" sz="1600" i="1" dirty="0">
              <a:solidFill>
                <a:srgbClr val="0070C0"/>
              </a:solidFill>
            </a:endParaRPr>
          </a:p>
          <a:p>
            <a:r>
              <a:rPr lang="it-IT" sz="1600" i="1" dirty="0" smtClean="0">
                <a:solidFill>
                  <a:srgbClr val="0070C0"/>
                </a:solidFill>
              </a:rPr>
              <a:t>«La </a:t>
            </a:r>
            <a:r>
              <a:rPr lang="it-IT" sz="1600" i="1" dirty="0">
                <a:solidFill>
                  <a:srgbClr val="0070C0"/>
                </a:solidFill>
              </a:rPr>
              <a:t>libertà è il diritto di fare tutto ciò che le leggi permettono: infatti, se un cittadino potesse fare ciò che esse proibiscono, non avrebbe più libertà, poiché anche gli altri acquisterebbero un tale </a:t>
            </a:r>
            <a:r>
              <a:rPr lang="it-IT" sz="1600" i="1" dirty="0" smtClean="0">
                <a:solidFill>
                  <a:srgbClr val="0070C0"/>
                </a:solidFill>
              </a:rPr>
              <a:t>potere» </a:t>
            </a:r>
            <a:r>
              <a:rPr lang="it-IT" sz="1600" i="1" dirty="0">
                <a:solidFill>
                  <a:srgbClr val="0070C0"/>
                </a:solidFill>
              </a:rPr>
              <a:t>(XI, 3)</a:t>
            </a:r>
          </a:p>
          <a:p>
            <a:endParaRPr lang="it-IT" sz="1600" dirty="0">
              <a:solidFill>
                <a:srgbClr val="0070C0"/>
              </a:solidFill>
            </a:endParaRPr>
          </a:p>
          <a:p>
            <a:r>
              <a:rPr lang="it-IT" sz="1600" b="1" u="sng" dirty="0">
                <a:solidFill>
                  <a:srgbClr val="0070C0"/>
                </a:solidFill>
              </a:rPr>
              <a:t>Pertanto</a:t>
            </a:r>
          </a:p>
          <a:p>
            <a:r>
              <a:rPr lang="it-IT" sz="1600" b="1" dirty="0">
                <a:solidFill>
                  <a:srgbClr val="00B050"/>
                </a:solidFill>
              </a:rPr>
              <a:t>la libertà consiste nell’esistenza delle leggi e nella certezza della loro applicazione ed efficacia</a:t>
            </a:r>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sp>
        <p:nvSpPr>
          <p:cNvPr id="11" name="Titolo 1"/>
          <p:cNvSpPr txBox="1">
            <a:spLocks/>
          </p:cNvSpPr>
          <p:nvPr/>
        </p:nvSpPr>
        <p:spPr>
          <a:xfrm>
            <a:off x="605775" y="3227699"/>
            <a:ext cx="10532751" cy="2619309"/>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La distribuzione dei poteri</a:t>
            </a:r>
          </a:p>
          <a:p>
            <a:endParaRPr lang="it-IT" sz="1600" b="1" u="sng" dirty="0">
              <a:solidFill>
                <a:srgbClr val="0070C0"/>
              </a:solidFill>
            </a:endParaRPr>
          </a:p>
          <a:p>
            <a:r>
              <a:rPr lang="it-IT" sz="1600" dirty="0">
                <a:solidFill>
                  <a:srgbClr val="0070C0"/>
                </a:solidFill>
              </a:rPr>
              <a:t>Montesquieu attraverso un complesso meccanismo </a:t>
            </a:r>
            <a:r>
              <a:rPr lang="it-IT" sz="1600" u="sng" dirty="0">
                <a:solidFill>
                  <a:srgbClr val="0070C0"/>
                </a:solidFill>
              </a:rPr>
              <a:t>di freni reciproci</a:t>
            </a:r>
            <a:r>
              <a:rPr lang="it-IT" sz="1600" dirty="0">
                <a:solidFill>
                  <a:srgbClr val="0070C0"/>
                </a:solidFill>
              </a:rPr>
              <a:t> articola un sistema costituzionale che ha come fine diretto la libertà </a:t>
            </a:r>
            <a:r>
              <a:rPr lang="it-IT" sz="1600" dirty="0" smtClean="0">
                <a:solidFill>
                  <a:srgbClr val="0070C0"/>
                </a:solidFill>
              </a:rPr>
              <a:t>politica</a:t>
            </a:r>
          </a:p>
          <a:p>
            <a:endParaRPr lang="it-IT" sz="1600" dirty="0">
              <a:solidFill>
                <a:srgbClr val="0070C0"/>
              </a:solidFill>
            </a:endParaRPr>
          </a:p>
          <a:p>
            <a:pPr lvl="0"/>
            <a:r>
              <a:rPr lang="it-IT" sz="1600" dirty="0">
                <a:solidFill>
                  <a:srgbClr val="0070C0"/>
                </a:solidFill>
              </a:rPr>
              <a:t>Egli infatti </a:t>
            </a:r>
            <a:r>
              <a:rPr lang="it-IT" sz="1600" u="dbl" dirty="0">
                <a:solidFill>
                  <a:srgbClr val="0070C0"/>
                </a:solidFill>
              </a:rPr>
              <a:t>non teorizza una separazione rigorosa dei </a:t>
            </a:r>
            <a:r>
              <a:rPr lang="it-IT" sz="1600" u="dbl" dirty="0" smtClean="0">
                <a:solidFill>
                  <a:srgbClr val="0070C0"/>
                </a:solidFill>
              </a:rPr>
              <a:t>poteri</a:t>
            </a:r>
          </a:p>
          <a:p>
            <a:pPr lvl="0"/>
            <a:endParaRPr lang="it-IT" sz="1600" dirty="0">
              <a:solidFill>
                <a:srgbClr val="0070C0"/>
              </a:solidFill>
            </a:endParaRPr>
          </a:p>
          <a:p>
            <a:r>
              <a:rPr lang="it-IT" sz="1600" dirty="0">
                <a:solidFill>
                  <a:srgbClr val="0070C0"/>
                </a:solidFill>
              </a:rPr>
              <a:t>Ma piuttosto una distribuzione dei poteri ed una divisione del legislativo (tra popolo, nobili e monarca) per impedire che una forza abbia il sopravvento su un'altra e che tutti siano adeguatamente rappresentati</a:t>
            </a:r>
            <a:endParaRPr lang="it-IT" sz="1600" u="sng" dirty="0">
              <a:solidFill>
                <a:srgbClr val="0070C0"/>
              </a:solidFill>
            </a:endParaRPr>
          </a:p>
          <a:p>
            <a:endParaRPr lang="it-IT" sz="1200" b="1" dirty="0">
              <a:solidFill>
                <a:srgbClr val="0070C0"/>
              </a:solidFill>
            </a:endParaRPr>
          </a:p>
          <a:p>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958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597192" y="308462"/>
            <a:ext cx="10532751" cy="3207470"/>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dirty="0">
                <a:solidFill>
                  <a:srgbClr val="FF0000"/>
                </a:solidFill>
              </a:rPr>
              <a:t>«Lo spirito generale» </a:t>
            </a:r>
            <a:endParaRPr lang="it-IT" sz="1600" b="1" dirty="0" smtClean="0">
              <a:solidFill>
                <a:srgbClr val="FF0000"/>
              </a:solidFill>
            </a:endParaRPr>
          </a:p>
          <a:p>
            <a:endParaRPr lang="it-IT" sz="1600" b="1" dirty="0">
              <a:solidFill>
                <a:srgbClr val="0070C0"/>
              </a:solidFill>
            </a:endParaRPr>
          </a:p>
          <a:p>
            <a:r>
              <a:rPr lang="it-IT" sz="1600" b="1" dirty="0">
                <a:solidFill>
                  <a:srgbClr val="0070C0"/>
                </a:solidFill>
              </a:rPr>
              <a:t>Montesquieu </a:t>
            </a:r>
            <a:r>
              <a:rPr lang="it-IT" sz="1600" b="1" dirty="0" smtClean="0">
                <a:solidFill>
                  <a:srgbClr val="0070C0"/>
                </a:solidFill>
              </a:rPr>
              <a:t>non </a:t>
            </a:r>
            <a:r>
              <a:rPr lang="it-IT" sz="1600" b="1" dirty="0">
                <a:solidFill>
                  <a:srgbClr val="0070C0"/>
                </a:solidFill>
              </a:rPr>
              <a:t>lascia trapelare preferenze x il sistema politico perché l’elemento cruciale della sua riflessione politica è la </a:t>
            </a:r>
            <a:r>
              <a:rPr lang="it-IT" sz="1600" b="1" cap="small" dirty="0" smtClean="0">
                <a:solidFill>
                  <a:srgbClr val="0070C0"/>
                </a:solidFill>
              </a:rPr>
              <a:t>moderazione</a:t>
            </a:r>
          </a:p>
          <a:p>
            <a:endParaRPr lang="it-IT" sz="1600" b="1" dirty="0">
              <a:solidFill>
                <a:srgbClr val="0070C0"/>
              </a:solidFill>
            </a:endParaRPr>
          </a:p>
          <a:p>
            <a:pPr lvl="0"/>
            <a:r>
              <a:rPr lang="it-IT" sz="1600" b="1" cap="small" dirty="0">
                <a:solidFill>
                  <a:srgbClr val="0070C0"/>
                </a:solidFill>
              </a:rPr>
              <a:t>Moderazione</a:t>
            </a:r>
            <a:r>
              <a:rPr lang="it-IT" sz="1600" b="1" dirty="0">
                <a:solidFill>
                  <a:srgbClr val="0070C0"/>
                </a:solidFill>
              </a:rPr>
              <a:t> che deve caratterizzare:</a:t>
            </a:r>
          </a:p>
          <a:p>
            <a:pPr marL="742950" lvl="1" indent="-285750">
              <a:buFont typeface="Wingdings" panose="05000000000000000000" pitchFamily="2" charset="2"/>
              <a:buChar char="§"/>
            </a:pPr>
            <a:r>
              <a:rPr lang="it-IT" sz="1600" b="1" dirty="0">
                <a:solidFill>
                  <a:srgbClr val="0070C0"/>
                </a:solidFill>
              </a:rPr>
              <a:t>I rapporti tra i poteri dello Stato</a:t>
            </a:r>
          </a:p>
          <a:p>
            <a:pPr marL="742950" lvl="1" indent="-285750">
              <a:buFont typeface="Wingdings" panose="05000000000000000000" pitchFamily="2" charset="2"/>
              <a:buChar char="§"/>
            </a:pPr>
            <a:r>
              <a:rPr lang="it-IT" sz="1600" b="1" dirty="0">
                <a:solidFill>
                  <a:srgbClr val="0070C0"/>
                </a:solidFill>
              </a:rPr>
              <a:t>I rapporti tra i poteri dello Stato e gli organi di controllo</a:t>
            </a:r>
          </a:p>
          <a:p>
            <a:pPr marL="742950" lvl="1" indent="-285750">
              <a:buFont typeface="Wingdings" panose="05000000000000000000" pitchFamily="2" charset="2"/>
              <a:buChar char="§"/>
            </a:pPr>
            <a:r>
              <a:rPr lang="it-IT" sz="1600" b="1" dirty="0">
                <a:solidFill>
                  <a:srgbClr val="0070C0"/>
                </a:solidFill>
              </a:rPr>
              <a:t>I costumi del popolo</a:t>
            </a:r>
          </a:p>
          <a:p>
            <a:pPr marL="742950" lvl="1" indent="-285750">
              <a:buFont typeface="Wingdings" panose="05000000000000000000" pitchFamily="2" charset="2"/>
              <a:buChar char="§"/>
            </a:pPr>
            <a:r>
              <a:rPr lang="it-IT" sz="1600" b="1" dirty="0">
                <a:solidFill>
                  <a:srgbClr val="0070C0"/>
                </a:solidFill>
              </a:rPr>
              <a:t>Nello </a:t>
            </a:r>
            <a:r>
              <a:rPr lang="it-IT" sz="1600" b="1" u="dbl" dirty="0">
                <a:solidFill>
                  <a:srgbClr val="0070C0"/>
                </a:solidFill>
              </a:rPr>
              <a:t>spirito generale</a:t>
            </a:r>
            <a:r>
              <a:rPr lang="it-IT" sz="1600" b="1" dirty="0">
                <a:solidFill>
                  <a:srgbClr val="0070C0"/>
                </a:solidFill>
              </a:rPr>
              <a:t> della nazione</a:t>
            </a:r>
          </a:p>
          <a:p>
            <a:r>
              <a:rPr lang="it-IT" sz="1400" b="1" dirty="0">
                <a:solidFill>
                  <a:srgbClr val="0070C0"/>
                </a:solidFill>
              </a:rPr>
              <a:t> </a:t>
            </a:r>
            <a:endParaRPr lang="it-IT" sz="1400" dirty="0">
              <a:solidFill>
                <a:srgbClr val="0070C0"/>
              </a:solidFill>
            </a:endParaRPr>
          </a:p>
          <a:p>
            <a:r>
              <a:rPr lang="it-IT" sz="1400" b="1" i="1" dirty="0">
                <a:solidFill>
                  <a:srgbClr val="0070C0"/>
                </a:solidFill>
              </a:rPr>
              <a:t>“Molte cose governano gli uomini: il clima, la religione, le leggi, i governi, i costumi, le tradizioni: da ciò si forma uno spirito generale che ne è il risultato” (XIX, 4)</a:t>
            </a:r>
            <a:endParaRPr lang="it-IT" sz="14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sp>
        <p:nvSpPr>
          <p:cNvPr id="11" name="Titolo 1"/>
          <p:cNvSpPr txBox="1">
            <a:spLocks/>
          </p:cNvSpPr>
          <p:nvPr/>
        </p:nvSpPr>
        <p:spPr>
          <a:xfrm>
            <a:off x="605775" y="3742859"/>
            <a:ext cx="10532751" cy="1498847"/>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b="1" u="sng" dirty="0" smtClean="0">
                <a:solidFill>
                  <a:srgbClr val="FF0000"/>
                </a:solidFill>
              </a:rPr>
              <a:t>Rapporti fra le nazioni</a:t>
            </a:r>
          </a:p>
          <a:p>
            <a:endParaRPr lang="it-IT" sz="1600" b="1" u="sng" dirty="0">
              <a:solidFill>
                <a:srgbClr val="0070C0"/>
              </a:solidFill>
            </a:endParaRPr>
          </a:p>
          <a:p>
            <a:r>
              <a:rPr lang="it-IT" sz="1600" b="1" dirty="0">
                <a:solidFill>
                  <a:srgbClr val="0070C0"/>
                </a:solidFill>
              </a:rPr>
              <a:t> </a:t>
            </a:r>
            <a:r>
              <a:rPr lang="it-IT" sz="1600" b="1" dirty="0" smtClean="0">
                <a:solidFill>
                  <a:srgbClr val="0070C0"/>
                </a:solidFill>
              </a:rPr>
              <a:t>Le </a:t>
            </a:r>
            <a:r>
              <a:rPr lang="it-IT" sz="1600" b="1" dirty="0">
                <a:solidFill>
                  <a:srgbClr val="0070C0"/>
                </a:solidFill>
              </a:rPr>
              <a:t>relazioni ideali fra gli Stati non dovrebbero essere di guerra o di conquista ma fondarsi su rapporti </a:t>
            </a:r>
            <a:r>
              <a:rPr lang="it-IT" sz="1600" b="1" dirty="0" smtClean="0">
                <a:solidFill>
                  <a:srgbClr val="0070C0"/>
                </a:solidFill>
              </a:rPr>
              <a:t>commerciali</a:t>
            </a:r>
            <a:endParaRPr lang="it-IT" sz="1600" dirty="0">
              <a:solidFill>
                <a:srgbClr val="0070C0"/>
              </a:solidFill>
            </a:endParaRPr>
          </a:p>
          <a:p>
            <a:r>
              <a:rPr lang="it-IT" sz="1400" dirty="0" smtClean="0">
                <a:solidFill>
                  <a:srgbClr val="0070C0"/>
                </a:solidFill>
              </a:rPr>
              <a:t/>
            </a:r>
            <a:br>
              <a:rPr lang="it-IT" sz="1400" dirty="0" smtClean="0">
                <a:solidFill>
                  <a:srgbClr val="0070C0"/>
                </a:solidFill>
              </a:rPr>
            </a:br>
            <a:endParaRPr lang="it-IT" sz="1400" dirty="0">
              <a:solidFill>
                <a:srgbClr val="0070C0"/>
              </a:solidFill>
            </a:endParaRPr>
          </a:p>
        </p:txBody>
      </p:sp>
      <p:pic>
        <p:nvPicPr>
          <p:cNvPr id="5"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28113"/>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607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9"/>
            <a:ext cx="10532751" cy="5407168"/>
          </a:xfrm>
          <a:ln>
            <a:solidFill>
              <a:schemeClr val="tx1"/>
            </a:solidFill>
          </a:ln>
        </p:spPr>
        <p:txBody>
          <a:bodyPr/>
          <a:lstStyle/>
          <a:p>
            <a:r>
              <a:rPr lang="it-IT" sz="2400" b="1" dirty="0" smtClean="0">
                <a:latin typeface="+mn-lt"/>
                <a:cs typeface="Times New Roman" panose="02020603050405020304" pitchFamily="18" charset="0"/>
              </a:rPr>
              <a:t>Profilo biografico di Rousseau</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400" dirty="0">
                <a:solidFill>
                  <a:srgbClr val="0070C0"/>
                </a:solidFill>
              </a:rPr>
              <a:t>Nasce a Ginevra il 28 giugno </a:t>
            </a:r>
            <a:r>
              <a:rPr lang="it-IT" sz="1400" b="1" dirty="0">
                <a:solidFill>
                  <a:srgbClr val="0070C0"/>
                </a:solidFill>
              </a:rPr>
              <a:t>1712</a:t>
            </a:r>
            <a:r>
              <a:rPr lang="it-IT" sz="1400" dirty="0">
                <a:solidFill>
                  <a:srgbClr val="0070C0"/>
                </a:solidFill>
              </a:rPr>
              <a:t> </a:t>
            </a:r>
            <a:r>
              <a:rPr lang="it-IT" sz="1400" dirty="0" smtClean="0">
                <a:solidFill>
                  <a:srgbClr val="0070C0"/>
                </a:solidFill>
              </a:rPr>
              <a:t>(intense </a:t>
            </a:r>
            <a:r>
              <a:rPr lang="it-IT" sz="1400" dirty="0">
                <a:solidFill>
                  <a:srgbClr val="0070C0"/>
                </a:solidFill>
              </a:rPr>
              <a:t>letture di storici e  moralisti, soprattutto </a:t>
            </a:r>
            <a:r>
              <a:rPr lang="it-IT" sz="1400" dirty="0" smtClean="0">
                <a:solidFill>
                  <a:srgbClr val="0070C0"/>
                </a:solidFill>
              </a:rPr>
              <a:t>Plutarco)</a:t>
            </a:r>
            <a:br>
              <a:rPr lang="it-IT" sz="1400" dirty="0" smtClean="0">
                <a:solidFill>
                  <a:srgbClr val="0070C0"/>
                </a:solidFill>
              </a:rPr>
            </a:br>
            <a:r>
              <a:rPr lang="it-IT" sz="1400" dirty="0" smtClean="0">
                <a:solidFill>
                  <a:srgbClr val="0070C0"/>
                </a:solidFill>
              </a:rPr>
              <a:t>muore </a:t>
            </a:r>
            <a:r>
              <a:rPr lang="it-IT" sz="1400" dirty="0">
                <a:solidFill>
                  <a:srgbClr val="0070C0"/>
                </a:solidFill>
              </a:rPr>
              <a:t>ad </a:t>
            </a:r>
            <a:r>
              <a:rPr lang="it-IT" sz="1400" dirty="0" err="1" smtClean="0">
                <a:solidFill>
                  <a:srgbClr val="0070C0"/>
                </a:solidFill>
              </a:rPr>
              <a:t>Ermenonville</a:t>
            </a:r>
            <a:r>
              <a:rPr lang="it-IT" sz="1400" dirty="0" smtClean="0">
                <a:solidFill>
                  <a:srgbClr val="0070C0"/>
                </a:solidFill>
              </a:rPr>
              <a:t> nel </a:t>
            </a:r>
            <a:r>
              <a:rPr lang="it-IT" sz="1400" b="1" dirty="0" smtClean="0">
                <a:solidFill>
                  <a:srgbClr val="0070C0"/>
                </a:solidFill>
              </a:rPr>
              <a:t>1778</a:t>
            </a:r>
            <a:r>
              <a:rPr lang="it-IT" sz="1400" dirty="0">
                <a:solidFill>
                  <a:srgbClr val="0070C0"/>
                </a:solidFill>
              </a:rPr>
              <a:t/>
            </a:r>
            <a:br>
              <a:rPr lang="it-IT" sz="1400" dirty="0">
                <a:solidFill>
                  <a:srgbClr val="0070C0"/>
                </a:solidFill>
              </a:rPr>
            </a:br>
            <a:r>
              <a:rPr lang="it-IT" sz="1400" dirty="0" smtClean="0">
                <a:solidFill>
                  <a:srgbClr val="0070C0"/>
                </a:solidFill>
              </a:rPr>
              <a:t/>
            </a:r>
            <a:br>
              <a:rPr lang="it-IT" sz="1400" dirty="0" smtClean="0">
                <a:solidFill>
                  <a:srgbClr val="0070C0"/>
                </a:solidFill>
              </a:rPr>
            </a:br>
            <a:r>
              <a:rPr lang="it-IT" sz="1400" b="1" dirty="0">
                <a:solidFill>
                  <a:srgbClr val="0070C0"/>
                </a:solidFill>
              </a:rPr>
              <a:t>1728</a:t>
            </a:r>
            <a:r>
              <a:rPr lang="it-IT" sz="1400" dirty="0">
                <a:solidFill>
                  <a:srgbClr val="0070C0"/>
                </a:solidFill>
              </a:rPr>
              <a:t> </a:t>
            </a:r>
            <a:r>
              <a:rPr lang="it-IT" sz="1400" dirty="0">
                <a:solidFill>
                  <a:srgbClr val="0070C0"/>
                </a:solidFill>
                <a:sym typeface="Symbol"/>
              </a:rPr>
              <a:t></a:t>
            </a:r>
            <a:r>
              <a:rPr lang="it-IT" sz="1400" dirty="0">
                <a:solidFill>
                  <a:srgbClr val="0070C0"/>
                </a:solidFill>
              </a:rPr>
              <a:t> lascia Ginevra</a:t>
            </a:r>
            <a:br>
              <a:rPr lang="it-IT" sz="1400" dirty="0">
                <a:solidFill>
                  <a:srgbClr val="0070C0"/>
                </a:solidFill>
              </a:rPr>
            </a:br>
            <a:r>
              <a:rPr lang="it-IT" sz="1400" dirty="0" smtClean="0">
                <a:solidFill>
                  <a:srgbClr val="0070C0"/>
                </a:solidFill>
              </a:rPr>
              <a:t>incontra </a:t>
            </a:r>
            <a:r>
              <a:rPr lang="it-IT" sz="1400" dirty="0" err="1">
                <a:solidFill>
                  <a:srgbClr val="0070C0"/>
                </a:solidFill>
              </a:rPr>
              <a:t>Mme</a:t>
            </a:r>
            <a:r>
              <a:rPr lang="it-IT" sz="1400" dirty="0">
                <a:solidFill>
                  <a:srgbClr val="0070C0"/>
                </a:solidFill>
              </a:rPr>
              <a:t> de </a:t>
            </a:r>
            <a:r>
              <a:rPr lang="it-IT" sz="1400" dirty="0" err="1">
                <a:solidFill>
                  <a:srgbClr val="0070C0"/>
                </a:solidFill>
              </a:rPr>
              <a:t>Warens</a:t>
            </a:r>
            <a:r>
              <a:rPr lang="it-IT" sz="1400" dirty="0">
                <a:solidFill>
                  <a:srgbClr val="0070C0"/>
                </a:solidFill>
              </a:rPr>
              <a:t>, dedita all’apostolato cattolico che lo manda a Torino dove Rousseau abiura al calvinismo per ricevere il battesimo cattolico</a:t>
            </a:r>
            <a:br>
              <a:rPr lang="it-IT" sz="1400" dirty="0">
                <a:solidFill>
                  <a:srgbClr val="0070C0"/>
                </a:solidFill>
              </a:rPr>
            </a:br>
            <a:r>
              <a:rPr lang="it-IT" sz="1400" dirty="0">
                <a:solidFill>
                  <a:srgbClr val="0070C0"/>
                </a:solidFill>
              </a:rPr>
              <a:t/>
            </a:r>
            <a:br>
              <a:rPr lang="it-IT" sz="1400" dirty="0">
                <a:solidFill>
                  <a:srgbClr val="0070C0"/>
                </a:solidFill>
              </a:rPr>
            </a:br>
            <a:r>
              <a:rPr lang="it-IT" sz="1400" b="1" dirty="0">
                <a:solidFill>
                  <a:srgbClr val="0070C0"/>
                </a:solidFill>
              </a:rPr>
              <a:t>1749</a:t>
            </a:r>
            <a:r>
              <a:rPr lang="it-IT" sz="1400" dirty="0">
                <a:solidFill>
                  <a:srgbClr val="0070C0"/>
                </a:solidFill>
              </a:rPr>
              <a:t> </a:t>
            </a:r>
            <a:r>
              <a:rPr lang="it-IT" sz="1400" dirty="0">
                <a:solidFill>
                  <a:srgbClr val="0070C0"/>
                </a:solidFill>
                <a:sym typeface="Symbol"/>
              </a:rPr>
              <a:t></a:t>
            </a:r>
            <a:r>
              <a:rPr lang="it-IT" sz="1400" dirty="0">
                <a:solidFill>
                  <a:srgbClr val="0070C0"/>
                </a:solidFill>
              </a:rPr>
              <a:t> riceve da </a:t>
            </a:r>
            <a:r>
              <a:rPr lang="it-IT" sz="1400" b="1" dirty="0">
                <a:solidFill>
                  <a:srgbClr val="0070C0"/>
                </a:solidFill>
              </a:rPr>
              <a:t>D’Alembert</a:t>
            </a:r>
            <a:r>
              <a:rPr lang="it-IT" sz="1400" dirty="0">
                <a:solidFill>
                  <a:srgbClr val="0070C0"/>
                </a:solidFill>
              </a:rPr>
              <a:t> l’incarico di redigere per </a:t>
            </a:r>
            <a:r>
              <a:rPr lang="it-IT" sz="1400" b="1" dirty="0">
                <a:solidFill>
                  <a:srgbClr val="0070C0"/>
                </a:solidFill>
              </a:rPr>
              <a:t>l’</a:t>
            </a:r>
            <a:r>
              <a:rPr lang="it-IT" sz="1400" b="1" dirty="0" err="1">
                <a:solidFill>
                  <a:srgbClr val="0070C0"/>
                </a:solidFill>
              </a:rPr>
              <a:t>Encyclopedie</a:t>
            </a:r>
            <a:r>
              <a:rPr lang="it-IT" sz="1400" dirty="0">
                <a:solidFill>
                  <a:srgbClr val="0070C0"/>
                </a:solidFill>
              </a:rPr>
              <a:t> le voci sulla </a:t>
            </a:r>
            <a:r>
              <a:rPr lang="it-IT" sz="1400" b="1" i="1" dirty="0">
                <a:solidFill>
                  <a:srgbClr val="0070C0"/>
                </a:solidFill>
              </a:rPr>
              <a:t>musica</a:t>
            </a:r>
            <a:r>
              <a:rPr lang="it-IT" sz="1400" dirty="0">
                <a:solidFill>
                  <a:srgbClr val="0070C0"/>
                </a:solidFill>
              </a:rPr>
              <a:t/>
            </a:r>
            <a:br>
              <a:rPr lang="it-IT" sz="1400" dirty="0">
                <a:solidFill>
                  <a:srgbClr val="0070C0"/>
                </a:solidFill>
              </a:rPr>
            </a:br>
            <a:r>
              <a:rPr lang="it-IT" sz="1400" dirty="0">
                <a:solidFill>
                  <a:srgbClr val="0070C0"/>
                </a:solidFill>
              </a:rPr>
              <a:t>	si reca spesso a trovare </a:t>
            </a:r>
            <a:r>
              <a:rPr lang="it-IT" sz="1400" b="1" dirty="0" err="1">
                <a:solidFill>
                  <a:srgbClr val="0070C0"/>
                </a:solidFill>
              </a:rPr>
              <a:t>Diderot</a:t>
            </a:r>
            <a:r>
              <a:rPr lang="it-IT" sz="1400" dirty="0">
                <a:solidFill>
                  <a:srgbClr val="0070C0"/>
                </a:solidFill>
              </a:rPr>
              <a:t> imprigionato a </a:t>
            </a:r>
            <a:r>
              <a:rPr lang="it-IT" sz="1400" dirty="0" err="1">
                <a:solidFill>
                  <a:srgbClr val="0070C0"/>
                </a:solidFill>
              </a:rPr>
              <a:t>Vincennes</a:t>
            </a:r>
            <a:r>
              <a:rPr lang="it-IT" sz="1400" dirty="0">
                <a:solidFill>
                  <a:srgbClr val="0070C0"/>
                </a:solidFill>
              </a:rPr>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1750</a:t>
            </a:r>
            <a:r>
              <a:rPr lang="it-IT" sz="1400" dirty="0">
                <a:solidFill>
                  <a:srgbClr val="0070C0"/>
                </a:solidFill>
                <a:sym typeface="Symbol"/>
              </a:rPr>
              <a:t></a:t>
            </a:r>
            <a:r>
              <a:rPr lang="it-IT" sz="1400" dirty="0">
                <a:solidFill>
                  <a:srgbClr val="0070C0"/>
                </a:solidFill>
              </a:rPr>
              <a:t> vince il premio di Morale nel concorso bandito </a:t>
            </a:r>
            <a:r>
              <a:rPr lang="it-IT" sz="1400" b="1" dirty="0">
                <a:solidFill>
                  <a:srgbClr val="0070C0"/>
                </a:solidFill>
              </a:rPr>
              <a:t>dall’Accademia</a:t>
            </a:r>
            <a:r>
              <a:rPr lang="it-IT" sz="1400" dirty="0">
                <a:solidFill>
                  <a:srgbClr val="0070C0"/>
                </a:solidFill>
              </a:rPr>
              <a:t> </a:t>
            </a:r>
            <a:r>
              <a:rPr lang="it-IT" sz="1400" b="1" dirty="0">
                <a:solidFill>
                  <a:srgbClr val="0070C0"/>
                </a:solidFill>
              </a:rPr>
              <a:t>di Digione</a:t>
            </a:r>
            <a:r>
              <a:rPr lang="it-IT" sz="1400" dirty="0">
                <a:solidFill>
                  <a:srgbClr val="0070C0"/>
                </a:solidFill>
              </a:rPr>
              <a:t> con il </a:t>
            </a:r>
            <a:r>
              <a:rPr lang="it-IT" sz="1400" b="1" i="1" dirty="0">
                <a:solidFill>
                  <a:srgbClr val="0070C0"/>
                </a:solidFill>
              </a:rPr>
              <a:t>Discorso sulle scienze e sulle arti</a:t>
            </a:r>
            <a:r>
              <a:rPr lang="it-IT" sz="1400" dirty="0">
                <a:solidFill>
                  <a:srgbClr val="0070C0"/>
                </a:solidFill>
              </a:rPr>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1754</a:t>
            </a:r>
            <a:r>
              <a:rPr lang="it-IT" sz="1400" dirty="0">
                <a:solidFill>
                  <a:srgbClr val="0070C0"/>
                </a:solidFill>
              </a:rPr>
              <a:t> </a:t>
            </a:r>
            <a:r>
              <a:rPr lang="it-IT" sz="1400" dirty="0">
                <a:solidFill>
                  <a:srgbClr val="0070C0"/>
                </a:solidFill>
                <a:sym typeface="Symbol"/>
              </a:rPr>
              <a:t></a:t>
            </a:r>
            <a:r>
              <a:rPr lang="it-IT" sz="1400" dirty="0">
                <a:solidFill>
                  <a:srgbClr val="0070C0"/>
                </a:solidFill>
              </a:rPr>
              <a:t> vince il concorso bandito l’anno prima </a:t>
            </a:r>
            <a:r>
              <a:rPr lang="it-IT" sz="1400" b="1" dirty="0">
                <a:solidFill>
                  <a:srgbClr val="0070C0"/>
                </a:solidFill>
              </a:rPr>
              <a:t>dall’Accademia</a:t>
            </a:r>
            <a:r>
              <a:rPr lang="it-IT" sz="1400" dirty="0">
                <a:solidFill>
                  <a:srgbClr val="0070C0"/>
                </a:solidFill>
              </a:rPr>
              <a:t> </a:t>
            </a:r>
            <a:r>
              <a:rPr lang="it-IT" sz="1400" b="1" dirty="0">
                <a:solidFill>
                  <a:srgbClr val="0070C0"/>
                </a:solidFill>
              </a:rPr>
              <a:t>di Digione</a:t>
            </a:r>
            <a:r>
              <a:rPr lang="it-IT" sz="1400" dirty="0">
                <a:solidFill>
                  <a:srgbClr val="0070C0"/>
                </a:solidFill>
              </a:rPr>
              <a:t> sul tema “</a:t>
            </a:r>
            <a:r>
              <a:rPr lang="it-IT" sz="1400" i="1" dirty="0">
                <a:solidFill>
                  <a:srgbClr val="0070C0"/>
                </a:solidFill>
              </a:rPr>
              <a:t>Quale sia l’origine della disuguaglianza tra gli uomini e se  essa sia autorizzata dalla legge naturale”</a:t>
            </a:r>
            <a:r>
              <a:rPr lang="it-IT" sz="1400" dirty="0">
                <a:solidFill>
                  <a:srgbClr val="0070C0"/>
                </a:solidFill>
              </a:rPr>
              <a:t> con il </a:t>
            </a:r>
            <a:r>
              <a:rPr lang="it-IT" sz="1400" b="1" i="1" dirty="0">
                <a:solidFill>
                  <a:srgbClr val="0070C0"/>
                </a:solidFill>
              </a:rPr>
              <a:t>Discorso sulla disuguaglianza tra gli uomini</a:t>
            </a:r>
            <a:r>
              <a:rPr lang="it-IT" sz="1400" dirty="0">
                <a:solidFill>
                  <a:srgbClr val="0070C0"/>
                </a:solidFill>
              </a:rPr>
              <a:t>  che viene pubblicato nel </a:t>
            </a:r>
            <a:r>
              <a:rPr lang="it-IT" sz="1400" b="1" dirty="0">
                <a:solidFill>
                  <a:srgbClr val="0070C0"/>
                </a:solidFill>
              </a:rPr>
              <a:t>1755</a:t>
            </a:r>
            <a:r>
              <a:rPr lang="it-IT" sz="1400" dirty="0">
                <a:solidFill>
                  <a:srgbClr val="0070C0"/>
                </a:solidFill>
              </a:rPr>
              <a:t> ad Amsterdam </a:t>
            </a:r>
            <a:br>
              <a:rPr lang="it-IT" sz="1400" dirty="0">
                <a:solidFill>
                  <a:srgbClr val="0070C0"/>
                </a:solidFill>
              </a:rPr>
            </a:br>
            <a:r>
              <a:rPr lang="it-IT" sz="1400" dirty="0">
                <a:solidFill>
                  <a:srgbClr val="0070C0"/>
                </a:solidFill>
              </a:rPr>
              <a:t>ritorna a Ginevra, si riconverte al Calvinismo e riacquista la cittadinanza ginevrina</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1755</a:t>
            </a:r>
            <a:r>
              <a:rPr lang="it-IT" sz="1400" dirty="0">
                <a:solidFill>
                  <a:srgbClr val="0070C0"/>
                </a:solidFill>
              </a:rPr>
              <a:t> </a:t>
            </a:r>
            <a:r>
              <a:rPr lang="it-IT" sz="1400" dirty="0">
                <a:solidFill>
                  <a:srgbClr val="0070C0"/>
                </a:solidFill>
                <a:sym typeface="Symbol"/>
              </a:rPr>
              <a:t></a:t>
            </a:r>
            <a:r>
              <a:rPr lang="it-IT" sz="1400" dirty="0">
                <a:solidFill>
                  <a:srgbClr val="0070C0"/>
                </a:solidFill>
              </a:rPr>
              <a:t> viene pubblicato il suo articolo sull’</a:t>
            </a:r>
            <a:r>
              <a:rPr lang="it-IT" sz="1400" b="1" i="1" dirty="0">
                <a:solidFill>
                  <a:srgbClr val="0070C0"/>
                </a:solidFill>
              </a:rPr>
              <a:t>Economia politica</a:t>
            </a:r>
            <a:r>
              <a:rPr lang="it-IT" sz="1400" dirty="0">
                <a:solidFill>
                  <a:srgbClr val="0070C0"/>
                </a:solidFill>
              </a:rPr>
              <a:t> sul </a:t>
            </a:r>
            <a:r>
              <a:rPr lang="it-IT" sz="1400" b="1" dirty="0" err="1">
                <a:solidFill>
                  <a:srgbClr val="0070C0"/>
                </a:solidFill>
              </a:rPr>
              <a:t>Encyclopedie</a:t>
            </a:r>
            <a:r>
              <a:rPr lang="it-IT" sz="1400" dirty="0">
                <a:solidFill>
                  <a:srgbClr val="0070C0"/>
                </a:solidFill>
              </a:rPr>
              <a:t>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1760</a:t>
            </a:r>
            <a:r>
              <a:rPr lang="it-IT" sz="1400" dirty="0">
                <a:solidFill>
                  <a:srgbClr val="0070C0"/>
                </a:solidFill>
              </a:rPr>
              <a:t> </a:t>
            </a:r>
            <a:r>
              <a:rPr lang="it-IT" sz="1400" dirty="0">
                <a:solidFill>
                  <a:srgbClr val="0070C0"/>
                </a:solidFill>
                <a:sym typeface="Symbol"/>
              </a:rPr>
              <a:t></a:t>
            </a:r>
            <a:r>
              <a:rPr lang="it-IT" sz="1400" dirty="0">
                <a:solidFill>
                  <a:srgbClr val="0070C0"/>
                </a:solidFill>
              </a:rPr>
              <a:t> viene pubblicata la </a:t>
            </a:r>
            <a:r>
              <a:rPr lang="it-IT" sz="1400" b="1" i="1" dirty="0">
                <a:solidFill>
                  <a:srgbClr val="0070C0"/>
                </a:solidFill>
              </a:rPr>
              <a:t>Nuova Eloisa</a:t>
            </a:r>
            <a:r>
              <a:rPr lang="it-IT" sz="1400" dirty="0">
                <a:solidFill>
                  <a:srgbClr val="0070C0"/>
                </a:solidFill>
              </a:rPr>
              <a:t>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1762</a:t>
            </a:r>
            <a:r>
              <a:rPr lang="it-IT" sz="1400" dirty="0">
                <a:solidFill>
                  <a:srgbClr val="0070C0"/>
                </a:solidFill>
              </a:rPr>
              <a:t> </a:t>
            </a:r>
            <a:r>
              <a:rPr lang="it-IT" sz="1400" dirty="0">
                <a:solidFill>
                  <a:srgbClr val="0070C0"/>
                </a:solidFill>
                <a:sym typeface="Symbol"/>
              </a:rPr>
              <a:t></a:t>
            </a:r>
            <a:r>
              <a:rPr lang="it-IT" sz="1400" dirty="0">
                <a:solidFill>
                  <a:srgbClr val="0070C0"/>
                </a:solidFill>
              </a:rPr>
              <a:t> in aprile viene pubblicato il </a:t>
            </a:r>
            <a:r>
              <a:rPr lang="it-IT" sz="1400" b="1" i="1" dirty="0">
                <a:solidFill>
                  <a:srgbClr val="0070C0"/>
                </a:solidFill>
              </a:rPr>
              <a:t>Contratto Sociale</a:t>
            </a:r>
            <a:r>
              <a:rPr lang="it-IT" sz="1400" dirty="0">
                <a:solidFill>
                  <a:srgbClr val="0070C0"/>
                </a:solidFill>
              </a:rPr>
              <a:t/>
            </a:r>
            <a:br>
              <a:rPr lang="it-IT" sz="1400" dirty="0">
                <a:solidFill>
                  <a:srgbClr val="0070C0"/>
                </a:solidFill>
              </a:rPr>
            </a:br>
            <a:r>
              <a:rPr lang="it-IT" sz="1400" dirty="0">
                <a:solidFill>
                  <a:srgbClr val="0070C0"/>
                </a:solidFill>
              </a:rPr>
              <a:t>	in maggio viene pubblicato l’</a:t>
            </a:r>
            <a:r>
              <a:rPr lang="it-IT" sz="1400" b="1" i="1" dirty="0">
                <a:solidFill>
                  <a:srgbClr val="0070C0"/>
                </a:solidFill>
              </a:rPr>
              <a:t>Emilio</a:t>
            </a:r>
            <a:r>
              <a:rPr lang="it-IT" sz="1400" dirty="0">
                <a:solidFill>
                  <a:srgbClr val="0070C0"/>
                </a:solidFill>
              </a:rPr>
              <a:t>  [comprendente la </a:t>
            </a:r>
            <a:r>
              <a:rPr lang="it-IT" sz="1400" b="1" i="1" dirty="0">
                <a:solidFill>
                  <a:srgbClr val="0070C0"/>
                </a:solidFill>
              </a:rPr>
              <a:t>Professione di fede di un vicario savoiardo</a:t>
            </a:r>
            <a:r>
              <a:rPr lang="it-IT" sz="1400" dirty="0" smtClean="0">
                <a:solidFill>
                  <a:srgbClr val="0070C0"/>
                </a:solidFill>
              </a:rPr>
              <a:t>]          </a:t>
            </a:r>
            <a:r>
              <a:rPr lang="it-IT" sz="1400" dirty="0" smtClean="0">
                <a:solidFill>
                  <a:srgbClr val="00B050"/>
                </a:solidFill>
              </a:rPr>
              <a:t>►►►►►</a:t>
            </a:r>
            <a:r>
              <a:rPr lang="it-IT" sz="1400" dirty="0"/>
              <a:t/>
            </a:r>
            <a:br>
              <a:rPr lang="it-IT" sz="1400" dirty="0"/>
            </a:br>
            <a:r>
              <a:rPr lang="it-IT" sz="1400" dirty="0"/>
              <a:t> </a:t>
            </a:r>
            <a:br>
              <a:rPr lang="it-IT" sz="1400" dirty="0"/>
            </a:br>
            <a:r>
              <a:rPr lang="it-IT" sz="1400" dirty="0"/>
              <a:t/>
            </a:r>
            <a:br>
              <a:rPr lang="it-IT" sz="1400" dirty="0"/>
            </a:br>
            <a:endParaRPr lang="it-IT" sz="1400" b="1" dirty="0">
              <a:solidFill>
                <a:srgbClr val="92D05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227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10532751" cy="5381411"/>
          </a:xfrm>
          <a:ln>
            <a:solidFill>
              <a:schemeClr val="tx1"/>
            </a:solidFill>
          </a:ln>
        </p:spPr>
        <p:txBody>
          <a:bodyPr/>
          <a:lstStyle/>
          <a:p>
            <a:r>
              <a:rPr lang="it-IT" sz="2400" b="1" dirty="0" smtClean="0">
                <a:latin typeface="+mn-lt"/>
                <a:cs typeface="Times New Roman" panose="02020603050405020304" pitchFamily="18" charset="0"/>
              </a:rPr>
              <a:t>Profilo biografico di Rousseau</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400" dirty="0" smtClean="0">
                <a:solidFill>
                  <a:srgbClr val="00B050"/>
                </a:solidFill>
              </a:rPr>
              <a:t>►►► </a:t>
            </a:r>
            <a:r>
              <a:rPr lang="it-IT" sz="1400" b="1" dirty="0">
                <a:solidFill>
                  <a:srgbClr val="0070C0"/>
                </a:solidFill>
              </a:rPr>
              <a:t>1763</a:t>
            </a:r>
            <a:r>
              <a:rPr lang="it-IT" sz="1400" dirty="0">
                <a:solidFill>
                  <a:srgbClr val="0070C0"/>
                </a:solidFill>
              </a:rPr>
              <a:t> </a:t>
            </a:r>
            <a:r>
              <a:rPr lang="it-IT" sz="1400" dirty="0">
                <a:solidFill>
                  <a:srgbClr val="0070C0"/>
                </a:solidFill>
                <a:sym typeface="Symbol"/>
              </a:rPr>
              <a:t></a:t>
            </a:r>
            <a:r>
              <a:rPr lang="it-IT" sz="1400" dirty="0">
                <a:solidFill>
                  <a:srgbClr val="0070C0"/>
                </a:solidFill>
              </a:rPr>
              <a:t> rinuncia alla cittadinanza ginevrina</a:t>
            </a:r>
            <a:br>
              <a:rPr lang="it-IT" sz="1400" dirty="0">
                <a:solidFill>
                  <a:srgbClr val="0070C0"/>
                </a:solidFill>
              </a:rPr>
            </a:br>
            <a:r>
              <a:rPr lang="it-IT" sz="1400" dirty="0">
                <a:solidFill>
                  <a:srgbClr val="0070C0"/>
                </a:solidFill>
              </a:rPr>
              <a:t>	nelle </a:t>
            </a:r>
            <a:r>
              <a:rPr lang="it-IT" sz="1400" b="1" i="1" dirty="0">
                <a:solidFill>
                  <a:srgbClr val="0070C0"/>
                </a:solidFill>
              </a:rPr>
              <a:t>Lettere scritte dalla Montagna</a:t>
            </a:r>
            <a:r>
              <a:rPr lang="it-IT" sz="1400" dirty="0">
                <a:solidFill>
                  <a:srgbClr val="0070C0"/>
                </a:solidFill>
              </a:rPr>
              <a:t> critica il carattere oligarchico del governo di Ginevra, replicando alle accuse del procuratore generale </a:t>
            </a:r>
            <a:r>
              <a:rPr lang="it-IT" sz="1400" b="1" dirty="0" err="1">
                <a:solidFill>
                  <a:srgbClr val="0070C0"/>
                </a:solidFill>
              </a:rPr>
              <a:t>Tronchin</a:t>
            </a:r>
            <a:r>
              <a:rPr lang="it-IT" sz="1400" dirty="0">
                <a:solidFill>
                  <a:srgbClr val="0070C0"/>
                </a:solidFill>
              </a:rPr>
              <a:t> denunciate </a:t>
            </a:r>
            <a:r>
              <a:rPr lang="it-IT" sz="1400" b="1" i="1" dirty="0">
                <a:solidFill>
                  <a:srgbClr val="0070C0"/>
                </a:solidFill>
              </a:rPr>
              <a:t>Lettere scritte dalla Campagna</a:t>
            </a:r>
            <a:r>
              <a:rPr lang="it-IT" sz="1400" dirty="0">
                <a:solidFill>
                  <a:srgbClr val="0070C0"/>
                </a:solidFill>
              </a:rPr>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dirty="0">
                <a:solidFill>
                  <a:srgbClr val="0070C0"/>
                </a:solidFill>
              </a:rPr>
              <a:t>condannate a Ginevra, Parigi e L’</a:t>
            </a:r>
            <a:r>
              <a:rPr lang="it-IT" sz="1400" dirty="0" err="1">
                <a:solidFill>
                  <a:srgbClr val="0070C0"/>
                </a:solidFill>
              </a:rPr>
              <a:t>Aja</a:t>
            </a:r>
            <a:r>
              <a:rPr lang="it-IT" sz="1400" dirty="0">
                <a:solidFill>
                  <a:srgbClr val="0070C0"/>
                </a:solidFill>
              </a:rPr>
              <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1764-65 </a:t>
            </a:r>
            <a:r>
              <a:rPr lang="it-IT" sz="1400" dirty="0">
                <a:solidFill>
                  <a:srgbClr val="0070C0"/>
                </a:solidFill>
                <a:sym typeface="Symbol"/>
              </a:rPr>
              <a:t></a:t>
            </a:r>
            <a:r>
              <a:rPr lang="it-IT" sz="1400" dirty="0">
                <a:solidFill>
                  <a:srgbClr val="0070C0"/>
                </a:solidFill>
              </a:rPr>
              <a:t> </a:t>
            </a:r>
            <a:r>
              <a:rPr lang="it-IT" sz="1400" b="1" i="1" dirty="0">
                <a:solidFill>
                  <a:srgbClr val="0070C0"/>
                </a:solidFill>
              </a:rPr>
              <a:t>Progetto di costituzione per la Corsica</a:t>
            </a:r>
            <a:r>
              <a:rPr lang="it-IT" sz="1400" dirty="0">
                <a:solidFill>
                  <a:srgbClr val="0070C0"/>
                </a:solidFill>
              </a:rPr>
              <a:t>, </a:t>
            </a:r>
            <a:r>
              <a:rPr lang="it-IT" sz="1400" dirty="0" smtClean="0">
                <a:solidFill>
                  <a:srgbClr val="0070C0"/>
                </a:solidFill>
              </a:rPr>
              <a:t>[</a:t>
            </a:r>
            <a:r>
              <a:rPr lang="it-IT" sz="1400" dirty="0">
                <a:solidFill>
                  <a:srgbClr val="0070C0"/>
                </a:solidFill>
              </a:rPr>
              <a:t>pubblicato postumo]</a:t>
            </a:r>
            <a:br>
              <a:rPr lang="it-IT" sz="1400" dirty="0">
                <a:solidFill>
                  <a:srgbClr val="0070C0"/>
                </a:solidFill>
              </a:rPr>
            </a:br>
            <a:r>
              <a:rPr lang="it-IT" sz="1400" b="1" dirty="0">
                <a:solidFill>
                  <a:srgbClr val="0070C0"/>
                </a:solidFill>
              </a:rPr>
              <a:t> </a:t>
            </a:r>
            <a:r>
              <a:rPr lang="it-IT" sz="1400" dirty="0">
                <a:solidFill>
                  <a:srgbClr val="0070C0"/>
                </a:solidFill>
              </a:rPr>
              <a:t/>
            </a:r>
            <a:br>
              <a:rPr lang="it-IT" sz="1400" dirty="0">
                <a:solidFill>
                  <a:srgbClr val="0070C0"/>
                </a:solidFill>
              </a:rPr>
            </a:br>
            <a:r>
              <a:rPr lang="it-IT" sz="1400" b="1" dirty="0">
                <a:solidFill>
                  <a:srgbClr val="0070C0"/>
                </a:solidFill>
              </a:rPr>
              <a:t>1765-66</a:t>
            </a:r>
            <a:r>
              <a:rPr lang="it-IT" sz="1400" dirty="0">
                <a:solidFill>
                  <a:srgbClr val="0070C0"/>
                </a:solidFill>
                <a:sym typeface="Symbol"/>
              </a:rPr>
              <a:t></a:t>
            </a:r>
            <a:r>
              <a:rPr lang="it-IT" sz="1400" dirty="0">
                <a:solidFill>
                  <a:srgbClr val="0070C0"/>
                </a:solidFill>
              </a:rPr>
              <a:t> si reca in Inghilterra ospite di Hume, con il quale però rompe i rapporti</a:t>
            </a:r>
            <a:br>
              <a:rPr lang="it-IT" sz="1400" dirty="0">
                <a:solidFill>
                  <a:srgbClr val="0070C0"/>
                </a:solidFill>
              </a:rPr>
            </a:br>
            <a:r>
              <a:rPr lang="it-IT" sz="1400" dirty="0">
                <a:solidFill>
                  <a:srgbClr val="0070C0"/>
                </a:solidFill>
              </a:rPr>
              <a:t> </a:t>
            </a:r>
            <a:br>
              <a:rPr lang="it-IT" sz="1400" dirty="0">
                <a:solidFill>
                  <a:srgbClr val="0070C0"/>
                </a:solidFill>
              </a:rPr>
            </a:br>
            <a:r>
              <a:rPr lang="it-IT" sz="1400" b="1" dirty="0">
                <a:solidFill>
                  <a:srgbClr val="0070C0"/>
                </a:solidFill>
              </a:rPr>
              <a:t>1771</a:t>
            </a:r>
            <a:r>
              <a:rPr lang="it-IT" sz="1400" dirty="0">
                <a:solidFill>
                  <a:srgbClr val="0070C0"/>
                </a:solidFill>
              </a:rPr>
              <a:t> </a:t>
            </a:r>
            <a:r>
              <a:rPr lang="it-IT" sz="1400" dirty="0">
                <a:solidFill>
                  <a:srgbClr val="0070C0"/>
                </a:solidFill>
                <a:sym typeface="Symbol"/>
              </a:rPr>
              <a:t></a:t>
            </a:r>
            <a:r>
              <a:rPr lang="it-IT" sz="1400" dirty="0">
                <a:solidFill>
                  <a:srgbClr val="0070C0"/>
                </a:solidFill>
              </a:rPr>
              <a:t>  </a:t>
            </a:r>
            <a:r>
              <a:rPr lang="it-IT" sz="1400" b="1" i="1" dirty="0">
                <a:solidFill>
                  <a:srgbClr val="0070C0"/>
                </a:solidFill>
              </a:rPr>
              <a:t>Considerazioni sul governo di Polonia</a:t>
            </a:r>
            <a:r>
              <a:rPr lang="it-IT" sz="1400" dirty="0">
                <a:solidFill>
                  <a:srgbClr val="0070C0"/>
                </a:solidFill>
              </a:rPr>
              <a:t>, [pubblicato postumo] </a:t>
            </a:r>
            <a:br>
              <a:rPr lang="it-IT" sz="1400" dirty="0">
                <a:solidFill>
                  <a:srgbClr val="0070C0"/>
                </a:solidFill>
              </a:rPr>
            </a:br>
            <a:r>
              <a:rPr lang="it-IT" sz="1400" dirty="0" smtClean="0">
                <a:solidFill>
                  <a:srgbClr val="0070C0"/>
                </a:solidFill>
              </a:rPr>
              <a:t/>
            </a:r>
            <a:br>
              <a:rPr lang="it-IT" sz="1400" dirty="0" smtClean="0">
                <a:solidFill>
                  <a:srgbClr val="0070C0"/>
                </a:solidFill>
              </a:rPr>
            </a:br>
            <a:r>
              <a:rPr lang="it-IT" sz="1400" dirty="0" smtClean="0">
                <a:solidFill>
                  <a:srgbClr val="0070C0"/>
                </a:solidFill>
              </a:rPr>
              <a:t>Contemporaneo degli Enciclopedisti, Rousseau è un </a:t>
            </a:r>
            <a:r>
              <a:rPr lang="it-IT" sz="1400" b="1" dirty="0">
                <a:solidFill>
                  <a:srgbClr val="00B050"/>
                </a:solidFill>
              </a:rPr>
              <a:t>illuminista</a:t>
            </a:r>
            <a:r>
              <a:rPr lang="it-IT" sz="1400" dirty="0">
                <a:solidFill>
                  <a:srgbClr val="00B050"/>
                </a:solidFill>
              </a:rPr>
              <a:t> </a:t>
            </a:r>
            <a:r>
              <a:rPr lang="it-IT" sz="1400" b="1" dirty="0">
                <a:solidFill>
                  <a:srgbClr val="00B050"/>
                </a:solidFill>
              </a:rPr>
              <a:t>atipico</a:t>
            </a:r>
            <a:r>
              <a:rPr lang="it-IT" sz="1400" dirty="0">
                <a:solidFill>
                  <a:srgbClr val="00B050"/>
                </a:solidFill>
              </a:rPr>
              <a:t>, </a:t>
            </a:r>
            <a:r>
              <a:rPr lang="it-IT" sz="1400" dirty="0">
                <a:solidFill>
                  <a:srgbClr val="0070C0"/>
                </a:solidFill>
              </a:rPr>
              <a:t>ed egli stesso ne era consapevole come emerge da diverse dichiarazioni citate </a:t>
            </a:r>
            <a:r>
              <a:rPr lang="it-IT" sz="1400" dirty="0" smtClean="0">
                <a:solidFill>
                  <a:srgbClr val="0070C0"/>
                </a:solidFill>
              </a:rPr>
              <a:t>nelle sue opere come nelle </a:t>
            </a:r>
            <a:r>
              <a:rPr lang="it-IT" sz="1400" b="1" i="1" dirty="0" smtClean="0">
                <a:solidFill>
                  <a:srgbClr val="0070C0"/>
                </a:solidFill>
              </a:rPr>
              <a:t>Considerazioni </a:t>
            </a:r>
            <a:r>
              <a:rPr lang="it-IT" sz="1400" b="1" i="1" dirty="0">
                <a:solidFill>
                  <a:srgbClr val="0070C0"/>
                </a:solidFill>
              </a:rPr>
              <a:t>sul Governo della Polonia</a:t>
            </a:r>
            <a:r>
              <a:rPr lang="it-IT" sz="1400" dirty="0">
                <a:solidFill>
                  <a:srgbClr val="0070C0"/>
                </a:solidFill>
              </a:rPr>
              <a:t> </a:t>
            </a:r>
            <a:r>
              <a:rPr lang="it-IT" sz="1400" dirty="0" smtClean="0">
                <a:solidFill>
                  <a:srgbClr val="0070C0"/>
                </a:solidFill>
              </a:rPr>
              <a:t>in </a:t>
            </a:r>
            <a:r>
              <a:rPr lang="it-IT" sz="1400" dirty="0">
                <a:solidFill>
                  <a:srgbClr val="0070C0"/>
                </a:solidFill>
              </a:rPr>
              <a:t>cui </a:t>
            </a:r>
            <a:r>
              <a:rPr lang="it-IT" sz="1400" dirty="0" smtClean="0">
                <a:solidFill>
                  <a:srgbClr val="0070C0"/>
                </a:solidFill>
              </a:rPr>
              <a:t>egli  </a:t>
            </a:r>
            <a:r>
              <a:rPr lang="it-IT" sz="1400" dirty="0">
                <a:solidFill>
                  <a:srgbClr val="0070C0"/>
                </a:solidFill>
              </a:rPr>
              <a:t>riconosce </a:t>
            </a:r>
            <a:r>
              <a:rPr lang="it-IT" sz="1400" dirty="0" smtClean="0">
                <a:solidFill>
                  <a:srgbClr val="0070C0"/>
                </a:solidFill>
              </a:rPr>
              <a:t>che «</a:t>
            </a:r>
            <a:r>
              <a:rPr lang="it-IT" sz="1400" b="1" i="1" dirty="0" smtClean="0">
                <a:solidFill>
                  <a:srgbClr val="0070C0"/>
                </a:solidFill>
              </a:rPr>
              <a:t>le </a:t>
            </a:r>
            <a:r>
              <a:rPr lang="it-IT" sz="1400" b="1" i="1" dirty="0">
                <a:solidFill>
                  <a:srgbClr val="0070C0"/>
                </a:solidFill>
              </a:rPr>
              <a:t>sue idee sono tanto diverse da quelle degli altri pensatori del suo tempo tanto da sembrare delle chimere: idee tuttavia che egli ritiene giuste e </a:t>
            </a:r>
            <a:r>
              <a:rPr lang="it-IT" sz="1400" b="1" i="1" dirty="0" smtClean="0">
                <a:solidFill>
                  <a:srgbClr val="0070C0"/>
                </a:solidFill>
              </a:rPr>
              <a:t>praticabili» </a:t>
            </a:r>
            <a:r>
              <a:rPr lang="it-IT" sz="1400" dirty="0">
                <a:solidFill>
                  <a:srgbClr val="0070C0"/>
                </a:solidFill>
              </a:rPr>
              <a:t/>
            </a:r>
            <a:br>
              <a:rPr lang="it-IT" sz="1400" dirty="0">
                <a:solidFill>
                  <a:srgbClr val="0070C0"/>
                </a:solidFill>
              </a:rPr>
            </a:br>
            <a:r>
              <a:rPr lang="it-IT" sz="1400" dirty="0"/>
              <a:t> </a:t>
            </a:r>
            <a:r>
              <a:rPr lang="it-IT" sz="1400" dirty="0">
                <a:solidFill>
                  <a:srgbClr val="00B050"/>
                </a:solidFill>
              </a:rPr>
              <a:t/>
            </a:r>
            <a:br>
              <a:rPr lang="it-IT" sz="1400" dirty="0">
                <a:solidFill>
                  <a:srgbClr val="00B050"/>
                </a:solidFill>
              </a:rPr>
            </a:br>
            <a:r>
              <a:rPr lang="it-IT" sz="1400" b="1" dirty="0">
                <a:solidFill>
                  <a:srgbClr val="00B050"/>
                </a:solidFill>
              </a:rPr>
              <a:t>Rousseau è difficilmente collocabile all’interno di una corrente di pensiero</a:t>
            </a:r>
            <a:r>
              <a:rPr lang="it-IT" sz="1400" b="1" dirty="0" smtClean="0">
                <a:solidFill>
                  <a:srgbClr val="00B050"/>
                </a:solidFill>
              </a:rPr>
              <a:t>;</a:t>
            </a:r>
            <a:r>
              <a:rPr lang="it-IT" sz="1400" dirty="0"/>
              <a:t/>
            </a:r>
            <a:br>
              <a:rPr lang="it-IT" sz="1400" dirty="0"/>
            </a:br>
            <a:r>
              <a:rPr lang="it-IT" sz="1400" b="1" dirty="0">
                <a:solidFill>
                  <a:srgbClr val="0070C0"/>
                </a:solidFill>
              </a:rPr>
              <a:t>infatti pur condividendo con i </a:t>
            </a:r>
            <a:r>
              <a:rPr lang="it-IT" sz="1400" b="1" i="1" dirty="0" err="1">
                <a:solidFill>
                  <a:srgbClr val="0070C0"/>
                </a:solidFill>
              </a:rPr>
              <a:t>philosophes</a:t>
            </a:r>
            <a:r>
              <a:rPr lang="it-IT" sz="1400" b="1" dirty="0">
                <a:solidFill>
                  <a:srgbClr val="0070C0"/>
                </a:solidFill>
              </a:rPr>
              <a:t> il rifiuto delle idee e delle istituzioni dell’Ancien </a:t>
            </a:r>
            <a:r>
              <a:rPr lang="it-IT" sz="1400" b="1" dirty="0" err="1" smtClean="0">
                <a:solidFill>
                  <a:srgbClr val="0070C0"/>
                </a:solidFill>
              </a:rPr>
              <a:t>Régime</a:t>
            </a:r>
            <a:r>
              <a:rPr lang="it-IT" sz="1400" b="1" dirty="0">
                <a:solidFill>
                  <a:srgbClr val="0070C0"/>
                </a:solidFill>
              </a:rPr>
              <a:t>, giunge a soluzioni molto alternative, spesso opposte, rispetto agli orientamenti della critica illuminista</a:t>
            </a:r>
            <a:r>
              <a:rPr lang="it-IT" sz="1400" dirty="0"/>
              <a:t/>
            </a:r>
            <a:br>
              <a:rPr lang="it-IT" sz="1400" dirty="0"/>
            </a:br>
            <a:r>
              <a:rPr lang="it-IT" sz="1400" dirty="0"/>
              <a:t> </a:t>
            </a:r>
            <a:br>
              <a:rPr lang="it-IT" sz="1400" dirty="0"/>
            </a:br>
            <a:r>
              <a:rPr lang="it-IT" sz="1400" dirty="0"/>
              <a:t/>
            </a:r>
            <a:br>
              <a:rPr lang="it-IT" sz="1400" dirty="0"/>
            </a:br>
            <a:r>
              <a:rPr lang="it-IT" sz="1400" dirty="0"/>
              <a:t> </a:t>
            </a:r>
            <a:br>
              <a:rPr lang="it-IT" sz="1400" dirty="0"/>
            </a:br>
            <a:r>
              <a:rPr lang="it-IT" sz="1400" dirty="0"/>
              <a:t/>
            </a:r>
            <a:br>
              <a:rPr lang="it-IT" sz="1400" dirty="0"/>
            </a:br>
            <a:endParaRPr lang="it-IT" sz="1400" b="1" dirty="0">
              <a:solidFill>
                <a:srgbClr val="92D050"/>
              </a:solidFill>
              <a:latin typeface="+mn-lt"/>
              <a:cs typeface="Times New Roman" panose="02020603050405020304" pitchFamily="18" charset="0"/>
            </a:endParaRPr>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1293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44825" y="452718"/>
            <a:ext cx="10237305" cy="1400530"/>
          </a:xfrm>
        </p:spPr>
        <p:txBody>
          <a:bodyPr/>
          <a:lstStyle/>
          <a:p>
            <a:pPr algn="ctr"/>
            <a:r>
              <a:rPr lang="it-IT" sz="2800" dirty="0">
                <a:solidFill>
                  <a:srgbClr val="000000"/>
                </a:solidFill>
              </a:rPr>
              <a:t>Materiale </a:t>
            </a:r>
            <a:r>
              <a:rPr lang="it-IT" sz="2800" dirty="0" smtClean="0">
                <a:solidFill>
                  <a:srgbClr val="000000"/>
                </a:solidFill>
              </a:rPr>
              <a:t>di approfondimento facoltativo</a:t>
            </a:r>
            <a:r>
              <a:rPr lang="it-IT" sz="4000" dirty="0">
                <a:solidFill>
                  <a:srgbClr val="000000"/>
                </a:solidFill>
              </a:rPr>
              <a:t/>
            </a:r>
            <a:br>
              <a:rPr lang="it-IT" sz="4000" dirty="0">
                <a:solidFill>
                  <a:srgbClr val="000000"/>
                </a:solidFill>
              </a:rPr>
            </a:br>
            <a:r>
              <a:rPr lang="it-IT" sz="4000" b="1" i="1" dirty="0">
                <a:solidFill>
                  <a:srgbClr val="000000"/>
                </a:solidFill>
              </a:rPr>
              <a:t>Idee e linguaggi della </a:t>
            </a:r>
            <a:r>
              <a:rPr lang="it-IT" sz="4000" b="1" i="1" dirty="0" smtClean="0">
                <a:solidFill>
                  <a:srgbClr val="000000"/>
                </a:solidFill>
              </a:rPr>
              <a:t>politica</a:t>
            </a:r>
            <a:endParaRPr lang="it-IT" sz="4000" dirty="0">
              <a:solidFill>
                <a:srgbClr val="000000"/>
              </a:solidFill>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Segnaposto contenuto 3"/>
          <p:cNvGraphicFramePr>
            <a:graphicFrameLocks/>
          </p:cNvGraphicFramePr>
          <p:nvPr>
            <p:extLst/>
          </p:nvPr>
        </p:nvGraphicFramePr>
        <p:xfrm>
          <a:off x="844826" y="1853248"/>
          <a:ext cx="10237305" cy="4300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68972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671661"/>
            <a:ext cx="10532751" cy="603347"/>
          </a:xfrm>
          <a:ln>
            <a:solidFill>
              <a:schemeClr val="tx1"/>
            </a:solidFill>
          </a:ln>
        </p:spPr>
        <p:txBody>
          <a:bodyPr>
            <a:noAutofit/>
          </a:bodyPr>
          <a:lstStyle/>
          <a:p>
            <a:pPr lvl="1"/>
            <a:r>
              <a:rPr lang="it-IT" sz="2400" b="1" u="sng" dirty="0"/>
              <a:t>Le </a:t>
            </a:r>
            <a:r>
              <a:rPr lang="it-IT" sz="2400" b="1" u="sng" dirty="0">
                <a:latin typeface="+mj-lt"/>
              </a:rPr>
              <a:t>origini</a:t>
            </a:r>
            <a:r>
              <a:rPr lang="it-IT" sz="2400" b="1" u="sng" dirty="0"/>
              <a:t> e le ragioni della disuguaglianza</a:t>
            </a:r>
            <a:r>
              <a:rPr lang="it-IT" sz="2400" b="1" i="1" dirty="0" smtClean="0">
                <a:solidFill>
                  <a:srgbClr val="FFFF00"/>
                </a:solidFill>
                <a:latin typeface="+mn-lt"/>
                <a:cs typeface="Times New Roman" panose="02020603050405020304" pitchFamily="18" charset="0"/>
              </a:rPr>
              <a:t/>
            </a:r>
            <a:br>
              <a:rPr lang="it-IT" sz="2400" b="1" i="1" dirty="0" smtClean="0">
                <a:solidFill>
                  <a:srgbClr val="FFFF00"/>
                </a:solidFill>
                <a:latin typeface="+mn-lt"/>
                <a:cs typeface="Times New Roman" panose="02020603050405020304" pitchFamily="18" charset="0"/>
              </a:rPr>
            </a:br>
            <a:r>
              <a:rPr lang="it-IT" sz="2400" b="1" i="1" dirty="0">
                <a:solidFill>
                  <a:srgbClr val="FFFF00"/>
                </a:solidFill>
                <a:latin typeface="+mn-lt"/>
                <a:cs typeface="Times New Roman" panose="02020603050405020304" pitchFamily="18" charset="0"/>
              </a:rPr>
              <a:t/>
            </a:r>
            <a:br>
              <a:rPr lang="it-IT" sz="2400" b="1" i="1" dirty="0">
                <a:solidFill>
                  <a:srgbClr val="FFFF00"/>
                </a:solidFill>
                <a:latin typeface="+mn-lt"/>
                <a:cs typeface="Times New Roman" panose="02020603050405020304" pitchFamily="18" charset="0"/>
              </a:rPr>
            </a:br>
            <a:r>
              <a:rPr lang="it-IT" sz="1600" b="1" dirty="0" smtClean="0">
                <a:solidFill>
                  <a:srgbClr val="0070C0"/>
                </a:solidFill>
                <a:latin typeface="+mj-lt"/>
              </a:rPr>
              <a:t>La </a:t>
            </a:r>
            <a:r>
              <a:rPr lang="it-IT" sz="1600" b="1" dirty="0">
                <a:solidFill>
                  <a:srgbClr val="0070C0"/>
                </a:solidFill>
                <a:latin typeface="+mj-lt"/>
              </a:rPr>
              <a:t>riflessione politica di Rousseau </a:t>
            </a:r>
            <a:r>
              <a:rPr lang="it-IT" sz="1600" b="1" u="sng" dirty="0">
                <a:solidFill>
                  <a:srgbClr val="0070C0"/>
                </a:solidFill>
                <a:latin typeface="+mj-lt"/>
              </a:rPr>
              <a:t>ha 2 obiettivi fondamentali:</a:t>
            </a:r>
            <a:r>
              <a:rPr lang="it-IT" sz="1600" dirty="0">
                <a:solidFill>
                  <a:srgbClr val="0070C0"/>
                </a:solidFill>
                <a:latin typeface="+mj-lt"/>
              </a:rPr>
              <a:t/>
            </a:r>
            <a:br>
              <a:rPr lang="it-IT" sz="1600" dirty="0">
                <a:solidFill>
                  <a:srgbClr val="0070C0"/>
                </a:solidFill>
                <a:latin typeface="+mj-lt"/>
              </a:rPr>
            </a:br>
            <a:r>
              <a:rPr lang="it-IT" sz="1600" dirty="0" smtClean="0">
                <a:solidFill>
                  <a:srgbClr val="0070C0"/>
                </a:solidFill>
                <a:latin typeface="+mj-lt"/>
              </a:rPr>
              <a:t/>
            </a:r>
            <a:br>
              <a:rPr lang="it-IT" sz="1600" dirty="0" smtClean="0">
                <a:solidFill>
                  <a:srgbClr val="0070C0"/>
                </a:solidFill>
                <a:latin typeface="+mj-lt"/>
              </a:rPr>
            </a:br>
            <a:r>
              <a:rPr lang="it-IT" sz="1600" dirty="0" smtClean="0">
                <a:solidFill>
                  <a:srgbClr val="0070C0"/>
                </a:solidFill>
                <a:latin typeface="+mj-lt"/>
              </a:rPr>
              <a:t>- </a:t>
            </a:r>
            <a:r>
              <a:rPr lang="it-IT" sz="1600" b="1" dirty="0" smtClean="0">
                <a:solidFill>
                  <a:srgbClr val="0070C0"/>
                </a:solidFill>
                <a:latin typeface="+mj-lt"/>
              </a:rPr>
              <a:t>la </a:t>
            </a:r>
            <a:r>
              <a:rPr lang="it-IT" sz="1600" b="1" dirty="0">
                <a:solidFill>
                  <a:srgbClr val="0070C0"/>
                </a:solidFill>
                <a:latin typeface="+mj-lt"/>
              </a:rPr>
              <a:t>denuncia delle aporie della società moderna e razionale, ossia dei motivi che causano nell’uomo la scissione esistenziale tra sfera pubblica e privata</a:t>
            </a:r>
            <a:r>
              <a:rPr lang="it-IT" sz="1600" dirty="0">
                <a:solidFill>
                  <a:srgbClr val="0070C0"/>
                </a:solidFill>
                <a:latin typeface="+mj-lt"/>
              </a:rPr>
              <a:t/>
            </a:r>
            <a:br>
              <a:rPr lang="it-IT" sz="1600" dirty="0">
                <a:solidFill>
                  <a:srgbClr val="0070C0"/>
                </a:solidFill>
                <a:latin typeface="+mj-lt"/>
              </a:rPr>
            </a:br>
            <a:r>
              <a:rPr lang="it-IT" sz="1600" b="1" dirty="0">
                <a:solidFill>
                  <a:srgbClr val="0070C0"/>
                </a:solidFill>
                <a:latin typeface="+mj-lt"/>
              </a:rPr>
              <a:t> </a:t>
            </a:r>
            <a:r>
              <a:rPr lang="it-IT" sz="1600" dirty="0">
                <a:solidFill>
                  <a:srgbClr val="0070C0"/>
                </a:solidFill>
                <a:latin typeface="+mj-lt"/>
              </a:rPr>
              <a:t/>
            </a:r>
            <a:br>
              <a:rPr lang="it-IT" sz="1600" dirty="0">
                <a:solidFill>
                  <a:srgbClr val="0070C0"/>
                </a:solidFill>
                <a:latin typeface="+mj-lt"/>
              </a:rPr>
            </a:br>
            <a:r>
              <a:rPr lang="it-IT" sz="1600" dirty="0" smtClean="0">
                <a:solidFill>
                  <a:srgbClr val="0070C0"/>
                </a:solidFill>
                <a:latin typeface="+mj-lt"/>
              </a:rPr>
              <a:t> - </a:t>
            </a:r>
            <a:r>
              <a:rPr lang="it-IT" sz="1600" b="1" dirty="0" smtClean="0">
                <a:solidFill>
                  <a:srgbClr val="0070C0"/>
                </a:solidFill>
                <a:latin typeface="+mj-lt"/>
              </a:rPr>
              <a:t>l’elaborazione </a:t>
            </a:r>
            <a:r>
              <a:rPr lang="it-IT" sz="1600" b="1" dirty="0">
                <a:solidFill>
                  <a:srgbClr val="0070C0"/>
                </a:solidFill>
                <a:latin typeface="+mj-lt"/>
              </a:rPr>
              <a:t>di un’immagine della convivenza civile nella quale ciascuno sia integralmente se stesso in ogni momento, uomo o cittadino, privato o pubblico</a:t>
            </a:r>
            <a:r>
              <a:rPr lang="it-IT" sz="1600" dirty="0">
                <a:latin typeface="+mj-lt"/>
              </a:rPr>
              <a:t/>
            </a:r>
            <a:br>
              <a:rPr lang="it-IT" sz="1600" dirty="0">
                <a:latin typeface="+mj-lt"/>
              </a:rPr>
            </a:br>
            <a:r>
              <a:rPr lang="it-IT" sz="1600" dirty="0" smtClean="0">
                <a:latin typeface="+mj-lt"/>
              </a:rPr>
              <a:t/>
            </a:r>
            <a:br>
              <a:rPr lang="it-IT" sz="1600" dirty="0" smtClean="0">
                <a:latin typeface="+mj-lt"/>
              </a:rPr>
            </a:br>
            <a:r>
              <a:rPr lang="it-IT" sz="1600" dirty="0">
                <a:latin typeface="+mj-lt"/>
              </a:rPr>
              <a:t/>
            </a:r>
            <a:br>
              <a:rPr lang="it-IT" sz="1600" dirty="0">
                <a:latin typeface="+mj-lt"/>
              </a:rPr>
            </a:br>
            <a:r>
              <a:rPr lang="it-IT" sz="1600" b="1" u="sng" dirty="0" smtClean="0">
                <a:solidFill>
                  <a:srgbClr val="00B050"/>
                </a:solidFill>
                <a:latin typeface="+mj-lt"/>
              </a:rPr>
              <a:t>Giusnaturalista: </a:t>
            </a:r>
            <a:r>
              <a:rPr lang="it-IT" sz="1600" dirty="0" smtClean="0">
                <a:latin typeface="+mj-lt"/>
              </a:rPr>
              <a:t/>
            </a:r>
            <a:br>
              <a:rPr lang="it-IT" sz="1600" dirty="0" smtClean="0">
                <a:latin typeface="+mj-lt"/>
              </a:rPr>
            </a:br>
            <a:r>
              <a:rPr lang="it-IT" sz="1600" dirty="0" smtClean="0">
                <a:latin typeface="+mj-lt"/>
              </a:rPr>
              <a:t/>
            </a:r>
            <a:br>
              <a:rPr lang="it-IT" sz="1600" dirty="0" smtClean="0">
                <a:latin typeface="+mj-lt"/>
              </a:rPr>
            </a:br>
            <a:r>
              <a:rPr lang="it-IT" sz="1600" b="1" dirty="0">
                <a:solidFill>
                  <a:srgbClr val="0070C0"/>
                </a:solidFill>
                <a:latin typeface="+mj-lt"/>
              </a:rPr>
              <a:t>Tutt</a:t>
            </a:r>
            <a:r>
              <a:rPr lang="it-IT" sz="1600" b="1" dirty="0" smtClean="0">
                <a:solidFill>
                  <a:srgbClr val="0070C0"/>
                </a:solidFill>
                <a:latin typeface="+mj-lt"/>
              </a:rPr>
              <a:t>avia </a:t>
            </a:r>
            <a:r>
              <a:rPr lang="it-IT" sz="1600" b="1" dirty="0">
                <a:solidFill>
                  <a:srgbClr val="0070C0"/>
                </a:solidFill>
                <a:latin typeface="+mj-lt"/>
              </a:rPr>
              <a:t>profonda originalità di </a:t>
            </a:r>
            <a:r>
              <a:rPr lang="it-IT" sz="1600" b="1" dirty="0" smtClean="0">
                <a:solidFill>
                  <a:srgbClr val="0070C0"/>
                </a:solidFill>
                <a:latin typeface="+mj-lt"/>
              </a:rPr>
              <a:t>Rousseau che:</a:t>
            </a:r>
            <a:r>
              <a:rPr lang="it-IT" sz="1600" b="1" dirty="0">
                <a:solidFill>
                  <a:srgbClr val="0070C0"/>
                </a:solidFill>
                <a:latin typeface="+mj-lt"/>
              </a:rPr>
              <a:t/>
            </a:r>
            <a:br>
              <a:rPr lang="it-IT" sz="1600" b="1" dirty="0">
                <a:solidFill>
                  <a:srgbClr val="0070C0"/>
                </a:solidFill>
                <a:latin typeface="+mj-lt"/>
              </a:rPr>
            </a:br>
            <a:r>
              <a:rPr lang="it-IT" sz="1600" b="1" dirty="0">
                <a:solidFill>
                  <a:srgbClr val="0070C0"/>
                </a:solidFill>
                <a:latin typeface="+mj-lt"/>
              </a:rPr>
              <a:t> </a:t>
            </a:r>
            <a:br>
              <a:rPr lang="it-IT" sz="1600" b="1" dirty="0">
                <a:solidFill>
                  <a:srgbClr val="0070C0"/>
                </a:solidFill>
                <a:latin typeface="+mj-lt"/>
              </a:rPr>
            </a:br>
            <a:r>
              <a:rPr lang="it-IT" sz="1600" b="1" dirty="0">
                <a:solidFill>
                  <a:srgbClr val="0070C0"/>
                </a:solidFill>
                <a:latin typeface="+mj-lt"/>
              </a:rPr>
              <a:t> </a:t>
            </a:r>
            <a:r>
              <a:rPr lang="it-IT" sz="1600" b="1" dirty="0" smtClean="0">
                <a:solidFill>
                  <a:srgbClr val="0070C0"/>
                </a:solidFill>
                <a:latin typeface="+mj-lt"/>
              </a:rPr>
              <a:t>- </a:t>
            </a:r>
            <a:r>
              <a:rPr lang="it-IT" sz="1600" b="1" u="sng" dirty="0" smtClean="0">
                <a:solidFill>
                  <a:srgbClr val="0070C0"/>
                </a:solidFill>
                <a:latin typeface="+mj-lt"/>
              </a:rPr>
              <a:t>aderisce </a:t>
            </a:r>
            <a:r>
              <a:rPr lang="it-IT" sz="1600" b="1" u="sng" dirty="0">
                <a:solidFill>
                  <a:srgbClr val="0070C0"/>
                </a:solidFill>
                <a:latin typeface="+mj-lt"/>
              </a:rPr>
              <a:t>al modello della scuola giusnaturalistica</a:t>
            </a:r>
            <a:r>
              <a:rPr lang="it-IT" sz="1600" b="1" dirty="0">
                <a:solidFill>
                  <a:srgbClr val="0070C0"/>
                </a:solidFill>
                <a:latin typeface="+mj-lt"/>
              </a:rPr>
              <a:t> ma se ne distacca nello spirito in quanto </a:t>
            </a:r>
            <a:br>
              <a:rPr lang="it-IT" sz="1600" b="1" dirty="0">
                <a:solidFill>
                  <a:srgbClr val="0070C0"/>
                </a:solidFill>
                <a:latin typeface="+mj-lt"/>
              </a:rPr>
            </a:br>
            <a:r>
              <a:rPr lang="it-IT" sz="1600" b="1" dirty="0">
                <a:solidFill>
                  <a:srgbClr val="0070C0"/>
                </a:solidFill>
                <a:latin typeface="+mj-lt"/>
              </a:rPr>
              <a:t> </a:t>
            </a:r>
            <a:br>
              <a:rPr lang="it-IT" sz="1600" b="1" dirty="0">
                <a:solidFill>
                  <a:srgbClr val="0070C0"/>
                </a:solidFill>
                <a:latin typeface="+mj-lt"/>
              </a:rPr>
            </a:br>
            <a:r>
              <a:rPr lang="it-IT" sz="1600" b="1" dirty="0" smtClean="0">
                <a:solidFill>
                  <a:srgbClr val="0070C0"/>
                </a:solidFill>
                <a:latin typeface="+mj-lt"/>
              </a:rPr>
              <a:t> - non </a:t>
            </a:r>
            <a:r>
              <a:rPr lang="it-IT" sz="1600" b="1" dirty="0">
                <a:solidFill>
                  <a:srgbClr val="0070C0"/>
                </a:solidFill>
                <a:latin typeface="+mj-lt"/>
              </a:rPr>
              <a:t>è alla ricerca dei diritti inalienabili degli uomini da godere nella propria individualità</a:t>
            </a:r>
            <a:br>
              <a:rPr lang="it-IT" sz="1600" b="1" dirty="0">
                <a:solidFill>
                  <a:srgbClr val="0070C0"/>
                </a:solidFill>
                <a:latin typeface="+mj-lt"/>
              </a:rPr>
            </a:br>
            <a:r>
              <a:rPr lang="it-IT" sz="1600" b="1" dirty="0">
                <a:solidFill>
                  <a:srgbClr val="0070C0"/>
                </a:solidFill>
                <a:latin typeface="+mj-lt"/>
              </a:rPr>
              <a:t>ma è impegnato nella ricerca di un sistema politico nel quale l’uomo sia libero in quanto cittadino all’interno dello </a:t>
            </a:r>
            <a:r>
              <a:rPr lang="it-IT" sz="1600" b="1" dirty="0" smtClean="0">
                <a:solidFill>
                  <a:srgbClr val="0070C0"/>
                </a:solidFill>
                <a:latin typeface="+mj-lt"/>
              </a:rPr>
              <a:t>Stato</a:t>
            </a:r>
            <a:r>
              <a:rPr lang="it-IT" dirty="0" smtClean="0">
                <a:solidFill>
                  <a:srgbClr val="0070C0"/>
                </a:solidFill>
                <a:latin typeface="+mj-lt"/>
              </a:rPr>
              <a:t>                                                                         </a:t>
            </a:r>
            <a:r>
              <a:rPr lang="it-IT" dirty="0" smtClean="0">
                <a:solidFill>
                  <a:srgbClr val="00B050"/>
                </a:solidFill>
                <a:latin typeface="+mj-lt"/>
              </a:rPr>
              <a:t>  </a:t>
            </a:r>
            <a:r>
              <a:rPr lang="it-IT" sz="1400" dirty="0" smtClean="0">
                <a:solidFill>
                  <a:srgbClr val="00B050"/>
                </a:solidFill>
                <a:latin typeface="+mj-lt"/>
                <a:cs typeface="Andalus" panose="02020603050405020304" pitchFamily="18" charset="-78"/>
              </a:rPr>
              <a:t>(</a:t>
            </a:r>
            <a:r>
              <a:rPr lang="it-IT" sz="1400" b="1" cap="small" dirty="0" smtClean="0">
                <a:solidFill>
                  <a:srgbClr val="00B050"/>
                </a:solidFill>
                <a:latin typeface="+mj-lt"/>
                <a:cs typeface="Andalus" panose="02020603050405020304" pitchFamily="18" charset="-78"/>
              </a:rPr>
              <a:t>Saffo Testoni) </a:t>
            </a:r>
            <a:r>
              <a:rPr lang="it-IT" dirty="0">
                <a:latin typeface="+mj-lt"/>
              </a:rPr>
              <a:t/>
            </a:r>
            <a:br>
              <a:rPr lang="it-IT" dirty="0">
                <a:latin typeface="+mj-lt"/>
              </a:rPr>
            </a:br>
            <a:r>
              <a:rPr lang="it-IT" sz="2400" dirty="0"/>
              <a:t/>
            </a:r>
            <a:br>
              <a:rPr lang="it-IT" sz="2400" dirty="0"/>
            </a:br>
            <a:endParaRPr lang="it-IT" sz="2400" dirty="0"/>
          </a:p>
        </p:txBody>
      </p:sp>
      <p:sp>
        <p:nvSpPr>
          <p:cNvPr id="4" name="Titolo 1"/>
          <p:cNvSpPr txBox="1">
            <a:spLocks/>
          </p:cNvSpPr>
          <p:nvPr/>
        </p:nvSpPr>
        <p:spPr>
          <a:xfrm>
            <a:off x="656842" y="1416673"/>
            <a:ext cx="10532751" cy="1931831"/>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endParaRPr lang="it-IT" sz="1600" dirty="0">
              <a:solidFill>
                <a:srgbClr val="0070C0"/>
              </a:solidFill>
            </a:endParaRPr>
          </a:p>
        </p:txBody>
      </p:sp>
      <p:sp>
        <p:nvSpPr>
          <p:cNvPr id="5" name="Titolo 1"/>
          <p:cNvSpPr txBox="1">
            <a:spLocks/>
          </p:cNvSpPr>
          <p:nvPr/>
        </p:nvSpPr>
        <p:spPr>
          <a:xfrm>
            <a:off x="656841" y="3541689"/>
            <a:ext cx="10532751" cy="2354709"/>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algn="ct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2400" b="1" i="1" dirty="0" smtClean="0">
                <a:solidFill>
                  <a:srgbClr val="0070C0"/>
                </a:solidFill>
                <a:latin typeface="+mn-lt"/>
                <a:cs typeface="Times New Roman" panose="02020603050405020304" pitchFamily="18" charset="0"/>
              </a:rPr>
              <a:t/>
            </a:r>
            <a:br>
              <a:rPr lang="it-IT" sz="2400" b="1" i="1" dirty="0" smtClean="0">
                <a:solidFill>
                  <a:srgbClr val="0070C0"/>
                </a:solidFill>
                <a:latin typeface="+mn-lt"/>
                <a:cs typeface="Times New Roman" panose="02020603050405020304" pitchFamily="18" charset="0"/>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endParaRPr lang="it-IT" sz="1600" dirty="0">
              <a:solidFill>
                <a:srgbClr val="0070C0"/>
              </a:solidFill>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2583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671661"/>
            <a:ext cx="10532751" cy="2695793"/>
          </a:xfrm>
          <a:ln>
            <a:solidFill>
              <a:schemeClr val="tx1"/>
            </a:solidFill>
          </a:ln>
        </p:spPr>
        <p:txBody>
          <a:bodyPr/>
          <a:lstStyle/>
          <a:p>
            <a:pPr lvl="1"/>
            <a:r>
              <a:rPr lang="it-IT" sz="2400" b="1" i="1" dirty="0">
                <a:latin typeface="+mn-lt"/>
                <a:cs typeface="Times New Roman" panose="02020603050405020304" pitchFamily="18" charset="0"/>
              </a:rPr>
              <a:t>Discorso sulle scienze e sulle arti </a:t>
            </a:r>
            <a:r>
              <a:rPr lang="it-IT" sz="2400" b="1" i="1" dirty="0" smtClean="0">
                <a:latin typeface="+mn-lt"/>
                <a:cs typeface="Times New Roman" panose="02020603050405020304" pitchFamily="18" charset="0"/>
              </a:rPr>
              <a:t/>
            </a:r>
            <a:br>
              <a:rPr lang="it-IT" sz="2400" b="1" i="1" dirty="0" smtClean="0">
                <a:latin typeface="+mn-lt"/>
                <a:cs typeface="Times New Roman" panose="02020603050405020304" pitchFamily="18" charset="0"/>
              </a:rPr>
            </a:br>
            <a:r>
              <a:rPr lang="it-IT" sz="2400" b="1" i="1" dirty="0" smtClean="0">
                <a:solidFill>
                  <a:srgbClr val="FFFF00"/>
                </a:solidFill>
                <a:latin typeface="+mn-lt"/>
                <a:cs typeface="Times New Roman" panose="02020603050405020304" pitchFamily="18" charset="0"/>
              </a:rPr>
              <a:t/>
            </a:r>
            <a:br>
              <a:rPr lang="it-IT" sz="2400" b="1" i="1" dirty="0" smtClean="0">
                <a:solidFill>
                  <a:srgbClr val="FFFF00"/>
                </a:solidFill>
                <a:latin typeface="+mn-lt"/>
                <a:cs typeface="Times New Roman" panose="02020603050405020304" pitchFamily="18" charset="0"/>
              </a:rPr>
            </a:br>
            <a:r>
              <a:rPr lang="it-IT" sz="1600" dirty="0" smtClean="0">
                <a:solidFill>
                  <a:srgbClr val="0070C0"/>
                </a:solidFill>
              </a:rPr>
              <a:t>(</a:t>
            </a:r>
            <a:r>
              <a:rPr lang="it-IT" sz="1600" b="1" dirty="0" smtClean="0">
                <a:solidFill>
                  <a:srgbClr val="00B050"/>
                </a:solidFill>
              </a:rPr>
              <a:t>1750</a:t>
            </a:r>
            <a:r>
              <a:rPr lang="it-IT" sz="1600" dirty="0" smtClean="0">
                <a:solidFill>
                  <a:srgbClr val="0070C0"/>
                </a:solidFill>
              </a:rPr>
              <a:t> </a:t>
            </a:r>
            <a:r>
              <a:rPr lang="it-IT" sz="1600" b="1" dirty="0" smtClean="0">
                <a:solidFill>
                  <a:srgbClr val="0070C0"/>
                </a:solidFill>
              </a:rPr>
              <a:t>vince il concorso </a:t>
            </a:r>
            <a:r>
              <a:rPr lang="it-IT" sz="1600" b="1" dirty="0">
                <a:solidFill>
                  <a:srgbClr val="0070C0"/>
                </a:solidFill>
              </a:rPr>
              <a:t>bandito dall’Accademia di Digione sul quesito </a:t>
            </a:r>
            <a:r>
              <a:rPr lang="it-IT" sz="1600" b="1" i="1" dirty="0">
                <a:solidFill>
                  <a:srgbClr val="0070C0"/>
                </a:solidFill>
              </a:rPr>
              <a:t>Se il progresso delle scienze e delle arti abbia contribuito a migliorare i </a:t>
            </a:r>
            <a:r>
              <a:rPr lang="it-IT" sz="1600" b="1" i="1" dirty="0" smtClean="0">
                <a:solidFill>
                  <a:srgbClr val="0070C0"/>
                </a:solidFill>
              </a:rPr>
              <a:t>costumi</a:t>
            </a:r>
            <a:r>
              <a:rPr lang="it-IT" sz="1600" b="1" dirty="0">
                <a:solidFill>
                  <a:srgbClr val="0070C0"/>
                </a:solidFill>
              </a:rPr>
              <a:t>)</a:t>
            </a:r>
            <a:r>
              <a:rPr lang="it-IT" sz="1600" dirty="0" smtClean="0">
                <a:solidFill>
                  <a:srgbClr val="0070C0"/>
                </a:solidFill>
              </a:rPr>
              <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dirty="0" smtClean="0">
                <a:solidFill>
                  <a:srgbClr val="0070C0"/>
                </a:solidFill>
              </a:rPr>
              <a:t>Rousseau </a:t>
            </a:r>
            <a:r>
              <a:rPr lang="it-IT" dirty="0">
                <a:solidFill>
                  <a:srgbClr val="0070C0"/>
                </a:solidFill>
              </a:rPr>
              <a:t>ritiene che il progresso delle scienze e delle </a:t>
            </a:r>
            <a:r>
              <a:rPr lang="it-IT" dirty="0" smtClean="0">
                <a:solidFill>
                  <a:srgbClr val="0070C0"/>
                </a:solidFill>
              </a:rPr>
              <a:t>arti - </a:t>
            </a:r>
            <a:r>
              <a:rPr lang="it-IT" dirty="0">
                <a:solidFill>
                  <a:srgbClr val="0070C0"/>
                </a:solidFill>
              </a:rPr>
              <a:t>considerato l’orgoglio della cultura </a:t>
            </a:r>
            <a:r>
              <a:rPr lang="it-IT" dirty="0" smtClean="0">
                <a:solidFill>
                  <a:srgbClr val="0070C0"/>
                </a:solidFill>
              </a:rPr>
              <a:t>illuministica - abbia </a:t>
            </a:r>
            <a:r>
              <a:rPr lang="it-IT" dirty="0">
                <a:solidFill>
                  <a:srgbClr val="0070C0"/>
                </a:solidFill>
              </a:rPr>
              <a:t>invece soffocato la virtù e la libertà originaria.</a:t>
            </a:r>
            <a:r>
              <a:rPr lang="it-IT" dirty="0"/>
              <a:t/>
            </a:r>
            <a:br>
              <a:rPr lang="it-IT" dirty="0"/>
            </a:br>
            <a:r>
              <a:rPr lang="it-IT" sz="1600" b="1" dirty="0"/>
              <a:t> </a:t>
            </a:r>
            <a:r>
              <a:rPr lang="it-IT" dirty="0"/>
              <a:t/>
            </a:r>
            <a:br>
              <a:rPr lang="it-IT" dirty="0"/>
            </a:br>
            <a:r>
              <a:rPr lang="it-IT" sz="2400" dirty="0" smtClean="0"/>
              <a:t/>
            </a:r>
            <a:br>
              <a:rPr lang="it-IT" sz="2400" dirty="0" smtClean="0"/>
            </a:br>
            <a:r>
              <a:rPr lang="it-IT" sz="2400" dirty="0"/>
              <a:t/>
            </a:r>
            <a:br>
              <a:rPr lang="it-IT" sz="2400" dirty="0"/>
            </a:br>
            <a:r>
              <a:rPr lang="it-IT" sz="2400" dirty="0" smtClean="0"/>
              <a:t/>
            </a:r>
            <a:br>
              <a:rPr lang="it-IT" sz="2400" dirty="0" smtClean="0"/>
            </a:br>
            <a:r>
              <a:rPr lang="it-IT" sz="2400" dirty="0"/>
              <a:t/>
            </a:r>
            <a:br>
              <a:rPr lang="it-IT" sz="2400" dirty="0"/>
            </a:br>
            <a:endParaRPr lang="it-IT" sz="24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631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736056"/>
            <a:ext cx="10532751" cy="5046560"/>
          </a:xfrm>
          <a:ln>
            <a:solidFill>
              <a:schemeClr val="tx1"/>
            </a:solidFill>
          </a:ln>
        </p:spPr>
        <p:txBody>
          <a:bodyPr/>
          <a:lstStyle/>
          <a:p>
            <a:r>
              <a:rPr lang="it-IT" sz="2400" b="1" i="1" dirty="0" smtClean="0">
                <a:solidFill>
                  <a:srgbClr val="FF0000"/>
                </a:solidFill>
                <a:latin typeface="+mn-lt"/>
                <a:cs typeface="Times New Roman" panose="02020603050405020304" pitchFamily="18" charset="0"/>
              </a:rPr>
              <a:t>Discorso </a:t>
            </a:r>
            <a:r>
              <a:rPr lang="it-IT" sz="2400" b="1" i="1" dirty="0">
                <a:solidFill>
                  <a:srgbClr val="FF0000"/>
                </a:solidFill>
                <a:latin typeface="+mn-lt"/>
                <a:cs typeface="Times New Roman" panose="02020603050405020304" pitchFamily="18" charset="0"/>
              </a:rPr>
              <a:t>sulla disuguaglianza tra gli uomini </a:t>
            </a:r>
            <a:r>
              <a:rPr lang="it-IT" sz="2400" b="1" dirty="0" smtClean="0">
                <a:solidFill>
                  <a:srgbClr val="FFFF00"/>
                </a:solidFill>
                <a:latin typeface="+mn-lt"/>
                <a:cs typeface="Times New Roman" panose="02020603050405020304" pitchFamily="18" charset="0"/>
              </a:rPr>
              <a:t/>
            </a:r>
            <a:br>
              <a:rPr lang="it-IT" sz="2400" b="1" dirty="0" smtClean="0">
                <a:solidFill>
                  <a:srgbClr val="FFFF00"/>
                </a:solidFill>
                <a:latin typeface="+mn-lt"/>
                <a:cs typeface="Times New Roman" panose="02020603050405020304" pitchFamily="18" charset="0"/>
              </a:rPr>
            </a:br>
            <a:r>
              <a:rPr lang="it-IT" sz="1600" dirty="0" smtClean="0">
                <a:solidFill>
                  <a:srgbClr val="0070C0"/>
                </a:solidFill>
              </a:rPr>
              <a:t>(</a:t>
            </a:r>
            <a:r>
              <a:rPr lang="it-IT" sz="1600" b="1" dirty="0" smtClean="0">
                <a:solidFill>
                  <a:srgbClr val="0070C0"/>
                </a:solidFill>
              </a:rPr>
              <a:t>1754</a:t>
            </a:r>
            <a:r>
              <a:rPr lang="it-IT" sz="1600" dirty="0" smtClean="0">
                <a:solidFill>
                  <a:srgbClr val="0070C0"/>
                </a:solidFill>
              </a:rPr>
              <a:t> ma pubblicato </a:t>
            </a:r>
            <a:r>
              <a:rPr lang="it-IT" sz="1600" dirty="0">
                <a:solidFill>
                  <a:srgbClr val="0070C0"/>
                </a:solidFill>
              </a:rPr>
              <a:t>nel </a:t>
            </a:r>
            <a:r>
              <a:rPr lang="it-IT" sz="1600" b="1" dirty="0">
                <a:solidFill>
                  <a:srgbClr val="0070C0"/>
                </a:solidFill>
              </a:rPr>
              <a:t>1755</a:t>
            </a:r>
            <a:r>
              <a:rPr lang="it-IT" sz="1600" dirty="0">
                <a:solidFill>
                  <a:srgbClr val="0070C0"/>
                </a:solidFill>
              </a:rPr>
              <a:t> ad Amsterdam </a:t>
            </a:r>
            <a:r>
              <a:rPr lang="it-IT" sz="1600" dirty="0" smtClean="0">
                <a:solidFill>
                  <a:srgbClr val="0070C0"/>
                </a:solidFill>
              </a:rPr>
              <a:t>)</a:t>
            </a:r>
            <a:br>
              <a:rPr lang="it-IT" sz="1600" dirty="0" smtClean="0">
                <a:solidFill>
                  <a:srgbClr val="0070C0"/>
                </a:solidFill>
              </a:rPr>
            </a:br>
            <a:r>
              <a:rPr lang="it-IT" sz="1600" dirty="0">
                <a:solidFill>
                  <a:srgbClr val="0070C0"/>
                </a:solidFill>
              </a:rPr>
              <a:t/>
            </a:r>
            <a:br>
              <a:rPr lang="it-IT" sz="1600" dirty="0">
                <a:solidFill>
                  <a:srgbClr val="0070C0"/>
                </a:solidFill>
              </a:rPr>
            </a:br>
            <a:r>
              <a:rPr lang="it-IT" sz="1600" dirty="0">
                <a:solidFill>
                  <a:srgbClr val="0070C0"/>
                </a:solidFill>
              </a:rPr>
              <a:t>Rousseau ricostruisce l’evoluzione dell’uomo naturale, attraverso la trasformazione umana dalla bontà originaria fino alla corruzione dell’uomo ormai pronto ad entrare nella società civilizzata.</a:t>
            </a:r>
            <a:br>
              <a:rPr lang="it-IT" sz="1600" dirty="0">
                <a:solidFill>
                  <a:srgbClr val="0070C0"/>
                </a:solidFill>
              </a:rPr>
            </a:br>
            <a:r>
              <a:rPr lang="it-IT" sz="1600" dirty="0" smtClean="0">
                <a:solidFill>
                  <a:srgbClr val="0070C0"/>
                </a:solidFill>
              </a:rPr>
              <a:t/>
            </a:r>
            <a:br>
              <a:rPr lang="it-IT" sz="1600" dirty="0" smtClean="0">
                <a:solidFill>
                  <a:srgbClr val="0070C0"/>
                </a:solidFill>
              </a:rPr>
            </a:br>
            <a:r>
              <a:rPr lang="it-IT" sz="1600" dirty="0" smtClean="0">
                <a:solidFill>
                  <a:srgbClr val="0070C0"/>
                </a:solidFill>
              </a:rPr>
              <a:t>Rousseau </a:t>
            </a:r>
            <a:r>
              <a:rPr lang="it-IT" sz="1600" dirty="0">
                <a:solidFill>
                  <a:srgbClr val="0070C0"/>
                </a:solidFill>
              </a:rPr>
              <a:t>descrive uno stato di natura caratterizzato </a:t>
            </a:r>
            <a:r>
              <a:rPr lang="it-IT" sz="1600" dirty="0" smtClean="0">
                <a:solidFill>
                  <a:srgbClr val="0070C0"/>
                </a:solidFill>
              </a:rPr>
              <a:t>da:</a:t>
            </a:r>
            <a:r>
              <a:rPr lang="it-IT" sz="1600" b="1" dirty="0" smtClean="0">
                <a:solidFill>
                  <a:srgbClr val="0070C0"/>
                </a:solidFill>
              </a:rPr>
              <a:t> </a:t>
            </a:r>
            <a:r>
              <a:rPr lang="it-IT" sz="1600" dirty="0">
                <a:solidFill>
                  <a:srgbClr val="0070C0"/>
                </a:solidFill>
              </a:rPr>
              <a:t/>
            </a:r>
            <a:br>
              <a:rPr lang="it-IT" sz="1600" dirty="0">
                <a:solidFill>
                  <a:srgbClr val="0070C0"/>
                </a:solidFill>
              </a:rPr>
            </a:br>
            <a:r>
              <a:rPr lang="it-IT" sz="1600" dirty="0" smtClean="0">
                <a:solidFill>
                  <a:srgbClr val="0070C0"/>
                </a:solidFill>
              </a:rPr>
              <a:t>- </a:t>
            </a:r>
            <a:r>
              <a:rPr lang="it-IT" sz="1600" b="1" dirty="0" smtClean="0">
                <a:solidFill>
                  <a:srgbClr val="0070C0"/>
                </a:solidFill>
              </a:rPr>
              <a:t>Libertà </a:t>
            </a:r>
            <a:r>
              <a:rPr lang="it-IT" sz="1600" dirty="0">
                <a:solidFill>
                  <a:srgbClr val="0070C0"/>
                </a:solidFill>
              </a:rPr>
              <a:t/>
            </a:r>
            <a:br>
              <a:rPr lang="it-IT" sz="1600" dirty="0">
                <a:solidFill>
                  <a:srgbClr val="0070C0"/>
                </a:solidFill>
              </a:rPr>
            </a:br>
            <a:r>
              <a:rPr lang="it-IT" sz="1600" dirty="0" smtClean="0">
                <a:solidFill>
                  <a:srgbClr val="0070C0"/>
                </a:solidFill>
              </a:rPr>
              <a:t>- </a:t>
            </a:r>
            <a:r>
              <a:rPr lang="it-IT" sz="1600" b="1" dirty="0" smtClean="0">
                <a:solidFill>
                  <a:srgbClr val="0070C0"/>
                </a:solidFill>
              </a:rPr>
              <a:t>Uguaglianza </a:t>
            </a:r>
            <a:r>
              <a:rPr lang="it-IT" sz="1600" dirty="0"/>
              <a:t/>
            </a:r>
            <a:br>
              <a:rPr lang="it-IT" sz="1600" dirty="0"/>
            </a:br>
            <a:r>
              <a:rPr lang="it-IT" sz="1600" dirty="0" smtClean="0"/>
              <a:t/>
            </a:r>
            <a:br>
              <a:rPr lang="it-IT" sz="1600" dirty="0" smtClean="0"/>
            </a:br>
            <a:r>
              <a:rPr lang="it-IT" sz="1600" dirty="0" smtClean="0">
                <a:solidFill>
                  <a:srgbClr val="00B050"/>
                </a:solidFill>
              </a:rPr>
              <a:t>«</a:t>
            </a:r>
            <a:r>
              <a:rPr lang="fr-FR" sz="1600" i="1" dirty="0" smtClean="0">
                <a:solidFill>
                  <a:srgbClr val="00B050"/>
                </a:solidFill>
              </a:rPr>
              <a:t>Je </a:t>
            </a:r>
            <a:r>
              <a:rPr lang="fr-FR" sz="1600" i="1" dirty="0">
                <a:solidFill>
                  <a:srgbClr val="00B050"/>
                </a:solidFill>
              </a:rPr>
              <a:t>conçois dans l'espèce humaine </a:t>
            </a:r>
            <a:r>
              <a:rPr lang="fr-FR" sz="1600" b="1" i="1" u="sng" dirty="0">
                <a:solidFill>
                  <a:srgbClr val="00B050"/>
                </a:solidFill>
              </a:rPr>
              <a:t>deux sortes d'inégalité</a:t>
            </a:r>
            <a:r>
              <a:rPr lang="fr-FR" sz="1600" i="1" dirty="0">
                <a:solidFill>
                  <a:srgbClr val="00B050"/>
                </a:solidFill>
              </a:rPr>
              <a:t>; </a:t>
            </a:r>
            <a:r>
              <a:rPr lang="fr-FR" sz="1600" i="1" dirty="0" smtClean="0">
                <a:solidFill>
                  <a:srgbClr val="00B050"/>
                </a:solidFill>
              </a:rPr>
              <a:t/>
            </a:r>
            <a:br>
              <a:rPr lang="fr-FR" sz="1600" i="1" dirty="0" smtClean="0">
                <a:solidFill>
                  <a:srgbClr val="00B050"/>
                </a:solidFill>
              </a:rPr>
            </a:br>
            <a:r>
              <a:rPr lang="fr-FR" sz="1600" i="1" dirty="0" smtClean="0">
                <a:solidFill>
                  <a:srgbClr val="00B050"/>
                </a:solidFill>
              </a:rPr>
              <a:t>l'une</a:t>
            </a:r>
            <a:r>
              <a:rPr lang="fr-FR" sz="1600" i="1" dirty="0">
                <a:solidFill>
                  <a:srgbClr val="00B050"/>
                </a:solidFill>
              </a:rPr>
              <a:t>, que j'appelle </a:t>
            </a:r>
            <a:r>
              <a:rPr lang="fr-FR" sz="1600" b="1" i="1" dirty="0">
                <a:solidFill>
                  <a:srgbClr val="00B050"/>
                </a:solidFill>
              </a:rPr>
              <a:t>naturelle ou physique</a:t>
            </a:r>
            <a:r>
              <a:rPr lang="fr-FR" sz="1600" i="1" dirty="0">
                <a:solidFill>
                  <a:srgbClr val="00B050"/>
                </a:solidFill>
              </a:rPr>
              <a:t>, parce qu'elle est établie par la nature, et qui </a:t>
            </a:r>
            <a:r>
              <a:rPr lang="fr-FR" sz="1600" i="1" u="sng" dirty="0">
                <a:solidFill>
                  <a:srgbClr val="00B050"/>
                </a:solidFill>
              </a:rPr>
              <a:t>consiste dans la différence d'âges, de la santé, des forces du corps et des qualités de l'esprit, ou de l'âme</a:t>
            </a:r>
            <a:r>
              <a:rPr lang="fr-FR" sz="1600" i="1" dirty="0">
                <a:solidFill>
                  <a:srgbClr val="00B050"/>
                </a:solidFill>
              </a:rPr>
              <a:t>; </a:t>
            </a:r>
            <a:r>
              <a:rPr lang="fr-FR" sz="1600" i="1" dirty="0" smtClean="0">
                <a:solidFill>
                  <a:srgbClr val="00B050"/>
                </a:solidFill>
              </a:rPr>
              <a:t/>
            </a:r>
            <a:br>
              <a:rPr lang="fr-FR" sz="1600" i="1" dirty="0" smtClean="0">
                <a:solidFill>
                  <a:srgbClr val="00B050"/>
                </a:solidFill>
              </a:rPr>
            </a:br>
            <a:r>
              <a:rPr lang="fr-FR" sz="1600" i="1" dirty="0">
                <a:solidFill>
                  <a:srgbClr val="00B050"/>
                </a:solidFill>
              </a:rPr>
              <a:t/>
            </a:r>
            <a:br>
              <a:rPr lang="fr-FR" sz="1600" i="1" dirty="0">
                <a:solidFill>
                  <a:srgbClr val="00B050"/>
                </a:solidFill>
              </a:rPr>
            </a:br>
            <a:r>
              <a:rPr lang="fr-FR" sz="1600" i="1" dirty="0" smtClean="0">
                <a:solidFill>
                  <a:srgbClr val="00B050"/>
                </a:solidFill>
              </a:rPr>
              <a:t>l'autre</a:t>
            </a:r>
            <a:r>
              <a:rPr lang="fr-FR" sz="1600" i="1" dirty="0">
                <a:solidFill>
                  <a:srgbClr val="00B050"/>
                </a:solidFill>
              </a:rPr>
              <a:t>, qu'on peut appeler </a:t>
            </a:r>
            <a:r>
              <a:rPr lang="fr-FR" sz="1600" b="1" i="1" dirty="0">
                <a:solidFill>
                  <a:srgbClr val="00B050"/>
                </a:solidFill>
              </a:rPr>
              <a:t>inégalité morale ou politique</a:t>
            </a:r>
            <a:r>
              <a:rPr lang="fr-FR" sz="1600" i="1" dirty="0">
                <a:solidFill>
                  <a:srgbClr val="00B050"/>
                </a:solidFill>
              </a:rPr>
              <a:t>, parce qu'elle dépend d'une sorte de convention, et qu'elle est établie, ou du moins autorisée par le consentement des hommes. Celle-ci </a:t>
            </a:r>
            <a:r>
              <a:rPr lang="fr-FR" sz="1600" i="1" u="sng" dirty="0">
                <a:solidFill>
                  <a:srgbClr val="00B050"/>
                </a:solidFill>
              </a:rPr>
              <a:t>consiste dans les différents privilèges, dont quelques-uns jouissent, au préjudice des autres; comme d'être plus riches, plus honorés, plus puissants qu'eux, ou même de s'en faire </a:t>
            </a:r>
            <a:r>
              <a:rPr lang="fr-FR" sz="1600" i="1" u="sng" dirty="0" smtClean="0">
                <a:solidFill>
                  <a:srgbClr val="00B050"/>
                </a:solidFill>
              </a:rPr>
              <a:t>obéir</a:t>
            </a:r>
            <a:r>
              <a:rPr lang="fr-FR" sz="1600" dirty="0" smtClean="0">
                <a:solidFill>
                  <a:srgbClr val="00B050"/>
                </a:solidFill>
              </a:rPr>
              <a:t> »</a:t>
            </a:r>
            <a:r>
              <a:rPr lang="it-IT" sz="1600" dirty="0">
                <a:solidFill>
                  <a:srgbClr val="00CCFF"/>
                </a:solidFill>
              </a:rPr>
              <a:t/>
            </a:r>
            <a:br>
              <a:rPr lang="it-IT" sz="1600" dirty="0">
                <a:solidFill>
                  <a:srgbClr val="00CCFF"/>
                </a:solidFill>
              </a:rPr>
            </a:br>
            <a:r>
              <a:rPr lang="it-IT" sz="1600" dirty="0" smtClean="0"/>
              <a:t/>
            </a:r>
            <a:br>
              <a:rPr lang="it-IT" sz="1600" dirty="0" smtClean="0"/>
            </a:br>
            <a:r>
              <a:rPr lang="it-IT" sz="1600" b="1" dirty="0"/>
              <a:t/>
            </a:r>
            <a:br>
              <a:rPr lang="it-IT" sz="1600" b="1" dirty="0"/>
            </a:br>
            <a:r>
              <a:rPr lang="it-IT" sz="1600" dirty="0"/>
              <a:t/>
            </a:r>
            <a:br>
              <a:rPr lang="it-IT" sz="1600" dirty="0"/>
            </a:br>
            <a:endParaRPr lang="it-IT" sz="1600" dirty="0"/>
          </a:p>
        </p:txBody>
      </p:sp>
      <p:pic>
        <p:nvPicPr>
          <p:cNvPr id="4"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4211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542871"/>
            <a:ext cx="10532751" cy="2200329"/>
          </a:xfrm>
          <a:ln>
            <a:solidFill>
              <a:schemeClr val="tx1"/>
            </a:solidFill>
          </a:ln>
        </p:spPr>
        <p:txBody>
          <a:bodyPr/>
          <a:lstStyle/>
          <a:p>
            <a:r>
              <a:rPr lang="it-IT" sz="1600" dirty="0" smtClean="0"/>
              <a:t/>
            </a:r>
            <a:br>
              <a:rPr lang="it-IT" sz="1600" dirty="0" smtClean="0"/>
            </a:br>
            <a:r>
              <a:rPr lang="it-IT" sz="1600" b="1" dirty="0"/>
              <a:t>Un processo perverso fa sì che l’ineguaglianza naturale assuma importanza </a:t>
            </a:r>
            <a:r>
              <a:rPr lang="it-IT" sz="1600" b="1" dirty="0" smtClean="0"/>
              <a:t>sociale; </a:t>
            </a:r>
            <a:br>
              <a:rPr lang="it-IT" sz="1600" b="1" dirty="0" smtClean="0"/>
            </a:br>
            <a:r>
              <a:rPr lang="it-IT" sz="1600" dirty="0"/>
              <a:t> </a:t>
            </a:r>
            <a:r>
              <a:rPr lang="it-IT" sz="1600" dirty="0" smtClean="0"/>
              <a:t/>
            </a:r>
            <a:br>
              <a:rPr lang="it-IT" sz="1600" dirty="0" smtClean="0"/>
            </a:br>
            <a:r>
              <a:rPr lang="it-IT" sz="1600" dirty="0" smtClean="0">
                <a:solidFill>
                  <a:srgbClr val="0070C0"/>
                </a:solidFill>
              </a:rPr>
              <a:t>Rousseau individua </a:t>
            </a:r>
            <a:r>
              <a:rPr lang="it-IT" sz="1600" cap="small" dirty="0" smtClean="0">
                <a:solidFill>
                  <a:srgbClr val="0070C0"/>
                </a:solidFill>
              </a:rPr>
              <a:t>stadi </a:t>
            </a:r>
            <a:r>
              <a:rPr lang="it-IT" sz="1600" cap="small" dirty="0">
                <a:solidFill>
                  <a:srgbClr val="0070C0"/>
                </a:solidFill>
              </a:rPr>
              <a:t>diversi dell’uomo naturale</a:t>
            </a:r>
            <a:r>
              <a:rPr lang="it-IT" sz="1600" dirty="0">
                <a:solidFill>
                  <a:srgbClr val="0070C0"/>
                </a:solidFill>
              </a:rPr>
              <a:t> e li descrive attraverso un’ipotetica </a:t>
            </a:r>
            <a:r>
              <a:rPr lang="it-IT" sz="1600" dirty="0" smtClean="0">
                <a:solidFill>
                  <a:srgbClr val="0070C0"/>
                </a:solidFill>
              </a:rPr>
              <a:t>evoluzione:</a:t>
            </a:r>
            <a:br>
              <a:rPr lang="it-IT" sz="1600" dirty="0" smtClean="0">
                <a:solidFill>
                  <a:srgbClr val="0070C0"/>
                </a:solidFill>
              </a:rPr>
            </a:br>
            <a:r>
              <a:rPr lang="it-IT" sz="1600" dirty="0" smtClean="0">
                <a:solidFill>
                  <a:srgbClr val="0070C0"/>
                </a:solidFill>
              </a:rPr>
              <a:t/>
            </a:r>
            <a:br>
              <a:rPr lang="it-IT" sz="1600" dirty="0" smtClean="0">
                <a:solidFill>
                  <a:srgbClr val="0070C0"/>
                </a:solidFill>
              </a:rPr>
            </a:br>
            <a:r>
              <a:rPr lang="it-IT" sz="1600" b="1" u="sng" dirty="0" smtClean="0">
                <a:solidFill>
                  <a:srgbClr val="00B050"/>
                </a:solidFill>
              </a:rPr>
              <a:t>Conclusione:</a:t>
            </a:r>
            <a:r>
              <a:rPr lang="it-IT" sz="1600" dirty="0" smtClean="0">
                <a:solidFill>
                  <a:srgbClr val="0070C0"/>
                </a:solidFill>
              </a:rPr>
              <a:t/>
            </a:r>
            <a:br>
              <a:rPr lang="it-IT" sz="1600" dirty="0" smtClean="0">
                <a:solidFill>
                  <a:srgbClr val="0070C0"/>
                </a:solidFill>
              </a:rPr>
            </a:br>
            <a:r>
              <a:rPr lang="it-IT" sz="1600" dirty="0" smtClean="0">
                <a:solidFill>
                  <a:srgbClr val="0070C0"/>
                </a:solidFill>
              </a:rPr>
              <a:t> l’ineguaglianza </a:t>
            </a:r>
            <a:r>
              <a:rPr lang="it-IT" sz="1600" dirty="0">
                <a:solidFill>
                  <a:srgbClr val="0070C0"/>
                </a:solidFill>
              </a:rPr>
              <a:t>(quasi inesistente nello Stato di natura) si sviluppa parallelamente ai progressi dello spirito umano e diventa stabile e legittima con l’istituzione della proprietà e delle leggi.</a:t>
            </a:r>
            <a:br>
              <a:rPr lang="it-IT" sz="1600" dirty="0">
                <a:solidFill>
                  <a:srgbClr val="0070C0"/>
                </a:solidFill>
              </a:rPr>
            </a:br>
            <a:r>
              <a:rPr lang="it-IT" sz="1600" dirty="0">
                <a:solidFill>
                  <a:srgbClr val="0070C0"/>
                </a:solidFill>
              </a:rPr>
              <a:t/>
            </a:r>
            <a:br>
              <a:rPr lang="it-IT" sz="1600" dirty="0">
                <a:solidFill>
                  <a:srgbClr val="0070C0"/>
                </a:solidFill>
              </a:rPr>
            </a:br>
            <a:r>
              <a:rPr lang="it-IT" sz="1600" b="1" dirty="0"/>
              <a:t/>
            </a:r>
            <a:br>
              <a:rPr lang="it-IT" sz="1600" b="1" dirty="0"/>
            </a:br>
            <a:r>
              <a:rPr lang="it-IT" sz="1600" b="1" dirty="0" smtClean="0"/>
              <a:t>La proprietà privata </a:t>
            </a:r>
            <a:r>
              <a:rPr lang="it-IT" sz="1600" dirty="0"/>
              <a:t/>
            </a:r>
            <a:br>
              <a:rPr lang="it-IT" sz="1600" dirty="0"/>
            </a:br>
            <a:r>
              <a:rPr lang="it-IT" sz="1600" dirty="0" smtClean="0">
                <a:solidFill>
                  <a:srgbClr val="0070C0"/>
                </a:solidFill>
              </a:rPr>
              <a:t>«</a:t>
            </a:r>
            <a:r>
              <a:rPr lang="fr-FR" sz="1600" i="1" dirty="0" smtClean="0">
                <a:solidFill>
                  <a:srgbClr val="0070C0"/>
                </a:solidFill>
              </a:rPr>
              <a:t>Le </a:t>
            </a:r>
            <a:r>
              <a:rPr lang="fr-FR" sz="1600" i="1" dirty="0">
                <a:solidFill>
                  <a:srgbClr val="0070C0"/>
                </a:solidFill>
              </a:rPr>
              <a:t>premier qui, ayant enclos un terrain, s'avisa de dire: Ceci est à moi, et trouva des gens assez simples pour le croire, fut le vrai fondateur de la société </a:t>
            </a:r>
            <a:r>
              <a:rPr lang="fr-FR" sz="1600" i="1" dirty="0" smtClean="0">
                <a:solidFill>
                  <a:srgbClr val="0070C0"/>
                </a:solidFill>
              </a:rPr>
              <a:t>civile»</a:t>
            </a:r>
            <a:r>
              <a:rPr lang="fr-FR" sz="1600" dirty="0" smtClean="0">
                <a:solidFill>
                  <a:srgbClr val="0070C0"/>
                </a:solidFill>
              </a:rPr>
              <a:t>. </a:t>
            </a:r>
            <a:endParaRPr lang="it-IT" sz="1600" i="1" dirty="0">
              <a:solidFill>
                <a:srgbClr val="0070C0"/>
              </a:solidFill>
            </a:endParaRPr>
          </a:p>
        </p:txBody>
      </p:sp>
      <p:sp>
        <p:nvSpPr>
          <p:cNvPr id="4" name="Titolo 1"/>
          <p:cNvSpPr txBox="1">
            <a:spLocks/>
          </p:cNvSpPr>
          <p:nvPr/>
        </p:nvSpPr>
        <p:spPr>
          <a:xfrm>
            <a:off x="656842" y="2910459"/>
            <a:ext cx="10532751" cy="1056233"/>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r>
              <a:rPr lang="it-IT" sz="1600" dirty="0" smtClean="0"/>
              <a:t/>
            </a:r>
            <a:br>
              <a:rPr lang="it-IT" sz="1600" dirty="0" smtClean="0"/>
            </a:br>
            <a:r>
              <a:rPr lang="it-IT" sz="1600" dirty="0" smtClean="0"/>
              <a:t/>
            </a:r>
            <a:br>
              <a:rPr lang="it-IT" sz="1600" dirty="0" smtClean="0"/>
            </a:br>
            <a:r>
              <a:rPr lang="it-IT" sz="1600" dirty="0" smtClean="0"/>
              <a:t/>
            </a:r>
            <a:br>
              <a:rPr lang="it-IT" sz="1600" dirty="0" smtClean="0"/>
            </a:br>
            <a:r>
              <a:rPr lang="it-IT" sz="1600" b="1" dirty="0" smtClean="0"/>
              <a:t/>
            </a:r>
            <a:br>
              <a:rPr lang="it-IT" sz="1600" b="1" dirty="0" smtClean="0"/>
            </a:br>
            <a:r>
              <a:rPr lang="it-IT" sz="1600" dirty="0" smtClean="0"/>
              <a:t/>
            </a:r>
            <a:br>
              <a:rPr lang="it-IT" sz="1600" dirty="0" smtClean="0"/>
            </a:br>
            <a:endParaRPr lang="it-IT" sz="1600" dirty="0"/>
          </a:p>
        </p:txBody>
      </p:sp>
      <p:sp>
        <p:nvSpPr>
          <p:cNvPr id="3" name="Rettangolo 2"/>
          <p:cNvSpPr/>
          <p:nvPr/>
        </p:nvSpPr>
        <p:spPr>
          <a:xfrm>
            <a:off x="656841" y="4100286"/>
            <a:ext cx="10532751" cy="1754326"/>
          </a:xfrm>
          <a:prstGeom prst="rect">
            <a:avLst/>
          </a:prstGeom>
          <a:ln>
            <a:solidFill>
              <a:schemeClr val="tx1"/>
            </a:solidFill>
          </a:ln>
        </p:spPr>
        <p:txBody>
          <a:bodyPr wrap="square">
            <a:spAutoFit/>
          </a:bodyPr>
          <a:lstStyle/>
          <a:p>
            <a:r>
              <a:rPr lang="it-IT" dirty="0" smtClean="0">
                <a:solidFill>
                  <a:srgbClr val="0070C0"/>
                </a:solidFill>
              </a:rPr>
              <a:t>Un </a:t>
            </a:r>
            <a:r>
              <a:rPr lang="it-IT" dirty="0">
                <a:solidFill>
                  <a:srgbClr val="0070C0"/>
                </a:solidFill>
              </a:rPr>
              <a:t>PATTO INIQUO perché contratto tra DISEGUALI – in contrasto con la natura – legittima irrimediabilmente la disuguaglianza morale prodotta dalla perfettibilità e dai progressi dello spirito umano</a:t>
            </a:r>
          </a:p>
          <a:p>
            <a:endParaRPr lang="it-IT" b="1" dirty="0">
              <a:solidFill>
                <a:srgbClr val="0070C0"/>
              </a:solidFill>
            </a:endParaRPr>
          </a:p>
          <a:p>
            <a:r>
              <a:rPr lang="it-IT" dirty="0" smtClean="0">
                <a:solidFill>
                  <a:srgbClr val="0070C0"/>
                </a:solidFill>
              </a:rPr>
              <a:t>Pertanto disuguaglianza </a:t>
            </a:r>
            <a:r>
              <a:rPr lang="it-IT" dirty="0">
                <a:solidFill>
                  <a:srgbClr val="0070C0"/>
                </a:solidFill>
              </a:rPr>
              <a:t>presente nella società attuale è il risultato dell’alterazione delle inclinazioni naturali </a:t>
            </a:r>
            <a:r>
              <a:rPr lang="it-IT" dirty="0" smtClean="0">
                <a:solidFill>
                  <a:srgbClr val="0070C0"/>
                </a:solidFill>
              </a:rPr>
              <a:t>dell’uomo.</a:t>
            </a:r>
            <a:endParaRPr lang="it-IT" dirty="0">
              <a:solidFill>
                <a:srgbClr val="0070C0"/>
              </a:solidFill>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6357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646111" y="671661"/>
            <a:ext cx="10532751" cy="603347"/>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marL="0" lvl="1" algn="ctr"/>
            <a:r>
              <a:rPr lang="it-IT" sz="2400" b="1" u="sng" kern="0" dirty="0" smtClean="0">
                <a:latin typeface="+mj-lt"/>
              </a:rPr>
              <a:t>Il patto sociale e la libertà repubblicana</a:t>
            </a:r>
            <a:r>
              <a:rPr lang="it-IT" sz="2400" b="1" u="sng" kern="0" dirty="0" smtClean="0">
                <a:solidFill>
                  <a:srgbClr val="00CCFF"/>
                </a:solidFill>
                <a:latin typeface="+mj-lt"/>
              </a:rPr>
              <a:t/>
            </a:r>
            <a:br>
              <a:rPr lang="it-IT" sz="2400" b="1" u="sng" kern="0" dirty="0" smtClean="0">
                <a:solidFill>
                  <a:srgbClr val="00CCFF"/>
                </a:solidFill>
                <a:latin typeface="+mj-lt"/>
              </a:rPr>
            </a:br>
            <a:r>
              <a:rPr lang="it-IT" sz="2400" b="1" i="1" kern="0" dirty="0" smtClean="0">
                <a:solidFill>
                  <a:srgbClr val="FFFF00"/>
                </a:solidFill>
                <a:latin typeface="+mn-lt"/>
                <a:cs typeface="Times New Roman" panose="02020603050405020304" pitchFamily="18" charset="0"/>
              </a:rPr>
              <a:t/>
            </a:r>
            <a:br>
              <a:rPr lang="it-IT" sz="2400" b="1" i="1" kern="0" dirty="0" smtClean="0">
                <a:solidFill>
                  <a:srgbClr val="FFFF00"/>
                </a:solidFill>
                <a:latin typeface="+mn-lt"/>
                <a:cs typeface="Times New Roman" panose="02020603050405020304" pitchFamily="18" charset="0"/>
              </a:rPr>
            </a:br>
            <a:r>
              <a:rPr lang="it-IT" sz="2400" kern="0" dirty="0" smtClean="0"/>
              <a:t/>
            </a:r>
            <a:br>
              <a:rPr lang="it-IT" sz="2400" kern="0" dirty="0" smtClean="0"/>
            </a:br>
            <a:endParaRPr lang="it-IT" sz="2400" kern="0" dirty="0"/>
          </a:p>
        </p:txBody>
      </p:sp>
      <p:sp>
        <p:nvSpPr>
          <p:cNvPr id="7" name="Rettangolo 6"/>
          <p:cNvSpPr/>
          <p:nvPr/>
        </p:nvSpPr>
        <p:spPr>
          <a:xfrm>
            <a:off x="656842" y="1498329"/>
            <a:ext cx="10532751" cy="4216539"/>
          </a:xfrm>
          <a:prstGeom prst="rect">
            <a:avLst/>
          </a:prstGeom>
          <a:ln>
            <a:solidFill>
              <a:schemeClr val="tx1"/>
            </a:solidFill>
          </a:ln>
        </p:spPr>
        <p:txBody>
          <a:bodyPr wrap="square">
            <a:spAutoFit/>
          </a:bodyPr>
          <a:lstStyle/>
          <a:p>
            <a:r>
              <a:rPr lang="it-IT" sz="2800" b="1" i="1" dirty="0" smtClean="0">
                <a:solidFill>
                  <a:srgbClr val="00B050"/>
                </a:solidFill>
                <a:cs typeface="Times New Roman" panose="02020603050405020304" pitchFamily="18" charset="0"/>
              </a:rPr>
              <a:t>Il Contratto sociale </a:t>
            </a:r>
            <a:r>
              <a:rPr lang="it-IT" b="1" dirty="0" smtClean="0">
                <a:solidFill>
                  <a:srgbClr val="0070C0"/>
                </a:solidFill>
              </a:rPr>
              <a:t>1762</a:t>
            </a:r>
          </a:p>
          <a:p>
            <a:r>
              <a:rPr lang="it-IT" b="1" dirty="0"/>
              <a:t> </a:t>
            </a:r>
            <a:endParaRPr lang="it-IT" dirty="0"/>
          </a:p>
          <a:p>
            <a:r>
              <a:rPr lang="it-IT" dirty="0">
                <a:solidFill>
                  <a:srgbClr val="0070C0"/>
                </a:solidFill>
              </a:rPr>
              <a:t>D</a:t>
            </a:r>
            <a:r>
              <a:rPr lang="it-IT" dirty="0" smtClean="0">
                <a:solidFill>
                  <a:srgbClr val="0070C0"/>
                </a:solidFill>
              </a:rPr>
              <a:t>opo </a:t>
            </a:r>
            <a:r>
              <a:rPr lang="it-IT" dirty="0">
                <a:solidFill>
                  <a:srgbClr val="0070C0"/>
                </a:solidFill>
              </a:rPr>
              <a:t>aver denunciato gli effetti morali e politici della civilizzazione, </a:t>
            </a:r>
            <a:r>
              <a:rPr lang="it-IT" dirty="0" smtClean="0">
                <a:solidFill>
                  <a:srgbClr val="0070C0"/>
                </a:solidFill>
              </a:rPr>
              <a:t>Rousseau sostiene che </a:t>
            </a:r>
            <a:r>
              <a:rPr lang="it-IT" dirty="0">
                <a:solidFill>
                  <a:srgbClr val="0070C0"/>
                </a:solidFill>
              </a:rPr>
              <a:t>i mali dell’uomo in società non </a:t>
            </a:r>
            <a:r>
              <a:rPr lang="it-IT" dirty="0" smtClean="0">
                <a:solidFill>
                  <a:srgbClr val="0070C0"/>
                </a:solidFill>
              </a:rPr>
              <a:t>derivino </a:t>
            </a:r>
            <a:r>
              <a:rPr lang="it-IT" dirty="0">
                <a:solidFill>
                  <a:srgbClr val="0070C0"/>
                </a:solidFill>
              </a:rPr>
              <a:t>dalla sua natura malvagia, ma dalla società stessa</a:t>
            </a:r>
          </a:p>
          <a:p>
            <a:r>
              <a:rPr lang="it-IT" b="1" dirty="0">
                <a:solidFill>
                  <a:srgbClr val="0070C0"/>
                </a:solidFill>
                <a:sym typeface="Wingdings"/>
              </a:rPr>
              <a:t></a:t>
            </a:r>
            <a:r>
              <a:rPr lang="it-IT" b="1" dirty="0" smtClean="0">
                <a:solidFill>
                  <a:srgbClr val="0070C0"/>
                </a:solidFill>
              </a:rPr>
              <a:t>Rousseau  </a:t>
            </a:r>
            <a:r>
              <a:rPr lang="it-IT" b="1" dirty="0">
                <a:solidFill>
                  <a:srgbClr val="0070C0"/>
                </a:solidFill>
              </a:rPr>
              <a:t>immagina un diverso impianto della convivenza civile – un PATTO EQUO – basato su un patto che istituisca una vera unione fra individui</a:t>
            </a:r>
            <a:endParaRPr lang="it-IT" b="1" dirty="0" smtClean="0">
              <a:solidFill>
                <a:srgbClr val="0070C0"/>
              </a:solidFill>
            </a:endParaRPr>
          </a:p>
          <a:p>
            <a:endParaRPr lang="it-IT" b="1" dirty="0">
              <a:solidFill>
                <a:srgbClr val="0070C0"/>
              </a:solidFill>
            </a:endParaRPr>
          </a:p>
          <a:p>
            <a:r>
              <a:rPr lang="it-IT" b="1" dirty="0" smtClean="0">
                <a:solidFill>
                  <a:srgbClr val="0070C0"/>
                </a:solidFill>
              </a:rPr>
              <a:t>il </a:t>
            </a:r>
            <a:r>
              <a:rPr lang="it-IT" b="1" dirty="0">
                <a:solidFill>
                  <a:srgbClr val="0070C0"/>
                </a:solidFill>
              </a:rPr>
              <a:t>problema </a:t>
            </a:r>
            <a:r>
              <a:rPr lang="it-IT" b="1" i="1" dirty="0" smtClean="0">
                <a:solidFill>
                  <a:srgbClr val="0070C0"/>
                </a:solidFill>
              </a:rPr>
              <a:t>è  </a:t>
            </a:r>
            <a:r>
              <a:rPr lang="it-IT" sz="1600" i="1" dirty="0" smtClean="0">
                <a:solidFill>
                  <a:srgbClr val="00CCFF"/>
                </a:solidFill>
                <a:latin typeface="+mj-lt"/>
                <a:ea typeface="+mj-ea"/>
                <a:cs typeface="+mj-cs"/>
              </a:rPr>
              <a:t>«trovare </a:t>
            </a:r>
            <a:r>
              <a:rPr lang="it-IT" sz="1600" i="1" dirty="0">
                <a:solidFill>
                  <a:srgbClr val="00CCFF"/>
                </a:solidFill>
                <a:latin typeface="+mj-lt"/>
                <a:ea typeface="+mj-ea"/>
                <a:cs typeface="+mj-cs"/>
              </a:rPr>
              <a:t>una forma di associazione che con tutta la  forza comune difenda e protegga le persone e i beni di ogni associato, e mediante la quale ciascuno, unendosi a tutti, obbedisca tuttavia soltanto a se stesso e non resti meno libero di </a:t>
            </a:r>
            <a:r>
              <a:rPr lang="it-IT" sz="1600" i="1" dirty="0" smtClean="0">
                <a:solidFill>
                  <a:srgbClr val="00CCFF"/>
                </a:solidFill>
                <a:latin typeface="+mj-lt"/>
                <a:ea typeface="+mj-ea"/>
                <a:cs typeface="+mj-cs"/>
              </a:rPr>
              <a:t>prima» [I</a:t>
            </a:r>
            <a:r>
              <a:rPr lang="it-IT" sz="1600" i="1" dirty="0">
                <a:solidFill>
                  <a:srgbClr val="00CCFF"/>
                </a:solidFill>
                <a:latin typeface="+mj-lt"/>
                <a:ea typeface="+mj-ea"/>
                <a:cs typeface="+mj-cs"/>
              </a:rPr>
              <a:t>, 6</a:t>
            </a:r>
            <a:r>
              <a:rPr lang="it-IT" sz="1600" i="1" dirty="0" smtClean="0">
                <a:solidFill>
                  <a:srgbClr val="00CCFF"/>
                </a:solidFill>
                <a:latin typeface="+mj-lt"/>
                <a:ea typeface="+mj-ea"/>
                <a:cs typeface="+mj-cs"/>
              </a:rPr>
              <a:t>]</a:t>
            </a:r>
          </a:p>
          <a:p>
            <a:endParaRPr lang="it-IT" sz="1600" i="1" dirty="0">
              <a:solidFill>
                <a:srgbClr val="00CCFF"/>
              </a:solidFill>
              <a:latin typeface="+mj-lt"/>
              <a:ea typeface="+mj-ea"/>
              <a:cs typeface="+mj-cs"/>
            </a:endParaRPr>
          </a:p>
          <a:p>
            <a:endParaRPr lang="it-IT" sz="1600" i="1" dirty="0">
              <a:solidFill>
                <a:srgbClr val="00CCFF"/>
              </a:solidFill>
              <a:latin typeface="+mj-lt"/>
              <a:ea typeface="+mj-ea"/>
              <a:cs typeface="+mj-cs"/>
            </a:endParaRPr>
          </a:p>
          <a:p>
            <a:pPr lvl="0"/>
            <a:r>
              <a:rPr lang="it-IT" b="1" dirty="0">
                <a:solidFill>
                  <a:srgbClr val="0070C0"/>
                </a:solidFill>
              </a:rPr>
              <a:t>attraverso il patto</a:t>
            </a:r>
            <a:r>
              <a:rPr lang="it-IT" sz="1600" i="1" dirty="0">
                <a:solidFill>
                  <a:srgbClr val="0070C0"/>
                </a:solidFill>
                <a:latin typeface="+mj-lt"/>
                <a:ea typeface="+mj-ea"/>
                <a:cs typeface="+mj-cs"/>
              </a:rPr>
              <a:t> </a:t>
            </a:r>
            <a:r>
              <a:rPr lang="it-IT" sz="1600" i="1" dirty="0">
                <a:solidFill>
                  <a:srgbClr val="00CCFF"/>
                </a:solidFill>
                <a:latin typeface="+mj-lt"/>
                <a:ea typeface="+mj-ea"/>
                <a:cs typeface="+mj-cs"/>
              </a:rPr>
              <a:t>«</a:t>
            </a:r>
            <a:r>
              <a:rPr lang="it-IT" sz="1600" i="1" dirty="0" smtClean="0">
                <a:solidFill>
                  <a:srgbClr val="00CCFF"/>
                </a:solidFill>
                <a:latin typeface="+mj-lt"/>
                <a:ea typeface="+mj-ea"/>
                <a:cs typeface="+mj-cs"/>
              </a:rPr>
              <a:t>ciascuno </a:t>
            </a:r>
            <a:r>
              <a:rPr lang="it-IT" sz="1600" i="1" dirty="0">
                <a:solidFill>
                  <a:srgbClr val="00CCFF"/>
                </a:solidFill>
                <a:latin typeface="+mj-lt"/>
                <a:ea typeface="+mj-ea"/>
                <a:cs typeface="+mj-cs"/>
              </a:rPr>
              <a:t>di noi mette in comune la propria persona e ogni proprio potere sotto la suprema direzione della volontà generale, e noi in quanto corpo politico riceviamo ciascun membro come parte indivisibile del </a:t>
            </a:r>
            <a:r>
              <a:rPr lang="it-IT" sz="1600" i="1" dirty="0" smtClean="0">
                <a:solidFill>
                  <a:srgbClr val="00CCFF"/>
                </a:solidFill>
                <a:latin typeface="+mj-lt"/>
                <a:ea typeface="+mj-ea"/>
                <a:cs typeface="+mj-cs"/>
              </a:rPr>
              <a:t>tutto» [I</a:t>
            </a:r>
            <a:r>
              <a:rPr lang="it-IT" sz="1600" i="1" dirty="0">
                <a:solidFill>
                  <a:srgbClr val="00CCFF"/>
                </a:solidFill>
                <a:latin typeface="+mj-lt"/>
                <a:ea typeface="+mj-ea"/>
                <a:cs typeface="+mj-cs"/>
              </a:rPr>
              <a:t>, 6</a:t>
            </a:r>
            <a:r>
              <a:rPr lang="it-IT" sz="1600" i="1" dirty="0" smtClean="0">
                <a:solidFill>
                  <a:srgbClr val="00CCFF"/>
                </a:solidFill>
                <a:latin typeface="+mj-lt"/>
                <a:ea typeface="+mj-ea"/>
                <a:cs typeface="+mj-cs"/>
              </a:rPr>
              <a:t>]</a:t>
            </a:r>
            <a:endParaRPr lang="it-IT" b="1" dirty="0">
              <a:solidFill>
                <a:srgbClr val="00CCFF"/>
              </a:solidFill>
            </a:endParaRPr>
          </a:p>
        </p:txBody>
      </p:sp>
      <p:pic>
        <p:nvPicPr>
          <p:cNvPr id="8"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1321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656842" y="661194"/>
            <a:ext cx="10532751" cy="2739211"/>
          </a:xfrm>
          <a:prstGeom prst="rect">
            <a:avLst/>
          </a:prstGeom>
          <a:ln>
            <a:solidFill>
              <a:schemeClr val="tx1"/>
            </a:solidFill>
          </a:ln>
        </p:spPr>
        <p:txBody>
          <a:bodyPr wrap="square">
            <a:spAutoFit/>
          </a:bodyPr>
          <a:lstStyle/>
          <a:p>
            <a:r>
              <a:rPr lang="it-IT" sz="2800" b="1" i="1" dirty="0" smtClean="0">
                <a:solidFill>
                  <a:schemeClr val="tx2"/>
                </a:solidFill>
                <a:cs typeface="Times New Roman" panose="02020603050405020304" pitchFamily="18" charset="0"/>
              </a:rPr>
              <a:t>Il Contratto sociale </a:t>
            </a:r>
            <a:r>
              <a:rPr lang="it-IT" b="1" dirty="0" smtClean="0">
                <a:solidFill>
                  <a:srgbClr val="0070C0"/>
                </a:solidFill>
              </a:rPr>
              <a:t>1762</a:t>
            </a:r>
          </a:p>
          <a:p>
            <a:r>
              <a:rPr lang="it-IT" b="1" dirty="0"/>
              <a:t> </a:t>
            </a:r>
            <a:endParaRPr lang="it-IT" dirty="0"/>
          </a:p>
          <a:p>
            <a:r>
              <a:rPr lang="it-IT" dirty="0" smtClean="0">
                <a:solidFill>
                  <a:srgbClr val="0070C0"/>
                </a:solidFill>
              </a:rPr>
              <a:t>Rousseau </a:t>
            </a:r>
            <a:r>
              <a:rPr lang="it-IT" dirty="0">
                <a:solidFill>
                  <a:srgbClr val="0070C0"/>
                </a:solidFill>
              </a:rPr>
              <a:t>attribuisce al contratto sociale la funzione di trasformare:</a:t>
            </a:r>
          </a:p>
          <a:p>
            <a:endParaRPr lang="it-IT" dirty="0">
              <a:solidFill>
                <a:srgbClr val="0070C0"/>
              </a:solidFill>
            </a:endParaRPr>
          </a:p>
          <a:p>
            <a:r>
              <a:rPr lang="it-IT" b="1" dirty="0" smtClean="0">
                <a:solidFill>
                  <a:srgbClr val="0070C0"/>
                </a:solidFill>
              </a:rPr>
              <a:t>- la </a:t>
            </a:r>
            <a:r>
              <a:rPr lang="it-IT" b="1" dirty="0">
                <a:solidFill>
                  <a:srgbClr val="0070C0"/>
                </a:solidFill>
              </a:rPr>
              <a:t>libertà naturale in libertà civile e morale</a:t>
            </a:r>
            <a:endParaRPr lang="it-IT" dirty="0">
              <a:solidFill>
                <a:srgbClr val="0070C0"/>
              </a:solidFill>
            </a:endParaRPr>
          </a:p>
          <a:p>
            <a:r>
              <a:rPr lang="it-IT" b="1" dirty="0" smtClean="0">
                <a:solidFill>
                  <a:srgbClr val="0070C0"/>
                </a:solidFill>
              </a:rPr>
              <a:t>-il </a:t>
            </a:r>
            <a:r>
              <a:rPr lang="it-IT" b="1" dirty="0">
                <a:solidFill>
                  <a:srgbClr val="0070C0"/>
                </a:solidFill>
              </a:rPr>
              <a:t>possesso e l’usurpazione nel diritto di proprietà</a:t>
            </a:r>
            <a:endParaRPr lang="it-IT" dirty="0">
              <a:solidFill>
                <a:srgbClr val="0070C0"/>
              </a:solidFill>
            </a:endParaRPr>
          </a:p>
          <a:p>
            <a:r>
              <a:rPr lang="it-IT" b="1" dirty="0">
                <a:solidFill>
                  <a:srgbClr val="0070C0"/>
                </a:solidFill>
              </a:rPr>
              <a:t> </a:t>
            </a:r>
            <a:endParaRPr lang="it-IT" dirty="0">
              <a:solidFill>
                <a:srgbClr val="0070C0"/>
              </a:solidFill>
            </a:endParaRPr>
          </a:p>
          <a:p>
            <a:r>
              <a:rPr lang="it-IT" dirty="0">
                <a:solidFill>
                  <a:srgbClr val="0070C0"/>
                </a:solidFill>
              </a:rPr>
              <a:t>lo Stato così costituito </a:t>
            </a:r>
            <a:r>
              <a:rPr lang="it-IT" u="dbl" dirty="0">
                <a:solidFill>
                  <a:srgbClr val="0070C0"/>
                </a:solidFill>
              </a:rPr>
              <a:t>è una democrazia diretta</a:t>
            </a:r>
            <a:r>
              <a:rPr lang="it-IT" dirty="0">
                <a:solidFill>
                  <a:srgbClr val="0070C0"/>
                </a:solidFill>
              </a:rPr>
              <a:t>, in cui il popolo esercita direttamente, riunito in assemblea, il potere </a:t>
            </a:r>
            <a:r>
              <a:rPr lang="it-IT" dirty="0" smtClean="0">
                <a:solidFill>
                  <a:srgbClr val="0070C0"/>
                </a:solidFill>
              </a:rPr>
              <a:t>sovrano</a:t>
            </a:r>
            <a:r>
              <a:rPr lang="it-IT" b="1" dirty="0">
                <a:solidFill>
                  <a:srgbClr val="0070C0"/>
                </a:solidFill>
              </a:rPr>
              <a:t> </a:t>
            </a:r>
            <a:endParaRPr lang="it-IT" dirty="0">
              <a:solidFill>
                <a:srgbClr val="0070C0"/>
              </a:solidFill>
            </a:endParaRPr>
          </a:p>
        </p:txBody>
      </p:sp>
      <p:sp>
        <p:nvSpPr>
          <p:cNvPr id="8" name="Rettangolo 7"/>
          <p:cNvSpPr/>
          <p:nvPr/>
        </p:nvSpPr>
        <p:spPr>
          <a:xfrm>
            <a:off x="667573" y="3518184"/>
            <a:ext cx="10532751" cy="369332"/>
          </a:xfrm>
          <a:prstGeom prst="rect">
            <a:avLst/>
          </a:prstGeom>
          <a:ln>
            <a:solidFill>
              <a:schemeClr val="tx1"/>
            </a:solidFill>
          </a:ln>
        </p:spPr>
        <p:txBody>
          <a:bodyPr wrap="square">
            <a:spAutoFit/>
          </a:bodyPr>
          <a:lstStyle/>
          <a:p>
            <a:r>
              <a:rPr lang="it-IT" b="1" dirty="0" smtClean="0">
                <a:solidFill>
                  <a:srgbClr val="00B050"/>
                </a:solidFill>
              </a:rPr>
              <a:t>Caratteri del potere sovrano</a:t>
            </a:r>
            <a:r>
              <a:rPr lang="it-IT" b="1" dirty="0">
                <a:solidFill>
                  <a:srgbClr val="00B050"/>
                </a:solidFill>
              </a:rPr>
              <a:t> </a:t>
            </a:r>
            <a:endParaRPr lang="it-IT" dirty="0">
              <a:solidFill>
                <a:srgbClr val="00B050"/>
              </a:solidFill>
            </a:endParaRPr>
          </a:p>
        </p:txBody>
      </p:sp>
      <p:sp>
        <p:nvSpPr>
          <p:cNvPr id="9" name="Rettangolo 8"/>
          <p:cNvSpPr/>
          <p:nvPr/>
        </p:nvSpPr>
        <p:spPr>
          <a:xfrm>
            <a:off x="665425" y="4056954"/>
            <a:ext cx="10532751" cy="369332"/>
          </a:xfrm>
          <a:prstGeom prst="rect">
            <a:avLst/>
          </a:prstGeom>
          <a:ln>
            <a:solidFill>
              <a:schemeClr val="tx1"/>
            </a:solidFill>
          </a:ln>
        </p:spPr>
        <p:txBody>
          <a:bodyPr wrap="square">
            <a:spAutoFit/>
          </a:bodyPr>
          <a:lstStyle/>
          <a:p>
            <a:r>
              <a:rPr lang="it-IT" b="1" dirty="0" smtClean="0">
                <a:solidFill>
                  <a:srgbClr val="00B050"/>
                </a:solidFill>
              </a:rPr>
              <a:t>Assolutismo democratico</a:t>
            </a:r>
            <a:r>
              <a:rPr lang="it-IT" b="1" dirty="0">
                <a:solidFill>
                  <a:srgbClr val="00B050"/>
                </a:solidFill>
              </a:rPr>
              <a:t> </a:t>
            </a:r>
            <a:endParaRPr lang="it-IT" dirty="0">
              <a:solidFill>
                <a:srgbClr val="00B050"/>
              </a:solidFill>
            </a:endParaRPr>
          </a:p>
        </p:txBody>
      </p:sp>
      <p:sp>
        <p:nvSpPr>
          <p:cNvPr id="10" name="Rettangolo 9"/>
          <p:cNvSpPr/>
          <p:nvPr/>
        </p:nvSpPr>
        <p:spPr>
          <a:xfrm>
            <a:off x="676156" y="4582845"/>
            <a:ext cx="10532751" cy="1138773"/>
          </a:xfrm>
          <a:prstGeom prst="rect">
            <a:avLst/>
          </a:prstGeom>
          <a:ln>
            <a:solidFill>
              <a:schemeClr val="tx1"/>
            </a:solidFill>
          </a:ln>
        </p:spPr>
        <p:txBody>
          <a:bodyPr wrap="square">
            <a:spAutoFit/>
          </a:bodyPr>
          <a:lstStyle/>
          <a:p>
            <a:r>
              <a:rPr lang="it-IT" b="1" dirty="0" smtClean="0">
                <a:solidFill>
                  <a:srgbClr val="00B050"/>
                </a:solidFill>
              </a:rPr>
              <a:t>La volontà generale </a:t>
            </a:r>
            <a:r>
              <a:rPr lang="it-IT" sz="1600" b="1" dirty="0">
                <a:solidFill>
                  <a:srgbClr val="0070C0"/>
                </a:solidFill>
              </a:rPr>
              <a:t>indica la volontà collettiva del corpo politico che mira all’interesse </a:t>
            </a:r>
            <a:r>
              <a:rPr lang="it-IT" sz="1600" b="1" dirty="0" smtClean="0">
                <a:solidFill>
                  <a:srgbClr val="0070C0"/>
                </a:solidFill>
              </a:rPr>
              <a:t>comune</a:t>
            </a:r>
          </a:p>
          <a:p>
            <a:r>
              <a:rPr lang="it-IT" sz="1600" i="1" dirty="0">
                <a:solidFill>
                  <a:srgbClr val="00CCFF"/>
                </a:solidFill>
                <a:latin typeface="+mj-lt"/>
                <a:ea typeface="+mj-ea"/>
                <a:cs typeface="+mj-cs"/>
              </a:rPr>
              <a:t>Sostengo pertanto che, non essendo la sovranità altro che l'esercizio della volontà generale, essa non può mai venire alienata, e che il sovrano, non essendo altro che un essere collettivo, non può venir rappresentato se non da se stesso: il potere può venir trasmesso, ma non la volontà</a:t>
            </a:r>
            <a:r>
              <a:rPr lang="it-IT" sz="1600" i="1" dirty="0" smtClean="0">
                <a:solidFill>
                  <a:srgbClr val="00CCFF"/>
                </a:solidFill>
                <a:latin typeface="+mj-lt"/>
                <a:ea typeface="+mj-ea"/>
                <a:cs typeface="+mj-cs"/>
              </a:rPr>
              <a:t>.</a:t>
            </a:r>
            <a:r>
              <a:rPr lang="it-IT" b="1" dirty="0"/>
              <a:t> </a:t>
            </a:r>
            <a:endParaRPr lang="it-IT" dirty="0"/>
          </a:p>
        </p:txBody>
      </p:sp>
      <p:pic>
        <p:nvPicPr>
          <p:cNvPr id="11"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915440"/>
      </p:ext>
    </p:extLst>
  </p:cSld>
  <p:clrMapOvr>
    <a:masterClrMapping/>
  </p:clrMapOvr>
  <p:transition spd="slow">
    <p:push di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676156" y="912330"/>
            <a:ext cx="10532751" cy="1138773"/>
          </a:xfrm>
          <a:prstGeom prst="rect">
            <a:avLst/>
          </a:prstGeom>
          <a:ln>
            <a:solidFill>
              <a:schemeClr val="tx1"/>
            </a:solidFill>
          </a:ln>
        </p:spPr>
        <p:txBody>
          <a:bodyPr wrap="square">
            <a:spAutoFit/>
          </a:bodyPr>
          <a:lstStyle/>
          <a:p>
            <a:r>
              <a:rPr lang="it-IT" b="1" dirty="0" smtClean="0">
                <a:solidFill>
                  <a:srgbClr val="00B050"/>
                </a:solidFill>
              </a:rPr>
              <a:t>La volontà generale </a:t>
            </a:r>
          </a:p>
          <a:p>
            <a:r>
              <a:rPr lang="it-IT" sz="1600" dirty="0" smtClean="0">
                <a:solidFill>
                  <a:srgbClr val="0070C0"/>
                </a:solidFill>
              </a:rPr>
              <a:t>Gli </a:t>
            </a:r>
            <a:r>
              <a:rPr lang="it-IT" sz="1600" dirty="0">
                <a:solidFill>
                  <a:srgbClr val="0070C0"/>
                </a:solidFill>
              </a:rPr>
              <a:t>atti della volontà generale sono le </a:t>
            </a:r>
            <a:r>
              <a:rPr lang="it-IT" sz="1600" b="1" cap="small" dirty="0">
                <a:solidFill>
                  <a:schemeClr val="tx2"/>
                </a:solidFill>
              </a:rPr>
              <a:t>leggi</a:t>
            </a:r>
            <a:r>
              <a:rPr lang="it-IT" sz="1600" dirty="0">
                <a:solidFill>
                  <a:srgbClr val="0070C0"/>
                </a:solidFill>
              </a:rPr>
              <a:t>, che sono generali e considerano i sudditi come un corpo </a:t>
            </a:r>
            <a:r>
              <a:rPr lang="it-IT" sz="1600" dirty="0" smtClean="0">
                <a:solidFill>
                  <a:srgbClr val="0070C0"/>
                </a:solidFill>
              </a:rPr>
              <a:t>collettivo.</a:t>
            </a:r>
          </a:p>
          <a:p>
            <a:endParaRPr lang="it-IT" dirty="0"/>
          </a:p>
        </p:txBody>
      </p:sp>
      <p:sp>
        <p:nvSpPr>
          <p:cNvPr id="11" name="Rettangolo 10"/>
          <p:cNvSpPr/>
          <p:nvPr/>
        </p:nvSpPr>
        <p:spPr>
          <a:xfrm>
            <a:off x="699766" y="2262477"/>
            <a:ext cx="10532751" cy="2339102"/>
          </a:xfrm>
          <a:prstGeom prst="rect">
            <a:avLst/>
          </a:prstGeom>
          <a:ln>
            <a:solidFill>
              <a:schemeClr val="tx1"/>
            </a:solidFill>
          </a:ln>
        </p:spPr>
        <p:txBody>
          <a:bodyPr wrap="square">
            <a:spAutoFit/>
          </a:bodyPr>
          <a:lstStyle/>
          <a:p>
            <a:r>
              <a:rPr lang="it-IT" b="1" dirty="0" smtClean="0">
                <a:solidFill>
                  <a:srgbClr val="00B050"/>
                </a:solidFill>
              </a:rPr>
              <a:t>La volontà generale: </a:t>
            </a:r>
            <a:r>
              <a:rPr lang="it-IT" sz="1600" b="1" cap="small" dirty="0">
                <a:solidFill>
                  <a:schemeClr val="tx2"/>
                </a:solidFill>
              </a:rPr>
              <a:t>il legislatore </a:t>
            </a:r>
          </a:p>
          <a:p>
            <a:r>
              <a:rPr lang="it-IT" sz="1600" i="1" dirty="0" smtClean="0">
                <a:solidFill>
                  <a:srgbClr val="0070C0"/>
                </a:solidFill>
                <a:latin typeface="+mj-lt"/>
                <a:ea typeface="+mj-ea"/>
                <a:cs typeface="+mj-cs"/>
              </a:rPr>
              <a:t>«Per </a:t>
            </a:r>
            <a:r>
              <a:rPr lang="it-IT" sz="1600" i="1" dirty="0">
                <a:solidFill>
                  <a:srgbClr val="0070C0"/>
                </a:solidFill>
                <a:latin typeface="+mj-lt"/>
                <a:ea typeface="+mj-ea"/>
                <a:cs typeface="+mj-cs"/>
              </a:rPr>
              <a:t>scoprire le migliori regole di società, quali possono convenire alle nazioni, sarebbe necessaria </a:t>
            </a:r>
            <a:r>
              <a:rPr lang="it-IT" sz="1600" b="1" i="1" dirty="0">
                <a:solidFill>
                  <a:srgbClr val="0070C0"/>
                </a:solidFill>
                <a:latin typeface="+mj-lt"/>
                <a:ea typeface="+mj-ea"/>
                <a:cs typeface="+mj-cs"/>
              </a:rPr>
              <a:t>un'intelligenza superiore </a:t>
            </a:r>
            <a:endParaRPr lang="it-IT" sz="1600" b="1" i="1" dirty="0" smtClean="0">
              <a:solidFill>
                <a:srgbClr val="0070C0"/>
              </a:solidFill>
              <a:latin typeface="+mj-lt"/>
              <a:ea typeface="+mj-ea"/>
              <a:cs typeface="+mj-cs"/>
            </a:endParaRPr>
          </a:p>
          <a:p>
            <a:r>
              <a:rPr lang="it-IT" sz="1600" i="1" dirty="0" smtClean="0">
                <a:solidFill>
                  <a:srgbClr val="0070C0"/>
                </a:solidFill>
                <a:latin typeface="+mj-lt"/>
                <a:ea typeface="+mj-ea"/>
                <a:cs typeface="+mj-cs"/>
              </a:rPr>
              <a:t>che </a:t>
            </a:r>
            <a:r>
              <a:rPr lang="it-IT" sz="1600" i="1" dirty="0">
                <a:solidFill>
                  <a:srgbClr val="0070C0"/>
                </a:solidFill>
                <a:latin typeface="+mj-lt"/>
                <a:ea typeface="+mj-ea"/>
                <a:cs typeface="+mj-cs"/>
              </a:rPr>
              <a:t>vedesse tutte le passioni senza provarne </a:t>
            </a:r>
            <a:r>
              <a:rPr lang="it-IT" sz="1600" i="1" dirty="0" smtClean="0">
                <a:solidFill>
                  <a:srgbClr val="0070C0"/>
                </a:solidFill>
                <a:latin typeface="+mj-lt"/>
                <a:ea typeface="+mj-ea"/>
                <a:cs typeface="+mj-cs"/>
              </a:rPr>
              <a:t>alcuna</a:t>
            </a:r>
          </a:p>
          <a:p>
            <a:r>
              <a:rPr lang="it-IT" sz="1600" i="1" dirty="0" smtClean="0">
                <a:solidFill>
                  <a:srgbClr val="0070C0"/>
                </a:solidFill>
                <a:latin typeface="+mj-lt"/>
                <a:ea typeface="+mj-ea"/>
                <a:cs typeface="+mj-cs"/>
              </a:rPr>
              <a:t>che </a:t>
            </a:r>
            <a:r>
              <a:rPr lang="it-IT" sz="1600" i="1" dirty="0">
                <a:solidFill>
                  <a:srgbClr val="0070C0"/>
                </a:solidFill>
                <a:latin typeface="+mj-lt"/>
                <a:ea typeface="+mj-ea"/>
                <a:cs typeface="+mj-cs"/>
              </a:rPr>
              <a:t>non avesse alcun rapporto con la nostra natura pur conoscendola a </a:t>
            </a:r>
            <a:r>
              <a:rPr lang="it-IT" sz="1600" i="1" dirty="0" smtClean="0">
                <a:solidFill>
                  <a:srgbClr val="0070C0"/>
                </a:solidFill>
                <a:latin typeface="+mj-lt"/>
                <a:ea typeface="+mj-ea"/>
                <a:cs typeface="+mj-cs"/>
              </a:rPr>
              <a:t>fondo</a:t>
            </a:r>
          </a:p>
          <a:p>
            <a:r>
              <a:rPr lang="it-IT" sz="1600" i="1" dirty="0" smtClean="0">
                <a:solidFill>
                  <a:srgbClr val="0070C0"/>
                </a:solidFill>
                <a:latin typeface="+mj-lt"/>
                <a:ea typeface="+mj-ea"/>
                <a:cs typeface="+mj-cs"/>
              </a:rPr>
              <a:t>che </a:t>
            </a:r>
            <a:r>
              <a:rPr lang="it-IT" sz="1600" i="1" dirty="0">
                <a:solidFill>
                  <a:srgbClr val="0070C0"/>
                </a:solidFill>
                <a:latin typeface="+mj-lt"/>
                <a:ea typeface="+mj-ea"/>
                <a:cs typeface="+mj-cs"/>
              </a:rPr>
              <a:t>avesse, indipendentemente da noi, una propria felicità e che tuttavia volesse occuparsi della nostra, </a:t>
            </a:r>
            <a:endParaRPr lang="it-IT" sz="1600" i="1" dirty="0" smtClean="0">
              <a:solidFill>
                <a:srgbClr val="0070C0"/>
              </a:solidFill>
              <a:latin typeface="+mj-lt"/>
              <a:ea typeface="+mj-ea"/>
              <a:cs typeface="+mj-cs"/>
            </a:endParaRPr>
          </a:p>
          <a:p>
            <a:r>
              <a:rPr lang="it-IT" sz="1600" i="1" dirty="0" smtClean="0">
                <a:solidFill>
                  <a:srgbClr val="0070C0"/>
                </a:solidFill>
                <a:latin typeface="+mj-lt"/>
                <a:ea typeface="+mj-ea"/>
                <a:cs typeface="+mj-cs"/>
              </a:rPr>
              <a:t>infine </a:t>
            </a:r>
            <a:r>
              <a:rPr lang="it-IT" sz="1600" i="1" dirty="0">
                <a:solidFill>
                  <a:srgbClr val="0070C0"/>
                </a:solidFill>
                <a:latin typeface="+mj-lt"/>
                <a:ea typeface="+mj-ea"/>
                <a:cs typeface="+mj-cs"/>
              </a:rPr>
              <a:t>che, nello svolgersi dei tempi potesse lavorare in un secolo e godere in un altro, preparandosi una gloria lontana. Sarebbero necessari degli </a:t>
            </a:r>
            <a:r>
              <a:rPr lang="it-IT" sz="1600" i="1" dirty="0" err="1">
                <a:solidFill>
                  <a:srgbClr val="0070C0"/>
                </a:solidFill>
                <a:latin typeface="+mj-lt"/>
                <a:ea typeface="+mj-ea"/>
                <a:cs typeface="+mj-cs"/>
              </a:rPr>
              <a:t>dèi</a:t>
            </a:r>
            <a:r>
              <a:rPr lang="it-IT" sz="1600" i="1" dirty="0">
                <a:solidFill>
                  <a:srgbClr val="0070C0"/>
                </a:solidFill>
                <a:latin typeface="+mj-lt"/>
                <a:ea typeface="+mj-ea"/>
                <a:cs typeface="+mj-cs"/>
              </a:rPr>
              <a:t> per dare delle leggi agli </a:t>
            </a:r>
            <a:r>
              <a:rPr lang="it-IT" sz="1600" i="1" dirty="0" smtClean="0">
                <a:solidFill>
                  <a:srgbClr val="0070C0"/>
                </a:solidFill>
                <a:latin typeface="+mj-lt"/>
                <a:ea typeface="+mj-ea"/>
                <a:cs typeface="+mj-cs"/>
              </a:rPr>
              <a:t>uomini»</a:t>
            </a:r>
            <a:endParaRPr lang="it-IT" sz="1600" i="1" dirty="0">
              <a:solidFill>
                <a:srgbClr val="0070C0"/>
              </a:solidFill>
              <a:latin typeface="+mj-lt"/>
              <a:ea typeface="+mj-ea"/>
              <a:cs typeface="+mj-cs"/>
            </a:endParaRPr>
          </a:p>
        </p:txBody>
      </p:sp>
      <p:sp>
        <p:nvSpPr>
          <p:cNvPr id="12" name="Rettangolo 11"/>
          <p:cNvSpPr/>
          <p:nvPr/>
        </p:nvSpPr>
        <p:spPr>
          <a:xfrm>
            <a:off x="710497" y="4887645"/>
            <a:ext cx="10532751" cy="615553"/>
          </a:xfrm>
          <a:prstGeom prst="rect">
            <a:avLst/>
          </a:prstGeom>
          <a:ln>
            <a:solidFill>
              <a:schemeClr val="tx1"/>
            </a:solidFill>
          </a:ln>
        </p:spPr>
        <p:txBody>
          <a:bodyPr wrap="square">
            <a:spAutoFit/>
          </a:bodyPr>
          <a:lstStyle/>
          <a:p>
            <a:r>
              <a:rPr lang="it-IT" b="1" dirty="0" smtClean="0">
                <a:solidFill>
                  <a:srgbClr val="00B050"/>
                </a:solidFill>
              </a:rPr>
              <a:t>I </a:t>
            </a:r>
            <a:r>
              <a:rPr lang="it-IT" b="1" dirty="0">
                <a:solidFill>
                  <a:srgbClr val="00B050"/>
                </a:solidFill>
              </a:rPr>
              <a:t>requisiti favorevoli all’instaurazione di un sistema </a:t>
            </a:r>
            <a:r>
              <a:rPr lang="it-IT" b="1" dirty="0" smtClean="0">
                <a:solidFill>
                  <a:srgbClr val="00B050"/>
                </a:solidFill>
              </a:rPr>
              <a:t>repubblicano</a:t>
            </a:r>
            <a:endParaRPr lang="it-IT" sz="1600" i="1" dirty="0">
              <a:solidFill>
                <a:srgbClr val="00B050"/>
              </a:solidFill>
              <a:latin typeface="+mj-lt"/>
              <a:ea typeface="+mj-ea"/>
              <a:cs typeface="+mj-cs"/>
            </a:endParaRPr>
          </a:p>
          <a:p>
            <a:endParaRPr lang="it-IT" sz="1600" i="1" dirty="0">
              <a:solidFill>
                <a:srgbClr val="00CCFF"/>
              </a:solidFill>
              <a:latin typeface="+mj-lt"/>
              <a:ea typeface="+mj-ea"/>
              <a:cs typeface="+mj-cs"/>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084990"/>
      </p:ext>
    </p:extLst>
  </p:cSld>
  <p:clrMapOvr>
    <a:masterClrMapping/>
  </p:clrMapOvr>
  <p:transition spd="slow">
    <p:push di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a:xfrm>
            <a:off x="646111" y="439839"/>
            <a:ext cx="10532751" cy="603347"/>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marL="0" lvl="1" algn="ctr"/>
            <a:r>
              <a:rPr lang="it-IT" sz="2400" b="1" u="sng" kern="0" dirty="0">
                <a:solidFill>
                  <a:srgbClr val="FF0000"/>
                </a:solidFill>
                <a:latin typeface="+mj-lt"/>
              </a:rPr>
              <a:t>Il </a:t>
            </a:r>
            <a:r>
              <a:rPr lang="it-IT" sz="2400" b="1" u="sng" kern="0" dirty="0" smtClean="0">
                <a:solidFill>
                  <a:srgbClr val="FF0000"/>
                </a:solidFill>
                <a:latin typeface="+mj-lt"/>
              </a:rPr>
              <a:t>governo </a:t>
            </a:r>
            <a:r>
              <a:rPr lang="it-IT" sz="2400" b="1" u="sng" kern="0" dirty="0">
                <a:solidFill>
                  <a:srgbClr val="FF0000"/>
                </a:solidFill>
                <a:latin typeface="+mj-lt"/>
              </a:rPr>
              <a:t>e la conservazione dello Stato </a:t>
            </a:r>
            <a:r>
              <a:rPr lang="it-IT" sz="2400" b="1" u="sng" kern="0" dirty="0" smtClean="0">
                <a:solidFill>
                  <a:srgbClr val="0070C0"/>
                </a:solidFill>
                <a:latin typeface="+mj-lt"/>
              </a:rPr>
              <a:t/>
            </a:r>
            <a:br>
              <a:rPr lang="it-IT" sz="2400" b="1" u="sng" kern="0" dirty="0" smtClean="0">
                <a:solidFill>
                  <a:srgbClr val="0070C0"/>
                </a:solidFill>
                <a:latin typeface="+mj-lt"/>
              </a:rPr>
            </a:br>
            <a:r>
              <a:rPr lang="it-IT" sz="2400" b="1" i="1" kern="0" dirty="0" smtClean="0">
                <a:solidFill>
                  <a:srgbClr val="0070C0"/>
                </a:solidFill>
                <a:latin typeface="+mn-lt"/>
                <a:cs typeface="Times New Roman" panose="02020603050405020304" pitchFamily="18" charset="0"/>
              </a:rPr>
              <a:t/>
            </a:r>
            <a:br>
              <a:rPr lang="it-IT" sz="2400" b="1" i="1" kern="0" dirty="0" smtClean="0">
                <a:solidFill>
                  <a:srgbClr val="0070C0"/>
                </a:solidFill>
                <a:latin typeface="+mn-lt"/>
                <a:cs typeface="Times New Roman" panose="02020603050405020304" pitchFamily="18" charset="0"/>
              </a:rPr>
            </a:br>
            <a:r>
              <a:rPr lang="it-IT" sz="2400" kern="0" dirty="0" smtClean="0">
                <a:solidFill>
                  <a:srgbClr val="0070C0"/>
                </a:solidFill>
              </a:rPr>
              <a:t/>
            </a:r>
            <a:br>
              <a:rPr lang="it-IT" sz="2400" kern="0" dirty="0" smtClean="0">
                <a:solidFill>
                  <a:srgbClr val="0070C0"/>
                </a:solidFill>
              </a:rPr>
            </a:br>
            <a:endParaRPr lang="it-IT" sz="2400" kern="0" dirty="0">
              <a:solidFill>
                <a:srgbClr val="0070C0"/>
              </a:solidFill>
            </a:endParaRPr>
          </a:p>
        </p:txBody>
      </p:sp>
      <p:sp>
        <p:nvSpPr>
          <p:cNvPr id="7" name="Rettangolo 6"/>
          <p:cNvSpPr/>
          <p:nvPr/>
        </p:nvSpPr>
        <p:spPr>
          <a:xfrm>
            <a:off x="656842" y="1240749"/>
            <a:ext cx="10532751" cy="1323439"/>
          </a:xfrm>
          <a:prstGeom prst="rect">
            <a:avLst/>
          </a:prstGeom>
          <a:ln>
            <a:solidFill>
              <a:schemeClr val="tx1"/>
            </a:solidFill>
          </a:ln>
        </p:spPr>
        <p:txBody>
          <a:bodyPr wrap="square">
            <a:spAutoFit/>
          </a:bodyPr>
          <a:lstStyle/>
          <a:p>
            <a:r>
              <a:rPr lang="it-IT" sz="1600" b="1" dirty="0">
                <a:solidFill>
                  <a:srgbClr val="0070C0"/>
                </a:solidFill>
              </a:rPr>
              <a:t>Lo schema di </a:t>
            </a:r>
            <a:r>
              <a:rPr lang="it-IT" sz="1600" b="1" dirty="0" smtClean="0">
                <a:solidFill>
                  <a:srgbClr val="0070C0"/>
                </a:solidFill>
              </a:rPr>
              <a:t>Rousseau </a:t>
            </a:r>
            <a:r>
              <a:rPr lang="it-IT" sz="1600" b="1" dirty="0">
                <a:solidFill>
                  <a:srgbClr val="0070C0"/>
                </a:solidFill>
              </a:rPr>
              <a:t>è chiaro:</a:t>
            </a:r>
            <a:endParaRPr lang="it-IT" sz="1600" dirty="0">
              <a:solidFill>
                <a:srgbClr val="0070C0"/>
              </a:solidFill>
            </a:endParaRPr>
          </a:p>
          <a:p>
            <a:r>
              <a:rPr lang="it-IT" sz="1600" b="1" dirty="0">
                <a:solidFill>
                  <a:srgbClr val="0070C0"/>
                </a:solidFill>
                <a:sym typeface="Wingdings"/>
              </a:rPr>
              <a:t></a:t>
            </a:r>
            <a:r>
              <a:rPr lang="it-IT" sz="1600" b="1" u="sng" dirty="0">
                <a:solidFill>
                  <a:srgbClr val="00B050"/>
                </a:solidFill>
              </a:rPr>
              <a:t>il potere legislativo</a:t>
            </a:r>
            <a:r>
              <a:rPr lang="it-IT" sz="1600" b="1" dirty="0">
                <a:solidFill>
                  <a:srgbClr val="00B050"/>
                </a:solidFill>
              </a:rPr>
              <a:t> </a:t>
            </a:r>
            <a:r>
              <a:rPr lang="it-IT" sz="1600" b="1" dirty="0">
                <a:solidFill>
                  <a:srgbClr val="0070C0"/>
                </a:solidFill>
              </a:rPr>
              <a:t>è detenuto dal </a:t>
            </a:r>
            <a:r>
              <a:rPr lang="it-IT" sz="1600" b="1" dirty="0" smtClean="0">
                <a:solidFill>
                  <a:srgbClr val="0070C0"/>
                </a:solidFill>
              </a:rPr>
              <a:t>popolo</a:t>
            </a:r>
          </a:p>
          <a:p>
            <a:r>
              <a:rPr lang="it-IT" sz="1600" b="1" dirty="0" smtClean="0">
                <a:solidFill>
                  <a:srgbClr val="0070C0"/>
                </a:solidFill>
              </a:rPr>
              <a:t>    </a:t>
            </a:r>
            <a:r>
              <a:rPr lang="it-IT" sz="1600" b="1" u="sng" dirty="0">
                <a:solidFill>
                  <a:srgbClr val="00B050"/>
                </a:solidFill>
              </a:rPr>
              <a:t>il potere esecutivo </a:t>
            </a:r>
            <a:r>
              <a:rPr lang="it-IT" sz="1600" b="1" dirty="0">
                <a:solidFill>
                  <a:srgbClr val="0070C0"/>
                </a:solidFill>
                <a:sym typeface="Wingdings 3"/>
              </a:rPr>
              <a:t></a:t>
            </a:r>
            <a:r>
              <a:rPr lang="it-IT" sz="1600" b="1" dirty="0">
                <a:solidFill>
                  <a:srgbClr val="0070C0"/>
                </a:solidFill>
              </a:rPr>
              <a:t>è un semplice ministro del popolo </a:t>
            </a:r>
            <a:endParaRPr lang="it-IT" sz="1600" dirty="0">
              <a:solidFill>
                <a:srgbClr val="0070C0"/>
              </a:solidFill>
            </a:endParaRPr>
          </a:p>
          <a:p>
            <a:r>
              <a:rPr lang="it-IT" sz="1600" b="1" dirty="0">
                <a:solidFill>
                  <a:srgbClr val="0070C0"/>
                </a:solidFill>
              </a:rPr>
              <a:t>		        </a:t>
            </a:r>
            <a:r>
              <a:rPr lang="it-IT" sz="1600" b="1" dirty="0" smtClean="0">
                <a:solidFill>
                  <a:srgbClr val="0070C0"/>
                </a:solidFill>
              </a:rPr>
              <a:t>è </a:t>
            </a:r>
            <a:r>
              <a:rPr lang="it-IT" sz="1600" b="1" dirty="0">
                <a:solidFill>
                  <a:srgbClr val="0070C0"/>
                </a:solidFill>
              </a:rPr>
              <a:t>un corpo intermediario tra sudditi e corpo sovrano </a:t>
            </a:r>
            <a:r>
              <a:rPr lang="it-IT" sz="1600" b="1" dirty="0" smtClean="0">
                <a:solidFill>
                  <a:srgbClr val="0070C0"/>
                </a:solidFill>
              </a:rPr>
              <a:t>incaricato dell’esecuzione </a:t>
            </a:r>
          </a:p>
          <a:p>
            <a:r>
              <a:rPr lang="it-IT" sz="1600" b="1" dirty="0">
                <a:solidFill>
                  <a:srgbClr val="0070C0"/>
                </a:solidFill>
              </a:rPr>
              <a:t>	</a:t>
            </a:r>
            <a:r>
              <a:rPr lang="it-IT" sz="1600" b="1" dirty="0" smtClean="0">
                <a:solidFill>
                  <a:srgbClr val="0070C0"/>
                </a:solidFill>
              </a:rPr>
              <a:t>	        delle leggi  e del </a:t>
            </a:r>
            <a:r>
              <a:rPr lang="it-IT" sz="1600" b="1" dirty="0">
                <a:solidFill>
                  <a:srgbClr val="0070C0"/>
                </a:solidFill>
              </a:rPr>
              <a:t>mantenimento delle libertà</a:t>
            </a:r>
            <a:endParaRPr lang="it-IT" sz="1600" dirty="0">
              <a:solidFill>
                <a:srgbClr val="0070C0"/>
              </a:solidFill>
            </a:endParaRPr>
          </a:p>
        </p:txBody>
      </p:sp>
      <p:sp>
        <p:nvSpPr>
          <p:cNvPr id="2" name="Rettangolo 1"/>
          <p:cNvSpPr/>
          <p:nvPr/>
        </p:nvSpPr>
        <p:spPr>
          <a:xfrm>
            <a:off x="669718" y="2687169"/>
            <a:ext cx="10532751" cy="1107996"/>
          </a:xfrm>
          <a:prstGeom prst="rect">
            <a:avLst/>
          </a:prstGeom>
          <a:ln>
            <a:solidFill>
              <a:schemeClr val="tx1"/>
            </a:solidFill>
          </a:ln>
        </p:spPr>
        <p:txBody>
          <a:bodyPr wrap="square">
            <a:spAutoFit/>
          </a:bodyPr>
          <a:lstStyle/>
          <a:p>
            <a:r>
              <a:rPr lang="it-IT" sz="1600" b="1" dirty="0" smtClean="0">
                <a:solidFill>
                  <a:srgbClr val="0070C0"/>
                </a:solidFill>
              </a:rPr>
              <a:t>Di conseguenza Rousseau</a:t>
            </a:r>
          </a:p>
          <a:p>
            <a:pPr marL="285750" indent="-285750">
              <a:buFontTx/>
              <a:buChar char="-"/>
            </a:pPr>
            <a:r>
              <a:rPr lang="it-IT" sz="1600" b="1" dirty="0" smtClean="0">
                <a:solidFill>
                  <a:srgbClr val="0070C0"/>
                </a:solidFill>
              </a:rPr>
              <a:t>ammette </a:t>
            </a:r>
            <a:r>
              <a:rPr lang="it-IT" sz="1600" b="1" dirty="0">
                <a:solidFill>
                  <a:srgbClr val="0070C0"/>
                </a:solidFill>
              </a:rPr>
              <a:t>una sola forma di Stato legittima </a:t>
            </a:r>
            <a:r>
              <a:rPr lang="it-IT" sz="1600" b="1" dirty="0">
                <a:solidFill>
                  <a:srgbClr val="0070C0"/>
                </a:solidFill>
                <a:sym typeface="Wingdings 3"/>
              </a:rPr>
              <a:t></a:t>
            </a:r>
            <a:r>
              <a:rPr lang="it-IT" sz="1600" b="1" dirty="0">
                <a:solidFill>
                  <a:srgbClr val="0070C0"/>
                </a:solidFill>
              </a:rPr>
              <a:t> la </a:t>
            </a:r>
            <a:r>
              <a:rPr lang="it-IT" sz="1600" b="1" dirty="0" smtClean="0">
                <a:solidFill>
                  <a:srgbClr val="0070C0"/>
                </a:solidFill>
              </a:rPr>
              <a:t>repubblica</a:t>
            </a:r>
          </a:p>
          <a:p>
            <a:endParaRPr lang="it-IT" sz="1600" dirty="0">
              <a:solidFill>
                <a:srgbClr val="0070C0"/>
              </a:solidFill>
            </a:endParaRPr>
          </a:p>
          <a:p>
            <a:pPr marL="285750" indent="-285750">
              <a:buFontTx/>
              <a:buChar char="-"/>
            </a:pPr>
            <a:r>
              <a:rPr lang="it-IT" sz="1600" b="1" dirty="0" smtClean="0">
                <a:solidFill>
                  <a:srgbClr val="0070C0"/>
                </a:solidFill>
              </a:rPr>
              <a:t>mentre </a:t>
            </a:r>
            <a:r>
              <a:rPr lang="it-IT" sz="1600" b="1" dirty="0">
                <a:solidFill>
                  <a:srgbClr val="0070C0"/>
                </a:solidFill>
              </a:rPr>
              <a:t>concepisce tutte le forme di governo </a:t>
            </a:r>
            <a:r>
              <a:rPr lang="it-IT" sz="1600" b="1" dirty="0">
                <a:solidFill>
                  <a:srgbClr val="0070C0"/>
                </a:solidFill>
                <a:sym typeface="Wingdings 3"/>
              </a:rPr>
              <a:t></a:t>
            </a:r>
            <a:r>
              <a:rPr lang="it-IT" sz="1600" b="1" dirty="0">
                <a:solidFill>
                  <a:srgbClr val="0070C0"/>
                </a:solidFill>
              </a:rPr>
              <a:t> </a:t>
            </a:r>
            <a:r>
              <a:rPr lang="it-IT" sz="1600" b="1" dirty="0" smtClean="0">
                <a:solidFill>
                  <a:srgbClr val="0070C0"/>
                </a:solidFill>
              </a:rPr>
              <a:t>(democratica </a:t>
            </a:r>
            <a:r>
              <a:rPr lang="it-IT" sz="1600" b="1" dirty="0">
                <a:solidFill>
                  <a:srgbClr val="0070C0"/>
                </a:solidFill>
              </a:rPr>
              <a:t>– aristocratica – monarchica – </a:t>
            </a:r>
            <a:r>
              <a:rPr lang="it-IT" sz="1600" b="1" dirty="0" smtClean="0">
                <a:solidFill>
                  <a:srgbClr val="0070C0"/>
                </a:solidFill>
              </a:rPr>
              <a:t>mista)</a:t>
            </a:r>
            <a:endParaRPr lang="it-IT" sz="1600" dirty="0">
              <a:solidFill>
                <a:srgbClr val="0070C0"/>
              </a:solidFill>
            </a:endParaRPr>
          </a:p>
        </p:txBody>
      </p:sp>
      <p:sp>
        <p:nvSpPr>
          <p:cNvPr id="8" name="Rettangolo 7"/>
          <p:cNvSpPr/>
          <p:nvPr/>
        </p:nvSpPr>
        <p:spPr>
          <a:xfrm>
            <a:off x="667570" y="3908526"/>
            <a:ext cx="10532751" cy="369332"/>
          </a:xfrm>
          <a:prstGeom prst="rect">
            <a:avLst/>
          </a:prstGeom>
          <a:ln>
            <a:solidFill>
              <a:schemeClr val="tx1"/>
            </a:solidFill>
          </a:ln>
        </p:spPr>
        <p:txBody>
          <a:bodyPr wrap="square">
            <a:spAutoFit/>
          </a:bodyPr>
          <a:lstStyle/>
          <a:p>
            <a:r>
              <a:rPr lang="it-IT" b="1" dirty="0">
                <a:solidFill>
                  <a:srgbClr val="00B050"/>
                </a:solidFill>
              </a:rPr>
              <a:t>La religione civile</a:t>
            </a:r>
          </a:p>
        </p:txBody>
      </p:sp>
      <p:sp>
        <p:nvSpPr>
          <p:cNvPr id="9" name="Titolo 1"/>
          <p:cNvSpPr txBox="1">
            <a:spLocks/>
          </p:cNvSpPr>
          <p:nvPr/>
        </p:nvSpPr>
        <p:spPr>
          <a:xfrm>
            <a:off x="646111" y="4393693"/>
            <a:ext cx="10532751" cy="981990"/>
          </a:xfrm>
          <a:prstGeom prst="rect">
            <a:avLst/>
          </a:prstGeom>
          <a:ln>
            <a:solidFill>
              <a:schemeClr val="tx1"/>
            </a:solidFill>
          </a:ln>
        </p:spPr>
        <p:txBody>
          <a:bodyPr vert="horz" lIns="91440" tIns="45720" rIns="91440" bIns="45720" rtlCol="0" anchor="t">
            <a:noAutofit/>
          </a:bodyPr>
          <a:lstStyle>
            <a:lvl1pPr algn="l" defTabSz="457200" rtl="0" eaLnBrk="1" latinLnBrk="0" hangingPunct="1">
              <a:spcBef>
                <a:spcPct val="0"/>
              </a:spcBef>
              <a:buNone/>
              <a:defRPr lang="it-IT" sz="4200" b="0" i="0" kern="1200">
                <a:solidFill>
                  <a:schemeClr val="tx2"/>
                </a:solidFill>
                <a:latin typeface="+mj-lt"/>
                <a:ea typeface="+mj-ea"/>
                <a:cs typeface="+mj-cs"/>
              </a:defRPr>
            </a:lvl1pPr>
            <a:lvl2pPr eaLnBrk="1" latinLnBrk="0" hangingPunct="1">
              <a:defRPr lang="it-IT">
                <a:solidFill>
                  <a:schemeClr val="tx2"/>
                </a:solidFill>
              </a:defRPr>
            </a:lvl2pPr>
            <a:lvl3pPr eaLnBrk="1" latinLnBrk="0" hangingPunct="1">
              <a:defRPr lang="it-IT">
                <a:solidFill>
                  <a:schemeClr val="tx2"/>
                </a:solidFill>
              </a:defRPr>
            </a:lvl3pPr>
            <a:lvl4pPr eaLnBrk="1" latinLnBrk="0" hangingPunct="1">
              <a:defRPr lang="it-IT">
                <a:solidFill>
                  <a:schemeClr val="tx2"/>
                </a:solidFill>
              </a:defRPr>
            </a:lvl4pPr>
            <a:lvl5pPr eaLnBrk="1" latinLnBrk="0" hangingPunct="1">
              <a:defRPr lang="it-IT">
                <a:solidFill>
                  <a:schemeClr val="tx2"/>
                </a:solidFill>
              </a:defRPr>
            </a:lvl5pPr>
            <a:lvl6pPr eaLnBrk="1" latinLnBrk="0" hangingPunct="1">
              <a:defRPr lang="it-IT">
                <a:solidFill>
                  <a:schemeClr val="tx2"/>
                </a:solidFill>
              </a:defRPr>
            </a:lvl6pPr>
            <a:lvl7pPr eaLnBrk="1" latinLnBrk="0" hangingPunct="1">
              <a:defRPr lang="it-IT">
                <a:solidFill>
                  <a:schemeClr val="tx2"/>
                </a:solidFill>
              </a:defRPr>
            </a:lvl7pPr>
            <a:lvl8pPr eaLnBrk="1" latinLnBrk="0" hangingPunct="1">
              <a:defRPr lang="it-IT">
                <a:solidFill>
                  <a:schemeClr val="tx2"/>
                </a:solidFill>
              </a:defRPr>
            </a:lvl8pPr>
            <a:lvl9pPr eaLnBrk="1" latinLnBrk="0" hangingPunct="1">
              <a:defRPr lang="it-IT">
                <a:solidFill>
                  <a:schemeClr val="tx2"/>
                </a:solidFill>
              </a:defRPr>
            </a:lvl9pPr>
          </a:lstStyle>
          <a:p>
            <a:pPr marL="0" lvl="1" algn="ctr"/>
            <a:r>
              <a:rPr lang="it-IT" sz="2400" b="1" u="sng" kern="0" dirty="0">
                <a:latin typeface="+mj-lt"/>
              </a:rPr>
              <a:t>L’applicazione concreta del contratto </a:t>
            </a:r>
            <a:r>
              <a:rPr lang="it-IT" sz="2400" b="1" u="sng" kern="0" dirty="0" smtClean="0">
                <a:latin typeface="+mj-lt"/>
              </a:rPr>
              <a:t>sociale</a:t>
            </a:r>
          </a:p>
          <a:p>
            <a:r>
              <a:rPr lang="it-IT" sz="1800" b="1" dirty="0" smtClean="0">
                <a:solidFill>
                  <a:srgbClr val="00B050"/>
                </a:solidFill>
                <a:latin typeface="+mn-lt"/>
                <a:ea typeface="+mn-ea"/>
                <a:cs typeface="+mn-cs"/>
              </a:rPr>
              <a:t>Progetto </a:t>
            </a:r>
            <a:r>
              <a:rPr lang="it-IT" sz="1800" b="1" dirty="0">
                <a:solidFill>
                  <a:srgbClr val="00B050"/>
                </a:solidFill>
                <a:latin typeface="+mn-lt"/>
                <a:ea typeface="+mn-ea"/>
                <a:cs typeface="+mn-cs"/>
              </a:rPr>
              <a:t>di costituzione della Corsica  </a:t>
            </a:r>
            <a:r>
              <a:rPr lang="it-IT" sz="1800" b="1" dirty="0">
                <a:latin typeface="+mn-lt"/>
                <a:ea typeface="+mn-ea"/>
                <a:cs typeface="+mn-cs"/>
              </a:rPr>
              <a:t>1765</a:t>
            </a:r>
          </a:p>
          <a:p>
            <a:r>
              <a:rPr lang="it-IT" sz="1800" b="1" dirty="0">
                <a:solidFill>
                  <a:srgbClr val="00B050"/>
                </a:solidFill>
                <a:latin typeface="+mn-lt"/>
                <a:ea typeface="+mn-ea"/>
                <a:cs typeface="+mn-cs"/>
              </a:rPr>
              <a:t>Considerazioni sul governo di Polonia </a:t>
            </a:r>
            <a:r>
              <a:rPr lang="it-IT" sz="1800" b="1" dirty="0">
                <a:solidFill>
                  <a:srgbClr val="FFFF00"/>
                </a:solidFill>
                <a:latin typeface="+mn-lt"/>
                <a:ea typeface="+mn-ea"/>
                <a:cs typeface="+mn-cs"/>
              </a:rPr>
              <a:t> </a:t>
            </a:r>
            <a:r>
              <a:rPr lang="it-IT" sz="1800" b="1" dirty="0">
                <a:latin typeface="+mn-lt"/>
                <a:ea typeface="+mn-ea"/>
                <a:cs typeface="+mn-cs"/>
              </a:rPr>
              <a:t>1771</a:t>
            </a:r>
          </a:p>
          <a:p>
            <a:pPr marL="0" lvl="1" algn="ctr"/>
            <a:endParaRPr lang="it-IT" sz="2400" b="1" u="sng" kern="0" dirty="0">
              <a:solidFill>
                <a:srgbClr val="00CCFF"/>
              </a:solidFill>
              <a:latin typeface="+mj-lt"/>
            </a:endParaRPr>
          </a:p>
          <a:p>
            <a:pPr marL="0" lvl="1" algn="ctr"/>
            <a:r>
              <a:rPr lang="it-IT" sz="2400" b="1" u="sng" kern="0" dirty="0" smtClean="0">
                <a:solidFill>
                  <a:srgbClr val="00CCFF"/>
                </a:solidFill>
                <a:latin typeface="+mj-lt"/>
              </a:rPr>
              <a:t/>
            </a:r>
            <a:br>
              <a:rPr lang="it-IT" sz="2400" b="1" u="sng" kern="0" dirty="0" smtClean="0">
                <a:solidFill>
                  <a:srgbClr val="00CCFF"/>
                </a:solidFill>
                <a:latin typeface="+mj-lt"/>
              </a:rPr>
            </a:br>
            <a:r>
              <a:rPr lang="it-IT" sz="2400" b="1" i="1" kern="0" dirty="0" smtClean="0">
                <a:solidFill>
                  <a:srgbClr val="FFFF00"/>
                </a:solidFill>
                <a:latin typeface="+mn-lt"/>
                <a:cs typeface="Times New Roman" panose="02020603050405020304" pitchFamily="18" charset="0"/>
              </a:rPr>
              <a:t/>
            </a:r>
            <a:br>
              <a:rPr lang="it-IT" sz="2400" b="1" i="1" kern="0" dirty="0" smtClean="0">
                <a:solidFill>
                  <a:srgbClr val="FFFF00"/>
                </a:solidFill>
                <a:latin typeface="+mn-lt"/>
                <a:cs typeface="Times New Roman" panose="02020603050405020304" pitchFamily="18" charset="0"/>
              </a:rPr>
            </a:br>
            <a:r>
              <a:rPr lang="it-IT" sz="2400" kern="0" dirty="0" smtClean="0"/>
              <a:t/>
            </a:r>
            <a:br>
              <a:rPr lang="it-IT" sz="2400" kern="0" dirty="0" smtClean="0"/>
            </a:br>
            <a:endParaRPr lang="it-IT" sz="2400" kern="0" dirty="0"/>
          </a:p>
        </p:txBody>
      </p:sp>
      <p:sp>
        <p:nvSpPr>
          <p:cNvPr id="10" name="Rettangolo 9"/>
          <p:cNvSpPr/>
          <p:nvPr/>
        </p:nvSpPr>
        <p:spPr>
          <a:xfrm>
            <a:off x="667570" y="5531280"/>
            <a:ext cx="10532751" cy="369332"/>
          </a:xfrm>
          <a:prstGeom prst="rect">
            <a:avLst/>
          </a:prstGeom>
          <a:ln>
            <a:solidFill>
              <a:schemeClr val="tx1"/>
            </a:solidFill>
          </a:ln>
        </p:spPr>
        <p:txBody>
          <a:bodyPr wrap="square">
            <a:spAutoFit/>
          </a:bodyPr>
          <a:lstStyle/>
          <a:p>
            <a:r>
              <a:rPr lang="it-IT" b="1" dirty="0" smtClean="0">
                <a:solidFill>
                  <a:srgbClr val="00B050"/>
                </a:solidFill>
              </a:rPr>
              <a:t>La «fortuna» di Rousseau</a:t>
            </a:r>
            <a:endParaRPr lang="it-IT" b="1" dirty="0">
              <a:solidFill>
                <a:srgbClr val="00B050"/>
              </a:solidFill>
            </a:endParaRPr>
          </a:p>
        </p:txBody>
      </p:sp>
      <p:pic>
        <p:nvPicPr>
          <p:cNvPr id="11"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582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Metodi di insegnamento</a:t>
            </a:r>
          </a:p>
        </p:txBody>
      </p:sp>
      <p:sp>
        <p:nvSpPr>
          <p:cNvPr id="3" name="Segnaposto contenuto 2"/>
          <p:cNvSpPr>
            <a:spLocks noGrp="1"/>
          </p:cNvSpPr>
          <p:nvPr>
            <p:ph idx="1"/>
          </p:nvPr>
        </p:nvSpPr>
        <p:spPr>
          <a:xfrm>
            <a:off x="1103312" y="2236304"/>
            <a:ext cx="9488488" cy="2613992"/>
          </a:xfrm>
        </p:spPr>
        <p:txBody>
          <a:bodyPr/>
          <a:lstStyle/>
          <a:p>
            <a:pPr lvl="1">
              <a:buClr>
                <a:schemeClr val="tx1"/>
              </a:buClr>
            </a:pPr>
            <a:r>
              <a:rPr lang="it-IT" dirty="0" smtClean="0">
                <a:solidFill>
                  <a:srgbClr val="002060"/>
                </a:solidFill>
              </a:rPr>
              <a:t>Lezioni frontali in lingua italiana</a:t>
            </a:r>
            <a:endParaRPr lang="it-IT" dirty="0">
              <a:solidFill>
                <a:srgbClr val="002060"/>
              </a:solidFill>
            </a:endParaRPr>
          </a:p>
          <a:p>
            <a:pPr lvl="1">
              <a:buClr>
                <a:schemeClr val="tx1"/>
              </a:buClr>
            </a:pPr>
            <a:r>
              <a:rPr lang="it-IT" dirty="0" smtClean="0">
                <a:solidFill>
                  <a:srgbClr val="002060"/>
                </a:solidFill>
              </a:rPr>
              <a:t>Autovalutazioni</a:t>
            </a:r>
          </a:p>
          <a:p>
            <a:pPr lvl="1">
              <a:buClr>
                <a:schemeClr val="tx1"/>
              </a:buClr>
            </a:pPr>
            <a:r>
              <a:rPr lang="it-IT" dirty="0" smtClean="0">
                <a:solidFill>
                  <a:srgbClr val="002060"/>
                </a:solidFill>
              </a:rPr>
              <a:t>Discussioni </a:t>
            </a:r>
            <a:r>
              <a:rPr lang="it-IT" dirty="0">
                <a:solidFill>
                  <a:srgbClr val="002060"/>
                </a:solidFill>
              </a:rPr>
              <a:t>in </a:t>
            </a:r>
            <a:r>
              <a:rPr lang="it-IT" dirty="0" smtClean="0">
                <a:solidFill>
                  <a:srgbClr val="002060"/>
                </a:solidFill>
              </a:rPr>
              <a:t>aula </a:t>
            </a:r>
          </a:p>
          <a:p>
            <a:pPr lvl="1">
              <a:buClr>
                <a:schemeClr val="tx1"/>
              </a:buClr>
            </a:pPr>
            <a:r>
              <a:rPr lang="it-IT" dirty="0" smtClean="0">
                <a:solidFill>
                  <a:srgbClr val="002060"/>
                </a:solidFill>
              </a:rPr>
              <a:t>Proiezioni film fuori orario di lezione </a:t>
            </a:r>
            <a:r>
              <a:rPr lang="it-IT" b="1" dirty="0" smtClean="0">
                <a:solidFill>
                  <a:srgbClr val="002060"/>
                </a:solidFill>
              </a:rPr>
              <a:t>(definire con gli studenti giorno e orario per prenotazione Aula)</a:t>
            </a:r>
            <a:endParaRPr lang="it-IT" b="1" dirty="0">
              <a:solidFill>
                <a:srgbClr val="002060"/>
              </a:solidFill>
            </a:endParaRPr>
          </a:p>
          <a:p>
            <a:pPr lvl="1">
              <a:buClr>
                <a:schemeClr val="tx1"/>
              </a:buClr>
            </a:pPr>
            <a:r>
              <a:rPr lang="it-IT" dirty="0">
                <a:solidFill>
                  <a:srgbClr val="002060"/>
                </a:solidFill>
              </a:rPr>
              <a:t>Progetti individuali e di </a:t>
            </a:r>
            <a:r>
              <a:rPr lang="it-IT" dirty="0" smtClean="0">
                <a:solidFill>
                  <a:srgbClr val="002060"/>
                </a:solidFill>
              </a:rPr>
              <a:t>gruppo riservati ai frequentanti</a:t>
            </a:r>
            <a:endParaRPr lang="it-IT" dirty="0">
              <a:solidFill>
                <a:srgbClr val="002060"/>
              </a:solidFill>
            </a:endParaRPr>
          </a:p>
        </p:txBody>
      </p:sp>
      <p:pic>
        <p:nvPicPr>
          <p:cNvPr id="7"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800" y="6019800"/>
            <a:ext cx="1421535" cy="710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09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Personalizzato 13">
      <a:dk1>
        <a:sysClr val="windowText" lastClr="000000"/>
      </a:dk1>
      <a:lt1>
        <a:sysClr val="window" lastClr="FFFFFF"/>
      </a:lt1>
      <a:dk2>
        <a:srgbClr val="FF0000"/>
      </a:dk2>
      <a:lt2>
        <a:srgbClr val="EBEBEB"/>
      </a:lt2>
      <a:accent1>
        <a:srgbClr val="C00000"/>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spDef>
      <a:spPr>
        <a:noFill/>
      </a:spPr>
      <a:bodyPr wrap="none" lIns="91440" tIns="45720" rIns="91440" bIns="45720">
        <a:spAutoFit/>
      </a:bodyPr>
      <a:lstStyle>
        <a:defPPr algn="ctr">
          <a:defRP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defRPr>
        </a:defPPr>
      </a:lstStyle>
    </a:spDef>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7F0F3B-1D69-4071-934C-7373F1C638FD}">
  <ds:schemaRefs>
    <ds:schemaRef ds:uri="http://purl.org/dc/dcmitype/"/>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2006/metadata/properties"/>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BE3F18AE-EF60-42A5-B9E1-3F709899B7FB}">
  <ds:schemaRefs>
    <ds:schemaRef ds:uri="http://schemas.microsoft.com/sharepoint/v3/contenttype/forms"/>
  </ds:schemaRefs>
</ds:datastoreItem>
</file>

<file path=customXml/itemProps3.xml><?xml version="1.0" encoding="utf-8"?>
<ds:datastoreItem xmlns:ds="http://schemas.openxmlformats.org/officeDocument/2006/customXml" ds:itemID="{D1FC5151-73AF-4992-B300-816A43C7C2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12094</Words>
  <Application>Microsoft Office PowerPoint</Application>
  <PresentationFormat>Widescreen</PresentationFormat>
  <Paragraphs>709</Paragraphs>
  <Slides>87</Slides>
  <Notes>6</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87</vt:i4>
      </vt:variant>
    </vt:vector>
  </HeadingPairs>
  <TitlesOfParts>
    <vt:vector size="98" baseType="lpstr">
      <vt:lpstr>Andalus</vt:lpstr>
      <vt:lpstr>New York</vt:lpstr>
      <vt:lpstr>Arial</vt:lpstr>
      <vt:lpstr>Calibri</vt:lpstr>
      <vt:lpstr>Century Gothic</vt:lpstr>
      <vt:lpstr>Symbol</vt:lpstr>
      <vt:lpstr>Times New Roman</vt:lpstr>
      <vt:lpstr>Wingdings</vt:lpstr>
      <vt:lpstr>Wingdings 2</vt:lpstr>
      <vt:lpstr>Wingdings 3</vt:lpstr>
      <vt:lpstr>Ione</vt:lpstr>
      <vt:lpstr>  Storie delle idee politiche e sociali                          e Idee e linguaggi della politica </vt:lpstr>
      <vt:lpstr>Descrizione del corso</vt:lpstr>
      <vt:lpstr>Materiale richiesto esame di  Storia delle idee politiche e sociali</vt:lpstr>
      <vt:lpstr>Programma di  Storia delle idee politiche e sociali</vt:lpstr>
      <vt:lpstr>Materiale di approfondimento facoltativo Storia delle idee politiche e sociali</vt:lpstr>
      <vt:lpstr>Materiale richiesto esame di  Idee e linguaggi della politica</vt:lpstr>
      <vt:lpstr>Programma di  Idee e linguaggi della politica </vt:lpstr>
      <vt:lpstr>Materiale di approfondimento facoltativo Idee e linguaggi della politica</vt:lpstr>
      <vt:lpstr>Metodi di insegnamento</vt:lpstr>
      <vt:lpstr>Modalità di valutazione degli studenti</vt:lpstr>
      <vt:lpstr>Modalità di valutazione degli studenti</vt:lpstr>
      <vt:lpstr>Modalità di autovalutazione</vt:lpstr>
      <vt:lpstr>Informazioni per contattare il docente</vt:lpstr>
      <vt:lpstr>La nascita dello Stato moderno  Il pensiero politico dell’Assolutismo</vt:lpstr>
      <vt:lpstr>Il termine-concetto “assolutismo” si è diffuso nella prima metà dell’800, presso i circoli liberali, ad indicare gli aspetti negativi della illimitatezza e della pienezza del potere monarchico.  Tuttavia la forza polemica del termine, presente fin dalla sua nascita, se da una parte ne ha accelerato ed accentuato la fortuna, dall’altra ha alimentato a non pochi equivoci sulla sua sostanza, tendendo ad equivocare il concetto di assolutismo    - con quello di “dispotismo”, che si caratterizza come “potere arbitrario ed illimitato”,   - oppure, proiettandolo in una dimensione contemporanea, a quello di “totalitarismo” che, consiste nella totale identificazione di ogni soggetto con l’intero corpo politico organizzato e ancor di più con l’organizzazione stessa di quel corpo”, attraverso una continua e globale partecipazione dell’uomo alla politica                P. Schiera, Assolutismo, in Dizionario di politica</vt:lpstr>
      <vt:lpstr>Da tali premesse consegue la definizione di assolutismo, “come quella forma di governo in cui il detentore del potere esercita quest’ultimo senza dipendenze o controlli da parte di altre istanze, superiori o inferiori”, trovando la sua radice nella formula romanistica “princeps legibus solutus”.</vt:lpstr>
      <vt:lpstr>Presentazione standard di PowerPoint</vt:lpstr>
      <vt:lpstr>Jean Bodin Angers 1529 – Laon 1596</vt:lpstr>
      <vt:lpstr>     Breve profilo biografico e le principali opere  Giurista con un eccellente  cultura umanistica:  1559 Oratio de istituenda repubblica juventude Avvocato al Parlamento di Parigi dal 1561  1566 Methodus ad facilem historiarum cognitionem  1576 i Six livres de la Répubblique più volte ripubblicato con aggiunte e varianti fino alla versione latina del 1586  Fu deputato del Terzo Stato agli stati Generali di Blois (1576-77) Fu per qualche anno al seguito di Francesco d’Alencon (il minore dei figli di Caterina de Medici) erede al trono e come lui favorevole ad una politica di accordo con i protestanti  La prematura scomparsa del principe Francesco d’Alencon (1584) spegne le speranze politiche e di ascesa personale di Bodin  Muore di peste a Laon nel 1596 </vt:lpstr>
      <vt:lpstr> Interpretazioni del complesso ed articolato pensiero bodiniano  Bodin con la sua elaborazione del concetto di “sovranità” si ritagliò un posto di rilievo nei manuali di Storia del pensiero politico come: - il teorico dell’assolutismo e dello stato moderno, - il fondatore della scienza politica - il fautore della tolleranza religiosa               Passarin d’Entreves nella Dottrina dello Stato (1962)   Giudizio, questo di Passarin D’Entreves, che sebbene condiviso da molti studiosi, non ha impedito alla più recente bibliografia di ampliare le prospettive di ricerca   In ogni caso l’opera bodiniana è unanimemente considerata un riferimento imprescindibile nello studio del pensiero politico dell’età moderna.  È infatti impossibile non riconoscere nei Sei libri sulla Repubblica lo strumento teorico per eccellenza funzionale alle esigenze politiche delle costruende monarchie nazionali europee, non solo di quella francese.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Niccolò Machiavelli Firenze 1469 – Firenze 1527</vt:lpstr>
      <vt:lpstr>                                           Breve profilo biografico In questa situazione storico-politica  di crisi generalizzata Machiavelli, che dal 1498 al 1512 tenne la carica di Segretario della seconda Cancelleria della Repubblica fiorentina,   - cercò di analizzare le ragioni di questa decadenza italiana; - s’impegnò nella ricerca e nell’individuazione di nuove forme di vita associata che fossero in grado di ridare lustro gli Stati italiani </vt:lpstr>
      <vt:lpstr> Problemi di cronologia e di interpretazione delle opere maggiori  I Discorsi e Il Principe: tesi dell’incastro </vt:lpstr>
      <vt:lpstr>Presentazione standard di PowerPoint</vt:lpstr>
      <vt:lpstr>Presentazione standard di PowerPoint</vt:lpstr>
      <vt:lpstr>Presentazione standard di PowerPoint</vt:lpstr>
      <vt:lpstr>Presentazione standard di PowerPoint</vt:lpstr>
      <vt:lpstr>Presentazione standard di PowerPoint</vt:lpstr>
      <vt:lpstr>La genesi della modernità    1516 quando esce a Lovanio Moro pubblica il Libellus vere aurus nec minus salutaris quem festivus de optimo reipublicae statu, deque nova Insula Utopia;   negli stessi anni Erasmo da Rotterdam pubblica il Novum istrumentum e l' Istitutio principis cristiani,    1519 Claude de Seyssel elabora la teoria della monarchia ne La grand monarchie de France    1513 in Italia Machiavelli scrive il Principe    “Con questi quattro autori cominciano a porsi in maniera sempre più definita i fondamenti epistemologici del pensiero politico moderno” [Enzo Sciacca, Il problema storico del pensiero politico moderno]            </vt:lpstr>
      <vt:lpstr>Presentazione standard di PowerPoint</vt:lpstr>
      <vt:lpstr>Diritti soggettivi e Storia Costituzionale dal XV al XX secolo</vt:lpstr>
      <vt:lpstr>      2) le prime enunciazioni dello jus gentium (XVI-XVII secolo)   La tradizione dei diritti naturali abbozzata nel Medioevo dal diritto canonico fu reinterpretata all’inizio dell’età moderna da de Vitoria (la Scuola di Salamanca …la Seconda Scolastica):    nel diritto canonico l’affermazione dei diritti naturali era stato uno strumento importante per attestare le prerogative del diritto pontificio contro gli Imperatori;    agli inizi del Cinquecento la situazione storico, politica e giuridica era profondamente cambiata….e ci si trovò di fronte anche al Nuovo Mondo scoperto dalla conquista spagnola. - gli occidentali avevano il diritto di conquistarli? - gli indios avevano il diritto di ribellarsi? - insomma… era una guerra lecita?    Teoria della «guerra giusta»    </vt:lpstr>
      <vt:lpstr>      3) origine religiosa dei diritti (XVII secolo)  Jellinek ha identificato nella rivendicazione della libertà di coscienza (cioè nel diritto di esprimere liberamente la propria coscienza religiosa) il primo dei diritti della storia occidentale  Dai “dibattiti di Putney” al Primo emendamento della Costituzione USA «Il Congresso non promulgherà leggi per il riconoscimento ufficiale di una religione, o che ne proibiscano la libera professione, o che limitino la libertà di parola, o di stampa; o il diritto delle persone di riunirsi pacificamente in assemblea, e di fare petizioni al governo per la riparazione dei torti» (cfr. Floridia)   Già nel corso del XVII secolo la libertà di coscienza, da principio soltanto religioso, si evolve a principio universale attraverso un processo di secolarizzazione che consiste nella distinzione tra fede e ragione e quindi (da un punto di vista istituzionale) nella separazione tra Stato e Chiesa.  Epistola sulla tolleranza di Locke (1689)  </vt:lpstr>
      <vt:lpstr>      4) la concezione giusnaturalistica dei diritti (XVII inizi del XIX secolo)  Giusnaturalismo come giustificazione teorica  del progetto politico della società borghese in formazione (Macpherson)   Funzione storica del Giusnaturalismo che è stato spesso utilizzato come modello fondativo di teorie favorevoli ai limiti del potere statale   Se il potere sovrano ha dei limiti derivanti dall’esistenza di norme superiori ad ogni volontà umana , ne deriva che ogni sovrano che trasgredisca il diritto naturale sia moralmente e legalmente condannabile     L’esigenza di uno Stato limitato dalla legge naturale è alla base :  - il costituzionalismo moderno   - la concezione liberale dello Stato </vt:lpstr>
      <vt:lpstr>      Definizioni e termini a quo ed a quem  (Bobbio)   Con il termine Giusnaturalismo ci si riferisce alla riviviscenza, allo svolgimento e alla diffusione che l’antica e ricorrente idea del diritto naturale ebbe durante l’età moderna, nel periodo che corre tra l’inizio del XVII secolo e la fine del Settecento  Per giusnaturalismo s’intende  quella corrente che ammette la distinzione tra diritto naturale e diritto positivo e sostiene la supremazia del primo sul secondo  Per positivismo giuridico s’intende  quella corrente che non ammette la distinzione tra diritto naturale e diritto positivo ed afferma che non esiste altro diritto che non sia quello positivo </vt:lpstr>
      <vt:lpstr> Una teoria razionale dello Stato   Una caratteristica distintiva della scuola giusnaturalistico consiste nella costruzione di una teoria razionale dello Stato ovvero costruire razionalmente una teoria dello Stato che prescinda totalmente da qualsiasi apporto di carattere teologico, cercando di spiegare l’origine dello Stato partendo dallo studio della natura umana    del resto lo Stato rappresenta per i giusnaturalisti il luogo della ragione, dove l’uomo realizza la propria natura di essere razionale   L’atto specifico attraverso cui  si esplica la razionalità dello Stato è la legge: norma generale ed astratta </vt:lpstr>
      <vt:lpstr>Ricapitolando…… il giusnaturalismo    1) Laicizzazione dello Stato  teoria razionale dello Stato ovvero costruire razionalmente una teoria dello Stato che prescinda totalmente ad qualsiasi apporto di carattere teologico   2) Subordinazione del principe alle leggi naturali che sono le leggi della ragione    3) Primato della legge [l’atto specifico attraverso cui  si esplica la razionalità dello Stato] sulla consuetudine    4) rapporti interpersonali - cioè tramite leggi - tra principe e funzionari e tra funzionari e sudditi    5) concezione antipaternalistica del potere statale   6) una volta costituito lo Stato ogni altra forma di associazione cessa di aver qualsiasi valore di ordinamento giuridico autonomo  [sovranità dello Stato]</vt:lpstr>
      <vt:lpstr>5) l’impostazione dei diritti dal punto di vista del positivismo giuridico ( secolo XIX)   Il XIX secolo si configura come l’età dello Stato di diritto, imperniati sui seguenti principi: a) rappresentanza politica b) separazione dei poteri c) introduzione della giustizia amministrativa (cioè del controllo di conformità degli atti dell’amministrazione alle leggi dello Stato)   Ora il fondamento dei diritti dei cittadini è individuato nella legge dello Stato e non più nell’ipotesi di diritti naturali antecedenti quelli positivi</vt:lpstr>
      <vt:lpstr>I diritti di cittadinanza    La democratizzazione non consiste più nella conquista del suffragio universale.  nella concezione moderna di democrazia, i diritti politici si accompagnano ai diritti civili e a quelli sociali formando un insieme di diritti di cittadinanza    Elementi essenziali della cittadinanza           Tipi di diritti  i diritti civili: necessari per la libertà dell’individuo, libertà di parola, di pensiero, di fede, ecc.  diritti politici:  diritto a partecipare politicamente  diritti sociali: diritto al benessere economico e ad un certo standard di vita  </vt:lpstr>
      <vt:lpstr>Thomas Hobbes Malmesbury (Wiltshire) 1588 – Hardwick (Derbyshire) 1679</vt:lpstr>
      <vt:lpstr> Profilo biografico  Fece i suoi studi ad Oxford, ma la sua formazione fu dovuta soprattutto ai frequenti contatti con l’ambiente culturale europeo che egli stabilì durante i viaggi in compagnia del figlio del conte di Devonshire del quale era precettore Dimorò a lungo a Parigi (dal 1640) Tra le sue opere: 1640  Elementi di legge naturale e politica [Elements of law natural and politic] 1642 De Cive edizione privata  - 1647 edizione pubblicata  1655 De Corpore  1658 De homine  1650 De Corpore politico, or the Elements of law, moral and politics   1651 Leviatano, or the matter, form and power of a Commonwealth ecclesiacal and civil   1668   Behemoth: La storia delle cause delle guerre civili inglesi   1651 tornò in Inghilterra sotto Cromwell, accusato di aver scritto il Leviatano per ingraziarsi Cromwell ma non si compromise con il nuovo regime, tanto che nel 1660, fu ben accolto da Carlo II, quando avvenne la Restaurazione  </vt:lpstr>
      <vt:lpstr> La questione del metodo Hobbes era convinto che la maggior causa del male fosse da ricercarsi nelle false opinioni  che gli uomini  ricevono dai cattivi maestri sui diritti e doveri dei sovrani e dei sudditi  Infatti “le azioni degli uomini sono conseguenza delle loro opinioni, e nel governare bene le opinioni consiste il buon governo delle azioni riguardo alla pace e alla concordia” (Leviatano)”.  La causa principale del turbamento della pace sociale e della guerra civile andava ricercata nella disparità di opinioni:   Così fin dai primi passi del suo primo libro (gli Elemets) Hobbes distingue due specie di sapere:   - Il matematico: libero da controversie e da dispute perché confronta unicamente figure e movimento e non interferisce sull’interesse di alcuno   - Il dogmatico in cui non vi è nulla che non sia soggetto a discussione, poiché confronta uomini e interferisce nel diritto e nella proprietà</vt:lpstr>
      <vt:lpstr> Dallo Stato di natura allo Stato civile  Lo Stato di natura hobbesiano è infatti l’ipotetica condizione degli individui in assenza di un potere che li tenga in soggezione….individui che sono sottomessi solo ai propri desideri  Partendo dallo Stato di natura, Hobbes adduce i motivi che giustificano la creazione dello Stato, dell’uomo artificiale.   - l’uguaglianza di fatto  -la scarsità dei beni  - lo ius in omnia  - a ciò si aggiunga che gli uomini naturali sono dominati da passioni che li dispongono più all’insocievolezza che alla società.   L’insieme di queste condizioni genera uno stato di spietata concorrenza che minaccia continuamente di diventare  guerra  Da tali premesse: lo stato di natura è guerra di tutti contro tutti    </vt:lpstr>
      <vt:lpstr> Dallo Stato di natura allo Stato civile  Per uscire dallo Stato di natura viene in soccorso all’uomo la ragione sotto forma di regole prudenziali o leggi naturali che hanno lo scopo di rendere possibile una coesistenza pacifica: regole subordinate a quella fondamentale che prescrive di cercare la pace  Ma tali leggi naturali sono regole di prudenza che obbligano non in foro interno e non imperativi categorici.  Lo Stato di natura dunque non è assenza di diritto ma consiste nel diritto di ognuno a tutte le cose. Nello Stato di natura, infatti, il diritto non si pone problemi né di giustizia né di equità   Pertanto l’unica soluzione per rendere efficaci le leggi naturali è l’istituzione di un potere tanto irresistibile da rendere svantaggiosa ogni azione contraria</vt:lpstr>
      <vt:lpstr> Dallo Stato di natura allo Stato civile  La condizione preliminare per ottenere la pace è l’accordo di tutti per uscire dallo stato di natura e per istituire uno Stato tale che consenta a ciascuno di seguire i dettami della ragione con la sicurezza che anche gli altri faranno altrettanto.  L’unico modo per costituire un potere comune è che tutti acconsentano a rinunciare al proprio potere e a trasferirlo a un’unica persona (sia una persona fisica o giuridica come esempio un’assemblea) “io autorizzo e cedo il mio diritto di governare me stesso a quest’uomo o a questa assemblea a condizione che anche tu ceda il tuo diritto a lui e autorizzi le sue azioni allo stesso modo”  Il patto ha la funzione di far passare l’umanità dallo stato di guerra a quello di pace, istituendo il potere sovrano  Dal patto di unione deriva una sovranità dotata di tre attributi fondamentali: l’irrevocabilità l’assolutezza l’indivisibilità</vt:lpstr>
      <vt:lpstr> Dallo Stato di natura allo Stato civile In tal modo la moltitudine di individui che popolano lo stato di natura viene unificata in un popolo dalla persona artificiale che viene istituita dal patto  Per Hobbes non ha senso opporsi alle azioni che ognuno ha stabilito di riconoscere come proprie!!!! - pertanto viene negata alla radice la possibilità di qualsiasi forma di resistenza di opporsi al governo  Dopo il patto la libertà degli individui è limitata a quegli ambiti dove la legge del sovrano tace   Per Hobbes  per il quale l’unica fonte giuridica è la volontà legislatrice del sovrano: solo interprete delle leggi divine e naturali   </vt:lpstr>
      <vt:lpstr>John Locke Bristol 1632– Oates (Essex) 1704</vt:lpstr>
      <vt:lpstr>Presentazione standard di PowerPoint</vt:lpstr>
      <vt:lpstr>Presentazione standard di PowerPoint</vt:lpstr>
      <vt:lpstr>Presentazione standard di PowerPoint</vt:lpstr>
      <vt:lpstr> Profilo biografico di Locke Nato vicino a Bristol, da una famiglia della piccola borghesia mercantile, entrò a Westminster school  e poi si laureò ad Oxford   Gli scritti giovanili Quando Carlo II ritorna saluta con gioia la Restaurazione:  1660 scrive i due Saggi sul Magistrato civile in cui sostiene con accanimento la posizione non liberale 1660-64 scrive Otto Saggi sul diritto naturale dimostra l’esistenza della legge naturale  Nel 1665 incontra lord Cooper futuro lord Shaftesbury e lord Cancelliere e Locke diventa suo medico personale prima e successivamente suo consigliere economico e politico Dimessosi lord Shaftesbury dalla carica di Lord Cancelliere, Locke dal 1674 al 1679 si recò in Francia   Tornato in Inghilterra nel 1679 compra una copia del Patriarca di Filmer, appena pubblicato, e scrisse i Due Trattati sul Governo, pubblicati  nel 1690   Dopo la fuga di Shaftesbury in Olanda, Locke vi si trasferì e vi rimase fino al 1689 quando rientrerà in Inghilterra insieme a Guglielmo d’Orange  Gli scritti della maturità Dal 1689 al 1704 anno della morte Locke si dedicherà alla pubblicazione delle sue opere Trattati sul Governo 1690 l’epistola sulla tolleranza 1689 Saggio sull’intelligenza umana 1690 </vt:lpstr>
      <vt:lpstr>La teoria della proprietà privata   Il pensiero politico lockiano è stato giudicato da una parte della storiografia come la dimostrazione del carattere borghese del liberalismo  infatti Laski “Lo Stato di Locke non è altro che un contratto fra un gruppo di uomini d’affari che formano una piccola società a responsabilità limitata a vantaggio della propria classe sociale”  del resto però è lo stesso Locke a dichiarare all’inizio del Secondo Trattato “ Per potere politico intendo il diritto di fare le leggi con penalità di morte o penalità minori al fine di regolamentare e conservare la proprietà privata”   Ma Locke pone il lavoro a fondamento della proprietà privata o, meglio, giustifica la legittimità della proprietà privata per mezzo del lavoro  inoltre….«Gli uomini si riuniscono in società politiche per la mutua conservazione delle loro vite, delle libertà dei loro averi … cose che i denomino con il temine generale di proprietà [Secondo Trattato sul Governo]»   </vt:lpstr>
      <vt:lpstr> Dallo Stato di natura allo Stato civile L’obiettivo di Locke è quello di elaborare una teoria del potere politico come potere limitato che deve garantire l’armonica coesistenza degli individui senza ledere le loro libertà e i loro diritti fondamentali    Locke considera lo Stato di natura come una condizione di perfetta libertà ed uguaglianza che regna tra creature “della stessa specie e grado”  Ma lo stato di natura non è anarchia ….è una condizione caratterizzata dall’assenza di governo, ossia di soggezione dell’uomo sull’uomo!  La società civile sorge a causa delle insufficienze dello stato naturale  il potere-diritto di punire che ognuno possiede  - di conservare “la propria vita, libertà e fortuna” - di punire anche con la morte le altrui infrazioni  Pertanto l’atto fondativo della società civile consisterà in una duplice rinuncia: - al potere di conservare sé e gli altri - al potere di punire.  il potere politico diventa necessario per: + garantire i diritti e le libertà naturali degli uomini + regolare i rapporti economici e sociali   </vt:lpstr>
      <vt:lpstr> Dallo Stato di natura allo Stato civile  Contrattualismo in Locke  i fondamenti del potere politico sono la fiducia e il consenso dai quali il potere politico riceve la propria legittimità  Tema della maggioranza Locke intende la genesi della società politica indipendente (Commonwealth) come un patto di incorporazione tra uomini liberi nel sicuro possesso delle proprie proprietà    Il principio della maggioranza è l’unica forza in grado di trasformare una moltitudine di individui separati in un corpo politico in grado di obbligare tutti.  i limiti del potere politico   Locke giustifica il diritto di resistenza contro la tirannide - sia dovuta alle infrazioni del re - sia dovuta alle infrazioni del legislativo</vt:lpstr>
      <vt:lpstr> L’articolazione dei poteri dello Stato   Separazione tra legislativo ed esecutivo ed Esecutivo subordinato al legislativo  tuttavia  Locke individua nell’esecutivo e nel federativo due componenti essenziali del potere politico il potere esecutivo (contrariamente al legislativo) detiene carattere di permanenza poiché nella società civile il continuo esercizio della forza da parte di un’autorità comune è indispensabile   Il potere giudiziario viene concepito come parte essenziale del legislativo e non auspica la loro separazione   Il potere federativo [il potere di guerra e di pace, e di fare alleanze] è parte integrante del potere esecutivo il potere federativo è il solo che può considerarsi “naturale” poiché risponde al potere naturale di conservarsi e punire le offese degli altri</vt:lpstr>
      <vt:lpstr>                                             Epistola sulla tolleranza 1689                   Separazione tra società civile e società religiosa   i confini tra le due sfere sono fissi e irrevocabili “come il cielo e la terra”  i rapporti tra le varie Chiese devono essere regolati dalla più larga tolleranza anche ogni Chiesa ritiene di avere il monopolio della verità e della fede   libertà religiosa di ogni Chiesa che ha il diritto: di fissare i propri dogmi di stabilire le proprie regole di culto di darsi un’organizzazione di espellere dal proprio seno coloro che non accettano le regole ma tutto ciò non ha alcun effetto sul piano civile  ma tolleranza non nei confronti di tutti…</vt:lpstr>
      <vt:lpstr>Il termine Illuminismo indica un movimento di idee che ha le sue origini alla fine del Seicento ma che si sviluppa soprattutto nel Settecento, chiamato appunto secolo dei lumi   Movimento che vuole  - sviluppare la lotta della ragione contro l’autorità  - la lotta della luce contro le tenebre  - diffusione dell’uso della ragione per dirigere il progresso della vita in tutti i suoi aspetti    filosofia militante di critica della tradizione culturale ed istituzionale    Probabilmente la definizione che meglio compendia i caratteri generali dell’Illuminismo è quella fornitaci da Immanuel Kant nel celebre articolo Was ist Aufklärung? pubblicato nel 1784, quando il processo riformatore si apprestava all’epilogo e, perciò, era più facile darne un giudizio storico efficace ed obiettivo. “l’Illuminismo è l’uscita dell’uomo dallo stato di minorità che egli deve imputare a se stesso. Minorità è l’incapacità di valersi del proprio intelletto senza la guida di un altro. (…) Sapere aude! Abbi il coraggio di servirti della tua propria intelligenza! È questo il motto dell’Illuminismo” </vt:lpstr>
      <vt:lpstr>Presentazione standard di PowerPoint</vt:lpstr>
      <vt:lpstr>Presentazione standard di PowerPoint</vt:lpstr>
      <vt:lpstr>Presentazione standard di PowerPoint</vt:lpstr>
      <vt:lpstr>Presentazione standard di PowerPoint</vt:lpstr>
      <vt:lpstr> Profilo biografico di Montesquieu [18 gennaio 1689 castello di La Brède (Bordeaux) – 10 febbraio 1755 Parigi ]  Magistrato, per diversi anni ha occupato la carica di Presidente del Parlamento di Bordeaux  I Parlamenti nella Francia dell’epoca erano corpi giudiziari incaricati di custodire le leggi del regno; essi avevano il diritto di registrare tutte le leggi e  i provvedimenti del monarca, in piena autonomia reciproca e nei confronti del monarca   L’esperienza professionale di Montesquieu si riflette nei suoi scritti nei quali egli diffida della bontà dell’uomo e cerca d’individuare i meccanismi istituzionali adeguati al buon andamento dello Stato  Numerosi viaggi in Austria, Italia, Olanda e… Inghilterra    </vt:lpstr>
      <vt:lpstr>Lo Spirito delle leggi (pubblicata anonima nel 1748 a Ginevra)  Contenuto ed struttura dell’opera  è un’opera assai complessa ed articolata, composta di 31 libri, a loro volta suddivisi in capitoli.  Il tema centrale da cui prende spunto è la decadenza della monarchia francese del suo tempo. Montesquieu è convinto che la crisi delle istituzioni segua lo stesso declino della società, pertanto teme la Francia possa precipitare nel dispotismo e non verso un sistema istituzionale più aperto, libero.  Poiché vede la decadenza della monarchia francese come perdita di libertà, focalizza la sua attenzione sulla difesa delle istituzioni monarchiche e della libertà in esse possibile.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Profilo biografico di Rousseau Nasce a Ginevra il 28 giugno 1712 (intense letture di storici e  moralisti, soprattutto Plutarco) muore ad Ermenonville nel 1778  1728  lascia Ginevra incontra Mme de Warens, dedita all’apostolato cattolico che lo manda a Torino dove Rousseau abiura al calvinismo per ricevere il battesimo cattolico  1749  riceve da D’Alembert l’incarico di redigere per l’Encyclopedie le voci sulla musica  si reca spesso a trovare Diderot imprigionato a Vincennes   1750 vince il premio di Morale nel concorso bandito dall’Accademia di Digione con il Discorso sulle scienze e sulle arti    1754  vince il concorso bandito l’anno prima dall’Accademia di Digione sul tema “Quale sia l’origine della disuguaglianza tra gli uomini e se  essa sia autorizzata dalla legge naturale” con il Discorso sulla disuguaglianza tra gli uomini  che viene pubblicato nel 1755 ad Amsterdam  ritorna a Ginevra, si riconverte al Calvinismo e riacquista la cittadinanza ginevrina   1755  viene pubblicato il suo articolo sull’Economia politica sul Encyclopedie    1760  viene pubblicata la Nuova Eloisa    1762  in aprile viene pubblicato il Contratto Sociale  in maggio viene pubblicato l’Emilio  [comprendente la Professione di fede di un vicario savoiardo]          ►►►►►    </vt:lpstr>
      <vt:lpstr>Profilo biografico di Rousseau  ►►► 1763  rinuncia alla cittadinanza ginevrina  nelle Lettere scritte dalla Montagna critica il carattere oligarchico del governo di Ginevra, replicando alle accuse del procuratore generale Tronchin denunciate Lettere scritte dalla Campagna   condannate a Ginevra, Parigi e L’Aja   1764-65  Progetto di costituzione per la Corsica, [pubblicato postumo]   1765-66 si reca in Inghilterra ospite di Hume, con il quale però rompe i rapporti   1771   Considerazioni sul governo di Polonia, [pubblicato postumo]   Contemporaneo degli Enciclopedisti, Rousseau è un illuminista atipico, ed egli stesso ne era consapevole come emerge da diverse dichiarazioni citate nelle sue opere come nelle Considerazioni sul Governo della Polonia in cui egli  riconosce che «le sue idee sono tanto diverse da quelle degli altri pensatori del suo tempo tanto da sembrare delle chimere: idee tuttavia che egli ritiene giuste e praticabili»    Rousseau è difficilmente collocabile all’interno di una corrente di pensiero; infatti pur condividendo con i philosophes il rifiuto delle idee e delle istituzioni dell’Ancien Régime, giunge a soluzioni molto alternative, spesso opposte, rispetto agli orientamenti della critica illuminista       </vt:lpstr>
      <vt:lpstr>Le origini e le ragioni della disuguaglianza  La riflessione politica di Rousseau ha 2 obiettivi fondamentali:  - la denuncia delle aporie della società moderna e razionale, ossia dei motivi che causano nell’uomo la scissione esistenziale tra sfera pubblica e privata    - l’elaborazione di un’immagine della convivenza civile nella quale ciascuno sia integralmente se stesso in ogni momento, uomo o cittadino, privato o pubblico   Giusnaturalista:   Tuttavia profonda originalità di Rousseau che:    - aderisce al modello della scuola giusnaturalistica ma se ne distacca nello spirito in quanto     - non è alla ricerca dei diritti inalienabili degli uomini da godere nella propria individualità ma è impegnato nella ricerca di un sistema politico nel quale l’uomo sia libero in quanto cittadino all’interno dello Stato                                                                           (Saffo Testoni)   </vt:lpstr>
      <vt:lpstr>Discorso sulle scienze e sulle arti   (1750 vince il concorso bandito dall’Accademia di Digione sul quesito Se il progresso delle scienze e delle arti abbia contribuito a migliorare i costumi)   Rousseau ritiene che il progresso delle scienze e delle arti - considerato l’orgoglio della cultura illuministica - abbia invece soffocato la virtù e la libertà originaria.       </vt:lpstr>
      <vt:lpstr>Discorso sulla disuguaglianza tra gli uomini  (1754 ma pubblicato nel 1755 ad Amsterdam )  Rousseau ricostruisce l’evoluzione dell’uomo naturale, attraverso la trasformazione umana dalla bontà originaria fino alla corruzione dell’uomo ormai pronto ad entrare nella società civilizzata.  Rousseau descrive uno stato di natura caratterizzato da:  - Libertà  - Uguaglianza   «Je conçois dans l'espèce humaine deux sortes d'inégalité;  l'une, que j'appelle naturelle ou physique, parce qu'elle est établie par la nature, et qui consiste dans la différence d'âges, de la santé, des forces du corps et des qualités de l'esprit, ou de l'âme;   l'autre, qu'on peut appeler inégalité morale ou politique, parce qu'elle dépend d'une sorte de convention, et qu'elle est établie, ou du moins autorisée par le consentement des hommes. Celle-ci consiste dans les différents privilèges, dont quelques-uns jouissent, au préjudice des autres; comme d'être plus riches, plus honorés, plus puissants qu'eux, ou même de s'en faire obéir »    </vt:lpstr>
      <vt:lpstr> Un processo perverso fa sì che l’ineguaglianza naturale assuma importanza sociale;    Rousseau individua stadi diversi dell’uomo naturale e li descrive attraverso un’ipotetica evoluzione:  Conclusione:  l’ineguaglianza (quasi inesistente nello Stato di natura) si sviluppa parallelamente ai progressi dello spirito umano e diventa stabile e legittima con l’istituzione della proprietà e delle leggi.   La proprietà privata  «Le premier qui, ayant enclos un terrain, s'avisa de dire: Ceci est à moi, et trouva des gens assez simples pour le croire, fut le vrai fondateur de la société civile». </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2013-07-30T14:48:57Z</dcterms:created>
  <dcterms:modified xsi:type="dcterms:W3CDTF">2024-10-10T10:49:48Z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