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86" r:id="rId3"/>
    <p:sldId id="287" r:id="rId4"/>
    <p:sldId id="273" r:id="rId5"/>
    <p:sldId id="274" r:id="rId6"/>
    <p:sldId id="275" r:id="rId7"/>
    <p:sldId id="276" r:id="rId8"/>
    <p:sldId id="277" r:id="rId9"/>
    <p:sldId id="278"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20/08/2023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20/08/2023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NUOVE TECNOLOGIE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Musica</a:t>
            </a:r>
            <a:r>
              <a:rPr lang="en-US" sz="2600" kern="1200" dirty="0">
                <a:solidFill>
                  <a:schemeClr val="tx1"/>
                </a:solidFill>
                <a:latin typeface="Times New Roman" panose="02020603050405020304" pitchFamily="18" charset="0"/>
                <a:cs typeface="Times New Roman" panose="02020603050405020304" pitchFamily="18" charset="0"/>
              </a:rPr>
              <a:t>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92498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i="1">
                <a:solidFill>
                  <a:prstClr val="black"/>
                </a:solidFill>
                <a:latin typeface="Times New Roman" panose="02020603050405020304" pitchFamily="18" charset="0"/>
                <a:cs typeface="Times New Roman" panose="02020603050405020304" pitchFamily="18" charset="0"/>
              </a:rPr>
              <a:t>VII</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Lezione</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Encausto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affresco</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0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24301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75627" y="1488109"/>
            <a:ext cx="7586770" cy="430370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2400" dirty="0"/>
              <a:t>L’encausto è una tecnica già nota presso i Greci, anche se non sono pervenuti esemplari. Ne dà menzione Plinio il Vecchio che fa risalire la grande diffusione che ebbe in epoca romana a tradizioni tecniche elleniche.</a:t>
            </a:r>
          </a:p>
          <a:p>
            <a:endParaRPr lang="it-IT" sz="800" dirty="0"/>
          </a:p>
          <a:p>
            <a:r>
              <a:rPr lang="it-IT" sz="2400" dirty="0"/>
              <a:t>Sicuramente in epoca romana l’encausto ebbe massima diffusione: esemplari noti sono i ritratti del Fayyum, in Egitto (I sec. d.C.), le pitture murali di Pompei e le icone del Monastero di S. Caterina al Sinai.</a:t>
            </a:r>
          </a:p>
          <a:p>
            <a:endParaRPr lang="it-IT" sz="2400" dirty="0"/>
          </a:p>
          <a:p>
            <a:r>
              <a:rPr lang="it-IT" sz="2400" dirty="0"/>
              <a:t>In epoca Rinascimentale, Leonardo da Vinci provò a utilizzare l’encausto per la realizzazione della battaglia di Anghiari nel Salone dei Cinquecento di Palazzo Vecchio a Firenze. Per ragioni tecniche non riuscì l’aderenza dei pigmenti alla parete (troppo ampia la superficie) e si sciolsero ben presto.</a:t>
            </a:r>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60270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latin typeface="Times New Roman" panose="02020603050405020304" pitchFamily="18" charset="0"/>
                <a:cs typeface="Times New Roman" panose="02020603050405020304" pitchFamily="18" charset="0"/>
              </a:rPr>
              <a:t>ENCAUSTO</a:t>
            </a: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865382" y="230484"/>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CENNI STORICI</a:t>
            </a:r>
            <a:endParaRPr lang="en-US" sz="2400" b="1" dirty="0">
              <a:latin typeface="Times New Roman" panose="02020603050405020304" pitchFamily="18" charset="0"/>
              <a:cs typeface="Times New Roman" panose="02020603050405020304" pitchFamily="18" charset="0"/>
            </a:endParaRPr>
          </a:p>
          <a:p>
            <a:endParaRPr lang="it-IT" sz="2400" dirty="0"/>
          </a:p>
        </p:txBody>
      </p:sp>
      <p:pic>
        <p:nvPicPr>
          <p:cNvPr id="3" name="Immagine 2">
            <a:extLst>
              <a:ext uri="{FF2B5EF4-FFF2-40B4-BE49-F238E27FC236}">
                <a16:creationId xmlns:a16="http://schemas.microsoft.com/office/drawing/2014/main" id="{C1572F3B-E8E0-4DF9-04D5-8F99CC9014F2}"/>
              </a:ext>
            </a:extLst>
          </p:cNvPr>
          <p:cNvPicPr>
            <a:picLocks noChangeAspect="1"/>
          </p:cNvPicPr>
          <p:nvPr/>
        </p:nvPicPr>
        <p:blipFill>
          <a:blip r:embed="rId3"/>
          <a:stretch>
            <a:fillRect/>
          </a:stretch>
        </p:blipFill>
        <p:spPr>
          <a:xfrm>
            <a:off x="8447041" y="973978"/>
            <a:ext cx="2677905" cy="5180073"/>
          </a:xfrm>
          <a:prstGeom prst="rect">
            <a:avLst/>
          </a:prstGeom>
        </p:spPr>
      </p:pic>
    </p:spTree>
    <p:extLst>
      <p:ext uri="{BB962C8B-B14F-4D97-AF65-F5344CB8AC3E}">
        <p14:creationId xmlns:p14="http://schemas.microsoft.com/office/powerpoint/2010/main" val="37886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39109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357" y="3481010"/>
            <a:ext cx="12376713" cy="212459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2400" dirty="0"/>
              <a:t>Tecnica pittorica generalmente applicata su marmo, muri, legno, terracotta e, più raramente, avorio. </a:t>
            </a:r>
          </a:p>
          <a:p>
            <a:r>
              <a:rPr lang="it-IT" sz="2400" dirty="0"/>
              <a:t>I pigmenti vengono mescolati con cera e fissati sul supporto a caldo con appositi strumenti di metallo chiamati </a:t>
            </a:r>
            <a:r>
              <a:rPr lang="it-IT" sz="2400" b="1" dirty="0"/>
              <a:t>cauteri </a:t>
            </a:r>
            <a:r>
              <a:rPr lang="it-IT" sz="2400" dirty="0"/>
              <a:t>o </a:t>
            </a:r>
            <a:r>
              <a:rPr lang="it-IT" sz="2400" b="1" dirty="0" err="1"/>
              <a:t>cestri</a:t>
            </a:r>
            <a:r>
              <a:rPr lang="it-IT" sz="2400" dirty="0"/>
              <a:t>. </a:t>
            </a:r>
          </a:p>
          <a:p>
            <a:r>
              <a:rPr lang="it-IT" sz="2400" dirty="0"/>
              <a:t>È proprio la procedura a caldo che differenzia l’encausto dalla tempera a cera. </a:t>
            </a:r>
          </a:p>
          <a:p>
            <a:r>
              <a:rPr lang="it-IT" sz="2400" dirty="0"/>
              <a:t>La peculiarità di questo tipo di pittura consiste nell’estrema lucentezza, determinata dal velo traslucido di cera che avvolge il colore e dona l’impressione che sia lo stesso dipinto a generare la luce.</a:t>
            </a:r>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latin typeface="Times New Roman" panose="02020603050405020304" pitchFamily="18" charset="0"/>
                <a:cs typeface="Times New Roman" panose="02020603050405020304" pitchFamily="18" charset="0"/>
              </a:rPr>
              <a:t>ENCAUSTO</a:t>
            </a: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865382" y="-6789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CARATTERISTICHE</a:t>
            </a:r>
            <a:endParaRPr lang="en-US" sz="2400" b="1" dirty="0">
              <a:latin typeface="Times New Roman" panose="02020603050405020304" pitchFamily="18" charset="0"/>
              <a:cs typeface="Times New Roman" panose="02020603050405020304" pitchFamily="18" charset="0"/>
            </a:endParaRPr>
          </a:p>
          <a:p>
            <a:endParaRPr lang="it-IT" sz="2400" dirty="0"/>
          </a:p>
        </p:txBody>
      </p:sp>
      <p:pic>
        <p:nvPicPr>
          <p:cNvPr id="3" name="Immagine 2">
            <a:extLst>
              <a:ext uri="{FF2B5EF4-FFF2-40B4-BE49-F238E27FC236}">
                <a16:creationId xmlns:a16="http://schemas.microsoft.com/office/drawing/2014/main" id="{34BB4CC3-643B-584F-F3EF-0A4C7B54E5A0}"/>
              </a:ext>
            </a:extLst>
          </p:cNvPr>
          <p:cNvPicPr>
            <a:picLocks noChangeAspect="1"/>
          </p:cNvPicPr>
          <p:nvPr/>
        </p:nvPicPr>
        <p:blipFill>
          <a:blip r:embed="rId3"/>
          <a:stretch>
            <a:fillRect/>
          </a:stretch>
        </p:blipFill>
        <p:spPr>
          <a:xfrm>
            <a:off x="1373491" y="676363"/>
            <a:ext cx="8723409" cy="2747791"/>
          </a:xfrm>
          <a:prstGeom prst="rect">
            <a:avLst/>
          </a:prstGeom>
        </p:spPr>
      </p:pic>
    </p:spTree>
    <p:extLst>
      <p:ext uri="{BB962C8B-B14F-4D97-AF65-F5344CB8AC3E}">
        <p14:creationId xmlns:p14="http://schemas.microsoft.com/office/powerpoint/2010/main" val="2892313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46035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None/>
            </a:pPr>
            <a:r>
              <a:rPr lang="it-IT" sz="2400" dirty="0"/>
              <a:t>L’affresco è una tecnica di pittura murale, ben nota fin dall’antichità, realizzata sull’intonaco ancora  fresco della parete. È ritenuta la tecnica pittorica più durevole grazie al PROCESSO DI CARBONATAZIONE, che determina l’inglobamento del colore nella superficie del muro.</a:t>
            </a:r>
          </a:p>
          <a:p>
            <a:pPr>
              <a:buNone/>
            </a:pPr>
            <a:endParaRPr lang="it-IT" sz="2400" dirty="0"/>
          </a:p>
          <a:p>
            <a:pPr>
              <a:buNone/>
            </a:pPr>
            <a:r>
              <a:rPr lang="it-IT" sz="2400" dirty="0"/>
              <a:t>Affinché questo avvenga è necessario che l’intonaco sia composto, oltre che da una carica (sabbia di fiume), da una soluzione acquosa di calce spenta. Nel corso dell’asciugamento l’acqua del legante evapora e l’anidride carbonica dell’aria trasforma la calce in carbonato di calce; si crea, quindi, una lastra durissima che ingloba i pigmenti e rende l’affresco una tecnica, appunto, molto durevole.</a:t>
            </a:r>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AFFRESCO</a:t>
            </a: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TECNICA</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pic>
        <p:nvPicPr>
          <p:cNvPr id="3" name="Immagine 2">
            <a:extLst>
              <a:ext uri="{FF2B5EF4-FFF2-40B4-BE49-F238E27FC236}">
                <a16:creationId xmlns:a16="http://schemas.microsoft.com/office/drawing/2014/main" id="{D87B2898-294C-1C43-D937-F9CDE4A777BC}"/>
              </a:ext>
            </a:extLst>
          </p:cNvPr>
          <p:cNvPicPr>
            <a:picLocks noChangeAspect="1"/>
          </p:cNvPicPr>
          <p:nvPr/>
        </p:nvPicPr>
        <p:blipFill>
          <a:blip r:embed="rId3"/>
          <a:stretch>
            <a:fillRect/>
          </a:stretch>
        </p:blipFill>
        <p:spPr>
          <a:xfrm>
            <a:off x="7400924" y="1818204"/>
            <a:ext cx="4604697" cy="3104648"/>
          </a:xfrm>
          <a:prstGeom prst="rect">
            <a:avLst/>
          </a:prstGeom>
        </p:spPr>
      </p:pic>
    </p:spTree>
    <p:extLst>
      <p:ext uri="{BB962C8B-B14F-4D97-AF65-F5344CB8AC3E}">
        <p14:creationId xmlns:p14="http://schemas.microsoft.com/office/powerpoint/2010/main" val="222600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868436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6734247" cy="425772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None/>
            </a:pPr>
            <a:r>
              <a:rPr lang="it-IT" sz="2400" dirty="0"/>
              <a:t>Il muro deve essere ben preparato affinché il risultato finale sia ottimale:</a:t>
            </a:r>
          </a:p>
          <a:p>
            <a:r>
              <a:rPr lang="it-IT" sz="2400" dirty="0"/>
              <a:t>Primo strato: ARRICCIO </a:t>
            </a:r>
            <a:r>
              <a:rPr lang="it-IT" sz="2400" dirty="0">
                <a:sym typeface="Wingdings" pitchFamily="2" charset="2"/>
              </a:rPr>
              <a:t> è il primo strato di intonaco che viene steso sul muro precedentemente bagnato e pulito. Ha granulometria maggiore rispetto ai successivi strati preparatori ed è sull’arriccio che può essere eseguita la </a:t>
            </a:r>
            <a:r>
              <a:rPr lang="it-IT" sz="2400" b="1" dirty="0">
                <a:sym typeface="Wingdings" pitchFamily="2" charset="2"/>
              </a:rPr>
              <a:t>sinopia</a:t>
            </a:r>
            <a:r>
              <a:rPr lang="it-IT" sz="2400" dirty="0">
                <a:sym typeface="Wingdings" pitchFamily="2" charset="2"/>
              </a:rPr>
              <a:t> (primo disegno di riferimento tracciato a pennello con argilla rossa). È costituito da un misto di calce spenta e sabbia grossa.</a:t>
            </a:r>
          </a:p>
          <a:p>
            <a:r>
              <a:rPr lang="it-IT" sz="2400" dirty="0">
                <a:sym typeface="Wingdings" pitchFamily="2" charset="2"/>
              </a:rPr>
              <a:t>Secondo strato: INTONACO  granulometria più fine rispetto all’arriccio, costituito da calce spenta e sabbia ben setacciata. Generalmente è previsto anche un ulteriore strato, l’INTONACHINO, che ha granulometria ancora più fine e stessi materiali costitutivi.</a:t>
            </a:r>
          </a:p>
          <a:p>
            <a:r>
              <a:rPr lang="it-IT" sz="2400" dirty="0">
                <a:sym typeface="Wingdings" pitchFamily="2" charset="2"/>
              </a:rPr>
              <a:t>Terzo strato: AFFRESCO vero e proprio  i pigmenti vengono stemperati in acqua e passati sulla superficie.</a:t>
            </a:r>
          </a:p>
          <a:p>
            <a:r>
              <a:rPr lang="it-IT" sz="2400" dirty="0">
                <a:sym typeface="Wingdings" pitchFamily="2" charset="2"/>
              </a:rPr>
              <a:t>Quarto strato: CALCINA  crosta vetrosa trasparente derivante dal processo di carbonatazione. </a:t>
            </a:r>
            <a:endParaRPr lang="it-IT" sz="2400"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AFFRESCO</a:t>
            </a: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PREPARAZIONE DEL SUPPORTO</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pic>
        <p:nvPicPr>
          <p:cNvPr id="8" name="Immagine 7">
            <a:extLst>
              <a:ext uri="{FF2B5EF4-FFF2-40B4-BE49-F238E27FC236}">
                <a16:creationId xmlns:a16="http://schemas.microsoft.com/office/drawing/2014/main" id="{CD091B12-064E-86F3-259B-D842E831D8D3}"/>
              </a:ext>
            </a:extLst>
          </p:cNvPr>
          <p:cNvPicPr>
            <a:picLocks noChangeAspect="1"/>
          </p:cNvPicPr>
          <p:nvPr/>
        </p:nvPicPr>
        <p:blipFill>
          <a:blip r:embed="rId3"/>
          <a:stretch>
            <a:fillRect/>
          </a:stretch>
        </p:blipFill>
        <p:spPr>
          <a:xfrm>
            <a:off x="7036997" y="2054851"/>
            <a:ext cx="5062188" cy="2736801"/>
          </a:xfrm>
          <a:prstGeom prst="rect">
            <a:avLst/>
          </a:prstGeom>
        </p:spPr>
      </p:pic>
    </p:spTree>
    <p:extLst>
      <p:ext uri="{BB962C8B-B14F-4D97-AF65-F5344CB8AC3E}">
        <p14:creationId xmlns:p14="http://schemas.microsoft.com/office/powerpoint/2010/main" val="174796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874635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6734247" cy="425772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None/>
            </a:pPr>
            <a:r>
              <a:rPr lang="it-IT" sz="2400" dirty="0"/>
              <a:t>I pigmenti da utilizzare vanno scelti in modo accurato, in quanto la causticità della calce finisce per aggredire alcuni pigmenti alterandone le caratteristiche cromatiche.</a:t>
            </a:r>
          </a:p>
          <a:p>
            <a:pPr>
              <a:buNone/>
            </a:pPr>
            <a:r>
              <a:rPr lang="it-IT" sz="2400" dirty="0"/>
              <a:t>Quelli idonei vanno semplicemente stemperati in acqua, non servono leganti organici di alcun tipo perché entrano a far parte dei processi di carbonatazione della calce contenuta nell'intonaco. </a:t>
            </a:r>
          </a:p>
          <a:p>
            <a:pPr>
              <a:buNone/>
            </a:pPr>
            <a:r>
              <a:rPr lang="it-IT" sz="2400" dirty="0"/>
              <a:t>Tra i pigmenti più utilizzati, specialmente nel Rinascimento, ci sono il </a:t>
            </a:r>
            <a:r>
              <a:rPr lang="it-IT" sz="2400" i="1" dirty="0"/>
              <a:t>bianco Sangiovanni </a:t>
            </a:r>
            <a:r>
              <a:rPr lang="it-IT" sz="2400" dirty="0"/>
              <a:t>(o bianco di calce) e l’</a:t>
            </a:r>
            <a:r>
              <a:rPr lang="it-IT" sz="2400" i="1" dirty="0"/>
              <a:t>Azzurro di lapislazzulo</a:t>
            </a:r>
            <a:r>
              <a:rPr lang="it-IT" sz="2400" dirty="0"/>
              <a:t> (ricavato dalla pietra </a:t>
            </a:r>
            <a:r>
              <a:rPr lang="it-IT" sz="2400"/>
              <a:t>preziosa semidura). </a:t>
            </a:r>
            <a:r>
              <a:rPr lang="it-IT" sz="2400" dirty="0"/>
              <a:t>Non si adopera la biacca (bianco di piombo) perché annerisce. Se si decide di utilizzare un pigmento non compatibile con la calce va dato a secco, cioè va steso sulla superficie muraria quando è terminato il processo di carbonatazione.</a:t>
            </a:r>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AFFRESCO</a:t>
            </a: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COLORI</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pic>
        <p:nvPicPr>
          <p:cNvPr id="3" name="Immagine 2">
            <a:extLst>
              <a:ext uri="{FF2B5EF4-FFF2-40B4-BE49-F238E27FC236}">
                <a16:creationId xmlns:a16="http://schemas.microsoft.com/office/drawing/2014/main" id="{5E315BA5-D900-A43D-14B8-3D4FFD59C2B7}"/>
              </a:ext>
            </a:extLst>
          </p:cNvPr>
          <p:cNvPicPr>
            <a:picLocks noChangeAspect="1"/>
          </p:cNvPicPr>
          <p:nvPr/>
        </p:nvPicPr>
        <p:blipFill>
          <a:blip r:embed="rId3"/>
          <a:stretch>
            <a:fillRect/>
          </a:stretch>
        </p:blipFill>
        <p:spPr>
          <a:xfrm>
            <a:off x="7213926" y="1446857"/>
            <a:ext cx="4386263" cy="3052839"/>
          </a:xfrm>
          <a:prstGeom prst="rect">
            <a:avLst/>
          </a:prstGeom>
        </p:spPr>
      </p:pic>
      <p:sp>
        <p:nvSpPr>
          <p:cNvPr id="11" name="CasellaDiTesto 10">
            <a:extLst>
              <a:ext uri="{FF2B5EF4-FFF2-40B4-BE49-F238E27FC236}">
                <a16:creationId xmlns:a16="http://schemas.microsoft.com/office/drawing/2014/main" id="{BF7DA075-E5DA-7BCA-085B-4309007AE932}"/>
              </a:ext>
            </a:extLst>
          </p:cNvPr>
          <p:cNvSpPr txBox="1"/>
          <p:nvPr/>
        </p:nvSpPr>
        <p:spPr>
          <a:xfrm>
            <a:off x="7213926" y="4682872"/>
            <a:ext cx="4873362" cy="646331"/>
          </a:xfrm>
          <a:prstGeom prst="rect">
            <a:avLst/>
          </a:prstGeom>
          <a:noFill/>
        </p:spPr>
        <p:txBody>
          <a:bodyPr wrap="square">
            <a:spAutoFit/>
          </a:bodyPr>
          <a:lstStyle/>
          <a:p>
            <a:r>
              <a:rPr lang="it-IT" dirty="0"/>
              <a:t>Cimabue, Crocifissione, transetto della Basilica Superiore, Assisi</a:t>
            </a:r>
          </a:p>
        </p:txBody>
      </p:sp>
    </p:spTree>
    <p:extLst>
      <p:ext uri="{BB962C8B-B14F-4D97-AF65-F5344CB8AC3E}">
        <p14:creationId xmlns:p14="http://schemas.microsoft.com/office/powerpoint/2010/main" val="151546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19652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0" y="1481494"/>
            <a:ext cx="6734247" cy="425772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None/>
            </a:pPr>
            <a:r>
              <a:rPr lang="it-IT" sz="2400" dirty="0"/>
              <a:t>Sistema della</a:t>
            </a:r>
            <a:r>
              <a:rPr lang="it-IT" sz="2400" u="sng" dirty="0"/>
              <a:t> PONTATA</a:t>
            </a:r>
            <a:r>
              <a:rPr lang="it-IT" sz="2400" dirty="0"/>
              <a:t> </a:t>
            </a:r>
            <a:r>
              <a:rPr lang="it-IT" sz="2400" dirty="0">
                <a:sym typeface="Wingdings" pitchFamily="2" charset="2"/>
              </a:rPr>
              <a:t> </a:t>
            </a:r>
            <a:r>
              <a:rPr lang="it-IT" sz="2400" dirty="0"/>
              <a:t>si intende la lavorazione della porzione di muro antistante il ponteggio (ottima soluzione per la realizzazione degli sfondi, spesso demandati agli allievi): si preparava la parte di muro interessata, generalmente di grandi dimensioni, e si procedeva alla stesura del pigmento. È la tecnica di esecuzione utilizzata dal periodo paleocristiano  a Giotto.</a:t>
            </a:r>
          </a:p>
          <a:p>
            <a:pPr>
              <a:buNone/>
            </a:pPr>
            <a:r>
              <a:rPr lang="it-IT" sz="2400" dirty="0"/>
              <a:t>Sistema della </a:t>
            </a:r>
            <a:r>
              <a:rPr lang="it-IT" sz="2400" u="sng" dirty="0"/>
              <a:t>GIORNATA</a:t>
            </a:r>
            <a:r>
              <a:rPr lang="it-IT" sz="2400" dirty="0"/>
              <a:t> </a:t>
            </a:r>
            <a:r>
              <a:rPr lang="it-IT" sz="2400" dirty="0">
                <a:sym typeface="Wingdings" pitchFamily="2" charset="2"/>
              </a:rPr>
              <a:t> prevede la stesura dell’intonachino solo sulla porzione di muro che si intende dipingere in giornata (tecnica inaugurata da Giotto ad Assisi).</a:t>
            </a:r>
          </a:p>
          <a:p>
            <a:pPr>
              <a:buNone/>
            </a:pPr>
            <a:endParaRPr lang="it-IT" sz="2400" dirty="0">
              <a:sym typeface="Wingdings" pitchFamily="2" charset="2"/>
            </a:endParaRPr>
          </a:p>
          <a:p>
            <a:pPr>
              <a:buNone/>
            </a:pPr>
            <a:r>
              <a:rPr lang="it-IT" sz="2400" dirty="0">
                <a:sym typeface="Wingdings" pitchFamily="2" charset="2"/>
              </a:rPr>
              <a:t>N.B.  l’intonachino non dovrebbe essere applicato a eccessiva distanza di tempo dalla stesura dell’arriccio, dato che il velo finale fa una presa più efficace se la base si è asciugata ma non ha completato la sua carbonatazione (meglio non eseguire gli affreschi su un arriccio steso mesi prima).</a:t>
            </a:r>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AFFRESCO</a:t>
            </a: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TECNICHE DI ESECUZIONE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pic>
        <p:nvPicPr>
          <p:cNvPr id="8" name="Immagine 7">
            <a:extLst>
              <a:ext uri="{FF2B5EF4-FFF2-40B4-BE49-F238E27FC236}">
                <a16:creationId xmlns:a16="http://schemas.microsoft.com/office/drawing/2014/main" id="{628210F6-C3D1-9F71-91B7-4833F49A1046}"/>
              </a:ext>
            </a:extLst>
          </p:cNvPr>
          <p:cNvPicPr>
            <a:picLocks noChangeAspect="1"/>
          </p:cNvPicPr>
          <p:nvPr/>
        </p:nvPicPr>
        <p:blipFill>
          <a:blip r:embed="rId3"/>
          <a:stretch>
            <a:fillRect/>
          </a:stretch>
        </p:blipFill>
        <p:spPr>
          <a:xfrm>
            <a:off x="7114535" y="1359759"/>
            <a:ext cx="4724570" cy="3543427"/>
          </a:xfrm>
          <a:prstGeom prst="rect">
            <a:avLst/>
          </a:prstGeom>
        </p:spPr>
      </p:pic>
      <p:sp>
        <p:nvSpPr>
          <p:cNvPr id="9" name="CasellaDiTesto 8">
            <a:extLst>
              <a:ext uri="{FF2B5EF4-FFF2-40B4-BE49-F238E27FC236}">
                <a16:creationId xmlns:a16="http://schemas.microsoft.com/office/drawing/2014/main" id="{F79EE991-92C3-8C3F-708F-B0F9462C4661}"/>
              </a:ext>
            </a:extLst>
          </p:cNvPr>
          <p:cNvSpPr txBox="1"/>
          <p:nvPr/>
        </p:nvSpPr>
        <p:spPr>
          <a:xfrm>
            <a:off x="7026442" y="4837818"/>
            <a:ext cx="4873362" cy="646331"/>
          </a:xfrm>
          <a:prstGeom prst="rect">
            <a:avLst/>
          </a:prstGeom>
          <a:noFill/>
        </p:spPr>
        <p:txBody>
          <a:bodyPr wrap="square">
            <a:spAutoFit/>
          </a:bodyPr>
          <a:lstStyle/>
          <a:p>
            <a:r>
              <a:rPr lang="it-IT" dirty="0"/>
              <a:t>Giotto, Compianto su Cristo morto, Cappella degli Scrovegni, Padova</a:t>
            </a:r>
          </a:p>
        </p:txBody>
      </p:sp>
    </p:spTree>
    <p:extLst>
      <p:ext uri="{BB962C8B-B14F-4D97-AF65-F5344CB8AC3E}">
        <p14:creationId xmlns:p14="http://schemas.microsoft.com/office/powerpoint/2010/main" val="94450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52198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0" y="1323769"/>
            <a:ext cx="12192000" cy="42249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None/>
            </a:pPr>
            <a:r>
              <a:rPr lang="it-IT" sz="2400"/>
              <a:t>I principali metodi di trasporto del disegno sul muro sono: </a:t>
            </a:r>
          </a:p>
          <a:p>
            <a:pPr>
              <a:buFontTx/>
              <a:buChar char="-"/>
            </a:pPr>
            <a:r>
              <a:rPr lang="it-IT" sz="2400"/>
              <a:t>DISEGNO DIRETTO </a:t>
            </a:r>
            <a:r>
              <a:rPr lang="it-IT" sz="2400">
                <a:sym typeface="Wingdings" pitchFamily="2" charset="2"/>
              </a:rPr>
              <a:t> il disegno viene fatto direttamente sull’intonaco e il colore impiegato è un’ocra gialla stemperata in acqua;</a:t>
            </a:r>
          </a:p>
          <a:p>
            <a:pPr>
              <a:buFontTx/>
              <a:buChar char="-"/>
            </a:pPr>
            <a:r>
              <a:rPr lang="it-IT" sz="2400">
                <a:sym typeface="Wingdings" pitchFamily="2" charset="2"/>
              </a:rPr>
              <a:t>INCISIONE DIRETTA  prevede che il disegno venga inciso direttamente con uno strumento sull’intonaco fresco;</a:t>
            </a:r>
          </a:p>
          <a:p>
            <a:pPr>
              <a:buFontTx/>
              <a:buChar char="-"/>
            </a:pPr>
            <a:r>
              <a:rPr lang="it-IT" sz="2400">
                <a:sym typeface="Wingdings" pitchFamily="2" charset="2"/>
              </a:rPr>
              <a:t>INCISIONE INDIRETTA  si utilizza il cartone, cioè un disegno eseguito su carta pesante che viene trasferito sull’intonaco fresco ricalcando i contorni del disegno con un oggetto appuntito;</a:t>
            </a:r>
          </a:p>
          <a:p>
            <a:pPr>
              <a:buFontTx/>
              <a:buChar char="-"/>
            </a:pPr>
            <a:r>
              <a:rPr lang="it-IT" sz="2400">
                <a:sym typeface="Wingdings" pitchFamily="2" charset="2"/>
              </a:rPr>
              <a:t>SPOLVERO  si esegue un disegno su carta resistente e sui contorni del disegno stesso vengono realizzati tanti piccoli fori distanti tra loro qualche millimetro; in seguito la carta viene fissata sulla superficie da dipingere e tamponata con un sacchetto riempito di pigmento nero che, penetrando nei fori, lascerà una linea puntinata sull’intonaco.</a:t>
            </a:r>
            <a:endParaRPr lang="it-IT" sz="2400"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AFFRESCO</a:t>
            </a: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TRASPORTO DEL DISEGNO</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Tree>
    <p:extLst>
      <p:ext uri="{BB962C8B-B14F-4D97-AF65-F5344CB8AC3E}">
        <p14:creationId xmlns:p14="http://schemas.microsoft.com/office/powerpoint/2010/main" val="1208304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53748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0" y="1323769"/>
            <a:ext cx="12192000" cy="42249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None/>
            </a:pPr>
            <a:r>
              <a:rPr lang="it-IT" sz="2400"/>
              <a:t>In affresco la doratura si applica utilizzando il metodo adesivo;</a:t>
            </a:r>
          </a:p>
          <a:p>
            <a:pPr marL="0">
              <a:buNone/>
            </a:pPr>
            <a:r>
              <a:rPr lang="it-IT" sz="2400"/>
              <a:t>la sostanza impiegata è la </a:t>
            </a:r>
            <a:r>
              <a:rPr lang="it-IT" sz="2400" b="1"/>
              <a:t>missione</a:t>
            </a:r>
            <a:r>
              <a:rPr lang="it-IT" sz="2400"/>
              <a:t>, cioè una miscela di resine e</a:t>
            </a:r>
          </a:p>
          <a:p>
            <a:pPr marL="0">
              <a:buNone/>
            </a:pPr>
            <a:r>
              <a:rPr lang="it-IT" sz="2400"/>
              <a:t>oli che ha la capacità di rimanere viscosa per un certo tempo.</a:t>
            </a:r>
          </a:p>
          <a:p>
            <a:pPr marL="0">
              <a:buNone/>
            </a:pPr>
            <a:endParaRPr lang="it-IT" sz="2400"/>
          </a:p>
          <a:p>
            <a:pPr marL="0">
              <a:buNone/>
            </a:pPr>
            <a:r>
              <a:rPr lang="it-IT" sz="2400"/>
              <a:t>La missione si stende con un pennello sulla superficie da dorare e si aspetta che entri in tiro; in seguito la foglia d’oro si trasferisce sul muro attraverso la capacità elettrostatica di una spazzola con setole di origine animale. Infine si tampona con l’ovatta la foglia d’oro per favorire l’adesione col mordente. </a:t>
            </a:r>
            <a:endParaRPr lang="it-IT" sz="2400"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AFFRESCO</a:t>
            </a: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DORATURA</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Tree>
    <p:extLst>
      <p:ext uri="{BB962C8B-B14F-4D97-AF65-F5344CB8AC3E}">
        <p14:creationId xmlns:p14="http://schemas.microsoft.com/office/powerpoint/2010/main" val="422938782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1095</TotalTime>
  <Words>1112</Words>
  <Application>Microsoft Office PowerPoint</Application>
  <PresentationFormat>Widescreen</PresentationFormat>
  <Paragraphs>82</Paragraphs>
  <Slides>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vt:i4>
      </vt:variant>
    </vt:vector>
  </HeadingPairs>
  <TitlesOfParts>
    <vt:vector size="14" baseType="lpstr">
      <vt:lpstr>Arial</vt:lpstr>
      <vt:lpstr>Calibri</vt:lpstr>
      <vt:lpstr>Calibri Light</vt:lpstr>
      <vt:lpstr>Times New Roman</vt:lpstr>
      <vt:lpstr>Tema di Office</vt:lpstr>
      <vt:lpstr>NUOVE TECNOLOGIE PER I BENI CULTURALI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18</cp:revision>
  <dcterms:created xsi:type="dcterms:W3CDTF">2022-04-26T11:54:05Z</dcterms:created>
  <dcterms:modified xsi:type="dcterms:W3CDTF">2023-08-20T07:36:00Z</dcterms:modified>
</cp:coreProperties>
</file>