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9" r:id="rId3"/>
    <p:sldId id="289" r:id="rId4"/>
    <p:sldId id="293" r:id="rId5"/>
    <p:sldId id="298" r:id="rId6"/>
    <p:sldId id="299" r:id="rId7"/>
    <p:sldId id="300" r:id="rId8"/>
    <p:sldId id="301" r:id="rId9"/>
    <p:sldId id="290" r:id="rId10"/>
    <p:sldId id="294" r:id="rId11"/>
    <p:sldId id="304" r:id="rId12"/>
    <p:sldId id="302" r:id="rId13"/>
    <p:sldId id="303" r:id="rId14"/>
    <p:sldId id="291" r:id="rId15"/>
    <p:sldId id="295" r:id="rId16"/>
    <p:sldId id="305" r:id="rId17"/>
    <p:sldId id="306" r:id="rId18"/>
    <p:sldId id="307" r:id="rId19"/>
    <p:sldId id="292" r:id="rId20"/>
    <p:sldId id="296" r:id="rId21"/>
    <p:sldId id="297"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55" d="100"/>
          <a:sy n="55" d="100"/>
        </p:scale>
        <p:origin x="67"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kern="1200" dirty="0">
                <a:solidFill>
                  <a:schemeClr val="tx1"/>
                </a:solidFill>
                <a:latin typeface="Times New Roman" panose="02020603050405020304" pitchFamily="18" charset="0"/>
                <a:cs typeface="Times New Roman" panose="02020603050405020304" pitchFamily="18" charset="0"/>
              </a:rPr>
              <a:t>NUOVE TECNOLOGIE PER I BENI CULTURALI</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Musica</a:t>
            </a:r>
            <a:r>
              <a:rPr lang="en-US" sz="2600" kern="1200" dirty="0">
                <a:solidFill>
                  <a:schemeClr val="tx1"/>
                </a:solidFill>
                <a:latin typeface="Times New Roman" panose="02020603050405020304" pitchFamily="18" charset="0"/>
                <a:cs typeface="Times New Roman" panose="02020603050405020304" pitchFamily="18" charset="0"/>
              </a:rPr>
              <a:t>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70832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i="1">
                <a:solidFill>
                  <a:prstClr val="black"/>
                </a:solidFill>
                <a:latin typeface="Times New Roman" panose="02020603050405020304" pitchFamily="18" charset="0"/>
                <a:cs typeface="Times New Roman" panose="02020603050405020304" pitchFamily="18" charset="0"/>
              </a:rPr>
              <a:t>XI</a:t>
            </a: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Lezione</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 TECNICHE GRAFICHE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09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34380"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40812"/>
            <a:ext cx="4620354"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TECNICHE CALCOGRAFICHE: DIRETTE SU MATRICE. RICONOSCIMENTO</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Sottotitolo 2">
            <a:extLst>
              <a:ext uri="{FF2B5EF4-FFF2-40B4-BE49-F238E27FC236}">
                <a16:creationId xmlns:a16="http://schemas.microsoft.com/office/drawing/2014/main" id="{E67C86F6-260C-3D95-191A-1521025F29DE}"/>
              </a:ext>
            </a:extLst>
          </p:cNvPr>
          <p:cNvSpPr>
            <a:spLocks noGrp="1"/>
          </p:cNvSpPr>
          <p:nvPr>
            <p:ph type="subTitle" idx="1"/>
          </p:nvPr>
        </p:nvSpPr>
        <p:spPr>
          <a:xfrm>
            <a:off x="0" y="1329473"/>
            <a:ext cx="12099185" cy="5416550"/>
          </a:xfrm>
        </p:spPr>
        <p:txBody>
          <a:bodyPr/>
          <a:lstStyle/>
          <a:p>
            <a:pPr marL="514350" indent="-514350" algn="l" eaLnBrk="1" hangingPunct="1"/>
            <a:endParaRPr lang="it-IT" altLang="it-IT" sz="2400" dirty="0">
              <a:solidFill>
                <a:schemeClr val="tx1"/>
              </a:solidFill>
              <a:latin typeface="Times New Roman" panose="02020603050405020304" pitchFamily="18" charset="0"/>
              <a:cs typeface="Times New Roman" panose="02020603050405020304" pitchFamily="18" charset="0"/>
            </a:endParaRPr>
          </a:p>
          <a:p>
            <a:pPr marL="971550" lvl="1" indent="-514350" algn="l" eaLnBrk="1" hangingPunct="1">
              <a:buFont typeface="Calibri" panose="020F0502020204030204" pitchFamily="34" charset="0"/>
              <a:buAutoNum type="arabicPeriod"/>
            </a:pPr>
            <a:r>
              <a:rPr lang="it-IT" altLang="it-IT" sz="2400" u="sng" dirty="0">
                <a:solidFill>
                  <a:schemeClr val="tx1"/>
                </a:solidFill>
                <a:latin typeface="Times New Roman" panose="02020603050405020304" pitchFamily="18" charset="0"/>
                <a:cs typeface="Times New Roman" panose="02020603050405020304" pitchFamily="18" charset="0"/>
              </a:rPr>
              <a:t>BULINO</a:t>
            </a:r>
            <a:r>
              <a:rPr lang="it-IT" altLang="it-IT" sz="2400" dirty="0">
                <a:solidFill>
                  <a:schemeClr val="tx1"/>
                </a:solidFill>
                <a:latin typeface="Times New Roman" panose="02020603050405020304" pitchFamily="18" charset="0"/>
                <a:cs typeface="Times New Roman" panose="02020603050405020304" pitchFamily="18" charset="0"/>
              </a:rPr>
              <a:t>: tratti spessi e disegno poco chiaroscurato. Linee non omogenee che si interrompono bruscamente. Danno adito alle cosiddette “barbe” (piccole sfumature intorno al tratto inciso) poco visibili in numeri alti di tiratura.</a:t>
            </a:r>
          </a:p>
          <a:p>
            <a:pPr marL="971550" lvl="1" indent="-514350" algn="l" eaLnBrk="1" hangingPunct="1">
              <a:buFont typeface="Calibri" panose="020F0502020204030204" pitchFamily="34" charset="0"/>
              <a:buAutoNum type="arabicPeriod"/>
            </a:pPr>
            <a:endParaRPr lang="it-IT" altLang="it-IT" sz="2400" u="sng" dirty="0">
              <a:solidFill>
                <a:schemeClr val="tx1"/>
              </a:solidFill>
              <a:latin typeface="Times New Roman" panose="02020603050405020304" pitchFamily="18" charset="0"/>
              <a:cs typeface="Times New Roman" panose="02020603050405020304" pitchFamily="18" charset="0"/>
            </a:endParaRPr>
          </a:p>
          <a:p>
            <a:pPr marL="971550" lvl="1" indent="-514350" algn="l" eaLnBrk="1" hangingPunct="1">
              <a:buFont typeface="Calibri" panose="020F0502020204030204" pitchFamily="34" charset="0"/>
              <a:buAutoNum type="arabicPeriod"/>
            </a:pPr>
            <a:r>
              <a:rPr lang="it-IT" altLang="it-IT" sz="2400" u="sng" dirty="0">
                <a:solidFill>
                  <a:schemeClr val="tx1"/>
                </a:solidFill>
                <a:latin typeface="Times New Roman" panose="02020603050405020304" pitchFamily="18" charset="0"/>
                <a:cs typeface="Times New Roman" panose="02020603050405020304" pitchFamily="18" charset="0"/>
              </a:rPr>
              <a:t>PUNTASECCA</a:t>
            </a:r>
            <a:r>
              <a:rPr lang="it-IT" altLang="it-IT" sz="2400" dirty="0">
                <a:solidFill>
                  <a:schemeClr val="tx1"/>
                </a:solidFill>
                <a:latin typeface="Times New Roman" panose="02020603050405020304" pitchFamily="18" charset="0"/>
                <a:cs typeface="Times New Roman" panose="02020603050405020304" pitchFamily="18" charset="0"/>
              </a:rPr>
              <a:t>: tratti sottili e disegno più chiaroscurato. Linee non omogenee che si interrompono bruscamente e presenza di barbe. </a:t>
            </a:r>
          </a:p>
          <a:p>
            <a:pPr marL="971550" lvl="1" indent="-514350" algn="l" eaLnBrk="1" hangingPunct="1">
              <a:buFont typeface="Calibri" panose="020F0502020204030204" pitchFamily="34" charset="0"/>
              <a:buAutoNum type="arabicPeriod"/>
            </a:pPr>
            <a:endParaRPr lang="it-IT" altLang="it-IT" sz="2400" dirty="0">
              <a:solidFill>
                <a:schemeClr val="tx1"/>
              </a:solidFill>
              <a:latin typeface="Times New Roman" panose="02020603050405020304" pitchFamily="18" charset="0"/>
              <a:cs typeface="Times New Roman" panose="02020603050405020304" pitchFamily="18" charset="0"/>
            </a:endParaRPr>
          </a:p>
          <a:p>
            <a:pPr marL="971550" lvl="1" indent="-514350" algn="l" eaLnBrk="1" hangingPunct="1">
              <a:buFont typeface="Calibri" panose="020F0502020204030204" pitchFamily="34" charset="0"/>
              <a:buAutoNum type="arabicPeriod"/>
            </a:pPr>
            <a:r>
              <a:rPr lang="it-IT" altLang="it-IT" sz="2400" u="sng" dirty="0">
                <a:solidFill>
                  <a:schemeClr val="tx1"/>
                </a:solidFill>
                <a:latin typeface="Times New Roman" panose="02020603050405020304" pitchFamily="18" charset="0"/>
                <a:cs typeface="Times New Roman" panose="02020603050405020304" pitchFamily="18" charset="0"/>
              </a:rPr>
              <a:t>MANIERA NERA</a:t>
            </a:r>
            <a:r>
              <a:rPr lang="it-IT" altLang="it-IT" sz="2400" dirty="0">
                <a:solidFill>
                  <a:schemeClr val="tx1"/>
                </a:solidFill>
                <a:latin typeface="Times New Roman" panose="02020603050405020304" pitchFamily="18" charset="0"/>
                <a:cs typeface="Times New Roman" panose="02020603050405020304" pitchFamily="18" charset="0"/>
              </a:rPr>
              <a:t>: inconfondibile perché si ottiene un disegno in negativo (inchiostrate le ombre). Dà adito a barbe.</a:t>
            </a:r>
          </a:p>
        </p:txBody>
      </p:sp>
    </p:spTree>
    <p:extLst>
      <p:ext uri="{BB962C8B-B14F-4D97-AF65-F5344CB8AC3E}">
        <p14:creationId xmlns:p14="http://schemas.microsoft.com/office/powerpoint/2010/main" val="2482904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BC9786AC-BE3F-29A5-64AB-DA40C4F5BA75}"/>
              </a:ext>
            </a:extLst>
          </p:cNvPr>
          <p:cNvSpPr txBox="1"/>
          <p:nvPr/>
        </p:nvSpPr>
        <p:spPr>
          <a:xfrm>
            <a:off x="1113810" y="2960716"/>
            <a:ext cx="4036334" cy="2387600"/>
          </a:xfrm>
          <a:prstGeom prst="rect">
            <a:avLst/>
          </a:prstGeom>
        </p:spPr>
        <p:txBody>
          <a:bodyPr vert="horz" lIns="91440" tIns="45720" rIns="91440" bIns="45720" rtlCol="0" anchor="t">
            <a:normAutofit/>
          </a:bodyPr>
          <a:lstStyle/>
          <a:p>
            <a:pPr fontAlgn="auto">
              <a:lnSpc>
                <a:spcPct val="90000"/>
              </a:lnSpc>
              <a:spcBef>
                <a:spcPct val="0"/>
              </a:spcBef>
              <a:spcAft>
                <a:spcPts val="600"/>
              </a:spcAft>
              <a:defRPr/>
            </a:pPr>
            <a:r>
              <a:rPr lang="en-US" sz="3800" kern="1200">
                <a:solidFill>
                  <a:schemeClr val="tx1"/>
                </a:solidFill>
                <a:latin typeface="+mj-lt"/>
                <a:ea typeface="+mj-ea"/>
                <a:cs typeface="+mj-cs"/>
              </a:rPr>
              <a:t>CALCOGRAFIA A BULINO Cherubino Alberti, </a:t>
            </a:r>
            <a:r>
              <a:rPr lang="en-US" sz="3800" i="1" kern="1200">
                <a:solidFill>
                  <a:schemeClr val="tx1"/>
                </a:solidFill>
                <a:latin typeface="+mj-lt"/>
                <a:ea typeface="+mj-ea"/>
                <a:cs typeface="+mj-cs"/>
              </a:rPr>
              <a:t>Venere,</a:t>
            </a:r>
          </a:p>
          <a:p>
            <a:pPr fontAlgn="auto">
              <a:lnSpc>
                <a:spcPct val="90000"/>
              </a:lnSpc>
              <a:spcBef>
                <a:spcPct val="0"/>
              </a:spcBef>
              <a:spcAft>
                <a:spcPts val="600"/>
              </a:spcAft>
              <a:defRPr/>
            </a:pPr>
            <a:r>
              <a:rPr lang="en-US" sz="3800" kern="1200">
                <a:solidFill>
                  <a:schemeClr val="tx1"/>
                </a:solidFill>
                <a:latin typeface="+mj-lt"/>
                <a:ea typeface="+mj-ea"/>
                <a:cs typeface="+mj-cs"/>
              </a:rPr>
              <a:t> XVII sec.</a:t>
            </a:r>
          </a:p>
        </p:txBody>
      </p:sp>
      <p:grpSp>
        <p:nvGrpSpPr>
          <p:cNvPr id="2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1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DC3A492F-A256-378C-D037-E075C60C8EB2}"/>
              </a:ext>
            </a:extLst>
          </p:cNvPr>
          <p:cNvPicPr>
            <a:picLocks noChangeAspect="1"/>
          </p:cNvPicPr>
          <p:nvPr/>
        </p:nvPicPr>
        <p:blipFill>
          <a:blip r:embed="rId2"/>
          <a:stretch>
            <a:fillRect/>
          </a:stretch>
        </p:blipFill>
        <p:spPr>
          <a:xfrm>
            <a:off x="6800543" y="666728"/>
            <a:ext cx="3779898" cy="5465791"/>
          </a:xfrm>
          <a:prstGeom prst="rect">
            <a:avLst/>
          </a:prstGeom>
        </p:spPr>
      </p:pic>
    </p:spTree>
    <p:extLst>
      <p:ext uri="{BB962C8B-B14F-4D97-AF65-F5344CB8AC3E}">
        <p14:creationId xmlns:p14="http://schemas.microsoft.com/office/powerpoint/2010/main" val="2412451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740F9613-D9ED-F23C-622F-EBE2866F3D3A}"/>
              </a:ext>
            </a:extLst>
          </p:cNvPr>
          <p:cNvSpPr txBox="1"/>
          <p:nvPr/>
        </p:nvSpPr>
        <p:spPr>
          <a:xfrm>
            <a:off x="1113810" y="2960716"/>
            <a:ext cx="4036334" cy="2387600"/>
          </a:xfrm>
          <a:prstGeom prst="rect">
            <a:avLst/>
          </a:prstGeom>
        </p:spPr>
        <p:txBody>
          <a:bodyPr vert="horz" lIns="91440" tIns="45720" rIns="91440" bIns="45720" rtlCol="0" anchor="t">
            <a:normAutofit/>
          </a:bodyPr>
          <a:lstStyle/>
          <a:p>
            <a:pPr fontAlgn="auto">
              <a:lnSpc>
                <a:spcPct val="90000"/>
              </a:lnSpc>
              <a:spcBef>
                <a:spcPct val="0"/>
              </a:spcBef>
              <a:spcAft>
                <a:spcPts val="600"/>
              </a:spcAft>
              <a:defRPr/>
            </a:pPr>
            <a:r>
              <a:rPr lang="en-US" sz="3000" kern="1200">
                <a:solidFill>
                  <a:schemeClr val="tx1"/>
                </a:solidFill>
                <a:latin typeface="+mj-lt"/>
                <a:ea typeface="+mj-ea"/>
                <a:cs typeface="+mj-cs"/>
              </a:rPr>
              <a:t>CALCOGRAFIA  PUNTASECCA Rodolphe Piquet, </a:t>
            </a:r>
            <a:r>
              <a:rPr lang="en-US" sz="3000" i="1" kern="1200">
                <a:solidFill>
                  <a:schemeClr val="tx1"/>
                </a:solidFill>
                <a:latin typeface="+mj-lt"/>
                <a:ea typeface="+mj-ea"/>
                <a:cs typeface="+mj-cs"/>
              </a:rPr>
              <a:t>Giovane Donna,</a:t>
            </a:r>
            <a:r>
              <a:rPr lang="en-US" sz="3000" kern="1200">
                <a:solidFill>
                  <a:schemeClr val="tx1"/>
                </a:solidFill>
                <a:latin typeface="+mj-lt"/>
                <a:ea typeface="+mj-ea"/>
                <a:cs typeface="+mj-cs"/>
              </a:rPr>
              <a:t> fine 1800 </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98F66FE5-B6E8-E5FD-339D-F14672FA08F0}"/>
              </a:ext>
            </a:extLst>
          </p:cNvPr>
          <p:cNvPicPr>
            <a:picLocks noChangeAspect="1"/>
          </p:cNvPicPr>
          <p:nvPr/>
        </p:nvPicPr>
        <p:blipFill>
          <a:blip r:embed="rId2"/>
          <a:stretch>
            <a:fillRect/>
          </a:stretch>
        </p:blipFill>
        <p:spPr>
          <a:xfrm>
            <a:off x="6791130" y="666728"/>
            <a:ext cx="3798725" cy="5465791"/>
          </a:xfrm>
          <a:prstGeom prst="rect">
            <a:avLst/>
          </a:prstGeom>
        </p:spPr>
      </p:pic>
    </p:spTree>
    <p:extLst>
      <p:ext uri="{BB962C8B-B14F-4D97-AF65-F5344CB8AC3E}">
        <p14:creationId xmlns:p14="http://schemas.microsoft.com/office/powerpoint/2010/main" val="188240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27A1CCBB-249C-28E1-04DC-BF2939D00398}"/>
              </a:ext>
            </a:extLst>
          </p:cNvPr>
          <p:cNvSpPr txBox="1"/>
          <p:nvPr/>
        </p:nvSpPr>
        <p:spPr>
          <a:xfrm>
            <a:off x="7041856" y="3113415"/>
            <a:ext cx="4036334" cy="2387600"/>
          </a:xfrm>
          <a:prstGeom prst="rect">
            <a:avLst/>
          </a:prstGeom>
        </p:spPr>
        <p:txBody>
          <a:bodyPr vert="horz" lIns="91440" tIns="45720" rIns="91440" bIns="45720" rtlCol="0" anchor="t">
            <a:normAutofit/>
          </a:bodyPr>
          <a:lstStyle/>
          <a:p>
            <a:pPr fontAlgn="auto">
              <a:lnSpc>
                <a:spcPct val="90000"/>
              </a:lnSpc>
              <a:spcBef>
                <a:spcPct val="0"/>
              </a:spcBef>
              <a:spcAft>
                <a:spcPts val="600"/>
              </a:spcAft>
              <a:defRPr/>
            </a:pPr>
            <a:r>
              <a:rPr lang="en-US" sz="3800">
                <a:latin typeface="+mj-lt"/>
                <a:ea typeface="+mj-ea"/>
                <a:cs typeface="+mj-cs"/>
              </a:rPr>
              <a:t>CALCOGRAFIA  MANIERA NERA </a:t>
            </a:r>
          </a:p>
          <a:p>
            <a:pPr fontAlgn="auto">
              <a:lnSpc>
                <a:spcPct val="90000"/>
              </a:lnSpc>
              <a:spcBef>
                <a:spcPct val="0"/>
              </a:spcBef>
              <a:spcAft>
                <a:spcPts val="600"/>
              </a:spcAft>
              <a:defRPr/>
            </a:pPr>
            <a:r>
              <a:rPr lang="en-US" sz="3800">
                <a:latin typeface="+mj-lt"/>
                <a:ea typeface="+mj-ea"/>
                <a:cs typeface="+mj-cs"/>
              </a:rPr>
              <a:t>Francisco Goya, </a:t>
            </a:r>
            <a:r>
              <a:rPr lang="en-US" sz="3800" i="1">
                <a:latin typeface="+mj-lt"/>
                <a:ea typeface="+mj-ea"/>
                <a:cs typeface="+mj-cs"/>
              </a:rPr>
              <a:t>Il Colosso, </a:t>
            </a:r>
            <a:r>
              <a:rPr lang="en-US" sz="3800">
                <a:latin typeface="+mj-lt"/>
                <a:ea typeface="+mj-ea"/>
                <a:cs typeface="+mj-cs"/>
              </a:rPr>
              <a:t>1815</a:t>
            </a:r>
          </a:p>
        </p:txBody>
      </p:sp>
      <p:sp>
        <p:nvSpPr>
          <p:cNvPr id="10" name="Rectangle 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http://anubis81.interfree.it/Dati%20CD/miniJPG/maninera.jpg">
            <a:extLst>
              <a:ext uri="{FF2B5EF4-FFF2-40B4-BE49-F238E27FC236}">
                <a16:creationId xmlns:a16="http://schemas.microsoft.com/office/drawing/2014/main" id="{1F0ABC22-38DB-8A40-C75D-A3BC7C2678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82" r="-1" b="23177"/>
          <a:stretch/>
        </p:blipFill>
        <p:spPr bwMode="auto">
          <a:xfrm>
            <a:off x="733507" y="666728"/>
            <a:ext cx="5536001" cy="54657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116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60758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511880" y="5455608"/>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TECNICHE CALCOGRAFICHE: INDIRETTE SU MATRICE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Sottotitolo 2">
            <a:extLst>
              <a:ext uri="{FF2B5EF4-FFF2-40B4-BE49-F238E27FC236}">
                <a16:creationId xmlns:a16="http://schemas.microsoft.com/office/drawing/2014/main" id="{15E34BC2-E71D-1BB3-D35F-178930BB40AB}"/>
              </a:ext>
            </a:extLst>
          </p:cNvPr>
          <p:cNvSpPr>
            <a:spLocks noGrp="1"/>
          </p:cNvSpPr>
          <p:nvPr>
            <p:ph type="subTitle" idx="1"/>
          </p:nvPr>
        </p:nvSpPr>
        <p:spPr>
          <a:xfrm>
            <a:off x="-239697" y="1394509"/>
            <a:ext cx="12338882" cy="5445125"/>
          </a:xfrm>
        </p:spPr>
        <p:txBody>
          <a:bodyPr rtlCol="0">
            <a:normAutofit/>
          </a:bodyPr>
          <a:lstStyle/>
          <a:p>
            <a:pPr marL="971550" lvl="1" indent="-514350" algn="l" eaLnBrk="1" fontAlgn="auto" hangingPunct="1">
              <a:spcAft>
                <a:spcPts val="0"/>
              </a:spcAft>
              <a:buFont typeface="+mj-lt"/>
              <a:buAutoNum type="arabicPeriod" startAt="4"/>
              <a:defRPr/>
            </a:pPr>
            <a:endParaRPr lang="it-IT" sz="2400" u="sng" dirty="0">
              <a:solidFill>
                <a:schemeClr val="tx1"/>
              </a:solidFill>
              <a:latin typeface="Times New Roman" panose="02020603050405020304" pitchFamily="18" charset="0"/>
              <a:cs typeface="Times New Roman" panose="02020603050405020304" pitchFamily="18" charset="0"/>
            </a:endParaRPr>
          </a:p>
          <a:p>
            <a:pPr marL="971550" lvl="1" indent="-514350" algn="l" eaLnBrk="1" fontAlgn="auto" hangingPunct="1">
              <a:spcAft>
                <a:spcPts val="0"/>
              </a:spcAft>
              <a:buFont typeface="+mj-lt"/>
              <a:buAutoNum type="arabicPeriod" startAt="4"/>
              <a:defRPr/>
            </a:pPr>
            <a:r>
              <a:rPr lang="it-IT" sz="2400" u="sng" dirty="0">
                <a:solidFill>
                  <a:schemeClr val="tx1"/>
                </a:solidFill>
                <a:latin typeface="Times New Roman" panose="02020603050405020304" pitchFamily="18" charset="0"/>
                <a:cs typeface="Times New Roman" panose="02020603050405020304" pitchFamily="18" charset="0"/>
              </a:rPr>
              <a:t>ACQUAFORTE</a:t>
            </a:r>
            <a:r>
              <a:rPr lang="it-IT" sz="2400" dirty="0">
                <a:solidFill>
                  <a:schemeClr val="tx1"/>
                </a:solidFill>
                <a:latin typeface="Times New Roman" panose="02020603050405020304" pitchFamily="18" charset="0"/>
                <a:cs typeface="Times New Roman" panose="02020603050405020304" pitchFamily="18" charset="0"/>
              </a:rPr>
              <a:t> (utilizzo di un acido su parti da stampare per ottenere solchi, il resto protetto da strato di cera o bitume. Processo detto “</a:t>
            </a:r>
            <a:r>
              <a:rPr lang="it-IT" sz="2400" i="1" dirty="0">
                <a:solidFill>
                  <a:schemeClr val="tx1"/>
                </a:solidFill>
                <a:latin typeface="Times New Roman" panose="02020603050405020304" pitchFamily="18" charset="0"/>
                <a:cs typeface="Times New Roman" panose="02020603050405020304" pitchFamily="18" charset="0"/>
              </a:rPr>
              <a:t>morsura</a:t>
            </a:r>
            <a:r>
              <a:rPr lang="it-IT" sz="2400" dirty="0">
                <a:solidFill>
                  <a:schemeClr val="tx1"/>
                </a:solidFill>
                <a:latin typeface="Times New Roman" panose="02020603050405020304" pitchFamily="18" charset="0"/>
                <a:cs typeface="Times New Roman" panose="02020603050405020304" pitchFamily="18" charset="0"/>
              </a:rPr>
              <a:t>”. Tecnica indiretta perché si utilizza un disegno su altro supporto per far colare l’acido sulla lastra).</a:t>
            </a:r>
            <a:endParaRPr lang="it-IT" sz="2400" u="sng" dirty="0">
              <a:solidFill>
                <a:schemeClr val="tx1"/>
              </a:solidFill>
              <a:latin typeface="Times New Roman" panose="02020603050405020304" pitchFamily="18" charset="0"/>
              <a:cs typeface="Times New Roman" panose="02020603050405020304" pitchFamily="18" charset="0"/>
            </a:endParaRPr>
          </a:p>
          <a:p>
            <a:pPr marL="971550" lvl="1" indent="-514350" algn="l" eaLnBrk="1" fontAlgn="auto" hangingPunct="1">
              <a:spcAft>
                <a:spcPts val="0"/>
              </a:spcAft>
              <a:buFont typeface="+mj-lt"/>
              <a:buAutoNum type="arabicPeriod" startAt="4"/>
              <a:defRPr/>
            </a:pPr>
            <a:r>
              <a:rPr lang="it-IT" sz="2400" u="sng" dirty="0">
                <a:solidFill>
                  <a:schemeClr val="tx1"/>
                </a:solidFill>
                <a:latin typeface="Times New Roman" panose="02020603050405020304" pitchFamily="18" charset="0"/>
                <a:cs typeface="Times New Roman" panose="02020603050405020304" pitchFamily="18" charset="0"/>
              </a:rPr>
              <a:t>ACQUATINTA</a:t>
            </a:r>
            <a:r>
              <a:rPr lang="it-IT" sz="2400" dirty="0">
                <a:solidFill>
                  <a:schemeClr val="tx1"/>
                </a:solidFill>
                <a:latin typeface="Times New Roman" panose="02020603050405020304" pitchFamily="18" charset="0"/>
                <a:cs typeface="Times New Roman" panose="02020603050405020304" pitchFamily="18" charset="0"/>
              </a:rPr>
              <a:t> (Stesso procedimento dell’acquaforte ma utilizzo di strati di materia granulosa, fatta aderire “a caldo” sulla lastra, per ottenere effetti di ombreggiature. Le parti in cui non deve passare l’acido si proteggono ulteriormente con vernici. Spesso complementare all’acquaforte).</a:t>
            </a:r>
          </a:p>
          <a:p>
            <a:pPr marL="971550" lvl="1" indent="-514350" algn="l" eaLnBrk="1" fontAlgn="auto" hangingPunct="1">
              <a:spcAft>
                <a:spcPts val="0"/>
              </a:spcAft>
              <a:buFont typeface="+mj-lt"/>
              <a:buAutoNum type="arabicPeriod" startAt="4"/>
              <a:defRPr/>
            </a:pPr>
            <a:r>
              <a:rPr lang="it-IT" sz="2400" u="sng" dirty="0">
                <a:solidFill>
                  <a:schemeClr val="tx1"/>
                </a:solidFill>
                <a:latin typeface="Times New Roman" panose="02020603050405020304" pitchFamily="18" charset="0"/>
                <a:cs typeface="Times New Roman" panose="02020603050405020304" pitchFamily="18" charset="0"/>
              </a:rPr>
              <a:t>VERNICE MOLLE [CERAMOLLE]</a:t>
            </a:r>
            <a:r>
              <a:rPr lang="it-IT" sz="2400" dirty="0">
                <a:solidFill>
                  <a:schemeClr val="tx1"/>
                </a:solidFill>
                <a:latin typeface="Times New Roman" panose="02020603050405020304" pitchFamily="18" charset="0"/>
                <a:cs typeface="Times New Roman" panose="02020603050405020304" pitchFamily="18" charset="0"/>
              </a:rPr>
              <a:t>(simile all’acquaforte ma utilizzo di un impasto più morbido della cera, composto da vernice e sego, come strato protettivo).</a:t>
            </a:r>
          </a:p>
          <a:p>
            <a:pPr marL="971550" lvl="1" indent="-514350" algn="l" eaLnBrk="1" fontAlgn="auto" hangingPunct="1">
              <a:spcAft>
                <a:spcPts val="0"/>
              </a:spcAft>
              <a:buFont typeface="+mj-lt"/>
              <a:buAutoNum type="arabicPeriod" startAt="4"/>
              <a:defRPr/>
            </a:pPr>
            <a:endParaRPr lang="it-IT" sz="2400" dirty="0">
              <a:solidFill>
                <a:schemeClr val="tx1"/>
              </a:solidFill>
              <a:latin typeface="Times New Roman" panose="02020603050405020304" pitchFamily="18" charset="0"/>
              <a:cs typeface="Times New Roman" panose="02020603050405020304" pitchFamily="18" charset="0"/>
            </a:endParaRPr>
          </a:p>
          <a:p>
            <a:pPr eaLnBrk="1" fontAlgn="auto" hangingPunct="1">
              <a:spcAft>
                <a:spcPts val="0"/>
              </a:spcAft>
              <a:defRPr/>
            </a:pP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8044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807217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268990" y="5455608"/>
            <a:ext cx="462915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TECNICHE CALCOGRAFICHE: INDIRETTE SU MATRICE. RICONOSCIMENTO</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11" name="Sottotitolo 2">
            <a:extLst>
              <a:ext uri="{FF2B5EF4-FFF2-40B4-BE49-F238E27FC236}">
                <a16:creationId xmlns:a16="http://schemas.microsoft.com/office/drawing/2014/main" id="{8BC02123-1C4C-2311-C8C1-1EB1AA394A16}"/>
              </a:ext>
            </a:extLst>
          </p:cNvPr>
          <p:cNvSpPr>
            <a:spLocks noGrp="1"/>
          </p:cNvSpPr>
          <p:nvPr>
            <p:ph type="subTitle" idx="1"/>
          </p:nvPr>
        </p:nvSpPr>
        <p:spPr>
          <a:xfrm>
            <a:off x="0" y="1880142"/>
            <a:ext cx="12099185" cy="3372804"/>
          </a:xfrm>
        </p:spPr>
        <p:txBody>
          <a:bodyPr rtlCol="0">
            <a:normAutofit/>
          </a:bodyPr>
          <a:lstStyle/>
          <a:p>
            <a:pPr marL="971550" lvl="1" indent="-514350" algn="l" eaLnBrk="1" fontAlgn="auto" hangingPunct="1">
              <a:spcAft>
                <a:spcPts val="0"/>
              </a:spcAft>
              <a:buFont typeface="+mj-lt"/>
              <a:buAutoNum type="arabicPeriod" startAt="4"/>
              <a:defRPr/>
            </a:pPr>
            <a:r>
              <a:rPr lang="it-IT" sz="2400" u="sng" dirty="0">
                <a:solidFill>
                  <a:schemeClr val="tx1"/>
                </a:solidFill>
                <a:latin typeface="Times New Roman" panose="02020603050405020304" pitchFamily="18" charset="0"/>
                <a:cs typeface="Times New Roman" panose="02020603050405020304" pitchFamily="18" charset="0"/>
              </a:rPr>
              <a:t>ACQUAFORTE</a:t>
            </a:r>
            <a:r>
              <a:rPr lang="it-IT" sz="2400" dirty="0">
                <a:solidFill>
                  <a:schemeClr val="tx1"/>
                </a:solidFill>
                <a:latin typeface="Times New Roman" panose="02020603050405020304" pitchFamily="18" charset="0"/>
                <a:cs typeface="Times New Roman" panose="02020603050405020304" pitchFamily="18" charset="0"/>
              </a:rPr>
              <a:t>: permette un disegno molto più complesso, come fosse un disegno a mano libera, quindi molto più chiaroscurato.</a:t>
            </a:r>
          </a:p>
          <a:p>
            <a:pPr marL="971550" lvl="1" indent="-514350" algn="l" eaLnBrk="1" fontAlgn="auto" hangingPunct="1">
              <a:spcAft>
                <a:spcPts val="0"/>
              </a:spcAft>
              <a:buFont typeface="+mj-lt"/>
              <a:buAutoNum type="arabicPeriod" startAt="4"/>
              <a:defRPr/>
            </a:pPr>
            <a:endParaRPr lang="it-IT" sz="2400" u="sng" dirty="0">
              <a:solidFill>
                <a:schemeClr val="tx1"/>
              </a:solidFill>
              <a:latin typeface="Times New Roman" panose="02020603050405020304" pitchFamily="18" charset="0"/>
              <a:cs typeface="Times New Roman" panose="02020603050405020304" pitchFamily="18" charset="0"/>
            </a:endParaRPr>
          </a:p>
          <a:p>
            <a:pPr marL="971550" lvl="1" indent="-514350" algn="l" eaLnBrk="1" fontAlgn="auto" hangingPunct="1">
              <a:spcAft>
                <a:spcPts val="0"/>
              </a:spcAft>
              <a:buFont typeface="+mj-lt"/>
              <a:buAutoNum type="arabicPeriod" startAt="4"/>
              <a:defRPr/>
            </a:pPr>
            <a:r>
              <a:rPr lang="it-IT" sz="2400" u="sng" dirty="0">
                <a:solidFill>
                  <a:schemeClr val="tx1"/>
                </a:solidFill>
                <a:latin typeface="Times New Roman" panose="02020603050405020304" pitchFamily="18" charset="0"/>
                <a:cs typeface="Times New Roman" panose="02020603050405020304" pitchFamily="18" charset="0"/>
              </a:rPr>
              <a:t>ACQUATINTA</a:t>
            </a:r>
            <a:r>
              <a:rPr lang="it-IT" sz="2400" dirty="0">
                <a:solidFill>
                  <a:schemeClr val="tx1"/>
                </a:solidFill>
                <a:latin typeface="Times New Roman" panose="02020603050405020304" pitchFamily="18" charset="0"/>
                <a:cs typeface="Times New Roman" panose="02020603050405020304" pitchFamily="18" charset="0"/>
              </a:rPr>
              <a:t>: facilmente distinguibile perché dà adito a ombreggiature molto sfumate.</a:t>
            </a:r>
          </a:p>
          <a:p>
            <a:pPr marL="971550" lvl="1" indent="-514350" algn="l" eaLnBrk="1" fontAlgn="auto" hangingPunct="1">
              <a:spcAft>
                <a:spcPts val="0"/>
              </a:spcAft>
              <a:buFont typeface="+mj-lt"/>
              <a:buAutoNum type="arabicPeriod" startAt="4"/>
              <a:defRPr/>
            </a:pPr>
            <a:endParaRPr lang="it-IT" sz="2400" u="sng" dirty="0">
              <a:solidFill>
                <a:schemeClr val="tx1"/>
              </a:solidFill>
              <a:latin typeface="Times New Roman" panose="02020603050405020304" pitchFamily="18" charset="0"/>
              <a:cs typeface="Times New Roman" panose="02020603050405020304" pitchFamily="18" charset="0"/>
            </a:endParaRPr>
          </a:p>
          <a:p>
            <a:pPr marL="971550" lvl="1" indent="-514350" algn="l" eaLnBrk="1" fontAlgn="auto" hangingPunct="1">
              <a:spcAft>
                <a:spcPts val="0"/>
              </a:spcAft>
              <a:buFont typeface="+mj-lt"/>
              <a:buAutoNum type="arabicPeriod" startAt="4"/>
              <a:defRPr/>
            </a:pPr>
            <a:r>
              <a:rPr lang="it-IT" sz="2400" u="sng" dirty="0">
                <a:solidFill>
                  <a:schemeClr val="tx1"/>
                </a:solidFill>
                <a:latin typeface="Times New Roman" panose="02020603050405020304" pitchFamily="18" charset="0"/>
                <a:cs typeface="Times New Roman" panose="02020603050405020304" pitchFamily="18" charset="0"/>
              </a:rPr>
              <a:t>VERNICE MOLLE</a:t>
            </a:r>
            <a:r>
              <a:rPr lang="it-IT" sz="2400" dirty="0">
                <a:solidFill>
                  <a:schemeClr val="tx1"/>
                </a:solidFill>
                <a:latin typeface="Times New Roman" panose="02020603050405020304" pitchFamily="18" charset="0"/>
                <a:cs typeface="Times New Roman" panose="02020603050405020304" pitchFamily="18" charset="0"/>
              </a:rPr>
              <a:t>: facilmente distinguibile perché dà adito a un tratto molto simile alla matita (poroso).</a:t>
            </a:r>
          </a:p>
          <a:p>
            <a:pPr eaLnBrk="1" fontAlgn="auto" hangingPunct="1">
              <a:spcAft>
                <a:spcPts val="0"/>
              </a:spcAft>
              <a:defRPr/>
            </a:pP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706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6486A4DC-9FBA-7A43-29D8-7094E09F5F85}"/>
              </a:ext>
            </a:extLst>
          </p:cNvPr>
          <p:cNvSpPr txBox="1"/>
          <p:nvPr/>
        </p:nvSpPr>
        <p:spPr>
          <a:xfrm>
            <a:off x="7041856" y="2944090"/>
            <a:ext cx="4036334" cy="2387600"/>
          </a:xfrm>
          <a:prstGeom prst="rect">
            <a:avLst/>
          </a:prstGeom>
        </p:spPr>
        <p:txBody>
          <a:bodyPr vert="horz" lIns="91440" tIns="45720" rIns="91440" bIns="45720" rtlCol="0" anchor="t">
            <a:normAutofit/>
          </a:bodyPr>
          <a:lstStyle/>
          <a:p>
            <a:pPr fontAlgn="auto">
              <a:lnSpc>
                <a:spcPct val="90000"/>
              </a:lnSpc>
              <a:spcBef>
                <a:spcPct val="0"/>
              </a:spcBef>
              <a:spcAft>
                <a:spcPts val="600"/>
              </a:spcAft>
              <a:defRPr/>
            </a:pPr>
            <a:r>
              <a:rPr lang="en-US" sz="3800" kern="1200">
                <a:solidFill>
                  <a:schemeClr val="tx1"/>
                </a:solidFill>
                <a:latin typeface="+mj-lt"/>
                <a:ea typeface="+mj-ea"/>
                <a:cs typeface="+mj-cs"/>
              </a:rPr>
              <a:t>CALCOGRAFIA  ACQUAFORTE Daniele Matteucci 2009</a:t>
            </a:r>
          </a:p>
        </p:txBody>
      </p:sp>
      <p:sp>
        <p:nvSpPr>
          <p:cNvPr id="24" name="Rectangle 2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B4B5ACF5-9D40-6739-C48F-E272B060436B}"/>
              </a:ext>
            </a:extLst>
          </p:cNvPr>
          <p:cNvPicPr>
            <a:picLocks noChangeAspect="1"/>
          </p:cNvPicPr>
          <p:nvPr/>
        </p:nvPicPr>
        <p:blipFill>
          <a:blip r:embed="rId2"/>
          <a:stretch>
            <a:fillRect/>
          </a:stretch>
        </p:blipFill>
        <p:spPr>
          <a:xfrm>
            <a:off x="830101" y="666728"/>
            <a:ext cx="5342812" cy="5465791"/>
          </a:xfrm>
          <a:prstGeom prst="rect">
            <a:avLst/>
          </a:prstGeom>
        </p:spPr>
      </p:pic>
      <p:grpSp>
        <p:nvGrpSpPr>
          <p:cNvPr id="28" name="Group 2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6599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2D2357D9-32A4-5CE3-1043-EF461B8CC9DD}"/>
              </a:ext>
            </a:extLst>
          </p:cNvPr>
          <p:cNvSpPr txBox="1"/>
          <p:nvPr/>
        </p:nvSpPr>
        <p:spPr>
          <a:xfrm>
            <a:off x="1113810" y="2960716"/>
            <a:ext cx="4036334" cy="2387600"/>
          </a:xfrm>
          <a:prstGeom prst="rect">
            <a:avLst/>
          </a:prstGeom>
        </p:spPr>
        <p:txBody>
          <a:bodyPr vert="horz" lIns="91440" tIns="45720" rIns="91440" bIns="45720" rtlCol="0" anchor="t">
            <a:normAutofit/>
          </a:bodyPr>
          <a:lstStyle/>
          <a:p>
            <a:pPr fontAlgn="auto">
              <a:lnSpc>
                <a:spcPct val="90000"/>
              </a:lnSpc>
              <a:spcBef>
                <a:spcPct val="0"/>
              </a:spcBef>
              <a:spcAft>
                <a:spcPts val="600"/>
              </a:spcAft>
              <a:defRPr/>
            </a:pPr>
            <a:r>
              <a:rPr lang="en-US" sz="3400" kern="1200">
                <a:solidFill>
                  <a:schemeClr val="tx1"/>
                </a:solidFill>
                <a:latin typeface="+mj-lt"/>
                <a:ea typeface="+mj-ea"/>
                <a:cs typeface="+mj-cs"/>
              </a:rPr>
              <a:t>CALCOGRAFIA  ACQUATINTA </a:t>
            </a:r>
          </a:p>
          <a:p>
            <a:pPr fontAlgn="auto">
              <a:lnSpc>
                <a:spcPct val="90000"/>
              </a:lnSpc>
              <a:spcBef>
                <a:spcPct val="0"/>
              </a:spcBef>
              <a:spcAft>
                <a:spcPts val="600"/>
              </a:spcAft>
              <a:defRPr/>
            </a:pPr>
            <a:r>
              <a:rPr lang="en-US" sz="3400" kern="1200">
                <a:solidFill>
                  <a:schemeClr val="tx1"/>
                </a:solidFill>
                <a:latin typeface="+mj-lt"/>
                <a:ea typeface="+mj-ea"/>
                <a:cs typeface="+mj-cs"/>
              </a:rPr>
              <a:t>Pino Finocchiaro, </a:t>
            </a:r>
            <a:r>
              <a:rPr lang="en-US" sz="3400" i="1" kern="1200">
                <a:solidFill>
                  <a:schemeClr val="tx1"/>
                </a:solidFill>
                <a:latin typeface="+mj-lt"/>
                <a:ea typeface="+mj-ea"/>
                <a:cs typeface="+mj-cs"/>
              </a:rPr>
              <a:t>Via Per Militello, </a:t>
            </a:r>
            <a:r>
              <a:rPr lang="en-US" sz="3400" kern="1200">
                <a:solidFill>
                  <a:schemeClr val="tx1"/>
                </a:solidFill>
                <a:latin typeface="+mj-lt"/>
                <a:ea typeface="+mj-ea"/>
                <a:cs typeface="+mj-cs"/>
              </a:rPr>
              <a:t>2006</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4BA794AF-4571-0428-F827-6CDF14172A91}"/>
              </a:ext>
            </a:extLst>
          </p:cNvPr>
          <p:cNvPicPr>
            <a:picLocks noChangeAspect="1"/>
          </p:cNvPicPr>
          <p:nvPr/>
        </p:nvPicPr>
        <p:blipFill>
          <a:blip r:embed="rId2"/>
          <a:stretch>
            <a:fillRect/>
          </a:stretch>
        </p:blipFill>
        <p:spPr>
          <a:xfrm>
            <a:off x="6558834" y="666728"/>
            <a:ext cx="4263317" cy="5465791"/>
          </a:xfrm>
          <a:prstGeom prst="rect">
            <a:avLst/>
          </a:prstGeom>
        </p:spPr>
      </p:pic>
    </p:spTree>
    <p:extLst>
      <p:ext uri="{BB962C8B-B14F-4D97-AF65-F5344CB8AC3E}">
        <p14:creationId xmlns:p14="http://schemas.microsoft.com/office/powerpoint/2010/main" val="1291733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F5510D14-8D8D-361B-C64B-DDACF7FC63C4}"/>
              </a:ext>
            </a:extLst>
          </p:cNvPr>
          <p:cNvSpPr txBox="1"/>
          <p:nvPr/>
        </p:nvSpPr>
        <p:spPr>
          <a:xfrm>
            <a:off x="7041856" y="2944090"/>
            <a:ext cx="4036334" cy="2387600"/>
          </a:xfrm>
          <a:prstGeom prst="rect">
            <a:avLst/>
          </a:prstGeom>
        </p:spPr>
        <p:txBody>
          <a:bodyPr vert="horz" lIns="91440" tIns="45720" rIns="91440" bIns="45720" rtlCol="0" anchor="t">
            <a:normAutofit/>
          </a:bodyPr>
          <a:lstStyle/>
          <a:p>
            <a:pPr fontAlgn="auto">
              <a:lnSpc>
                <a:spcPct val="90000"/>
              </a:lnSpc>
              <a:spcBef>
                <a:spcPct val="0"/>
              </a:spcBef>
              <a:spcAft>
                <a:spcPts val="600"/>
              </a:spcAft>
              <a:defRPr/>
            </a:pPr>
            <a:r>
              <a:rPr lang="en-US" sz="3800" kern="1200">
                <a:solidFill>
                  <a:schemeClr val="tx1"/>
                </a:solidFill>
                <a:latin typeface="+mj-lt"/>
                <a:ea typeface="+mj-ea"/>
                <a:cs typeface="+mj-cs"/>
              </a:rPr>
              <a:t>CALCOGRAFIA  VERNICE MOLLE </a:t>
            </a:r>
          </a:p>
          <a:p>
            <a:pPr fontAlgn="auto">
              <a:lnSpc>
                <a:spcPct val="90000"/>
              </a:lnSpc>
              <a:spcBef>
                <a:spcPct val="0"/>
              </a:spcBef>
              <a:spcAft>
                <a:spcPts val="600"/>
              </a:spcAft>
              <a:defRPr/>
            </a:pPr>
            <a:r>
              <a:rPr lang="en-US" sz="3800" kern="1200">
                <a:solidFill>
                  <a:schemeClr val="tx1"/>
                </a:solidFill>
                <a:latin typeface="+mj-lt"/>
                <a:ea typeface="+mj-ea"/>
                <a:cs typeface="+mj-cs"/>
              </a:rPr>
              <a:t>Bianca Bianchi Rizzi, </a:t>
            </a:r>
            <a:r>
              <a:rPr lang="en-US" sz="3800" i="1" kern="1200">
                <a:solidFill>
                  <a:schemeClr val="tx1"/>
                </a:solidFill>
                <a:latin typeface="+mj-lt"/>
                <a:ea typeface="+mj-ea"/>
                <a:cs typeface="+mj-cs"/>
              </a:rPr>
              <a:t>Laura</a:t>
            </a:r>
          </a:p>
        </p:txBody>
      </p:sp>
      <p:sp>
        <p:nvSpPr>
          <p:cNvPr id="10" name="Rectangle 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E2C0D5E4-E7B1-6725-6501-BE72C1887F3B}"/>
              </a:ext>
            </a:extLst>
          </p:cNvPr>
          <p:cNvPicPr>
            <a:picLocks noChangeAspect="1"/>
          </p:cNvPicPr>
          <p:nvPr/>
        </p:nvPicPr>
        <p:blipFill>
          <a:blip r:embed="rId2"/>
          <a:stretch>
            <a:fillRect/>
          </a:stretch>
        </p:blipFill>
        <p:spPr>
          <a:xfrm>
            <a:off x="1574816" y="666728"/>
            <a:ext cx="3853383" cy="5465791"/>
          </a:xfrm>
          <a:prstGeom prst="rect">
            <a:avLst/>
          </a:prstGeom>
        </p:spPr>
      </p:pic>
      <p:grpSp>
        <p:nvGrpSpPr>
          <p:cNvPr id="14" name="Group 1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0749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204632"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660569"/>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TECNICHE GRAFICHE: CONSIDERAZIONI GENERALI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11" name="Sottotitolo 2">
            <a:extLst>
              <a:ext uri="{FF2B5EF4-FFF2-40B4-BE49-F238E27FC236}">
                <a16:creationId xmlns:a16="http://schemas.microsoft.com/office/drawing/2014/main" id="{57D3B32B-DC45-A333-1E90-EC8AF21C5912}"/>
              </a:ext>
            </a:extLst>
          </p:cNvPr>
          <p:cNvSpPr>
            <a:spLocks noGrp="1"/>
          </p:cNvSpPr>
          <p:nvPr>
            <p:ph type="subTitle" idx="1"/>
          </p:nvPr>
        </p:nvSpPr>
        <p:spPr>
          <a:xfrm>
            <a:off x="123635" y="1588237"/>
            <a:ext cx="11944730" cy="3861866"/>
          </a:xfrm>
        </p:spPr>
        <p:txBody>
          <a:bodyPr/>
          <a:lstStyle/>
          <a:p>
            <a:pPr algn="l" eaLnBrk="1" hangingPunct="1">
              <a:buFont typeface="Wingdings" panose="05000000000000000000" pitchFamily="2" charset="2"/>
              <a:buChar char="ü"/>
            </a:pPr>
            <a:r>
              <a:rPr lang="it-IT" altLang="it-IT" sz="2400" dirty="0">
                <a:solidFill>
                  <a:schemeClr val="tx1"/>
                </a:solidFill>
                <a:latin typeface="Times New Roman" panose="02020603050405020304" pitchFamily="18" charset="0"/>
                <a:cs typeface="Times New Roman" panose="02020603050405020304" pitchFamily="18" charset="0"/>
              </a:rPr>
              <a:t>In tutte le tecniche descritte, sulla matrice viene passato un velo di inchiostro (</a:t>
            </a:r>
            <a:r>
              <a:rPr lang="it-IT" altLang="it-IT" sz="2400" i="1" dirty="0">
                <a:solidFill>
                  <a:schemeClr val="tx1"/>
                </a:solidFill>
                <a:latin typeface="Times New Roman" panose="02020603050405020304" pitchFamily="18" charset="0"/>
                <a:cs typeface="Times New Roman" panose="02020603050405020304" pitchFamily="18" charset="0"/>
              </a:rPr>
              <a:t>inchiostratura</a:t>
            </a:r>
            <a:r>
              <a:rPr lang="it-IT" altLang="it-IT" sz="2400" dirty="0">
                <a:solidFill>
                  <a:schemeClr val="tx1"/>
                </a:solidFill>
                <a:latin typeface="Times New Roman" panose="02020603050405020304" pitchFamily="18" charset="0"/>
                <a:cs typeface="Times New Roman" panose="02020603050405020304" pitchFamily="18" charset="0"/>
              </a:rPr>
              <a:t>); il disegno viene impresso su carta o su tela attraverso il </a:t>
            </a:r>
            <a:r>
              <a:rPr lang="it-IT" altLang="it-IT" sz="2400" i="1" dirty="0">
                <a:solidFill>
                  <a:schemeClr val="tx1"/>
                </a:solidFill>
                <a:latin typeface="Times New Roman" panose="02020603050405020304" pitchFamily="18" charset="0"/>
                <a:cs typeface="Times New Roman" panose="02020603050405020304" pitchFamily="18" charset="0"/>
              </a:rPr>
              <a:t>torchio</a:t>
            </a:r>
            <a:r>
              <a:rPr lang="it-IT" altLang="it-IT" sz="2400" dirty="0">
                <a:solidFill>
                  <a:schemeClr val="tx1"/>
                </a:solidFill>
                <a:latin typeface="Times New Roman" panose="02020603050405020304" pitchFamily="18" charset="0"/>
                <a:cs typeface="Times New Roman" panose="02020603050405020304" pitchFamily="18" charset="0"/>
              </a:rPr>
              <a:t> che pressa la matrice contro il supporto finale.</a:t>
            </a:r>
          </a:p>
          <a:p>
            <a:pPr algn="l" eaLnBrk="1" hangingPunct="1"/>
            <a:endParaRPr lang="it-IT" altLang="it-IT" sz="2400" i="1" dirty="0">
              <a:solidFill>
                <a:schemeClr val="tx1"/>
              </a:solidFill>
              <a:latin typeface="Times New Roman" panose="02020603050405020304" pitchFamily="18" charset="0"/>
              <a:cs typeface="Times New Roman" panose="02020603050405020304" pitchFamily="18" charset="0"/>
            </a:endParaRPr>
          </a:p>
          <a:p>
            <a:pPr algn="l" eaLnBrk="1" hangingPunct="1">
              <a:buFont typeface="Wingdings" panose="05000000000000000000" pitchFamily="2" charset="2"/>
              <a:buChar char="ü"/>
            </a:pPr>
            <a:r>
              <a:rPr lang="it-IT" altLang="it-IT" sz="2400" dirty="0">
                <a:solidFill>
                  <a:schemeClr val="tx1"/>
                </a:solidFill>
                <a:latin typeface="Times New Roman" panose="02020603050405020304" pitchFamily="18" charset="0"/>
                <a:cs typeface="Times New Roman" panose="02020603050405020304" pitchFamily="18" charset="0"/>
              </a:rPr>
              <a:t>Tutte le tecniche descritte imprimono sul supporto finale delle caratteristiche peculiari che permettono di distinguere il procedimento utilizzato.</a:t>
            </a:r>
          </a:p>
          <a:p>
            <a:pPr algn="l" eaLnBrk="1" hangingPunct="1">
              <a:buFont typeface="Wingdings" panose="05000000000000000000" pitchFamily="2" charset="2"/>
              <a:buChar char="ü"/>
            </a:pPr>
            <a:endParaRPr lang="it-IT" altLang="it-IT" sz="2400" dirty="0">
              <a:solidFill>
                <a:schemeClr val="tx1"/>
              </a:solidFill>
              <a:latin typeface="Times New Roman" panose="02020603050405020304" pitchFamily="18" charset="0"/>
              <a:cs typeface="Times New Roman" panose="02020603050405020304" pitchFamily="18" charset="0"/>
            </a:endParaRPr>
          </a:p>
          <a:p>
            <a:pPr algn="l" eaLnBrk="1" hangingPunct="1">
              <a:buFont typeface="Wingdings" panose="05000000000000000000" pitchFamily="2" charset="2"/>
              <a:buChar char="ü"/>
            </a:pPr>
            <a:r>
              <a:rPr lang="it-IT" altLang="it-IT" sz="2400" dirty="0">
                <a:solidFill>
                  <a:schemeClr val="tx1"/>
                </a:solidFill>
                <a:latin typeface="Times New Roman" panose="02020603050405020304" pitchFamily="18" charset="0"/>
                <a:cs typeface="Times New Roman" panose="02020603050405020304" pitchFamily="18" charset="0"/>
              </a:rPr>
              <a:t>Le tecniche calcografiche dirette (bulino e puntasecca) non permettono errori. In quelle indirette, invece, il disegno preparatorio può essere modificato (perché su superficie morbida). </a:t>
            </a:r>
          </a:p>
        </p:txBody>
      </p:sp>
    </p:spTree>
    <p:extLst>
      <p:ext uri="{BB962C8B-B14F-4D97-AF65-F5344CB8AC3E}">
        <p14:creationId xmlns:p14="http://schemas.microsoft.com/office/powerpoint/2010/main" val="968664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421249"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601889" y="5789292"/>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DIRETTE E INDIRETTE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Sottotitolo 2">
            <a:extLst>
              <a:ext uri="{FF2B5EF4-FFF2-40B4-BE49-F238E27FC236}">
                <a16:creationId xmlns:a16="http://schemas.microsoft.com/office/drawing/2014/main" id="{91270337-9536-13D8-227E-3C3554B2E9AD}"/>
              </a:ext>
            </a:extLst>
          </p:cNvPr>
          <p:cNvSpPr>
            <a:spLocks noGrp="1"/>
          </p:cNvSpPr>
          <p:nvPr>
            <p:ph type="subTitle" idx="1"/>
          </p:nvPr>
        </p:nvSpPr>
        <p:spPr>
          <a:xfrm>
            <a:off x="253343" y="1108829"/>
            <a:ext cx="4068763" cy="4319587"/>
          </a:xfrm>
          <a:ln>
            <a:solidFill>
              <a:srgbClr val="FF0000"/>
            </a:solidFill>
          </a:ln>
        </p:spPr>
        <p:txBody>
          <a:bodyPr rtlCol="0">
            <a:normAutofit fontScale="92500" lnSpcReduction="20000"/>
          </a:bodyPr>
          <a:lstStyle/>
          <a:p>
            <a:pPr eaLnBrk="1" fontAlgn="auto" hangingPunct="1">
              <a:spcAft>
                <a:spcPts val="1200"/>
              </a:spcAft>
              <a:defRPr/>
            </a:pPr>
            <a:endParaRPr lang="it-IT" sz="2800" dirty="0">
              <a:solidFill>
                <a:schemeClr val="tx1"/>
              </a:solidFill>
              <a:latin typeface="Times New Roman" panose="02020603050405020304" pitchFamily="18" charset="0"/>
              <a:cs typeface="Times New Roman" panose="02020603050405020304" pitchFamily="18" charset="0"/>
            </a:endParaRPr>
          </a:p>
          <a:p>
            <a:pPr eaLnBrk="1" fontAlgn="auto" hangingPunct="1">
              <a:spcAft>
                <a:spcPts val="1200"/>
              </a:spcAft>
              <a:defRPr/>
            </a:pPr>
            <a:r>
              <a:rPr lang="it-IT" sz="2800" dirty="0">
                <a:solidFill>
                  <a:schemeClr val="tx1"/>
                </a:solidFill>
                <a:latin typeface="Times New Roman" panose="02020603050405020304" pitchFamily="18" charset="0"/>
                <a:cs typeface="Times New Roman" panose="02020603050405020304" pitchFamily="18" charset="0"/>
              </a:rPr>
              <a:t>Creano pezzi unici non riproducibili (le copie, per quanto perfette, non potranno mai essere identiche all’originale). Il prodotto finale è dato dalla trasformazione della materia attraverso il diretto utilizzo di strumenti su essa:</a:t>
            </a:r>
          </a:p>
          <a:p>
            <a:pPr marL="514350" indent="-514350" eaLnBrk="1" fontAlgn="auto" hangingPunct="1">
              <a:spcAft>
                <a:spcPts val="1200"/>
              </a:spcAft>
              <a:buFont typeface="+mj-lt"/>
              <a:buAutoNum type="arabicPeriod"/>
              <a:defRPr/>
            </a:pPr>
            <a:r>
              <a:rPr lang="it-IT" sz="2800" dirty="0">
                <a:solidFill>
                  <a:schemeClr val="tx1"/>
                </a:solidFill>
                <a:latin typeface="Times New Roman" panose="02020603050405020304" pitchFamily="18" charset="0"/>
                <a:cs typeface="Times New Roman" panose="02020603050405020304" pitchFamily="18" charset="0"/>
              </a:rPr>
              <a:t>PITTURA</a:t>
            </a:r>
          </a:p>
          <a:p>
            <a:pPr marL="514350" indent="-514350" eaLnBrk="1" fontAlgn="auto" hangingPunct="1">
              <a:spcAft>
                <a:spcPts val="1200"/>
              </a:spcAft>
              <a:buFont typeface="+mj-lt"/>
              <a:buAutoNum type="arabicPeriod"/>
              <a:defRPr/>
            </a:pPr>
            <a:r>
              <a:rPr lang="it-IT" sz="2800" dirty="0">
                <a:solidFill>
                  <a:schemeClr val="tx1"/>
                </a:solidFill>
                <a:latin typeface="Times New Roman" panose="02020603050405020304" pitchFamily="18" charset="0"/>
                <a:cs typeface="Times New Roman" panose="02020603050405020304" pitchFamily="18" charset="0"/>
              </a:rPr>
              <a:t>SCULTURA IN PIETRA</a:t>
            </a:r>
            <a:endParaRPr lang="it-IT" sz="2800" dirty="0">
              <a:latin typeface="Times New Roman" panose="02020603050405020304" pitchFamily="18" charset="0"/>
              <a:cs typeface="Times New Roman" panose="02020603050405020304" pitchFamily="18" charset="0"/>
            </a:endParaRPr>
          </a:p>
        </p:txBody>
      </p:sp>
      <p:sp>
        <p:nvSpPr>
          <p:cNvPr id="8" name="Sottotitolo 2">
            <a:extLst>
              <a:ext uri="{FF2B5EF4-FFF2-40B4-BE49-F238E27FC236}">
                <a16:creationId xmlns:a16="http://schemas.microsoft.com/office/drawing/2014/main" id="{3E569B91-F81C-D503-7D4F-CC2D91CA338C}"/>
              </a:ext>
            </a:extLst>
          </p:cNvPr>
          <p:cNvSpPr txBox="1">
            <a:spLocks/>
          </p:cNvSpPr>
          <p:nvPr/>
        </p:nvSpPr>
        <p:spPr>
          <a:xfrm>
            <a:off x="4574518" y="1108829"/>
            <a:ext cx="4356100" cy="4319587"/>
          </a:xfrm>
          <a:prstGeom prst="rect">
            <a:avLst/>
          </a:prstGeom>
          <a:ln>
            <a:solidFill>
              <a:srgbClr val="FF0000"/>
            </a:solidFill>
          </a:ln>
        </p:spPr>
        <p:txBody>
          <a:bodyPr>
            <a:normAutofit fontScale="92500" lnSpcReduction="10000"/>
          </a:bodyPr>
          <a:lstStyle/>
          <a:p>
            <a:pPr algn="ctr" eaLnBrk="1" fontAlgn="auto" hangingPunct="1">
              <a:spcBef>
                <a:spcPct val="20000"/>
              </a:spcBef>
              <a:spcAft>
                <a:spcPts val="1200"/>
              </a:spcAft>
              <a:buFont typeface="Arial" pitchFamily="34" charset="0"/>
              <a:buNone/>
              <a:defRPr/>
            </a:pPr>
            <a:endParaRPr lang="it-IT" sz="2800" dirty="0">
              <a:latin typeface="Times New Roman" panose="02020603050405020304" pitchFamily="18" charset="0"/>
              <a:cs typeface="Times New Roman" panose="02020603050405020304" pitchFamily="18" charset="0"/>
            </a:endParaRPr>
          </a:p>
          <a:p>
            <a:pPr algn="ctr" eaLnBrk="1" fontAlgn="auto" hangingPunct="1">
              <a:spcBef>
                <a:spcPct val="20000"/>
              </a:spcBef>
              <a:spcAft>
                <a:spcPts val="1200"/>
              </a:spcAft>
              <a:buFont typeface="Arial" pitchFamily="34" charset="0"/>
              <a:buNone/>
              <a:defRPr/>
            </a:pPr>
            <a:r>
              <a:rPr lang="it-IT" sz="2800" dirty="0">
                <a:latin typeface="Times New Roman" panose="02020603050405020304" pitchFamily="18" charset="0"/>
                <a:cs typeface="Times New Roman" panose="02020603050405020304" pitchFamily="18" charset="0"/>
              </a:rPr>
              <a:t>Il prodotto finale è dato da una matrice su cui ha agito l’artista</a:t>
            </a:r>
          </a:p>
          <a:p>
            <a:pPr marL="514350" indent="-514350" algn="ctr" eaLnBrk="1" fontAlgn="auto" hangingPunct="1">
              <a:spcBef>
                <a:spcPct val="20000"/>
              </a:spcBef>
              <a:spcAft>
                <a:spcPts val="1200"/>
              </a:spcAft>
              <a:buFont typeface="+mj-lt"/>
              <a:buAutoNum type="arabicPeriod"/>
              <a:defRPr/>
            </a:pPr>
            <a:r>
              <a:rPr lang="it-IT" sz="2800" dirty="0">
                <a:latin typeface="Times New Roman" panose="02020603050405020304" pitchFamily="18" charset="0"/>
                <a:cs typeface="Times New Roman" panose="02020603050405020304" pitchFamily="18" charset="0"/>
              </a:rPr>
              <a:t>GRAFICA</a:t>
            </a:r>
          </a:p>
          <a:p>
            <a:pPr marL="514350" indent="-514350" algn="ctr" eaLnBrk="1" fontAlgn="auto" hangingPunct="1">
              <a:spcBef>
                <a:spcPct val="20000"/>
              </a:spcBef>
              <a:spcAft>
                <a:spcPts val="1200"/>
              </a:spcAft>
              <a:buFont typeface="+mj-lt"/>
              <a:buAutoNum type="arabicPeriod"/>
              <a:defRPr/>
            </a:pPr>
            <a:r>
              <a:rPr lang="it-IT" sz="2800" dirty="0">
                <a:latin typeface="Times New Roman" panose="02020603050405020304" pitchFamily="18" charset="0"/>
                <a:cs typeface="Times New Roman" panose="02020603050405020304" pitchFamily="18" charset="0"/>
              </a:rPr>
              <a:t>SCULTURA IN METALLO</a:t>
            </a:r>
          </a:p>
          <a:p>
            <a:pPr marL="514350" indent="-514350" algn="ctr" eaLnBrk="1" fontAlgn="auto" hangingPunct="1">
              <a:spcBef>
                <a:spcPct val="20000"/>
              </a:spcBef>
              <a:spcAft>
                <a:spcPts val="1200"/>
              </a:spcAft>
              <a:defRPr/>
            </a:pPr>
            <a:r>
              <a:rPr lang="it-IT" sz="2800" dirty="0">
                <a:latin typeface="Times New Roman" panose="02020603050405020304" pitchFamily="18" charset="0"/>
                <a:cs typeface="Times New Roman" panose="02020603050405020304" pitchFamily="18" charset="0"/>
              </a:rPr>
              <a:t>(O IN MATERIALI PLASMATICI)</a:t>
            </a:r>
          </a:p>
          <a:p>
            <a:pPr marL="514350" indent="-514350" algn="ctr" eaLnBrk="1" fontAlgn="auto" hangingPunct="1">
              <a:spcBef>
                <a:spcPct val="20000"/>
              </a:spcBef>
              <a:spcAft>
                <a:spcPts val="1200"/>
              </a:spcAft>
              <a:buFont typeface="+mj-lt"/>
              <a:buAutoNum type="arabicPeriod"/>
              <a:defRPr/>
            </a:pPr>
            <a:endParaRPr lang="it-IT" sz="2800" dirty="0">
              <a:solidFill>
                <a:schemeClr val="tx1">
                  <a:tint val="75000"/>
                </a:schemeClr>
              </a:solidFill>
              <a:latin typeface="Times New Roman" panose="02020603050405020304" pitchFamily="18" charset="0"/>
              <a:cs typeface="Times New Roman" panose="02020603050405020304" pitchFamily="18" charset="0"/>
            </a:endParaRPr>
          </a:p>
        </p:txBody>
      </p:sp>
      <p:sp>
        <p:nvSpPr>
          <p:cNvPr id="9" name="CasellaDiTesto 4">
            <a:extLst>
              <a:ext uri="{FF2B5EF4-FFF2-40B4-BE49-F238E27FC236}">
                <a16:creationId xmlns:a16="http://schemas.microsoft.com/office/drawing/2014/main" id="{BD44A229-4FD7-1382-4A3E-946EFE6F7535}"/>
              </a:ext>
            </a:extLst>
          </p:cNvPr>
          <p:cNvSpPr txBox="1">
            <a:spLocks noChangeArrowheads="1"/>
          </p:cNvSpPr>
          <p:nvPr/>
        </p:nvSpPr>
        <p:spPr bwMode="auto">
          <a:xfrm>
            <a:off x="326368" y="616704"/>
            <a:ext cx="3600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800" b="1">
                <a:latin typeface="Times New Roman" panose="02020603050405020304" pitchFamily="18" charset="0"/>
                <a:cs typeface="Times New Roman" panose="02020603050405020304" pitchFamily="18" charset="0"/>
              </a:rPr>
              <a:t>DIRETTE</a:t>
            </a:r>
          </a:p>
        </p:txBody>
      </p:sp>
      <p:sp>
        <p:nvSpPr>
          <p:cNvPr id="11" name="CasellaDiTesto 5">
            <a:extLst>
              <a:ext uri="{FF2B5EF4-FFF2-40B4-BE49-F238E27FC236}">
                <a16:creationId xmlns:a16="http://schemas.microsoft.com/office/drawing/2014/main" id="{9FE90380-70D8-801C-4F04-8C4BE7D6C0CA}"/>
              </a:ext>
            </a:extLst>
          </p:cNvPr>
          <p:cNvSpPr txBox="1">
            <a:spLocks noChangeArrowheads="1"/>
          </p:cNvSpPr>
          <p:nvPr/>
        </p:nvSpPr>
        <p:spPr bwMode="auto">
          <a:xfrm>
            <a:off x="5006318" y="575429"/>
            <a:ext cx="3600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800" b="1">
                <a:latin typeface="Times New Roman" panose="02020603050405020304" pitchFamily="18" charset="0"/>
                <a:cs typeface="Times New Roman" panose="02020603050405020304" pitchFamily="18" charset="0"/>
              </a:rPr>
              <a:t>INDIRETTE</a:t>
            </a:r>
          </a:p>
        </p:txBody>
      </p:sp>
    </p:spTree>
    <p:extLst>
      <p:ext uri="{BB962C8B-B14F-4D97-AF65-F5344CB8AC3E}">
        <p14:creationId xmlns:p14="http://schemas.microsoft.com/office/powerpoint/2010/main" val="2677476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747432"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660569"/>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TECNICHE GRAFICHE: CONSIDERAZIONI GENERALI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Sottotitolo 2">
            <a:extLst>
              <a:ext uri="{FF2B5EF4-FFF2-40B4-BE49-F238E27FC236}">
                <a16:creationId xmlns:a16="http://schemas.microsoft.com/office/drawing/2014/main" id="{B8C3250D-D390-FAE8-5801-BDBEA6819B54}"/>
              </a:ext>
            </a:extLst>
          </p:cNvPr>
          <p:cNvSpPr>
            <a:spLocks noGrp="1"/>
          </p:cNvSpPr>
          <p:nvPr>
            <p:ph type="subTitle" idx="1"/>
          </p:nvPr>
        </p:nvSpPr>
        <p:spPr>
          <a:xfrm>
            <a:off x="0" y="1238910"/>
            <a:ext cx="12192000" cy="5949950"/>
          </a:xfrm>
        </p:spPr>
        <p:txBody>
          <a:bodyPr rtlCol="0">
            <a:normAutofit/>
          </a:bodyPr>
          <a:lstStyle/>
          <a:p>
            <a:pPr algn="l" eaLnBrk="1" fontAlgn="auto" hangingPunct="1">
              <a:spcAft>
                <a:spcPts val="600"/>
              </a:spcAft>
              <a:buFont typeface="Wingdings" pitchFamily="2" charset="2"/>
              <a:buChar char="ü"/>
              <a:defRPr/>
            </a:pPr>
            <a:endParaRPr lang="it-IT" sz="2400" dirty="0">
              <a:solidFill>
                <a:schemeClr val="tx1"/>
              </a:solidFill>
              <a:latin typeface="Times New Roman" panose="02020603050405020304" pitchFamily="18" charset="0"/>
              <a:cs typeface="Times New Roman" panose="02020603050405020304" pitchFamily="18" charset="0"/>
            </a:endParaRPr>
          </a:p>
          <a:p>
            <a:pPr algn="l" eaLnBrk="1" fontAlgn="auto" hangingPunct="1">
              <a:spcAft>
                <a:spcPts val="600"/>
              </a:spcAft>
              <a:buFont typeface="Wingdings" pitchFamily="2" charset="2"/>
              <a:buChar char="ü"/>
              <a:defRPr/>
            </a:pPr>
            <a:r>
              <a:rPr lang="it-IT" sz="2400" dirty="0">
                <a:solidFill>
                  <a:schemeClr val="tx1"/>
                </a:solidFill>
                <a:latin typeface="Times New Roman" panose="02020603050405020304" pitchFamily="18" charset="0"/>
                <a:cs typeface="Times New Roman" panose="02020603050405020304" pitchFamily="18" charset="0"/>
              </a:rPr>
              <a:t>I pezzi di scultura derivati da tecniche indirette riproducibili sono considerati come unici fino a un massimo di 9 esemplari.</a:t>
            </a:r>
          </a:p>
          <a:p>
            <a:pPr algn="l" eaLnBrk="1" fontAlgn="auto" hangingPunct="1">
              <a:spcAft>
                <a:spcPts val="600"/>
              </a:spcAft>
              <a:buFont typeface="Wingdings" pitchFamily="2" charset="2"/>
              <a:buChar char="ü"/>
              <a:defRPr/>
            </a:pPr>
            <a:endParaRPr lang="it-IT" sz="2400" dirty="0">
              <a:solidFill>
                <a:schemeClr val="tx1"/>
              </a:solidFill>
              <a:latin typeface="Times New Roman" panose="02020603050405020304" pitchFamily="18" charset="0"/>
              <a:cs typeface="Times New Roman" panose="02020603050405020304" pitchFamily="18" charset="0"/>
            </a:endParaRPr>
          </a:p>
          <a:p>
            <a:pPr algn="l" eaLnBrk="1" fontAlgn="auto" hangingPunct="1">
              <a:spcAft>
                <a:spcPts val="600"/>
              </a:spcAft>
              <a:buFont typeface="Wingdings" pitchFamily="2" charset="2"/>
              <a:buChar char="ü"/>
              <a:defRPr/>
            </a:pPr>
            <a:r>
              <a:rPr lang="it-IT" sz="2400" dirty="0">
                <a:solidFill>
                  <a:schemeClr val="tx1"/>
                </a:solidFill>
                <a:latin typeface="Times New Roman" panose="02020603050405020304" pitchFamily="18" charset="0"/>
                <a:cs typeface="Times New Roman" panose="02020603050405020304" pitchFamily="18" charset="0"/>
              </a:rPr>
              <a:t>Nelle serie a tiratura maggiore di nove è obbligatorio indicare in ogni singolo pezzo il numero di battitura (o fusione in caso di scultura) e la tiratura [</a:t>
            </a:r>
            <a:r>
              <a:rPr lang="it-IT" sz="2400" dirty="0" err="1">
                <a:solidFill>
                  <a:schemeClr val="tx1"/>
                </a:solidFill>
                <a:latin typeface="Times New Roman" panose="02020603050405020304" pitchFamily="18" charset="0"/>
                <a:cs typeface="Times New Roman" panose="02020603050405020304" pitchFamily="18" charset="0"/>
              </a:rPr>
              <a:t>es</a:t>
            </a:r>
            <a:r>
              <a:rPr lang="it-IT" sz="2400" dirty="0">
                <a:solidFill>
                  <a:schemeClr val="tx1"/>
                </a:solidFill>
                <a:latin typeface="Times New Roman" panose="02020603050405020304" pitchFamily="18" charset="0"/>
                <a:cs typeface="Times New Roman" panose="02020603050405020304" pitchFamily="18" charset="0"/>
              </a:rPr>
              <a:t>. 7/150].</a:t>
            </a:r>
          </a:p>
          <a:p>
            <a:pPr algn="l" eaLnBrk="1" fontAlgn="auto" hangingPunct="1">
              <a:spcAft>
                <a:spcPts val="600"/>
              </a:spcAft>
              <a:buFont typeface="Wingdings" pitchFamily="2" charset="2"/>
              <a:buChar char="ü"/>
              <a:defRPr/>
            </a:pPr>
            <a:endParaRPr lang="it-IT" sz="2400" dirty="0">
              <a:solidFill>
                <a:schemeClr val="tx1"/>
              </a:solidFill>
              <a:latin typeface="Times New Roman" panose="02020603050405020304" pitchFamily="18" charset="0"/>
              <a:cs typeface="Times New Roman" panose="02020603050405020304" pitchFamily="18" charset="0"/>
            </a:endParaRPr>
          </a:p>
          <a:p>
            <a:pPr algn="l" eaLnBrk="1" fontAlgn="auto" hangingPunct="1">
              <a:spcAft>
                <a:spcPts val="600"/>
              </a:spcAft>
              <a:buFont typeface="Wingdings" pitchFamily="2" charset="2"/>
              <a:buChar char="ü"/>
              <a:defRPr/>
            </a:pPr>
            <a:r>
              <a:rPr lang="it-IT" sz="2400" dirty="0">
                <a:solidFill>
                  <a:schemeClr val="tx1"/>
                </a:solidFill>
                <a:latin typeface="Times New Roman" panose="02020603050405020304" pitchFamily="18" charset="0"/>
                <a:cs typeface="Times New Roman" panose="02020603050405020304" pitchFamily="18" charset="0"/>
              </a:rPr>
              <a:t>È ammesso (soprattutto per le opere grafiche) un numero (non precisato) di “prove d’artista”, utili per calibrare il colore e monitorare eventuali imprecisioni nel disegno.</a:t>
            </a:r>
          </a:p>
          <a:p>
            <a:pPr algn="l" eaLnBrk="1" fontAlgn="auto" hangingPunct="1">
              <a:spcAft>
                <a:spcPts val="0"/>
              </a:spcAft>
              <a:defRPr/>
            </a:pPr>
            <a:endParaRPr lang="it-IT" dirty="0">
              <a:latin typeface="Times New Roman" panose="02020603050405020304" pitchFamily="18" charset="0"/>
              <a:cs typeface="Times New Roman" panose="02020603050405020304" pitchFamily="18" charset="0"/>
            </a:endParaRPr>
          </a:p>
          <a:p>
            <a:pPr eaLnBrk="1" fontAlgn="auto" hangingPunct="1">
              <a:spcAft>
                <a:spcPts val="0"/>
              </a:spcAft>
              <a:defRPr/>
            </a:pP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834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19642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660569"/>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TECNICHE GRAFICHE: CONSIDERAZIONI GENERALI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11" name="Sottotitolo 2">
            <a:extLst>
              <a:ext uri="{FF2B5EF4-FFF2-40B4-BE49-F238E27FC236}">
                <a16:creationId xmlns:a16="http://schemas.microsoft.com/office/drawing/2014/main" id="{1201CE23-9424-ED2C-67E5-3EA52DCCBB0A}"/>
              </a:ext>
            </a:extLst>
          </p:cNvPr>
          <p:cNvSpPr>
            <a:spLocks noGrp="1"/>
          </p:cNvSpPr>
          <p:nvPr>
            <p:ph type="subTitle" idx="1"/>
          </p:nvPr>
        </p:nvSpPr>
        <p:spPr>
          <a:xfrm>
            <a:off x="0" y="1762358"/>
            <a:ext cx="12099185" cy="3589168"/>
          </a:xfrm>
        </p:spPr>
        <p:txBody>
          <a:bodyPr rtlCol="0">
            <a:normAutofit/>
          </a:bodyPr>
          <a:lstStyle/>
          <a:p>
            <a:pPr algn="l" eaLnBrk="1" fontAlgn="auto" hangingPunct="1">
              <a:spcAft>
                <a:spcPts val="1200"/>
              </a:spcAft>
              <a:buFont typeface="Wingdings" pitchFamily="2" charset="2"/>
              <a:buChar char="ü"/>
              <a:defRPr/>
            </a:pPr>
            <a:r>
              <a:rPr lang="it-IT" sz="2400" dirty="0">
                <a:solidFill>
                  <a:schemeClr val="tx1"/>
                </a:solidFill>
                <a:latin typeface="Times New Roman" panose="02020603050405020304" pitchFamily="18" charset="0"/>
                <a:cs typeface="Times New Roman" panose="02020603050405020304" pitchFamily="18" charset="0"/>
              </a:rPr>
              <a:t>Una volta dichiarata la tiratura, la matrice deve essere distrutta o, se conservata, volutamente danneggiata per garantire l’autenticità della serie.</a:t>
            </a:r>
          </a:p>
          <a:p>
            <a:pPr algn="l" eaLnBrk="1" fontAlgn="auto" hangingPunct="1">
              <a:spcAft>
                <a:spcPts val="1200"/>
              </a:spcAft>
              <a:buFont typeface="Wingdings" pitchFamily="2" charset="2"/>
              <a:buChar char="ü"/>
              <a:defRPr/>
            </a:pPr>
            <a:endParaRPr lang="it-IT" sz="2400" dirty="0">
              <a:solidFill>
                <a:schemeClr val="tx1"/>
              </a:solidFill>
              <a:latin typeface="Times New Roman" panose="02020603050405020304" pitchFamily="18" charset="0"/>
              <a:cs typeface="Times New Roman" panose="02020603050405020304" pitchFamily="18" charset="0"/>
            </a:endParaRPr>
          </a:p>
          <a:p>
            <a:pPr algn="l" eaLnBrk="1" fontAlgn="auto" hangingPunct="1">
              <a:spcAft>
                <a:spcPts val="1200"/>
              </a:spcAft>
              <a:buFont typeface="Wingdings" pitchFamily="2" charset="2"/>
              <a:buChar char="ü"/>
              <a:defRPr/>
            </a:pPr>
            <a:r>
              <a:rPr lang="it-IT" sz="2400" dirty="0">
                <a:solidFill>
                  <a:schemeClr val="tx1"/>
                </a:solidFill>
                <a:latin typeface="Times New Roman" panose="02020603050405020304" pitchFamily="18" charset="0"/>
                <a:cs typeface="Times New Roman" panose="02020603050405020304" pitchFamily="18" charset="0"/>
              </a:rPr>
              <a:t>A livello commerciale, non c’è differenza tra il primo e l’ultimo esemplare della tiratura, anche se le migliori battiture (o fusioni in caso di scultura) sono le numerazioni basse in quanto più è alta la tiratura, più la matrice si consuma.</a:t>
            </a:r>
          </a:p>
          <a:p>
            <a:pPr eaLnBrk="1" fontAlgn="auto" hangingPunct="1">
              <a:spcAft>
                <a:spcPts val="0"/>
              </a:spcAft>
              <a:defRPr/>
            </a:pP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794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948551"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514362" y="5647259"/>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TECNICHE GRAFICHE NON CALCOGRAFICHE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15" name="Sottotitolo 2">
            <a:extLst>
              <a:ext uri="{FF2B5EF4-FFF2-40B4-BE49-F238E27FC236}">
                <a16:creationId xmlns:a16="http://schemas.microsoft.com/office/drawing/2014/main" id="{7A892D64-F6BE-D322-4DFC-A9B9049816CD}"/>
              </a:ext>
            </a:extLst>
          </p:cNvPr>
          <p:cNvSpPr>
            <a:spLocks noGrp="1"/>
          </p:cNvSpPr>
          <p:nvPr>
            <p:ph type="subTitle" idx="1"/>
          </p:nvPr>
        </p:nvSpPr>
        <p:spPr>
          <a:xfrm>
            <a:off x="0" y="1290953"/>
            <a:ext cx="12192000" cy="5661025"/>
          </a:xfrm>
        </p:spPr>
        <p:txBody>
          <a:bodyPr/>
          <a:lstStyle/>
          <a:p>
            <a:pPr marL="514350" indent="-514350" algn="l" eaLnBrk="1" hangingPunct="1">
              <a:buFont typeface="Calibri" panose="020F0502020204030204" pitchFamily="34" charset="0"/>
              <a:buAutoNum type="arabicPeriod"/>
            </a:pPr>
            <a:endParaRPr lang="it-IT" altLang="it-IT" sz="2400" b="1" dirty="0">
              <a:solidFill>
                <a:schemeClr val="tx1"/>
              </a:solidFill>
              <a:latin typeface="Times New Roman" panose="02020603050405020304" pitchFamily="18" charset="0"/>
              <a:cs typeface="Times New Roman" panose="02020603050405020304" pitchFamily="18" charset="0"/>
            </a:endParaRPr>
          </a:p>
          <a:p>
            <a:pPr marL="514350" indent="-514350" algn="l" eaLnBrk="1" hangingPunct="1">
              <a:buFont typeface="Calibri" panose="020F0502020204030204" pitchFamily="34" charset="0"/>
              <a:buAutoNum type="arabicPeriod"/>
            </a:pPr>
            <a:r>
              <a:rPr lang="it-IT" altLang="it-IT" sz="2400" b="1" dirty="0">
                <a:solidFill>
                  <a:schemeClr val="tx1"/>
                </a:solidFill>
                <a:latin typeface="Times New Roman" panose="02020603050405020304" pitchFamily="18" charset="0"/>
                <a:cs typeface="Times New Roman" panose="02020603050405020304" pitchFamily="18" charset="0"/>
              </a:rPr>
              <a:t>XILOGRAFIA</a:t>
            </a:r>
            <a:r>
              <a:rPr lang="it-IT" altLang="it-IT" sz="2400" dirty="0">
                <a:solidFill>
                  <a:schemeClr val="tx1"/>
                </a:solidFill>
                <a:latin typeface="Times New Roman" panose="02020603050405020304" pitchFamily="18" charset="0"/>
                <a:cs typeface="Times New Roman" panose="02020603050405020304" pitchFamily="18" charset="0"/>
              </a:rPr>
              <a:t>: matrice in legno lavorata a rilievo (ossia togliendo le parti che non servono per la stampa).</a:t>
            </a:r>
          </a:p>
          <a:p>
            <a:pPr marL="514350" indent="-514350" algn="l" eaLnBrk="1" hangingPunct="1">
              <a:buFont typeface="Calibri" panose="020F0502020204030204" pitchFamily="34" charset="0"/>
              <a:buAutoNum type="arabicPeriod"/>
            </a:pPr>
            <a:endParaRPr lang="it-IT" altLang="it-IT" sz="2400" b="1" dirty="0">
              <a:solidFill>
                <a:schemeClr val="tx1"/>
              </a:solidFill>
              <a:latin typeface="Times New Roman" panose="02020603050405020304" pitchFamily="18" charset="0"/>
              <a:cs typeface="Times New Roman" panose="02020603050405020304" pitchFamily="18" charset="0"/>
            </a:endParaRPr>
          </a:p>
          <a:p>
            <a:pPr marL="514350" indent="-514350" algn="l" eaLnBrk="1" hangingPunct="1">
              <a:buFont typeface="Calibri" panose="020F0502020204030204" pitchFamily="34" charset="0"/>
              <a:buAutoNum type="arabicPeriod"/>
            </a:pPr>
            <a:r>
              <a:rPr lang="it-IT" altLang="it-IT" sz="2400" b="1" dirty="0">
                <a:solidFill>
                  <a:schemeClr val="tx1"/>
                </a:solidFill>
                <a:latin typeface="Times New Roman" panose="02020603050405020304" pitchFamily="18" charset="0"/>
                <a:cs typeface="Times New Roman" panose="02020603050405020304" pitchFamily="18" charset="0"/>
              </a:rPr>
              <a:t>LITOGRAFIA</a:t>
            </a:r>
            <a:r>
              <a:rPr lang="it-IT" altLang="it-IT" sz="2400" dirty="0">
                <a:solidFill>
                  <a:schemeClr val="tx1"/>
                </a:solidFill>
                <a:latin typeface="Times New Roman" panose="02020603050405020304" pitchFamily="18" charset="0"/>
                <a:cs typeface="Times New Roman" panose="02020603050405020304" pitchFamily="18" charset="0"/>
              </a:rPr>
              <a:t>: matrice in pietra levigata con acido e disegnata con matite grasse. Sul disegno aderisce l’inchiostro che invece scivola sul resto della matrice.</a:t>
            </a:r>
          </a:p>
          <a:p>
            <a:pPr marL="514350" indent="-514350" algn="l" eaLnBrk="1" hangingPunct="1">
              <a:buFont typeface="Calibri" panose="020F0502020204030204" pitchFamily="34" charset="0"/>
              <a:buAutoNum type="arabicPeriod"/>
            </a:pPr>
            <a:endParaRPr lang="it-IT" altLang="it-IT" sz="2400" dirty="0">
              <a:solidFill>
                <a:schemeClr val="tx1"/>
              </a:solidFill>
              <a:latin typeface="Times New Roman" panose="02020603050405020304" pitchFamily="18" charset="0"/>
              <a:cs typeface="Times New Roman" panose="02020603050405020304" pitchFamily="18" charset="0"/>
            </a:endParaRPr>
          </a:p>
          <a:p>
            <a:pPr marL="514350" indent="-514350" algn="l" eaLnBrk="1" hangingPunct="1">
              <a:buFont typeface="Calibri" panose="020F0502020204030204" pitchFamily="34" charset="0"/>
              <a:buAutoNum type="arabicPeriod"/>
            </a:pPr>
            <a:r>
              <a:rPr lang="it-IT" altLang="it-IT" sz="2400" b="1" dirty="0">
                <a:solidFill>
                  <a:schemeClr val="tx1"/>
                </a:solidFill>
                <a:latin typeface="Times New Roman" panose="02020603050405020304" pitchFamily="18" charset="0"/>
                <a:cs typeface="Times New Roman" panose="02020603050405020304" pitchFamily="18" charset="0"/>
              </a:rPr>
              <a:t>SERIGRAFIA</a:t>
            </a:r>
            <a:r>
              <a:rPr lang="it-IT" altLang="it-IT" sz="2400" dirty="0">
                <a:solidFill>
                  <a:schemeClr val="tx1"/>
                </a:solidFill>
                <a:latin typeface="Times New Roman" panose="02020603050405020304" pitchFamily="18" charset="0"/>
                <a:cs typeface="Times New Roman" panose="02020603050405020304" pitchFamily="18" charset="0"/>
              </a:rPr>
              <a:t>: matrice composta da un tessuto di seta o nylon appositamente occluso (con vernici o mascherature) secondo la trama del disegno. Sul supporto si fa depositare l’inchiostro attraverso le aree libere del tessuto di stampa (matrice).</a:t>
            </a:r>
          </a:p>
        </p:txBody>
      </p:sp>
    </p:spTree>
    <p:extLst>
      <p:ext uri="{BB962C8B-B14F-4D97-AF65-F5344CB8AC3E}">
        <p14:creationId xmlns:p14="http://schemas.microsoft.com/office/powerpoint/2010/main" val="2296932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612287"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93739" y="5488394"/>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TECNICHE GRAFICHE NON CALCOGRAFICHE: RICONOSCIMENTO</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Sottotitolo 2">
            <a:extLst>
              <a:ext uri="{FF2B5EF4-FFF2-40B4-BE49-F238E27FC236}">
                <a16:creationId xmlns:a16="http://schemas.microsoft.com/office/drawing/2014/main" id="{073649A2-3C5A-0339-AFCA-0A5A835DF050}"/>
              </a:ext>
            </a:extLst>
          </p:cNvPr>
          <p:cNvSpPr>
            <a:spLocks noGrp="1"/>
          </p:cNvSpPr>
          <p:nvPr>
            <p:ph type="subTitle" idx="1"/>
          </p:nvPr>
        </p:nvSpPr>
        <p:spPr>
          <a:xfrm>
            <a:off x="-55807" y="855355"/>
            <a:ext cx="12154992" cy="5805488"/>
          </a:xfrm>
        </p:spPr>
        <p:txBody>
          <a:bodyPr rtlCol="0">
            <a:normAutofit/>
          </a:bodyPr>
          <a:lstStyle/>
          <a:p>
            <a:pPr marL="514350" indent="-514350" algn="l" eaLnBrk="1" fontAlgn="auto" hangingPunct="1">
              <a:spcAft>
                <a:spcPts val="0"/>
              </a:spcAft>
              <a:buFont typeface="+mj-lt"/>
              <a:buAutoNum type="arabicPeriod"/>
              <a:defRPr/>
            </a:pPr>
            <a:endParaRPr lang="it-IT" sz="2400" b="1" dirty="0">
              <a:solidFill>
                <a:schemeClr val="tx1"/>
              </a:solidFill>
              <a:latin typeface="Times New Roman" panose="02020603050405020304" pitchFamily="18" charset="0"/>
              <a:cs typeface="Times New Roman" panose="02020603050405020304" pitchFamily="18" charset="0"/>
            </a:endParaRPr>
          </a:p>
          <a:p>
            <a:pPr marL="514350" indent="-514350" algn="l" eaLnBrk="1" fontAlgn="auto" hangingPunct="1">
              <a:spcAft>
                <a:spcPts val="0"/>
              </a:spcAft>
              <a:buFont typeface="+mj-lt"/>
              <a:buAutoNum type="arabicPeriod"/>
              <a:defRPr/>
            </a:pPr>
            <a:r>
              <a:rPr lang="it-IT" sz="2400" b="1" dirty="0">
                <a:solidFill>
                  <a:schemeClr val="tx1"/>
                </a:solidFill>
                <a:latin typeface="Times New Roman" panose="02020603050405020304" pitchFamily="18" charset="0"/>
                <a:cs typeface="Times New Roman" panose="02020603050405020304" pitchFamily="18" charset="0"/>
              </a:rPr>
              <a:t>XILOGRAFIA</a:t>
            </a:r>
            <a:r>
              <a:rPr lang="it-IT" sz="2400" dirty="0">
                <a:solidFill>
                  <a:schemeClr val="tx1"/>
                </a:solidFill>
                <a:latin typeface="Times New Roman" panose="02020603050405020304" pitchFamily="18" charset="0"/>
                <a:cs typeface="Times New Roman" panose="02020603050405020304" pitchFamily="18" charset="0"/>
              </a:rPr>
              <a:t>: impronte delle venature del legno. A uno sguardo ravvicinato, si notano accumuli di inchiostro ai margini esterni del segno dovuti alla pressione della lastra lavorata a rilievo. Disegno piuttosto lineare e piatto.</a:t>
            </a:r>
          </a:p>
          <a:p>
            <a:pPr marL="514350" indent="-514350" algn="l" eaLnBrk="1" fontAlgn="auto" hangingPunct="1">
              <a:spcAft>
                <a:spcPts val="0"/>
              </a:spcAft>
              <a:buFont typeface="+mj-lt"/>
              <a:buAutoNum type="arabicPeriod"/>
              <a:defRPr/>
            </a:pPr>
            <a:endParaRPr lang="it-IT" sz="2400" dirty="0">
              <a:solidFill>
                <a:schemeClr val="tx1"/>
              </a:solidFill>
              <a:latin typeface="Times New Roman" panose="02020603050405020304" pitchFamily="18" charset="0"/>
              <a:cs typeface="Times New Roman" panose="02020603050405020304" pitchFamily="18" charset="0"/>
            </a:endParaRPr>
          </a:p>
          <a:p>
            <a:pPr marL="514350" indent="-514350" algn="l" eaLnBrk="1" fontAlgn="auto" hangingPunct="1">
              <a:spcAft>
                <a:spcPts val="0"/>
              </a:spcAft>
              <a:buFont typeface="+mj-lt"/>
              <a:buAutoNum type="arabicPeriod"/>
              <a:defRPr/>
            </a:pPr>
            <a:r>
              <a:rPr lang="it-IT" sz="2400" b="1" dirty="0">
                <a:solidFill>
                  <a:schemeClr val="tx1"/>
                </a:solidFill>
                <a:latin typeface="Times New Roman" panose="02020603050405020304" pitchFamily="18" charset="0"/>
                <a:cs typeface="Times New Roman" panose="02020603050405020304" pitchFamily="18" charset="0"/>
              </a:rPr>
              <a:t>LITOGRAFIA</a:t>
            </a:r>
            <a:r>
              <a:rPr lang="it-IT" sz="2400" dirty="0">
                <a:solidFill>
                  <a:schemeClr val="tx1"/>
                </a:solidFill>
                <a:latin typeface="Times New Roman" panose="02020603050405020304" pitchFamily="18" charset="0"/>
                <a:cs typeface="Times New Roman" panose="02020603050405020304" pitchFamily="18" charset="0"/>
              </a:rPr>
              <a:t>: molto simile, come risultato, all’acquatinta ma, a differenza di questa, le superfici sono meno uniformi nella grana. Generalmente utilizzata per stampe a colori (una matrice per ogni passaggio di colore). </a:t>
            </a:r>
          </a:p>
          <a:p>
            <a:pPr marL="514350" indent="-514350" algn="l" eaLnBrk="1" fontAlgn="auto" hangingPunct="1">
              <a:spcAft>
                <a:spcPts val="0"/>
              </a:spcAft>
              <a:buFont typeface="+mj-lt"/>
              <a:buAutoNum type="arabicPeriod"/>
              <a:defRPr/>
            </a:pPr>
            <a:endParaRPr lang="it-IT" sz="2400" dirty="0">
              <a:solidFill>
                <a:schemeClr val="tx1"/>
              </a:solidFill>
              <a:latin typeface="Times New Roman" panose="02020603050405020304" pitchFamily="18" charset="0"/>
              <a:cs typeface="Times New Roman" panose="02020603050405020304" pitchFamily="18" charset="0"/>
            </a:endParaRPr>
          </a:p>
          <a:p>
            <a:pPr marL="514350" indent="-514350" algn="l" eaLnBrk="1" fontAlgn="auto" hangingPunct="1">
              <a:spcAft>
                <a:spcPts val="0"/>
              </a:spcAft>
              <a:buFont typeface="+mj-lt"/>
              <a:buAutoNum type="arabicPeriod"/>
              <a:defRPr/>
            </a:pPr>
            <a:r>
              <a:rPr lang="it-IT" sz="2400" b="1" dirty="0">
                <a:solidFill>
                  <a:schemeClr val="tx1"/>
                </a:solidFill>
                <a:latin typeface="Times New Roman" panose="02020603050405020304" pitchFamily="18" charset="0"/>
                <a:cs typeface="Times New Roman" panose="02020603050405020304" pitchFamily="18" charset="0"/>
              </a:rPr>
              <a:t>SERIGRAFIA</a:t>
            </a:r>
            <a:r>
              <a:rPr lang="it-IT" sz="2400" dirty="0">
                <a:solidFill>
                  <a:schemeClr val="tx1"/>
                </a:solidFill>
                <a:latin typeface="Times New Roman" panose="02020603050405020304" pitchFamily="18" charset="0"/>
                <a:cs typeface="Times New Roman" panose="02020603050405020304" pitchFamily="18" charset="0"/>
              </a:rPr>
              <a:t>: Facilmente riconoscibile perché il colore che viene depositato crea una campitura uniforme e poco sfumata. Utilizzata per le stampe a colori attraverso più passaggi (serigrafia materica).</a:t>
            </a:r>
          </a:p>
          <a:p>
            <a:pPr marL="514350" indent="-514350" algn="l" eaLnBrk="1" fontAlgn="auto" hangingPunct="1">
              <a:spcAft>
                <a:spcPts val="0"/>
              </a:spcAft>
              <a:buFont typeface="+mj-lt"/>
              <a:buAutoNum type="arabicPeriod"/>
              <a:defRPr/>
            </a:pP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441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3" name="Rectangle 3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DED6C101-FB90-7E44-B97A-24D2C04EB197}"/>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fontAlgn="auto">
              <a:lnSpc>
                <a:spcPct val="90000"/>
              </a:lnSpc>
              <a:spcBef>
                <a:spcPts val="0"/>
              </a:spcBef>
              <a:spcAft>
                <a:spcPts val="600"/>
              </a:spcAft>
              <a:buFont typeface="Arial" panose="020B0604020202020204" pitchFamily="34" charset="0"/>
              <a:buChar char="•"/>
              <a:defRPr/>
            </a:pPr>
            <a:r>
              <a:rPr lang="en-US" sz="2000"/>
              <a:t>XILOGRAFIA XVI SEC. </a:t>
            </a:r>
          </a:p>
        </p:txBody>
      </p:sp>
      <p:sp>
        <p:nvSpPr>
          <p:cNvPr id="38" name="Rectangle 3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22A9B948-601A-C390-F8F8-9EDDB54A7FCB}"/>
              </a:ext>
            </a:extLst>
          </p:cNvPr>
          <p:cNvPicPr>
            <a:picLocks noChangeAspect="1"/>
          </p:cNvPicPr>
          <p:nvPr/>
        </p:nvPicPr>
        <p:blipFill rotWithShape="1">
          <a:blip r:embed="rId2"/>
          <a:srcRect t="5970"/>
          <a:stretch/>
        </p:blipFill>
        <p:spPr>
          <a:xfrm>
            <a:off x="5977788" y="799352"/>
            <a:ext cx="5425410" cy="5259296"/>
          </a:xfrm>
          <a:prstGeom prst="rect">
            <a:avLst/>
          </a:prstGeom>
        </p:spPr>
      </p:pic>
    </p:spTree>
    <p:extLst>
      <p:ext uri="{BB962C8B-B14F-4D97-AF65-F5344CB8AC3E}">
        <p14:creationId xmlns:p14="http://schemas.microsoft.com/office/powerpoint/2010/main" val="10934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774462A4-FB63-7322-2C69-7C2ED8345FF0}"/>
              </a:ext>
            </a:extLst>
          </p:cNvPr>
          <p:cNvSpPr txBox="1"/>
          <p:nvPr/>
        </p:nvSpPr>
        <p:spPr>
          <a:xfrm>
            <a:off x="7041856" y="3113415"/>
            <a:ext cx="4036334" cy="2387600"/>
          </a:xfrm>
          <a:prstGeom prst="rect">
            <a:avLst/>
          </a:prstGeom>
        </p:spPr>
        <p:txBody>
          <a:bodyPr vert="horz" lIns="91440" tIns="45720" rIns="91440" bIns="45720" rtlCol="0" anchor="t">
            <a:normAutofit/>
          </a:bodyPr>
          <a:lstStyle/>
          <a:p>
            <a:pPr fontAlgn="auto">
              <a:lnSpc>
                <a:spcPct val="90000"/>
              </a:lnSpc>
              <a:spcBef>
                <a:spcPct val="0"/>
              </a:spcBef>
              <a:spcAft>
                <a:spcPts val="600"/>
              </a:spcAft>
              <a:defRPr/>
            </a:pPr>
            <a:r>
              <a:rPr lang="en-US" sz="3800">
                <a:latin typeface="+mj-lt"/>
                <a:ea typeface="+mj-ea"/>
                <a:cs typeface="+mj-cs"/>
              </a:rPr>
              <a:t>LITOGRAFIA </a:t>
            </a:r>
          </a:p>
          <a:p>
            <a:pPr fontAlgn="auto">
              <a:lnSpc>
                <a:spcPct val="90000"/>
              </a:lnSpc>
              <a:spcBef>
                <a:spcPct val="0"/>
              </a:spcBef>
              <a:spcAft>
                <a:spcPts val="600"/>
              </a:spcAft>
              <a:defRPr/>
            </a:pPr>
            <a:r>
              <a:rPr lang="en-US" sz="3800">
                <a:latin typeface="+mj-lt"/>
                <a:ea typeface="+mj-ea"/>
                <a:cs typeface="+mj-cs"/>
              </a:rPr>
              <a:t> Maurits Cornelis Escher, </a:t>
            </a:r>
            <a:r>
              <a:rPr lang="en-US" sz="3800" i="1">
                <a:latin typeface="+mj-lt"/>
                <a:ea typeface="+mj-ea"/>
                <a:cs typeface="+mj-cs"/>
              </a:rPr>
              <a:t>Cascata,</a:t>
            </a:r>
            <a:r>
              <a:rPr lang="en-US" sz="3800">
                <a:latin typeface="+mj-lt"/>
                <a:ea typeface="+mj-ea"/>
                <a:cs typeface="+mj-cs"/>
              </a:rPr>
              <a:t> 1961</a:t>
            </a:r>
          </a:p>
        </p:txBody>
      </p:sp>
      <p:sp>
        <p:nvSpPr>
          <p:cNvPr id="29" name="Rectangle 2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77651D1A-0250-CDE2-6445-002477110789}"/>
              </a:ext>
            </a:extLst>
          </p:cNvPr>
          <p:cNvPicPr>
            <a:picLocks noChangeAspect="1"/>
          </p:cNvPicPr>
          <p:nvPr/>
        </p:nvPicPr>
        <p:blipFill rotWithShape="1">
          <a:blip r:embed="rId2"/>
          <a:srcRect t="5529" r="5" b="15226"/>
          <a:stretch/>
        </p:blipFill>
        <p:spPr>
          <a:xfrm>
            <a:off x="733507" y="666728"/>
            <a:ext cx="5536001" cy="5465791"/>
          </a:xfrm>
          <a:prstGeom prst="rect">
            <a:avLst/>
          </a:prstGeom>
        </p:spPr>
      </p:pic>
      <p:grpSp>
        <p:nvGrpSpPr>
          <p:cNvPr id="33" name="Group 3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34" name="Rectangle 3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0943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DD9D4581-11F4-5EBA-5DE5-02CCEF106649}"/>
              </a:ext>
            </a:extLst>
          </p:cNvPr>
          <p:cNvSpPr txBox="1"/>
          <p:nvPr/>
        </p:nvSpPr>
        <p:spPr>
          <a:xfrm>
            <a:off x="1113810" y="3130041"/>
            <a:ext cx="4036334" cy="2387600"/>
          </a:xfrm>
          <a:prstGeom prst="rect">
            <a:avLst/>
          </a:prstGeom>
        </p:spPr>
        <p:txBody>
          <a:bodyPr vert="horz" lIns="91440" tIns="45720" rIns="91440" bIns="45720" rtlCol="0" anchor="t">
            <a:normAutofit/>
          </a:bodyPr>
          <a:lstStyle/>
          <a:p>
            <a:pPr fontAlgn="auto">
              <a:lnSpc>
                <a:spcPct val="90000"/>
              </a:lnSpc>
              <a:spcBef>
                <a:spcPct val="0"/>
              </a:spcBef>
              <a:spcAft>
                <a:spcPts val="600"/>
              </a:spcAft>
              <a:defRPr/>
            </a:pPr>
            <a:r>
              <a:rPr lang="en-US" sz="3800">
                <a:latin typeface="+mj-lt"/>
                <a:ea typeface="+mj-ea"/>
                <a:cs typeface="+mj-cs"/>
              </a:rPr>
              <a:t>LITOGRAFIA A COLORI</a:t>
            </a:r>
          </a:p>
          <a:p>
            <a:pPr fontAlgn="auto">
              <a:lnSpc>
                <a:spcPct val="90000"/>
              </a:lnSpc>
              <a:spcBef>
                <a:spcPct val="0"/>
              </a:spcBef>
              <a:spcAft>
                <a:spcPts val="600"/>
              </a:spcAft>
              <a:defRPr/>
            </a:pPr>
            <a:r>
              <a:rPr lang="en-US" sz="3800">
                <a:latin typeface="+mj-lt"/>
                <a:ea typeface="+mj-ea"/>
                <a:cs typeface="+mj-cs"/>
              </a:rPr>
              <a:t>Elena Andreescu, </a:t>
            </a:r>
            <a:r>
              <a:rPr lang="en-US" sz="3800" i="1">
                <a:latin typeface="+mj-lt"/>
                <a:ea typeface="+mj-ea"/>
                <a:cs typeface="+mj-cs"/>
              </a:rPr>
              <a:t>Funambola e Clown</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0A66C8A6-D4CA-C4F9-86BB-36307EA90F6A}"/>
              </a:ext>
            </a:extLst>
          </p:cNvPr>
          <p:cNvPicPr>
            <a:picLocks noChangeAspect="1"/>
          </p:cNvPicPr>
          <p:nvPr/>
        </p:nvPicPr>
        <p:blipFill rotWithShape="1">
          <a:blip r:embed="rId2"/>
          <a:srcRect r="-2" b="44462"/>
          <a:stretch/>
        </p:blipFill>
        <p:spPr>
          <a:xfrm>
            <a:off x="5922492" y="666728"/>
            <a:ext cx="5536001" cy="5465791"/>
          </a:xfrm>
          <a:prstGeom prst="rect">
            <a:avLst/>
          </a:prstGeom>
        </p:spPr>
      </p:pic>
    </p:spTree>
    <p:extLst>
      <p:ext uri="{BB962C8B-B14F-4D97-AF65-F5344CB8AC3E}">
        <p14:creationId xmlns:p14="http://schemas.microsoft.com/office/powerpoint/2010/main" val="130007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FB17F545-A054-E15C-105B-910679681968}"/>
              </a:ext>
            </a:extLst>
          </p:cNvPr>
          <p:cNvSpPr txBox="1"/>
          <p:nvPr/>
        </p:nvSpPr>
        <p:spPr>
          <a:xfrm>
            <a:off x="1113810" y="3130041"/>
            <a:ext cx="4036334" cy="2387600"/>
          </a:xfrm>
          <a:prstGeom prst="rect">
            <a:avLst/>
          </a:prstGeom>
        </p:spPr>
        <p:txBody>
          <a:bodyPr vert="horz" lIns="91440" tIns="45720" rIns="91440" bIns="45720" rtlCol="0" anchor="t">
            <a:normAutofit/>
          </a:bodyPr>
          <a:lstStyle/>
          <a:p>
            <a:pPr fontAlgn="auto">
              <a:lnSpc>
                <a:spcPct val="90000"/>
              </a:lnSpc>
              <a:spcBef>
                <a:spcPct val="0"/>
              </a:spcBef>
              <a:spcAft>
                <a:spcPts val="600"/>
              </a:spcAft>
              <a:defRPr/>
            </a:pPr>
            <a:r>
              <a:rPr lang="en-US" sz="3800">
                <a:latin typeface="+mj-lt"/>
                <a:ea typeface="+mj-ea"/>
                <a:cs typeface="+mj-cs"/>
              </a:rPr>
              <a:t>SERIGRAFIA A COLORI </a:t>
            </a:r>
          </a:p>
          <a:p>
            <a:pPr fontAlgn="auto">
              <a:lnSpc>
                <a:spcPct val="90000"/>
              </a:lnSpc>
              <a:spcBef>
                <a:spcPct val="0"/>
              </a:spcBef>
              <a:spcAft>
                <a:spcPts val="600"/>
              </a:spcAft>
              <a:defRPr/>
            </a:pPr>
            <a:r>
              <a:rPr lang="en-US" sz="3800">
                <a:latin typeface="+mj-lt"/>
                <a:ea typeface="+mj-ea"/>
                <a:cs typeface="+mj-cs"/>
              </a:rPr>
              <a:t>Andy Warhol, </a:t>
            </a:r>
            <a:r>
              <a:rPr lang="en-US" sz="3800" i="1">
                <a:latin typeface="+mj-lt"/>
                <a:ea typeface="+mj-ea"/>
                <a:cs typeface="+mj-cs"/>
              </a:rPr>
              <a:t>Marilyn, </a:t>
            </a:r>
            <a:r>
              <a:rPr lang="en-US" sz="3800">
                <a:latin typeface="+mj-lt"/>
                <a:ea typeface="+mj-ea"/>
                <a:cs typeface="+mj-cs"/>
              </a:rPr>
              <a:t>1970 </a:t>
            </a:r>
          </a:p>
        </p:txBody>
      </p:sp>
      <p:grpSp>
        <p:nvGrpSpPr>
          <p:cNvPr id="21" name="Group 2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64D23D5E-C82B-76F8-8706-7033E907757D}"/>
              </a:ext>
            </a:extLst>
          </p:cNvPr>
          <p:cNvPicPr>
            <a:picLocks noChangeAspect="1"/>
          </p:cNvPicPr>
          <p:nvPr/>
        </p:nvPicPr>
        <p:blipFill rotWithShape="1">
          <a:blip r:embed="rId2"/>
          <a:srcRect t="5217" r="2" b="2"/>
          <a:stretch/>
        </p:blipFill>
        <p:spPr>
          <a:xfrm>
            <a:off x="5922492" y="666728"/>
            <a:ext cx="5536001" cy="5465791"/>
          </a:xfrm>
          <a:prstGeom prst="rect">
            <a:avLst/>
          </a:prstGeom>
        </p:spPr>
      </p:pic>
    </p:spTree>
    <p:extLst>
      <p:ext uri="{BB962C8B-B14F-4D97-AF65-F5344CB8AC3E}">
        <p14:creationId xmlns:p14="http://schemas.microsoft.com/office/powerpoint/2010/main" val="3689168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91710"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511880" y="5455608"/>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dirty="0">
                <a:latin typeface="Times New Roman" panose="02020603050405020304" pitchFamily="18" charset="0"/>
                <a:cs typeface="Times New Roman" panose="02020603050405020304" pitchFamily="18" charset="0"/>
              </a:rPr>
              <a:t>TECNICHE CALCOGRAFICHE: DIRETTE SU MATRICE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8206253" y="111977"/>
            <a:ext cx="4386263" cy="1815882"/>
          </a:xfrm>
          <a:prstGeom prst="rect">
            <a:avLst/>
          </a:prstGeom>
          <a:noFill/>
        </p:spPr>
        <p:txBody>
          <a:bodyPr wrap="square" rtlCol="0">
            <a:spAutoFit/>
          </a:bodyPr>
          <a:lstStyle/>
          <a:p>
            <a:pPr algn="ctr"/>
            <a:r>
              <a:rPr lang="en-US" sz="3200" i="1" kern="1200" dirty="0">
                <a:solidFill>
                  <a:schemeClr val="tx1"/>
                </a:solidFill>
                <a:latin typeface="Times New Roman" panose="02020603050405020304" pitchFamily="18" charset="0"/>
                <a:cs typeface="Times New Roman" panose="02020603050405020304" pitchFamily="18" charset="0"/>
              </a:rPr>
              <a:t>LE TECNICHE GRAFICHE</a:t>
            </a: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Sottotitolo 2">
            <a:extLst>
              <a:ext uri="{FF2B5EF4-FFF2-40B4-BE49-F238E27FC236}">
                <a16:creationId xmlns:a16="http://schemas.microsoft.com/office/drawing/2014/main" id="{97ECA496-074B-90BE-87B0-E9C4626EEDD5}"/>
              </a:ext>
            </a:extLst>
          </p:cNvPr>
          <p:cNvSpPr txBox="1">
            <a:spLocks/>
          </p:cNvSpPr>
          <p:nvPr/>
        </p:nvSpPr>
        <p:spPr>
          <a:xfrm>
            <a:off x="-52298" y="1290953"/>
            <a:ext cx="12296595" cy="5876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Calibri" panose="020F0502020204030204" pitchFamily="34" charset="0"/>
              <a:buAutoNum type="arabicPeriod" startAt="4"/>
            </a:pPr>
            <a:endParaRPr lang="it-IT" altLang="it-IT" b="1" dirty="0">
              <a:latin typeface="Times New Roman" panose="02020603050405020304" pitchFamily="18" charset="0"/>
              <a:cs typeface="Times New Roman" panose="02020603050405020304" pitchFamily="18" charset="0"/>
            </a:endParaRPr>
          </a:p>
          <a:p>
            <a:pPr algn="l"/>
            <a:r>
              <a:rPr lang="it-IT" altLang="it-IT" b="1" dirty="0">
                <a:latin typeface="Times New Roman" panose="02020603050405020304" pitchFamily="18" charset="0"/>
                <a:cs typeface="Times New Roman" panose="02020603050405020304" pitchFamily="18" charset="0"/>
              </a:rPr>
              <a:t>CALCOGRAFIA (dirette su matrice)</a:t>
            </a:r>
            <a:r>
              <a:rPr lang="it-IT" altLang="it-IT" dirty="0">
                <a:latin typeface="Times New Roman" panose="02020603050405020304" pitchFamily="18" charset="0"/>
                <a:cs typeface="Times New Roman" panose="02020603050405020304" pitchFamily="18" charset="0"/>
              </a:rPr>
              <a:t>: matrice in metallo (rame o zinco) lavorata “in cavo”. Si distinguono:</a:t>
            </a:r>
          </a:p>
          <a:p>
            <a:pPr marL="514350" indent="-514350" algn="l"/>
            <a:endParaRPr lang="it-IT" altLang="it-IT" dirty="0">
              <a:latin typeface="Times New Roman" panose="02020603050405020304" pitchFamily="18" charset="0"/>
              <a:cs typeface="Times New Roman" panose="02020603050405020304" pitchFamily="18" charset="0"/>
            </a:endParaRPr>
          </a:p>
          <a:p>
            <a:pPr marL="971550" lvl="1" indent="-514350" algn="l">
              <a:buFont typeface="Calibri" panose="020F0502020204030204" pitchFamily="34" charset="0"/>
              <a:buAutoNum type="arabicPeriod"/>
            </a:pPr>
            <a:r>
              <a:rPr lang="it-IT" altLang="it-IT" sz="2400" u="sng" dirty="0">
                <a:latin typeface="Times New Roman" panose="02020603050405020304" pitchFamily="18" charset="0"/>
                <a:cs typeface="Times New Roman" panose="02020603050405020304" pitchFamily="18" charset="0"/>
              </a:rPr>
              <a:t>BULINO</a:t>
            </a:r>
            <a:r>
              <a:rPr lang="it-IT" altLang="it-IT" sz="2400" dirty="0">
                <a:latin typeface="Times New Roman" panose="02020603050405020304" pitchFamily="18" charset="0"/>
                <a:cs typeface="Times New Roman" panose="02020603050405020304" pitchFamily="18" charset="0"/>
              </a:rPr>
              <a:t> (strumento a trapano che toglie il metallo dove non serve).</a:t>
            </a:r>
          </a:p>
          <a:p>
            <a:pPr marL="971550" lvl="1" indent="-514350" algn="l">
              <a:buFont typeface="Calibri" panose="020F0502020204030204" pitchFamily="34" charset="0"/>
              <a:buAutoNum type="arabicPeriod"/>
            </a:pPr>
            <a:r>
              <a:rPr lang="it-IT" altLang="it-IT" sz="2400" u="sng" dirty="0">
                <a:latin typeface="Times New Roman" panose="02020603050405020304" pitchFamily="18" charset="0"/>
                <a:cs typeface="Times New Roman" panose="02020603050405020304" pitchFamily="18" charset="0"/>
              </a:rPr>
              <a:t>PUNTASECCA</a:t>
            </a:r>
            <a:r>
              <a:rPr lang="it-IT" altLang="it-IT" sz="2400" dirty="0">
                <a:latin typeface="Times New Roman" panose="02020603050405020304" pitchFamily="18" charset="0"/>
                <a:cs typeface="Times New Roman" panose="02020603050405020304" pitchFamily="18" charset="0"/>
              </a:rPr>
              <a:t> (scalfisce la lastra senza togliere metallo).</a:t>
            </a:r>
          </a:p>
          <a:p>
            <a:pPr marL="971550" lvl="1" indent="-514350" algn="l">
              <a:buFont typeface="Calibri" panose="020F0502020204030204" pitchFamily="34" charset="0"/>
              <a:buAutoNum type="arabicPeriod"/>
            </a:pPr>
            <a:r>
              <a:rPr lang="it-IT" altLang="it-IT" sz="2400" u="sng" dirty="0">
                <a:latin typeface="Times New Roman" panose="02020603050405020304" pitchFamily="18" charset="0"/>
                <a:cs typeface="Times New Roman" panose="02020603050405020304" pitchFamily="18" charset="0"/>
              </a:rPr>
              <a:t>MANIERA NERA [MEZZATINTA O STAMPA A FUMO] </a:t>
            </a:r>
            <a:r>
              <a:rPr lang="it-IT" altLang="it-IT" sz="2400" dirty="0">
                <a:latin typeface="Times New Roman" panose="02020603050405020304" pitchFamily="18" charset="0"/>
                <a:cs typeface="Times New Roman" panose="02020603050405020304" pitchFamily="18" charset="0"/>
              </a:rPr>
              <a:t>(si ottengono le parti chiare del disegno “a risparmio” andando a graffiare con uno strumento chiamato “rocker” o “berceau”, simile a un pettine, le zone d’ombra. Si creano zone scabre che in stampa risulteranno nere). </a:t>
            </a:r>
          </a:p>
        </p:txBody>
      </p:sp>
    </p:spTree>
    <p:extLst>
      <p:ext uri="{BB962C8B-B14F-4D97-AF65-F5344CB8AC3E}">
        <p14:creationId xmlns:p14="http://schemas.microsoft.com/office/powerpoint/2010/main" val="42226951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1131</TotalTime>
  <Words>1124</Words>
  <Application>Microsoft Office PowerPoint</Application>
  <PresentationFormat>Widescreen</PresentationFormat>
  <Paragraphs>121</Paragraphs>
  <Slides>21</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21</vt:i4>
      </vt:variant>
    </vt:vector>
  </HeadingPairs>
  <TitlesOfParts>
    <vt:vector size="27" baseType="lpstr">
      <vt:lpstr>Arial</vt:lpstr>
      <vt:lpstr>Calibri</vt:lpstr>
      <vt:lpstr>Calibri Light</vt:lpstr>
      <vt:lpstr>Times New Roman</vt:lpstr>
      <vt:lpstr>Wingdings</vt:lpstr>
      <vt:lpstr>Tema di Office</vt:lpstr>
      <vt:lpstr>NUOVE TECNOLOGIE PER I BENI CULTURALI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17</cp:revision>
  <dcterms:created xsi:type="dcterms:W3CDTF">2022-04-26T11:54:05Z</dcterms:created>
  <dcterms:modified xsi:type="dcterms:W3CDTF">2023-08-04T18:32:02Z</dcterms:modified>
</cp:coreProperties>
</file>