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9" r:id="rId3"/>
    <p:sldId id="289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NUOVE TECNOLOGIE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75446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Lezione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MACROFOTOGRAFIA E MISCOSCOPIA PER I DIPINTI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1732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805737" y="5668714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TECNICA DI RIPRESA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6C9DE0-1443-01F4-4AC6-51D925A21BB9}"/>
              </a:ext>
            </a:extLst>
          </p:cNvPr>
          <p:cNvSpPr txBox="1"/>
          <p:nvPr/>
        </p:nvSpPr>
        <p:spPr>
          <a:xfrm>
            <a:off x="7213926" y="6622"/>
            <a:ext cx="438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MACROFOTOGRAFIA E MISCOSCOPIA PER I DIPINTI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11867424-B17B-432E-3ED3-28EE83A93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87" y="1501419"/>
            <a:ext cx="11257959" cy="55895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it-IT" sz="2400" b="1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rapporto tra immagine e soggetto reale pari a 1=1. Studio dei particolari della superficie. Mentre un’inquadratura normale restituisce una visione d’insieme, con la macro si possono individuare tratti distintivi dell’opera, soprattutto se su tavola e su tela.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oltre il rapporto 15:1 (macchine con obiettivi da microscopio). Caratteristiche non visibili a occhio nudo come gli inclusi del pigmento.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47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3363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805737" y="5668714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DEL DUCTUS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6C9DE0-1443-01F4-4AC6-51D925A21BB9}"/>
              </a:ext>
            </a:extLst>
          </p:cNvPr>
          <p:cNvSpPr txBox="1"/>
          <p:nvPr/>
        </p:nvSpPr>
        <p:spPr>
          <a:xfrm>
            <a:off x="7213926" y="6622"/>
            <a:ext cx="438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MACROFOTOGRAFIA E MISCOSCOPIA PER I DIPINTI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59F7AC8-F131-3494-DFA3-D49F667AF4D9}"/>
              </a:ext>
            </a:extLst>
          </p:cNvPr>
          <p:cNvSpPr txBox="1">
            <a:spLocks noChangeArrowheads="1"/>
          </p:cNvSpPr>
          <p:nvPr/>
        </p:nvSpPr>
        <p:spPr>
          <a:xfrm>
            <a:off x="92815" y="1686573"/>
            <a:ext cx="67218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Il ductus rappresenta l’impronta grafica dell’artista, il modo di stendere il colore sulla tela. In base all’andamento e alla morfologia è possibile individuare lo stile:</a:t>
            </a:r>
          </a:p>
          <a:p>
            <a:pPr lvl="1" algn="l"/>
            <a:r>
              <a:rPr lang="it-IT" alt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Andamento (sinistra/destra; alto/basso; lineare/curvo).</a:t>
            </a:r>
          </a:p>
          <a:p>
            <a:pPr lvl="1" algn="l"/>
            <a:r>
              <a:rPr lang="it-IT" alt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Consistenza (sciolta/corposa).</a:t>
            </a:r>
          </a:p>
          <a:p>
            <a:pPr lvl="1" algn="l"/>
            <a:r>
              <a:rPr lang="it-IT" alt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Struttura (sottile/larga).</a:t>
            </a:r>
          </a:p>
          <a:p>
            <a:pPr lvl="1" algn="l"/>
            <a:r>
              <a:rPr lang="it-IT" alt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Utilizzo di velature/lumeggiature.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4881D21-4432-ED18-FB68-B3761DA1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978" y="1509565"/>
            <a:ext cx="4885415" cy="36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4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6459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647659" y="5647259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DELLA TECNICA COMPOSITIVA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6C9DE0-1443-01F4-4AC6-51D925A21BB9}"/>
              </a:ext>
            </a:extLst>
          </p:cNvPr>
          <p:cNvSpPr txBox="1"/>
          <p:nvPr/>
        </p:nvSpPr>
        <p:spPr>
          <a:xfrm>
            <a:off x="7213926" y="6622"/>
            <a:ext cx="438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MACROFOTOGRAFIA E MISCOSCOPIA PER I DIPINTI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73A086A-81AF-0E1C-9D7F-0C901BDB94DC}"/>
              </a:ext>
            </a:extLst>
          </p:cNvPr>
          <p:cNvSpPr txBox="1">
            <a:spLocks noChangeArrowheads="1"/>
          </p:cNvSpPr>
          <p:nvPr/>
        </p:nvSpPr>
        <p:spPr>
          <a:xfrm>
            <a:off x="154455" y="1686573"/>
            <a:ext cx="6705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u="sng">
                <a:latin typeface="Times New Roman" panose="02020603050405020304" pitchFamily="18" charset="0"/>
                <a:cs typeface="Times New Roman" panose="02020603050405020304" pitchFamily="18" charset="0"/>
              </a:rPr>
              <a:t>Preparazione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: colore (visibile spesso affiorante nelle parti abrase); quantità di strati; spessore; stesura (visibile spesso dagli strati più superficiali perché meno consistenti).</a:t>
            </a:r>
          </a:p>
          <a:p>
            <a:pPr algn="l"/>
            <a:r>
              <a:rPr lang="it-IT" altLang="it-IT" u="sng">
                <a:latin typeface="Times New Roman" panose="02020603050405020304" pitchFamily="18" charset="0"/>
                <a:cs typeface="Times New Roman" panose="02020603050405020304" pitchFamily="18" charset="0"/>
              </a:rPr>
              <a:t>Tavolozza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: quantità e tipologia dei colori utilizzati. </a:t>
            </a:r>
          </a:p>
          <a:p>
            <a:pPr algn="l"/>
            <a:r>
              <a:rPr lang="it-IT" altLang="it-IT" u="sng">
                <a:latin typeface="Times New Roman" panose="02020603050405020304" pitchFamily="18" charset="0"/>
                <a:cs typeface="Times New Roman" panose="02020603050405020304" pitchFamily="18" charset="0"/>
              </a:rPr>
              <a:t>Fare pittorico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: grasso su magro (velature), alla prima, a risparmio, dead coloring, grisaglia.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BA3CF42-7324-51D2-5132-C266992B6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51" y="1488109"/>
            <a:ext cx="4653779" cy="34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326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651282" y="5735431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COERENZA COMPOSITIVA</a:t>
            </a: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(MACRO)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6C9DE0-1443-01F4-4AC6-51D925A21BB9}"/>
              </a:ext>
            </a:extLst>
          </p:cNvPr>
          <p:cNvSpPr txBox="1"/>
          <p:nvPr/>
        </p:nvSpPr>
        <p:spPr>
          <a:xfrm>
            <a:off x="7213926" y="6622"/>
            <a:ext cx="438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MACROFOTOGRAFIA E MISCOSCOPIA PER I DIPINTI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85508A2-0AE1-E66B-7759-067278E96330}"/>
              </a:ext>
            </a:extLst>
          </p:cNvPr>
          <p:cNvSpPr txBox="1">
            <a:spLocks noChangeArrowheads="1"/>
          </p:cNvSpPr>
          <p:nvPr/>
        </p:nvSpPr>
        <p:spPr>
          <a:xfrm>
            <a:off x="111874" y="1386199"/>
            <a:ext cx="78257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dell’impianto figurativo del dipinto in esame a confronto con il catalogo dell’artista individuato:</a:t>
            </a:r>
          </a:p>
          <a:p>
            <a:pPr lvl="1" algn="l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Proporzioni delle figure.</a:t>
            </a:r>
          </a:p>
          <a:p>
            <a:pPr lvl="1" algn="l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Prospettiva.</a:t>
            </a:r>
          </a:p>
          <a:p>
            <a:pPr lvl="1" algn="l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Impianto luministico.</a:t>
            </a:r>
          </a:p>
          <a:p>
            <a:pPr lvl="1" algn="l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Tipologia degli oggetti secondari.</a:t>
            </a:r>
          </a:p>
          <a:p>
            <a:pPr algn="l"/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coerenza compositiva, così come il fare pittorico, deve essere analizzata in base all’inquadramento cronologico del dipinto all’interno dell’arco temporale di attività dell’artista individuato. </a:t>
            </a:r>
          </a:p>
          <a:p>
            <a:pPr lvl="1" algn="l"/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1141AB-01F1-9463-7A56-BF0A4A43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665" y="1968461"/>
            <a:ext cx="4280879" cy="28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963750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117870" y="1300136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805737" y="5668714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STATO DI CONSERVAZIONE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6C9DE0-1443-01F4-4AC6-51D925A21BB9}"/>
              </a:ext>
            </a:extLst>
          </p:cNvPr>
          <p:cNvSpPr txBox="1"/>
          <p:nvPr/>
        </p:nvSpPr>
        <p:spPr>
          <a:xfrm>
            <a:off x="7213926" y="6622"/>
            <a:ext cx="438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MACROFOTOGRAFIA E MISCOSCOPIA PER I DIPINTI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126A360-280E-E507-4994-ECE88C95601E}"/>
              </a:ext>
            </a:extLst>
          </p:cNvPr>
          <p:cNvSpPr txBox="1">
            <a:spLocks noChangeArrowheads="1"/>
          </p:cNvSpPr>
          <p:nvPr/>
        </p:nvSpPr>
        <p:spPr>
          <a:xfrm>
            <a:off x="154455" y="1556135"/>
            <a:ext cx="66121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svelata/strato protettivo; cadute di colore/ridipinture; strati sottostanti a vista; battute del telaio e/o della cornice.</a:t>
            </a:r>
          </a:p>
          <a:p>
            <a:pPr algn="l"/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Supporto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tipologia (legno in caso di tavola;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tramatura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caso di tela); originale/riportato; dimensioni originarie/decurtato; pezzo unico/assemblato.</a:t>
            </a:r>
          </a:p>
          <a:p>
            <a:pPr algn="l"/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Restauri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antichi/moderni; tipologia d’intervento; tipologia di restauro (conservativo/di ripristino).</a:t>
            </a:r>
          </a:p>
          <a:p>
            <a:pPr algn="l"/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C98A24A-77A8-F32C-BB3E-AE0A4B4A0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46" y="1695263"/>
            <a:ext cx="5464078" cy="3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2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45224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805737" y="5668714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ESTERNI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6C9DE0-1443-01F4-4AC6-51D925A21BB9}"/>
              </a:ext>
            </a:extLst>
          </p:cNvPr>
          <p:cNvSpPr txBox="1"/>
          <p:nvPr/>
        </p:nvSpPr>
        <p:spPr>
          <a:xfrm>
            <a:off x="7213926" y="6622"/>
            <a:ext cx="438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MACROFOTOGRAFIA E MISCOSCOPIA PER I DIPINTI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49A9DC4-C0D4-2128-D78F-43AFA830FF18}"/>
              </a:ext>
            </a:extLst>
          </p:cNvPr>
          <p:cNvSpPr txBox="1">
            <a:spLocks noChangeArrowheads="1"/>
          </p:cNvSpPr>
          <p:nvPr/>
        </p:nvSpPr>
        <p:spPr>
          <a:xfrm>
            <a:off x="205426" y="1686573"/>
            <a:ext cx="71954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Cornice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descrizione degli elementi decorativi (</a:t>
            </a:r>
            <a:r>
              <a:rPr lang="it-IT" alt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per la comparazione nelle descrizioni inventariali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originale o coeva/non in contesto; dimensioni compatibili/riadattata.</a:t>
            </a:r>
          </a:p>
          <a:p>
            <a:pPr algn="l"/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Telaio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tipologia (rigido/mobile); originale/sostitutivo; </a:t>
            </a:r>
          </a:p>
          <a:p>
            <a:pPr algn="l"/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Inchiodatura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originale/recente; quantità per lato; tipologia delle teste.</a:t>
            </a:r>
          </a:p>
          <a:p>
            <a:pPr algn="l"/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Timbri e stampi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individuazione della fabbricazione. 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D88EC8F-01FA-8A9B-7559-8BB53C167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85" y="1955413"/>
            <a:ext cx="3828179" cy="26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2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510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NUOVE TECNOLOGIE PER I BENI CULTURALI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20</cp:revision>
  <dcterms:created xsi:type="dcterms:W3CDTF">2022-04-26T11:54:05Z</dcterms:created>
  <dcterms:modified xsi:type="dcterms:W3CDTF">2023-08-04T18:33:00Z</dcterms:modified>
</cp:coreProperties>
</file>